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257" r:id="rId15"/>
    <p:sldId id="320" r:id="rId16"/>
    <p:sldId id="323" r:id="rId17"/>
    <p:sldId id="321" r:id="rId18"/>
    <p:sldId id="293" r:id="rId19"/>
    <p:sldId id="263" r:id="rId20"/>
    <p:sldId id="294" r:id="rId21"/>
    <p:sldId id="295" r:id="rId22"/>
    <p:sldId id="396" r:id="rId23"/>
    <p:sldId id="304" r:id="rId24"/>
    <p:sldId id="297" r:id="rId25"/>
    <p:sldId id="319" r:id="rId26"/>
    <p:sldId id="264" r:id="rId27"/>
    <p:sldId id="307" r:id="rId28"/>
    <p:sldId id="308" r:id="rId29"/>
    <p:sldId id="309" r:id="rId30"/>
    <p:sldId id="316" r:id="rId31"/>
    <p:sldId id="397" r:id="rId32"/>
    <p:sldId id="398" r:id="rId33"/>
    <p:sldId id="318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7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86E24-60D9-40AA-9F21-39B81D100CF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2D4AD-C3D3-4CCF-9437-3C5577069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3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C636-2377-714F-A3A0-EA797172790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962-60DE-2E4F-BC10-4E1CED58CD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C636-2377-714F-A3A0-EA797172790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962-60DE-2E4F-BC10-4E1CED58CD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C636-2377-714F-A3A0-EA797172790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962-60DE-2E4F-BC10-4E1CED58CD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C636-2377-714F-A3A0-EA797172790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962-60DE-2E4F-BC10-4E1CED58CD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C636-2377-714F-A3A0-EA797172790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962-60DE-2E4F-BC10-4E1CED58CDF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C636-2377-714F-A3A0-EA797172790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962-60DE-2E4F-BC10-4E1CED58CD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C636-2377-714F-A3A0-EA797172790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962-60DE-2E4F-BC10-4E1CED58CD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C636-2377-714F-A3A0-EA797172790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962-60DE-2E4F-BC10-4E1CED58CD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C636-2377-714F-A3A0-EA797172790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962-60DE-2E4F-BC10-4E1CED58CD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C636-2377-714F-A3A0-EA797172790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962-60DE-2E4F-BC10-4E1CED58CD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C636-2377-714F-A3A0-EA797172790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962-60DE-2E4F-BC10-4E1CED58CD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FDEAC636-2377-714F-A3A0-EA797172790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9DEB2962-60DE-2E4F-BC10-4E1CED58CDF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rofile/public-profile-settings?trk=prof-edit-edit-public_profil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pmjs.com/cli/instal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 to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5608" y="4052992"/>
            <a:ext cx="7498080" cy="2195408"/>
          </a:xfrm>
        </p:spPr>
        <p:txBody>
          <a:bodyPr>
            <a:normAutofit/>
          </a:bodyPr>
          <a:lstStyle/>
          <a:p>
            <a:r>
              <a:rPr lang="en-US" dirty="0" smtClean="0"/>
              <a:t>Pariwesh Gupta</a:t>
            </a:r>
          </a:p>
          <a:p>
            <a:pPr marL="82296" indent="0">
              <a:buNone/>
            </a:pPr>
            <a:r>
              <a:rPr lang="en-US" b="1" dirty="0"/>
              <a:t> </a:t>
            </a:r>
            <a:r>
              <a:rPr lang="en-US" b="1" dirty="0">
                <a:hlinkClick r:id="rId2"/>
              </a:rPr>
              <a:t>connect with me on LinkedIn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Blocking Vs. Non-blocking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ED77-1021-8D49-8AF7-91D102A45239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988908"/>
            <a:ext cx="8390718" cy="16071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err="1" smtClean="0"/>
              <a:t>var</a:t>
            </a:r>
            <a:r>
              <a:rPr lang="en-US" sz="2200" dirty="0" smtClean="0"/>
              <a:t> </a:t>
            </a:r>
            <a:r>
              <a:rPr lang="en-US" sz="2200" dirty="0"/>
              <a:t>a = </a:t>
            </a:r>
            <a:r>
              <a:rPr lang="en-US" sz="2200" dirty="0" err="1"/>
              <a:t>db.query</a:t>
            </a:r>
            <a:r>
              <a:rPr lang="en-US" sz="2200" dirty="0" smtClean="0"/>
              <a:t>('</a:t>
            </a:r>
            <a:r>
              <a:rPr lang="en-US" sz="2200" dirty="0"/>
              <a:t>SELECT </a:t>
            </a:r>
            <a:r>
              <a:rPr lang="en-US" sz="2200" dirty="0" smtClean="0"/>
              <a:t>* from </a:t>
            </a:r>
            <a:r>
              <a:rPr lang="en-US" sz="2200" dirty="0" err="1" smtClean="0"/>
              <a:t>huge_table</a:t>
            </a:r>
            <a:r>
              <a:rPr lang="en-US" sz="2200" dirty="0" smtClean="0"/>
              <a:t>’)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 err="1"/>
              <a:t>console.log</a:t>
            </a:r>
            <a:r>
              <a:rPr lang="en-US" sz="2200" dirty="0" smtClean="0"/>
              <a:t>('</a:t>
            </a:r>
            <a:r>
              <a:rPr lang="en-US" sz="2200" dirty="0"/>
              <a:t>result a</a:t>
            </a:r>
            <a:r>
              <a:rPr lang="en-US" sz="2200" dirty="0" smtClean="0"/>
              <a:t>:’, </a:t>
            </a:r>
            <a:r>
              <a:rPr lang="en-US" sz="2200" dirty="0"/>
              <a:t>a)</a:t>
            </a:r>
            <a:r>
              <a:rPr lang="en-US" sz="2200" dirty="0" smtClean="0"/>
              <a:t>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 smtClean="0"/>
              <a:t>console.log</a:t>
            </a:r>
            <a:r>
              <a:rPr lang="en-US" sz="2200" dirty="0" smtClean="0"/>
              <a:t>(‘Doing something else’);</a:t>
            </a:r>
            <a:endParaRPr lang="en-US" sz="2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0" y="1535113"/>
            <a:ext cx="4040188" cy="377825"/>
          </a:xfrm>
        </p:spPr>
        <p:txBody>
          <a:bodyPr>
            <a:noAutofit/>
          </a:bodyPr>
          <a:lstStyle/>
          <a:p>
            <a:r>
              <a:rPr lang="en-US" sz="2400" dirty="0" smtClean="0"/>
              <a:t>Blocking I/O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0" y="3704333"/>
            <a:ext cx="4041775" cy="419541"/>
          </a:xfrm>
        </p:spPr>
        <p:txBody>
          <a:bodyPr>
            <a:noAutofit/>
          </a:bodyPr>
          <a:lstStyle/>
          <a:p>
            <a:r>
              <a:rPr lang="en-US" sz="2400" dirty="0" smtClean="0"/>
              <a:t>Non-Blocking I/O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342302" y="4162650"/>
            <a:ext cx="8350168" cy="208324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/>
              <a:t>db.query</a:t>
            </a:r>
            <a:r>
              <a:rPr lang="en-US" sz="2200" dirty="0" smtClean="0"/>
              <a:t>('</a:t>
            </a:r>
            <a:r>
              <a:rPr lang="en-US" sz="2200" dirty="0"/>
              <a:t>SELECT </a:t>
            </a:r>
            <a:r>
              <a:rPr lang="en-US" sz="2200" dirty="0" smtClean="0"/>
              <a:t>* from </a:t>
            </a:r>
            <a:r>
              <a:rPr lang="en-US" sz="2200" dirty="0" err="1" smtClean="0"/>
              <a:t>huge_table</a:t>
            </a:r>
            <a:r>
              <a:rPr lang="en-US" sz="2200" dirty="0" smtClean="0"/>
              <a:t>’, function</a:t>
            </a:r>
            <a:r>
              <a:rPr lang="en-US" sz="2200" dirty="0"/>
              <a:t>(</a:t>
            </a:r>
            <a:r>
              <a:rPr lang="en-US" sz="2200" dirty="0" smtClean="0"/>
              <a:t>res) </a:t>
            </a: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 smtClean="0"/>
              <a:t>      </a:t>
            </a:r>
            <a:r>
              <a:rPr lang="en-US" sz="2200" dirty="0" err="1" smtClean="0"/>
              <a:t>console.log</a:t>
            </a:r>
            <a:r>
              <a:rPr lang="en-US" sz="2200" dirty="0" smtClean="0"/>
              <a:t>('</a:t>
            </a:r>
            <a:r>
              <a:rPr lang="en-US" sz="2200" dirty="0"/>
              <a:t>result a</a:t>
            </a:r>
            <a:r>
              <a:rPr lang="en-US" sz="2200" dirty="0" smtClean="0"/>
              <a:t>:’, res)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})</a:t>
            </a:r>
            <a:r>
              <a:rPr lang="en-US" sz="2200" dirty="0" smtClean="0"/>
              <a:t>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console.log</a:t>
            </a:r>
            <a:r>
              <a:rPr lang="en-US" sz="2200" dirty="0"/>
              <a:t>(‘Doing something else’);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356936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build="p"/>
      <p:bldP spid="6" grpId="0" build="p"/>
      <p:bldP spid="7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 all code is executed in the same order it is written</a:t>
            </a:r>
          </a:p>
          <a:p>
            <a:endParaRPr lang="en-US" dirty="0" smtClean="0"/>
          </a:p>
          <a:p>
            <a:r>
              <a:rPr lang="en-US" dirty="0" smtClean="0"/>
              <a:t>Node (and you) divide the code into small pieces and fire them in parallel</a:t>
            </a:r>
          </a:p>
          <a:p>
            <a:endParaRPr lang="en-US" dirty="0" smtClean="0"/>
          </a:p>
          <a:p>
            <a:r>
              <a:rPr lang="en-US" dirty="0" smtClean="0"/>
              <a:t>Typically the code announces its state of execution (or completion) via events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ED77-1021-8D49-8AF7-91D102A452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20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code block gets into the queue of execution when an event happens</a:t>
            </a:r>
          </a:p>
          <a:p>
            <a:pPr lvl="1"/>
            <a:r>
              <a:rPr lang="en-US" dirty="0" smtClean="0"/>
              <a:t>It gets executed on its turn</a:t>
            </a:r>
          </a:p>
          <a:p>
            <a:r>
              <a:rPr lang="en-US" dirty="0" smtClean="0"/>
              <a:t>Anyone can raise (or listen to) an event</a:t>
            </a:r>
          </a:p>
          <a:p>
            <a:pPr lvl="1"/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Some library (module)</a:t>
            </a:r>
          </a:p>
          <a:p>
            <a:pPr lvl="1"/>
            <a:r>
              <a:rPr lang="en-US" dirty="0" smtClean="0"/>
              <a:t>Your code</a:t>
            </a:r>
          </a:p>
          <a:p>
            <a:r>
              <a:rPr lang="en-US" dirty="0"/>
              <a:t>You have the choice (and ways) to attach a code block to an </a:t>
            </a:r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Also known as event callbacks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ED77-1021-8D49-8AF7-91D102A452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11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Event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ED77-1021-8D49-8AF7-91D102A45239}" type="slidenum">
              <a:rPr lang="en-US" smtClean="0"/>
              <a:t>13</a:t>
            </a:fld>
            <a:endParaRPr lang="en-US"/>
          </a:p>
        </p:txBody>
      </p:sp>
      <p:pic>
        <p:nvPicPr>
          <p:cNvPr id="6" name="Content Placeholder 5" descr="Screen Shot 2014-05-27 at 11.32.48 A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77" r="-98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556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err="1" smtClean="0"/>
              <a:t>Node.JS</a:t>
            </a:r>
            <a:r>
              <a:rPr lang="en-US" dirty="0" smtClean="0"/>
              <a:t> is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As a Server</a:t>
            </a:r>
          </a:p>
          <a:p>
            <a:pPr lvl="1"/>
            <a:r>
              <a:rPr lang="en-US" dirty="0" smtClean="0"/>
              <a:t>As a Client</a:t>
            </a:r>
          </a:p>
          <a:p>
            <a:r>
              <a:rPr lang="en-US" dirty="0" smtClean="0"/>
              <a:t>Common Modules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Event-based, non-blocking I/O</a:t>
            </a:r>
          </a:p>
          <a:p>
            <a:r>
              <a:rPr lang="en-US" dirty="0" smtClean="0"/>
              <a:t>Built on Google’s V8</a:t>
            </a:r>
          </a:p>
          <a:p>
            <a:r>
              <a:rPr lang="en-US" dirty="0" smtClean="0"/>
              <a:t>JavaScript Programming Environment</a:t>
            </a:r>
          </a:p>
          <a:p>
            <a:r>
              <a:rPr lang="en-US" dirty="0"/>
              <a:t>Designed for high concurrency</a:t>
            </a:r>
          </a:p>
          <a:p>
            <a:pPr lvl="1"/>
            <a:r>
              <a:rPr lang="en-US" dirty="0"/>
              <a:t>Without threads or new </a:t>
            </a:r>
            <a:r>
              <a:rPr lang="en-US" dirty="0" smtClean="0"/>
              <a:t>processes</a:t>
            </a:r>
          </a:p>
          <a:p>
            <a:pPr marL="402336" lvl="1" indent="0">
              <a:buNone/>
            </a:pPr>
            <a:endParaRPr lang="en-US" dirty="0" smtClean="0"/>
          </a:p>
          <a:p>
            <a:pPr marL="402336" lvl="1" indent="0">
              <a:buNone/>
            </a:pPr>
            <a:r>
              <a:rPr lang="en-US" dirty="0" smtClean="0"/>
              <a:t>Ideal for Data </a:t>
            </a:r>
            <a:r>
              <a:rPr lang="en-US" dirty="0"/>
              <a:t>intensive Real-time Application</a:t>
            </a:r>
          </a:p>
          <a:p>
            <a:pPr marL="402336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295525"/>
            <a:ext cx="68961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2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8974"/>
            <a:ext cx="9138404" cy="5715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V8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61" y="781050"/>
            <a:ext cx="676552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2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8974"/>
            <a:ext cx="9138404" cy="5715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275"/>
            <a:ext cx="9144000" cy="6093725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dirty="0"/>
          </a:p>
        </p:txBody>
      </p:sp>
      <p:pic>
        <p:nvPicPr>
          <p:cNvPr id="1026" name="Picture 2" descr="http://i.stack.imgur.com/BTm1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269" y="764275"/>
            <a:ext cx="9364869" cy="60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Node.JS and NPM</a:t>
            </a:r>
          </a:p>
          <a:p>
            <a:r>
              <a:rPr lang="en-US" dirty="0" smtClean="0"/>
              <a:t>Install other modules you want with CLI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npm</a:t>
            </a:r>
            <a:r>
              <a:rPr lang="en-US" dirty="0" smtClean="0"/>
              <a:t> install &lt;</a:t>
            </a:r>
            <a:r>
              <a:rPr lang="en-US" dirty="0" err="1" smtClean="0"/>
              <a:t>module_name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U</a:t>
            </a:r>
            <a:r>
              <a:rPr lang="en-US" dirty="0" smtClean="0"/>
              <a:t>sage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C558-CCE3-8541-A2DE-C53B643B0E54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programing</a:t>
            </a:r>
            <a:endParaRPr lang="en-US" dirty="0"/>
          </a:p>
          <a:p>
            <a:pPr lvl="1"/>
            <a:r>
              <a:rPr lang="en-US" dirty="0"/>
              <a:t>Client </a:t>
            </a:r>
            <a:r>
              <a:rPr lang="en-US" dirty="0" smtClean="0"/>
              <a:t>side</a:t>
            </a:r>
          </a:p>
          <a:p>
            <a:pPr lvl="2"/>
            <a:r>
              <a:rPr lang="en-US" dirty="0" smtClean="0"/>
              <a:t>Web pages</a:t>
            </a:r>
          </a:p>
          <a:p>
            <a:pPr lvl="2"/>
            <a:r>
              <a:rPr lang="en-US" dirty="0" smtClean="0"/>
              <a:t>Browser plugins</a:t>
            </a:r>
            <a:endParaRPr lang="en-US" dirty="0"/>
          </a:p>
          <a:p>
            <a:pPr lvl="1"/>
            <a:r>
              <a:rPr lang="en-US" dirty="0"/>
              <a:t>Server </a:t>
            </a:r>
            <a:r>
              <a:rPr lang="en-US" dirty="0" smtClean="0"/>
              <a:t>side</a:t>
            </a:r>
          </a:p>
          <a:p>
            <a:pPr lvl="2"/>
            <a:r>
              <a:rPr lang="en-US" dirty="0" smtClean="0"/>
              <a:t>SSJS (not in use)</a:t>
            </a:r>
          </a:p>
          <a:p>
            <a:pPr lvl="2"/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err="1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071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8974"/>
            <a:ext cx="9138404" cy="5715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Modularizing </a:t>
            </a:r>
            <a:r>
              <a:rPr lang="en-US" b="1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275"/>
            <a:ext cx="9144000" cy="6093725"/>
          </a:xfrm>
        </p:spPr>
        <p:txBody>
          <a:bodyPr>
            <a:normAutofit/>
          </a:bodyPr>
          <a:lstStyle/>
          <a:p>
            <a:r>
              <a:rPr lang="fr-FR" dirty="0" smtClean="0"/>
              <a:t> </a:t>
            </a:r>
            <a:r>
              <a:rPr lang="fr-FR" dirty="0"/>
              <a:t>Techniques for </a:t>
            </a:r>
            <a:r>
              <a:rPr lang="fr-FR" dirty="0" err="1"/>
              <a:t>modularizing</a:t>
            </a:r>
            <a:r>
              <a:rPr lang="fr-FR" dirty="0"/>
              <a:t> JavaScript code</a:t>
            </a:r>
          </a:p>
          <a:p>
            <a:r>
              <a:rPr lang="en-US" dirty="0" smtClean="0"/>
              <a:t> </a:t>
            </a:r>
            <a:r>
              <a:rPr lang="en-US" dirty="0"/>
              <a:t>Understanding built-in modules</a:t>
            </a:r>
          </a:p>
          <a:p>
            <a:r>
              <a:rPr lang="en-US" dirty="0" smtClean="0"/>
              <a:t> </a:t>
            </a:r>
            <a:r>
              <a:rPr lang="en-US" dirty="0"/>
              <a:t>Using require() to </a:t>
            </a:r>
            <a:r>
              <a:rPr lang="en-US" dirty="0" smtClean="0"/>
              <a:t>import modules</a:t>
            </a:r>
            <a:endParaRPr lang="en-US" dirty="0"/>
          </a:p>
          <a:p>
            <a:r>
              <a:rPr lang="en-US" dirty="0"/>
              <a:t> Using </a:t>
            </a:r>
            <a:r>
              <a:rPr lang="en-US" dirty="0" err="1"/>
              <a:t>npm</a:t>
            </a:r>
            <a:r>
              <a:rPr lang="en-US" dirty="0"/>
              <a:t> for third-party modules</a:t>
            </a:r>
          </a:p>
          <a:p>
            <a:r>
              <a:rPr lang="en-US" dirty="0"/>
              <a:t> 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26918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8974"/>
            <a:ext cx="9138404" cy="5715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are node modules?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275"/>
            <a:ext cx="9144000" cy="6093725"/>
          </a:xfrm>
        </p:spPr>
        <p:txBody>
          <a:bodyPr>
            <a:normAutofit/>
          </a:bodyPr>
          <a:lstStyle/>
          <a:p>
            <a:r>
              <a:rPr lang="en-US" dirty="0" smtClean="0"/>
              <a:t>We cannot write all code in a single file. </a:t>
            </a:r>
          </a:p>
          <a:p>
            <a:r>
              <a:rPr lang="en-US" dirty="0" smtClean="0"/>
              <a:t>Need to organize code for reusability.</a:t>
            </a:r>
          </a:p>
          <a:p>
            <a:r>
              <a:rPr lang="en-US" dirty="0" smtClean="0"/>
              <a:t>Modules </a:t>
            </a:r>
            <a:r>
              <a:rPr lang="en-US" dirty="0"/>
              <a:t>can either be single files </a:t>
            </a:r>
            <a:r>
              <a:rPr lang="en-US" dirty="0" smtClean="0"/>
              <a:t>or directories </a:t>
            </a:r>
            <a:r>
              <a:rPr lang="en-US" dirty="0"/>
              <a:t>containing one or </a:t>
            </a:r>
            <a:r>
              <a:rPr lang="en-US" dirty="0" smtClean="0"/>
              <a:t>more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8974"/>
            <a:ext cx="9138404" cy="5715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are node modules?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791127"/>
            <a:ext cx="6217920" cy="605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6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8974"/>
            <a:ext cx="9138404" cy="571523"/>
          </a:xfrm>
        </p:spPr>
        <p:txBody>
          <a:bodyPr>
            <a:noAutofit/>
          </a:bodyPr>
          <a:lstStyle/>
          <a:p>
            <a:r>
              <a:rPr lang="fr-FR" sz="3200" dirty="0"/>
              <a:t>Techniques for </a:t>
            </a:r>
            <a:r>
              <a:rPr lang="fr-FR" sz="3200" dirty="0" err="1"/>
              <a:t>modularizing</a:t>
            </a:r>
            <a:r>
              <a:rPr lang="fr-FR" sz="3200" dirty="0"/>
              <a:t>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275"/>
            <a:ext cx="9144000" cy="6093725"/>
          </a:xfrm>
        </p:spPr>
        <p:txBody>
          <a:bodyPr>
            <a:normAutofit/>
          </a:bodyPr>
          <a:lstStyle/>
          <a:p>
            <a:r>
              <a:rPr lang="en-US" dirty="0"/>
              <a:t>To create a typical module, you create a file that defines properties on the </a:t>
            </a:r>
            <a:r>
              <a:rPr lang="en-US" b="1" dirty="0" smtClean="0"/>
              <a:t>exports or </a:t>
            </a:r>
            <a:r>
              <a:rPr lang="en-US" b="1" dirty="0" err="1" smtClean="0"/>
              <a:t>module.exports</a:t>
            </a:r>
            <a:r>
              <a:rPr lang="en-US" dirty="0" smtClean="0"/>
              <a:t> object </a:t>
            </a:r>
            <a:r>
              <a:rPr lang="en-US" dirty="0"/>
              <a:t>with any kind of data, such as strings, objects, and functions.</a:t>
            </a:r>
          </a:p>
        </p:txBody>
      </p:sp>
    </p:spTree>
    <p:extLst>
      <p:ext uri="{BB962C8B-B14F-4D97-AF65-F5344CB8AC3E}">
        <p14:creationId xmlns:p14="http://schemas.microsoft.com/office/powerpoint/2010/main" val="40069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8974"/>
            <a:ext cx="9138404" cy="5715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Using require() to import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275"/>
            <a:ext cx="9144000" cy="6093725"/>
          </a:xfrm>
        </p:spPr>
        <p:txBody>
          <a:bodyPr>
            <a:normAutofit/>
          </a:bodyPr>
          <a:lstStyle/>
          <a:p>
            <a:r>
              <a:rPr lang="en-US" b="1" dirty="0"/>
              <a:t>require</a:t>
            </a:r>
            <a:r>
              <a:rPr lang="en-US" dirty="0"/>
              <a:t> is one of the few synchronous I/O operations available in Node. </a:t>
            </a:r>
            <a:r>
              <a:rPr lang="en-US" dirty="0" smtClean="0"/>
              <a:t>Because modules </a:t>
            </a:r>
            <a:r>
              <a:rPr lang="en-US" dirty="0"/>
              <a:t>are used often and are typically included at the top of a file, having </a:t>
            </a:r>
            <a:r>
              <a:rPr lang="en-US" dirty="0" smtClean="0"/>
              <a:t>require calls be </a:t>
            </a:r>
            <a:r>
              <a:rPr lang="en-US" dirty="0"/>
              <a:t>synchronous helps keep code clean, ordered, and readable.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034" y="3236913"/>
            <a:ext cx="6944480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64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8974"/>
            <a:ext cx="9138404" cy="5715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275"/>
            <a:ext cx="9144000" cy="6093725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800" dirty="0" err="1"/>
              <a:t>npm</a:t>
            </a:r>
            <a:r>
              <a:rPr lang="en-US" sz="2800" dirty="0"/>
              <a:t> </a:t>
            </a:r>
            <a:r>
              <a:rPr lang="en-US" sz="2800" dirty="0" smtClean="0"/>
              <a:t>install [-g] </a:t>
            </a:r>
            <a:r>
              <a:rPr lang="en-US" sz="2800" dirty="0" err="1" smtClean="0"/>
              <a:t>package.json</a:t>
            </a:r>
            <a:endParaRPr lang="en-US" sz="2800" dirty="0"/>
          </a:p>
          <a:p>
            <a:pPr marL="82296" indent="0">
              <a:buNone/>
            </a:pPr>
            <a:r>
              <a:rPr lang="en-US" sz="2800" dirty="0" err="1" smtClean="0"/>
              <a:t>npm</a:t>
            </a:r>
            <a:r>
              <a:rPr lang="en-US" sz="2800" dirty="0" smtClean="0"/>
              <a:t> install </a:t>
            </a:r>
            <a:r>
              <a:rPr lang="en-US" sz="2800" dirty="0" smtClean="0"/>
              <a:t>&lt;folder path&gt;</a:t>
            </a:r>
            <a:endParaRPr lang="en-US" sz="2800" dirty="0" smtClean="0"/>
          </a:p>
          <a:p>
            <a:pPr marL="82296" indent="0">
              <a:buNone/>
            </a:pPr>
            <a:r>
              <a:rPr lang="en-US" sz="2800" dirty="0" err="1" smtClean="0"/>
              <a:t>npm</a:t>
            </a:r>
            <a:r>
              <a:rPr lang="en-US" sz="2800" dirty="0" smtClean="0"/>
              <a:t> </a:t>
            </a:r>
            <a:r>
              <a:rPr lang="en-US" sz="2800" dirty="0"/>
              <a:t>install </a:t>
            </a:r>
            <a:r>
              <a:rPr lang="en-US" sz="2800" dirty="0" smtClean="0"/>
              <a:t>&lt;name</a:t>
            </a:r>
            <a:r>
              <a:rPr lang="en-US" sz="2800" dirty="0"/>
              <a:t>&gt; [--save|--save-</a:t>
            </a:r>
            <a:r>
              <a:rPr lang="en-US" sz="2800" dirty="0" err="1"/>
              <a:t>dev</a:t>
            </a:r>
            <a:r>
              <a:rPr lang="en-US" sz="2800" dirty="0"/>
              <a:t>|--save-optional</a:t>
            </a:r>
            <a:r>
              <a:rPr lang="en-US" sz="2800" dirty="0" smtClean="0"/>
              <a:t>]</a:t>
            </a:r>
          </a:p>
          <a:p>
            <a:pPr marL="82296" indent="0">
              <a:buNone/>
            </a:pPr>
            <a:endParaRPr lang="en-US" sz="2800" dirty="0"/>
          </a:p>
          <a:p>
            <a:pPr marL="82296" indent="0">
              <a:buNone/>
            </a:pPr>
            <a:r>
              <a:rPr lang="en-US" sz="2800" dirty="0" smtClean="0">
                <a:hlinkClick r:id="rId2"/>
              </a:rPr>
              <a:t>		More info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85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8974"/>
            <a:ext cx="9138404" cy="5715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Module resolution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43" y="581024"/>
            <a:ext cx="5964346" cy="634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8974"/>
            <a:ext cx="9138404" cy="5715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Module resolution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769" y="801688"/>
            <a:ext cx="7454539" cy="573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8974"/>
            <a:ext cx="9138404" cy="5715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Built-in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275"/>
            <a:ext cx="9144000" cy="6093725"/>
          </a:xfrm>
        </p:spPr>
        <p:txBody>
          <a:bodyPr>
            <a:normAutofit/>
          </a:bodyPr>
          <a:lstStyle/>
          <a:p>
            <a:r>
              <a:rPr lang="en-US" dirty="0" smtClean="0"/>
              <a:t>Processes</a:t>
            </a:r>
            <a:endParaRPr lang="en-US" dirty="0"/>
          </a:p>
          <a:p>
            <a:r>
              <a:rPr lang="en-US" dirty="0" err="1"/>
              <a:t>Filesystem</a:t>
            </a:r>
            <a:endParaRPr lang="en-US" dirty="0"/>
          </a:p>
          <a:p>
            <a:r>
              <a:rPr lang="en-US" dirty="0"/>
              <a:t>Networking</a:t>
            </a:r>
          </a:p>
          <a:p>
            <a:r>
              <a:rPr lang="en-US" dirty="0"/>
              <a:t>Utilities</a:t>
            </a:r>
          </a:p>
        </p:txBody>
      </p:sp>
    </p:spTree>
    <p:extLst>
      <p:ext uri="{BB962C8B-B14F-4D97-AF65-F5344CB8AC3E}">
        <p14:creationId xmlns:p14="http://schemas.microsoft.com/office/powerpoint/2010/main" val="28145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8974"/>
            <a:ext cx="9138404" cy="5715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API Conventions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275"/>
            <a:ext cx="9144000" cy="6093725"/>
          </a:xfrm>
        </p:spPr>
        <p:txBody>
          <a:bodyPr>
            <a:normAutofit/>
          </a:bodyPr>
          <a:lstStyle/>
          <a:p>
            <a:r>
              <a:rPr lang="en-US" dirty="0"/>
              <a:t>The first argument returned to a callback function is any error </a:t>
            </a:r>
            <a:r>
              <a:rPr lang="en-US" dirty="0" smtClean="0"/>
              <a:t>message, preferably </a:t>
            </a:r>
            <a:r>
              <a:rPr lang="en-US" dirty="0"/>
              <a:t>in the form of an error object. If no error is to be reported, this </a:t>
            </a:r>
            <a:r>
              <a:rPr lang="en-US" dirty="0" smtClean="0"/>
              <a:t>reference should </a:t>
            </a:r>
            <a:r>
              <a:rPr lang="en-US" dirty="0"/>
              <a:t>contain </a:t>
            </a:r>
            <a:r>
              <a:rPr lang="en-US" dirty="0" smtClean="0"/>
              <a:t>an undefined value</a:t>
            </a:r>
            <a:r>
              <a:rPr lang="en-US" dirty="0"/>
              <a:t>.</a:t>
            </a:r>
          </a:p>
          <a:p>
            <a:r>
              <a:rPr lang="en-US" dirty="0" smtClean="0"/>
              <a:t>When </a:t>
            </a:r>
            <a:r>
              <a:rPr lang="en-US" dirty="0"/>
              <a:t>passing a callback to a function it should be assigned the last slot of </a:t>
            </a:r>
            <a:r>
              <a:rPr lang="en-US" dirty="0" smtClean="0"/>
              <a:t>the function </a:t>
            </a:r>
            <a:r>
              <a:rPr lang="en-US" dirty="0"/>
              <a:t>signature. APIs should be consistently designed this way.</a:t>
            </a:r>
          </a:p>
          <a:p>
            <a:r>
              <a:rPr lang="en-US" dirty="0" smtClean="0"/>
              <a:t>Any </a:t>
            </a:r>
            <a:r>
              <a:rPr lang="en-US" dirty="0"/>
              <a:t>number of arguments may exist between the error and the </a:t>
            </a:r>
            <a:r>
              <a:rPr lang="en-US" dirty="0" smtClean="0"/>
              <a:t>callback.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JavaScript Runtime at command line</a:t>
            </a:r>
          </a:p>
          <a:p>
            <a:pPr lvl="1"/>
            <a:r>
              <a:rPr lang="en-US" dirty="0" smtClean="0"/>
              <a:t>Allows us to write JS programs outside browser</a:t>
            </a:r>
          </a:p>
          <a:p>
            <a:r>
              <a:rPr lang="en-US" dirty="0" smtClean="0"/>
              <a:t>Built on V8 JS engine</a:t>
            </a:r>
          </a:p>
          <a:p>
            <a:pPr lvl="1"/>
            <a:r>
              <a:rPr lang="en-US" dirty="0" smtClean="0"/>
              <a:t>V8 is open source JS engine developed by Google</a:t>
            </a:r>
          </a:p>
          <a:p>
            <a:pPr lvl="1"/>
            <a:r>
              <a:rPr lang="en-US" dirty="0" smtClean="0"/>
              <a:t>It also powers Google Chrome</a:t>
            </a:r>
          </a:p>
          <a:p>
            <a:pPr lvl="1"/>
            <a:r>
              <a:rPr lang="en-US" dirty="0" smtClean="0"/>
              <a:t>Written in C++</a:t>
            </a:r>
          </a:p>
          <a:p>
            <a:pPr lvl="1"/>
            <a:r>
              <a:rPr lang="en-US" dirty="0" smtClean="0"/>
              <a:t>Compiles JS code to native before execution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ED77-1021-8D49-8AF7-91D102A452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532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Modules - </a:t>
            </a:r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Low level API to manipulate files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Available Modules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fs</a:t>
            </a:r>
            <a:endParaRPr lang="en-US" dirty="0" smtClean="0"/>
          </a:p>
          <a:p>
            <a:r>
              <a:rPr lang="en-US" dirty="0" err="1" smtClean="0"/>
              <a:t>os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333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8974"/>
            <a:ext cx="9138404" cy="5715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EventEmitter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275"/>
            <a:ext cx="9144000" cy="6093725"/>
          </a:xfrm>
        </p:spPr>
        <p:txBody>
          <a:bodyPr>
            <a:normAutofit/>
          </a:bodyPr>
          <a:lstStyle/>
          <a:p>
            <a:r>
              <a:rPr lang="en-US" sz="2400" dirty="0"/>
              <a:t>Many of the JavaScript </a:t>
            </a:r>
            <a:r>
              <a:rPr lang="en-US" sz="2400" dirty="0" smtClean="0"/>
              <a:t>objects in </a:t>
            </a:r>
            <a:r>
              <a:rPr lang="en-US" sz="2400" dirty="0"/>
              <a:t>Node emit events. These events are </a:t>
            </a:r>
            <a:r>
              <a:rPr lang="en-US" sz="2400" dirty="0" smtClean="0"/>
              <a:t>instances of </a:t>
            </a:r>
            <a:r>
              <a:rPr lang="en-US" sz="2400" dirty="0" err="1"/>
              <a:t>events.EventEmitter</a:t>
            </a:r>
            <a:r>
              <a:rPr lang="en-US" sz="2400" dirty="0"/>
              <a:t>. </a:t>
            </a:r>
            <a:r>
              <a:rPr lang="en-US" sz="2400" dirty="0" smtClean="0"/>
              <a:t> Any </a:t>
            </a:r>
            <a:r>
              <a:rPr lang="en-US" sz="2400" dirty="0"/>
              <a:t>object can extend </a:t>
            </a:r>
            <a:r>
              <a:rPr lang="en-US" sz="2400" dirty="0" err="1" smtClean="0"/>
              <a:t>EventEmitter</a:t>
            </a:r>
            <a:r>
              <a:rPr lang="en-US" sz="2400" dirty="0" smtClean="0"/>
              <a:t>.</a:t>
            </a:r>
          </a:p>
          <a:p>
            <a:pPr marL="82296" indent="0">
              <a:buNone/>
            </a:pP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96" y="1897063"/>
            <a:ext cx="7333412" cy="485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4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8974"/>
            <a:ext cx="9138404" cy="5715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Process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275"/>
            <a:ext cx="9144000" cy="6093725"/>
          </a:xfrm>
        </p:spPr>
        <p:txBody>
          <a:bodyPr>
            <a:normAutofit/>
          </a:bodyPr>
          <a:lstStyle/>
          <a:p>
            <a:r>
              <a:rPr lang="en-US" dirty="0"/>
              <a:t>provides information on and control over the current </a:t>
            </a:r>
            <a:r>
              <a:rPr lang="en-US" dirty="0" smtClean="0"/>
              <a:t>running process</a:t>
            </a:r>
            <a:r>
              <a:rPr lang="en-US" dirty="0"/>
              <a:t>. It is an instance of </a:t>
            </a:r>
            <a:r>
              <a:rPr lang="en-US" dirty="0" err="1"/>
              <a:t>EventEmitter</a:t>
            </a:r>
            <a:r>
              <a:rPr lang="en-US" dirty="0"/>
              <a:t>, is accessible from any scope, and </a:t>
            </a:r>
            <a:r>
              <a:rPr lang="en-US" dirty="0" smtClean="0"/>
              <a:t>exposes very </a:t>
            </a:r>
            <a:r>
              <a:rPr lang="en-US" dirty="0"/>
              <a:t>useful </a:t>
            </a:r>
            <a:r>
              <a:rPr lang="en-US" dirty="0" smtClean="0"/>
              <a:t>low-level information.</a:t>
            </a:r>
          </a:p>
          <a:p>
            <a:endParaRPr lang="en-US" dirty="0"/>
          </a:p>
          <a:p>
            <a:r>
              <a:rPr lang="en-US" dirty="0"/>
              <a:t>https://nodejs.org/api/process.html</a:t>
            </a:r>
          </a:p>
        </p:txBody>
      </p:sp>
    </p:spTree>
    <p:extLst>
      <p:ext uri="{BB962C8B-B14F-4D97-AF65-F5344CB8AC3E}">
        <p14:creationId xmlns:p14="http://schemas.microsoft.com/office/powerpoint/2010/main" val="326125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Modules -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Provides utility methods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Available Modules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console</a:t>
            </a:r>
          </a:p>
          <a:p>
            <a:r>
              <a:rPr lang="en-US" dirty="0" err="1" smtClean="0"/>
              <a:t>util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8974"/>
            <a:ext cx="9138404" cy="5715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Working with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275"/>
            <a:ext cx="9144000" cy="6093725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dirty="0"/>
              <a:t>__filename and __</a:t>
            </a:r>
            <a:r>
              <a:rPr lang="en-US" b="1" dirty="0" err="1"/>
              <a:t>dirname</a:t>
            </a:r>
            <a:endParaRPr lang="en-US" b="1" dirty="0"/>
          </a:p>
          <a:p>
            <a:pPr marL="82296" indent="0">
              <a:buNone/>
            </a:pPr>
            <a:r>
              <a:rPr lang="en-US" dirty="0"/>
              <a:t>Any file in a Node application can determine its absolute location using the __filename</a:t>
            </a:r>
          </a:p>
          <a:p>
            <a:pPr marL="82296" indent="0">
              <a:buNone/>
            </a:pPr>
            <a:r>
              <a:rPr lang="en-US" dirty="0"/>
              <a:t>and __</a:t>
            </a:r>
            <a:r>
              <a:rPr lang="en-US" dirty="0" err="1"/>
              <a:t>dirname</a:t>
            </a:r>
            <a:r>
              <a:rPr lang="en-US" dirty="0"/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13556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5608" y="1458951"/>
            <a:ext cx="749808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IO heavy apps</a:t>
            </a:r>
          </a:p>
          <a:p>
            <a:pPr lvl="1"/>
            <a:r>
              <a:rPr lang="en-US" dirty="0" smtClean="0"/>
              <a:t>Web socket (chat) server</a:t>
            </a:r>
          </a:p>
          <a:p>
            <a:pPr lvl="1"/>
            <a:r>
              <a:rPr lang="en-US" dirty="0" smtClean="0"/>
              <a:t>Real time collaborative editor</a:t>
            </a:r>
          </a:p>
          <a:p>
            <a:pPr lvl="1"/>
            <a:r>
              <a:rPr lang="en-US" dirty="0" smtClean="0"/>
              <a:t>Fast file uploads</a:t>
            </a:r>
          </a:p>
          <a:p>
            <a:pPr lvl="1"/>
            <a:r>
              <a:rPr lang="en-US" dirty="0" smtClean="0"/>
              <a:t>Ad server</a:t>
            </a:r>
          </a:p>
          <a:p>
            <a:pPr lvl="1"/>
            <a:r>
              <a:rPr lang="en-US" dirty="0" smtClean="0"/>
              <a:t>Any other </a:t>
            </a:r>
            <a:r>
              <a:rPr lang="en-US" dirty="0"/>
              <a:t>r</a:t>
            </a:r>
            <a:r>
              <a:rPr lang="en-US" dirty="0" smtClean="0"/>
              <a:t>eal time data app (e.g. streaming server)</a:t>
            </a:r>
          </a:p>
          <a:p>
            <a:pPr lvl="1"/>
            <a:r>
              <a:rPr lang="en-US" dirty="0" smtClean="0"/>
              <a:t>Crawler</a:t>
            </a:r>
          </a:p>
          <a:p>
            <a:pPr lvl="1"/>
            <a:r>
              <a:rPr lang="en-US" dirty="0" smtClean="0"/>
              <a:t>Asynchronous chaining of tasks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good for CPU heavy apps</a:t>
            </a:r>
          </a:p>
          <a:p>
            <a:pPr lvl="1"/>
            <a:r>
              <a:rPr lang="en-US" dirty="0" smtClean="0"/>
              <a:t>Weather prediction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ED77-1021-8D49-8AF7-91D102A452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09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web framework</a:t>
            </a:r>
          </a:p>
          <a:p>
            <a:pPr lvl="1"/>
            <a:r>
              <a:rPr lang="en-US" dirty="0" smtClean="0"/>
              <a:t>Provides tools to create a web server</a:t>
            </a:r>
          </a:p>
          <a:p>
            <a:endParaRPr lang="en-US" dirty="0" smtClean="0"/>
          </a:p>
          <a:p>
            <a:r>
              <a:rPr lang="en-US" dirty="0" smtClean="0"/>
              <a:t>Multi threaded</a:t>
            </a:r>
          </a:p>
          <a:p>
            <a:pPr lvl="1"/>
            <a:r>
              <a:rPr lang="en-US" dirty="0" smtClean="0"/>
              <a:t>Is Single threaded, event driven, asynchronous, non-blocking</a:t>
            </a:r>
          </a:p>
          <a:p>
            <a:endParaRPr lang="en-US" dirty="0" smtClean="0"/>
          </a:p>
          <a:p>
            <a:r>
              <a:rPr lang="en-US" dirty="0" smtClean="0"/>
              <a:t>For beginners</a:t>
            </a:r>
          </a:p>
          <a:p>
            <a:pPr lvl="1"/>
            <a:r>
              <a:rPr lang="en-US" dirty="0" smtClean="0"/>
              <a:t>Needs programing at very low level</a:t>
            </a:r>
          </a:p>
          <a:p>
            <a:pPr lvl="1"/>
            <a:r>
              <a:rPr lang="en-US" dirty="0" smtClean="0"/>
              <a:t>You start with writing a web server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ED77-1021-8D49-8AF7-91D102A452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154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ED77-1021-8D49-8AF7-91D102A45239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not utilize multicore processer because of single thread</a:t>
            </a:r>
          </a:p>
          <a:p>
            <a:r>
              <a:rPr lang="en-US" dirty="0" smtClean="0"/>
              <a:t>Any </a:t>
            </a:r>
            <a:r>
              <a:rPr lang="en-US" dirty="0" smtClean="0"/>
              <a:t>CPU intensive task delays all the requests</a:t>
            </a:r>
          </a:p>
          <a:p>
            <a:r>
              <a:rPr lang="en-US" dirty="0" smtClean="0"/>
              <a:t>Requires constant attention </a:t>
            </a:r>
            <a:r>
              <a:rPr lang="en-US" dirty="0"/>
              <a:t>(non-traditional thinking</a:t>
            </a:r>
            <a:r>
              <a:rPr lang="en-US" dirty="0" smtClean="0"/>
              <a:t>) for not having blocking code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53405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Single </a:t>
            </a:r>
            <a:r>
              <a:rPr lang="en-US" dirty="0" smtClean="0"/>
              <a:t>threaded </a:t>
            </a:r>
          </a:p>
          <a:p>
            <a:r>
              <a:rPr lang="en-US" dirty="0" smtClean="0"/>
              <a:t>Event driven</a:t>
            </a:r>
          </a:p>
          <a:p>
            <a:r>
              <a:rPr lang="en-US" dirty="0" smtClean="0"/>
              <a:t>Asynchronous</a:t>
            </a:r>
          </a:p>
          <a:p>
            <a:r>
              <a:rPr lang="en-US" dirty="0"/>
              <a:t>N</a:t>
            </a:r>
            <a:r>
              <a:rPr lang="en-US" dirty="0" smtClean="0"/>
              <a:t>on</a:t>
            </a:r>
            <a:r>
              <a:rPr lang="en-US" dirty="0"/>
              <a:t>-blocking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Jargons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771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Threaded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New Node process does not start for every request</a:t>
            </a:r>
          </a:p>
          <a:p>
            <a:r>
              <a:rPr lang="en-US" dirty="0" smtClean="0"/>
              <a:t>Only one </a:t>
            </a:r>
            <a:r>
              <a:rPr lang="en-US" dirty="0" smtClean="0"/>
              <a:t>function executes </a:t>
            </a:r>
            <a:r>
              <a:rPr lang="en-US" dirty="0" smtClean="0"/>
              <a:t>at a time </a:t>
            </a:r>
          </a:p>
          <a:p>
            <a:pPr lvl="1"/>
            <a:r>
              <a:rPr lang="en-US" dirty="0" smtClean="0"/>
              <a:t>Everything else remains in the queue</a:t>
            </a:r>
          </a:p>
          <a:p>
            <a:pPr lvl="1"/>
            <a:r>
              <a:rPr lang="en-US" dirty="0" smtClean="0"/>
              <a:t>No worry </a:t>
            </a:r>
            <a:r>
              <a:rPr lang="en-US" dirty="0"/>
              <a:t>about </a:t>
            </a:r>
            <a:r>
              <a:rPr lang="en-US" dirty="0" smtClean="0"/>
              <a:t>different portions of code </a:t>
            </a:r>
            <a:r>
              <a:rPr lang="en-US" dirty="0"/>
              <a:t>accessing the same data structures at the same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Delay at one place delays everything after that </a:t>
            </a:r>
          </a:p>
          <a:p>
            <a:r>
              <a:rPr lang="en-US" dirty="0" smtClean="0"/>
              <a:t>Can not take advantage of multi-core CPU</a:t>
            </a:r>
          </a:p>
          <a:p>
            <a:endParaRPr lang="en-US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ED77-1021-8D49-8AF7-91D102A452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69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here is only one process that is executing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the process waits for something to complete, everything else gets delayed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 the code has to be structured in a way that wait for IO happens outside the main execution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ED77-1021-8D49-8AF7-91D102A452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760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5053</TotalTime>
  <Words>924</Words>
  <Application>Microsoft Office PowerPoint</Application>
  <PresentationFormat>On-screen Show (4:3)</PresentationFormat>
  <Paragraphs>181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Solstice</vt:lpstr>
      <vt:lpstr>An Introduction to Node.JS</vt:lpstr>
      <vt:lpstr>Typical Usage</vt:lpstr>
      <vt:lpstr>NodeJS</vt:lpstr>
      <vt:lpstr>Good for</vt:lpstr>
      <vt:lpstr>NodeJS is NOT</vt:lpstr>
      <vt:lpstr>Possible Issues</vt:lpstr>
      <vt:lpstr>What Jargons Mean</vt:lpstr>
      <vt:lpstr>Single Threaded</vt:lpstr>
      <vt:lpstr>Non-blocking</vt:lpstr>
      <vt:lpstr>Blocking Vs. Non-blocking</vt:lpstr>
      <vt:lpstr>Asynchronous</vt:lpstr>
      <vt:lpstr>Event Driven</vt:lpstr>
      <vt:lpstr>The Event Queue</vt:lpstr>
      <vt:lpstr>Agenda</vt:lpstr>
      <vt:lpstr>What is Node.JS</vt:lpstr>
      <vt:lpstr>What is Node.JS</vt:lpstr>
      <vt:lpstr>V8</vt:lpstr>
      <vt:lpstr>Event Loop</vt:lpstr>
      <vt:lpstr>Using Node.JS</vt:lpstr>
      <vt:lpstr>Modularizing code</vt:lpstr>
      <vt:lpstr>What are node modules?</vt:lpstr>
      <vt:lpstr>What are node modules?</vt:lpstr>
      <vt:lpstr>Techniques for modularizing JavaScript code</vt:lpstr>
      <vt:lpstr>Using require() to import modules</vt:lpstr>
      <vt:lpstr>npm</vt:lpstr>
      <vt:lpstr>Module resolution</vt:lpstr>
      <vt:lpstr>Module resolution</vt:lpstr>
      <vt:lpstr>Built-in modules</vt:lpstr>
      <vt:lpstr>API Conventions </vt:lpstr>
      <vt:lpstr>Core Modules - Filesystem</vt:lpstr>
      <vt:lpstr>EventEmitter</vt:lpstr>
      <vt:lpstr>Process object</vt:lpstr>
      <vt:lpstr>Core Modules - Utilities</vt:lpstr>
      <vt:lpstr>Working with the File System</vt:lpstr>
    </vt:vector>
  </TitlesOfParts>
  <Company>Yahoo!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Node.JS</dc:title>
  <dc:creator>Sudar Muthu</dc:creator>
  <cp:lastModifiedBy>Pariwesh</cp:lastModifiedBy>
  <cp:revision>227</cp:revision>
  <dcterms:created xsi:type="dcterms:W3CDTF">2011-09-30T11:25:15Z</dcterms:created>
  <dcterms:modified xsi:type="dcterms:W3CDTF">2018-07-18T09:32:47Z</dcterms:modified>
</cp:coreProperties>
</file>