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61" r:id="rId3"/>
    <p:sldId id="319" r:id="rId4"/>
    <p:sldId id="320" r:id="rId5"/>
    <p:sldId id="321" r:id="rId6"/>
    <p:sldId id="323" r:id="rId7"/>
    <p:sldId id="348" r:id="rId8"/>
    <p:sldId id="325" r:id="rId9"/>
    <p:sldId id="326" r:id="rId10"/>
    <p:sldId id="328" r:id="rId11"/>
    <p:sldId id="329" r:id="rId12"/>
    <p:sldId id="330" r:id="rId13"/>
    <p:sldId id="331" r:id="rId14"/>
    <p:sldId id="332" r:id="rId15"/>
    <p:sldId id="334" r:id="rId16"/>
    <p:sldId id="353" r:id="rId17"/>
    <p:sldId id="335" r:id="rId18"/>
    <p:sldId id="338" r:id="rId19"/>
    <p:sldId id="354" r:id="rId20"/>
    <p:sldId id="339" r:id="rId21"/>
    <p:sldId id="340" r:id="rId22"/>
    <p:sldId id="341" r:id="rId23"/>
    <p:sldId id="342" r:id="rId24"/>
    <p:sldId id="343" r:id="rId25"/>
    <p:sldId id="360" r:id="rId26"/>
    <p:sldId id="358" r:id="rId27"/>
    <p:sldId id="357" r:id="rId28"/>
    <p:sldId id="362" r:id="rId29"/>
    <p:sldId id="351" r:id="rId30"/>
    <p:sldId id="356" r:id="rId31"/>
    <p:sldId id="361" r:id="rId32"/>
    <p:sldId id="318" r:id="rId3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A95175-43FD-5C4E-B1E0-65A9DE9B02B5}">
          <p14:sldIdLst>
            <p14:sldId id="256"/>
            <p14:sldId id="261"/>
            <p14:sldId id="319"/>
            <p14:sldId id="320"/>
            <p14:sldId id="321"/>
            <p14:sldId id="323"/>
            <p14:sldId id="348"/>
            <p14:sldId id="325"/>
            <p14:sldId id="326"/>
            <p14:sldId id="328"/>
            <p14:sldId id="329"/>
            <p14:sldId id="330"/>
            <p14:sldId id="331"/>
            <p14:sldId id="332"/>
            <p14:sldId id="334"/>
            <p14:sldId id="353"/>
            <p14:sldId id="335"/>
            <p14:sldId id="338"/>
            <p14:sldId id="354"/>
            <p14:sldId id="339"/>
            <p14:sldId id="340"/>
            <p14:sldId id="341"/>
            <p14:sldId id="342"/>
            <p14:sldId id="343"/>
            <p14:sldId id="360"/>
            <p14:sldId id="358"/>
            <p14:sldId id="357"/>
            <p14:sldId id="362"/>
            <p14:sldId id="351"/>
            <p14:sldId id="356"/>
            <p14:sldId id="361"/>
            <p14:sldId id="31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A72"/>
    <a:srgbClr val="FFFFFF"/>
    <a:srgbClr val="243640"/>
    <a:srgbClr val="24367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1217" autoAdjust="0"/>
  </p:normalViewPr>
  <p:slideViewPr>
    <p:cSldViewPr snapToGrid="0" snapToObjects="1">
      <p:cViewPr>
        <p:scale>
          <a:sx n="90" d="100"/>
          <a:sy n="90" d="100"/>
        </p:scale>
        <p:origin x="-588" y="-41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A22B56-E83E-5D42-8D5B-AB439AC3A153}" type="datetimeFigureOut">
              <a:rPr lang="en-US" smtClean="0"/>
              <a:t>11/24/2017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EBB819-08F4-A64E-88ED-A4FBFD861C3A}" type="slidenum">
              <a:rPr lang="en-US" smtClean="0"/>
              <a:t>‹#›</a:t>
            </a:fld>
            <a:endParaRPr lang="en-US"/>
          </a:p>
        </p:txBody>
      </p:sp>
    </p:spTree>
    <p:extLst>
      <p:ext uri="{BB962C8B-B14F-4D97-AF65-F5344CB8AC3E}">
        <p14:creationId xmlns:p14="http://schemas.microsoft.com/office/powerpoint/2010/main" val="125213404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EBB819-08F4-A64E-88ED-A4FBFD861C3A}" type="slidenum">
              <a:rPr lang="en-US" smtClean="0"/>
              <a:t>2</a:t>
            </a:fld>
            <a:endParaRPr lang="en-US"/>
          </a:p>
        </p:txBody>
      </p:sp>
    </p:spTree>
    <p:extLst>
      <p:ext uri="{BB962C8B-B14F-4D97-AF65-F5344CB8AC3E}">
        <p14:creationId xmlns:p14="http://schemas.microsoft.com/office/powerpoint/2010/main" val="173712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Sensitive = true</a:t>
            </a:r>
          </a:p>
          <a:p>
            <a:endParaRPr lang="en-US" dirty="0"/>
          </a:p>
        </p:txBody>
      </p:sp>
      <p:sp>
        <p:nvSpPr>
          <p:cNvPr id="4" name="Slide Number Placeholder 3"/>
          <p:cNvSpPr>
            <a:spLocks noGrp="1"/>
          </p:cNvSpPr>
          <p:nvPr>
            <p:ph type="sldNum" sz="quarter" idx="10"/>
          </p:nvPr>
        </p:nvSpPr>
        <p:spPr/>
        <p:txBody>
          <a:bodyPr/>
          <a:lstStyle/>
          <a:p>
            <a:fld id="{F5EBB819-08F4-A64E-88ED-A4FBFD861C3A}" type="slidenum">
              <a:rPr lang="en-US" smtClean="0"/>
              <a:t>11</a:t>
            </a:fld>
            <a:endParaRPr lang="en-US"/>
          </a:p>
        </p:txBody>
      </p:sp>
    </p:spTree>
    <p:extLst>
      <p:ext uri="{BB962C8B-B14F-4D97-AF65-F5344CB8AC3E}">
        <p14:creationId xmlns:p14="http://schemas.microsoft.com/office/powerpoint/2010/main" val="173712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Sensitive = true</a:t>
            </a:r>
          </a:p>
          <a:p>
            <a:endParaRPr lang="en-US" dirty="0"/>
          </a:p>
        </p:txBody>
      </p:sp>
      <p:sp>
        <p:nvSpPr>
          <p:cNvPr id="4" name="Slide Number Placeholder 3"/>
          <p:cNvSpPr>
            <a:spLocks noGrp="1"/>
          </p:cNvSpPr>
          <p:nvPr>
            <p:ph type="sldNum" sz="quarter" idx="10"/>
          </p:nvPr>
        </p:nvSpPr>
        <p:spPr/>
        <p:txBody>
          <a:bodyPr/>
          <a:lstStyle/>
          <a:p>
            <a:fld id="{F5EBB819-08F4-A64E-88ED-A4FBFD861C3A}" type="slidenum">
              <a:rPr lang="en-US" smtClean="0"/>
              <a:t>12</a:t>
            </a:fld>
            <a:endParaRPr lang="en-US"/>
          </a:p>
        </p:txBody>
      </p:sp>
    </p:spTree>
    <p:extLst>
      <p:ext uri="{BB962C8B-B14F-4D97-AF65-F5344CB8AC3E}">
        <p14:creationId xmlns:p14="http://schemas.microsoft.com/office/powerpoint/2010/main" val="173712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Sensitive = true</a:t>
            </a:r>
          </a:p>
          <a:p>
            <a:endParaRPr lang="en-US" dirty="0"/>
          </a:p>
        </p:txBody>
      </p:sp>
      <p:sp>
        <p:nvSpPr>
          <p:cNvPr id="4" name="Slide Number Placeholder 3"/>
          <p:cNvSpPr>
            <a:spLocks noGrp="1"/>
          </p:cNvSpPr>
          <p:nvPr>
            <p:ph type="sldNum" sz="quarter" idx="10"/>
          </p:nvPr>
        </p:nvSpPr>
        <p:spPr/>
        <p:txBody>
          <a:bodyPr/>
          <a:lstStyle/>
          <a:p>
            <a:fld id="{F5EBB819-08F4-A64E-88ED-A4FBFD861C3A}" type="slidenum">
              <a:rPr lang="en-US" smtClean="0"/>
              <a:t>13</a:t>
            </a:fld>
            <a:endParaRPr lang="en-US"/>
          </a:p>
        </p:txBody>
      </p:sp>
    </p:spTree>
    <p:extLst>
      <p:ext uri="{BB962C8B-B14F-4D97-AF65-F5344CB8AC3E}">
        <p14:creationId xmlns:p14="http://schemas.microsoft.com/office/powerpoint/2010/main" val="173712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Sensitive = true</a:t>
            </a:r>
          </a:p>
          <a:p>
            <a:endParaRPr lang="en-US" dirty="0"/>
          </a:p>
        </p:txBody>
      </p:sp>
      <p:sp>
        <p:nvSpPr>
          <p:cNvPr id="4" name="Slide Number Placeholder 3"/>
          <p:cNvSpPr>
            <a:spLocks noGrp="1"/>
          </p:cNvSpPr>
          <p:nvPr>
            <p:ph type="sldNum" sz="quarter" idx="10"/>
          </p:nvPr>
        </p:nvSpPr>
        <p:spPr/>
        <p:txBody>
          <a:bodyPr/>
          <a:lstStyle/>
          <a:p>
            <a:fld id="{F5EBB819-08F4-A64E-88ED-A4FBFD861C3A}" type="slidenum">
              <a:rPr lang="en-US" smtClean="0"/>
              <a:t>14</a:t>
            </a:fld>
            <a:endParaRPr lang="en-US"/>
          </a:p>
        </p:txBody>
      </p:sp>
    </p:spTree>
    <p:extLst>
      <p:ext uri="{BB962C8B-B14F-4D97-AF65-F5344CB8AC3E}">
        <p14:creationId xmlns:p14="http://schemas.microsoft.com/office/powerpoint/2010/main" val="173712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Sensitive = false</a:t>
            </a:r>
          </a:p>
        </p:txBody>
      </p:sp>
      <p:sp>
        <p:nvSpPr>
          <p:cNvPr id="4" name="Slide Number Placeholder 3"/>
          <p:cNvSpPr>
            <a:spLocks noGrp="1"/>
          </p:cNvSpPr>
          <p:nvPr>
            <p:ph type="sldNum" sz="quarter" idx="10"/>
          </p:nvPr>
        </p:nvSpPr>
        <p:spPr/>
        <p:txBody>
          <a:bodyPr/>
          <a:lstStyle/>
          <a:p>
            <a:fld id="{F5EBB819-08F4-A64E-88ED-A4FBFD861C3A}" type="slidenum">
              <a:rPr lang="en-US" smtClean="0"/>
              <a:t>15</a:t>
            </a:fld>
            <a:endParaRPr lang="en-US"/>
          </a:p>
        </p:txBody>
      </p:sp>
    </p:spTree>
    <p:extLst>
      <p:ext uri="{BB962C8B-B14F-4D97-AF65-F5344CB8AC3E}">
        <p14:creationId xmlns:p14="http://schemas.microsoft.com/office/powerpoint/2010/main" val="173712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Unsecured</a:t>
            </a:r>
            <a:r>
              <a:rPr lang="en-US" baseline="0" dirty="0" smtClean="0"/>
              <a:t> shows more information.</a:t>
            </a:r>
            <a:endParaRPr lang="en-US" dirty="0" smtClean="0"/>
          </a:p>
        </p:txBody>
      </p:sp>
      <p:sp>
        <p:nvSpPr>
          <p:cNvPr id="4" name="Slide Number Placeholder 3"/>
          <p:cNvSpPr>
            <a:spLocks noGrp="1"/>
          </p:cNvSpPr>
          <p:nvPr>
            <p:ph type="sldNum" sz="quarter" idx="10"/>
          </p:nvPr>
        </p:nvSpPr>
        <p:spPr/>
        <p:txBody>
          <a:bodyPr/>
          <a:lstStyle/>
          <a:p>
            <a:fld id="{F5EBB819-08F4-A64E-88ED-A4FBFD861C3A}" type="slidenum">
              <a:rPr lang="en-US" smtClean="0"/>
              <a:t>16</a:t>
            </a:fld>
            <a:endParaRPr lang="en-US"/>
          </a:p>
        </p:txBody>
      </p:sp>
    </p:spTree>
    <p:extLst>
      <p:ext uri="{BB962C8B-B14F-4D97-AF65-F5344CB8AC3E}">
        <p14:creationId xmlns:p14="http://schemas.microsoft.com/office/powerpoint/2010/main" val="173712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Sensitive = false</a:t>
            </a:r>
          </a:p>
          <a:p>
            <a:endParaRPr lang="en-US" dirty="0" smtClean="0"/>
          </a:p>
        </p:txBody>
      </p:sp>
      <p:sp>
        <p:nvSpPr>
          <p:cNvPr id="4" name="Slide Number Placeholder 3"/>
          <p:cNvSpPr>
            <a:spLocks noGrp="1"/>
          </p:cNvSpPr>
          <p:nvPr>
            <p:ph type="sldNum" sz="quarter" idx="10"/>
          </p:nvPr>
        </p:nvSpPr>
        <p:spPr/>
        <p:txBody>
          <a:bodyPr/>
          <a:lstStyle/>
          <a:p>
            <a:fld id="{F5EBB819-08F4-A64E-88ED-A4FBFD861C3A}" type="slidenum">
              <a:rPr lang="en-US" smtClean="0"/>
              <a:t>17</a:t>
            </a:fld>
            <a:endParaRPr lang="en-US"/>
          </a:p>
        </p:txBody>
      </p:sp>
    </p:spTree>
    <p:extLst>
      <p:ext uri="{BB962C8B-B14F-4D97-AF65-F5344CB8AC3E}">
        <p14:creationId xmlns:p14="http://schemas.microsoft.com/office/powerpoint/2010/main" val="173712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Sensitive = true</a:t>
            </a:r>
          </a:p>
          <a:p>
            <a:endParaRPr lang="en-US" dirty="0"/>
          </a:p>
        </p:txBody>
      </p:sp>
      <p:sp>
        <p:nvSpPr>
          <p:cNvPr id="4" name="Slide Number Placeholder 3"/>
          <p:cNvSpPr>
            <a:spLocks noGrp="1"/>
          </p:cNvSpPr>
          <p:nvPr>
            <p:ph type="sldNum" sz="quarter" idx="10"/>
          </p:nvPr>
        </p:nvSpPr>
        <p:spPr/>
        <p:txBody>
          <a:bodyPr/>
          <a:lstStyle/>
          <a:p>
            <a:fld id="{F5EBB819-08F4-A64E-88ED-A4FBFD861C3A}" type="slidenum">
              <a:rPr lang="en-US" smtClean="0"/>
              <a:t>18</a:t>
            </a:fld>
            <a:endParaRPr lang="en-US"/>
          </a:p>
        </p:txBody>
      </p:sp>
    </p:spTree>
    <p:extLst>
      <p:ext uri="{BB962C8B-B14F-4D97-AF65-F5344CB8AC3E}">
        <p14:creationId xmlns:p14="http://schemas.microsoft.com/office/powerpoint/2010/main" val="1737125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Example of some mappings you can see.</a:t>
            </a:r>
          </a:p>
          <a:p>
            <a:endParaRPr lang="en-US" dirty="0" smtClean="0"/>
          </a:p>
          <a:p>
            <a:r>
              <a:rPr lang="en-US" dirty="0" smtClean="0"/>
              <a:t>Talk</a:t>
            </a:r>
            <a:r>
              <a:rPr lang="en-US" baseline="0" dirty="0" smtClean="0"/>
              <a:t> about how you can see the Different HTTP methods that can be called on an endpoint (GET, POST etc…)</a:t>
            </a:r>
          </a:p>
          <a:p>
            <a:endParaRPr lang="en-US" baseline="0" dirty="0" smtClean="0"/>
          </a:p>
          <a:p>
            <a:r>
              <a:rPr lang="en-US" baseline="0" dirty="0" smtClean="0"/>
              <a:t>Notice how they call a method.</a:t>
            </a:r>
            <a:endParaRPr lang="en-US" dirty="0" smtClean="0"/>
          </a:p>
        </p:txBody>
      </p:sp>
      <p:sp>
        <p:nvSpPr>
          <p:cNvPr id="4" name="Slide Number Placeholder 3"/>
          <p:cNvSpPr>
            <a:spLocks noGrp="1"/>
          </p:cNvSpPr>
          <p:nvPr>
            <p:ph type="sldNum" sz="quarter" idx="10"/>
          </p:nvPr>
        </p:nvSpPr>
        <p:spPr/>
        <p:txBody>
          <a:bodyPr/>
          <a:lstStyle/>
          <a:p>
            <a:fld id="{F5EBB819-08F4-A64E-88ED-A4FBFD861C3A}" type="slidenum">
              <a:rPr lang="en-US" smtClean="0"/>
              <a:t>19</a:t>
            </a:fld>
            <a:endParaRPr lang="en-US"/>
          </a:p>
        </p:txBody>
      </p:sp>
    </p:spTree>
    <p:extLst>
      <p:ext uri="{BB962C8B-B14F-4D97-AF65-F5344CB8AC3E}">
        <p14:creationId xmlns:p14="http://schemas.microsoft.com/office/powerpoint/2010/main" val="1737125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Sensitive = true</a:t>
            </a:r>
          </a:p>
          <a:p>
            <a:endParaRPr lang="en-US" dirty="0"/>
          </a:p>
        </p:txBody>
      </p:sp>
      <p:sp>
        <p:nvSpPr>
          <p:cNvPr id="4" name="Slide Number Placeholder 3"/>
          <p:cNvSpPr>
            <a:spLocks noGrp="1"/>
          </p:cNvSpPr>
          <p:nvPr>
            <p:ph type="sldNum" sz="quarter" idx="10"/>
          </p:nvPr>
        </p:nvSpPr>
        <p:spPr/>
        <p:txBody>
          <a:bodyPr/>
          <a:lstStyle/>
          <a:p>
            <a:fld id="{F5EBB819-08F4-A64E-88ED-A4FBFD861C3A}" type="slidenum">
              <a:rPr lang="en-US" smtClean="0"/>
              <a:t>20</a:t>
            </a:fld>
            <a:endParaRPr lang="en-US"/>
          </a:p>
        </p:txBody>
      </p:sp>
    </p:spTree>
    <p:extLst>
      <p:ext uri="{BB962C8B-B14F-4D97-AF65-F5344CB8AC3E}">
        <p14:creationId xmlns:p14="http://schemas.microsoft.com/office/powerpoint/2010/main" val="173712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choose to manage and monitor your application using HTTP endpoints, with JMX or even by remote shell (SSH or Telnet). Auditing, health and metrics gathering can be automatically applied to your application</a:t>
            </a:r>
            <a:endParaRPr lang="en-US" dirty="0"/>
          </a:p>
        </p:txBody>
      </p:sp>
      <p:sp>
        <p:nvSpPr>
          <p:cNvPr id="4" name="Slide Number Placeholder 3"/>
          <p:cNvSpPr>
            <a:spLocks noGrp="1"/>
          </p:cNvSpPr>
          <p:nvPr>
            <p:ph type="sldNum" sz="quarter" idx="10"/>
          </p:nvPr>
        </p:nvSpPr>
        <p:spPr/>
        <p:txBody>
          <a:bodyPr/>
          <a:lstStyle/>
          <a:p>
            <a:fld id="{F5EBB819-08F4-A64E-88ED-A4FBFD861C3A}" type="slidenum">
              <a:rPr lang="en-US" smtClean="0"/>
              <a:t>3</a:t>
            </a:fld>
            <a:endParaRPr lang="en-US"/>
          </a:p>
        </p:txBody>
      </p:sp>
    </p:spTree>
    <p:extLst>
      <p:ext uri="{BB962C8B-B14F-4D97-AF65-F5344CB8AC3E}">
        <p14:creationId xmlns:p14="http://schemas.microsoft.com/office/powerpoint/2010/main" val="1737125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Sensitive = true</a:t>
            </a:r>
          </a:p>
          <a:p>
            <a:endParaRPr lang="en-US" dirty="0"/>
          </a:p>
        </p:txBody>
      </p:sp>
      <p:sp>
        <p:nvSpPr>
          <p:cNvPr id="4" name="Slide Number Placeholder 3"/>
          <p:cNvSpPr>
            <a:spLocks noGrp="1"/>
          </p:cNvSpPr>
          <p:nvPr>
            <p:ph type="sldNum" sz="quarter" idx="10"/>
          </p:nvPr>
        </p:nvSpPr>
        <p:spPr/>
        <p:txBody>
          <a:bodyPr/>
          <a:lstStyle/>
          <a:p>
            <a:fld id="{F5EBB819-08F4-A64E-88ED-A4FBFD861C3A}" type="slidenum">
              <a:rPr lang="en-US" smtClean="0"/>
              <a:t>21</a:t>
            </a:fld>
            <a:endParaRPr lang="en-US"/>
          </a:p>
        </p:txBody>
      </p:sp>
    </p:spTree>
    <p:extLst>
      <p:ext uri="{BB962C8B-B14F-4D97-AF65-F5344CB8AC3E}">
        <p14:creationId xmlns:p14="http://schemas.microsoft.com/office/powerpoint/2010/main" val="173712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EBB819-08F4-A64E-88ED-A4FBFD861C3A}" type="slidenum">
              <a:rPr lang="en-US" smtClean="0"/>
              <a:t>22</a:t>
            </a:fld>
            <a:endParaRPr lang="en-US"/>
          </a:p>
        </p:txBody>
      </p:sp>
    </p:spTree>
    <p:extLst>
      <p:ext uri="{BB962C8B-B14F-4D97-AF65-F5344CB8AC3E}">
        <p14:creationId xmlns:p14="http://schemas.microsoft.com/office/powerpoint/2010/main" val="173712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EBB819-08F4-A64E-88ED-A4FBFD861C3A}" type="slidenum">
              <a:rPr lang="en-US" smtClean="0"/>
              <a:t>23</a:t>
            </a:fld>
            <a:endParaRPr lang="en-US"/>
          </a:p>
        </p:txBody>
      </p:sp>
    </p:spTree>
    <p:extLst>
      <p:ext uri="{BB962C8B-B14F-4D97-AF65-F5344CB8AC3E}">
        <p14:creationId xmlns:p14="http://schemas.microsoft.com/office/powerpoint/2010/main" val="1737125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5EBB819-08F4-A64E-88ED-A4FBFD861C3A}" type="slidenum">
              <a:rPr lang="en-US" smtClean="0"/>
              <a:t>24</a:t>
            </a:fld>
            <a:endParaRPr lang="en-US"/>
          </a:p>
        </p:txBody>
      </p:sp>
    </p:spTree>
    <p:extLst>
      <p:ext uri="{BB962C8B-B14F-4D97-AF65-F5344CB8AC3E}">
        <p14:creationId xmlns:p14="http://schemas.microsoft.com/office/powerpoint/2010/main" val="1737125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can write export and aggregate metrics to other data stores.</a:t>
            </a:r>
            <a:endParaRPr lang="en-US" dirty="0"/>
          </a:p>
        </p:txBody>
      </p:sp>
      <p:sp>
        <p:nvSpPr>
          <p:cNvPr id="4" name="Slide Number Placeholder 3"/>
          <p:cNvSpPr>
            <a:spLocks noGrp="1"/>
          </p:cNvSpPr>
          <p:nvPr>
            <p:ph type="sldNum" sz="quarter" idx="10"/>
          </p:nvPr>
        </p:nvSpPr>
        <p:spPr/>
        <p:txBody>
          <a:bodyPr/>
          <a:lstStyle/>
          <a:p>
            <a:fld id="{F5EBB819-08F4-A64E-88ED-A4FBFD861C3A}" type="slidenum">
              <a:rPr lang="en-US" smtClean="0"/>
              <a:t>25</a:t>
            </a:fld>
            <a:endParaRPr lang="en-US"/>
          </a:p>
        </p:txBody>
      </p:sp>
    </p:spTree>
    <p:extLst>
      <p:ext uri="{BB962C8B-B14F-4D97-AF65-F5344CB8AC3E}">
        <p14:creationId xmlns:p14="http://schemas.microsoft.com/office/powerpoint/2010/main" val="25036361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System metrics exposed are things like total system memory,</a:t>
            </a:r>
            <a:r>
              <a:rPr lang="en-US" baseline="0" dirty="0" smtClean="0"/>
              <a:t> amount of free memory, uptime and more</a:t>
            </a:r>
          </a:p>
          <a:p>
            <a:endParaRPr lang="en-US" baseline="0" dirty="0" smtClean="0"/>
          </a:p>
          <a:p>
            <a:r>
              <a:rPr lang="en-US" baseline="0" dirty="0" smtClean="0"/>
              <a:t>	http://</a:t>
            </a:r>
            <a:r>
              <a:rPr lang="en-US" baseline="0" dirty="0" err="1" smtClean="0"/>
              <a:t>docs.spring.io</a:t>
            </a:r>
            <a:r>
              <a:rPr lang="en-US" baseline="0" dirty="0" smtClean="0"/>
              <a:t>/spring-boot/docs/current/reference/html/</a:t>
            </a:r>
            <a:r>
              <a:rPr lang="en-US" baseline="0" dirty="0" err="1" smtClean="0"/>
              <a:t>production-ready-metrics.html#production-ready-system-metrics</a:t>
            </a:r>
            <a:endParaRPr lang="en-US" baseline="0" dirty="0" smtClean="0"/>
          </a:p>
          <a:p>
            <a:endParaRPr lang="en-US" baseline="0" dirty="0" smtClean="0"/>
          </a:p>
          <a:p>
            <a:r>
              <a:rPr lang="en-US" baseline="0" dirty="0" err="1" smtClean="0"/>
              <a:t>DataSource</a:t>
            </a:r>
            <a:r>
              <a:rPr lang="en-US" baseline="0" dirty="0" smtClean="0"/>
              <a:t> metrics include the number of active connections and the current </a:t>
            </a:r>
            <a:r>
              <a:rPr lang="en-US" baseline="0" dirty="0" err="1" smtClean="0"/>
              <a:t>ussage</a:t>
            </a:r>
            <a:r>
              <a:rPr lang="en-US" baseline="0" dirty="0" smtClean="0"/>
              <a:t> of the connection pool. </a:t>
            </a:r>
            <a:r>
              <a:rPr lang="en-US" baseline="0" dirty="0" err="1" smtClean="0"/>
              <a:t>DataSource</a:t>
            </a:r>
            <a:r>
              <a:rPr lang="en-US" baseline="0" dirty="0" smtClean="0"/>
              <a:t> metrics share the </a:t>
            </a:r>
            <a:r>
              <a:rPr lang="en-US" baseline="0" dirty="0" err="1" smtClean="0"/>
              <a:t>datasource</a:t>
            </a:r>
            <a:r>
              <a:rPr lang="en-US" baseline="0" dirty="0" smtClean="0"/>
              <a:t>. Prefix.</a:t>
            </a:r>
          </a:p>
          <a:p>
            <a:endParaRPr lang="en-US" baseline="0" dirty="0" smtClean="0"/>
          </a:p>
          <a:p>
            <a:r>
              <a:rPr lang="en-US" baseline="0" dirty="0" smtClean="0"/>
              <a:t>	http://</a:t>
            </a:r>
            <a:r>
              <a:rPr lang="en-US" baseline="0" dirty="0" err="1" smtClean="0"/>
              <a:t>docs.spring.io</a:t>
            </a:r>
            <a:r>
              <a:rPr lang="en-US" baseline="0" dirty="0" smtClean="0"/>
              <a:t>/spring-boot/docs/current/reference/html/production-ready-metrics.html#production-ready-datasource-metrics</a:t>
            </a:r>
          </a:p>
          <a:p>
            <a:endParaRPr lang="en-US" baseline="0" dirty="0" smtClean="0"/>
          </a:p>
          <a:p>
            <a:r>
              <a:rPr lang="en-US" baseline="0" dirty="0" smtClean="0"/>
              <a:t>Cache Metrics – size of cache, hit and miss. Caching metrics will vary depending on the caching provider…</a:t>
            </a:r>
            <a:r>
              <a:rPr lang="en-US" baseline="0" dirty="0" err="1" smtClean="0"/>
              <a:t>eg</a:t>
            </a:r>
            <a:r>
              <a:rPr lang="en-US" baseline="0" dirty="0" smtClean="0"/>
              <a:t>. Aggregated value versus temporal value.</a:t>
            </a:r>
          </a:p>
          <a:p>
            <a:endParaRPr lang="en-US" baseline="0" dirty="0" smtClean="0"/>
          </a:p>
          <a:p>
            <a:r>
              <a:rPr lang="en-US" baseline="0" dirty="0" smtClean="0"/>
              <a:t>	http://</a:t>
            </a:r>
            <a:r>
              <a:rPr lang="en-US" baseline="0" dirty="0" err="1" smtClean="0"/>
              <a:t>docs.spring.io</a:t>
            </a:r>
            <a:r>
              <a:rPr lang="en-US" baseline="0" dirty="0" smtClean="0"/>
              <a:t>/spring-boot/docs/current/reference/html/</a:t>
            </a:r>
            <a:r>
              <a:rPr lang="en-US" baseline="0" dirty="0" err="1" smtClean="0"/>
              <a:t>production-ready-metrics.html#production-ready-datasource-cache</a:t>
            </a:r>
            <a:endParaRPr lang="en-US" baseline="0" dirty="0" smtClean="0"/>
          </a:p>
          <a:p>
            <a:endParaRPr lang="en-US" baseline="0" dirty="0" smtClean="0"/>
          </a:p>
          <a:p>
            <a:r>
              <a:rPr lang="en-US" baseline="0" dirty="0" smtClean="0"/>
              <a:t>If using tomcat you will be able to get metrics around sessions.</a:t>
            </a:r>
          </a:p>
          <a:p>
            <a:endParaRPr lang="en-US" baseline="0" dirty="0" smtClean="0"/>
          </a:p>
          <a:p>
            <a:r>
              <a:rPr lang="en-US" baseline="0" dirty="0" smtClean="0"/>
              <a:t>	http://</a:t>
            </a:r>
            <a:r>
              <a:rPr lang="en-US" baseline="0" dirty="0" err="1" smtClean="0"/>
              <a:t>docs.spring.io</a:t>
            </a:r>
            <a:r>
              <a:rPr lang="en-US" baseline="0" dirty="0" smtClean="0"/>
              <a:t>/spring-boot/docs/current/reference/html/</a:t>
            </a:r>
            <a:r>
              <a:rPr lang="en-US" baseline="0" dirty="0" err="1" smtClean="0"/>
              <a:t>production-ready-metrics.html#production-ready-session-metrics</a:t>
            </a:r>
            <a:endParaRPr lang="en-US" baseline="0" dirty="0" smtClean="0"/>
          </a:p>
          <a:p>
            <a:r>
              <a:rPr lang="en-US" baseline="0" dirty="0" smtClean="0"/>
              <a:t>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5EBB819-08F4-A64E-88ED-A4FBFD861C3A}" type="slidenum">
              <a:rPr lang="en-US" smtClean="0"/>
              <a:t>26</a:t>
            </a:fld>
            <a:endParaRPr lang="en-US"/>
          </a:p>
        </p:txBody>
      </p:sp>
    </p:spTree>
    <p:extLst>
      <p:ext uri="{BB962C8B-B14F-4D97-AF65-F5344CB8AC3E}">
        <p14:creationId xmlns:p14="http://schemas.microsoft.com/office/powerpoint/2010/main" val="1737125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from metrics endpoint.</a:t>
            </a:r>
            <a:endParaRPr lang="en-US" dirty="0"/>
          </a:p>
        </p:txBody>
      </p:sp>
      <p:sp>
        <p:nvSpPr>
          <p:cNvPr id="4" name="Slide Number Placeholder 3"/>
          <p:cNvSpPr>
            <a:spLocks noGrp="1"/>
          </p:cNvSpPr>
          <p:nvPr>
            <p:ph type="sldNum" sz="quarter" idx="10"/>
          </p:nvPr>
        </p:nvSpPr>
        <p:spPr/>
        <p:txBody>
          <a:bodyPr/>
          <a:lstStyle/>
          <a:p>
            <a:fld id="{F5EBB819-08F4-A64E-88ED-A4FBFD861C3A}" type="slidenum">
              <a:rPr lang="en-US" smtClean="0"/>
              <a:t>27</a:t>
            </a:fld>
            <a:endParaRPr lang="en-US"/>
          </a:p>
        </p:txBody>
      </p:sp>
    </p:spTree>
    <p:extLst>
      <p:ext uri="{BB962C8B-B14F-4D97-AF65-F5344CB8AC3E}">
        <p14:creationId xmlns:p14="http://schemas.microsoft.com/office/powerpoint/2010/main" val="1205153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docs.spring.io</a:t>
            </a:r>
            <a:r>
              <a:rPr lang="en-US" dirty="0" smtClean="0"/>
              <a:t>/spring-boot/docs/current/reference/html/production-ready-</a:t>
            </a:r>
            <a:r>
              <a:rPr lang="en-US" dirty="0" err="1" smtClean="0"/>
              <a:t>metrics.html</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http://</a:t>
            </a:r>
            <a:r>
              <a:rPr lang="en-US" dirty="0" err="1" smtClean="0"/>
              <a:t>docs.spring.io</a:t>
            </a:r>
            <a:r>
              <a:rPr lang="en-US" dirty="0" smtClean="0"/>
              <a:t>/spring-boot/docs/current/</a:t>
            </a:r>
            <a:r>
              <a:rPr lang="en-US" dirty="0" err="1" smtClean="0"/>
              <a:t>api</a:t>
            </a:r>
            <a:r>
              <a:rPr lang="en-US" dirty="0" smtClean="0"/>
              <a:t>/org/</a:t>
            </a:r>
            <a:r>
              <a:rPr lang="en-US" dirty="0" err="1" smtClean="0"/>
              <a:t>springframework</a:t>
            </a:r>
            <a:r>
              <a:rPr lang="en-US" dirty="0" smtClean="0"/>
              <a:t>/boot/actuate/metrics/</a:t>
            </a:r>
            <a:r>
              <a:rPr lang="en-US" dirty="0" err="1" smtClean="0"/>
              <a:t>GaugeService.html</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http://</a:t>
            </a:r>
            <a:r>
              <a:rPr lang="en-US" dirty="0" err="1" smtClean="0"/>
              <a:t>docs.spring.io</a:t>
            </a:r>
            <a:r>
              <a:rPr lang="en-US" dirty="0" smtClean="0"/>
              <a:t>/spring-boot/docs/current/</a:t>
            </a:r>
            <a:r>
              <a:rPr lang="en-US" dirty="0" err="1" smtClean="0"/>
              <a:t>api</a:t>
            </a:r>
            <a:r>
              <a:rPr lang="en-US" dirty="0" smtClean="0"/>
              <a:t>/org/</a:t>
            </a:r>
            <a:r>
              <a:rPr lang="en-US" dirty="0" err="1" smtClean="0"/>
              <a:t>springframework</a:t>
            </a:r>
            <a:r>
              <a:rPr lang="en-US" dirty="0" smtClean="0"/>
              <a:t>/boot/actuate/metrics/</a:t>
            </a:r>
            <a:r>
              <a:rPr lang="en-US" dirty="0" err="1" smtClean="0"/>
              <a:t>CounterService.html</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For any metric that cannot be completed by using either a </a:t>
            </a:r>
            <a:r>
              <a:rPr lang="en-US" dirty="0" err="1" smtClean="0"/>
              <a:t>GaugeService</a:t>
            </a:r>
            <a:r>
              <a:rPr lang="en-US" baseline="0" dirty="0" smtClean="0"/>
              <a:t> or a </a:t>
            </a:r>
            <a:r>
              <a:rPr lang="en-US" baseline="0" dirty="0" err="1" smtClean="0"/>
              <a:t>CounterService</a:t>
            </a:r>
            <a:r>
              <a:rPr lang="en-US" baseline="0" dirty="0" smtClean="0"/>
              <a:t> there is a </a:t>
            </a:r>
            <a:r>
              <a:rPr lang="en-US" baseline="0" dirty="0" err="1" smtClean="0"/>
              <a:t>PublicMetrics</a:t>
            </a:r>
            <a:r>
              <a:rPr lang="en-US" baseline="0" dirty="0" smtClean="0"/>
              <a:t> interface that you can implement to expose metrics.</a:t>
            </a:r>
          </a:p>
          <a:p>
            <a:endParaRPr lang="en-US" dirty="0" smtClean="0"/>
          </a:p>
        </p:txBody>
      </p:sp>
      <p:sp>
        <p:nvSpPr>
          <p:cNvPr id="4" name="Slide Number Placeholder 3"/>
          <p:cNvSpPr>
            <a:spLocks noGrp="1"/>
          </p:cNvSpPr>
          <p:nvPr>
            <p:ph type="sldNum" sz="quarter" idx="10"/>
          </p:nvPr>
        </p:nvSpPr>
        <p:spPr/>
        <p:txBody>
          <a:bodyPr/>
          <a:lstStyle/>
          <a:p>
            <a:fld id="{F5EBB819-08F4-A64E-88ED-A4FBFD861C3A}" type="slidenum">
              <a:rPr lang="en-US" smtClean="0"/>
              <a:t>28</a:t>
            </a:fld>
            <a:endParaRPr lang="en-US"/>
          </a:p>
        </p:txBody>
      </p:sp>
    </p:spTree>
    <p:extLst>
      <p:ext uri="{BB962C8B-B14F-4D97-AF65-F5344CB8AC3E}">
        <p14:creationId xmlns:p14="http://schemas.microsoft.com/office/powerpoint/2010/main" val="25036361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EBB819-08F4-A64E-88ED-A4FBFD861C3A}" type="slidenum">
              <a:rPr lang="en-US" smtClean="0"/>
              <a:t>29</a:t>
            </a:fld>
            <a:endParaRPr lang="en-US"/>
          </a:p>
        </p:txBody>
      </p:sp>
    </p:spTree>
    <p:extLst>
      <p:ext uri="{BB962C8B-B14F-4D97-AF65-F5344CB8AC3E}">
        <p14:creationId xmlns:p14="http://schemas.microsoft.com/office/powerpoint/2010/main" val="1737125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EBB819-08F4-A64E-88ED-A4FBFD861C3A}" type="slidenum">
              <a:rPr lang="en-US" smtClean="0"/>
              <a:t>30</a:t>
            </a:fld>
            <a:endParaRPr lang="en-US"/>
          </a:p>
        </p:txBody>
      </p:sp>
    </p:spTree>
    <p:extLst>
      <p:ext uri="{BB962C8B-B14F-4D97-AF65-F5344CB8AC3E}">
        <p14:creationId xmlns:p14="http://schemas.microsoft.com/office/powerpoint/2010/main" val="173712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EBB819-08F4-A64E-88ED-A4FBFD861C3A}" type="slidenum">
              <a:rPr lang="en-US" smtClean="0"/>
              <a:t>4</a:t>
            </a:fld>
            <a:endParaRPr lang="en-US"/>
          </a:p>
        </p:txBody>
      </p:sp>
    </p:spTree>
    <p:extLst>
      <p:ext uri="{BB962C8B-B14F-4D97-AF65-F5344CB8AC3E}">
        <p14:creationId xmlns:p14="http://schemas.microsoft.com/office/powerpoint/2010/main" val="173712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EBB819-08F4-A64E-88ED-A4FBFD861C3A}" type="slidenum">
              <a:rPr lang="en-US" smtClean="0"/>
              <a:t>5</a:t>
            </a:fld>
            <a:endParaRPr lang="en-US"/>
          </a:p>
        </p:txBody>
      </p:sp>
    </p:spTree>
    <p:extLst>
      <p:ext uri="{BB962C8B-B14F-4D97-AF65-F5344CB8AC3E}">
        <p14:creationId xmlns:p14="http://schemas.microsoft.com/office/powerpoint/2010/main" val="173712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 </a:t>
            </a:r>
            <a:r>
              <a:rPr lang="en-US" dirty="0" err="1" smtClean="0"/>
              <a:t>application.yml</a:t>
            </a:r>
            <a:endParaRPr lang="en-US" dirty="0"/>
          </a:p>
        </p:txBody>
      </p:sp>
      <p:sp>
        <p:nvSpPr>
          <p:cNvPr id="4" name="Slide Number Placeholder 3"/>
          <p:cNvSpPr>
            <a:spLocks noGrp="1"/>
          </p:cNvSpPr>
          <p:nvPr>
            <p:ph type="sldNum" sz="quarter" idx="10"/>
          </p:nvPr>
        </p:nvSpPr>
        <p:spPr/>
        <p:txBody>
          <a:bodyPr/>
          <a:lstStyle/>
          <a:p>
            <a:fld id="{F5EBB819-08F4-A64E-88ED-A4FBFD861C3A}" type="slidenum">
              <a:rPr lang="en-US" smtClean="0"/>
              <a:t>6</a:t>
            </a:fld>
            <a:endParaRPr lang="en-US"/>
          </a:p>
        </p:txBody>
      </p:sp>
    </p:spTree>
    <p:extLst>
      <p:ext uri="{BB962C8B-B14F-4D97-AF65-F5344CB8AC3E}">
        <p14:creationId xmlns:p14="http://schemas.microsoft.com/office/powerpoint/2010/main" val="173712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EBB819-08F4-A64E-88ED-A4FBFD861C3A}" type="slidenum">
              <a:rPr lang="en-US" smtClean="0"/>
              <a:t>7</a:t>
            </a:fld>
            <a:endParaRPr lang="en-US"/>
          </a:p>
        </p:txBody>
      </p:sp>
    </p:spTree>
    <p:extLst>
      <p:ext uri="{BB962C8B-B14F-4D97-AF65-F5344CB8AC3E}">
        <p14:creationId xmlns:p14="http://schemas.microsoft.com/office/powerpoint/2010/main" val="173712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Depending on how an endpoint is exposed, the sensitive property may be used as a security hint. For example, sensitive endpoints will require a username/password when they are accessed over HTTP (or simply disabled if web security is not enabled)</a:t>
            </a:r>
          </a:p>
          <a:p>
            <a:endParaRPr lang="en-US" dirty="0" smtClean="0"/>
          </a:p>
          <a:p>
            <a:r>
              <a:rPr lang="en-US" dirty="0" smtClean="0"/>
              <a:t>http://</a:t>
            </a:r>
            <a:r>
              <a:rPr lang="en-US" dirty="0" err="1" smtClean="0"/>
              <a:t>docs.spring.io</a:t>
            </a:r>
            <a:r>
              <a:rPr lang="en-US" dirty="0" smtClean="0"/>
              <a:t>/spring-boot/docs/current/reference/html/production-ready-</a:t>
            </a:r>
            <a:r>
              <a:rPr lang="en-US" dirty="0" err="1" smtClean="0"/>
              <a:t>endpoints.html</a:t>
            </a:r>
            <a:endParaRPr lang="en-US" dirty="0"/>
          </a:p>
        </p:txBody>
      </p:sp>
      <p:sp>
        <p:nvSpPr>
          <p:cNvPr id="4" name="Slide Number Placeholder 3"/>
          <p:cNvSpPr>
            <a:spLocks noGrp="1"/>
          </p:cNvSpPr>
          <p:nvPr>
            <p:ph type="sldNum" sz="quarter" idx="10"/>
          </p:nvPr>
        </p:nvSpPr>
        <p:spPr/>
        <p:txBody>
          <a:bodyPr/>
          <a:lstStyle/>
          <a:p>
            <a:fld id="{F5EBB819-08F4-A64E-88ED-A4FBFD861C3A}" type="slidenum">
              <a:rPr lang="en-US" smtClean="0"/>
              <a:t>8</a:t>
            </a:fld>
            <a:endParaRPr lang="en-US"/>
          </a:p>
        </p:txBody>
      </p:sp>
    </p:spTree>
    <p:extLst>
      <p:ext uri="{BB962C8B-B14F-4D97-AF65-F5344CB8AC3E}">
        <p14:creationId xmlns:p14="http://schemas.microsoft.com/office/powerpoint/2010/main" val="173712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Sensitive</a:t>
            </a:r>
            <a:r>
              <a:rPr lang="en-US" baseline="0" dirty="0" smtClean="0"/>
              <a:t> = true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5EBB819-08F4-A64E-88ED-A4FBFD861C3A}" type="slidenum">
              <a:rPr lang="en-US" smtClean="0"/>
              <a:t>9</a:t>
            </a:fld>
            <a:endParaRPr lang="en-US"/>
          </a:p>
        </p:txBody>
      </p:sp>
    </p:spTree>
    <p:extLst>
      <p:ext uri="{BB962C8B-B14F-4D97-AF65-F5344CB8AC3E}">
        <p14:creationId xmlns:p14="http://schemas.microsoft.com/office/powerpoint/2010/main" val="173712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Sensitive = true</a:t>
            </a:r>
          </a:p>
          <a:p>
            <a:endParaRPr lang="en-US" dirty="0"/>
          </a:p>
        </p:txBody>
      </p:sp>
      <p:sp>
        <p:nvSpPr>
          <p:cNvPr id="4" name="Slide Number Placeholder 3"/>
          <p:cNvSpPr>
            <a:spLocks noGrp="1"/>
          </p:cNvSpPr>
          <p:nvPr>
            <p:ph type="sldNum" sz="quarter" idx="10"/>
          </p:nvPr>
        </p:nvSpPr>
        <p:spPr/>
        <p:txBody>
          <a:bodyPr/>
          <a:lstStyle/>
          <a:p>
            <a:fld id="{F5EBB819-08F4-A64E-88ED-A4FBFD861C3A}" type="slidenum">
              <a:rPr lang="en-US" smtClean="0"/>
              <a:t>10</a:t>
            </a:fld>
            <a:endParaRPr lang="en-US"/>
          </a:p>
        </p:txBody>
      </p:sp>
    </p:spTree>
    <p:extLst>
      <p:ext uri="{BB962C8B-B14F-4D97-AF65-F5344CB8AC3E}">
        <p14:creationId xmlns:p14="http://schemas.microsoft.com/office/powerpoint/2010/main" val="173712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4A2C03-CB1D-134B-8D4A-C0F4070A29BD}" type="datetimeFigureOut">
              <a:rPr lang="en-US" smtClean="0"/>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AF27C-8F8B-764F-83DF-907810E24BDF}" type="slidenum">
              <a:rPr lang="en-US" smtClean="0"/>
              <a:t>‹#›</a:t>
            </a:fld>
            <a:endParaRPr lang="en-US"/>
          </a:p>
        </p:txBody>
      </p:sp>
    </p:spTree>
    <p:extLst>
      <p:ext uri="{BB962C8B-B14F-4D97-AF65-F5344CB8AC3E}">
        <p14:creationId xmlns:p14="http://schemas.microsoft.com/office/powerpoint/2010/main" val="1690704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4A2C03-CB1D-134B-8D4A-C0F4070A29BD}" type="datetimeFigureOut">
              <a:rPr lang="en-US" smtClean="0"/>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AF27C-8F8B-764F-83DF-907810E24BDF}" type="slidenum">
              <a:rPr lang="en-US" smtClean="0"/>
              <a:t>‹#›</a:t>
            </a:fld>
            <a:endParaRPr lang="en-US"/>
          </a:p>
        </p:txBody>
      </p:sp>
    </p:spTree>
    <p:extLst>
      <p:ext uri="{BB962C8B-B14F-4D97-AF65-F5344CB8AC3E}">
        <p14:creationId xmlns:p14="http://schemas.microsoft.com/office/powerpoint/2010/main" val="3465989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4A2C03-CB1D-134B-8D4A-C0F4070A29BD}" type="datetimeFigureOut">
              <a:rPr lang="en-US" smtClean="0"/>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AF27C-8F8B-764F-83DF-907810E24BDF}" type="slidenum">
              <a:rPr lang="en-US" smtClean="0"/>
              <a:t>‹#›</a:t>
            </a:fld>
            <a:endParaRPr lang="en-US"/>
          </a:p>
        </p:txBody>
      </p:sp>
    </p:spTree>
    <p:extLst>
      <p:ext uri="{BB962C8B-B14F-4D97-AF65-F5344CB8AC3E}">
        <p14:creationId xmlns:p14="http://schemas.microsoft.com/office/powerpoint/2010/main" val="3067578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4A2C03-CB1D-134B-8D4A-C0F4070A29BD}" type="datetimeFigureOut">
              <a:rPr lang="en-US" smtClean="0"/>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AF27C-8F8B-764F-83DF-907810E24BDF}" type="slidenum">
              <a:rPr lang="en-US" smtClean="0"/>
              <a:t>‹#›</a:t>
            </a:fld>
            <a:endParaRPr lang="en-US"/>
          </a:p>
        </p:txBody>
      </p:sp>
    </p:spTree>
    <p:extLst>
      <p:ext uri="{BB962C8B-B14F-4D97-AF65-F5344CB8AC3E}">
        <p14:creationId xmlns:p14="http://schemas.microsoft.com/office/powerpoint/2010/main" val="2417646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4A2C03-CB1D-134B-8D4A-C0F4070A29BD}" type="datetimeFigureOut">
              <a:rPr lang="en-US" smtClean="0"/>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AF27C-8F8B-764F-83DF-907810E24BDF}" type="slidenum">
              <a:rPr lang="en-US" smtClean="0"/>
              <a:t>‹#›</a:t>
            </a:fld>
            <a:endParaRPr lang="en-US"/>
          </a:p>
        </p:txBody>
      </p:sp>
    </p:spTree>
    <p:extLst>
      <p:ext uri="{BB962C8B-B14F-4D97-AF65-F5344CB8AC3E}">
        <p14:creationId xmlns:p14="http://schemas.microsoft.com/office/powerpoint/2010/main" val="3474642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4A2C03-CB1D-134B-8D4A-C0F4070A29BD}" type="datetimeFigureOut">
              <a:rPr lang="en-US" smtClean="0"/>
              <a:t>11/24/2017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3AF27C-8F8B-764F-83DF-907810E24BDF}" type="slidenum">
              <a:rPr lang="en-US" smtClean="0"/>
              <a:t>‹#›</a:t>
            </a:fld>
            <a:endParaRPr lang="en-US"/>
          </a:p>
        </p:txBody>
      </p:sp>
    </p:spTree>
    <p:extLst>
      <p:ext uri="{BB962C8B-B14F-4D97-AF65-F5344CB8AC3E}">
        <p14:creationId xmlns:p14="http://schemas.microsoft.com/office/powerpoint/2010/main" val="2482348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4A2C03-CB1D-134B-8D4A-C0F4070A29BD}" type="datetimeFigureOut">
              <a:rPr lang="en-US" smtClean="0"/>
              <a:t>11/24/2017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3AF27C-8F8B-764F-83DF-907810E24BDF}" type="slidenum">
              <a:rPr lang="en-US" smtClean="0"/>
              <a:t>‹#›</a:t>
            </a:fld>
            <a:endParaRPr lang="en-US"/>
          </a:p>
        </p:txBody>
      </p:sp>
    </p:spTree>
    <p:extLst>
      <p:ext uri="{BB962C8B-B14F-4D97-AF65-F5344CB8AC3E}">
        <p14:creationId xmlns:p14="http://schemas.microsoft.com/office/powerpoint/2010/main" val="319138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4A2C03-CB1D-134B-8D4A-C0F4070A29BD}" type="datetimeFigureOut">
              <a:rPr lang="en-US" smtClean="0"/>
              <a:t>11/24/2017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3AF27C-8F8B-764F-83DF-907810E24BDF}" type="slidenum">
              <a:rPr lang="en-US" smtClean="0"/>
              <a:t>‹#›</a:t>
            </a:fld>
            <a:endParaRPr lang="en-US"/>
          </a:p>
        </p:txBody>
      </p:sp>
    </p:spTree>
    <p:extLst>
      <p:ext uri="{BB962C8B-B14F-4D97-AF65-F5344CB8AC3E}">
        <p14:creationId xmlns:p14="http://schemas.microsoft.com/office/powerpoint/2010/main" val="998418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A2C03-CB1D-134B-8D4A-C0F4070A29BD}" type="datetimeFigureOut">
              <a:rPr lang="en-US" smtClean="0"/>
              <a:t>11/24/2017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3AF27C-8F8B-764F-83DF-907810E24BDF}" type="slidenum">
              <a:rPr lang="en-US" smtClean="0"/>
              <a:t>‹#›</a:t>
            </a:fld>
            <a:endParaRPr lang="en-US"/>
          </a:p>
        </p:txBody>
      </p:sp>
    </p:spTree>
    <p:extLst>
      <p:ext uri="{BB962C8B-B14F-4D97-AF65-F5344CB8AC3E}">
        <p14:creationId xmlns:p14="http://schemas.microsoft.com/office/powerpoint/2010/main" val="2358432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4A2C03-CB1D-134B-8D4A-C0F4070A29BD}" type="datetimeFigureOut">
              <a:rPr lang="en-US" smtClean="0"/>
              <a:t>11/24/2017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3AF27C-8F8B-764F-83DF-907810E24BDF}" type="slidenum">
              <a:rPr lang="en-US" smtClean="0"/>
              <a:t>‹#›</a:t>
            </a:fld>
            <a:endParaRPr lang="en-US"/>
          </a:p>
        </p:txBody>
      </p:sp>
    </p:spTree>
    <p:extLst>
      <p:ext uri="{BB962C8B-B14F-4D97-AF65-F5344CB8AC3E}">
        <p14:creationId xmlns:p14="http://schemas.microsoft.com/office/powerpoint/2010/main" val="4847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4A2C03-CB1D-134B-8D4A-C0F4070A29BD}" type="datetimeFigureOut">
              <a:rPr lang="en-US" smtClean="0"/>
              <a:t>11/24/2017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3AF27C-8F8B-764F-83DF-907810E24BDF}" type="slidenum">
              <a:rPr lang="en-US" smtClean="0"/>
              <a:t>‹#›</a:t>
            </a:fld>
            <a:endParaRPr lang="en-US"/>
          </a:p>
        </p:txBody>
      </p:sp>
    </p:spTree>
    <p:extLst>
      <p:ext uri="{BB962C8B-B14F-4D97-AF65-F5344CB8AC3E}">
        <p14:creationId xmlns:p14="http://schemas.microsoft.com/office/powerpoint/2010/main" val="1055139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436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D4A2C03-CB1D-134B-8D4A-C0F4070A29BD}" type="datetimeFigureOut">
              <a:rPr lang="en-US" smtClean="0"/>
              <a:t>11/24/2017</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13AF27C-8F8B-764F-83DF-907810E24BDF}" type="slidenum">
              <a:rPr lang="en-US" smtClean="0"/>
              <a:t>‹#›</a:t>
            </a:fld>
            <a:endParaRPr lang="en-US"/>
          </a:p>
        </p:txBody>
      </p:sp>
    </p:spTree>
    <p:extLst>
      <p:ext uri="{BB962C8B-B14F-4D97-AF65-F5344CB8AC3E}">
        <p14:creationId xmlns:p14="http://schemas.microsoft.com/office/powerpoint/2010/main" val="1239441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Actuator</a:t>
            </a:r>
            <a:endParaRPr lang="en-US" dirty="0">
              <a:solidFill>
                <a:schemeClr val="bg1"/>
              </a:solidFill>
            </a:endParaRPr>
          </a:p>
        </p:txBody>
      </p:sp>
    </p:spTree>
    <p:extLst>
      <p:ext uri="{BB962C8B-B14F-4D97-AF65-F5344CB8AC3E}">
        <p14:creationId xmlns:p14="http://schemas.microsoft.com/office/powerpoint/2010/main" val="4953796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solidFill>
                  <a:schemeClr val="tx2">
                    <a:lumMod val="60000"/>
                    <a:lumOff val="40000"/>
                  </a:schemeClr>
                </a:solidFill>
              </a:rPr>
              <a:t>/</a:t>
            </a:r>
            <a:r>
              <a:rPr lang="en-US" dirty="0" err="1" smtClean="0">
                <a:solidFill>
                  <a:schemeClr val="tx2">
                    <a:lumMod val="60000"/>
                    <a:lumOff val="40000"/>
                  </a:schemeClr>
                </a:solidFill>
              </a:rPr>
              <a:t>autoconfig</a:t>
            </a:r>
            <a:r>
              <a:rPr lang="en-US" dirty="0" smtClean="0">
                <a:solidFill>
                  <a:schemeClr val="bg1"/>
                </a:solidFill>
              </a:rPr>
              <a:t> </a:t>
            </a:r>
            <a:r>
              <a:rPr lang="en-US" dirty="0">
                <a:solidFill>
                  <a:schemeClr val="bg1"/>
                </a:solidFill>
              </a:rPr>
              <a:t>- 	Displays an auto-configuration report showing all auto-configuration candidates and the reason </a:t>
            </a:r>
            <a:r>
              <a:rPr lang="en-US" dirty="0" smtClean="0">
                <a:solidFill>
                  <a:schemeClr val="bg1"/>
                </a:solidFill>
              </a:rPr>
              <a:t>they were </a:t>
            </a:r>
            <a:r>
              <a:rPr lang="en-US" dirty="0">
                <a:solidFill>
                  <a:schemeClr val="bg1"/>
                </a:solidFill>
              </a:rPr>
              <a:t>or </a:t>
            </a:r>
            <a:r>
              <a:rPr lang="en-US" dirty="0" smtClean="0">
                <a:solidFill>
                  <a:schemeClr val="bg1"/>
                </a:solidFill>
              </a:rPr>
              <a:t>were not </a:t>
            </a:r>
            <a:r>
              <a:rPr lang="en-US" dirty="0">
                <a:solidFill>
                  <a:schemeClr val="bg1"/>
                </a:solidFill>
              </a:rPr>
              <a:t>applied.</a:t>
            </a:r>
            <a:endParaRPr lang="en-US" dirty="0" smtClean="0">
              <a:solidFill>
                <a:srgbClr val="558ED5"/>
              </a:solidFill>
            </a:endParaRPr>
          </a:p>
        </p:txBody>
      </p:sp>
      <p:sp>
        <p:nvSpPr>
          <p:cNvPr id="6" name="Title 1"/>
          <p:cNvSpPr txBox="1">
            <a:spLocks/>
          </p:cNvSpPr>
          <p:nvPr/>
        </p:nvSpPr>
        <p:spPr>
          <a:xfrm>
            <a:off x="457200" y="200291"/>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chemeClr val="tx1">
                    <a:lumMod val="50000"/>
                    <a:lumOff val="50000"/>
                  </a:schemeClr>
                </a:solidFill>
              </a:rPr>
              <a:t>Endpoints</a:t>
            </a:r>
            <a:endParaRPr lang="en-US" sz="2400" dirty="0">
              <a:solidFill>
                <a:schemeClr val="tx1">
                  <a:lumMod val="50000"/>
                  <a:lumOff val="50000"/>
                </a:schemeClr>
              </a:solidFill>
            </a:endParaRPr>
          </a:p>
        </p:txBody>
      </p:sp>
    </p:spTree>
    <p:extLst>
      <p:ext uri="{BB962C8B-B14F-4D97-AF65-F5344CB8AC3E}">
        <p14:creationId xmlns:p14="http://schemas.microsoft.com/office/powerpoint/2010/main" val="16478872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solidFill>
                  <a:srgbClr val="558ED5"/>
                </a:solidFill>
              </a:rPr>
              <a:t>/beans </a:t>
            </a:r>
            <a:r>
              <a:rPr lang="en-US" dirty="0">
                <a:solidFill>
                  <a:schemeClr val="bg1"/>
                </a:solidFill>
              </a:rPr>
              <a:t>- Displays a complete list of all the Spring beans in your </a:t>
            </a:r>
            <a:r>
              <a:rPr lang="en-US" dirty="0" smtClean="0">
                <a:solidFill>
                  <a:schemeClr val="bg1"/>
                </a:solidFill>
              </a:rPr>
              <a:t>application.</a:t>
            </a:r>
            <a:endParaRPr lang="en-US" dirty="0" smtClean="0">
              <a:solidFill>
                <a:srgbClr val="558ED5"/>
              </a:solidFill>
            </a:endParaRPr>
          </a:p>
        </p:txBody>
      </p:sp>
      <p:sp>
        <p:nvSpPr>
          <p:cNvPr id="6" name="Title 1"/>
          <p:cNvSpPr txBox="1">
            <a:spLocks/>
          </p:cNvSpPr>
          <p:nvPr/>
        </p:nvSpPr>
        <p:spPr>
          <a:xfrm>
            <a:off x="457200" y="200291"/>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chemeClr val="tx1">
                    <a:lumMod val="50000"/>
                    <a:lumOff val="50000"/>
                  </a:schemeClr>
                </a:solidFill>
              </a:rPr>
              <a:t>Endpoints</a:t>
            </a:r>
            <a:endParaRPr lang="en-US" sz="2400" dirty="0">
              <a:solidFill>
                <a:schemeClr val="tx1">
                  <a:lumMod val="50000"/>
                  <a:lumOff val="50000"/>
                </a:schemeClr>
              </a:solidFill>
            </a:endParaRPr>
          </a:p>
        </p:txBody>
      </p:sp>
    </p:spTree>
    <p:extLst>
      <p:ext uri="{BB962C8B-B14F-4D97-AF65-F5344CB8AC3E}">
        <p14:creationId xmlns:p14="http://schemas.microsoft.com/office/powerpoint/2010/main" val="409209374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solidFill>
                  <a:srgbClr val="558ED5"/>
                </a:solidFill>
              </a:rPr>
              <a:t>/</a:t>
            </a:r>
            <a:r>
              <a:rPr lang="en-US" dirty="0" err="1" smtClean="0">
                <a:solidFill>
                  <a:srgbClr val="558ED5"/>
                </a:solidFill>
              </a:rPr>
              <a:t>configprops</a:t>
            </a:r>
            <a:r>
              <a:rPr lang="en-US" dirty="0" smtClean="0">
                <a:solidFill>
                  <a:srgbClr val="558ED5"/>
                </a:solidFill>
              </a:rPr>
              <a:t> </a:t>
            </a:r>
            <a:r>
              <a:rPr lang="en-US" dirty="0">
                <a:solidFill>
                  <a:schemeClr val="bg1"/>
                </a:solidFill>
              </a:rPr>
              <a:t>- Displays a collated list of all </a:t>
            </a:r>
            <a:r>
              <a:rPr lang="en-US" dirty="0">
                <a:solidFill>
                  <a:schemeClr val="tx2">
                    <a:lumMod val="60000"/>
                    <a:lumOff val="40000"/>
                  </a:schemeClr>
                </a:solidFill>
              </a:rPr>
              <a:t>@</a:t>
            </a:r>
            <a:r>
              <a:rPr lang="en-US" dirty="0" err="1">
                <a:solidFill>
                  <a:schemeClr val="tx2">
                    <a:lumMod val="60000"/>
                    <a:lumOff val="40000"/>
                  </a:schemeClr>
                </a:solidFill>
              </a:rPr>
              <a:t>ConfigurationProperties</a:t>
            </a:r>
            <a:r>
              <a:rPr lang="en-US" dirty="0">
                <a:solidFill>
                  <a:schemeClr val="bg1"/>
                </a:solidFill>
              </a:rPr>
              <a:t>.</a:t>
            </a:r>
            <a:endParaRPr lang="en-US" dirty="0" smtClean="0">
              <a:solidFill>
                <a:srgbClr val="558ED5"/>
              </a:solidFill>
            </a:endParaRPr>
          </a:p>
        </p:txBody>
      </p:sp>
      <p:sp>
        <p:nvSpPr>
          <p:cNvPr id="6" name="Title 1"/>
          <p:cNvSpPr txBox="1">
            <a:spLocks/>
          </p:cNvSpPr>
          <p:nvPr/>
        </p:nvSpPr>
        <p:spPr>
          <a:xfrm>
            <a:off x="457200" y="200291"/>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chemeClr val="tx1">
                    <a:lumMod val="50000"/>
                    <a:lumOff val="50000"/>
                  </a:schemeClr>
                </a:solidFill>
              </a:rPr>
              <a:t>Endpoints</a:t>
            </a:r>
            <a:endParaRPr lang="en-US" sz="2400" dirty="0">
              <a:solidFill>
                <a:schemeClr val="tx1">
                  <a:lumMod val="50000"/>
                  <a:lumOff val="50000"/>
                </a:schemeClr>
              </a:solidFill>
            </a:endParaRPr>
          </a:p>
        </p:txBody>
      </p:sp>
    </p:spTree>
    <p:extLst>
      <p:ext uri="{BB962C8B-B14F-4D97-AF65-F5344CB8AC3E}">
        <p14:creationId xmlns:p14="http://schemas.microsoft.com/office/powerpoint/2010/main" val="39171342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solidFill>
                  <a:schemeClr val="tx2">
                    <a:lumMod val="60000"/>
                    <a:lumOff val="40000"/>
                  </a:schemeClr>
                </a:solidFill>
              </a:rPr>
              <a:t>/</a:t>
            </a:r>
            <a:r>
              <a:rPr lang="en-US" dirty="0" smtClean="0">
                <a:solidFill>
                  <a:schemeClr val="tx2">
                    <a:lumMod val="60000"/>
                    <a:lumOff val="40000"/>
                  </a:schemeClr>
                </a:solidFill>
              </a:rPr>
              <a:t>dump</a:t>
            </a:r>
            <a:r>
              <a:rPr lang="en-US" dirty="0">
                <a:solidFill>
                  <a:schemeClr val="bg1"/>
                </a:solidFill>
              </a:rPr>
              <a:t> - Performs a thread dump.</a:t>
            </a:r>
            <a:endParaRPr lang="en-US" dirty="0" smtClean="0">
              <a:solidFill>
                <a:srgbClr val="558ED5"/>
              </a:solidFill>
            </a:endParaRPr>
          </a:p>
        </p:txBody>
      </p:sp>
      <p:sp>
        <p:nvSpPr>
          <p:cNvPr id="6" name="Title 1"/>
          <p:cNvSpPr txBox="1">
            <a:spLocks/>
          </p:cNvSpPr>
          <p:nvPr/>
        </p:nvSpPr>
        <p:spPr>
          <a:xfrm>
            <a:off x="457200" y="200291"/>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chemeClr val="tx1">
                    <a:lumMod val="50000"/>
                    <a:lumOff val="50000"/>
                  </a:schemeClr>
                </a:solidFill>
              </a:rPr>
              <a:t>Endpoints</a:t>
            </a:r>
            <a:endParaRPr lang="en-US" sz="2400" dirty="0">
              <a:solidFill>
                <a:schemeClr val="tx1">
                  <a:lumMod val="50000"/>
                  <a:lumOff val="50000"/>
                </a:schemeClr>
              </a:solidFill>
            </a:endParaRPr>
          </a:p>
        </p:txBody>
      </p:sp>
    </p:spTree>
    <p:extLst>
      <p:ext uri="{BB962C8B-B14F-4D97-AF65-F5344CB8AC3E}">
        <p14:creationId xmlns:p14="http://schemas.microsoft.com/office/powerpoint/2010/main" val="152201556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solidFill>
                  <a:schemeClr val="tx2">
                    <a:lumMod val="60000"/>
                    <a:lumOff val="40000"/>
                  </a:schemeClr>
                </a:solidFill>
              </a:rPr>
              <a:t>/</a:t>
            </a:r>
            <a:r>
              <a:rPr lang="en-US" dirty="0" err="1" smtClean="0">
                <a:solidFill>
                  <a:schemeClr val="tx2">
                    <a:lumMod val="60000"/>
                    <a:lumOff val="40000"/>
                  </a:schemeClr>
                </a:solidFill>
              </a:rPr>
              <a:t>env</a:t>
            </a:r>
            <a:r>
              <a:rPr lang="en-US" dirty="0" smtClean="0">
                <a:solidFill>
                  <a:schemeClr val="tx2">
                    <a:lumMod val="60000"/>
                    <a:lumOff val="40000"/>
                  </a:schemeClr>
                </a:solidFill>
              </a:rPr>
              <a:t> </a:t>
            </a:r>
            <a:r>
              <a:rPr lang="en-US" dirty="0">
                <a:solidFill>
                  <a:schemeClr val="bg1"/>
                </a:solidFill>
              </a:rPr>
              <a:t>- Exposes properties from Spring’s </a:t>
            </a:r>
            <a:r>
              <a:rPr lang="en-US" dirty="0" err="1" smtClean="0">
                <a:solidFill>
                  <a:srgbClr val="558ED5"/>
                </a:solidFill>
              </a:rPr>
              <a:t>ConfigurableEnvironment</a:t>
            </a:r>
            <a:r>
              <a:rPr lang="en-US" dirty="0">
                <a:solidFill>
                  <a:srgbClr val="FFFFFF"/>
                </a:solidFill>
              </a:rPr>
              <a:t>.</a:t>
            </a:r>
            <a:endParaRPr lang="en-US" dirty="0" smtClean="0">
              <a:solidFill>
                <a:srgbClr val="FFFFFF"/>
              </a:solidFill>
            </a:endParaRPr>
          </a:p>
        </p:txBody>
      </p:sp>
      <p:sp>
        <p:nvSpPr>
          <p:cNvPr id="6" name="Title 1"/>
          <p:cNvSpPr txBox="1">
            <a:spLocks/>
          </p:cNvSpPr>
          <p:nvPr/>
        </p:nvSpPr>
        <p:spPr>
          <a:xfrm>
            <a:off x="457200" y="200291"/>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chemeClr val="tx1">
                    <a:lumMod val="50000"/>
                    <a:lumOff val="50000"/>
                  </a:schemeClr>
                </a:solidFill>
              </a:rPr>
              <a:t>Endpoints</a:t>
            </a:r>
            <a:endParaRPr lang="en-US" sz="2400" dirty="0">
              <a:solidFill>
                <a:schemeClr val="tx1">
                  <a:lumMod val="50000"/>
                  <a:lumOff val="50000"/>
                </a:schemeClr>
              </a:solidFill>
            </a:endParaRPr>
          </a:p>
        </p:txBody>
      </p:sp>
    </p:spTree>
    <p:extLst>
      <p:ext uri="{BB962C8B-B14F-4D97-AF65-F5344CB8AC3E}">
        <p14:creationId xmlns:p14="http://schemas.microsoft.com/office/powerpoint/2010/main" val="25325043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solidFill>
                  <a:schemeClr val="tx2">
                    <a:lumMod val="60000"/>
                    <a:lumOff val="40000"/>
                  </a:schemeClr>
                </a:solidFill>
              </a:rPr>
              <a:t>/</a:t>
            </a:r>
            <a:r>
              <a:rPr lang="en-US" dirty="0" smtClean="0">
                <a:solidFill>
                  <a:schemeClr val="tx2">
                    <a:lumMod val="60000"/>
                    <a:lumOff val="40000"/>
                  </a:schemeClr>
                </a:solidFill>
              </a:rPr>
              <a:t>health </a:t>
            </a:r>
            <a:r>
              <a:rPr lang="en-US" dirty="0">
                <a:solidFill>
                  <a:schemeClr val="bg1"/>
                </a:solidFill>
              </a:rPr>
              <a:t>- </a:t>
            </a:r>
            <a:r>
              <a:rPr lang="en-US" dirty="0" smtClean="0">
                <a:solidFill>
                  <a:schemeClr val="bg1"/>
                </a:solidFill>
              </a:rPr>
              <a:t>Shows </a:t>
            </a:r>
            <a:r>
              <a:rPr lang="en-US" dirty="0">
                <a:solidFill>
                  <a:schemeClr val="bg1"/>
                </a:solidFill>
              </a:rPr>
              <a:t>application health information (when the application is secure, </a:t>
            </a:r>
            <a:r>
              <a:rPr lang="en-US" dirty="0" smtClean="0">
                <a:solidFill>
                  <a:schemeClr val="bg1"/>
                </a:solidFill>
              </a:rPr>
              <a:t>shows </a:t>
            </a:r>
            <a:r>
              <a:rPr lang="en-US" dirty="0">
                <a:solidFill>
                  <a:schemeClr val="bg1"/>
                </a:solidFill>
              </a:rPr>
              <a:t>simple ‘status’ when accessed over an unauthenticated connection or full message details when authenticated)</a:t>
            </a:r>
            <a:r>
              <a:rPr lang="en-US" dirty="0" smtClean="0">
                <a:solidFill>
                  <a:schemeClr val="bg1"/>
                </a:solidFill>
              </a:rPr>
              <a:t>.</a:t>
            </a:r>
            <a:endParaRPr lang="en-US" dirty="0" smtClean="0">
              <a:solidFill>
                <a:srgbClr val="FFFFFF"/>
              </a:solidFill>
            </a:endParaRPr>
          </a:p>
        </p:txBody>
      </p:sp>
      <p:sp>
        <p:nvSpPr>
          <p:cNvPr id="6" name="Title 1"/>
          <p:cNvSpPr txBox="1">
            <a:spLocks/>
          </p:cNvSpPr>
          <p:nvPr/>
        </p:nvSpPr>
        <p:spPr>
          <a:xfrm>
            <a:off x="457200" y="200291"/>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chemeClr val="tx1">
                    <a:lumMod val="50000"/>
                    <a:lumOff val="50000"/>
                  </a:schemeClr>
                </a:solidFill>
              </a:rPr>
              <a:t>Endpoints</a:t>
            </a:r>
            <a:endParaRPr lang="en-US" sz="2400" dirty="0">
              <a:solidFill>
                <a:schemeClr val="tx1">
                  <a:lumMod val="50000"/>
                  <a:lumOff val="50000"/>
                </a:schemeClr>
              </a:solidFill>
            </a:endParaRPr>
          </a:p>
        </p:txBody>
      </p:sp>
    </p:spTree>
    <p:extLst>
      <p:ext uri="{BB962C8B-B14F-4D97-AF65-F5344CB8AC3E}">
        <p14:creationId xmlns:p14="http://schemas.microsoft.com/office/powerpoint/2010/main" val="17112752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57200" y="200291"/>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chemeClr val="tx1">
                    <a:lumMod val="50000"/>
                    <a:lumOff val="50000"/>
                  </a:schemeClr>
                </a:solidFill>
              </a:rPr>
              <a:t>Endpoints - /health</a:t>
            </a:r>
            <a:endParaRPr lang="en-US" sz="2400" dirty="0">
              <a:solidFill>
                <a:schemeClr val="tx1">
                  <a:lumMod val="50000"/>
                  <a:lumOff val="50000"/>
                </a:schemeClr>
              </a:solidFill>
            </a:endParaRPr>
          </a:p>
        </p:txBody>
      </p:sp>
      <p:pic>
        <p:nvPicPr>
          <p:cNvPr id="3" name="Picture 2" descr="Screen Shot 2016-11-21 at 1.16.4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761067"/>
            <a:ext cx="3898900" cy="2692400"/>
          </a:xfrm>
          <a:prstGeom prst="rect">
            <a:avLst/>
          </a:prstGeom>
        </p:spPr>
      </p:pic>
      <p:pic>
        <p:nvPicPr>
          <p:cNvPr id="7" name="Picture 6" descr="Screen Shot 2016-11-21 at 1.19.22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2800" y="2336800"/>
            <a:ext cx="2794000" cy="1270000"/>
          </a:xfrm>
          <a:prstGeom prst="rect">
            <a:avLst/>
          </a:prstGeom>
        </p:spPr>
      </p:pic>
      <p:sp>
        <p:nvSpPr>
          <p:cNvPr id="8" name="TextBox 7"/>
          <p:cNvSpPr txBox="1"/>
          <p:nvPr/>
        </p:nvSpPr>
        <p:spPr>
          <a:xfrm>
            <a:off x="948267" y="1091407"/>
            <a:ext cx="2929466" cy="584776"/>
          </a:xfrm>
          <a:prstGeom prst="rect">
            <a:avLst/>
          </a:prstGeom>
          <a:noFill/>
        </p:spPr>
        <p:txBody>
          <a:bodyPr wrap="square" rtlCol="0">
            <a:spAutoFit/>
          </a:bodyPr>
          <a:lstStyle/>
          <a:p>
            <a:pPr algn="ctr"/>
            <a:r>
              <a:rPr lang="en-US" sz="3200" dirty="0" smtClean="0">
                <a:solidFill>
                  <a:schemeClr val="bg1"/>
                </a:solidFill>
              </a:rPr>
              <a:t>Unsecured</a:t>
            </a:r>
            <a:endParaRPr lang="en-US" sz="3200" dirty="0">
              <a:solidFill>
                <a:schemeClr val="bg1"/>
              </a:solidFill>
            </a:endParaRPr>
          </a:p>
        </p:txBody>
      </p:sp>
      <p:sp>
        <p:nvSpPr>
          <p:cNvPr id="9" name="TextBox 8"/>
          <p:cNvSpPr txBox="1"/>
          <p:nvPr/>
        </p:nvSpPr>
        <p:spPr>
          <a:xfrm>
            <a:off x="5825067" y="1243807"/>
            <a:ext cx="2929466" cy="584776"/>
          </a:xfrm>
          <a:prstGeom prst="rect">
            <a:avLst/>
          </a:prstGeom>
          <a:noFill/>
        </p:spPr>
        <p:txBody>
          <a:bodyPr wrap="square" rtlCol="0">
            <a:spAutoFit/>
          </a:bodyPr>
          <a:lstStyle/>
          <a:p>
            <a:pPr algn="ctr"/>
            <a:r>
              <a:rPr lang="en-US" sz="3200" dirty="0" smtClean="0">
                <a:solidFill>
                  <a:schemeClr val="bg1"/>
                </a:solidFill>
              </a:rPr>
              <a:t>Secured</a:t>
            </a:r>
            <a:endParaRPr lang="en-US" sz="3200" dirty="0">
              <a:solidFill>
                <a:schemeClr val="bg1"/>
              </a:solidFill>
            </a:endParaRPr>
          </a:p>
        </p:txBody>
      </p:sp>
    </p:spTree>
    <p:extLst>
      <p:ext uri="{BB962C8B-B14F-4D97-AF65-F5344CB8AC3E}">
        <p14:creationId xmlns:p14="http://schemas.microsoft.com/office/powerpoint/2010/main" val="1049277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solidFill>
                  <a:schemeClr val="tx2">
                    <a:lumMod val="60000"/>
                    <a:lumOff val="40000"/>
                  </a:schemeClr>
                </a:solidFill>
              </a:rPr>
              <a:t>/</a:t>
            </a:r>
            <a:r>
              <a:rPr lang="en-US" dirty="0" smtClean="0">
                <a:solidFill>
                  <a:schemeClr val="tx2">
                    <a:lumMod val="60000"/>
                    <a:lumOff val="40000"/>
                  </a:schemeClr>
                </a:solidFill>
              </a:rPr>
              <a:t>info </a:t>
            </a:r>
            <a:r>
              <a:rPr lang="en-US" dirty="0" smtClean="0">
                <a:solidFill>
                  <a:srgbClr val="FFFFFF"/>
                </a:solidFill>
              </a:rPr>
              <a:t>– </a:t>
            </a:r>
            <a:r>
              <a:rPr lang="en-US" dirty="0">
                <a:solidFill>
                  <a:srgbClr val="FFFFFF"/>
                </a:solidFill>
              </a:rPr>
              <a:t>Displays </a:t>
            </a:r>
            <a:r>
              <a:rPr lang="en-US" dirty="0" smtClean="0">
                <a:solidFill>
                  <a:srgbClr val="FFFFFF"/>
                </a:solidFill>
              </a:rPr>
              <a:t>arbitrary application information.</a:t>
            </a:r>
          </a:p>
        </p:txBody>
      </p:sp>
      <p:sp>
        <p:nvSpPr>
          <p:cNvPr id="6" name="Title 1"/>
          <p:cNvSpPr txBox="1">
            <a:spLocks/>
          </p:cNvSpPr>
          <p:nvPr/>
        </p:nvSpPr>
        <p:spPr>
          <a:xfrm>
            <a:off x="457200" y="200291"/>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chemeClr val="tx1">
                    <a:lumMod val="50000"/>
                    <a:lumOff val="50000"/>
                  </a:schemeClr>
                </a:solidFill>
              </a:rPr>
              <a:t>Endpoints</a:t>
            </a:r>
            <a:endParaRPr lang="en-US" sz="2400" dirty="0">
              <a:solidFill>
                <a:schemeClr val="tx1">
                  <a:lumMod val="50000"/>
                  <a:lumOff val="50000"/>
                </a:schemeClr>
              </a:solidFill>
            </a:endParaRPr>
          </a:p>
        </p:txBody>
      </p:sp>
    </p:spTree>
    <p:extLst>
      <p:ext uri="{BB962C8B-B14F-4D97-AF65-F5344CB8AC3E}">
        <p14:creationId xmlns:p14="http://schemas.microsoft.com/office/powerpoint/2010/main" val="99830218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solidFill>
                  <a:schemeClr val="tx2">
                    <a:lumMod val="60000"/>
                    <a:lumOff val="40000"/>
                  </a:schemeClr>
                </a:solidFill>
              </a:rPr>
              <a:t>/</a:t>
            </a:r>
            <a:r>
              <a:rPr lang="en-US" dirty="0" smtClean="0">
                <a:solidFill>
                  <a:schemeClr val="tx2">
                    <a:lumMod val="60000"/>
                    <a:lumOff val="40000"/>
                  </a:schemeClr>
                </a:solidFill>
              </a:rPr>
              <a:t>mappings </a:t>
            </a:r>
            <a:r>
              <a:rPr lang="en-US" dirty="0">
                <a:solidFill>
                  <a:srgbClr val="FFFFFF"/>
                </a:solidFill>
              </a:rPr>
              <a:t>- Displays a collated list of all </a:t>
            </a:r>
            <a:r>
              <a:rPr lang="en-US" dirty="0">
                <a:solidFill>
                  <a:schemeClr val="tx2">
                    <a:lumMod val="60000"/>
                    <a:lumOff val="40000"/>
                  </a:schemeClr>
                </a:solidFill>
              </a:rPr>
              <a:t>@</a:t>
            </a:r>
            <a:r>
              <a:rPr lang="en-US" dirty="0" err="1">
                <a:solidFill>
                  <a:schemeClr val="tx2">
                    <a:lumMod val="60000"/>
                    <a:lumOff val="40000"/>
                  </a:schemeClr>
                </a:solidFill>
              </a:rPr>
              <a:t>RequestMapping</a:t>
            </a:r>
            <a:r>
              <a:rPr lang="en-US" dirty="0">
                <a:solidFill>
                  <a:schemeClr val="tx2">
                    <a:lumMod val="60000"/>
                    <a:lumOff val="40000"/>
                  </a:schemeClr>
                </a:solidFill>
              </a:rPr>
              <a:t> </a:t>
            </a:r>
            <a:r>
              <a:rPr lang="en-US" dirty="0">
                <a:solidFill>
                  <a:srgbClr val="FFFFFF"/>
                </a:solidFill>
              </a:rPr>
              <a:t>paths</a:t>
            </a:r>
            <a:r>
              <a:rPr lang="en-US" dirty="0" smtClean="0">
                <a:solidFill>
                  <a:schemeClr val="bg1"/>
                </a:solidFill>
              </a:rPr>
              <a:t>.</a:t>
            </a:r>
            <a:endParaRPr lang="en-US" dirty="0" smtClean="0">
              <a:solidFill>
                <a:srgbClr val="FFFFFF"/>
              </a:solidFill>
            </a:endParaRPr>
          </a:p>
        </p:txBody>
      </p:sp>
      <p:sp>
        <p:nvSpPr>
          <p:cNvPr id="6" name="Title 1"/>
          <p:cNvSpPr txBox="1">
            <a:spLocks/>
          </p:cNvSpPr>
          <p:nvPr/>
        </p:nvSpPr>
        <p:spPr>
          <a:xfrm>
            <a:off x="457200" y="200291"/>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chemeClr val="tx1">
                    <a:lumMod val="50000"/>
                    <a:lumOff val="50000"/>
                  </a:schemeClr>
                </a:solidFill>
              </a:rPr>
              <a:t>Endpoints</a:t>
            </a:r>
            <a:endParaRPr lang="en-US" sz="2400" dirty="0">
              <a:solidFill>
                <a:schemeClr val="tx1">
                  <a:lumMod val="50000"/>
                  <a:lumOff val="50000"/>
                </a:schemeClr>
              </a:solidFill>
            </a:endParaRPr>
          </a:p>
        </p:txBody>
      </p:sp>
    </p:spTree>
    <p:extLst>
      <p:ext uri="{BB962C8B-B14F-4D97-AF65-F5344CB8AC3E}">
        <p14:creationId xmlns:p14="http://schemas.microsoft.com/office/powerpoint/2010/main" val="63072095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57200" y="200291"/>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chemeClr val="tx1">
                    <a:lumMod val="50000"/>
                    <a:lumOff val="50000"/>
                  </a:schemeClr>
                </a:solidFill>
              </a:rPr>
              <a:t>Endpoints - /mappings</a:t>
            </a:r>
            <a:endParaRPr lang="en-US" sz="2400" dirty="0">
              <a:solidFill>
                <a:schemeClr val="tx1">
                  <a:lumMod val="50000"/>
                  <a:lumOff val="50000"/>
                </a:schemeClr>
              </a:solidFill>
            </a:endParaRPr>
          </a:p>
        </p:txBody>
      </p:sp>
      <p:pic>
        <p:nvPicPr>
          <p:cNvPr id="3" name="Picture 2" descr="Screen Shot 2016-11-21 at 1.23.0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890" y="1057541"/>
            <a:ext cx="8354910" cy="2862526"/>
          </a:xfrm>
          <a:prstGeom prst="rect">
            <a:avLst/>
          </a:prstGeom>
        </p:spPr>
      </p:pic>
    </p:spTree>
    <p:extLst>
      <p:ext uri="{BB962C8B-B14F-4D97-AF65-F5344CB8AC3E}">
        <p14:creationId xmlns:p14="http://schemas.microsoft.com/office/powerpoint/2010/main" val="232573945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buFont typeface="+mj-lt"/>
              <a:buAutoNum type="arabicPeriod"/>
            </a:pPr>
            <a:r>
              <a:rPr lang="en-US" dirty="0">
                <a:solidFill>
                  <a:schemeClr val="bg1"/>
                </a:solidFill>
              </a:rPr>
              <a:t>Overview</a:t>
            </a:r>
          </a:p>
          <a:p>
            <a:pPr marL="514350" indent="-514350">
              <a:buFont typeface="+mj-lt"/>
              <a:buAutoNum type="arabicPeriod"/>
            </a:pPr>
            <a:r>
              <a:rPr lang="en-US" dirty="0" smtClean="0">
                <a:solidFill>
                  <a:schemeClr val="bg1">
                    <a:lumMod val="50000"/>
                  </a:schemeClr>
                </a:solidFill>
              </a:rPr>
              <a:t>Endpoints</a:t>
            </a:r>
            <a:endParaRPr lang="en-US" dirty="0">
              <a:solidFill>
                <a:schemeClr val="bg1">
                  <a:lumMod val="50000"/>
                </a:schemeClr>
              </a:solidFill>
            </a:endParaRPr>
          </a:p>
          <a:p>
            <a:pPr marL="514350" indent="-514350">
              <a:buFont typeface="+mj-lt"/>
              <a:buAutoNum type="arabicPeriod"/>
            </a:pPr>
            <a:r>
              <a:rPr lang="en-US" dirty="0" smtClean="0">
                <a:solidFill>
                  <a:schemeClr val="bg1">
                    <a:lumMod val="50000"/>
                  </a:schemeClr>
                </a:solidFill>
              </a:rPr>
              <a:t>Metrics</a:t>
            </a:r>
            <a:endParaRPr lang="en-US" dirty="0">
              <a:solidFill>
                <a:schemeClr val="bg1">
                  <a:lumMod val="50000"/>
                </a:schemeClr>
              </a:solidFill>
            </a:endParaRPr>
          </a:p>
          <a:p>
            <a:pPr marL="0" indent="0">
              <a:buNone/>
            </a:pPr>
            <a:endParaRPr lang="en-US" dirty="0" smtClean="0">
              <a:solidFill>
                <a:srgbClr val="FFFFFF"/>
              </a:solidFill>
            </a:endParaRPr>
          </a:p>
        </p:txBody>
      </p:sp>
      <p:sp>
        <p:nvSpPr>
          <p:cNvPr id="6" name="Title 1"/>
          <p:cNvSpPr txBox="1">
            <a:spLocks/>
          </p:cNvSpPr>
          <p:nvPr/>
        </p:nvSpPr>
        <p:spPr>
          <a:xfrm>
            <a:off x="457200" y="200291"/>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chemeClr val="tx1">
                    <a:lumMod val="50000"/>
                    <a:lumOff val="50000"/>
                  </a:schemeClr>
                </a:solidFill>
              </a:rPr>
              <a:t>Agenda</a:t>
            </a:r>
            <a:endParaRPr lang="en-US" sz="2400" dirty="0">
              <a:solidFill>
                <a:schemeClr val="tx1">
                  <a:lumMod val="50000"/>
                  <a:lumOff val="50000"/>
                </a:schemeClr>
              </a:solidFill>
            </a:endParaRPr>
          </a:p>
        </p:txBody>
      </p:sp>
    </p:spTree>
    <p:extLst>
      <p:ext uri="{BB962C8B-B14F-4D97-AF65-F5344CB8AC3E}">
        <p14:creationId xmlns:p14="http://schemas.microsoft.com/office/powerpoint/2010/main" val="59510344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solidFill>
                  <a:schemeClr val="tx2">
                    <a:lumMod val="60000"/>
                    <a:lumOff val="40000"/>
                  </a:schemeClr>
                </a:solidFill>
              </a:rPr>
              <a:t>/</a:t>
            </a:r>
            <a:r>
              <a:rPr lang="en-US" dirty="0" smtClean="0">
                <a:solidFill>
                  <a:schemeClr val="tx2">
                    <a:lumMod val="60000"/>
                    <a:lumOff val="40000"/>
                  </a:schemeClr>
                </a:solidFill>
              </a:rPr>
              <a:t>shutdown </a:t>
            </a:r>
            <a:r>
              <a:rPr lang="en-US" dirty="0">
                <a:solidFill>
                  <a:schemeClr val="bg1"/>
                </a:solidFill>
              </a:rPr>
              <a:t>- Allows the application to be gracefully shutdown (not enabled by default).</a:t>
            </a:r>
            <a:endParaRPr lang="en-US" dirty="0" smtClean="0">
              <a:solidFill>
                <a:srgbClr val="FFFFFF"/>
              </a:solidFill>
            </a:endParaRPr>
          </a:p>
        </p:txBody>
      </p:sp>
      <p:sp>
        <p:nvSpPr>
          <p:cNvPr id="6" name="Title 1"/>
          <p:cNvSpPr txBox="1">
            <a:spLocks/>
          </p:cNvSpPr>
          <p:nvPr/>
        </p:nvSpPr>
        <p:spPr>
          <a:xfrm>
            <a:off x="457200" y="200291"/>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chemeClr val="tx1">
                    <a:lumMod val="50000"/>
                    <a:lumOff val="50000"/>
                  </a:schemeClr>
                </a:solidFill>
              </a:rPr>
              <a:t>Endpoints</a:t>
            </a:r>
            <a:endParaRPr lang="en-US" sz="2400" dirty="0">
              <a:solidFill>
                <a:schemeClr val="tx1">
                  <a:lumMod val="50000"/>
                  <a:lumOff val="50000"/>
                </a:schemeClr>
              </a:solidFill>
            </a:endParaRPr>
          </a:p>
        </p:txBody>
      </p:sp>
    </p:spTree>
    <p:extLst>
      <p:ext uri="{BB962C8B-B14F-4D97-AF65-F5344CB8AC3E}">
        <p14:creationId xmlns:p14="http://schemas.microsoft.com/office/powerpoint/2010/main" val="341993613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solidFill>
                  <a:schemeClr val="tx2">
                    <a:lumMod val="60000"/>
                    <a:lumOff val="40000"/>
                  </a:schemeClr>
                </a:solidFill>
              </a:rPr>
              <a:t>/</a:t>
            </a:r>
            <a:r>
              <a:rPr lang="en-US" dirty="0">
                <a:solidFill>
                  <a:schemeClr val="tx2">
                    <a:lumMod val="60000"/>
                    <a:lumOff val="40000"/>
                  </a:schemeClr>
                </a:solidFill>
              </a:rPr>
              <a:t>trace </a:t>
            </a:r>
            <a:r>
              <a:rPr lang="en-US" dirty="0">
                <a:solidFill>
                  <a:schemeClr val="bg1"/>
                </a:solidFill>
              </a:rPr>
              <a:t>- Displays trace information (by default the last few HTTP requests)</a:t>
            </a:r>
            <a:endParaRPr lang="en-US" dirty="0" smtClean="0">
              <a:solidFill>
                <a:srgbClr val="FFFFFF"/>
              </a:solidFill>
            </a:endParaRPr>
          </a:p>
        </p:txBody>
      </p:sp>
      <p:sp>
        <p:nvSpPr>
          <p:cNvPr id="6" name="Title 1"/>
          <p:cNvSpPr txBox="1">
            <a:spLocks/>
          </p:cNvSpPr>
          <p:nvPr/>
        </p:nvSpPr>
        <p:spPr>
          <a:xfrm>
            <a:off x="457200" y="200291"/>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chemeClr val="tx1">
                    <a:lumMod val="50000"/>
                    <a:lumOff val="50000"/>
                  </a:schemeClr>
                </a:solidFill>
              </a:rPr>
              <a:t>Endpoints</a:t>
            </a:r>
            <a:endParaRPr lang="en-US" sz="2400" dirty="0">
              <a:solidFill>
                <a:schemeClr val="tx1">
                  <a:lumMod val="50000"/>
                  <a:lumOff val="50000"/>
                </a:schemeClr>
              </a:solidFill>
            </a:endParaRPr>
          </a:p>
        </p:txBody>
      </p:sp>
    </p:spTree>
    <p:extLst>
      <p:ext uri="{BB962C8B-B14F-4D97-AF65-F5344CB8AC3E}">
        <p14:creationId xmlns:p14="http://schemas.microsoft.com/office/powerpoint/2010/main" val="156497585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solidFill>
                  <a:srgbClr val="FFFFFF"/>
                </a:solidFill>
              </a:rPr>
              <a:t>LAB: Create a Simple Web Application and enable the Spring Boot Actuator </a:t>
            </a:r>
            <a:r>
              <a:rPr lang="en-US" dirty="0" smtClean="0">
                <a:solidFill>
                  <a:srgbClr val="FFFFFF"/>
                </a:solidFill>
              </a:rPr>
              <a:t>endpoints.</a:t>
            </a:r>
          </a:p>
        </p:txBody>
      </p:sp>
    </p:spTree>
    <p:extLst>
      <p:ext uri="{BB962C8B-B14F-4D97-AF65-F5344CB8AC3E}">
        <p14:creationId xmlns:p14="http://schemas.microsoft.com/office/powerpoint/2010/main" val="29876587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buFont typeface="+mj-lt"/>
              <a:buAutoNum type="arabicPeriod"/>
            </a:pPr>
            <a:r>
              <a:rPr lang="en-US" dirty="0">
                <a:solidFill>
                  <a:schemeClr val="bg1">
                    <a:lumMod val="50000"/>
                  </a:schemeClr>
                </a:solidFill>
              </a:rPr>
              <a:t>Overview</a:t>
            </a:r>
          </a:p>
          <a:p>
            <a:pPr marL="514350" indent="-514350">
              <a:buFont typeface="+mj-lt"/>
              <a:buAutoNum type="arabicPeriod"/>
            </a:pPr>
            <a:r>
              <a:rPr lang="en-US" dirty="0" smtClean="0">
                <a:solidFill>
                  <a:schemeClr val="bg1">
                    <a:lumMod val="50000"/>
                  </a:schemeClr>
                </a:solidFill>
              </a:rPr>
              <a:t>Endpoints</a:t>
            </a:r>
            <a:endParaRPr lang="en-US" dirty="0">
              <a:solidFill>
                <a:schemeClr val="bg1">
                  <a:lumMod val="50000"/>
                </a:schemeClr>
              </a:solidFill>
            </a:endParaRPr>
          </a:p>
          <a:p>
            <a:pPr marL="514350" indent="-514350">
              <a:buFont typeface="+mj-lt"/>
              <a:buAutoNum type="arabicPeriod"/>
            </a:pPr>
            <a:r>
              <a:rPr lang="en-US" dirty="0" smtClean="0">
                <a:solidFill>
                  <a:schemeClr val="bg1"/>
                </a:solidFill>
              </a:rPr>
              <a:t>Metrics</a:t>
            </a:r>
            <a:endParaRPr lang="en-US" dirty="0">
              <a:solidFill>
                <a:schemeClr val="bg1"/>
              </a:solidFill>
            </a:endParaRPr>
          </a:p>
          <a:p>
            <a:pPr marL="0" indent="0">
              <a:buNone/>
            </a:pPr>
            <a:endParaRPr lang="en-US" dirty="0" smtClean="0">
              <a:solidFill>
                <a:srgbClr val="FFFFFF"/>
              </a:solidFill>
            </a:endParaRPr>
          </a:p>
        </p:txBody>
      </p:sp>
      <p:sp>
        <p:nvSpPr>
          <p:cNvPr id="6" name="Title 1"/>
          <p:cNvSpPr txBox="1">
            <a:spLocks/>
          </p:cNvSpPr>
          <p:nvPr/>
        </p:nvSpPr>
        <p:spPr>
          <a:xfrm>
            <a:off x="457200" y="200291"/>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chemeClr val="tx1">
                    <a:lumMod val="50000"/>
                    <a:lumOff val="50000"/>
                  </a:schemeClr>
                </a:solidFill>
              </a:rPr>
              <a:t>Agenda</a:t>
            </a:r>
            <a:endParaRPr lang="en-US" sz="2400" dirty="0">
              <a:solidFill>
                <a:schemeClr val="tx1">
                  <a:lumMod val="50000"/>
                  <a:lumOff val="50000"/>
                </a:schemeClr>
              </a:solidFill>
            </a:endParaRPr>
          </a:p>
        </p:txBody>
      </p:sp>
    </p:spTree>
    <p:extLst>
      <p:ext uri="{BB962C8B-B14F-4D97-AF65-F5344CB8AC3E}">
        <p14:creationId xmlns:p14="http://schemas.microsoft.com/office/powerpoint/2010/main" val="299771423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solidFill>
                  <a:srgbClr val="FFFFFF"/>
                </a:solidFill>
              </a:rPr>
              <a:t>Spring Boot Actuator includes a Metrics service.</a:t>
            </a:r>
          </a:p>
          <a:p>
            <a:pPr marL="0" indent="0">
              <a:buNone/>
            </a:pPr>
            <a:r>
              <a:rPr lang="en-US" dirty="0">
                <a:solidFill>
                  <a:srgbClr val="FFFFFF"/>
                </a:solidFill>
              </a:rPr>
              <a:t>The default endpoint is </a:t>
            </a:r>
            <a:r>
              <a:rPr lang="en-US" dirty="0">
                <a:solidFill>
                  <a:schemeClr val="tx2">
                    <a:lumMod val="60000"/>
                    <a:lumOff val="40000"/>
                  </a:schemeClr>
                </a:solidFill>
              </a:rPr>
              <a:t>/metrics</a:t>
            </a:r>
            <a:r>
              <a:rPr lang="en-US" dirty="0" smtClean="0">
                <a:solidFill>
                  <a:schemeClr val="bg1"/>
                </a:solidFill>
              </a:rPr>
              <a:t>.</a:t>
            </a:r>
            <a:endParaRPr lang="en-US" dirty="0">
              <a:solidFill>
                <a:schemeClr val="tx2">
                  <a:lumMod val="60000"/>
                  <a:lumOff val="40000"/>
                </a:schemeClr>
              </a:solidFill>
            </a:endParaRPr>
          </a:p>
        </p:txBody>
      </p:sp>
      <p:sp>
        <p:nvSpPr>
          <p:cNvPr id="6" name="Title 1"/>
          <p:cNvSpPr txBox="1">
            <a:spLocks/>
          </p:cNvSpPr>
          <p:nvPr/>
        </p:nvSpPr>
        <p:spPr>
          <a:xfrm>
            <a:off x="457200" y="200291"/>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chemeClr val="bg1">
                    <a:lumMod val="50000"/>
                  </a:schemeClr>
                </a:solidFill>
              </a:rPr>
              <a:t>Metrics</a:t>
            </a:r>
            <a:endParaRPr lang="en-US" sz="2400" dirty="0">
              <a:solidFill>
                <a:schemeClr val="bg1">
                  <a:lumMod val="50000"/>
                </a:schemeClr>
              </a:solidFill>
            </a:endParaRPr>
          </a:p>
        </p:txBody>
      </p:sp>
    </p:spTree>
    <p:extLst>
      <p:ext uri="{BB962C8B-B14F-4D97-AF65-F5344CB8AC3E}">
        <p14:creationId xmlns:p14="http://schemas.microsoft.com/office/powerpoint/2010/main" val="17744282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schemeClr val="bg1">
                    <a:lumMod val="50000"/>
                  </a:schemeClr>
                </a:solidFill>
              </a:rPr>
              <a:t>Metrics</a:t>
            </a:r>
          </a:p>
        </p:txBody>
      </p:sp>
      <p:sp>
        <p:nvSpPr>
          <p:cNvPr id="3" name="Content Placeholder 2"/>
          <p:cNvSpPr>
            <a:spLocks noGrp="1"/>
          </p:cNvSpPr>
          <p:nvPr>
            <p:ph idx="1"/>
          </p:nvPr>
        </p:nvSpPr>
        <p:spPr/>
        <p:txBody>
          <a:bodyPr/>
          <a:lstStyle/>
          <a:p>
            <a:pPr marL="0" indent="0">
              <a:buNone/>
            </a:pPr>
            <a:r>
              <a:rPr lang="en-US" dirty="0" smtClean="0">
                <a:solidFill>
                  <a:schemeClr val="bg1"/>
                </a:solidFill>
              </a:rPr>
              <a:t>Out of the box metrics are stored in-memory.</a:t>
            </a:r>
          </a:p>
        </p:txBody>
      </p:sp>
    </p:spTree>
    <p:extLst>
      <p:ext uri="{BB962C8B-B14F-4D97-AF65-F5344CB8AC3E}">
        <p14:creationId xmlns:p14="http://schemas.microsoft.com/office/powerpoint/2010/main" val="30914375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solidFill>
                  <a:schemeClr val="bg1"/>
                </a:solidFill>
              </a:rPr>
              <a:t>The metrics exposed support:</a:t>
            </a:r>
          </a:p>
          <a:p>
            <a:r>
              <a:rPr lang="en-US" dirty="0" smtClean="0">
                <a:solidFill>
                  <a:schemeClr val="bg1"/>
                </a:solidFill>
              </a:rPr>
              <a:t>System metrics</a:t>
            </a:r>
          </a:p>
          <a:p>
            <a:r>
              <a:rPr lang="en-US" dirty="0" err="1" smtClean="0">
                <a:solidFill>
                  <a:schemeClr val="bg1"/>
                </a:solidFill>
              </a:rPr>
              <a:t>DataSource</a:t>
            </a:r>
            <a:r>
              <a:rPr lang="en-US" dirty="0" smtClean="0">
                <a:solidFill>
                  <a:schemeClr val="bg1"/>
                </a:solidFill>
              </a:rPr>
              <a:t> metrics</a:t>
            </a:r>
          </a:p>
          <a:p>
            <a:r>
              <a:rPr lang="en-US" dirty="0" smtClean="0">
                <a:solidFill>
                  <a:schemeClr val="bg1"/>
                </a:solidFill>
              </a:rPr>
              <a:t>Cache metrics</a:t>
            </a:r>
          </a:p>
          <a:p>
            <a:r>
              <a:rPr lang="en-US" dirty="0" smtClean="0">
                <a:solidFill>
                  <a:schemeClr val="bg1"/>
                </a:solidFill>
              </a:rPr>
              <a:t>Tomcat metrics</a:t>
            </a:r>
          </a:p>
        </p:txBody>
      </p:sp>
      <p:sp>
        <p:nvSpPr>
          <p:cNvPr id="6" name="Title 1"/>
          <p:cNvSpPr txBox="1">
            <a:spLocks/>
          </p:cNvSpPr>
          <p:nvPr/>
        </p:nvSpPr>
        <p:spPr>
          <a:xfrm>
            <a:off x="457200" y="200291"/>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a:solidFill>
                  <a:schemeClr val="bg1">
                    <a:lumMod val="50000"/>
                  </a:schemeClr>
                </a:solidFill>
              </a:rPr>
              <a:t>Metrics</a:t>
            </a:r>
          </a:p>
        </p:txBody>
      </p:sp>
    </p:spTree>
    <p:extLst>
      <p:ext uri="{BB962C8B-B14F-4D97-AF65-F5344CB8AC3E}">
        <p14:creationId xmlns:p14="http://schemas.microsoft.com/office/powerpoint/2010/main" val="81633119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6C6C6C"/>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6C6C6C"/>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rgbClr val="6C6C6C"/>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6-11-21 at 1.24.2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4161" y="177798"/>
            <a:ext cx="3258062" cy="4847167"/>
          </a:xfrm>
          <a:prstGeom prst="rect">
            <a:avLst/>
          </a:prstGeom>
        </p:spPr>
      </p:pic>
    </p:spTree>
    <p:extLst>
      <p:ext uri="{BB962C8B-B14F-4D97-AF65-F5344CB8AC3E}">
        <p14:creationId xmlns:p14="http://schemas.microsoft.com/office/powerpoint/2010/main" val="39002549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schemeClr val="bg1">
                    <a:lumMod val="50000"/>
                  </a:schemeClr>
                </a:solidFill>
              </a:rPr>
              <a:t>Metrics</a:t>
            </a:r>
          </a:p>
        </p:txBody>
      </p:sp>
      <p:sp>
        <p:nvSpPr>
          <p:cNvPr id="3" name="Content Placeholder 2"/>
          <p:cNvSpPr>
            <a:spLocks noGrp="1"/>
          </p:cNvSpPr>
          <p:nvPr>
            <p:ph idx="1"/>
          </p:nvPr>
        </p:nvSpPr>
        <p:spPr/>
        <p:txBody>
          <a:bodyPr/>
          <a:lstStyle/>
          <a:p>
            <a:pPr marL="0" indent="0">
              <a:buNone/>
            </a:pPr>
            <a:r>
              <a:rPr lang="en-US" dirty="0" smtClean="0">
                <a:solidFill>
                  <a:schemeClr val="bg1"/>
                </a:solidFill>
              </a:rPr>
              <a:t>Custom metrics are supported via </a:t>
            </a:r>
            <a:r>
              <a:rPr lang="en-US" dirty="0" err="1" smtClean="0">
                <a:solidFill>
                  <a:schemeClr val="tx2">
                    <a:lumMod val="60000"/>
                    <a:lumOff val="40000"/>
                  </a:schemeClr>
                </a:solidFill>
              </a:rPr>
              <a:t>CounterService</a:t>
            </a:r>
            <a:r>
              <a:rPr lang="en-US" dirty="0" smtClean="0">
                <a:solidFill>
                  <a:schemeClr val="tx2">
                    <a:lumMod val="60000"/>
                    <a:lumOff val="40000"/>
                  </a:schemeClr>
                </a:solidFill>
              </a:rPr>
              <a:t> </a:t>
            </a:r>
            <a:r>
              <a:rPr lang="en-US" dirty="0" smtClean="0">
                <a:solidFill>
                  <a:srgbClr val="FFFFFF"/>
                </a:solidFill>
              </a:rPr>
              <a:t>and</a:t>
            </a:r>
            <a:r>
              <a:rPr lang="en-US" dirty="0" smtClean="0">
                <a:solidFill>
                  <a:schemeClr val="tx2">
                    <a:lumMod val="60000"/>
                    <a:lumOff val="40000"/>
                  </a:schemeClr>
                </a:solidFill>
              </a:rPr>
              <a:t> </a:t>
            </a:r>
            <a:r>
              <a:rPr lang="en-US" dirty="0" err="1" smtClean="0">
                <a:solidFill>
                  <a:srgbClr val="558ED5"/>
                </a:solidFill>
              </a:rPr>
              <a:t>GaugeService</a:t>
            </a:r>
            <a:r>
              <a:rPr lang="en-US" dirty="0">
                <a:solidFill>
                  <a:srgbClr val="FFFFFF"/>
                </a:solidFill>
              </a:rPr>
              <a:t>.</a:t>
            </a:r>
            <a:endParaRPr lang="en-US" dirty="0" smtClean="0">
              <a:solidFill>
                <a:srgbClr val="FFFFFF"/>
              </a:solidFill>
            </a:endParaRPr>
          </a:p>
        </p:txBody>
      </p:sp>
    </p:spTree>
    <p:extLst>
      <p:ext uri="{BB962C8B-B14F-4D97-AF65-F5344CB8AC3E}">
        <p14:creationId xmlns:p14="http://schemas.microsoft.com/office/powerpoint/2010/main" val="42133079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dirty="0" smtClean="0">
              <a:solidFill>
                <a:srgbClr val="FFFFFF"/>
              </a:solidFill>
            </a:endParaRPr>
          </a:p>
          <a:p>
            <a:endParaRPr lang="en-US" dirty="0" smtClean="0">
              <a:solidFill>
                <a:schemeClr val="tx2">
                  <a:lumMod val="60000"/>
                  <a:lumOff val="40000"/>
                </a:schemeClr>
              </a:solidFill>
            </a:endParaRPr>
          </a:p>
        </p:txBody>
      </p:sp>
      <p:sp>
        <p:nvSpPr>
          <p:cNvPr id="6" name="Title 1"/>
          <p:cNvSpPr txBox="1">
            <a:spLocks/>
          </p:cNvSpPr>
          <p:nvPr/>
        </p:nvSpPr>
        <p:spPr>
          <a:xfrm>
            <a:off x="457200" y="200291"/>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a:solidFill>
                  <a:schemeClr val="bg1">
                    <a:lumMod val="50000"/>
                  </a:schemeClr>
                </a:solidFill>
              </a:rPr>
              <a:t>Metrics</a:t>
            </a:r>
          </a:p>
        </p:txBody>
      </p:sp>
      <p:pic>
        <p:nvPicPr>
          <p:cNvPr id="4" name="Picture 3" descr="Screen Shot 2016-11-21 at 1.28.0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200151"/>
            <a:ext cx="8160343" cy="1445683"/>
          </a:xfrm>
          <a:prstGeom prst="rect">
            <a:avLst/>
          </a:prstGeom>
        </p:spPr>
      </p:pic>
      <p:pic>
        <p:nvPicPr>
          <p:cNvPr id="5" name="Picture 4" descr="Screen Shot 2016-11-21 at 1.29.2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2750" y="3020484"/>
            <a:ext cx="5219700" cy="520700"/>
          </a:xfrm>
          <a:prstGeom prst="rect">
            <a:avLst/>
          </a:prstGeom>
        </p:spPr>
      </p:pic>
    </p:spTree>
    <p:extLst>
      <p:ext uri="{BB962C8B-B14F-4D97-AF65-F5344CB8AC3E}">
        <p14:creationId xmlns:p14="http://schemas.microsoft.com/office/powerpoint/2010/main" val="289287343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solidFill>
                  <a:srgbClr val="FFFFFF"/>
                </a:solidFill>
              </a:rPr>
              <a:t>Spring Boot includes a number </a:t>
            </a:r>
            <a:r>
              <a:rPr lang="en-US" dirty="0" smtClean="0">
                <a:solidFill>
                  <a:srgbClr val="FFFFFF"/>
                </a:solidFill>
              </a:rPr>
              <a:t>of additional </a:t>
            </a:r>
            <a:r>
              <a:rPr lang="en-US" dirty="0">
                <a:solidFill>
                  <a:srgbClr val="FFFFFF"/>
                </a:solidFill>
              </a:rPr>
              <a:t>production-</a:t>
            </a:r>
            <a:r>
              <a:rPr lang="en-US" dirty="0" smtClean="0">
                <a:solidFill>
                  <a:srgbClr val="FFFFFF"/>
                </a:solidFill>
              </a:rPr>
              <a:t>ready features to </a:t>
            </a:r>
            <a:r>
              <a:rPr lang="en-US" dirty="0">
                <a:solidFill>
                  <a:srgbClr val="FFFFFF"/>
                </a:solidFill>
              </a:rPr>
              <a:t>help you monitor and manage your application when it’s pushed to </a:t>
            </a:r>
            <a:r>
              <a:rPr lang="en-US" dirty="0" smtClean="0">
                <a:solidFill>
                  <a:srgbClr val="FFFFFF"/>
                </a:solidFill>
              </a:rPr>
              <a:t>production.</a:t>
            </a:r>
          </a:p>
        </p:txBody>
      </p:sp>
      <p:sp>
        <p:nvSpPr>
          <p:cNvPr id="6" name="Title 1"/>
          <p:cNvSpPr txBox="1">
            <a:spLocks/>
          </p:cNvSpPr>
          <p:nvPr/>
        </p:nvSpPr>
        <p:spPr>
          <a:xfrm>
            <a:off x="457200" y="200291"/>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chemeClr val="tx1">
                    <a:lumMod val="50000"/>
                    <a:lumOff val="50000"/>
                  </a:schemeClr>
                </a:solidFill>
              </a:rPr>
              <a:t>Overview</a:t>
            </a:r>
            <a:endParaRPr lang="en-US" sz="2400" dirty="0">
              <a:solidFill>
                <a:schemeClr val="tx1">
                  <a:lumMod val="50000"/>
                  <a:lumOff val="50000"/>
                </a:schemeClr>
              </a:solidFill>
            </a:endParaRPr>
          </a:p>
        </p:txBody>
      </p:sp>
    </p:spTree>
    <p:extLst>
      <p:ext uri="{BB962C8B-B14F-4D97-AF65-F5344CB8AC3E}">
        <p14:creationId xmlns:p14="http://schemas.microsoft.com/office/powerpoint/2010/main" val="75367491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57200" y="200291"/>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chemeClr val="bg1">
                    <a:lumMod val="50000"/>
                  </a:schemeClr>
                </a:solidFill>
              </a:rPr>
              <a:t>Metrics</a:t>
            </a:r>
            <a:endParaRPr lang="en-US" sz="2400" dirty="0">
              <a:solidFill>
                <a:schemeClr val="bg1">
                  <a:lumMod val="50000"/>
                </a:schemeClr>
              </a:solidFill>
            </a:endParaRPr>
          </a:p>
        </p:txBody>
      </p:sp>
      <p:pic>
        <p:nvPicPr>
          <p:cNvPr id="2" name="Picture 1" descr="Screen Shot 2016-11-21 at 1.38.2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0" y="1212849"/>
            <a:ext cx="8178800" cy="1485900"/>
          </a:xfrm>
          <a:prstGeom prst="rect">
            <a:avLst/>
          </a:prstGeom>
        </p:spPr>
      </p:pic>
      <p:pic>
        <p:nvPicPr>
          <p:cNvPr id="5" name="Picture 4" descr="Screen Shot 2016-11-21 at 1.39.0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1933" y="3232150"/>
            <a:ext cx="5486400" cy="444500"/>
          </a:xfrm>
          <a:prstGeom prst="rect">
            <a:avLst/>
          </a:prstGeom>
        </p:spPr>
      </p:pic>
    </p:spTree>
    <p:extLst>
      <p:ext uri="{BB962C8B-B14F-4D97-AF65-F5344CB8AC3E}">
        <p14:creationId xmlns:p14="http://schemas.microsoft.com/office/powerpoint/2010/main" val="320549975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schemeClr val="bg1">
                    <a:lumMod val="50000"/>
                  </a:schemeClr>
                </a:solidFill>
              </a:rPr>
              <a:t>Metrics</a:t>
            </a:r>
          </a:p>
        </p:txBody>
      </p:sp>
      <p:sp>
        <p:nvSpPr>
          <p:cNvPr id="3" name="Content Placeholder 2"/>
          <p:cNvSpPr>
            <a:spLocks noGrp="1"/>
          </p:cNvSpPr>
          <p:nvPr>
            <p:ph idx="1"/>
          </p:nvPr>
        </p:nvSpPr>
        <p:spPr/>
        <p:txBody>
          <a:bodyPr/>
          <a:lstStyle/>
          <a:p>
            <a:pPr marL="0" indent="0">
              <a:buNone/>
            </a:pPr>
            <a:r>
              <a:rPr lang="en-US" dirty="0">
                <a:solidFill>
                  <a:srgbClr val="FFFFFF"/>
                </a:solidFill>
              </a:rPr>
              <a:t>LAB: Record custom metrics using an Actuator provided counter service.</a:t>
            </a:r>
          </a:p>
          <a:p>
            <a:pPr marL="0" indent="0">
              <a:buNone/>
            </a:pPr>
            <a:endParaRPr lang="en-US" dirty="0"/>
          </a:p>
        </p:txBody>
      </p:sp>
    </p:spTree>
    <p:extLst>
      <p:ext uri="{BB962C8B-B14F-4D97-AF65-F5344CB8AC3E}">
        <p14:creationId xmlns:p14="http://schemas.microsoft.com/office/powerpoint/2010/main" val="3797071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EndSlid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107552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solidFill>
                  <a:srgbClr val="FFFFFF"/>
                </a:solidFill>
              </a:rPr>
              <a:t>Use </a:t>
            </a:r>
            <a:r>
              <a:rPr lang="en-US" dirty="0">
                <a:solidFill>
                  <a:schemeClr val="tx2">
                    <a:lumMod val="60000"/>
                    <a:lumOff val="40000"/>
                  </a:schemeClr>
                </a:solidFill>
              </a:rPr>
              <a:t>spring-boot-starter-</a:t>
            </a:r>
            <a:r>
              <a:rPr lang="en-US" dirty="0" smtClean="0">
                <a:solidFill>
                  <a:schemeClr val="tx2">
                    <a:lumMod val="60000"/>
                    <a:lumOff val="40000"/>
                  </a:schemeClr>
                </a:solidFill>
              </a:rPr>
              <a:t>actuator </a:t>
            </a:r>
            <a:r>
              <a:rPr lang="en-US" dirty="0" smtClean="0">
                <a:solidFill>
                  <a:srgbClr val="FFFFFF"/>
                </a:solidFill>
              </a:rPr>
              <a:t>to </a:t>
            </a:r>
            <a:r>
              <a:rPr lang="en-US" dirty="0">
                <a:solidFill>
                  <a:srgbClr val="FFFFFF"/>
                </a:solidFill>
              </a:rPr>
              <a:t>get up and running quickly.</a:t>
            </a:r>
          </a:p>
          <a:p>
            <a:pPr marL="0" indent="0">
              <a:buNone/>
            </a:pPr>
            <a:endParaRPr lang="en-US" dirty="0" smtClean="0">
              <a:solidFill>
                <a:srgbClr val="FFFFFF"/>
              </a:solidFill>
            </a:endParaRPr>
          </a:p>
        </p:txBody>
      </p:sp>
      <p:sp>
        <p:nvSpPr>
          <p:cNvPr id="6" name="Title 1"/>
          <p:cNvSpPr txBox="1">
            <a:spLocks/>
          </p:cNvSpPr>
          <p:nvPr/>
        </p:nvSpPr>
        <p:spPr>
          <a:xfrm>
            <a:off x="457200" y="200291"/>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chemeClr val="tx1">
                    <a:lumMod val="50000"/>
                    <a:lumOff val="50000"/>
                  </a:schemeClr>
                </a:solidFill>
              </a:rPr>
              <a:t>Overview</a:t>
            </a:r>
            <a:endParaRPr lang="en-US" sz="2400" dirty="0">
              <a:solidFill>
                <a:schemeClr val="tx1">
                  <a:lumMod val="50000"/>
                  <a:lumOff val="50000"/>
                </a:schemeClr>
              </a:solidFill>
            </a:endParaRPr>
          </a:p>
        </p:txBody>
      </p:sp>
    </p:spTree>
    <p:extLst>
      <p:ext uri="{BB962C8B-B14F-4D97-AF65-F5344CB8AC3E}">
        <p14:creationId xmlns:p14="http://schemas.microsoft.com/office/powerpoint/2010/main" val="117197779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solidFill>
                  <a:srgbClr val="FFFFFF"/>
                </a:solidFill>
              </a:rPr>
              <a:t>Actuator </a:t>
            </a:r>
            <a:r>
              <a:rPr lang="en-US" dirty="0">
                <a:solidFill>
                  <a:srgbClr val="558ED5"/>
                </a:solidFill>
              </a:rPr>
              <a:t>HTTP</a:t>
            </a:r>
            <a:r>
              <a:rPr lang="en-US" dirty="0">
                <a:solidFill>
                  <a:srgbClr val="FFFFFF"/>
                </a:solidFill>
              </a:rPr>
              <a:t> endpoints are only available with a Spring MVC-based </a:t>
            </a:r>
            <a:r>
              <a:rPr lang="en-US" dirty="0" smtClean="0">
                <a:solidFill>
                  <a:srgbClr val="FFFFFF"/>
                </a:solidFill>
              </a:rPr>
              <a:t>application.</a:t>
            </a:r>
          </a:p>
        </p:txBody>
      </p:sp>
      <p:sp>
        <p:nvSpPr>
          <p:cNvPr id="6" name="Title 1"/>
          <p:cNvSpPr txBox="1">
            <a:spLocks/>
          </p:cNvSpPr>
          <p:nvPr/>
        </p:nvSpPr>
        <p:spPr>
          <a:xfrm>
            <a:off x="457200" y="200291"/>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chemeClr val="tx1">
                    <a:lumMod val="50000"/>
                    <a:lumOff val="50000"/>
                  </a:schemeClr>
                </a:solidFill>
              </a:rPr>
              <a:t>Overview</a:t>
            </a:r>
            <a:endParaRPr lang="en-US" sz="2400" dirty="0">
              <a:solidFill>
                <a:schemeClr val="tx1">
                  <a:lumMod val="50000"/>
                  <a:lumOff val="50000"/>
                </a:schemeClr>
              </a:solidFill>
            </a:endParaRPr>
          </a:p>
        </p:txBody>
      </p:sp>
    </p:spTree>
    <p:extLst>
      <p:ext uri="{BB962C8B-B14F-4D97-AF65-F5344CB8AC3E}">
        <p14:creationId xmlns:p14="http://schemas.microsoft.com/office/powerpoint/2010/main" val="340962355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dirty="0">
                <a:solidFill>
                  <a:srgbClr val="FFFFFF"/>
                </a:solidFill>
              </a:rPr>
              <a:t>You </a:t>
            </a:r>
            <a:r>
              <a:rPr lang="en-US" dirty="0" smtClean="0">
                <a:solidFill>
                  <a:srgbClr val="FFFFFF"/>
                </a:solidFill>
              </a:rPr>
              <a:t>can </a:t>
            </a:r>
            <a:r>
              <a:rPr lang="en-US" dirty="0">
                <a:solidFill>
                  <a:srgbClr val="FFFFFF"/>
                </a:solidFill>
              </a:rPr>
              <a:t>customize </a:t>
            </a:r>
            <a:r>
              <a:rPr lang="en-US" dirty="0" smtClean="0">
                <a:solidFill>
                  <a:srgbClr val="FFFFFF"/>
                </a:solidFill>
              </a:rPr>
              <a:t>endpoints in </a:t>
            </a:r>
            <a:r>
              <a:rPr lang="en-US" dirty="0">
                <a:solidFill>
                  <a:srgbClr val="FFFFFF"/>
                </a:solidFill>
              </a:rPr>
              <a:t>the </a:t>
            </a:r>
            <a:r>
              <a:rPr lang="en-US" dirty="0" err="1" smtClean="0">
                <a:solidFill>
                  <a:srgbClr val="558ED5"/>
                </a:solidFill>
              </a:rPr>
              <a:t>application.properties</a:t>
            </a:r>
            <a:r>
              <a:rPr lang="en-US" dirty="0" smtClean="0">
                <a:solidFill>
                  <a:srgbClr val="FFFFFF"/>
                </a:solidFill>
              </a:rPr>
              <a:t>.  </a:t>
            </a:r>
          </a:p>
          <a:p>
            <a:pPr marL="0" indent="0">
              <a:buNone/>
            </a:pPr>
            <a:r>
              <a:rPr lang="en-US" dirty="0" smtClean="0">
                <a:solidFill>
                  <a:srgbClr val="FFFFFF"/>
                </a:solidFill>
              </a:rPr>
              <a:t>Customizable properties include:</a:t>
            </a:r>
          </a:p>
          <a:p>
            <a:r>
              <a:rPr lang="en-US" dirty="0" smtClean="0">
                <a:solidFill>
                  <a:srgbClr val="558ED5"/>
                </a:solidFill>
              </a:rPr>
              <a:t>Id</a:t>
            </a:r>
            <a:endParaRPr lang="en-US" dirty="0" smtClean="0">
              <a:solidFill>
                <a:srgbClr val="FFFFFF"/>
              </a:solidFill>
            </a:endParaRPr>
          </a:p>
          <a:p>
            <a:r>
              <a:rPr lang="en-US" dirty="0" smtClean="0">
                <a:solidFill>
                  <a:srgbClr val="558ED5"/>
                </a:solidFill>
              </a:rPr>
              <a:t>Enabled</a:t>
            </a:r>
          </a:p>
          <a:p>
            <a:r>
              <a:rPr lang="en-US" dirty="0" smtClean="0">
                <a:solidFill>
                  <a:srgbClr val="558ED5"/>
                </a:solidFill>
              </a:rPr>
              <a:t>sensitive</a:t>
            </a:r>
            <a:endParaRPr lang="en-US" dirty="0" smtClean="0">
              <a:solidFill>
                <a:srgbClr val="FFFFFF"/>
              </a:solidFill>
            </a:endParaRPr>
          </a:p>
        </p:txBody>
      </p:sp>
      <p:sp>
        <p:nvSpPr>
          <p:cNvPr id="6" name="Title 1"/>
          <p:cNvSpPr txBox="1">
            <a:spLocks/>
          </p:cNvSpPr>
          <p:nvPr/>
        </p:nvSpPr>
        <p:spPr>
          <a:xfrm>
            <a:off x="457200" y="200291"/>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chemeClr val="tx1">
                    <a:lumMod val="50000"/>
                    <a:lumOff val="50000"/>
                  </a:schemeClr>
                </a:solidFill>
              </a:rPr>
              <a:t>Overview</a:t>
            </a:r>
            <a:endParaRPr lang="en-US" sz="2400" dirty="0">
              <a:solidFill>
                <a:schemeClr val="tx1">
                  <a:lumMod val="50000"/>
                  <a:lumOff val="50000"/>
                </a:schemeClr>
              </a:solidFill>
            </a:endParaRPr>
          </a:p>
        </p:txBody>
      </p:sp>
    </p:spTree>
    <p:extLst>
      <p:ext uri="{BB962C8B-B14F-4D97-AF65-F5344CB8AC3E}">
        <p14:creationId xmlns:p14="http://schemas.microsoft.com/office/powerpoint/2010/main" val="259046074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57200" y="200291"/>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chemeClr val="tx1">
                    <a:lumMod val="50000"/>
                    <a:lumOff val="50000"/>
                  </a:schemeClr>
                </a:solidFill>
              </a:rPr>
              <a:t>Overview</a:t>
            </a:r>
            <a:endParaRPr lang="en-US" sz="2400" dirty="0">
              <a:solidFill>
                <a:schemeClr val="tx1">
                  <a:lumMod val="50000"/>
                  <a:lumOff val="50000"/>
                </a:schemeClr>
              </a:solidFill>
            </a:endParaRPr>
          </a:p>
        </p:txBody>
      </p:sp>
      <p:pic>
        <p:nvPicPr>
          <p:cNvPr id="2" name="Picture 1" descr="Screen Shot 2016-08-26 at 8.41.3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1814674"/>
            <a:ext cx="8229600" cy="722518"/>
          </a:xfrm>
          <a:prstGeom prst="rect">
            <a:avLst/>
          </a:prstGeom>
        </p:spPr>
      </p:pic>
    </p:spTree>
    <p:extLst>
      <p:ext uri="{BB962C8B-B14F-4D97-AF65-F5344CB8AC3E}">
        <p14:creationId xmlns:p14="http://schemas.microsoft.com/office/powerpoint/2010/main" val="349539235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buFont typeface="+mj-lt"/>
              <a:buAutoNum type="arabicPeriod"/>
            </a:pPr>
            <a:r>
              <a:rPr lang="en-US" dirty="0">
                <a:solidFill>
                  <a:schemeClr val="bg1">
                    <a:lumMod val="50000"/>
                  </a:schemeClr>
                </a:solidFill>
              </a:rPr>
              <a:t>Overview</a:t>
            </a:r>
          </a:p>
          <a:p>
            <a:pPr marL="514350" indent="-514350">
              <a:buFont typeface="+mj-lt"/>
              <a:buAutoNum type="arabicPeriod"/>
            </a:pPr>
            <a:r>
              <a:rPr lang="en-US" dirty="0" smtClean="0">
                <a:solidFill>
                  <a:srgbClr val="FFFFFF"/>
                </a:solidFill>
              </a:rPr>
              <a:t>Endpoints</a:t>
            </a:r>
            <a:endParaRPr lang="en-US" dirty="0">
              <a:solidFill>
                <a:srgbClr val="FFFFFF"/>
              </a:solidFill>
            </a:endParaRPr>
          </a:p>
          <a:p>
            <a:pPr marL="514350" indent="-514350">
              <a:buFont typeface="+mj-lt"/>
              <a:buAutoNum type="arabicPeriod"/>
            </a:pPr>
            <a:r>
              <a:rPr lang="en-US" dirty="0" smtClean="0">
                <a:solidFill>
                  <a:schemeClr val="bg1">
                    <a:lumMod val="50000"/>
                  </a:schemeClr>
                </a:solidFill>
              </a:rPr>
              <a:t>Metrics</a:t>
            </a:r>
            <a:endParaRPr lang="en-US" dirty="0">
              <a:solidFill>
                <a:schemeClr val="bg1">
                  <a:lumMod val="50000"/>
                </a:schemeClr>
              </a:solidFill>
            </a:endParaRPr>
          </a:p>
          <a:p>
            <a:pPr marL="0" indent="0">
              <a:buNone/>
            </a:pPr>
            <a:endParaRPr lang="en-US" dirty="0" smtClean="0">
              <a:solidFill>
                <a:srgbClr val="FFFFFF"/>
              </a:solidFill>
            </a:endParaRPr>
          </a:p>
        </p:txBody>
      </p:sp>
      <p:sp>
        <p:nvSpPr>
          <p:cNvPr id="6" name="Title 1"/>
          <p:cNvSpPr txBox="1">
            <a:spLocks/>
          </p:cNvSpPr>
          <p:nvPr/>
        </p:nvSpPr>
        <p:spPr>
          <a:xfrm>
            <a:off x="457200" y="200291"/>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chemeClr val="tx1">
                    <a:lumMod val="50000"/>
                    <a:lumOff val="50000"/>
                  </a:schemeClr>
                </a:solidFill>
              </a:rPr>
              <a:t>Agenda</a:t>
            </a:r>
            <a:endParaRPr lang="en-US" sz="2400" dirty="0">
              <a:solidFill>
                <a:schemeClr val="tx1">
                  <a:lumMod val="50000"/>
                  <a:lumOff val="50000"/>
                </a:schemeClr>
              </a:solidFill>
            </a:endParaRPr>
          </a:p>
        </p:txBody>
      </p:sp>
    </p:spTree>
    <p:extLst>
      <p:ext uri="{BB962C8B-B14F-4D97-AF65-F5344CB8AC3E}">
        <p14:creationId xmlns:p14="http://schemas.microsoft.com/office/powerpoint/2010/main" val="422518635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solidFill>
                  <a:srgbClr val="558ED5"/>
                </a:solidFill>
              </a:rPr>
              <a:t>/</a:t>
            </a:r>
            <a:r>
              <a:rPr lang="en-US" dirty="0" smtClean="0">
                <a:solidFill>
                  <a:srgbClr val="558ED5"/>
                </a:solidFill>
              </a:rPr>
              <a:t>actuator </a:t>
            </a:r>
            <a:r>
              <a:rPr lang="en-US" dirty="0">
                <a:solidFill>
                  <a:schemeClr val="bg1"/>
                </a:solidFill>
              </a:rPr>
              <a:t>- Provides a hypermedia-based </a:t>
            </a:r>
            <a:r>
              <a:rPr lang="en-US" dirty="0" smtClean="0">
                <a:solidFill>
                  <a:schemeClr val="bg1"/>
                </a:solidFill>
              </a:rPr>
              <a:t>discovery page </a:t>
            </a:r>
            <a:r>
              <a:rPr lang="en-US" dirty="0">
                <a:solidFill>
                  <a:schemeClr val="bg1"/>
                </a:solidFill>
              </a:rPr>
              <a:t>for the other endpoints. Requires Spring HATEOAS to be on the </a:t>
            </a:r>
            <a:r>
              <a:rPr lang="en-US" dirty="0" err="1" smtClean="0">
                <a:solidFill>
                  <a:schemeClr val="bg1"/>
                </a:solidFill>
              </a:rPr>
              <a:t>classpath</a:t>
            </a:r>
            <a:r>
              <a:rPr lang="en-US" dirty="0" smtClean="0">
                <a:solidFill>
                  <a:schemeClr val="bg1"/>
                </a:solidFill>
              </a:rPr>
              <a:t>.</a:t>
            </a:r>
            <a:endParaRPr lang="en-US" dirty="0" smtClean="0">
              <a:solidFill>
                <a:srgbClr val="558ED5"/>
              </a:solidFill>
            </a:endParaRPr>
          </a:p>
        </p:txBody>
      </p:sp>
      <p:sp>
        <p:nvSpPr>
          <p:cNvPr id="6" name="Title 1"/>
          <p:cNvSpPr txBox="1">
            <a:spLocks/>
          </p:cNvSpPr>
          <p:nvPr/>
        </p:nvSpPr>
        <p:spPr>
          <a:xfrm>
            <a:off x="457200" y="200291"/>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chemeClr val="tx1">
                    <a:lumMod val="50000"/>
                    <a:lumOff val="50000"/>
                  </a:schemeClr>
                </a:solidFill>
              </a:rPr>
              <a:t>Endpoints</a:t>
            </a:r>
            <a:endParaRPr lang="en-US" sz="2400" dirty="0">
              <a:solidFill>
                <a:schemeClr val="tx1">
                  <a:lumMod val="50000"/>
                  <a:lumOff val="50000"/>
                </a:schemeClr>
              </a:solidFill>
            </a:endParaRPr>
          </a:p>
        </p:txBody>
      </p:sp>
    </p:spTree>
    <p:extLst>
      <p:ext uri="{BB962C8B-B14F-4D97-AF65-F5344CB8AC3E}">
        <p14:creationId xmlns:p14="http://schemas.microsoft.com/office/powerpoint/2010/main" val="170400087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32463</TotalTime>
  <Words>597</Words>
  <Application>Microsoft Office PowerPoint</Application>
  <PresentationFormat>On-screen Show (16:9)</PresentationFormat>
  <Paragraphs>145</Paragraphs>
  <Slides>32</Slides>
  <Notes>29</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Actuator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Metrics</vt:lpstr>
      <vt:lpstr>PowerPoint Presentation</vt:lpstr>
      <vt:lpstr>PowerPoint Presentation</vt:lpstr>
      <vt:lpstr>Metrics</vt:lpstr>
      <vt:lpstr>PowerPoint Presentation</vt:lpstr>
      <vt:lpstr>PowerPoint Presentation</vt:lpstr>
      <vt:lpstr>Metrics</vt:lpstr>
      <vt:lpstr>PowerPoint Presentation</vt:lpstr>
    </vt:vector>
  </TitlesOfParts>
  <Company>VMWare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Pariwesh</cp:lastModifiedBy>
  <cp:revision>402</cp:revision>
  <cp:lastPrinted>2016-04-13T00:22:33Z</cp:lastPrinted>
  <dcterms:created xsi:type="dcterms:W3CDTF">2016-04-08T19:52:11Z</dcterms:created>
  <dcterms:modified xsi:type="dcterms:W3CDTF">2017-11-23T19:51:03Z</dcterms:modified>
</cp:coreProperties>
</file>