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73" r:id="rId13"/>
    <p:sldId id="305" r:id="rId14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7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5505" y="1767332"/>
            <a:ext cx="430530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88169" y="2036470"/>
            <a:ext cx="4109084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3973" y="2412110"/>
            <a:ext cx="8978646" cy="729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smtClean="0"/>
              <a:t> </a:t>
            </a:r>
            <a:r>
              <a:rPr spc="20" smtClean="0"/>
              <a:t>2018,</a:t>
            </a:r>
            <a:r>
              <a:rPr spc="-35" smtClean="0"/>
              <a:t> </a:t>
            </a:r>
            <a:r>
              <a:rPr spc="25" smtClean="0"/>
              <a:t>Amazon</a:t>
            </a:r>
            <a:r>
              <a:rPr spc="-40" smtClean="0"/>
              <a:t> </a:t>
            </a:r>
            <a:r>
              <a:rPr spc="25" smtClean="0"/>
              <a:t>Web</a:t>
            </a:r>
            <a:r>
              <a:rPr spc="-40" smtClean="0"/>
              <a:t> </a:t>
            </a:r>
            <a:r>
              <a:rPr spc="-15" smtClean="0"/>
              <a:t>Services,</a:t>
            </a:r>
            <a:r>
              <a:rPr spc="-35" smtClean="0"/>
              <a:t> </a:t>
            </a:r>
            <a:r>
              <a:rPr spc="-30" smtClean="0"/>
              <a:t>Inc.</a:t>
            </a:r>
            <a:r>
              <a:rPr spc="-35" smtClean="0"/>
              <a:t> </a:t>
            </a:r>
            <a:r>
              <a:rPr spc="5" smtClean="0"/>
              <a:t>or</a:t>
            </a:r>
            <a:r>
              <a:rPr spc="-25" smtClean="0"/>
              <a:t> </a:t>
            </a:r>
            <a:r>
              <a:rPr spc="-5" smtClean="0"/>
              <a:t>its</a:t>
            </a:r>
            <a:r>
              <a:rPr spc="-30" smtClean="0"/>
              <a:t> </a:t>
            </a:r>
            <a:r>
              <a:rPr spc="-20" smtClean="0"/>
              <a:t>affiliates.</a:t>
            </a:r>
            <a:r>
              <a:rPr spc="-25" smtClean="0"/>
              <a:t> </a:t>
            </a:r>
            <a:r>
              <a:rPr spc="5" smtClean="0"/>
              <a:t>All</a:t>
            </a:r>
            <a:r>
              <a:rPr spc="-15" smtClean="0"/>
              <a:t> </a:t>
            </a:r>
            <a:r>
              <a:rPr spc="10" smtClean="0"/>
              <a:t>rights</a:t>
            </a:r>
            <a:r>
              <a:rPr spc="-20" smtClean="0"/>
              <a:t> </a:t>
            </a:r>
            <a:r>
              <a:rPr spc="-15" smtClean="0"/>
              <a:t>reserved.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68400" y="274320"/>
            <a:ext cx="484632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56618" y="1590497"/>
            <a:ext cx="899795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675" y="1780032"/>
            <a:ext cx="13680440" cy="549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3268" y="1018108"/>
            <a:ext cx="12960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35" dirty="0">
                <a:solidFill>
                  <a:schemeClr val="tx1"/>
                </a:solidFill>
              </a:rPr>
              <a:t>Building </a:t>
            </a:r>
            <a:r>
              <a:rPr sz="5400" spc="-175" dirty="0">
                <a:solidFill>
                  <a:schemeClr val="tx1"/>
                </a:solidFill>
              </a:rPr>
              <a:t>Serverless Applications </a:t>
            </a:r>
            <a:r>
              <a:rPr sz="5400" spc="-200" dirty="0">
                <a:solidFill>
                  <a:schemeClr val="tx1"/>
                </a:solidFill>
              </a:rPr>
              <a:t>with</a:t>
            </a:r>
            <a:r>
              <a:rPr sz="5400" spc="-1215" dirty="0">
                <a:solidFill>
                  <a:schemeClr val="tx1"/>
                </a:solidFill>
              </a:rPr>
              <a:t> </a:t>
            </a:r>
            <a:r>
              <a:rPr sz="5400" spc="-15" dirty="0">
                <a:solidFill>
                  <a:schemeClr val="tx1"/>
                </a:solidFill>
              </a:rPr>
              <a:t>Amazon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268" y="1759458"/>
            <a:ext cx="13444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0" dirty="0" err="1" smtClean="0">
                <a:latin typeface="Trebuchet MS"/>
                <a:cs typeface="Trebuchet MS"/>
              </a:rPr>
              <a:t>DynamoDB</a:t>
            </a:r>
            <a:r>
              <a:rPr sz="5400" spc="-70" dirty="0" smtClean="0">
                <a:latin typeface="Trebuchet MS"/>
                <a:cs typeface="Trebuchet MS"/>
              </a:rPr>
              <a:t>,</a:t>
            </a:r>
            <a:r>
              <a:rPr sz="5400" spc="-490" dirty="0" smtClean="0">
                <a:latin typeface="Trebuchet MS"/>
                <a:cs typeface="Trebuchet MS"/>
              </a:rPr>
              <a:t> </a:t>
            </a:r>
            <a:r>
              <a:rPr sz="5400" spc="210" dirty="0" smtClean="0">
                <a:latin typeface="Trebuchet MS"/>
                <a:cs typeface="Trebuchet MS"/>
              </a:rPr>
              <a:t>AWS</a:t>
            </a:r>
            <a:r>
              <a:rPr sz="5400" spc="-450" dirty="0" smtClean="0">
                <a:latin typeface="Trebuchet MS"/>
                <a:cs typeface="Trebuchet MS"/>
              </a:rPr>
              <a:t> </a:t>
            </a:r>
            <a:r>
              <a:rPr sz="5400" spc="-190" dirty="0" smtClean="0">
                <a:latin typeface="Trebuchet MS"/>
                <a:cs typeface="Trebuchet MS"/>
              </a:rPr>
              <a:t>Lambda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7808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chemeClr val="tx1"/>
                </a:solidFill>
              </a:rPr>
              <a:t>AWS</a:t>
            </a:r>
            <a:r>
              <a:rPr sz="4800" spc="-430" dirty="0">
                <a:solidFill>
                  <a:schemeClr val="tx1"/>
                </a:solidFill>
              </a:rPr>
              <a:t> </a:t>
            </a:r>
            <a:r>
              <a:rPr sz="4800" spc="-75" dirty="0">
                <a:solidFill>
                  <a:schemeClr val="tx1"/>
                </a:solidFill>
              </a:rPr>
              <a:t>Lambda</a:t>
            </a:r>
            <a:r>
              <a:rPr sz="4800" spc="-440" dirty="0">
                <a:solidFill>
                  <a:schemeClr val="tx1"/>
                </a:solidFill>
              </a:rPr>
              <a:t> </a:t>
            </a:r>
            <a:r>
              <a:rPr sz="4800" spc="635" dirty="0">
                <a:solidFill>
                  <a:schemeClr val="tx1"/>
                </a:solidFill>
              </a:rPr>
              <a:t>–</a:t>
            </a:r>
            <a:r>
              <a:rPr sz="4800" spc="-430" dirty="0">
                <a:solidFill>
                  <a:schemeClr val="tx1"/>
                </a:solidFill>
              </a:rPr>
              <a:t> </a:t>
            </a:r>
            <a:r>
              <a:rPr sz="4800" spc="-5" dirty="0">
                <a:solidFill>
                  <a:schemeClr val="tx1"/>
                </a:solidFill>
              </a:rPr>
              <a:t>Good</a:t>
            </a:r>
            <a:r>
              <a:rPr sz="4800" spc="-440" dirty="0">
                <a:solidFill>
                  <a:schemeClr val="tx1"/>
                </a:solidFill>
              </a:rPr>
              <a:t> </a:t>
            </a:r>
            <a:r>
              <a:rPr sz="4800" spc="-235" dirty="0">
                <a:solidFill>
                  <a:schemeClr val="tx1"/>
                </a:solidFill>
              </a:rPr>
              <a:t>Practices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0871" y="556259"/>
            <a:ext cx="1449324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7458" y="1363218"/>
            <a:ext cx="11289030" cy="47586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95" dirty="0">
                <a:latin typeface="Trebuchet MS"/>
                <a:cs typeface="Trebuchet MS"/>
              </a:rPr>
              <a:t>Minimize </a:t>
            </a:r>
            <a:r>
              <a:rPr sz="2850" spc="85" dirty="0">
                <a:latin typeface="Trebuchet MS"/>
                <a:cs typeface="Trebuchet MS"/>
              </a:rPr>
              <a:t>package </a:t>
            </a:r>
            <a:r>
              <a:rPr sz="2850" spc="30" dirty="0">
                <a:latin typeface="Trebuchet MS"/>
                <a:cs typeface="Trebuchet MS"/>
              </a:rPr>
              <a:t>size </a:t>
            </a:r>
            <a:r>
              <a:rPr sz="2850" spc="75" dirty="0">
                <a:latin typeface="Trebuchet MS"/>
                <a:cs typeface="Trebuchet MS"/>
              </a:rPr>
              <a:t>to </a:t>
            </a:r>
            <a:r>
              <a:rPr sz="2850" spc="105" dirty="0">
                <a:latin typeface="Trebuchet MS"/>
                <a:cs typeface="Trebuchet MS"/>
              </a:rPr>
              <a:t>only </a:t>
            </a:r>
            <a:r>
              <a:rPr sz="2850" spc="85" dirty="0">
                <a:latin typeface="Trebuchet MS"/>
                <a:cs typeface="Trebuchet MS"/>
              </a:rPr>
              <a:t>what </a:t>
            </a:r>
            <a:r>
              <a:rPr sz="2850" spc="25" dirty="0">
                <a:latin typeface="Trebuchet MS"/>
                <a:cs typeface="Trebuchet MS"/>
              </a:rPr>
              <a:t>is</a:t>
            </a:r>
            <a:r>
              <a:rPr sz="2850" spc="-49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necessary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5" dirty="0">
                <a:latin typeface="Trebuchet MS"/>
                <a:cs typeface="Trebuchet MS"/>
              </a:rPr>
              <a:t>Separate </a:t>
            </a:r>
            <a:r>
              <a:rPr sz="2850" spc="50" dirty="0">
                <a:latin typeface="Trebuchet MS"/>
                <a:cs typeface="Trebuchet MS"/>
              </a:rPr>
              <a:t>the </a:t>
            </a:r>
            <a:r>
              <a:rPr sz="2850" spc="125" dirty="0">
                <a:latin typeface="Trebuchet MS"/>
                <a:cs typeface="Trebuchet MS"/>
              </a:rPr>
              <a:t>Lambda </a:t>
            </a:r>
            <a:r>
              <a:rPr sz="2850" spc="80" dirty="0">
                <a:latin typeface="Trebuchet MS"/>
                <a:cs typeface="Trebuchet MS"/>
              </a:rPr>
              <a:t>handler </a:t>
            </a:r>
            <a:r>
              <a:rPr sz="2850" spc="114" dirty="0">
                <a:latin typeface="Trebuchet MS"/>
                <a:cs typeface="Trebuchet MS"/>
              </a:rPr>
              <a:t>from </a:t>
            </a:r>
            <a:r>
              <a:rPr sz="2850" spc="30" dirty="0">
                <a:latin typeface="Trebuchet MS"/>
                <a:cs typeface="Trebuchet MS"/>
              </a:rPr>
              <a:t>core</a:t>
            </a:r>
            <a:r>
              <a:rPr sz="2850" spc="-540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logic</a:t>
            </a:r>
            <a:endParaRPr sz="2850">
              <a:latin typeface="Trebuchet MS"/>
              <a:cs typeface="Trebuchet MS"/>
            </a:endParaRPr>
          </a:p>
          <a:p>
            <a:pPr marL="1810385" lvl="1" indent="-610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10385" algn="l"/>
                <a:tab pos="1811020" algn="l"/>
              </a:tabLst>
            </a:pPr>
            <a:r>
              <a:rPr sz="2850" spc="70" dirty="0">
                <a:latin typeface="Trebuchet MS"/>
                <a:cs typeface="Trebuchet MS"/>
              </a:rPr>
              <a:t>Leverage </a:t>
            </a:r>
            <a:r>
              <a:rPr sz="2850" spc="55" dirty="0">
                <a:latin typeface="Trebuchet MS"/>
                <a:cs typeface="Trebuchet MS"/>
              </a:rPr>
              <a:t>container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reuse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110" dirty="0">
                <a:latin typeface="Trebuchet MS"/>
                <a:cs typeface="Trebuchet MS"/>
              </a:rPr>
              <a:t>Use </a:t>
            </a:r>
            <a:r>
              <a:rPr sz="2850" spc="105" dirty="0">
                <a:latin typeface="Trebuchet MS"/>
                <a:cs typeface="Trebuchet MS"/>
              </a:rPr>
              <a:t>Environment </a:t>
            </a:r>
            <a:r>
              <a:rPr sz="2850" spc="65" dirty="0">
                <a:latin typeface="Trebuchet MS"/>
                <a:cs typeface="Trebuchet MS"/>
              </a:rPr>
              <a:t>Variables </a:t>
            </a:r>
            <a:r>
              <a:rPr sz="2850" spc="75" dirty="0">
                <a:latin typeface="Trebuchet MS"/>
                <a:cs typeface="Trebuchet MS"/>
              </a:rPr>
              <a:t>to </a:t>
            </a:r>
            <a:r>
              <a:rPr sz="2850" spc="110" dirty="0">
                <a:latin typeface="Trebuchet MS"/>
                <a:cs typeface="Trebuchet MS"/>
              </a:rPr>
              <a:t>modify </a:t>
            </a:r>
            <a:r>
              <a:rPr sz="2850" spc="70" dirty="0">
                <a:latin typeface="Trebuchet MS"/>
                <a:cs typeface="Trebuchet MS"/>
              </a:rPr>
              <a:t>operational</a:t>
            </a:r>
            <a:r>
              <a:rPr sz="2850" spc="-455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behavior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85" dirty="0">
                <a:latin typeface="Trebuchet MS"/>
                <a:cs typeface="Trebuchet MS"/>
              </a:rPr>
              <a:t>Self-contain </a:t>
            </a:r>
            <a:r>
              <a:rPr sz="2850" spc="70" dirty="0">
                <a:latin typeface="Trebuchet MS"/>
                <a:cs typeface="Trebuchet MS"/>
              </a:rPr>
              <a:t>dependencies </a:t>
            </a:r>
            <a:r>
              <a:rPr sz="2850" spc="45" dirty="0">
                <a:latin typeface="Trebuchet MS"/>
                <a:cs typeface="Trebuchet MS"/>
              </a:rPr>
              <a:t>in </a:t>
            </a:r>
            <a:r>
              <a:rPr sz="2850" spc="95" dirty="0">
                <a:latin typeface="Trebuchet MS"/>
                <a:cs typeface="Trebuchet MS"/>
              </a:rPr>
              <a:t>your </a:t>
            </a:r>
            <a:r>
              <a:rPr sz="2850" spc="80" dirty="0">
                <a:latin typeface="Trebuchet MS"/>
                <a:cs typeface="Trebuchet MS"/>
              </a:rPr>
              <a:t>function</a:t>
            </a:r>
            <a:r>
              <a:rPr sz="2850" spc="-360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package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latin typeface="Trebuchet MS"/>
                <a:cs typeface="Trebuchet MS"/>
              </a:rPr>
              <a:t>Leverage </a:t>
            </a:r>
            <a:r>
              <a:rPr sz="2850" spc="55" dirty="0">
                <a:latin typeface="Trebuchet MS"/>
                <a:cs typeface="Trebuchet MS"/>
              </a:rPr>
              <a:t>“Max </a:t>
            </a:r>
            <a:r>
              <a:rPr sz="2850" spc="155" dirty="0">
                <a:latin typeface="Trebuchet MS"/>
                <a:cs typeface="Trebuchet MS"/>
              </a:rPr>
              <a:t>Memory </a:t>
            </a:r>
            <a:r>
              <a:rPr sz="2850" spc="50" dirty="0">
                <a:latin typeface="Trebuchet MS"/>
                <a:cs typeface="Trebuchet MS"/>
              </a:rPr>
              <a:t>Used” </a:t>
            </a:r>
            <a:r>
              <a:rPr sz="2850" spc="80" dirty="0">
                <a:latin typeface="Trebuchet MS"/>
                <a:cs typeface="Trebuchet MS"/>
              </a:rPr>
              <a:t>to right-size </a:t>
            </a:r>
            <a:r>
              <a:rPr sz="2850" spc="95" dirty="0">
                <a:latin typeface="Trebuchet MS"/>
                <a:cs typeface="Trebuchet MS"/>
              </a:rPr>
              <a:t>your</a:t>
            </a:r>
            <a:r>
              <a:rPr sz="2850" spc="-530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functions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latin typeface="Trebuchet MS"/>
                <a:cs typeface="Trebuchet MS"/>
              </a:rPr>
              <a:t>Understand, </a:t>
            </a:r>
            <a:r>
              <a:rPr sz="2850" spc="-45" dirty="0">
                <a:latin typeface="Trebuchet MS"/>
                <a:cs typeface="Trebuchet MS"/>
              </a:rPr>
              <a:t>set, </a:t>
            </a:r>
            <a:r>
              <a:rPr sz="2850" spc="114" dirty="0">
                <a:latin typeface="Trebuchet MS"/>
                <a:cs typeface="Trebuchet MS"/>
              </a:rPr>
              <a:t>and </a:t>
            </a:r>
            <a:r>
              <a:rPr sz="2850" spc="100" dirty="0">
                <a:latin typeface="Trebuchet MS"/>
                <a:cs typeface="Trebuchet MS"/>
              </a:rPr>
              <a:t>monitor</a:t>
            </a:r>
            <a:r>
              <a:rPr sz="2850" spc="-17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concurrency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50" dirty="0">
                <a:latin typeface="Trebuchet MS"/>
                <a:cs typeface="Trebuchet MS"/>
              </a:rPr>
              <a:t>Delete </a:t>
            </a:r>
            <a:r>
              <a:rPr sz="2850" spc="65" dirty="0">
                <a:latin typeface="Trebuchet MS"/>
                <a:cs typeface="Trebuchet MS"/>
              </a:rPr>
              <a:t>large </a:t>
            </a:r>
            <a:r>
              <a:rPr sz="2850" spc="120" dirty="0">
                <a:latin typeface="Trebuchet MS"/>
                <a:cs typeface="Trebuchet MS"/>
              </a:rPr>
              <a:t>unused </a:t>
            </a:r>
            <a:r>
              <a:rPr sz="2850" spc="85" dirty="0">
                <a:latin typeface="Trebuchet MS"/>
                <a:cs typeface="Trebuchet MS"/>
              </a:rPr>
              <a:t>functions </a:t>
            </a:r>
            <a:r>
              <a:rPr sz="2850" spc="125" dirty="0">
                <a:latin typeface="Trebuchet MS"/>
                <a:cs typeface="Trebuchet MS"/>
              </a:rPr>
              <a:t>(75GB</a:t>
            </a:r>
            <a:r>
              <a:rPr sz="2850" spc="-38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limit)</a:t>
            </a:r>
            <a:endParaRPr sz="2850">
              <a:latin typeface="Trebuchet MS"/>
              <a:cs typeface="Trebuchet MS"/>
            </a:endParaRPr>
          </a:p>
          <a:p>
            <a:pPr marL="621665" marR="5080" indent="-609600">
              <a:lnSpc>
                <a:spcPct val="101099"/>
              </a:lnSpc>
              <a:spcBef>
                <a:spcPts val="30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latin typeface="Trebuchet MS"/>
                <a:cs typeface="Trebuchet MS"/>
              </a:rPr>
              <a:t>Leverage </a:t>
            </a:r>
            <a:r>
              <a:rPr sz="2850" spc="85" dirty="0">
                <a:latin typeface="Trebuchet MS"/>
                <a:cs typeface="Trebuchet MS"/>
              </a:rPr>
              <a:t>ecosystem </a:t>
            </a:r>
            <a:r>
              <a:rPr sz="2850" spc="75" dirty="0">
                <a:latin typeface="Trebuchet MS"/>
                <a:cs typeface="Trebuchet MS"/>
              </a:rPr>
              <a:t>- </a:t>
            </a:r>
            <a:r>
              <a:rPr sz="2850" spc="254" dirty="0">
                <a:latin typeface="Trebuchet MS"/>
                <a:cs typeface="Trebuchet MS"/>
              </a:rPr>
              <a:t>AWS </a:t>
            </a:r>
            <a:r>
              <a:rPr sz="2850" spc="70" dirty="0">
                <a:latin typeface="Trebuchet MS"/>
                <a:cs typeface="Trebuchet MS"/>
              </a:rPr>
              <a:t>Serverless </a:t>
            </a:r>
            <a:r>
              <a:rPr sz="2850" spc="75" dirty="0">
                <a:latin typeface="Trebuchet MS"/>
                <a:cs typeface="Trebuchet MS"/>
              </a:rPr>
              <a:t>Application </a:t>
            </a:r>
            <a:r>
              <a:rPr sz="2850" spc="80" dirty="0">
                <a:latin typeface="Trebuchet MS"/>
                <a:cs typeface="Trebuchet MS"/>
              </a:rPr>
              <a:t>Model,</a:t>
            </a:r>
            <a:r>
              <a:rPr sz="2850" spc="-545" dirty="0">
                <a:latin typeface="Trebuchet MS"/>
                <a:cs typeface="Trebuchet MS"/>
              </a:rPr>
              <a:t> </a:t>
            </a:r>
            <a:r>
              <a:rPr sz="2850" spc="254" dirty="0">
                <a:latin typeface="Trebuchet MS"/>
                <a:cs typeface="Trebuchet MS"/>
              </a:rPr>
              <a:t>AWS  </a:t>
            </a:r>
            <a:r>
              <a:rPr sz="2850" spc="45" dirty="0">
                <a:latin typeface="Trebuchet MS"/>
                <a:cs typeface="Trebuchet MS"/>
              </a:rPr>
              <a:t>CodePipeline,</a:t>
            </a:r>
            <a:r>
              <a:rPr sz="2850" spc="10" dirty="0">
                <a:latin typeface="Trebuchet MS"/>
                <a:cs typeface="Trebuchet MS"/>
              </a:rPr>
              <a:t> </a:t>
            </a:r>
            <a:r>
              <a:rPr sz="2850" spc="254" dirty="0">
                <a:latin typeface="Trebuchet MS"/>
                <a:cs typeface="Trebuchet MS"/>
              </a:rPr>
              <a:t>AWS</a:t>
            </a:r>
            <a:r>
              <a:rPr sz="2850" spc="5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CodeDeploy,</a:t>
            </a:r>
            <a:r>
              <a:rPr sz="2850" spc="15" dirty="0">
                <a:latin typeface="Trebuchet MS"/>
                <a:cs typeface="Trebuchet MS"/>
              </a:rPr>
              <a:t> </a:t>
            </a:r>
            <a:r>
              <a:rPr sz="2850" spc="254" dirty="0">
                <a:latin typeface="Trebuchet MS"/>
                <a:cs typeface="Trebuchet MS"/>
              </a:rPr>
              <a:t>AWS</a:t>
            </a:r>
            <a:r>
              <a:rPr sz="2850" spc="-2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X-Ray,</a:t>
            </a:r>
            <a:r>
              <a:rPr sz="2850" spc="-10" dirty="0">
                <a:latin typeface="Trebuchet MS"/>
                <a:cs typeface="Trebuchet MS"/>
              </a:rPr>
              <a:t> </a:t>
            </a:r>
            <a:r>
              <a:rPr sz="2850" spc="254" dirty="0">
                <a:latin typeface="Trebuchet MS"/>
                <a:cs typeface="Trebuchet MS"/>
              </a:rPr>
              <a:t>AWS</a:t>
            </a:r>
            <a:r>
              <a:rPr sz="2850" spc="-25" dirty="0">
                <a:latin typeface="Trebuchet MS"/>
                <a:cs typeface="Trebuchet MS"/>
              </a:rPr>
              <a:t> </a:t>
            </a:r>
            <a:r>
              <a:rPr sz="2850" spc="130" dirty="0">
                <a:latin typeface="Trebuchet MS"/>
                <a:cs typeface="Trebuchet MS"/>
              </a:rPr>
              <a:t>Cloud9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5177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chemeClr val="tx1"/>
                </a:solidFill>
              </a:rPr>
              <a:t>Amazon</a:t>
            </a:r>
            <a:r>
              <a:rPr sz="4800" spc="-495" dirty="0">
                <a:solidFill>
                  <a:schemeClr val="tx1"/>
                </a:solidFill>
              </a:rPr>
              <a:t> </a:t>
            </a:r>
            <a:r>
              <a:rPr sz="4800" spc="20" dirty="0">
                <a:solidFill>
                  <a:schemeClr val="tx1"/>
                </a:solidFill>
              </a:rPr>
              <a:t>DynamoDB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4296" y="5873496"/>
            <a:ext cx="673608" cy="67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39" y="5152644"/>
            <a:ext cx="542544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203" y="3361944"/>
            <a:ext cx="498347" cy="4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944" y="4334255"/>
            <a:ext cx="848868" cy="53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1247" y="2353055"/>
            <a:ext cx="496823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627" y="1421891"/>
            <a:ext cx="419100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3083" y="2435478"/>
            <a:ext cx="352425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60" dirty="0">
                <a:latin typeface="Trebuchet MS"/>
                <a:cs typeface="Trebuchet MS"/>
              </a:rPr>
              <a:t>Document </a:t>
            </a:r>
            <a:r>
              <a:rPr sz="2550" spc="40" dirty="0">
                <a:latin typeface="Trebuchet MS"/>
                <a:cs typeface="Trebuchet MS"/>
              </a:rPr>
              <a:t>or</a:t>
            </a:r>
            <a:r>
              <a:rPr sz="2550" spc="-280" dirty="0">
                <a:latin typeface="Trebuchet MS"/>
                <a:cs typeface="Trebuchet MS"/>
              </a:rPr>
              <a:t> </a:t>
            </a:r>
            <a:r>
              <a:rPr sz="2550" spc="30" dirty="0">
                <a:latin typeface="Trebuchet MS"/>
                <a:cs typeface="Trebuchet MS"/>
              </a:rPr>
              <a:t>Key-Value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3083" y="1601470"/>
            <a:ext cx="328993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10" dirty="0">
                <a:latin typeface="Trebuchet MS"/>
                <a:cs typeface="Trebuchet MS"/>
              </a:rPr>
              <a:t>Fully </a:t>
            </a:r>
            <a:r>
              <a:rPr sz="2550" spc="100" dirty="0">
                <a:latin typeface="Trebuchet MS"/>
                <a:cs typeface="Trebuchet MS"/>
              </a:rPr>
              <a:t>Managed</a:t>
            </a:r>
            <a:r>
              <a:rPr sz="2550" spc="-254" dirty="0">
                <a:latin typeface="Trebuchet MS"/>
                <a:cs typeface="Trebuchet MS"/>
              </a:rPr>
              <a:t> </a:t>
            </a:r>
            <a:r>
              <a:rPr sz="2550" spc="170" dirty="0">
                <a:latin typeface="Trebuchet MS"/>
                <a:cs typeface="Trebuchet MS"/>
              </a:rPr>
              <a:t>NoSQL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3083" y="5171388"/>
            <a:ext cx="217170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10" dirty="0">
                <a:latin typeface="Trebuchet MS"/>
                <a:cs typeface="Trebuchet MS"/>
              </a:rPr>
              <a:t>Access</a:t>
            </a:r>
            <a:r>
              <a:rPr sz="2550" spc="-170" dirty="0">
                <a:latin typeface="Trebuchet MS"/>
                <a:cs typeface="Trebuchet MS"/>
              </a:rPr>
              <a:t> </a:t>
            </a:r>
            <a:r>
              <a:rPr sz="2550" spc="35" dirty="0">
                <a:latin typeface="Trebuchet MS"/>
                <a:cs typeface="Trebuchet MS"/>
              </a:rPr>
              <a:t>Control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2927" y="5976620"/>
            <a:ext cx="405130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35" dirty="0">
                <a:latin typeface="Trebuchet MS"/>
                <a:cs typeface="Trebuchet MS"/>
              </a:rPr>
              <a:t>Event-Driven</a:t>
            </a:r>
            <a:r>
              <a:rPr sz="2550" spc="-170" dirty="0">
                <a:latin typeface="Trebuchet MS"/>
                <a:cs typeface="Trebuchet MS"/>
              </a:rPr>
              <a:t> </a:t>
            </a:r>
            <a:r>
              <a:rPr sz="2550" spc="80" dirty="0">
                <a:latin typeface="Trebuchet MS"/>
                <a:cs typeface="Trebuchet MS"/>
              </a:rPr>
              <a:t>Programming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3083" y="3357753"/>
            <a:ext cx="3495675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20" dirty="0">
                <a:latin typeface="Trebuchet MS"/>
                <a:cs typeface="Trebuchet MS"/>
              </a:rPr>
              <a:t>Scales </a:t>
            </a:r>
            <a:r>
              <a:rPr sz="2550" spc="40" dirty="0">
                <a:latin typeface="Trebuchet MS"/>
                <a:cs typeface="Trebuchet MS"/>
              </a:rPr>
              <a:t>to </a:t>
            </a:r>
            <a:r>
              <a:rPr sz="2550" spc="95" dirty="0">
                <a:latin typeface="Trebuchet MS"/>
                <a:cs typeface="Trebuchet MS"/>
              </a:rPr>
              <a:t>Any</a:t>
            </a:r>
            <a:r>
              <a:rPr sz="2550" spc="-400" dirty="0">
                <a:latin typeface="Trebuchet MS"/>
                <a:cs typeface="Trebuchet MS"/>
              </a:rPr>
              <a:t> </a:t>
            </a:r>
            <a:r>
              <a:rPr sz="2550" spc="65" dirty="0">
                <a:latin typeface="Trebuchet MS"/>
                <a:cs typeface="Trebuchet MS"/>
              </a:rPr>
              <a:t>Workload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50" spc="10" dirty="0">
                <a:latin typeface="Trebuchet MS"/>
                <a:cs typeface="Trebuchet MS"/>
              </a:rPr>
              <a:t>Fast </a:t>
            </a:r>
            <a:r>
              <a:rPr sz="2550" spc="65" dirty="0">
                <a:latin typeface="Trebuchet MS"/>
                <a:cs typeface="Trebuchet MS"/>
              </a:rPr>
              <a:t>and</a:t>
            </a:r>
            <a:r>
              <a:rPr sz="2550" spc="-225" dirty="0">
                <a:latin typeface="Trebuchet MS"/>
                <a:cs typeface="Trebuchet MS"/>
              </a:rPr>
              <a:t> </a:t>
            </a:r>
            <a:r>
              <a:rPr sz="2550" spc="30" dirty="0">
                <a:latin typeface="Trebuchet MS"/>
                <a:cs typeface="Trebuchet MS"/>
              </a:rPr>
              <a:t>Consistent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89750" y="1836166"/>
            <a:ext cx="4807585" cy="2740660"/>
            <a:chOff x="6889750" y="1836166"/>
            <a:chExt cx="4807585" cy="2740660"/>
          </a:xfrm>
        </p:grpSpPr>
        <p:sp>
          <p:nvSpPr>
            <p:cNvPr id="15" name="object 15"/>
            <p:cNvSpPr/>
            <p:nvPr/>
          </p:nvSpPr>
          <p:spPr>
            <a:xfrm>
              <a:off x="7056120" y="3761232"/>
              <a:ext cx="4343400" cy="542925"/>
            </a:xfrm>
            <a:custGeom>
              <a:avLst/>
              <a:gdLst/>
              <a:ahLst/>
              <a:cxnLst/>
              <a:rect l="l" t="t" r="r" b="b"/>
              <a:pathLst>
                <a:path w="4343400" h="542925">
                  <a:moveTo>
                    <a:pt x="4299458" y="0"/>
                  </a:moveTo>
                  <a:lnTo>
                    <a:pt x="43941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498601"/>
                  </a:lnTo>
                  <a:lnTo>
                    <a:pt x="3454" y="515701"/>
                  </a:lnTo>
                  <a:lnTo>
                    <a:pt x="12874" y="529669"/>
                  </a:lnTo>
                  <a:lnTo>
                    <a:pt x="26842" y="539089"/>
                  </a:lnTo>
                  <a:lnTo>
                    <a:pt x="43941" y="542543"/>
                  </a:lnTo>
                  <a:lnTo>
                    <a:pt x="4299458" y="542543"/>
                  </a:lnTo>
                  <a:lnTo>
                    <a:pt x="4316557" y="539089"/>
                  </a:lnTo>
                  <a:lnTo>
                    <a:pt x="4330525" y="529669"/>
                  </a:lnTo>
                  <a:lnTo>
                    <a:pt x="4339945" y="515701"/>
                  </a:lnTo>
                  <a:lnTo>
                    <a:pt x="4343400" y="498601"/>
                  </a:lnTo>
                  <a:lnTo>
                    <a:pt x="4343400" y="43941"/>
                  </a:lnTo>
                  <a:lnTo>
                    <a:pt x="4339945" y="26842"/>
                  </a:lnTo>
                  <a:lnTo>
                    <a:pt x="4330525" y="12874"/>
                  </a:lnTo>
                  <a:lnTo>
                    <a:pt x="4316557" y="3454"/>
                  </a:lnTo>
                  <a:lnTo>
                    <a:pt x="4299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6120" y="3761232"/>
              <a:ext cx="4343400" cy="542925"/>
            </a:xfrm>
            <a:custGeom>
              <a:avLst/>
              <a:gdLst/>
              <a:ahLst/>
              <a:cxnLst/>
              <a:rect l="l" t="t" r="r" b="b"/>
              <a:pathLst>
                <a:path w="4343400" h="542925">
                  <a:moveTo>
                    <a:pt x="0" y="43941"/>
                  </a:moveTo>
                  <a:lnTo>
                    <a:pt x="3454" y="26842"/>
                  </a:lnTo>
                  <a:lnTo>
                    <a:pt x="12874" y="12874"/>
                  </a:lnTo>
                  <a:lnTo>
                    <a:pt x="26842" y="3454"/>
                  </a:lnTo>
                  <a:lnTo>
                    <a:pt x="43941" y="0"/>
                  </a:lnTo>
                  <a:lnTo>
                    <a:pt x="4299458" y="0"/>
                  </a:lnTo>
                  <a:lnTo>
                    <a:pt x="4316557" y="3454"/>
                  </a:lnTo>
                  <a:lnTo>
                    <a:pt x="4330525" y="12874"/>
                  </a:lnTo>
                  <a:lnTo>
                    <a:pt x="4339945" y="26842"/>
                  </a:lnTo>
                  <a:lnTo>
                    <a:pt x="4343400" y="43941"/>
                  </a:lnTo>
                  <a:lnTo>
                    <a:pt x="4343400" y="498601"/>
                  </a:lnTo>
                  <a:lnTo>
                    <a:pt x="4339945" y="515701"/>
                  </a:lnTo>
                  <a:lnTo>
                    <a:pt x="4330525" y="529669"/>
                  </a:lnTo>
                  <a:lnTo>
                    <a:pt x="4316557" y="539089"/>
                  </a:lnTo>
                  <a:lnTo>
                    <a:pt x="4299458" y="542543"/>
                  </a:lnTo>
                  <a:lnTo>
                    <a:pt x="43941" y="542543"/>
                  </a:lnTo>
                  <a:lnTo>
                    <a:pt x="26842" y="539089"/>
                  </a:lnTo>
                  <a:lnTo>
                    <a:pt x="12874" y="529669"/>
                  </a:lnTo>
                  <a:lnTo>
                    <a:pt x="3454" y="515701"/>
                  </a:lnTo>
                  <a:lnTo>
                    <a:pt x="0" y="498601"/>
                  </a:lnTo>
                  <a:lnTo>
                    <a:pt x="0" y="43941"/>
                  </a:lnTo>
                  <a:close/>
                </a:path>
              </a:pathLst>
            </a:custGeom>
            <a:ln w="12192">
              <a:solidFill>
                <a:srgbClr val="50A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6120" y="3220212"/>
              <a:ext cx="4378960" cy="542925"/>
            </a:xfrm>
            <a:custGeom>
              <a:avLst/>
              <a:gdLst/>
              <a:ahLst/>
              <a:cxnLst/>
              <a:rect l="l" t="t" r="r" b="b"/>
              <a:pathLst>
                <a:path w="4378959" h="542925">
                  <a:moveTo>
                    <a:pt x="4334509" y="0"/>
                  </a:moveTo>
                  <a:lnTo>
                    <a:pt x="43941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498601"/>
                  </a:lnTo>
                  <a:lnTo>
                    <a:pt x="3454" y="515701"/>
                  </a:lnTo>
                  <a:lnTo>
                    <a:pt x="12874" y="529669"/>
                  </a:lnTo>
                  <a:lnTo>
                    <a:pt x="26842" y="539089"/>
                  </a:lnTo>
                  <a:lnTo>
                    <a:pt x="43941" y="542543"/>
                  </a:lnTo>
                  <a:lnTo>
                    <a:pt x="4334509" y="542543"/>
                  </a:lnTo>
                  <a:lnTo>
                    <a:pt x="4351609" y="539089"/>
                  </a:lnTo>
                  <a:lnTo>
                    <a:pt x="4365577" y="529669"/>
                  </a:lnTo>
                  <a:lnTo>
                    <a:pt x="4374997" y="515701"/>
                  </a:lnTo>
                  <a:lnTo>
                    <a:pt x="4378452" y="498601"/>
                  </a:lnTo>
                  <a:lnTo>
                    <a:pt x="4378452" y="43941"/>
                  </a:lnTo>
                  <a:lnTo>
                    <a:pt x="4374997" y="26842"/>
                  </a:lnTo>
                  <a:lnTo>
                    <a:pt x="4365577" y="12874"/>
                  </a:lnTo>
                  <a:lnTo>
                    <a:pt x="4351609" y="3454"/>
                  </a:lnTo>
                  <a:lnTo>
                    <a:pt x="4334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6120" y="3220212"/>
              <a:ext cx="4378960" cy="542925"/>
            </a:xfrm>
            <a:custGeom>
              <a:avLst/>
              <a:gdLst/>
              <a:ahLst/>
              <a:cxnLst/>
              <a:rect l="l" t="t" r="r" b="b"/>
              <a:pathLst>
                <a:path w="4378959" h="542925">
                  <a:moveTo>
                    <a:pt x="0" y="43941"/>
                  </a:moveTo>
                  <a:lnTo>
                    <a:pt x="3454" y="26842"/>
                  </a:lnTo>
                  <a:lnTo>
                    <a:pt x="12874" y="12874"/>
                  </a:lnTo>
                  <a:lnTo>
                    <a:pt x="26842" y="3454"/>
                  </a:lnTo>
                  <a:lnTo>
                    <a:pt x="43941" y="0"/>
                  </a:lnTo>
                  <a:lnTo>
                    <a:pt x="4334509" y="0"/>
                  </a:lnTo>
                  <a:lnTo>
                    <a:pt x="4351609" y="3454"/>
                  </a:lnTo>
                  <a:lnTo>
                    <a:pt x="4365577" y="12874"/>
                  </a:lnTo>
                  <a:lnTo>
                    <a:pt x="4374997" y="26842"/>
                  </a:lnTo>
                  <a:lnTo>
                    <a:pt x="4378452" y="43941"/>
                  </a:lnTo>
                  <a:lnTo>
                    <a:pt x="4378452" y="498601"/>
                  </a:lnTo>
                  <a:lnTo>
                    <a:pt x="4374997" y="515701"/>
                  </a:lnTo>
                  <a:lnTo>
                    <a:pt x="4365577" y="529669"/>
                  </a:lnTo>
                  <a:lnTo>
                    <a:pt x="4351609" y="539089"/>
                  </a:lnTo>
                  <a:lnTo>
                    <a:pt x="4334509" y="542543"/>
                  </a:lnTo>
                  <a:lnTo>
                    <a:pt x="43941" y="542543"/>
                  </a:lnTo>
                  <a:lnTo>
                    <a:pt x="26842" y="539089"/>
                  </a:lnTo>
                  <a:lnTo>
                    <a:pt x="12874" y="529669"/>
                  </a:lnTo>
                  <a:lnTo>
                    <a:pt x="3454" y="515701"/>
                  </a:lnTo>
                  <a:lnTo>
                    <a:pt x="0" y="498601"/>
                  </a:lnTo>
                  <a:lnTo>
                    <a:pt x="0" y="43941"/>
                  </a:lnTo>
                  <a:close/>
                </a:path>
              </a:pathLst>
            </a:custGeom>
            <a:ln w="12192">
              <a:solidFill>
                <a:srgbClr val="50A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6120" y="2592324"/>
              <a:ext cx="4320540" cy="542925"/>
            </a:xfrm>
            <a:custGeom>
              <a:avLst/>
              <a:gdLst/>
              <a:ahLst/>
              <a:cxnLst/>
              <a:rect l="l" t="t" r="r" b="b"/>
              <a:pathLst>
                <a:path w="4320540" h="542925">
                  <a:moveTo>
                    <a:pt x="4276598" y="0"/>
                  </a:moveTo>
                  <a:lnTo>
                    <a:pt x="43941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498601"/>
                  </a:lnTo>
                  <a:lnTo>
                    <a:pt x="3454" y="515701"/>
                  </a:lnTo>
                  <a:lnTo>
                    <a:pt x="12874" y="529669"/>
                  </a:lnTo>
                  <a:lnTo>
                    <a:pt x="26842" y="539089"/>
                  </a:lnTo>
                  <a:lnTo>
                    <a:pt x="43941" y="542543"/>
                  </a:lnTo>
                  <a:lnTo>
                    <a:pt x="4276598" y="542543"/>
                  </a:lnTo>
                  <a:lnTo>
                    <a:pt x="4293697" y="539089"/>
                  </a:lnTo>
                  <a:lnTo>
                    <a:pt x="4307665" y="529669"/>
                  </a:lnTo>
                  <a:lnTo>
                    <a:pt x="4317085" y="515701"/>
                  </a:lnTo>
                  <a:lnTo>
                    <a:pt x="4320539" y="498601"/>
                  </a:lnTo>
                  <a:lnTo>
                    <a:pt x="4320539" y="43941"/>
                  </a:lnTo>
                  <a:lnTo>
                    <a:pt x="4317085" y="26842"/>
                  </a:lnTo>
                  <a:lnTo>
                    <a:pt x="4307665" y="12874"/>
                  </a:lnTo>
                  <a:lnTo>
                    <a:pt x="4293697" y="3454"/>
                  </a:lnTo>
                  <a:lnTo>
                    <a:pt x="427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6120" y="2592324"/>
              <a:ext cx="4320540" cy="542925"/>
            </a:xfrm>
            <a:custGeom>
              <a:avLst/>
              <a:gdLst/>
              <a:ahLst/>
              <a:cxnLst/>
              <a:rect l="l" t="t" r="r" b="b"/>
              <a:pathLst>
                <a:path w="4320540" h="542925">
                  <a:moveTo>
                    <a:pt x="0" y="43941"/>
                  </a:moveTo>
                  <a:lnTo>
                    <a:pt x="3454" y="26842"/>
                  </a:lnTo>
                  <a:lnTo>
                    <a:pt x="12874" y="12874"/>
                  </a:lnTo>
                  <a:lnTo>
                    <a:pt x="26842" y="3454"/>
                  </a:lnTo>
                  <a:lnTo>
                    <a:pt x="43941" y="0"/>
                  </a:lnTo>
                  <a:lnTo>
                    <a:pt x="4276598" y="0"/>
                  </a:lnTo>
                  <a:lnTo>
                    <a:pt x="4293697" y="3454"/>
                  </a:lnTo>
                  <a:lnTo>
                    <a:pt x="4307665" y="12874"/>
                  </a:lnTo>
                  <a:lnTo>
                    <a:pt x="4317085" y="26842"/>
                  </a:lnTo>
                  <a:lnTo>
                    <a:pt x="4320539" y="43941"/>
                  </a:lnTo>
                  <a:lnTo>
                    <a:pt x="4320539" y="498601"/>
                  </a:lnTo>
                  <a:lnTo>
                    <a:pt x="4317085" y="515701"/>
                  </a:lnTo>
                  <a:lnTo>
                    <a:pt x="4307665" y="529669"/>
                  </a:lnTo>
                  <a:lnTo>
                    <a:pt x="4293697" y="539089"/>
                  </a:lnTo>
                  <a:lnTo>
                    <a:pt x="4276598" y="542543"/>
                  </a:lnTo>
                  <a:lnTo>
                    <a:pt x="43941" y="542543"/>
                  </a:lnTo>
                  <a:lnTo>
                    <a:pt x="26842" y="539089"/>
                  </a:lnTo>
                  <a:lnTo>
                    <a:pt x="12874" y="529669"/>
                  </a:lnTo>
                  <a:lnTo>
                    <a:pt x="3454" y="515701"/>
                  </a:lnTo>
                  <a:lnTo>
                    <a:pt x="0" y="498601"/>
                  </a:lnTo>
                  <a:lnTo>
                    <a:pt x="0" y="43941"/>
                  </a:lnTo>
                  <a:close/>
                </a:path>
              </a:pathLst>
            </a:custGeom>
            <a:ln w="12192">
              <a:solidFill>
                <a:srgbClr val="50A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9910" y="1846326"/>
              <a:ext cx="4787265" cy="2720340"/>
            </a:xfrm>
            <a:custGeom>
              <a:avLst/>
              <a:gdLst/>
              <a:ahLst/>
              <a:cxnLst/>
              <a:rect l="l" t="t" r="r" b="b"/>
              <a:pathLst>
                <a:path w="4787265" h="2720340">
                  <a:moveTo>
                    <a:pt x="4566666" y="0"/>
                  </a:moveTo>
                  <a:lnTo>
                    <a:pt x="220218" y="0"/>
                  </a:lnTo>
                  <a:lnTo>
                    <a:pt x="175824" y="4472"/>
                  </a:lnTo>
                  <a:lnTo>
                    <a:pt x="134481" y="17299"/>
                  </a:lnTo>
                  <a:lnTo>
                    <a:pt x="97073" y="37598"/>
                  </a:lnTo>
                  <a:lnTo>
                    <a:pt x="64484" y="64484"/>
                  </a:lnTo>
                  <a:lnTo>
                    <a:pt x="37598" y="97073"/>
                  </a:lnTo>
                  <a:lnTo>
                    <a:pt x="17299" y="134481"/>
                  </a:lnTo>
                  <a:lnTo>
                    <a:pt x="4472" y="175824"/>
                  </a:lnTo>
                  <a:lnTo>
                    <a:pt x="0" y="220218"/>
                  </a:lnTo>
                  <a:lnTo>
                    <a:pt x="0" y="2500122"/>
                  </a:lnTo>
                  <a:lnTo>
                    <a:pt x="4472" y="2544515"/>
                  </a:lnTo>
                  <a:lnTo>
                    <a:pt x="17299" y="2585858"/>
                  </a:lnTo>
                  <a:lnTo>
                    <a:pt x="37598" y="2623266"/>
                  </a:lnTo>
                  <a:lnTo>
                    <a:pt x="64484" y="2655855"/>
                  </a:lnTo>
                  <a:lnTo>
                    <a:pt x="97073" y="2682741"/>
                  </a:lnTo>
                  <a:lnTo>
                    <a:pt x="134481" y="2703040"/>
                  </a:lnTo>
                  <a:lnTo>
                    <a:pt x="175824" y="2715867"/>
                  </a:lnTo>
                  <a:lnTo>
                    <a:pt x="220218" y="2720340"/>
                  </a:lnTo>
                  <a:lnTo>
                    <a:pt x="4566666" y="2720340"/>
                  </a:lnTo>
                  <a:lnTo>
                    <a:pt x="4611059" y="2715867"/>
                  </a:lnTo>
                  <a:lnTo>
                    <a:pt x="4652402" y="2703040"/>
                  </a:lnTo>
                  <a:lnTo>
                    <a:pt x="4689810" y="2682741"/>
                  </a:lnTo>
                  <a:lnTo>
                    <a:pt x="4722399" y="2655855"/>
                  </a:lnTo>
                  <a:lnTo>
                    <a:pt x="4749285" y="2623266"/>
                  </a:lnTo>
                  <a:lnTo>
                    <a:pt x="4769584" y="2585858"/>
                  </a:lnTo>
                  <a:lnTo>
                    <a:pt x="4782411" y="2544515"/>
                  </a:lnTo>
                  <a:lnTo>
                    <a:pt x="4786884" y="2500122"/>
                  </a:lnTo>
                  <a:lnTo>
                    <a:pt x="4786884" y="220218"/>
                  </a:lnTo>
                  <a:lnTo>
                    <a:pt x="4782411" y="175824"/>
                  </a:lnTo>
                  <a:lnTo>
                    <a:pt x="4769584" y="134481"/>
                  </a:lnTo>
                  <a:lnTo>
                    <a:pt x="4749285" y="97073"/>
                  </a:lnTo>
                  <a:lnTo>
                    <a:pt x="4722399" y="64484"/>
                  </a:lnTo>
                  <a:lnTo>
                    <a:pt x="4689810" y="37598"/>
                  </a:lnTo>
                  <a:lnTo>
                    <a:pt x="4652402" y="17299"/>
                  </a:lnTo>
                  <a:lnTo>
                    <a:pt x="4611059" y="4472"/>
                  </a:lnTo>
                  <a:lnTo>
                    <a:pt x="4566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9910" y="1846326"/>
              <a:ext cx="4787265" cy="2720340"/>
            </a:xfrm>
            <a:custGeom>
              <a:avLst/>
              <a:gdLst/>
              <a:ahLst/>
              <a:cxnLst/>
              <a:rect l="l" t="t" r="r" b="b"/>
              <a:pathLst>
                <a:path w="4787265" h="2720340">
                  <a:moveTo>
                    <a:pt x="0" y="220218"/>
                  </a:move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4566666" y="0"/>
                  </a:lnTo>
                  <a:lnTo>
                    <a:pt x="4611059" y="4472"/>
                  </a:lnTo>
                  <a:lnTo>
                    <a:pt x="4652402" y="17299"/>
                  </a:lnTo>
                  <a:lnTo>
                    <a:pt x="4689810" y="37598"/>
                  </a:lnTo>
                  <a:lnTo>
                    <a:pt x="4722399" y="64484"/>
                  </a:lnTo>
                  <a:lnTo>
                    <a:pt x="4749285" y="97073"/>
                  </a:lnTo>
                  <a:lnTo>
                    <a:pt x="4769584" y="134481"/>
                  </a:lnTo>
                  <a:lnTo>
                    <a:pt x="4782411" y="175824"/>
                  </a:lnTo>
                  <a:lnTo>
                    <a:pt x="4786884" y="220218"/>
                  </a:lnTo>
                  <a:lnTo>
                    <a:pt x="4786884" y="2500122"/>
                  </a:lnTo>
                  <a:lnTo>
                    <a:pt x="4782411" y="2544515"/>
                  </a:lnTo>
                  <a:lnTo>
                    <a:pt x="4769584" y="2585858"/>
                  </a:lnTo>
                  <a:lnTo>
                    <a:pt x="4749285" y="2623266"/>
                  </a:lnTo>
                  <a:lnTo>
                    <a:pt x="4722399" y="2655855"/>
                  </a:lnTo>
                  <a:lnTo>
                    <a:pt x="4689810" y="2682741"/>
                  </a:lnTo>
                  <a:lnTo>
                    <a:pt x="4652402" y="2703040"/>
                  </a:lnTo>
                  <a:lnTo>
                    <a:pt x="4611059" y="2715867"/>
                  </a:lnTo>
                  <a:lnTo>
                    <a:pt x="4566666" y="2720340"/>
                  </a:lnTo>
                  <a:lnTo>
                    <a:pt x="220218" y="2720340"/>
                  </a:lnTo>
                  <a:lnTo>
                    <a:pt x="175824" y="2715867"/>
                  </a:lnTo>
                  <a:lnTo>
                    <a:pt x="134481" y="2703040"/>
                  </a:lnTo>
                  <a:lnTo>
                    <a:pt x="97073" y="2682741"/>
                  </a:lnTo>
                  <a:lnTo>
                    <a:pt x="64484" y="2655855"/>
                  </a:lnTo>
                  <a:lnTo>
                    <a:pt x="37598" y="2623266"/>
                  </a:lnTo>
                  <a:lnTo>
                    <a:pt x="17299" y="2585858"/>
                  </a:lnTo>
                  <a:lnTo>
                    <a:pt x="4472" y="2544515"/>
                  </a:lnTo>
                  <a:lnTo>
                    <a:pt x="0" y="2500122"/>
                  </a:lnTo>
                  <a:lnTo>
                    <a:pt x="0" y="22021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8687" y="1988820"/>
              <a:ext cx="4378960" cy="542925"/>
            </a:xfrm>
            <a:custGeom>
              <a:avLst/>
              <a:gdLst/>
              <a:ahLst/>
              <a:cxnLst/>
              <a:rect l="l" t="t" r="r" b="b"/>
              <a:pathLst>
                <a:path w="4378959" h="542925">
                  <a:moveTo>
                    <a:pt x="4334509" y="0"/>
                  </a:moveTo>
                  <a:lnTo>
                    <a:pt x="43941" y="0"/>
                  </a:lnTo>
                  <a:lnTo>
                    <a:pt x="26842" y="3454"/>
                  </a:lnTo>
                  <a:lnTo>
                    <a:pt x="12874" y="12874"/>
                  </a:lnTo>
                  <a:lnTo>
                    <a:pt x="3454" y="26842"/>
                  </a:lnTo>
                  <a:lnTo>
                    <a:pt x="0" y="43941"/>
                  </a:lnTo>
                  <a:lnTo>
                    <a:pt x="0" y="498601"/>
                  </a:lnTo>
                  <a:lnTo>
                    <a:pt x="3454" y="515701"/>
                  </a:lnTo>
                  <a:lnTo>
                    <a:pt x="12874" y="529669"/>
                  </a:lnTo>
                  <a:lnTo>
                    <a:pt x="26842" y="539089"/>
                  </a:lnTo>
                  <a:lnTo>
                    <a:pt x="43941" y="542543"/>
                  </a:lnTo>
                  <a:lnTo>
                    <a:pt x="4334509" y="542543"/>
                  </a:lnTo>
                  <a:lnTo>
                    <a:pt x="4351609" y="539089"/>
                  </a:lnTo>
                  <a:lnTo>
                    <a:pt x="4365577" y="529669"/>
                  </a:lnTo>
                  <a:lnTo>
                    <a:pt x="4374997" y="515701"/>
                  </a:lnTo>
                  <a:lnTo>
                    <a:pt x="4378452" y="498601"/>
                  </a:lnTo>
                  <a:lnTo>
                    <a:pt x="4378452" y="43941"/>
                  </a:lnTo>
                  <a:lnTo>
                    <a:pt x="4374997" y="26842"/>
                  </a:lnTo>
                  <a:lnTo>
                    <a:pt x="4365577" y="12874"/>
                  </a:lnTo>
                  <a:lnTo>
                    <a:pt x="4351609" y="3454"/>
                  </a:lnTo>
                  <a:lnTo>
                    <a:pt x="4334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28687" y="1988820"/>
              <a:ext cx="4378960" cy="542925"/>
            </a:xfrm>
            <a:custGeom>
              <a:avLst/>
              <a:gdLst/>
              <a:ahLst/>
              <a:cxnLst/>
              <a:rect l="l" t="t" r="r" b="b"/>
              <a:pathLst>
                <a:path w="4378959" h="542925">
                  <a:moveTo>
                    <a:pt x="0" y="43941"/>
                  </a:moveTo>
                  <a:lnTo>
                    <a:pt x="3454" y="26842"/>
                  </a:lnTo>
                  <a:lnTo>
                    <a:pt x="12874" y="12874"/>
                  </a:lnTo>
                  <a:lnTo>
                    <a:pt x="26842" y="3454"/>
                  </a:lnTo>
                  <a:lnTo>
                    <a:pt x="43941" y="0"/>
                  </a:lnTo>
                  <a:lnTo>
                    <a:pt x="4334509" y="0"/>
                  </a:lnTo>
                  <a:lnTo>
                    <a:pt x="4351609" y="3454"/>
                  </a:lnTo>
                  <a:lnTo>
                    <a:pt x="4365577" y="12874"/>
                  </a:lnTo>
                  <a:lnTo>
                    <a:pt x="4374997" y="26842"/>
                  </a:lnTo>
                  <a:lnTo>
                    <a:pt x="4378452" y="43941"/>
                  </a:lnTo>
                  <a:lnTo>
                    <a:pt x="4378452" y="498601"/>
                  </a:lnTo>
                  <a:lnTo>
                    <a:pt x="4374997" y="515701"/>
                  </a:lnTo>
                  <a:lnTo>
                    <a:pt x="4365577" y="529669"/>
                  </a:lnTo>
                  <a:lnTo>
                    <a:pt x="4351609" y="539089"/>
                  </a:lnTo>
                  <a:lnTo>
                    <a:pt x="4334509" y="542543"/>
                  </a:lnTo>
                  <a:lnTo>
                    <a:pt x="43941" y="542543"/>
                  </a:lnTo>
                  <a:lnTo>
                    <a:pt x="26842" y="539089"/>
                  </a:lnTo>
                  <a:lnTo>
                    <a:pt x="12874" y="529669"/>
                  </a:lnTo>
                  <a:lnTo>
                    <a:pt x="3454" y="515701"/>
                  </a:lnTo>
                  <a:lnTo>
                    <a:pt x="0" y="498601"/>
                  </a:lnTo>
                  <a:lnTo>
                    <a:pt x="0" y="43941"/>
                  </a:lnTo>
                  <a:close/>
                </a:path>
              </a:pathLst>
            </a:custGeom>
            <a:ln w="12192">
              <a:solidFill>
                <a:srgbClr val="50A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3552" y="2061971"/>
              <a:ext cx="3999229" cy="2193290"/>
            </a:xfrm>
            <a:custGeom>
              <a:avLst/>
              <a:gdLst/>
              <a:ahLst/>
              <a:cxnLst/>
              <a:rect l="l" t="t" r="r" b="b"/>
              <a:pathLst>
                <a:path w="3999229" h="2193290">
                  <a:moveTo>
                    <a:pt x="1309116" y="1846326"/>
                  </a:moveTo>
                  <a:lnTo>
                    <a:pt x="1303667" y="1819313"/>
                  </a:lnTo>
                  <a:lnTo>
                    <a:pt x="1288821" y="1797278"/>
                  </a:lnTo>
                  <a:lnTo>
                    <a:pt x="1266786" y="1782432"/>
                  </a:lnTo>
                  <a:lnTo>
                    <a:pt x="1239774" y="1776984"/>
                  </a:lnTo>
                  <a:lnTo>
                    <a:pt x="69342" y="1776984"/>
                  </a:lnTo>
                  <a:lnTo>
                    <a:pt x="42316" y="1782432"/>
                  </a:lnTo>
                  <a:lnTo>
                    <a:pt x="20281" y="1797278"/>
                  </a:lnTo>
                  <a:lnTo>
                    <a:pt x="5435" y="1819313"/>
                  </a:lnTo>
                  <a:lnTo>
                    <a:pt x="0" y="1846326"/>
                  </a:lnTo>
                  <a:lnTo>
                    <a:pt x="0" y="2123694"/>
                  </a:lnTo>
                  <a:lnTo>
                    <a:pt x="5435" y="2150719"/>
                  </a:lnTo>
                  <a:lnTo>
                    <a:pt x="20281" y="2172754"/>
                  </a:lnTo>
                  <a:lnTo>
                    <a:pt x="42316" y="2187600"/>
                  </a:lnTo>
                  <a:lnTo>
                    <a:pt x="69342" y="2193036"/>
                  </a:lnTo>
                  <a:lnTo>
                    <a:pt x="1239774" y="2193036"/>
                  </a:lnTo>
                  <a:lnTo>
                    <a:pt x="1266786" y="2187600"/>
                  </a:lnTo>
                  <a:lnTo>
                    <a:pt x="1288821" y="2172754"/>
                  </a:lnTo>
                  <a:lnTo>
                    <a:pt x="1303667" y="2150719"/>
                  </a:lnTo>
                  <a:lnTo>
                    <a:pt x="1309116" y="2123694"/>
                  </a:lnTo>
                  <a:lnTo>
                    <a:pt x="1309116" y="1846326"/>
                  </a:lnTo>
                  <a:close/>
                </a:path>
                <a:path w="3999229" h="2193290">
                  <a:moveTo>
                    <a:pt x="1309116" y="1263650"/>
                  </a:moveTo>
                  <a:lnTo>
                    <a:pt x="1303693" y="1236878"/>
                  </a:lnTo>
                  <a:lnTo>
                    <a:pt x="1288935" y="1214996"/>
                  </a:lnTo>
                  <a:lnTo>
                    <a:pt x="1267053" y="1200238"/>
                  </a:lnTo>
                  <a:lnTo>
                    <a:pt x="1240282" y="1194816"/>
                  </a:lnTo>
                  <a:lnTo>
                    <a:pt x="68834" y="1194816"/>
                  </a:lnTo>
                  <a:lnTo>
                    <a:pt x="42049" y="1200238"/>
                  </a:lnTo>
                  <a:lnTo>
                    <a:pt x="20167" y="1214996"/>
                  </a:lnTo>
                  <a:lnTo>
                    <a:pt x="5410" y="1236878"/>
                  </a:lnTo>
                  <a:lnTo>
                    <a:pt x="0" y="1263650"/>
                  </a:lnTo>
                  <a:lnTo>
                    <a:pt x="0" y="1538986"/>
                  </a:lnTo>
                  <a:lnTo>
                    <a:pt x="5410" y="1565770"/>
                  </a:lnTo>
                  <a:lnTo>
                    <a:pt x="20167" y="1587652"/>
                  </a:lnTo>
                  <a:lnTo>
                    <a:pt x="42049" y="1602409"/>
                  </a:lnTo>
                  <a:lnTo>
                    <a:pt x="68834" y="1607820"/>
                  </a:lnTo>
                  <a:lnTo>
                    <a:pt x="1240282" y="1607820"/>
                  </a:lnTo>
                  <a:lnTo>
                    <a:pt x="1267053" y="1602409"/>
                  </a:lnTo>
                  <a:lnTo>
                    <a:pt x="1288935" y="1587652"/>
                  </a:lnTo>
                  <a:lnTo>
                    <a:pt x="1303693" y="1565770"/>
                  </a:lnTo>
                  <a:lnTo>
                    <a:pt x="1309116" y="1538986"/>
                  </a:lnTo>
                  <a:lnTo>
                    <a:pt x="1309116" y="1263650"/>
                  </a:lnTo>
                  <a:close/>
                </a:path>
                <a:path w="3999229" h="2193290">
                  <a:moveTo>
                    <a:pt x="1309116" y="673862"/>
                  </a:moveTo>
                  <a:lnTo>
                    <a:pt x="1303693" y="647090"/>
                  </a:lnTo>
                  <a:lnTo>
                    <a:pt x="1288935" y="625208"/>
                  </a:lnTo>
                  <a:lnTo>
                    <a:pt x="1267053" y="610450"/>
                  </a:lnTo>
                  <a:lnTo>
                    <a:pt x="1240282" y="605028"/>
                  </a:lnTo>
                  <a:lnTo>
                    <a:pt x="68834" y="605028"/>
                  </a:lnTo>
                  <a:lnTo>
                    <a:pt x="42049" y="610450"/>
                  </a:lnTo>
                  <a:lnTo>
                    <a:pt x="20167" y="625208"/>
                  </a:lnTo>
                  <a:lnTo>
                    <a:pt x="5410" y="647090"/>
                  </a:lnTo>
                  <a:lnTo>
                    <a:pt x="0" y="673862"/>
                  </a:lnTo>
                  <a:lnTo>
                    <a:pt x="0" y="949198"/>
                  </a:lnTo>
                  <a:lnTo>
                    <a:pt x="5410" y="975982"/>
                  </a:lnTo>
                  <a:lnTo>
                    <a:pt x="20167" y="997864"/>
                  </a:lnTo>
                  <a:lnTo>
                    <a:pt x="42049" y="1012621"/>
                  </a:lnTo>
                  <a:lnTo>
                    <a:pt x="68834" y="1018032"/>
                  </a:lnTo>
                  <a:lnTo>
                    <a:pt x="1240282" y="1018032"/>
                  </a:lnTo>
                  <a:lnTo>
                    <a:pt x="1267053" y="1012621"/>
                  </a:lnTo>
                  <a:lnTo>
                    <a:pt x="1288935" y="997864"/>
                  </a:lnTo>
                  <a:lnTo>
                    <a:pt x="1303693" y="975982"/>
                  </a:lnTo>
                  <a:lnTo>
                    <a:pt x="1309116" y="949198"/>
                  </a:lnTo>
                  <a:lnTo>
                    <a:pt x="1309116" y="673862"/>
                  </a:lnTo>
                  <a:close/>
                </a:path>
                <a:path w="3999229" h="2193290">
                  <a:moveTo>
                    <a:pt x="1309116" y="69596"/>
                  </a:moveTo>
                  <a:lnTo>
                    <a:pt x="1303642" y="42494"/>
                  </a:lnTo>
                  <a:lnTo>
                    <a:pt x="1288745" y="20370"/>
                  </a:lnTo>
                  <a:lnTo>
                    <a:pt x="1266621" y="5473"/>
                  </a:lnTo>
                  <a:lnTo>
                    <a:pt x="1239520" y="0"/>
                  </a:lnTo>
                  <a:lnTo>
                    <a:pt x="69596" y="0"/>
                  </a:lnTo>
                  <a:lnTo>
                    <a:pt x="42481" y="5473"/>
                  </a:lnTo>
                  <a:lnTo>
                    <a:pt x="20358" y="20370"/>
                  </a:lnTo>
                  <a:lnTo>
                    <a:pt x="5461" y="42494"/>
                  </a:lnTo>
                  <a:lnTo>
                    <a:pt x="0" y="69596"/>
                  </a:lnTo>
                  <a:lnTo>
                    <a:pt x="0" y="347980"/>
                  </a:lnTo>
                  <a:lnTo>
                    <a:pt x="5461" y="375094"/>
                  </a:lnTo>
                  <a:lnTo>
                    <a:pt x="20358" y="397217"/>
                  </a:lnTo>
                  <a:lnTo>
                    <a:pt x="42481" y="412115"/>
                  </a:lnTo>
                  <a:lnTo>
                    <a:pt x="69596" y="417576"/>
                  </a:lnTo>
                  <a:lnTo>
                    <a:pt x="1239520" y="417576"/>
                  </a:lnTo>
                  <a:lnTo>
                    <a:pt x="1266621" y="412115"/>
                  </a:lnTo>
                  <a:lnTo>
                    <a:pt x="1288745" y="397217"/>
                  </a:lnTo>
                  <a:lnTo>
                    <a:pt x="1303642" y="375094"/>
                  </a:lnTo>
                  <a:lnTo>
                    <a:pt x="1309116" y="347980"/>
                  </a:lnTo>
                  <a:lnTo>
                    <a:pt x="1309116" y="69596"/>
                  </a:lnTo>
                  <a:close/>
                </a:path>
                <a:path w="3999229" h="2193290">
                  <a:moveTo>
                    <a:pt x="2651760" y="1846326"/>
                  </a:moveTo>
                  <a:lnTo>
                    <a:pt x="2646311" y="1819313"/>
                  </a:lnTo>
                  <a:lnTo>
                    <a:pt x="2631465" y="1797278"/>
                  </a:lnTo>
                  <a:lnTo>
                    <a:pt x="2609431" y="1782432"/>
                  </a:lnTo>
                  <a:lnTo>
                    <a:pt x="2582418" y="1776984"/>
                  </a:lnTo>
                  <a:lnTo>
                    <a:pt x="1411986" y="1776984"/>
                  </a:lnTo>
                  <a:lnTo>
                    <a:pt x="1384960" y="1782432"/>
                  </a:lnTo>
                  <a:lnTo>
                    <a:pt x="1362925" y="1797278"/>
                  </a:lnTo>
                  <a:lnTo>
                    <a:pt x="1348079" y="1819313"/>
                  </a:lnTo>
                  <a:lnTo>
                    <a:pt x="1342644" y="1846326"/>
                  </a:lnTo>
                  <a:lnTo>
                    <a:pt x="1342644" y="2123694"/>
                  </a:lnTo>
                  <a:lnTo>
                    <a:pt x="1348079" y="2150719"/>
                  </a:lnTo>
                  <a:lnTo>
                    <a:pt x="1362925" y="2172754"/>
                  </a:lnTo>
                  <a:lnTo>
                    <a:pt x="1384960" y="2187600"/>
                  </a:lnTo>
                  <a:lnTo>
                    <a:pt x="1411986" y="2193036"/>
                  </a:lnTo>
                  <a:lnTo>
                    <a:pt x="2582418" y="2193036"/>
                  </a:lnTo>
                  <a:lnTo>
                    <a:pt x="2609431" y="2187600"/>
                  </a:lnTo>
                  <a:lnTo>
                    <a:pt x="2631465" y="2172754"/>
                  </a:lnTo>
                  <a:lnTo>
                    <a:pt x="2646311" y="2150719"/>
                  </a:lnTo>
                  <a:lnTo>
                    <a:pt x="2651760" y="2123694"/>
                  </a:lnTo>
                  <a:lnTo>
                    <a:pt x="2651760" y="1846326"/>
                  </a:lnTo>
                  <a:close/>
                </a:path>
                <a:path w="3999229" h="2193290">
                  <a:moveTo>
                    <a:pt x="2651760" y="1263650"/>
                  </a:moveTo>
                  <a:lnTo>
                    <a:pt x="2646337" y="1236878"/>
                  </a:lnTo>
                  <a:lnTo>
                    <a:pt x="2631579" y="1214996"/>
                  </a:lnTo>
                  <a:lnTo>
                    <a:pt x="2609697" y="1200238"/>
                  </a:lnTo>
                  <a:lnTo>
                    <a:pt x="2582926" y="1194816"/>
                  </a:lnTo>
                  <a:lnTo>
                    <a:pt x="1411478" y="1194816"/>
                  </a:lnTo>
                  <a:lnTo>
                    <a:pt x="1384693" y="1200238"/>
                  </a:lnTo>
                  <a:lnTo>
                    <a:pt x="1362811" y="1214996"/>
                  </a:lnTo>
                  <a:lnTo>
                    <a:pt x="1348054" y="1236878"/>
                  </a:lnTo>
                  <a:lnTo>
                    <a:pt x="1342644" y="1263650"/>
                  </a:lnTo>
                  <a:lnTo>
                    <a:pt x="1342644" y="1538986"/>
                  </a:lnTo>
                  <a:lnTo>
                    <a:pt x="1348054" y="1565770"/>
                  </a:lnTo>
                  <a:lnTo>
                    <a:pt x="1362811" y="1587652"/>
                  </a:lnTo>
                  <a:lnTo>
                    <a:pt x="1384693" y="1602409"/>
                  </a:lnTo>
                  <a:lnTo>
                    <a:pt x="1411478" y="1607820"/>
                  </a:lnTo>
                  <a:lnTo>
                    <a:pt x="2582926" y="1607820"/>
                  </a:lnTo>
                  <a:lnTo>
                    <a:pt x="2609697" y="1602409"/>
                  </a:lnTo>
                  <a:lnTo>
                    <a:pt x="2631579" y="1587652"/>
                  </a:lnTo>
                  <a:lnTo>
                    <a:pt x="2646337" y="1565770"/>
                  </a:lnTo>
                  <a:lnTo>
                    <a:pt x="2651760" y="1538986"/>
                  </a:lnTo>
                  <a:lnTo>
                    <a:pt x="2651760" y="1263650"/>
                  </a:lnTo>
                  <a:close/>
                </a:path>
                <a:path w="3999229" h="2193290">
                  <a:moveTo>
                    <a:pt x="2651760" y="69596"/>
                  </a:moveTo>
                  <a:lnTo>
                    <a:pt x="2646286" y="42494"/>
                  </a:lnTo>
                  <a:lnTo>
                    <a:pt x="2631389" y="20370"/>
                  </a:lnTo>
                  <a:lnTo>
                    <a:pt x="2609265" y="5473"/>
                  </a:lnTo>
                  <a:lnTo>
                    <a:pt x="2582164" y="0"/>
                  </a:lnTo>
                  <a:lnTo>
                    <a:pt x="1412240" y="0"/>
                  </a:lnTo>
                  <a:lnTo>
                    <a:pt x="1385125" y="5473"/>
                  </a:lnTo>
                  <a:lnTo>
                    <a:pt x="1363002" y="20370"/>
                  </a:lnTo>
                  <a:lnTo>
                    <a:pt x="1348105" y="42494"/>
                  </a:lnTo>
                  <a:lnTo>
                    <a:pt x="1342644" y="69596"/>
                  </a:lnTo>
                  <a:lnTo>
                    <a:pt x="1342644" y="347980"/>
                  </a:lnTo>
                  <a:lnTo>
                    <a:pt x="1348105" y="375094"/>
                  </a:lnTo>
                  <a:lnTo>
                    <a:pt x="1363002" y="397217"/>
                  </a:lnTo>
                  <a:lnTo>
                    <a:pt x="1385125" y="412115"/>
                  </a:lnTo>
                  <a:lnTo>
                    <a:pt x="1412240" y="417576"/>
                  </a:lnTo>
                  <a:lnTo>
                    <a:pt x="2582164" y="417576"/>
                  </a:lnTo>
                  <a:lnTo>
                    <a:pt x="2609265" y="412115"/>
                  </a:lnTo>
                  <a:lnTo>
                    <a:pt x="2631389" y="397217"/>
                  </a:lnTo>
                  <a:lnTo>
                    <a:pt x="2646286" y="375094"/>
                  </a:lnTo>
                  <a:lnTo>
                    <a:pt x="2651760" y="347980"/>
                  </a:lnTo>
                  <a:lnTo>
                    <a:pt x="2651760" y="69596"/>
                  </a:lnTo>
                  <a:close/>
                </a:path>
                <a:path w="3999229" h="2193290">
                  <a:moveTo>
                    <a:pt x="3998976" y="1846326"/>
                  </a:moveTo>
                  <a:lnTo>
                    <a:pt x="3993527" y="1819313"/>
                  </a:lnTo>
                  <a:lnTo>
                    <a:pt x="3978681" y="1797278"/>
                  </a:lnTo>
                  <a:lnTo>
                    <a:pt x="3956647" y="1782432"/>
                  </a:lnTo>
                  <a:lnTo>
                    <a:pt x="3929634" y="1776984"/>
                  </a:lnTo>
                  <a:lnTo>
                    <a:pt x="2759202" y="1776984"/>
                  </a:lnTo>
                  <a:lnTo>
                    <a:pt x="2732176" y="1782432"/>
                  </a:lnTo>
                  <a:lnTo>
                    <a:pt x="2710142" y="1797278"/>
                  </a:lnTo>
                  <a:lnTo>
                    <a:pt x="2695295" y="1819313"/>
                  </a:lnTo>
                  <a:lnTo>
                    <a:pt x="2689860" y="1846326"/>
                  </a:lnTo>
                  <a:lnTo>
                    <a:pt x="2689860" y="2123694"/>
                  </a:lnTo>
                  <a:lnTo>
                    <a:pt x="2695295" y="2150719"/>
                  </a:lnTo>
                  <a:lnTo>
                    <a:pt x="2710142" y="2172754"/>
                  </a:lnTo>
                  <a:lnTo>
                    <a:pt x="2732176" y="2187600"/>
                  </a:lnTo>
                  <a:lnTo>
                    <a:pt x="2759202" y="2193036"/>
                  </a:lnTo>
                  <a:lnTo>
                    <a:pt x="3929634" y="2193036"/>
                  </a:lnTo>
                  <a:lnTo>
                    <a:pt x="3956647" y="2187600"/>
                  </a:lnTo>
                  <a:lnTo>
                    <a:pt x="3978681" y="2172754"/>
                  </a:lnTo>
                  <a:lnTo>
                    <a:pt x="3993527" y="2150719"/>
                  </a:lnTo>
                  <a:lnTo>
                    <a:pt x="3998976" y="2123694"/>
                  </a:lnTo>
                  <a:lnTo>
                    <a:pt x="3998976" y="1846326"/>
                  </a:lnTo>
                  <a:close/>
                </a:path>
                <a:path w="3999229" h="2193290">
                  <a:moveTo>
                    <a:pt x="3998976" y="69596"/>
                  </a:moveTo>
                  <a:lnTo>
                    <a:pt x="3993502" y="42494"/>
                  </a:lnTo>
                  <a:lnTo>
                    <a:pt x="3978605" y="20370"/>
                  </a:lnTo>
                  <a:lnTo>
                    <a:pt x="3956481" y="5473"/>
                  </a:lnTo>
                  <a:lnTo>
                    <a:pt x="3929380" y="0"/>
                  </a:lnTo>
                  <a:lnTo>
                    <a:pt x="2759456" y="0"/>
                  </a:lnTo>
                  <a:lnTo>
                    <a:pt x="2732341" y="5473"/>
                  </a:lnTo>
                  <a:lnTo>
                    <a:pt x="2710218" y="20370"/>
                  </a:lnTo>
                  <a:lnTo>
                    <a:pt x="2695321" y="42494"/>
                  </a:lnTo>
                  <a:lnTo>
                    <a:pt x="2689860" y="69596"/>
                  </a:lnTo>
                  <a:lnTo>
                    <a:pt x="2689860" y="347980"/>
                  </a:lnTo>
                  <a:lnTo>
                    <a:pt x="2695321" y="375094"/>
                  </a:lnTo>
                  <a:lnTo>
                    <a:pt x="2710218" y="397217"/>
                  </a:lnTo>
                  <a:lnTo>
                    <a:pt x="2732341" y="412115"/>
                  </a:lnTo>
                  <a:lnTo>
                    <a:pt x="2759456" y="417576"/>
                  </a:lnTo>
                  <a:lnTo>
                    <a:pt x="3929380" y="417576"/>
                  </a:lnTo>
                  <a:lnTo>
                    <a:pt x="3956481" y="412115"/>
                  </a:lnTo>
                  <a:lnTo>
                    <a:pt x="3978605" y="397217"/>
                  </a:lnTo>
                  <a:lnTo>
                    <a:pt x="3993502" y="375094"/>
                  </a:lnTo>
                  <a:lnTo>
                    <a:pt x="3998976" y="347980"/>
                  </a:lnTo>
                  <a:lnTo>
                    <a:pt x="3998976" y="6959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724893" y="813561"/>
            <a:ext cx="87693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15" dirty="0">
                <a:latin typeface="Trebuchet MS"/>
                <a:cs typeface="Trebuchet MS"/>
              </a:rPr>
              <a:t>Table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03657" y="2357450"/>
            <a:ext cx="874394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30" dirty="0">
                <a:latin typeface="Trebuchet MS"/>
                <a:cs typeface="Trebuchet MS"/>
              </a:rPr>
              <a:t>Ite</a:t>
            </a:r>
            <a:r>
              <a:rPr sz="2550" b="1" spc="60" dirty="0">
                <a:latin typeface="Trebuchet MS"/>
                <a:cs typeface="Trebuchet MS"/>
              </a:rPr>
              <a:t>m</a:t>
            </a:r>
            <a:r>
              <a:rPr sz="2550" b="1" spc="40" dirty="0">
                <a:latin typeface="Trebuchet MS"/>
                <a:cs typeface="Trebuchet MS"/>
              </a:rPr>
              <a:t>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6594" y="766698"/>
            <a:ext cx="15678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5" dirty="0">
                <a:latin typeface="Trebuchet MS"/>
                <a:cs typeface="Trebuchet MS"/>
              </a:rPr>
              <a:t>Attributes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86345" y="4739132"/>
            <a:ext cx="2361565" cy="77521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02590" marR="5080" indent="-390525">
              <a:lnSpc>
                <a:spcPts val="2760"/>
              </a:lnSpc>
              <a:spcBef>
                <a:spcPts val="445"/>
              </a:spcBef>
              <a:tabLst>
                <a:tab pos="1704975" algn="l"/>
                <a:tab pos="1743075" algn="l"/>
              </a:tabLst>
            </a:pPr>
            <a:r>
              <a:rPr sz="2550" b="1" spc="10" dirty="0">
                <a:latin typeface="Trebuchet MS"/>
                <a:cs typeface="Trebuchet MS"/>
              </a:rPr>
              <a:t>Partiti</a:t>
            </a:r>
            <a:r>
              <a:rPr sz="2550" b="1" spc="25" dirty="0">
                <a:latin typeface="Trebuchet MS"/>
                <a:cs typeface="Trebuchet MS"/>
              </a:rPr>
              <a:t>o</a:t>
            </a:r>
            <a:r>
              <a:rPr sz="2550" b="1" spc="55" dirty="0">
                <a:latin typeface="Trebuchet MS"/>
                <a:cs typeface="Trebuchet MS"/>
              </a:rPr>
              <a:t>n</a:t>
            </a:r>
            <a:r>
              <a:rPr sz="2550" b="1" dirty="0">
                <a:latin typeface="Trebuchet MS"/>
                <a:cs typeface="Trebuchet MS"/>
              </a:rPr>
              <a:t>	</a:t>
            </a:r>
            <a:r>
              <a:rPr sz="2550" b="1" spc="125" dirty="0">
                <a:latin typeface="Trebuchet MS"/>
                <a:cs typeface="Trebuchet MS"/>
              </a:rPr>
              <a:t>S</a:t>
            </a:r>
            <a:r>
              <a:rPr sz="2550" b="1" spc="145" dirty="0">
                <a:latin typeface="Trebuchet MS"/>
                <a:cs typeface="Trebuchet MS"/>
              </a:rPr>
              <a:t>o</a:t>
            </a:r>
            <a:r>
              <a:rPr sz="2550" b="1" spc="-30" dirty="0">
                <a:latin typeface="Trebuchet MS"/>
                <a:cs typeface="Trebuchet MS"/>
              </a:rPr>
              <a:t>rt  </a:t>
            </a:r>
            <a:r>
              <a:rPr sz="2550" b="1" spc="20" dirty="0">
                <a:latin typeface="Trebuchet MS"/>
                <a:cs typeface="Trebuchet MS"/>
              </a:rPr>
              <a:t>Key		Key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97268" y="1028319"/>
            <a:ext cx="5330825" cy="3804285"/>
            <a:chOff x="7097268" y="1028319"/>
            <a:chExt cx="5330825" cy="3804285"/>
          </a:xfrm>
        </p:grpSpPr>
        <p:sp>
          <p:nvSpPr>
            <p:cNvPr id="31" name="object 31"/>
            <p:cNvSpPr/>
            <p:nvPr/>
          </p:nvSpPr>
          <p:spPr>
            <a:xfrm>
              <a:off x="7103364" y="4535423"/>
              <a:ext cx="2656840" cy="291465"/>
            </a:xfrm>
            <a:custGeom>
              <a:avLst/>
              <a:gdLst/>
              <a:ahLst/>
              <a:cxnLst/>
              <a:rect l="l" t="t" r="r" b="b"/>
              <a:pathLst>
                <a:path w="2656840" h="291464">
                  <a:moveTo>
                    <a:pt x="1287779" y="0"/>
                  </a:moveTo>
                  <a:lnTo>
                    <a:pt x="1285865" y="56655"/>
                  </a:lnTo>
                  <a:lnTo>
                    <a:pt x="1280652" y="102917"/>
                  </a:lnTo>
                  <a:lnTo>
                    <a:pt x="1272938" y="134106"/>
                  </a:lnTo>
                  <a:lnTo>
                    <a:pt x="1263522" y="145541"/>
                  </a:lnTo>
                  <a:lnTo>
                    <a:pt x="668146" y="145541"/>
                  </a:lnTo>
                  <a:lnTo>
                    <a:pt x="658677" y="156977"/>
                  </a:lnTo>
                  <a:lnTo>
                    <a:pt x="650970" y="188166"/>
                  </a:lnTo>
                  <a:lnTo>
                    <a:pt x="645787" y="234428"/>
                  </a:lnTo>
                  <a:lnTo>
                    <a:pt x="643889" y="291084"/>
                  </a:lnTo>
                  <a:lnTo>
                    <a:pt x="641975" y="234428"/>
                  </a:lnTo>
                  <a:lnTo>
                    <a:pt x="636762" y="188166"/>
                  </a:lnTo>
                  <a:lnTo>
                    <a:pt x="629048" y="156977"/>
                  </a:lnTo>
                  <a:lnTo>
                    <a:pt x="619632" y="145541"/>
                  </a:lnTo>
                  <a:lnTo>
                    <a:pt x="24256" y="145541"/>
                  </a:lnTo>
                  <a:lnTo>
                    <a:pt x="14787" y="134106"/>
                  </a:lnTo>
                  <a:lnTo>
                    <a:pt x="7080" y="102917"/>
                  </a:lnTo>
                  <a:lnTo>
                    <a:pt x="1897" y="56655"/>
                  </a:lnTo>
                  <a:lnTo>
                    <a:pt x="0" y="0"/>
                  </a:lnTo>
                </a:path>
                <a:path w="2656840" h="291464">
                  <a:moveTo>
                    <a:pt x="2656331" y="0"/>
                  </a:moveTo>
                  <a:lnTo>
                    <a:pt x="2654434" y="56655"/>
                  </a:lnTo>
                  <a:lnTo>
                    <a:pt x="2649251" y="102917"/>
                  </a:lnTo>
                  <a:lnTo>
                    <a:pt x="2641544" y="134106"/>
                  </a:lnTo>
                  <a:lnTo>
                    <a:pt x="2632075" y="145541"/>
                  </a:lnTo>
                  <a:lnTo>
                    <a:pt x="2036699" y="145541"/>
                  </a:lnTo>
                  <a:lnTo>
                    <a:pt x="2027229" y="156977"/>
                  </a:lnTo>
                  <a:lnTo>
                    <a:pt x="2019522" y="188166"/>
                  </a:lnTo>
                  <a:lnTo>
                    <a:pt x="2014339" y="234428"/>
                  </a:lnTo>
                  <a:lnTo>
                    <a:pt x="2012441" y="291084"/>
                  </a:lnTo>
                  <a:lnTo>
                    <a:pt x="2010527" y="234428"/>
                  </a:lnTo>
                  <a:lnTo>
                    <a:pt x="2005314" y="188166"/>
                  </a:lnTo>
                  <a:lnTo>
                    <a:pt x="1997600" y="156977"/>
                  </a:lnTo>
                  <a:lnTo>
                    <a:pt x="1988184" y="145541"/>
                  </a:lnTo>
                  <a:lnTo>
                    <a:pt x="1392808" y="145541"/>
                  </a:lnTo>
                  <a:lnTo>
                    <a:pt x="1383393" y="134106"/>
                  </a:lnTo>
                  <a:lnTo>
                    <a:pt x="1375679" y="102917"/>
                  </a:lnTo>
                  <a:lnTo>
                    <a:pt x="1370466" y="56655"/>
                  </a:lnTo>
                  <a:lnTo>
                    <a:pt x="1368552" y="0"/>
                  </a:lnTo>
                </a:path>
              </a:pathLst>
            </a:custGeom>
            <a:ln w="12192">
              <a:solidFill>
                <a:srgbClr val="D23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26196" y="2676144"/>
              <a:ext cx="1309370" cy="413384"/>
            </a:xfrm>
            <a:custGeom>
              <a:avLst/>
              <a:gdLst/>
              <a:ahLst/>
              <a:cxnLst/>
              <a:rect l="l" t="t" r="r" b="b"/>
              <a:pathLst>
                <a:path w="1309370" h="413385">
                  <a:moveTo>
                    <a:pt x="1240281" y="0"/>
                  </a:moveTo>
                  <a:lnTo>
                    <a:pt x="68833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3" y="413003"/>
                  </a:lnTo>
                  <a:lnTo>
                    <a:pt x="1240281" y="413003"/>
                  </a:lnTo>
                  <a:lnTo>
                    <a:pt x="1267057" y="407588"/>
                  </a:lnTo>
                  <a:lnTo>
                    <a:pt x="1288938" y="392826"/>
                  </a:lnTo>
                  <a:lnTo>
                    <a:pt x="1303700" y="370945"/>
                  </a:lnTo>
                  <a:lnTo>
                    <a:pt x="1309115" y="344169"/>
                  </a:lnTo>
                  <a:lnTo>
                    <a:pt x="1309115" y="68833"/>
                  </a:lnTo>
                  <a:lnTo>
                    <a:pt x="1303700" y="42058"/>
                  </a:lnTo>
                  <a:lnTo>
                    <a:pt x="1288938" y="20177"/>
                  </a:lnTo>
                  <a:lnTo>
                    <a:pt x="1267057" y="5415"/>
                  </a:lnTo>
                  <a:lnTo>
                    <a:pt x="12402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8892" y="1028318"/>
              <a:ext cx="4528820" cy="3134360"/>
            </a:xfrm>
            <a:custGeom>
              <a:avLst/>
              <a:gdLst/>
              <a:ahLst/>
              <a:cxnLst/>
              <a:rect l="l" t="t" r="r" b="b"/>
              <a:pathLst>
                <a:path w="4528820" h="3134360">
                  <a:moveTo>
                    <a:pt x="811276" y="214884"/>
                  </a:moveTo>
                  <a:lnTo>
                    <a:pt x="801624" y="206502"/>
                  </a:lnTo>
                  <a:lnTo>
                    <a:pt x="45186" y="1076998"/>
                  </a:lnTo>
                  <a:lnTo>
                    <a:pt x="21209" y="1056132"/>
                  </a:lnTo>
                  <a:lnTo>
                    <a:pt x="0" y="1138682"/>
                  </a:lnTo>
                  <a:lnTo>
                    <a:pt x="78740" y="1106170"/>
                  </a:lnTo>
                  <a:lnTo>
                    <a:pt x="65735" y="1094867"/>
                  </a:lnTo>
                  <a:lnTo>
                    <a:pt x="54762" y="1085329"/>
                  </a:lnTo>
                  <a:lnTo>
                    <a:pt x="811276" y="214884"/>
                  </a:lnTo>
                  <a:close/>
                </a:path>
                <a:path w="4528820" h="3134360">
                  <a:moveTo>
                    <a:pt x="1188593" y="182118"/>
                  </a:moveTo>
                  <a:lnTo>
                    <a:pt x="1176528" y="178308"/>
                  </a:lnTo>
                  <a:lnTo>
                    <a:pt x="847153" y="1237881"/>
                  </a:lnTo>
                  <a:lnTo>
                    <a:pt x="816864" y="1228471"/>
                  </a:lnTo>
                  <a:lnTo>
                    <a:pt x="830580" y="1312545"/>
                  </a:lnTo>
                  <a:lnTo>
                    <a:pt x="887069" y="1253744"/>
                  </a:lnTo>
                  <a:lnTo>
                    <a:pt x="889635" y="1251077"/>
                  </a:lnTo>
                  <a:lnTo>
                    <a:pt x="859231" y="1241640"/>
                  </a:lnTo>
                  <a:lnTo>
                    <a:pt x="1188593" y="182118"/>
                  </a:lnTo>
                  <a:close/>
                </a:path>
                <a:path w="4528820" h="3134360">
                  <a:moveTo>
                    <a:pt x="2328926" y="1212342"/>
                  </a:moveTo>
                  <a:lnTo>
                    <a:pt x="2320074" y="1165733"/>
                  </a:lnTo>
                  <a:lnTo>
                    <a:pt x="2313051" y="1128649"/>
                  </a:lnTo>
                  <a:lnTo>
                    <a:pt x="2287816" y="1147902"/>
                  </a:lnTo>
                  <a:lnTo>
                    <a:pt x="1596136" y="241935"/>
                  </a:lnTo>
                  <a:lnTo>
                    <a:pt x="1585976" y="249555"/>
                  </a:lnTo>
                  <a:lnTo>
                    <a:pt x="2277656" y="1155661"/>
                  </a:lnTo>
                  <a:lnTo>
                    <a:pt x="2252472" y="1174877"/>
                  </a:lnTo>
                  <a:lnTo>
                    <a:pt x="2328926" y="1212342"/>
                  </a:lnTo>
                  <a:close/>
                </a:path>
                <a:path w="4528820" h="3134360">
                  <a:moveTo>
                    <a:pt x="3750056" y="9906"/>
                  </a:moveTo>
                  <a:lnTo>
                    <a:pt x="3742182" y="0"/>
                  </a:lnTo>
                  <a:lnTo>
                    <a:pt x="2732989" y="815251"/>
                  </a:lnTo>
                  <a:lnTo>
                    <a:pt x="2712974" y="790448"/>
                  </a:lnTo>
                  <a:lnTo>
                    <a:pt x="2677668" y="868045"/>
                  </a:lnTo>
                  <a:lnTo>
                    <a:pt x="2760853" y="849757"/>
                  </a:lnTo>
                  <a:lnTo>
                    <a:pt x="2747314" y="832993"/>
                  </a:lnTo>
                  <a:lnTo>
                    <a:pt x="2740876" y="825030"/>
                  </a:lnTo>
                  <a:lnTo>
                    <a:pt x="3750056" y="9906"/>
                  </a:lnTo>
                  <a:close/>
                </a:path>
                <a:path w="4528820" h="3134360">
                  <a:moveTo>
                    <a:pt x="4528693" y="1555115"/>
                  </a:moveTo>
                  <a:lnTo>
                    <a:pt x="4525924" y="1551940"/>
                  </a:lnTo>
                  <a:lnTo>
                    <a:pt x="4525111" y="1550289"/>
                  </a:lnTo>
                  <a:lnTo>
                    <a:pt x="4526026" y="1542796"/>
                  </a:lnTo>
                  <a:lnTo>
                    <a:pt x="2783001" y="1333627"/>
                  </a:lnTo>
                  <a:lnTo>
                    <a:pt x="2783179" y="1332103"/>
                  </a:lnTo>
                  <a:lnTo>
                    <a:pt x="2786761" y="1302131"/>
                  </a:lnTo>
                  <a:lnTo>
                    <a:pt x="2706624" y="1330833"/>
                  </a:lnTo>
                  <a:lnTo>
                    <a:pt x="2777744" y="1377696"/>
                  </a:lnTo>
                  <a:lnTo>
                    <a:pt x="2781490" y="1346200"/>
                  </a:lnTo>
                  <a:lnTo>
                    <a:pt x="4466387" y="1548396"/>
                  </a:lnTo>
                  <a:lnTo>
                    <a:pt x="2716542" y="1682927"/>
                  </a:lnTo>
                  <a:lnTo>
                    <a:pt x="2714117" y="1651381"/>
                  </a:lnTo>
                  <a:lnTo>
                    <a:pt x="2641092" y="1695196"/>
                  </a:lnTo>
                  <a:lnTo>
                    <a:pt x="2719959" y="1727327"/>
                  </a:lnTo>
                  <a:lnTo>
                    <a:pt x="2717584" y="1696593"/>
                  </a:lnTo>
                  <a:lnTo>
                    <a:pt x="2717508" y="1695627"/>
                  </a:lnTo>
                  <a:lnTo>
                    <a:pt x="4492726" y="1559140"/>
                  </a:lnTo>
                  <a:lnTo>
                    <a:pt x="2720403" y="2430907"/>
                  </a:lnTo>
                  <a:lnTo>
                    <a:pt x="2706370" y="2402332"/>
                  </a:lnTo>
                  <a:lnTo>
                    <a:pt x="2654808" y="2470150"/>
                  </a:lnTo>
                  <a:lnTo>
                    <a:pt x="2740025" y="2470785"/>
                  </a:lnTo>
                  <a:lnTo>
                    <a:pt x="2728722" y="2447798"/>
                  </a:lnTo>
                  <a:lnTo>
                    <a:pt x="2725966" y="2442222"/>
                  </a:lnTo>
                  <a:lnTo>
                    <a:pt x="4483214" y="1578000"/>
                  </a:lnTo>
                  <a:lnTo>
                    <a:pt x="2771889" y="3078899"/>
                  </a:lnTo>
                  <a:lnTo>
                    <a:pt x="2750947" y="3054985"/>
                  </a:lnTo>
                  <a:lnTo>
                    <a:pt x="2718816" y="3133979"/>
                  </a:lnTo>
                  <a:lnTo>
                    <a:pt x="2801239" y="3112389"/>
                  </a:lnTo>
                  <a:lnTo>
                    <a:pt x="2787662" y="3096895"/>
                  </a:lnTo>
                  <a:lnTo>
                    <a:pt x="2780309" y="3088513"/>
                  </a:lnTo>
                  <a:lnTo>
                    <a:pt x="4527347" y="1556296"/>
                  </a:lnTo>
                  <a:lnTo>
                    <a:pt x="4527931" y="1556004"/>
                  </a:lnTo>
                  <a:lnTo>
                    <a:pt x="4527855" y="1555851"/>
                  </a:lnTo>
                  <a:lnTo>
                    <a:pt x="4528693" y="1555115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96531" y="5890971"/>
            <a:ext cx="4104004" cy="80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550" b="1" spc="15" dirty="0">
                <a:latin typeface="Trebuchet MS"/>
                <a:cs typeface="Trebuchet MS"/>
              </a:rPr>
              <a:t>Local </a:t>
            </a:r>
            <a:r>
              <a:rPr sz="2550" b="1" spc="20" dirty="0">
                <a:latin typeface="Trebuchet MS"/>
                <a:cs typeface="Trebuchet MS"/>
              </a:rPr>
              <a:t>Secondary</a:t>
            </a:r>
            <a:r>
              <a:rPr sz="2550" b="1" spc="-204" dirty="0">
                <a:latin typeface="Trebuchet MS"/>
                <a:cs typeface="Trebuchet MS"/>
              </a:rPr>
              <a:t> </a:t>
            </a:r>
            <a:r>
              <a:rPr sz="2550" b="1" spc="5" dirty="0">
                <a:latin typeface="Trebuchet MS"/>
                <a:cs typeface="Trebuchet MS"/>
              </a:rPr>
              <a:t>Index</a:t>
            </a:r>
            <a:endParaRPr sz="25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550" b="1" spc="75" dirty="0">
                <a:latin typeface="Trebuchet MS"/>
                <a:cs typeface="Trebuchet MS"/>
              </a:rPr>
              <a:t>Global </a:t>
            </a:r>
            <a:r>
              <a:rPr sz="2550" b="1" spc="20" dirty="0">
                <a:latin typeface="Trebuchet MS"/>
                <a:cs typeface="Trebuchet MS"/>
              </a:rPr>
              <a:t>Secondary</a:t>
            </a:r>
            <a:r>
              <a:rPr sz="2550" b="1" spc="-245" dirty="0">
                <a:latin typeface="Trebuchet MS"/>
                <a:cs typeface="Trebuchet MS"/>
              </a:rPr>
              <a:t> </a:t>
            </a:r>
            <a:r>
              <a:rPr sz="2550" b="1" spc="5" dirty="0">
                <a:latin typeface="Trebuchet MS"/>
                <a:cs typeface="Trebuchet MS"/>
              </a:rPr>
              <a:t>Index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37435" y="6967219"/>
            <a:ext cx="10955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rebuchet MS"/>
                <a:cs typeface="Trebuchet MS"/>
              </a:rPr>
              <a:t>“Amazon</a:t>
            </a:r>
            <a:r>
              <a:rPr sz="2000" i="1" spc="-7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DynamoDB</a:t>
            </a:r>
            <a:r>
              <a:rPr sz="2000" i="1" spc="-95" dirty="0">
                <a:latin typeface="Trebuchet MS"/>
                <a:cs typeface="Trebuchet MS"/>
              </a:rPr>
              <a:t> </a:t>
            </a:r>
            <a:r>
              <a:rPr sz="2000" i="1" spc="-30" dirty="0">
                <a:latin typeface="Trebuchet MS"/>
                <a:cs typeface="Trebuchet MS"/>
              </a:rPr>
              <a:t>is</a:t>
            </a:r>
            <a:r>
              <a:rPr sz="2000" i="1" spc="-8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nonrelational</a:t>
            </a:r>
            <a:r>
              <a:rPr sz="2000" i="1" spc="-11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database</a:t>
            </a:r>
            <a:r>
              <a:rPr sz="2000" i="1" spc="-70" dirty="0">
                <a:latin typeface="Trebuchet MS"/>
                <a:cs typeface="Trebuchet MS"/>
              </a:rPr>
              <a:t> </a:t>
            </a:r>
            <a:r>
              <a:rPr sz="2000" i="1" spc="-10" dirty="0">
                <a:latin typeface="Trebuchet MS"/>
                <a:cs typeface="Trebuchet MS"/>
              </a:rPr>
              <a:t>that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60" dirty="0">
                <a:latin typeface="Trebuchet MS"/>
                <a:cs typeface="Trebuchet MS"/>
              </a:rPr>
              <a:t>delivers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70" dirty="0">
                <a:latin typeface="Trebuchet MS"/>
                <a:cs typeface="Trebuchet MS"/>
              </a:rPr>
              <a:t>reliable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5" dirty="0">
                <a:latin typeface="Trebuchet MS"/>
                <a:cs typeface="Trebuchet MS"/>
              </a:rPr>
              <a:t>performance</a:t>
            </a:r>
            <a:r>
              <a:rPr sz="2000" i="1" spc="-100" dirty="0">
                <a:latin typeface="Trebuchet MS"/>
                <a:cs typeface="Trebuchet MS"/>
              </a:rPr>
              <a:t> </a:t>
            </a:r>
            <a:r>
              <a:rPr sz="2000" i="1" spc="-10" dirty="0">
                <a:latin typeface="Trebuchet MS"/>
                <a:cs typeface="Trebuchet MS"/>
              </a:rPr>
              <a:t>at</a:t>
            </a:r>
            <a:r>
              <a:rPr sz="2000" i="1" spc="-75" dirty="0">
                <a:latin typeface="Trebuchet MS"/>
                <a:cs typeface="Trebuchet MS"/>
              </a:rPr>
              <a:t> </a:t>
            </a:r>
            <a:r>
              <a:rPr sz="2000" i="1" spc="35" dirty="0">
                <a:latin typeface="Trebuchet MS"/>
                <a:cs typeface="Trebuchet MS"/>
              </a:rPr>
              <a:t>any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scale.”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7387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chemeClr val="tx1"/>
                </a:solidFill>
              </a:rPr>
              <a:t>Amazon</a:t>
            </a:r>
            <a:r>
              <a:rPr sz="4800" spc="-455" dirty="0">
                <a:solidFill>
                  <a:schemeClr val="tx1"/>
                </a:solidFill>
              </a:rPr>
              <a:t> </a:t>
            </a:r>
            <a:r>
              <a:rPr sz="4800" spc="20" dirty="0">
                <a:solidFill>
                  <a:schemeClr val="tx1"/>
                </a:solidFill>
              </a:rPr>
              <a:t>DynamoDB</a:t>
            </a:r>
            <a:r>
              <a:rPr sz="4800" spc="-425" dirty="0">
                <a:solidFill>
                  <a:schemeClr val="tx1"/>
                </a:solidFill>
              </a:rPr>
              <a:t> </a:t>
            </a:r>
            <a:r>
              <a:rPr sz="4800" spc="55" dirty="0">
                <a:solidFill>
                  <a:schemeClr val="tx1"/>
                </a:solidFill>
              </a:rPr>
              <a:t>-</a:t>
            </a:r>
            <a:r>
              <a:rPr sz="4800" spc="-445" dirty="0">
                <a:solidFill>
                  <a:schemeClr val="tx1"/>
                </a:solidFill>
              </a:rPr>
              <a:t> </a:t>
            </a:r>
            <a:r>
              <a:rPr sz="4800" spc="-165" dirty="0">
                <a:solidFill>
                  <a:schemeClr val="tx1"/>
                </a:solidFill>
              </a:rPr>
              <a:t>Tenets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25" y="1570075"/>
            <a:ext cx="13424535" cy="4324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0"/>
              </a:spcBef>
              <a:buSzPct val="89062"/>
              <a:buFont typeface="Arial"/>
              <a:buChar char="•"/>
              <a:tabLst>
                <a:tab pos="287020" algn="l"/>
              </a:tabLst>
            </a:pPr>
            <a:r>
              <a:rPr sz="3200" spc="60" dirty="0">
                <a:latin typeface="Trebuchet MS"/>
                <a:cs typeface="Trebuchet MS"/>
              </a:rPr>
              <a:t>Understand </a:t>
            </a:r>
            <a:r>
              <a:rPr sz="3200" spc="10" dirty="0">
                <a:latin typeface="Trebuchet MS"/>
                <a:cs typeface="Trebuchet MS"/>
              </a:rPr>
              <a:t>the </a:t>
            </a:r>
            <a:r>
              <a:rPr sz="3200" spc="40" dirty="0">
                <a:latin typeface="Trebuchet MS"/>
                <a:cs typeface="Trebuchet MS"/>
              </a:rPr>
              <a:t>use</a:t>
            </a:r>
            <a:r>
              <a:rPr sz="3200" spc="-50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case</a:t>
            </a:r>
            <a:endParaRPr sz="32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287020" algn="l"/>
              </a:tabLst>
            </a:pPr>
            <a:r>
              <a:rPr sz="3200" spc="15" dirty="0">
                <a:latin typeface="Trebuchet MS"/>
                <a:cs typeface="Trebuchet MS"/>
              </a:rPr>
              <a:t>Identify </a:t>
            </a:r>
            <a:r>
              <a:rPr sz="3200" spc="10" dirty="0">
                <a:latin typeface="Trebuchet MS"/>
                <a:cs typeface="Trebuchet MS"/>
              </a:rPr>
              <a:t>the </a:t>
            </a:r>
            <a:r>
              <a:rPr sz="3200" spc="-15" dirty="0">
                <a:latin typeface="Trebuchet MS"/>
                <a:cs typeface="Trebuchet MS"/>
              </a:rPr>
              <a:t>access</a:t>
            </a:r>
            <a:r>
              <a:rPr sz="3200" spc="-45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patterns</a:t>
            </a:r>
            <a:endParaRPr sz="3200">
              <a:latin typeface="Trebuchet MS"/>
              <a:cs typeface="Trebuchet MS"/>
            </a:endParaRPr>
          </a:p>
          <a:p>
            <a:pPr marL="1475740" lvl="1" indent="-274955">
              <a:lnSpc>
                <a:spcPct val="100000"/>
              </a:lnSpc>
              <a:spcBef>
                <a:spcPts val="295"/>
              </a:spcBef>
              <a:buSzPct val="89285"/>
              <a:buFont typeface="Arial"/>
              <a:buChar char="•"/>
              <a:tabLst>
                <a:tab pos="1475740" algn="l"/>
                <a:tab pos="1476375" algn="l"/>
              </a:tabLst>
            </a:pPr>
            <a:r>
              <a:rPr sz="2800" spc="-5" dirty="0">
                <a:latin typeface="Trebuchet MS"/>
                <a:cs typeface="Trebuchet MS"/>
              </a:rPr>
              <a:t>Read/Write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workloads</a:t>
            </a:r>
            <a:endParaRPr sz="2800">
              <a:latin typeface="Trebuchet MS"/>
              <a:cs typeface="Trebuchet MS"/>
            </a:endParaRPr>
          </a:p>
          <a:p>
            <a:pPr marL="1475740" lvl="1" indent="-274955">
              <a:lnSpc>
                <a:spcPct val="100000"/>
              </a:lnSpc>
              <a:spcBef>
                <a:spcPts val="265"/>
              </a:spcBef>
              <a:buSzPct val="89285"/>
              <a:buFont typeface="Arial"/>
              <a:buChar char="•"/>
              <a:tabLst>
                <a:tab pos="1475740" algn="l"/>
                <a:tab pos="1476375" algn="l"/>
              </a:tabLst>
            </a:pPr>
            <a:r>
              <a:rPr sz="2800" spc="60" dirty="0">
                <a:latin typeface="Trebuchet MS"/>
                <a:cs typeface="Trebuchet MS"/>
              </a:rPr>
              <a:t>Query </a:t>
            </a:r>
            <a:r>
              <a:rPr sz="2800" spc="50" dirty="0">
                <a:latin typeface="Trebuchet MS"/>
                <a:cs typeface="Trebuchet MS"/>
              </a:rPr>
              <a:t>dimensions </a:t>
            </a:r>
            <a:r>
              <a:rPr sz="2800" spc="65" dirty="0">
                <a:latin typeface="Trebuchet MS"/>
                <a:cs typeface="Trebuchet MS"/>
              </a:rPr>
              <a:t>and</a:t>
            </a:r>
            <a:r>
              <a:rPr sz="2800" spc="-40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aggregations</a:t>
            </a:r>
            <a:endParaRPr sz="28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355"/>
              </a:spcBef>
              <a:buSzPct val="89062"/>
              <a:buFont typeface="Arial"/>
              <a:buChar char="•"/>
              <a:tabLst>
                <a:tab pos="287020" algn="l"/>
              </a:tabLst>
            </a:pPr>
            <a:r>
              <a:rPr sz="3200" spc="70" dirty="0">
                <a:latin typeface="Trebuchet MS"/>
                <a:cs typeface="Trebuchet MS"/>
              </a:rPr>
              <a:t>Data-modeling</a:t>
            </a:r>
            <a:endParaRPr sz="3200">
              <a:latin typeface="Trebuchet MS"/>
              <a:cs typeface="Trebuchet MS"/>
            </a:endParaRPr>
          </a:p>
          <a:p>
            <a:pPr marL="1475740" lvl="1" indent="-274955">
              <a:lnSpc>
                <a:spcPct val="100000"/>
              </a:lnSpc>
              <a:spcBef>
                <a:spcPts val="295"/>
              </a:spcBef>
              <a:buSzPct val="89285"/>
              <a:buFont typeface="Arial"/>
              <a:buChar char="•"/>
              <a:tabLst>
                <a:tab pos="1475740" algn="l"/>
                <a:tab pos="1476375" algn="l"/>
              </a:tabLst>
            </a:pPr>
            <a:r>
              <a:rPr sz="2800" spc="90" dirty="0">
                <a:latin typeface="Trebuchet MS"/>
                <a:cs typeface="Trebuchet MS"/>
              </a:rPr>
              <a:t>Using </a:t>
            </a:r>
            <a:r>
              <a:rPr sz="2800" spc="180" dirty="0">
                <a:latin typeface="Trebuchet MS"/>
                <a:cs typeface="Trebuchet MS"/>
              </a:rPr>
              <a:t>NoSQL </a:t>
            </a:r>
            <a:r>
              <a:rPr sz="2800" spc="55" dirty="0">
                <a:latin typeface="Trebuchet MS"/>
                <a:cs typeface="Trebuchet MS"/>
              </a:rPr>
              <a:t>design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patterns</a:t>
            </a:r>
            <a:endParaRPr sz="2800">
              <a:latin typeface="Trebuchet MS"/>
              <a:cs typeface="Trebuchet MS"/>
            </a:endParaRPr>
          </a:p>
          <a:p>
            <a:pPr marL="1475740" lvl="1" indent="-274955">
              <a:lnSpc>
                <a:spcPct val="100000"/>
              </a:lnSpc>
              <a:spcBef>
                <a:spcPts val="265"/>
              </a:spcBef>
              <a:buSzPct val="89285"/>
              <a:buFont typeface="Arial"/>
              <a:buChar char="•"/>
              <a:tabLst>
                <a:tab pos="1475740" algn="l"/>
                <a:tab pos="1476375" algn="l"/>
              </a:tabLst>
            </a:pPr>
            <a:r>
              <a:rPr sz="2800" spc="180" dirty="0">
                <a:latin typeface="Trebuchet MS"/>
                <a:cs typeface="Trebuchet MS"/>
              </a:rPr>
              <a:t>DDB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Streams,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Single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table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Design,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Sparse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Index,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Overloading,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  <a:p>
            <a:pPr marL="1475740" marR="5080" lvl="1" indent="-274320">
              <a:lnSpc>
                <a:spcPts val="3020"/>
              </a:lnSpc>
              <a:spcBef>
                <a:spcPts val="645"/>
              </a:spcBef>
              <a:buSzPct val="89285"/>
              <a:buFont typeface="Arial"/>
              <a:buChar char="•"/>
              <a:tabLst>
                <a:tab pos="1475740" algn="l"/>
                <a:tab pos="1476375" algn="l"/>
              </a:tabLst>
            </a:pPr>
            <a:r>
              <a:rPr sz="2800" spc="5" dirty="0">
                <a:latin typeface="Trebuchet MS"/>
                <a:cs typeface="Trebuchet MS"/>
              </a:rPr>
              <a:t>https://docs.aws.amazon.com/amazondynamodb/latest/developerguide/  </a:t>
            </a:r>
            <a:r>
              <a:rPr sz="2800" spc="-15" dirty="0">
                <a:latin typeface="Trebuchet MS"/>
                <a:cs typeface="Trebuchet MS"/>
              </a:rPr>
              <a:t>best-practices.html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0983" y="6153911"/>
            <a:ext cx="3709670" cy="2075814"/>
            <a:chOff x="10920983" y="6153911"/>
            <a:chExt cx="3709670" cy="2075814"/>
          </a:xfrm>
        </p:grpSpPr>
        <p:sp>
          <p:nvSpPr>
            <p:cNvPr id="4" name="object 4"/>
            <p:cNvSpPr/>
            <p:nvPr/>
          </p:nvSpPr>
          <p:spPr>
            <a:xfrm>
              <a:off x="10920983" y="6153911"/>
              <a:ext cx="3709670" cy="2075814"/>
            </a:xfrm>
            <a:custGeom>
              <a:avLst/>
              <a:gdLst/>
              <a:ahLst/>
              <a:cxnLst/>
              <a:rect l="l" t="t" r="r" b="b"/>
              <a:pathLst>
                <a:path w="3709669" h="2075815">
                  <a:moveTo>
                    <a:pt x="3709416" y="0"/>
                  </a:moveTo>
                  <a:lnTo>
                    <a:pt x="1037844" y="0"/>
                  </a:lnTo>
                  <a:lnTo>
                    <a:pt x="990340" y="1068"/>
                  </a:lnTo>
                  <a:lnTo>
                    <a:pt x="943384" y="4241"/>
                  </a:lnTo>
                  <a:lnTo>
                    <a:pt x="897021" y="9474"/>
                  </a:lnTo>
                  <a:lnTo>
                    <a:pt x="851299" y="16722"/>
                  </a:lnTo>
                  <a:lnTo>
                    <a:pt x="806262" y="25937"/>
                  </a:lnTo>
                  <a:lnTo>
                    <a:pt x="761955" y="37075"/>
                  </a:lnTo>
                  <a:lnTo>
                    <a:pt x="718426" y="50089"/>
                  </a:lnTo>
                  <a:lnTo>
                    <a:pt x="675720" y="64934"/>
                  </a:lnTo>
                  <a:lnTo>
                    <a:pt x="633882" y="81563"/>
                  </a:lnTo>
                  <a:lnTo>
                    <a:pt x="592959" y="99932"/>
                  </a:lnTo>
                  <a:lnTo>
                    <a:pt x="552996" y="119994"/>
                  </a:lnTo>
                  <a:lnTo>
                    <a:pt x="514039" y="141703"/>
                  </a:lnTo>
                  <a:lnTo>
                    <a:pt x="476134" y="165014"/>
                  </a:lnTo>
                  <a:lnTo>
                    <a:pt x="439327" y="189881"/>
                  </a:lnTo>
                  <a:lnTo>
                    <a:pt x="403663" y="216258"/>
                  </a:lnTo>
                  <a:lnTo>
                    <a:pt x="369188" y="244099"/>
                  </a:lnTo>
                  <a:lnTo>
                    <a:pt x="335948" y="273358"/>
                  </a:lnTo>
                  <a:lnTo>
                    <a:pt x="303990" y="303990"/>
                  </a:lnTo>
                  <a:lnTo>
                    <a:pt x="273358" y="335948"/>
                  </a:lnTo>
                  <a:lnTo>
                    <a:pt x="244099" y="369188"/>
                  </a:lnTo>
                  <a:lnTo>
                    <a:pt x="216258" y="403663"/>
                  </a:lnTo>
                  <a:lnTo>
                    <a:pt x="189881" y="439327"/>
                  </a:lnTo>
                  <a:lnTo>
                    <a:pt x="165014" y="476134"/>
                  </a:lnTo>
                  <a:lnTo>
                    <a:pt x="141703" y="514039"/>
                  </a:lnTo>
                  <a:lnTo>
                    <a:pt x="119994" y="552996"/>
                  </a:lnTo>
                  <a:lnTo>
                    <a:pt x="99932" y="592959"/>
                  </a:lnTo>
                  <a:lnTo>
                    <a:pt x="81563" y="633882"/>
                  </a:lnTo>
                  <a:lnTo>
                    <a:pt x="64934" y="675720"/>
                  </a:lnTo>
                  <a:lnTo>
                    <a:pt x="50089" y="718426"/>
                  </a:lnTo>
                  <a:lnTo>
                    <a:pt x="37075" y="761955"/>
                  </a:lnTo>
                  <a:lnTo>
                    <a:pt x="25937" y="806262"/>
                  </a:lnTo>
                  <a:lnTo>
                    <a:pt x="16722" y="851299"/>
                  </a:lnTo>
                  <a:lnTo>
                    <a:pt x="9474" y="897021"/>
                  </a:lnTo>
                  <a:lnTo>
                    <a:pt x="4241" y="943384"/>
                  </a:lnTo>
                  <a:lnTo>
                    <a:pt x="1068" y="990340"/>
                  </a:lnTo>
                  <a:lnTo>
                    <a:pt x="0" y="1037844"/>
                  </a:lnTo>
                  <a:lnTo>
                    <a:pt x="0" y="2075688"/>
                  </a:lnTo>
                  <a:lnTo>
                    <a:pt x="3709416" y="2075688"/>
                  </a:lnTo>
                  <a:lnTo>
                    <a:pt x="3709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36523" y="7435595"/>
              <a:ext cx="774192" cy="463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268" y="2013330"/>
            <a:ext cx="6861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spc="-155" dirty="0"/>
              <a:t>Thank</a:t>
            </a:r>
            <a:r>
              <a:rPr sz="11500" spc="-730" dirty="0"/>
              <a:t> </a:t>
            </a:r>
            <a:r>
              <a:rPr sz="11500" spc="-420" dirty="0"/>
              <a:t>you!</a:t>
            </a:r>
            <a:endParaRPr sz="11500"/>
          </a:p>
        </p:txBody>
      </p:sp>
      <p:sp>
        <p:nvSpPr>
          <p:cNvPr id="8" name="object 8"/>
          <p:cNvSpPr/>
          <p:nvPr/>
        </p:nvSpPr>
        <p:spPr>
          <a:xfrm>
            <a:off x="720851" y="976883"/>
            <a:ext cx="595884" cy="59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199326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chemeClr val="tx1"/>
                </a:solidFill>
              </a:rPr>
              <a:t>A</a:t>
            </a:r>
            <a:r>
              <a:rPr sz="4800" spc="185" dirty="0">
                <a:solidFill>
                  <a:schemeClr val="tx1"/>
                </a:solidFill>
              </a:rPr>
              <a:t>g</a:t>
            </a:r>
            <a:r>
              <a:rPr sz="4800" spc="-260" dirty="0">
                <a:solidFill>
                  <a:schemeClr val="tx1"/>
                </a:solidFill>
              </a:rPr>
              <a:t>e</a:t>
            </a:r>
            <a:r>
              <a:rPr sz="4800" spc="-20" dirty="0">
                <a:solidFill>
                  <a:schemeClr val="tx1"/>
                </a:solidFill>
              </a:rPr>
              <a:t>n</a:t>
            </a:r>
            <a:r>
              <a:rPr sz="4800" spc="-60" dirty="0">
                <a:solidFill>
                  <a:schemeClr val="tx1"/>
                </a:solidFill>
              </a:rPr>
              <a:t>d</a:t>
            </a:r>
            <a:r>
              <a:rPr sz="4800" spc="-85" dirty="0">
                <a:solidFill>
                  <a:schemeClr val="tx1"/>
                </a:solidFill>
              </a:rPr>
              <a:t>a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2023999"/>
            <a:ext cx="12966065" cy="29578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/>
                <a:cs typeface="Trebuchet MS"/>
              </a:rPr>
              <a:t>Service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Overviews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+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Hands-On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Labs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50" dirty="0">
                <a:latin typeface="Trebuchet MS"/>
                <a:cs typeface="Trebuchet MS"/>
              </a:rPr>
              <a:t>Advanced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Concepts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 dirty="0">
              <a:latin typeface="Trebuchet MS"/>
              <a:cs typeface="Trebuchet MS"/>
            </a:endParaRPr>
          </a:p>
          <a:p>
            <a:pPr marL="12700" marR="5080">
              <a:lnSpc>
                <a:spcPts val="3460"/>
              </a:lnSpc>
            </a:pPr>
            <a:r>
              <a:rPr sz="3200" dirty="0">
                <a:latin typeface="Trebuchet MS"/>
                <a:cs typeface="Trebuchet MS"/>
              </a:rPr>
              <a:t>Prerequisites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425" dirty="0">
                <a:latin typeface="Trebuchet MS"/>
                <a:cs typeface="Trebuchet MS"/>
              </a:rPr>
              <a:t>–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Basic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Knowledge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of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Amazon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DynamoDB,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AWS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Lambda,  </a:t>
            </a:r>
            <a:r>
              <a:rPr sz="3200" spc="105" dirty="0">
                <a:latin typeface="Trebuchet MS"/>
                <a:cs typeface="Trebuchet MS"/>
              </a:rPr>
              <a:t>Amazon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S3,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40881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chemeClr val="tx1"/>
                </a:solidFill>
              </a:rPr>
              <a:t>Why</a:t>
            </a:r>
            <a:r>
              <a:rPr sz="4800" spc="-495" dirty="0">
                <a:solidFill>
                  <a:schemeClr val="tx1"/>
                </a:solidFill>
              </a:rPr>
              <a:t> </a:t>
            </a:r>
            <a:r>
              <a:rPr sz="4800" spc="-140" dirty="0">
                <a:solidFill>
                  <a:schemeClr val="tx1"/>
                </a:solidFill>
              </a:rPr>
              <a:t>Serverless?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364" y="1358071"/>
            <a:ext cx="5567680" cy="27076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65" dirty="0">
                <a:latin typeface="Trebuchet MS"/>
                <a:cs typeface="Trebuchet MS"/>
              </a:rPr>
              <a:t>Pay </a:t>
            </a:r>
            <a:r>
              <a:rPr sz="3200" spc="100" dirty="0">
                <a:latin typeface="Trebuchet MS"/>
                <a:cs typeface="Trebuchet MS"/>
              </a:rPr>
              <a:t>By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Usage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90" dirty="0">
                <a:latin typeface="Trebuchet MS"/>
                <a:cs typeface="Trebuchet MS"/>
              </a:rPr>
              <a:t>No </a:t>
            </a:r>
            <a:r>
              <a:rPr sz="3200" spc="25" dirty="0">
                <a:latin typeface="Trebuchet MS"/>
                <a:cs typeface="Trebuchet MS"/>
              </a:rPr>
              <a:t>Server</a:t>
            </a:r>
            <a:r>
              <a:rPr sz="3200" spc="-509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management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Trebuchet MS"/>
                <a:cs typeface="Trebuchet MS"/>
              </a:rPr>
              <a:t>Flexible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scaling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65" dirty="0">
                <a:latin typeface="Trebuchet MS"/>
                <a:cs typeface="Trebuchet MS"/>
              </a:rPr>
              <a:t>Automated </a:t>
            </a:r>
            <a:r>
              <a:rPr sz="3200" spc="120" dirty="0">
                <a:latin typeface="Trebuchet MS"/>
                <a:cs typeface="Trebuchet MS"/>
              </a:rPr>
              <a:t>High</a:t>
            </a:r>
            <a:r>
              <a:rPr sz="3200" spc="-4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Availability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30" dirty="0">
                <a:latin typeface="Trebuchet MS"/>
                <a:cs typeface="Trebuchet MS"/>
              </a:rPr>
              <a:t>Ease </a:t>
            </a:r>
            <a:r>
              <a:rPr sz="3200" spc="75" dirty="0">
                <a:latin typeface="Trebuchet MS"/>
                <a:cs typeface="Trebuchet MS"/>
              </a:rPr>
              <a:t>of </a:t>
            </a:r>
            <a:r>
              <a:rPr sz="3200" spc="55" dirty="0">
                <a:latin typeface="Trebuchet MS"/>
                <a:cs typeface="Trebuchet MS"/>
              </a:rPr>
              <a:t>getting</a:t>
            </a:r>
            <a:r>
              <a:rPr sz="3200" spc="-5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started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50" y="6503289"/>
            <a:ext cx="801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0" dirty="0">
                <a:latin typeface="Trebuchet MS"/>
                <a:cs typeface="Trebuchet MS"/>
              </a:rPr>
              <a:t>“Build</a:t>
            </a:r>
            <a:r>
              <a:rPr sz="2400" i="1" spc="-130" dirty="0">
                <a:latin typeface="Trebuchet MS"/>
                <a:cs typeface="Trebuchet MS"/>
              </a:rPr>
              <a:t> </a:t>
            </a:r>
            <a:r>
              <a:rPr sz="2400" i="1" spc="35" dirty="0">
                <a:latin typeface="Trebuchet MS"/>
                <a:cs typeface="Trebuchet MS"/>
              </a:rPr>
              <a:t>and</a:t>
            </a:r>
            <a:r>
              <a:rPr sz="2400" i="1" spc="-95" dirty="0">
                <a:latin typeface="Trebuchet MS"/>
                <a:cs typeface="Trebuchet MS"/>
              </a:rPr>
              <a:t> </a:t>
            </a:r>
            <a:r>
              <a:rPr sz="2400" i="1" spc="-10" dirty="0">
                <a:latin typeface="Trebuchet MS"/>
                <a:cs typeface="Trebuchet MS"/>
              </a:rPr>
              <a:t>run</a:t>
            </a:r>
            <a:r>
              <a:rPr sz="2400" i="1" spc="-105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rebuchet MS"/>
                <a:cs typeface="Trebuchet MS"/>
              </a:rPr>
              <a:t>applications</a:t>
            </a:r>
            <a:r>
              <a:rPr sz="2400" i="1" spc="-95" dirty="0">
                <a:latin typeface="Trebuchet MS"/>
                <a:cs typeface="Trebuchet MS"/>
              </a:rPr>
              <a:t> </a:t>
            </a:r>
            <a:r>
              <a:rPr sz="2400" i="1" spc="-35" dirty="0">
                <a:latin typeface="Trebuchet MS"/>
                <a:cs typeface="Trebuchet MS"/>
              </a:rPr>
              <a:t>without</a:t>
            </a:r>
            <a:r>
              <a:rPr sz="2400" i="1" spc="-11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thinking</a:t>
            </a:r>
            <a:r>
              <a:rPr sz="2400" i="1" spc="-110" dirty="0">
                <a:latin typeface="Trebuchet MS"/>
                <a:cs typeface="Trebuchet MS"/>
              </a:rPr>
              <a:t> </a:t>
            </a:r>
            <a:r>
              <a:rPr sz="2400" i="1" spc="-10" dirty="0">
                <a:latin typeface="Trebuchet MS"/>
                <a:cs typeface="Trebuchet MS"/>
              </a:rPr>
              <a:t>about</a:t>
            </a:r>
            <a:r>
              <a:rPr sz="2400" i="1" spc="-100" dirty="0">
                <a:latin typeface="Trebuchet MS"/>
                <a:cs typeface="Trebuchet MS"/>
              </a:rPr>
              <a:t> </a:t>
            </a:r>
            <a:r>
              <a:rPr sz="2400" i="1" spc="-80" dirty="0">
                <a:latin typeface="Trebuchet MS"/>
                <a:cs typeface="Trebuchet MS"/>
              </a:rPr>
              <a:t>servers”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8104" y="886967"/>
            <a:ext cx="5664200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7509764"/>
            <a:ext cx="8534400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5375">
              <a:lnSpc>
                <a:spcPct val="100000"/>
              </a:lnSpc>
              <a:spcBef>
                <a:spcPts val="100"/>
              </a:spcBef>
            </a:pPr>
            <a:r>
              <a:rPr sz="900" spc="55" dirty="0">
                <a:latin typeface="Trebuchet MS"/>
                <a:cs typeface="Trebuchet MS"/>
              </a:rPr>
              <a:t>©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2018,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Amazon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Web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Services,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Inc.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its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affiliates.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All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rights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reserved.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75" dirty="0">
                <a:latin typeface="Trebuchet MS"/>
                <a:cs typeface="Trebuchet MS"/>
              </a:rPr>
              <a:t>©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2018,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Amazon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Web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Services,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Inc.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or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its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Affiliates.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All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rights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reserved.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611" y="1931263"/>
            <a:ext cx="4680585" cy="21717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61340" indent="-548640">
              <a:lnSpc>
                <a:spcPct val="100000"/>
              </a:lnSpc>
              <a:spcBef>
                <a:spcPts val="480"/>
              </a:spcBef>
              <a:buSzPct val="89062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200" spc="175" dirty="0">
                <a:latin typeface="Trebuchet MS"/>
                <a:cs typeface="Trebuchet MS"/>
              </a:rPr>
              <a:t>Amazon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S3</a:t>
            </a:r>
            <a:endParaRPr sz="3200">
              <a:latin typeface="Trebuchet MS"/>
              <a:cs typeface="Trebuchet MS"/>
            </a:endParaRPr>
          </a:p>
          <a:p>
            <a:pPr marL="561340" indent="-54864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200" spc="175" dirty="0">
                <a:latin typeface="Trebuchet MS"/>
                <a:cs typeface="Trebuchet MS"/>
              </a:rPr>
              <a:t>Amazon </a:t>
            </a:r>
            <a:r>
              <a:rPr sz="3200" spc="150" dirty="0">
                <a:latin typeface="Trebuchet MS"/>
                <a:cs typeface="Trebuchet MS"/>
              </a:rPr>
              <a:t>API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Gateway</a:t>
            </a:r>
            <a:endParaRPr sz="3200">
              <a:latin typeface="Trebuchet MS"/>
              <a:cs typeface="Trebuchet MS"/>
            </a:endParaRPr>
          </a:p>
          <a:p>
            <a:pPr marL="561340" indent="-54864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200" spc="285" dirty="0">
                <a:latin typeface="Trebuchet MS"/>
                <a:cs typeface="Trebuchet MS"/>
              </a:rPr>
              <a:t>AWS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Lambda</a:t>
            </a:r>
            <a:endParaRPr sz="3200">
              <a:latin typeface="Trebuchet MS"/>
              <a:cs typeface="Trebuchet MS"/>
            </a:endParaRPr>
          </a:p>
          <a:p>
            <a:pPr marL="561340" indent="-54864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3200" spc="175" dirty="0">
                <a:latin typeface="Trebuchet MS"/>
                <a:cs typeface="Trebuchet MS"/>
              </a:rPr>
              <a:t>Amazon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DynamoDB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172" y="570687"/>
            <a:ext cx="9841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685" algn="l"/>
                <a:tab pos="6136005" algn="l"/>
              </a:tabLst>
            </a:pPr>
            <a:r>
              <a:rPr sz="4800" spc="425" dirty="0">
                <a:solidFill>
                  <a:schemeClr val="tx1"/>
                </a:solidFill>
              </a:rPr>
              <a:t>Solution	</a:t>
            </a:r>
            <a:r>
              <a:rPr sz="4800" spc="365" dirty="0">
                <a:solidFill>
                  <a:schemeClr val="tx1"/>
                </a:solidFill>
              </a:rPr>
              <a:t>Overview	</a:t>
            </a:r>
            <a:r>
              <a:rPr sz="4800" spc="-434" dirty="0">
                <a:solidFill>
                  <a:schemeClr val="tx1"/>
                </a:solidFill>
              </a:rPr>
              <a:t>(</a:t>
            </a:r>
            <a:r>
              <a:rPr sz="4800" spc="-1019" dirty="0">
                <a:solidFill>
                  <a:schemeClr val="tx1"/>
                </a:solidFill>
              </a:rPr>
              <a:t> </a:t>
            </a:r>
            <a:r>
              <a:rPr sz="4800" spc="310" dirty="0">
                <a:solidFill>
                  <a:schemeClr val="tx1"/>
                </a:solidFill>
              </a:rPr>
              <a:t>Enterprise)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7108" y="2427732"/>
            <a:ext cx="499872" cy="60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0623" y="2993135"/>
            <a:ext cx="509015" cy="61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7735" y="3604259"/>
            <a:ext cx="559308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24000" y="4853940"/>
            <a:ext cx="4511675" cy="1132840"/>
            <a:chOff x="1524000" y="4853940"/>
            <a:chExt cx="4511675" cy="1132840"/>
          </a:xfrm>
        </p:grpSpPr>
        <p:sp>
          <p:nvSpPr>
            <p:cNvPr id="9" name="object 9"/>
            <p:cNvSpPr/>
            <p:nvPr/>
          </p:nvSpPr>
          <p:spPr>
            <a:xfrm>
              <a:off x="1524000" y="4853940"/>
              <a:ext cx="1170432" cy="11323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5003292"/>
              <a:ext cx="804672" cy="8336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5194" y="5343906"/>
              <a:ext cx="3340100" cy="114300"/>
            </a:xfrm>
            <a:custGeom>
              <a:avLst/>
              <a:gdLst/>
              <a:ahLst/>
              <a:cxnLst/>
              <a:rect l="l" t="t" r="r" b="b"/>
              <a:pathLst>
                <a:path w="3340100" h="114300">
                  <a:moveTo>
                    <a:pt x="1267460" y="76200"/>
                  </a:moveTo>
                  <a:lnTo>
                    <a:pt x="1254760" y="69850"/>
                  </a:lnTo>
                  <a:lnTo>
                    <a:pt x="1191260" y="38100"/>
                  </a:lnTo>
                  <a:lnTo>
                    <a:pt x="1191260" y="69850"/>
                  </a:lnTo>
                  <a:lnTo>
                    <a:pt x="0" y="69850"/>
                  </a:lnTo>
                  <a:lnTo>
                    <a:pt x="0" y="82550"/>
                  </a:lnTo>
                  <a:lnTo>
                    <a:pt x="1191260" y="82550"/>
                  </a:lnTo>
                  <a:lnTo>
                    <a:pt x="1191260" y="114300"/>
                  </a:lnTo>
                  <a:lnTo>
                    <a:pt x="1254760" y="82550"/>
                  </a:lnTo>
                  <a:lnTo>
                    <a:pt x="1267460" y="76200"/>
                  </a:lnTo>
                  <a:close/>
                </a:path>
                <a:path w="3340100" h="114300">
                  <a:moveTo>
                    <a:pt x="3340100" y="38100"/>
                  </a:moveTo>
                  <a:lnTo>
                    <a:pt x="3327400" y="31750"/>
                  </a:lnTo>
                  <a:lnTo>
                    <a:pt x="3263900" y="0"/>
                  </a:lnTo>
                  <a:lnTo>
                    <a:pt x="3263900" y="31750"/>
                  </a:lnTo>
                  <a:lnTo>
                    <a:pt x="2072640" y="31750"/>
                  </a:lnTo>
                  <a:lnTo>
                    <a:pt x="2072640" y="44450"/>
                  </a:lnTo>
                  <a:lnTo>
                    <a:pt x="3263900" y="44450"/>
                  </a:lnTo>
                  <a:lnTo>
                    <a:pt x="3263900" y="76200"/>
                  </a:lnTo>
                  <a:lnTo>
                    <a:pt x="3327400" y="44450"/>
                  </a:lnTo>
                  <a:lnTo>
                    <a:pt x="3340100" y="3810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146797" y="5325617"/>
            <a:ext cx="1267460" cy="76200"/>
          </a:xfrm>
          <a:custGeom>
            <a:avLst/>
            <a:gdLst/>
            <a:ahLst/>
            <a:cxnLst/>
            <a:rect l="l" t="t" r="r" b="b"/>
            <a:pathLst>
              <a:path w="1267459" h="76200">
                <a:moveTo>
                  <a:pt x="1191259" y="0"/>
                </a:moveTo>
                <a:lnTo>
                  <a:pt x="1191259" y="76199"/>
                </a:lnTo>
                <a:lnTo>
                  <a:pt x="1254759" y="44449"/>
                </a:lnTo>
                <a:lnTo>
                  <a:pt x="1203959" y="44449"/>
                </a:lnTo>
                <a:lnTo>
                  <a:pt x="1203959" y="31749"/>
                </a:lnTo>
                <a:lnTo>
                  <a:pt x="1254759" y="31749"/>
                </a:lnTo>
                <a:lnTo>
                  <a:pt x="1191259" y="0"/>
                </a:lnTo>
                <a:close/>
              </a:path>
              <a:path w="1267459" h="76200">
                <a:moveTo>
                  <a:pt x="119125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191259" y="44449"/>
                </a:lnTo>
                <a:lnTo>
                  <a:pt x="1191259" y="31749"/>
                </a:lnTo>
                <a:close/>
              </a:path>
              <a:path w="1267459" h="76200">
                <a:moveTo>
                  <a:pt x="1254759" y="31749"/>
                </a:moveTo>
                <a:lnTo>
                  <a:pt x="1203959" y="31749"/>
                </a:lnTo>
                <a:lnTo>
                  <a:pt x="1203959" y="44449"/>
                </a:lnTo>
                <a:lnTo>
                  <a:pt x="1254759" y="44449"/>
                </a:lnTo>
                <a:lnTo>
                  <a:pt x="1267459" y="38099"/>
                </a:lnTo>
                <a:lnTo>
                  <a:pt x="1254759" y="31749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9528" y="4919471"/>
            <a:ext cx="833627" cy="1001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359" y="4919471"/>
            <a:ext cx="871727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65764" y="4931664"/>
            <a:ext cx="868679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44633" y="5304282"/>
            <a:ext cx="1267460" cy="76200"/>
          </a:xfrm>
          <a:custGeom>
            <a:avLst/>
            <a:gdLst/>
            <a:ahLst/>
            <a:cxnLst/>
            <a:rect l="l" t="t" r="r" b="b"/>
            <a:pathLst>
              <a:path w="1267459" h="76200">
                <a:moveTo>
                  <a:pt x="1191260" y="0"/>
                </a:moveTo>
                <a:lnTo>
                  <a:pt x="1191260" y="76200"/>
                </a:lnTo>
                <a:lnTo>
                  <a:pt x="1254760" y="44450"/>
                </a:lnTo>
                <a:lnTo>
                  <a:pt x="1203960" y="44450"/>
                </a:lnTo>
                <a:lnTo>
                  <a:pt x="1203960" y="31750"/>
                </a:lnTo>
                <a:lnTo>
                  <a:pt x="1254760" y="31750"/>
                </a:lnTo>
                <a:lnTo>
                  <a:pt x="1191260" y="0"/>
                </a:lnTo>
                <a:close/>
              </a:path>
              <a:path w="1267459" h="76200">
                <a:moveTo>
                  <a:pt x="119126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91260" y="44450"/>
                </a:lnTo>
                <a:lnTo>
                  <a:pt x="1191260" y="31750"/>
                </a:lnTo>
                <a:close/>
              </a:path>
              <a:path w="1267459" h="76200">
                <a:moveTo>
                  <a:pt x="1254760" y="31750"/>
                </a:moveTo>
                <a:lnTo>
                  <a:pt x="1203960" y="31750"/>
                </a:lnTo>
                <a:lnTo>
                  <a:pt x="1203960" y="44450"/>
                </a:lnTo>
                <a:lnTo>
                  <a:pt x="1254760" y="44450"/>
                </a:lnTo>
                <a:lnTo>
                  <a:pt x="1267460" y="38100"/>
                </a:lnTo>
                <a:lnTo>
                  <a:pt x="1254760" y="3175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9404" y="6000115"/>
            <a:ext cx="1070610" cy="709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2695"/>
              </a:lnSpc>
              <a:spcBef>
                <a:spcPts val="90"/>
              </a:spcBef>
            </a:pPr>
            <a:r>
              <a:rPr sz="2250" spc="90" dirty="0">
                <a:latin typeface="Trebuchet MS"/>
                <a:cs typeface="Trebuchet MS"/>
              </a:rPr>
              <a:t>Am</a:t>
            </a:r>
            <a:r>
              <a:rPr sz="2250" spc="70" dirty="0">
                <a:latin typeface="Trebuchet MS"/>
                <a:cs typeface="Trebuchet MS"/>
              </a:rPr>
              <a:t>a</a:t>
            </a:r>
            <a:r>
              <a:rPr sz="2250" spc="60" dirty="0">
                <a:latin typeface="Trebuchet MS"/>
                <a:cs typeface="Trebuchet MS"/>
              </a:rPr>
              <a:t>zon</a:t>
            </a:r>
            <a:endParaRPr sz="2250">
              <a:latin typeface="Trebuchet MS"/>
              <a:cs typeface="Trebuchet MS"/>
            </a:endParaRPr>
          </a:p>
          <a:p>
            <a:pPr marL="56515" algn="ctr">
              <a:lnSpc>
                <a:spcPts val="2695"/>
              </a:lnSpc>
            </a:pPr>
            <a:r>
              <a:rPr sz="2250" spc="165" dirty="0">
                <a:latin typeface="Trebuchet MS"/>
                <a:cs typeface="Trebuchet MS"/>
              </a:rPr>
              <a:t>S3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0926" y="6011417"/>
            <a:ext cx="146367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250" spc="95" dirty="0">
                <a:latin typeface="Trebuchet MS"/>
                <a:cs typeface="Trebuchet MS"/>
              </a:rPr>
              <a:t>DynamoDB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4009" y="5988811"/>
            <a:ext cx="1136015" cy="709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715" algn="ctr">
              <a:lnSpc>
                <a:spcPts val="2695"/>
              </a:lnSpc>
              <a:spcBef>
                <a:spcPts val="90"/>
              </a:spcBef>
            </a:pPr>
            <a:r>
              <a:rPr sz="2250" spc="65" dirty="0">
                <a:latin typeface="Trebuchet MS"/>
                <a:cs typeface="Trebuchet MS"/>
              </a:rPr>
              <a:t>API</a:t>
            </a:r>
            <a:endParaRPr sz="2250">
              <a:latin typeface="Trebuchet MS"/>
              <a:cs typeface="Trebuchet MS"/>
            </a:endParaRPr>
          </a:p>
          <a:p>
            <a:pPr marR="5080" algn="ctr">
              <a:lnSpc>
                <a:spcPts val="2695"/>
              </a:lnSpc>
            </a:pPr>
            <a:r>
              <a:rPr sz="2250" spc="5" dirty="0">
                <a:latin typeface="Trebuchet MS"/>
                <a:cs typeface="Trebuchet MS"/>
              </a:rPr>
              <a:t>Gateway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5190" y="6011417"/>
            <a:ext cx="10547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250" spc="60" dirty="0">
                <a:latin typeface="Trebuchet MS"/>
                <a:cs typeface="Trebuchet MS"/>
              </a:rPr>
              <a:t>Lamb</a:t>
            </a:r>
            <a:r>
              <a:rPr sz="2250" spc="35" dirty="0">
                <a:latin typeface="Trebuchet MS"/>
                <a:cs typeface="Trebuchet MS"/>
              </a:rPr>
              <a:t>da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6734" y="4609338"/>
            <a:ext cx="9215755" cy="2415540"/>
          </a:xfrm>
          <a:custGeom>
            <a:avLst/>
            <a:gdLst/>
            <a:ahLst/>
            <a:cxnLst/>
            <a:rect l="l" t="t" r="r" b="b"/>
            <a:pathLst>
              <a:path w="9215755" h="2415540">
                <a:moveTo>
                  <a:pt x="0" y="2415540"/>
                </a:moveTo>
                <a:lnTo>
                  <a:pt x="9215627" y="2415540"/>
                </a:lnTo>
                <a:lnTo>
                  <a:pt x="9215627" y="0"/>
                </a:lnTo>
                <a:lnTo>
                  <a:pt x="0" y="0"/>
                </a:lnTo>
                <a:lnTo>
                  <a:pt x="0" y="2415540"/>
                </a:lnTo>
                <a:close/>
              </a:path>
            </a:pathLst>
          </a:custGeom>
          <a:ln w="25908">
            <a:solidFill>
              <a:srgbClr val="D231A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1523" y="1822704"/>
            <a:ext cx="507491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179883"/>
            <a:ext cx="6950075" cy="147701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800" spc="-25" dirty="0">
                <a:solidFill>
                  <a:schemeClr val="tx1"/>
                </a:solidFill>
              </a:rPr>
              <a:t>Amazon</a:t>
            </a:r>
            <a:r>
              <a:rPr sz="4800" spc="-440" dirty="0">
                <a:solidFill>
                  <a:schemeClr val="tx1"/>
                </a:solidFill>
              </a:rPr>
              <a:t> </a:t>
            </a:r>
            <a:r>
              <a:rPr sz="4800" spc="265" dirty="0">
                <a:solidFill>
                  <a:schemeClr val="tx1"/>
                </a:solidFill>
              </a:rPr>
              <a:t>S3</a:t>
            </a:r>
            <a:endParaRPr sz="4800">
              <a:solidFill>
                <a:schemeClr val="tx1"/>
              </a:solidFill>
            </a:endParaRPr>
          </a:p>
          <a:p>
            <a:pPr marL="37465">
              <a:lnSpc>
                <a:spcPct val="100000"/>
              </a:lnSpc>
              <a:spcBef>
                <a:spcPts val="844"/>
              </a:spcBef>
            </a:pPr>
            <a:r>
              <a:rPr sz="2800" spc="60" dirty="0">
                <a:solidFill>
                  <a:schemeClr val="tx1"/>
                </a:solidFill>
              </a:rPr>
              <a:t>Use</a:t>
            </a:r>
            <a:r>
              <a:rPr sz="2800" spc="-120" dirty="0">
                <a:solidFill>
                  <a:schemeClr val="tx1"/>
                </a:solidFill>
              </a:rPr>
              <a:t> </a:t>
            </a:r>
            <a:r>
              <a:rPr sz="2800" spc="90" dirty="0">
                <a:solidFill>
                  <a:schemeClr val="tx1"/>
                </a:solidFill>
              </a:rPr>
              <a:t>Amazon</a:t>
            </a:r>
            <a:r>
              <a:rPr sz="2800" spc="-95" dirty="0">
                <a:solidFill>
                  <a:schemeClr val="tx1"/>
                </a:solidFill>
              </a:rPr>
              <a:t> </a:t>
            </a:r>
            <a:r>
              <a:rPr sz="2800" spc="210" dirty="0">
                <a:solidFill>
                  <a:schemeClr val="tx1"/>
                </a:solidFill>
              </a:rPr>
              <a:t>S3</a:t>
            </a:r>
            <a:r>
              <a:rPr sz="2800" spc="-114" dirty="0">
                <a:solidFill>
                  <a:schemeClr val="tx1"/>
                </a:solidFill>
              </a:rPr>
              <a:t> </a:t>
            </a:r>
            <a:r>
              <a:rPr sz="2800" spc="40" dirty="0">
                <a:solidFill>
                  <a:schemeClr val="tx1"/>
                </a:solidFill>
              </a:rPr>
              <a:t>to</a:t>
            </a:r>
            <a:r>
              <a:rPr sz="2800" spc="-100" dirty="0">
                <a:solidFill>
                  <a:schemeClr val="tx1"/>
                </a:solidFill>
              </a:rPr>
              <a:t> </a:t>
            </a:r>
            <a:r>
              <a:rPr sz="2800" spc="65" dirty="0">
                <a:solidFill>
                  <a:schemeClr val="tx1"/>
                </a:solidFill>
              </a:rPr>
              <a:t>host</a:t>
            </a:r>
            <a:r>
              <a:rPr sz="2800" spc="-85" dirty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serverless</a:t>
            </a:r>
            <a:r>
              <a:rPr sz="2800" spc="-85" dirty="0">
                <a:solidFill>
                  <a:schemeClr val="tx1"/>
                </a:solidFill>
              </a:rPr>
              <a:t> </a:t>
            </a:r>
            <a:r>
              <a:rPr sz="2800" spc="5" dirty="0">
                <a:solidFill>
                  <a:schemeClr val="tx1"/>
                </a:solidFill>
              </a:rPr>
              <a:t>websites</a:t>
            </a:r>
            <a:endParaRPr sz="280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61210" y="2093976"/>
            <a:ext cx="4315460" cy="946785"/>
            <a:chOff x="2061210" y="2093976"/>
            <a:chExt cx="4315460" cy="946785"/>
          </a:xfrm>
        </p:grpSpPr>
        <p:sp>
          <p:nvSpPr>
            <p:cNvPr id="4" name="object 4"/>
            <p:cNvSpPr/>
            <p:nvPr/>
          </p:nvSpPr>
          <p:spPr>
            <a:xfrm>
              <a:off x="5463539" y="2093976"/>
              <a:ext cx="912876" cy="9464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1210" y="2529459"/>
              <a:ext cx="3403600" cy="76200"/>
            </a:xfrm>
            <a:custGeom>
              <a:avLst/>
              <a:gdLst/>
              <a:ahLst/>
              <a:cxnLst/>
              <a:rect l="l" t="t" r="r" b="b"/>
              <a:pathLst>
                <a:path w="3403600" h="76200">
                  <a:moveTo>
                    <a:pt x="3391267" y="31750"/>
                  </a:moveTo>
                  <a:lnTo>
                    <a:pt x="3339845" y="31750"/>
                  </a:lnTo>
                  <a:lnTo>
                    <a:pt x="3339973" y="44450"/>
                  </a:lnTo>
                  <a:lnTo>
                    <a:pt x="3327241" y="44518"/>
                  </a:lnTo>
                  <a:lnTo>
                    <a:pt x="3327400" y="76200"/>
                  </a:lnTo>
                  <a:lnTo>
                    <a:pt x="3403345" y="37718"/>
                  </a:lnTo>
                  <a:lnTo>
                    <a:pt x="3391267" y="31750"/>
                  </a:lnTo>
                  <a:close/>
                </a:path>
                <a:path w="3403600" h="76200">
                  <a:moveTo>
                    <a:pt x="3327178" y="31817"/>
                  </a:moveTo>
                  <a:lnTo>
                    <a:pt x="0" y="49656"/>
                  </a:lnTo>
                  <a:lnTo>
                    <a:pt x="0" y="62356"/>
                  </a:lnTo>
                  <a:lnTo>
                    <a:pt x="3327241" y="44518"/>
                  </a:lnTo>
                  <a:lnTo>
                    <a:pt x="3327178" y="31817"/>
                  </a:lnTo>
                  <a:close/>
                </a:path>
                <a:path w="3403600" h="76200">
                  <a:moveTo>
                    <a:pt x="3339845" y="31750"/>
                  </a:moveTo>
                  <a:lnTo>
                    <a:pt x="3327178" y="31817"/>
                  </a:lnTo>
                  <a:lnTo>
                    <a:pt x="3327241" y="44518"/>
                  </a:lnTo>
                  <a:lnTo>
                    <a:pt x="3339973" y="44450"/>
                  </a:lnTo>
                  <a:lnTo>
                    <a:pt x="3339845" y="31750"/>
                  </a:lnTo>
                  <a:close/>
                </a:path>
                <a:path w="3403600" h="76200">
                  <a:moveTo>
                    <a:pt x="3327018" y="0"/>
                  </a:moveTo>
                  <a:lnTo>
                    <a:pt x="3327178" y="31817"/>
                  </a:lnTo>
                  <a:lnTo>
                    <a:pt x="3391267" y="31750"/>
                  </a:lnTo>
                  <a:lnTo>
                    <a:pt x="3327018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02154" y="2648204"/>
            <a:ext cx="2475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Trebuchet MS"/>
                <a:cs typeface="Trebuchet MS"/>
              </a:rPr>
              <a:t>HTML, </a:t>
            </a:r>
            <a:r>
              <a:rPr sz="1600" spc="25" dirty="0">
                <a:latin typeface="Trebuchet MS"/>
                <a:cs typeface="Trebuchet MS"/>
              </a:rPr>
              <a:t>CSS, </a:t>
            </a:r>
            <a:r>
              <a:rPr sz="1600" spc="-30" dirty="0">
                <a:latin typeface="Trebuchet MS"/>
                <a:cs typeface="Trebuchet MS"/>
              </a:rPr>
              <a:t>Javascript,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etc.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7721" y="3179191"/>
            <a:ext cx="10642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latin typeface="Trebuchet MS"/>
                <a:cs typeface="Trebuchet MS"/>
              </a:rPr>
              <a:t>Amazon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S3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39" y="3292297"/>
            <a:ext cx="1241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latin typeface="Trebuchet MS"/>
                <a:cs typeface="Trebuchet MS"/>
              </a:rPr>
              <a:t>Web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Browser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6572" y="1969007"/>
            <a:ext cx="1294130" cy="1327785"/>
            <a:chOff x="766572" y="1969007"/>
            <a:chExt cx="1294130" cy="1327785"/>
          </a:xfrm>
        </p:grpSpPr>
        <p:sp>
          <p:nvSpPr>
            <p:cNvPr id="10" name="object 10"/>
            <p:cNvSpPr/>
            <p:nvPr/>
          </p:nvSpPr>
          <p:spPr>
            <a:xfrm>
              <a:off x="925068" y="1969007"/>
              <a:ext cx="1135380" cy="1231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6068" y="2474975"/>
              <a:ext cx="699516" cy="7574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572" y="2388107"/>
              <a:ext cx="838200" cy="908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3808" y="4308094"/>
            <a:ext cx="67437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2451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5" dirty="0">
                <a:latin typeface="Trebuchet MS"/>
                <a:cs typeface="Trebuchet MS"/>
              </a:rPr>
              <a:t>Files </a:t>
            </a:r>
            <a:r>
              <a:rPr sz="2800" spc="25" dirty="0">
                <a:latin typeface="Trebuchet MS"/>
                <a:cs typeface="Trebuchet MS"/>
              </a:rPr>
              <a:t>need </a:t>
            </a:r>
            <a:r>
              <a:rPr sz="2800" spc="35" dirty="0">
                <a:latin typeface="Trebuchet MS"/>
                <a:cs typeface="Trebuchet MS"/>
              </a:rPr>
              <a:t>to </a:t>
            </a:r>
            <a:r>
              <a:rPr sz="2800" spc="20" dirty="0">
                <a:latin typeface="Trebuchet MS"/>
                <a:cs typeface="Trebuchet MS"/>
              </a:rPr>
              <a:t>be </a:t>
            </a:r>
            <a:r>
              <a:rPr sz="2800" spc="-45" dirty="0">
                <a:latin typeface="Trebuchet MS"/>
                <a:cs typeface="Trebuchet MS"/>
              </a:rPr>
              <a:t>public. </a:t>
            </a:r>
            <a:r>
              <a:rPr sz="2800" spc="10" dirty="0">
                <a:latin typeface="Trebuchet MS"/>
                <a:cs typeface="Trebuchet MS"/>
              </a:rPr>
              <a:t>Bucket</a:t>
            </a:r>
            <a:r>
              <a:rPr sz="2800" spc="-59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does  </a:t>
            </a:r>
            <a:r>
              <a:rPr sz="2800" spc="-40" dirty="0">
                <a:latin typeface="Trebuchet MS"/>
                <a:cs typeface="Trebuchet MS"/>
              </a:rPr>
              <a:t>not.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0" dirty="0">
                <a:latin typeface="Trebuchet MS"/>
                <a:cs typeface="Trebuchet MS"/>
              </a:rPr>
              <a:t>Distribute with </a:t>
            </a:r>
            <a:r>
              <a:rPr sz="2800" spc="90" dirty="0">
                <a:latin typeface="Trebuchet MS"/>
                <a:cs typeface="Trebuchet MS"/>
              </a:rPr>
              <a:t>Amazon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CloudFront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95" dirty="0">
                <a:latin typeface="Trebuchet MS"/>
                <a:cs typeface="Trebuchet MS"/>
              </a:rPr>
              <a:t>Make </a:t>
            </a:r>
            <a:r>
              <a:rPr sz="2800" spc="30" dirty="0">
                <a:latin typeface="Trebuchet MS"/>
                <a:cs typeface="Trebuchet MS"/>
              </a:rPr>
              <a:t>dynamic </a:t>
            </a:r>
            <a:r>
              <a:rPr sz="2800" spc="10" dirty="0">
                <a:latin typeface="Trebuchet MS"/>
                <a:cs typeface="Trebuchet MS"/>
              </a:rPr>
              <a:t>with</a:t>
            </a:r>
            <a:r>
              <a:rPr sz="2800" spc="-434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Lambda@Edge</a:t>
            </a:r>
            <a:endParaRPr sz="2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Trebuchet MS"/>
                <a:cs typeface="Trebuchet MS"/>
              </a:rPr>
              <a:t>Protect </a:t>
            </a:r>
            <a:r>
              <a:rPr sz="2800" spc="-25" dirty="0">
                <a:latin typeface="Trebuchet MS"/>
                <a:cs typeface="Trebuchet MS"/>
              </a:rPr>
              <a:t>site </a:t>
            </a:r>
            <a:r>
              <a:rPr sz="2800" spc="10" dirty="0">
                <a:latin typeface="Trebuchet MS"/>
                <a:cs typeface="Trebuchet MS"/>
              </a:rPr>
              <a:t>with </a:t>
            </a:r>
            <a:r>
              <a:rPr sz="2800" spc="200" dirty="0">
                <a:latin typeface="Trebuchet MS"/>
                <a:cs typeface="Trebuchet MS"/>
              </a:rPr>
              <a:t>AWS</a:t>
            </a:r>
            <a:r>
              <a:rPr sz="2800" spc="-53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Shield </a:t>
            </a:r>
            <a:r>
              <a:rPr sz="2800" spc="40" dirty="0">
                <a:latin typeface="Trebuchet MS"/>
                <a:cs typeface="Trebuchet MS"/>
              </a:rPr>
              <a:t>Advanced  </a:t>
            </a:r>
            <a:r>
              <a:rPr sz="2800" spc="65" dirty="0">
                <a:latin typeface="Trebuchet MS"/>
                <a:cs typeface="Trebuchet MS"/>
              </a:rPr>
              <a:t>and </a:t>
            </a:r>
            <a:r>
              <a:rPr sz="2800" spc="200" dirty="0">
                <a:latin typeface="Trebuchet MS"/>
                <a:cs typeface="Trebuchet MS"/>
              </a:rPr>
              <a:t>AWS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WAF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42147" y="1770888"/>
            <a:ext cx="6174105" cy="3581400"/>
            <a:chOff x="8042147" y="1770888"/>
            <a:chExt cx="6174105" cy="3581400"/>
          </a:xfrm>
        </p:grpSpPr>
        <p:sp>
          <p:nvSpPr>
            <p:cNvPr id="15" name="object 15"/>
            <p:cNvSpPr/>
            <p:nvPr/>
          </p:nvSpPr>
          <p:spPr>
            <a:xfrm>
              <a:off x="8798051" y="1969008"/>
              <a:ext cx="4701540" cy="3361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2147" y="1770888"/>
              <a:ext cx="6173724" cy="3581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5476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chemeClr val="tx1"/>
                </a:solidFill>
              </a:rPr>
              <a:t>Amazon </a:t>
            </a:r>
            <a:r>
              <a:rPr sz="4800" spc="-45" dirty="0">
                <a:solidFill>
                  <a:schemeClr val="tx1"/>
                </a:solidFill>
              </a:rPr>
              <a:t>API</a:t>
            </a:r>
            <a:r>
              <a:rPr sz="4800" spc="-919" dirty="0">
                <a:solidFill>
                  <a:schemeClr val="tx1"/>
                </a:solidFill>
              </a:rPr>
              <a:t> </a:t>
            </a:r>
            <a:r>
              <a:rPr sz="4800" spc="-180" dirty="0">
                <a:solidFill>
                  <a:schemeClr val="tx1"/>
                </a:solidFill>
              </a:rPr>
              <a:t>Gateway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2947" y="419100"/>
            <a:ext cx="1298448" cy="155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4609" y="6786473"/>
            <a:ext cx="691515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spc="-125" dirty="0">
                <a:latin typeface="Trebuchet MS"/>
                <a:cs typeface="Trebuchet MS"/>
              </a:rPr>
              <a:t>“Create, </a:t>
            </a:r>
            <a:r>
              <a:rPr sz="2550" i="1" spc="-25" dirty="0">
                <a:latin typeface="Trebuchet MS"/>
                <a:cs typeface="Trebuchet MS"/>
              </a:rPr>
              <a:t>maintain, </a:t>
            </a:r>
            <a:r>
              <a:rPr sz="2550" i="1" spc="40" dirty="0">
                <a:latin typeface="Trebuchet MS"/>
                <a:cs typeface="Trebuchet MS"/>
              </a:rPr>
              <a:t>and </a:t>
            </a:r>
            <a:r>
              <a:rPr sz="2550" i="1" spc="-60" dirty="0">
                <a:latin typeface="Trebuchet MS"/>
                <a:cs typeface="Trebuchet MS"/>
              </a:rPr>
              <a:t>secure </a:t>
            </a:r>
            <a:r>
              <a:rPr sz="2550" i="1" spc="55" dirty="0">
                <a:latin typeface="Trebuchet MS"/>
                <a:cs typeface="Trebuchet MS"/>
              </a:rPr>
              <a:t>APIs </a:t>
            </a:r>
            <a:r>
              <a:rPr sz="2550" i="1" spc="-15" dirty="0">
                <a:latin typeface="Trebuchet MS"/>
                <a:cs typeface="Trebuchet MS"/>
              </a:rPr>
              <a:t>at </a:t>
            </a:r>
            <a:r>
              <a:rPr sz="2550" i="1" spc="40" dirty="0">
                <a:latin typeface="Trebuchet MS"/>
                <a:cs typeface="Trebuchet MS"/>
              </a:rPr>
              <a:t>any</a:t>
            </a:r>
            <a:r>
              <a:rPr sz="2550" i="1" spc="-475" dirty="0">
                <a:latin typeface="Trebuchet MS"/>
                <a:cs typeface="Trebuchet MS"/>
              </a:rPr>
              <a:t> </a:t>
            </a:r>
            <a:r>
              <a:rPr sz="2550" i="1" spc="-65" dirty="0">
                <a:latin typeface="Trebuchet MS"/>
                <a:cs typeface="Trebuchet MS"/>
              </a:rPr>
              <a:t>scale”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294" y="4130166"/>
            <a:ext cx="17303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rebuchet MS"/>
                <a:cs typeface="Trebuchet MS"/>
              </a:rPr>
              <a:t>Create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10" dirty="0">
                <a:latin typeface="Trebuchet MS"/>
                <a:cs typeface="Trebuchet MS"/>
              </a:rPr>
              <a:t>unified </a:t>
            </a:r>
            <a:r>
              <a:rPr sz="2400" spc="70" dirty="0">
                <a:latin typeface="Trebuchet MS"/>
                <a:cs typeface="Trebuchet MS"/>
              </a:rPr>
              <a:t>API  </a:t>
            </a:r>
            <a:r>
              <a:rPr sz="2400" spc="35" dirty="0">
                <a:latin typeface="Trebuchet MS"/>
                <a:cs typeface="Trebuchet MS"/>
              </a:rPr>
              <a:t>frontend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for  </a:t>
            </a:r>
            <a:r>
              <a:rPr sz="2400" spc="10" dirty="0">
                <a:latin typeface="Trebuchet MS"/>
                <a:cs typeface="Trebuchet MS"/>
              </a:rPr>
              <a:t>multiple  </a:t>
            </a:r>
            <a:r>
              <a:rPr sz="2400" spc="15" dirty="0">
                <a:latin typeface="Trebuchet MS"/>
                <a:cs typeface="Trebuchet MS"/>
              </a:rPr>
              <a:t>micro-  </a:t>
            </a:r>
            <a:r>
              <a:rPr sz="2400" spc="-15" dirty="0">
                <a:latin typeface="Trebuchet MS"/>
                <a:cs typeface="Trebuchet MS"/>
              </a:rPr>
              <a:t>services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944" y="2420111"/>
            <a:ext cx="2078735" cy="16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6658" y="4173728"/>
            <a:ext cx="19310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rebuchet MS"/>
                <a:cs typeface="Trebuchet MS"/>
              </a:rPr>
              <a:t>Authenticate  </a:t>
            </a:r>
            <a:r>
              <a:rPr sz="2400" spc="6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authorize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requests </a:t>
            </a:r>
            <a:r>
              <a:rPr sz="2400" spc="3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25" dirty="0">
                <a:latin typeface="Trebuchet MS"/>
                <a:cs typeface="Trebuchet MS"/>
              </a:rPr>
              <a:t>backend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80247" y="2615183"/>
            <a:ext cx="1845945" cy="1603375"/>
            <a:chOff x="8080247" y="2615183"/>
            <a:chExt cx="1845945" cy="1603375"/>
          </a:xfrm>
        </p:grpSpPr>
        <p:sp>
          <p:nvSpPr>
            <p:cNvPr id="9" name="object 9"/>
            <p:cNvSpPr/>
            <p:nvPr/>
          </p:nvSpPr>
          <p:spPr>
            <a:xfrm>
              <a:off x="8080247" y="2615183"/>
              <a:ext cx="1783079" cy="1603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1223" y="3232403"/>
              <a:ext cx="894587" cy="804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0091" y="4156075"/>
            <a:ext cx="18859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Trebuchet MS"/>
                <a:cs typeface="Trebuchet MS"/>
              </a:rPr>
              <a:t>DDoS</a:t>
            </a:r>
            <a:endParaRPr sz="2400">
              <a:latin typeface="Trebuchet MS"/>
              <a:cs typeface="Trebuchet MS"/>
            </a:endParaRPr>
          </a:p>
          <a:p>
            <a:pPr marL="12700" marR="5080" indent="-2540" algn="ctr">
              <a:lnSpc>
                <a:spcPct val="100000"/>
              </a:lnSpc>
            </a:pPr>
            <a:r>
              <a:rPr sz="2400" spc="5" dirty="0">
                <a:latin typeface="Trebuchet MS"/>
                <a:cs typeface="Trebuchet MS"/>
              </a:rPr>
              <a:t>protection  </a:t>
            </a:r>
            <a:r>
              <a:rPr sz="2400" spc="60" dirty="0">
                <a:latin typeface="Trebuchet MS"/>
                <a:cs typeface="Trebuchet MS"/>
              </a:rPr>
              <a:t>and   </a:t>
            </a:r>
            <a:r>
              <a:rPr sz="2400" spc="25" dirty="0">
                <a:latin typeface="Trebuchet MS"/>
                <a:cs typeface="Trebuchet MS"/>
              </a:rPr>
              <a:t>throttling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for  </a:t>
            </a:r>
            <a:r>
              <a:rPr sz="2400" spc="4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backend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13376" y="2412492"/>
            <a:ext cx="1554480" cy="1949450"/>
            <a:chOff x="4913376" y="2412492"/>
            <a:chExt cx="1554480" cy="1949450"/>
          </a:xfrm>
        </p:grpSpPr>
        <p:sp>
          <p:nvSpPr>
            <p:cNvPr id="13" name="object 13"/>
            <p:cNvSpPr/>
            <p:nvPr/>
          </p:nvSpPr>
          <p:spPr>
            <a:xfrm>
              <a:off x="4913376" y="2412492"/>
              <a:ext cx="1554479" cy="16047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13376" y="2758440"/>
              <a:ext cx="1554479" cy="16032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498580" y="2602992"/>
            <a:ext cx="1553210" cy="1603375"/>
            <a:chOff x="11498580" y="2602992"/>
            <a:chExt cx="1553210" cy="1603375"/>
          </a:xfrm>
        </p:grpSpPr>
        <p:sp>
          <p:nvSpPr>
            <p:cNvPr id="16" name="object 16"/>
            <p:cNvSpPr/>
            <p:nvPr/>
          </p:nvSpPr>
          <p:spPr>
            <a:xfrm>
              <a:off x="11498580" y="2602992"/>
              <a:ext cx="1552956" cy="16032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07824" y="3450336"/>
              <a:ext cx="701039" cy="7223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88852" y="4170679"/>
            <a:ext cx="19100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Throttle,  </a:t>
            </a:r>
            <a:r>
              <a:rPr sz="2400" spc="-50" dirty="0">
                <a:latin typeface="Trebuchet MS"/>
                <a:cs typeface="Trebuchet MS"/>
              </a:rPr>
              <a:t>meter, </a:t>
            </a:r>
            <a:r>
              <a:rPr sz="2400" spc="55" dirty="0">
                <a:latin typeface="Trebuchet MS"/>
                <a:cs typeface="Trebuchet MS"/>
              </a:rPr>
              <a:t>and  </a:t>
            </a:r>
            <a:r>
              <a:rPr sz="2400" spc="20" dirty="0">
                <a:latin typeface="Trebuchet MS"/>
                <a:cs typeface="Trebuchet MS"/>
              </a:rPr>
              <a:t>monetize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API 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usage </a:t>
            </a:r>
            <a:r>
              <a:rPr sz="2400" spc="60" dirty="0">
                <a:latin typeface="Trebuchet MS"/>
                <a:cs typeface="Trebuchet MS"/>
              </a:rPr>
              <a:t>by </a:t>
            </a:r>
            <a:r>
              <a:rPr sz="2400" spc="55" dirty="0">
                <a:latin typeface="Trebuchet MS"/>
                <a:cs typeface="Trebuchet MS"/>
              </a:rPr>
              <a:t>3</a:t>
            </a:r>
            <a:r>
              <a:rPr sz="2400" spc="82" baseline="24305" dirty="0">
                <a:latin typeface="Trebuchet MS"/>
                <a:cs typeface="Trebuchet MS"/>
              </a:rPr>
              <a:t>rd  </a:t>
            </a:r>
            <a:r>
              <a:rPr sz="2400" spc="10" dirty="0">
                <a:latin typeface="Trebuchet MS"/>
                <a:cs typeface="Trebuchet MS"/>
              </a:rPr>
              <a:t>party  </a:t>
            </a:r>
            <a:r>
              <a:rPr sz="2400" spc="20" dirty="0">
                <a:latin typeface="Trebuchet MS"/>
                <a:cs typeface="Trebuchet MS"/>
              </a:rPr>
              <a:t>developers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9307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chemeClr val="tx1"/>
                </a:solidFill>
              </a:rPr>
              <a:t>Amazon</a:t>
            </a:r>
            <a:r>
              <a:rPr sz="4800" spc="-445" dirty="0">
                <a:solidFill>
                  <a:schemeClr val="tx1"/>
                </a:solidFill>
              </a:rPr>
              <a:t> </a:t>
            </a:r>
            <a:r>
              <a:rPr sz="4800" spc="-45" dirty="0">
                <a:solidFill>
                  <a:schemeClr val="tx1"/>
                </a:solidFill>
              </a:rPr>
              <a:t>API</a:t>
            </a:r>
            <a:r>
              <a:rPr sz="4800" spc="-445" dirty="0">
                <a:solidFill>
                  <a:schemeClr val="tx1"/>
                </a:solidFill>
              </a:rPr>
              <a:t> </a:t>
            </a:r>
            <a:r>
              <a:rPr sz="4800" spc="-180" dirty="0">
                <a:solidFill>
                  <a:schemeClr val="tx1"/>
                </a:solidFill>
              </a:rPr>
              <a:t>Gateway</a:t>
            </a:r>
            <a:r>
              <a:rPr sz="4800" spc="-395" dirty="0">
                <a:solidFill>
                  <a:schemeClr val="tx1"/>
                </a:solidFill>
              </a:rPr>
              <a:t> </a:t>
            </a:r>
            <a:r>
              <a:rPr sz="4800" spc="635" dirty="0">
                <a:solidFill>
                  <a:schemeClr val="tx1"/>
                </a:solidFill>
              </a:rPr>
              <a:t>–</a:t>
            </a:r>
            <a:r>
              <a:rPr sz="4800" spc="-440" dirty="0">
                <a:solidFill>
                  <a:schemeClr val="tx1"/>
                </a:solidFill>
              </a:rPr>
              <a:t> </a:t>
            </a:r>
            <a:r>
              <a:rPr sz="4800" spc="-45" dirty="0">
                <a:solidFill>
                  <a:schemeClr val="tx1"/>
                </a:solidFill>
              </a:rPr>
              <a:t>API</a:t>
            </a:r>
            <a:r>
              <a:rPr sz="4800" spc="-430" dirty="0">
                <a:solidFill>
                  <a:schemeClr val="tx1"/>
                </a:solidFill>
              </a:rPr>
              <a:t> </a:t>
            </a:r>
            <a:r>
              <a:rPr sz="4800" spc="-225" dirty="0">
                <a:solidFill>
                  <a:schemeClr val="tx1"/>
                </a:solidFill>
              </a:rPr>
              <a:t>Call</a:t>
            </a:r>
            <a:r>
              <a:rPr sz="4800" spc="-440" dirty="0">
                <a:solidFill>
                  <a:schemeClr val="tx1"/>
                </a:solidFill>
              </a:rPr>
              <a:t> </a:t>
            </a:r>
            <a:r>
              <a:rPr sz="4800" spc="-130" dirty="0">
                <a:solidFill>
                  <a:schemeClr val="tx1"/>
                </a:solidFill>
              </a:rPr>
              <a:t>Flow</a:t>
            </a:r>
            <a:endParaRPr sz="480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4296" y="2045207"/>
            <a:ext cx="3623310" cy="2538095"/>
            <a:chOff x="844296" y="2045207"/>
            <a:chExt cx="3623310" cy="2538095"/>
          </a:xfrm>
        </p:grpSpPr>
        <p:sp>
          <p:nvSpPr>
            <p:cNvPr id="4" name="object 4"/>
            <p:cNvSpPr/>
            <p:nvPr/>
          </p:nvSpPr>
          <p:spPr>
            <a:xfrm>
              <a:off x="3351275" y="3959351"/>
              <a:ext cx="1111250" cy="619125"/>
            </a:xfrm>
            <a:custGeom>
              <a:avLst/>
              <a:gdLst/>
              <a:ahLst/>
              <a:cxnLst/>
              <a:rect l="l" t="t" r="r" b="b"/>
              <a:pathLst>
                <a:path w="1111250" h="619125">
                  <a:moveTo>
                    <a:pt x="424434" y="0"/>
                  </a:moveTo>
                  <a:lnTo>
                    <a:pt x="375548" y="4059"/>
                  </a:lnTo>
                  <a:lnTo>
                    <a:pt x="329345" y="15804"/>
                  </a:lnTo>
                  <a:lnTo>
                    <a:pt x="286643" y="34586"/>
                  </a:lnTo>
                  <a:lnTo>
                    <a:pt x="248263" y="59755"/>
                  </a:lnTo>
                  <a:lnTo>
                    <a:pt x="215023" y="90663"/>
                  </a:lnTo>
                  <a:lnTo>
                    <a:pt x="187743" y="126661"/>
                  </a:lnTo>
                  <a:lnTo>
                    <a:pt x="167243" y="167099"/>
                  </a:lnTo>
                  <a:lnTo>
                    <a:pt x="154342" y="211327"/>
                  </a:lnTo>
                  <a:lnTo>
                    <a:pt x="149860" y="258699"/>
                  </a:lnTo>
                  <a:lnTo>
                    <a:pt x="100673" y="279622"/>
                  </a:lnTo>
                  <a:lnTo>
                    <a:pt x="59307" y="312396"/>
                  </a:lnTo>
                  <a:lnTo>
                    <a:pt x="27549" y="352717"/>
                  </a:lnTo>
                  <a:lnTo>
                    <a:pt x="7185" y="396281"/>
                  </a:lnTo>
                  <a:lnTo>
                    <a:pt x="0" y="438785"/>
                  </a:lnTo>
                  <a:lnTo>
                    <a:pt x="0" y="449961"/>
                  </a:lnTo>
                  <a:lnTo>
                    <a:pt x="5893" y="487662"/>
                  </a:lnTo>
                  <a:lnTo>
                    <a:pt x="22701" y="522799"/>
                  </a:lnTo>
                  <a:lnTo>
                    <a:pt x="49115" y="554193"/>
                  </a:lnTo>
                  <a:lnTo>
                    <a:pt x="83827" y="580665"/>
                  </a:lnTo>
                  <a:lnTo>
                    <a:pt x="125528" y="601033"/>
                  </a:lnTo>
                  <a:lnTo>
                    <a:pt x="172909" y="614119"/>
                  </a:lnTo>
                  <a:lnTo>
                    <a:pt x="224662" y="618744"/>
                  </a:lnTo>
                  <a:lnTo>
                    <a:pt x="886333" y="618744"/>
                  </a:lnTo>
                  <a:lnTo>
                    <a:pt x="938086" y="614119"/>
                  </a:lnTo>
                  <a:lnTo>
                    <a:pt x="985467" y="601033"/>
                  </a:lnTo>
                  <a:lnTo>
                    <a:pt x="1027168" y="580665"/>
                  </a:lnTo>
                  <a:lnTo>
                    <a:pt x="1061880" y="554193"/>
                  </a:lnTo>
                  <a:lnTo>
                    <a:pt x="1088294" y="522799"/>
                  </a:lnTo>
                  <a:lnTo>
                    <a:pt x="1105102" y="487662"/>
                  </a:lnTo>
                  <a:lnTo>
                    <a:pt x="1110996" y="449961"/>
                  </a:lnTo>
                  <a:lnTo>
                    <a:pt x="1110996" y="438785"/>
                  </a:lnTo>
                  <a:lnTo>
                    <a:pt x="1104003" y="398105"/>
                  </a:lnTo>
                  <a:lnTo>
                    <a:pt x="1084180" y="357100"/>
                  </a:lnTo>
                  <a:lnTo>
                    <a:pt x="1053258" y="319214"/>
                  </a:lnTo>
                  <a:lnTo>
                    <a:pt x="1012970" y="287890"/>
                  </a:lnTo>
                  <a:lnTo>
                    <a:pt x="965048" y="266570"/>
                  </a:lnTo>
                  <a:lnTo>
                    <a:pt x="911225" y="258699"/>
                  </a:lnTo>
                  <a:lnTo>
                    <a:pt x="898066" y="214422"/>
                  </a:lnTo>
                  <a:lnTo>
                    <a:pt x="874722" y="177162"/>
                  </a:lnTo>
                  <a:lnTo>
                    <a:pt x="842983" y="148541"/>
                  </a:lnTo>
                  <a:lnTo>
                    <a:pt x="838311" y="146303"/>
                  </a:lnTo>
                  <a:lnTo>
                    <a:pt x="686562" y="146303"/>
                  </a:lnTo>
                  <a:lnTo>
                    <a:pt x="657620" y="108082"/>
                  </a:lnTo>
                  <a:lnTo>
                    <a:pt x="621396" y="73321"/>
                  </a:lnTo>
                  <a:lnTo>
                    <a:pt x="578929" y="43576"/>
                  </a:lnTo>
                  <a:lnTo>
                    <a:pt x="531255" y="20404"/>
                  </a:lnTo>
                  <a:lnTo>
                    <a:pt x="479410" y="5360"/>
                  </a:lnTo>
                  <a:lnTo>
                    <a:pt x="424434" y="0"/>
                  </a:lnTo>
                  <a:close/>
                </a:path>
                <a:path w="1111250" h="619125">
                  <a:moveTo>
                    <a:pt x="761491" y="123698"/>
                  </a:moveTo>
                  <a:lnTo>
                    <a:pt x="742747" y="125640"/>
                  </a:lnTo>
                  <a:lnTo>
                    <a:pt x="724026" y="130762"/>
                  </a:lnTo>
                  <a:lnTo>
                    <a:pt x="705306" y="138003"/>
                  </a:lnTo>
                  <a:lnTo>
                    <a:pt x="686562" y="146303"/>
                  </a:lnTo>
                  <a:lnTo>
                    <a:pt x="838311" y="146303"/>
                  </a:lnTo>
                  <a:lnTo>
                    <a:pt x="804642" y="130179"/>
                  </a:lnTo>
                  <a:lnTo>
                    <a:pt x="761491" y="123698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1275" y="3959351"/>
              <a:ext cx="1111250" cy="619125"/>
            </a:xfrm>
            <a:custGeom>
              <a:avLst/>
              <a:gdLst/>
              <a:ahLst/>
              <a:cxnLst/>
              <a:rect l="l" t="t" r="r" b="b"/>
              <a:pathLst>
                <a:path w="1111250" h="619125">
                  <a:moveTo>
                    <a:pt x="149860" y="258699"/>
                  </a:moveTo>
                  <a:lnTo>
                    <a:pt x="154342" y="211327"/>
                  </a:lnTo>
                  <a:lnTo>
                    <a:pt x="167243" y="167099"/>
                  </a:lnTo>
                  <a:lnTo>
                    <a:pt x="187743" y="126661"/>
                  </a:lnTo>
                  <a:lnTo>
                    <a:pt x="215023" y="90663"/>
                  </a:lnTo>
                  <a:lnTo>
                    <a:pt x="248263" y="59755"/>
                  </a:lnTo>
                  <a:lnTo>
                    <a:pt x="286643" y="34586"/>
                  </a:lnTo>
                  <a:lnTo>
                    <a:pt x="329345" y="15804"/>
                  </a:lnTo>
                  <a:lnTo>
                    <a:pt x="375548" y="4059"/>
                  </a:lnTo>
                  <a:lnTo>
                    <a:pt x="424434" y="0"/>
                  </a:lnTo>
                  <a:lnTo>
                    <a:pt x="479410" y="5360"/>
                  </a:lnTo>
                  <a:lnTo>
                    <a:pt x="531255" y="20404"/>
                  </a:lnTo>
                  <a:lnTo>
                    <a:pt x="578929" y="43576"/>
                  </a:lnTo>
                  <a:lnTo>
                    <a:pt x="621396" y="73321"/>
                  </a:lnTo>
                  <a:lnTo>
                    <a:pt x="657620" y="108082"/>
                  </a:lnTo>
                  <a:lnTo>
                    <a:pt x="686562" y="146303"/>
                  </a:lnTo>
                  <a:lnTo>
                    <a:pt x="705306" y="138003"/>
                  </a:lnTo>
                  <a:lnTo>
                    <a:pt x="724026" y="130762"/>
                  </a:lnTo>
                  <a:lnTo>
                    <a:pt x="742747" y="125640"/>
                  </a:lnTo>
                  <a:lnTo>
                    <a:pt x="761491" y="123698"/>
                  </a:lnTo>
                  <a:lnTo>
                    <a:pt x="804642" y="130179"/>
                  </a:lnTo>
                  <a:lnTo>
                    <a:pt x="842983" y="148541"/>
                  </a:lnTo>
                  <a:lnTo>
                    <a:pt x="874722" y="177162"/>
                  </a:lnTo>
                  <a:lnTo>
                    <a:pt x="898066" y="214422"/>
                  </a:lnTo>
                  <a:lnTo>
                    <a:pt x="911225" y="258699"/>
                  </a:lnTo>
                  <a:lnTo>
                    <a:pt x="965048" y="266570"/>
                  </a:lnTo>
                  <a:lnTo>
                    <a:pt x="1012970" y="287890"/>
                  </a:lnTo>
                  <a:lnTo>
                    <a:pt x="1053258" y="319214"/>
                  </a:lnTo>
                  <a:lnTo>
                    <a:pt x="1084180" y="357100"/>
                  </a:lnTo>
                  <a:lnTo>
                    <a:pt x="1104003" y="398105"/>
                  </a:lnTo>
                  <a:lnTo>
                    <a:pt x="1110996" y="438785"/>
                  </a:lnTo>
                  <a:lnTo>
                    <a:pt x="1110996" y="449961"/>
                  </a:lnTo>
                  <a:lnTo>
                    <a:pt x="1105102" y="487662"/>
                  </a:lnTo>
                  <a:lnTo>
                    <a:pt x="1088294" y="522799"/>
                  </a:lnTo>
                  <a:lnTo>
                    <a:pt x="1061880" y="554193"/>
                  </a:lnTo>
                  <a:lnTo>
                    <a:pt x="1027168" y="580665"/>
                  </a:lnTo>
                  <a:lnTo>
                    <a:pt x="985467" y="601033"/>
                  </a:lnTo>
                  <a:lnTo>
                    <a:pt x="938086" y="614119"/>
                  </a:lnTo>
                  <a:lnTo>
                    <a:pt x="886333" y="618744"/>
                  </a:lnTo>
                  <a:lnTo>
                    <a:pt x="503805" y="618744"/>
                  </a:lnTo>
                  <a:lnTo>
                    <a:pt x="307371" y="618744"/>
                  </a:lnTo>
                  <a:lnTo>
                    <a:pt x="235001" y="618744"/>
                  </a:lnTo>
                  <a:lnTo>
                    <a:pt x="224662" y="618744"/>
                  </a:lnTo>
                  <a:lnTo>
                    <a:pt x="172909" y="614119"/>
                  </a:lnTo>
                  <a:lnTo>
                    <a:pt x="125528" y="601033"/>
                  </a:lnTo>
                  <a:lnTo>
                    <a:pt x="83827" y="580665"/>
                  </a:lnTo>
                  <a:lnTo>
                    <a:pt x="49115" y="554193"/>
                  </a:lnTo>
                  <a:lnTo>
                    <a:pt x="22701" y="522799"/>
                  </a:lnTo>
                  <a:lnTo>
                    <a:pt x="5893" y="487662"/>
                  </a:lnTo>
                  <a:lnTo>
                    <a:pt x="0" y="449961"/>
                  </a:lnTo>
                  <a:lnTo>
                    <a:pt x="0" y="438785"/>
                  </a:lnTo>
                  <a:lnTo>
                    <a:pt x="7185" y="396281"/>
                  </a:lnTo>
                  <a:lnTo>
                    <a:pt x="27549" y="352717"/>
                  </a:lnTo>
                  <a:lnTo>
                    <a:pt x="59307" y="312396"/>
                  </a:lnTo>
                  <a:lnTo>
                    <a:pt x="100673" y="279622"/>
                  </a:lnTo>
                  <a:lnTo>
                    <a:pt x="149860" y="258699"/>
                  </a:lnTo>
                  <a:close/>
                </a:path>
              </a:pathLst>
            </a:custGeom>
            <a:ln w="9144">
              <a:solidFill>
                <a:srgbClr val="6362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296" y="2045207"/>
              <a:ext cx="1254252" cy="1054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3239" y="4648580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926" y="3045967"/>
            <a:ext cx="73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rebuchet MS"/>
                <a:cs typeface="Trebuchet MS"/>
              </a:rPr>
              <a:t>Mobile  </a:t>
            </a:r>
            <a:r>
              <a:rPr sz="1800" spc="65" dirty="0"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3148" y="3663696"/>
            <a:ext cx="1316736" cy="1299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7653" y="4752543"/>
            <a:ext cx="9569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Trebuchet MS"/>
                <a:cs typeface="Trebuchet MS"/>
              </a:rPr>
              <a:t>W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bsi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5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408" y="5414771"/>
            <a:ext cx="990600" cy="978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3983" y="6282690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er</a:t>
            </a:r>
            <a:r>
              <a:rPr sz="1800" spc="-20" dirty="0">
                <a:latin typeface="Trebuchet MS"/>
                <a:cs typeface="Trebuchet MS"/>
              </a:rPr>
              <a:t>v</a:t>
            </a:r>
            <a:r>
              <a:rPr sz="1800" spc="-45" dirty="0">
                <a:latin typeface="Trebuchet MS"/>
                <a:cs typeface="Trebuchet MS"/>
              </a:rPr>
              <a:t>ic</a:t>
            </a:r>
            <a:r>
              <a:rPr sz="1800" spc="-70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2526" y="2598927"/>
            <a:ext cx="1467485" cy="3312160"/>
          </a:xfrm>
          <a:custGeom>
            <a:avLst/>
            <a:gdLst/>
            <a:ahLst/>
            <a:cxnLst/>
            <a:rect l="l" t="t" r="r" b="b"/>
            <a:pathLst>
              <a:path w="1467485" h="3312160">
                <a:moveTo>
                  <a:pt x="1425575" y="1717802"/>
                </a:moveTo>
                <a:lnTo>
                  <a:pt x="1414589" y="1711452"/>
                </a:lnTo>
                <a:lnTo>
                  <a:pt x="1339723" y="1668145"/>
                </a:lnTo>
                <a:lnTo>
                  <a:pt x="1336675" y="1666494"/>
                </a:lnTo>
                <a:lnTo>
                  <a:pt x="1332852" y="1667510"/>
                </a:lnTo>
                <a:lnTo>
                  <a:pt x="1329309" y="1673606"/>
                </a:lnTo>
                <a:lnTo>
                  <a:pt x="1330325" y="1677416"/>
                </a:lnTo>
                <a:lnTo>
                  <a:pt x="1389329" y="1711553"/>
                </a:lnTo>
                <a:lnTo>
                  <a:pt x="202692" y="1716024"/>
                </a:lnTo>
                <a:lnTo>
                  <a:pt x="202692" y="1728724"/>
                </a:lnTo>
                <a:lnTo>
                  <a:pt x="1389532" y="1724240"/>
                </a:lnTo>
                <a:lnTo>
                  <a:pt x="1330706" y="1758950"/>
                </a:lnTo>
                <a:lnTo>
                  <a:pt x="1329677" y="1762760"/>
                </a:lnTo>
                <a:lnTo>
                  <a:pt x="1333246" y="1768856"/>
                </a:lnTo>
                <a:lnTo>
                  <a:pt x="1337183" y="1769872"/>
                </a:lnTo>
                <a:lnTo>
                  <a:pt x="1340091" y="1768094"/>
                </a:lnTo>
                <a:lnTo>
                  <a:pt x="1425575" y="1717802"/>
                </a:lnTo>
                <a:close/>
              </a:path>
              <a:path w="1467485" h="3312160">
                <a:moveTo>
                  <a:pt x="1461516" y="1286002"/>
                </a:moveTo>
                <a:lnTo>
                  <a:pt x="1450619" y="1279652"/>
                </a:lnTo>
                <a:lnTo>
                  <a:pt x="1372870" y="1234313"/>
                </a:lnTo>
                <a:lnTo>
                  <a:pt x="1368933" y="1235329"/>
                </a:lnTo>
                <a:lnTo>
                  <a:pt x="1367142" y="1238377"/>
                </a:lnTo>
                <a:lnTo>
                  <a:pt x="1365377" y="1241298"/>
                </a:lnTo>
                <a:lnTo>
                  <a:pt x="1366393" y="1245235"/>
                </a:lnTo>
                <a:lnTo>
                  <a:pt x="1425371" y="1279652"/>
                </a:lnTo>
                <a:lnTo>
                  <a:pt x="737108" y="1279652"/>
                </a:lnTo>
                <a:lnTo>
                  <a:pt x="737108" y="12700"/>
                </a:lnTo>
                <a:lnTo>
                  <a:pt x="737108" y="6350"/>
                </a:lnTo>
                <a:lnTo>
                  <a:pt x="737108" y="2794"/>
                </a:lnTo>
                <a:lnTo>
                  <a:pt x="734187" y="0"/>
                </a:lnTo>
                <a:lnTo>
                  <a:pt x="0" y="0"/>
                </a:lnTo>
                <a:lnTo>
                  <a:pt x="0" y="12700"/>
                </a:lnTo>
                <a:lnTo>
                  <a:pt x="724408" y="12700"/>
                </a:lnTo>
                <a:lnTo>
                  <a:pt x="724408" y="1289431"/>
                </a:lnTo>
                <a:lnTo>
                  <a:pt x="727202" y="1292352"/>
                </a:lnTo>
                <a:lnTo>
                  <a:pt x="1425371" y="1292352"/>
                </a:lnTo>
                <a:lnTo>
                  <a:pt x="1369428" y="1324991"/>
                </a:lnTo>
                <a:lnTo>
                  <a:pt x="1366393" y="1326642"/>
                </a:lnTo>
                <a:lnTo>
                  <a:pt x="1365377" y="1330579"/>
                </a:lnTo>
                <a:lnTo>
                  <a:pt x="1368933" y="1336675"/>
                </a:lnTo>
                <a:lnTo>
                  <a:pt x="1372870" y="1337691"/>
                </a:lnTo>
                <a:lnTo>
                  <a:pt x="1450619" y="1292352"/>
                </a:lnTo>
                <a:lnTo>
                  <a:pt x="1461516" y="1286002"/>
                </a:lnTo>
                <a:close/>
              </a:path>
              <a:path w="1467485" h="3312160">
                <a:moveTo>
                  <a:pt x="1467104" y="2136902"/>
                </a:moveTo>
                <a:lnTo>
                  <a:pt x="1456194" y="2130552"/>
                </a:lnTo>
                <a:lnTo>
                  <a:pt x="1381366" y="2086991"/>
                </a:lnTo>
                <a:lnTo>
                  <a:pt x="1378458" y="2085213"/>
                </a:lnTo>
                <a:lnTo>
                  <a:pt x="1374521" y="2086229"/>
                </a:lnTo>
                <a:lnTo>
                  <a:pt x="1370952" y="2092325"/>
                </a:lnTo>
                <a:lnTo>
                  <a:pt x="1371981" y="2096135"/>
                </a:lnTo>
                <a:lnTo>
                  <a:pt x="1430959" y="2130552"/>
                </a:lnTo>
                <a:lnTo>
                  <a:pt x="753618" y="2130552"/>
                </a:lnTo>
                <a:lnTo>
                  <a:pt x="750824" y="2133346"/>
                </a:lnTo>
                <a:lnTo>
                  <a:pt x="750824" y="3299333"/>
                </a:lnTo>
                <a:lnTo>
                  <a:pt x="47244" y="3299333"/>
                </a:lnTo>
                <a:lnTo>
                  <a:pt x="47244" y="3312033"/>
                </a:lnTo>
                <a:lnTo>
                  <a:pt x="760603" y="3312033"/>
                </a:lnTo>
                <a:lnTo>
                  <a:pt x="763524" y="3309239"/>
                </a:lnTo>
                <a:lnTo>
                  <a:pt x="763524" y="3305683"/>
                </a:lnTo>
                <a:lnTo>
                  <a:pt x="763524" y="3299333"/>
                </a:lnTo>
                <a:lnTo>
                  <a:pt x="763524" y="2143252"/>
                </a:lnTo>
                <a:lnTo>
                  <a:pt x="1430959" y="2143252"/>
                </a:lnTo>
                <a:lnTo>
                  <a:pt x="1371981" y="2177669"/>
                </a:lnTo>
                <a:lnTo>
                  <a:pt x="1370952" y="2181479"/>
                </a:lnTo>
                <a:lnTo>
                  <a:pt x="1374521" y="2187575"/>
                </a:lnTo>
                <a:lnTo>
                  <a:pt x="1378458" y="2188591"/>
                </a:lnTo>
                <a:lnTo>
                  <a:pt x="1381366" y="2186813"/>
                </a:lnTo>
                <a:lnTo>
                  <a:pt x="1456194" y="2143252"/>
                </a:lnTo>
                <a:lnTo>
                  <a:pt x="1467104" y="2136902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880097" y="1833372"/>
            <a:ext cx="4909820" cy="2535555"/>
            <a:chOff x="6880097" y="1833372"/>
            <a:chExt cx="4909820" cy="2535555"/>
          </a:xfrm>
        </p:grpSpPr>
        <p:sp>
          <p:nvSpPr>
            <p:cNvPr id="15" name="object 15"/>
            <p:cNvSpPr/>
            <p:nvPr/>
          </p:nvSpPr>
          <p:spPr>
            <a:xfrm>
              <a:off x="6880097" y="4265041"/>
              <a:ext cx="487680" cy="103505"/>
            </a:xfrm>
            <a:custGeom>
              <a:avLst/>
              <a:gdLst/>
              <a:ahLst/>
              <a:cxnLst/>
              <a:rect l="l" t="t" r="r" b="b"/>
              <a:pathLst>
                <a:path w="487679" h="103504">
                  <a:moveTo>
                    <a:pt x="462570" y="51689"/>
                  </a:moveTo>
                  <a:lnTo>
                    <a:pt x="392683" y="92456"/>
                  </a:lnTo>
                  <a:lnTo>
                    <a:pt x="391668" y="96266"/>
                  </a:lnTo>
                  <a:lnTo>
                    <a:pt x="395224" y="102362"/>
                  </a:lnTo>
                  <a:lnTo>
                    <a:pt x="399033" y="103378"/>
                  </a:lnTo>
                  <a:lnTo>
                    <a:pt x="476789" y="58038"/>
                  </a:lnTo>
                  <a:lnTo>
                    <a:pt x="475106" y="58038"/>
                  </a:lnTo>
                  <a:lnTo>
                    <a:pt x="475106" y="57150"/>
                  </a:lnTo>
                  <a:lnTo>
                    <a:pt x="471931" y="57150"/>
                  </a:lnTo>
                  <a:lnTo>
                    <a:pt x="462570" y="51689"/>
                  </a:lnTo>
                  <a:close/>
                </a:path>
                <a:path w="487679" h="103504">
                  <a:moveTo>
                    <a:pt x="45168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51684" y="58038"/>
                  </a:lnTo>
                  <a:lnTo>
                    <a:pt x="462570" y="51689"/>
                  </a:lnTo>
                  <a:lnTo>
                    <a:pt x="451684" y="45338"/>
                  </a:lnTo>
                  <a:close/>
                </a:path>
                <a:path w="487679" h="103504">
                  <a:moveTo>
                    <a:pt x="476789" y="45338"/>
                  </a:moveTo>
                  <a:lnTo>
                    <a:pt x="475106" y="45338"/>
                  </a:lnTo>
                  <a:lnTo>
                    <a:pt x="475106" y="58038"/>
                  </a:lnTo>
                  <a:lnTo>
                    <a:pt x="476789" y="58038"/>
                  </a:lnTo>
                  <a:lnTo>
                    <a:pt x="487679" y="51689"/>
                  </a:lnTo>
                  <a:lnTo>
                    <a:pt x="476789" y="45338"/>
                  </a:lnTo>
                  <a:close/>
                </a:path>
                <a:path w="487679" h="103504">
                  <a:moveTo>
                    <a:pt x="471931" y="46228"/>
                  </a:moveTo>
                  <a:lnTo>
                    <a:pt x="462570" y="51689"/>
                  </a:lnTo>
                  <a:lnTo>
                    <a:pt x="471931" y="57150"/>
                  </a:lnTo>
                  <a:lnTo>
                    <a:pt x="471931" y="46228"/>
                  </a:lnTo>
                  <a:close/>
                </a:path>
                <a:path w="487679" h="103504">
                  <a:moveTo>
                    <a:pt x="475106" y="46228"/>
                  </a:moveTo>
                  <a:lnTo>
                    <a:pt x="471931" y="46228"/>
                  </a:lnTo>
                  <a:lnTo>
                    <a:pt x="471931" y="57150"/>
                  </a:lnTo>
                  <a:lnTo>
                    <a:pt x="475106" y="57150"/>
                  </a:lnTo>
                  <a:lnTo>
                    <a:pt x="475106" y="46228"/>
                  </a:lnTo>
                  <a:close/>
                </a:path>
                <a:path w="487679" h="103504">
                  <a:moveTo>
                    <a:pt x="399033" y="0"/>
                  </a:moveTo>
                  <a:lnTo>
                    <a:pt x="395224" y="1016"/>
                  </a:lnTo>
                  <a:lnTo>
                    <a:pt x="391668" y="7112"/>
                  </a:lnTo>
                  <a:lnTo>
                    <a:pt x="392683" y="10922"/>
                  </a:lnTo>
                  <a:lnTo>
                    <a:pt x="462570" y="51689"/>
                  </a:lnTo>
                  <a:lnTo>
                    <a:pt x="471931" y="46228"/>
                  </a:lnTo>
                  <a:lnTo>
                    <a:pt x="475106" y="46228"/>
                  </a:lnTo>
                  <a:lnTo>
                    <a:pt x="475106" y="45338"/>
                  </a:lnTo>
                  <a:lnTo>
                    <a:pt x="476789" y="45338"/>
                  </a:lnTo>
                  <a:lnTo>
                    <a:pt x="399033" y="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27435" y="1833372"/>
              <a:ext cx="1062227" cy="10622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58296" y="2830829"/>
            <a:ext cx="99186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Trebuchet MS"/>
                <a:cs typeface="Trebuchet MS"/>
              </a:rPr>
              <a:t>AWS</a:t>
            </a:r>
            <a:endParaRPr sz="1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40" dirty="0">
                <a:latin typeface="Trebuchet MS"/>
                <a:cs typeface="Trebuchet MS"/>
              </a:rPr>
              <a:t>Lambda  </a:t>
            </a:r>
            <a:r>
              <a:rPr sz="1800" spc="15" dirty="0">
                <a:latin typeface="Trebuchet MS"/>
                <a:cs typeface="Trebuchet MS"/>
              </a:rPr>
              <a:t>fun</a:t>
            </a:r>
            <a:r>
              <a:rPr sz="1800" spc="5" dirty="0">
                <a:latin typeface="Trebuchet MS"/>
                <a:cs typeface="Trebuchet MS"/>
              </a:rPr>
              <a:t>c</a:t>
            </a:r>
            <a:r>
              <a:rPr sz="1800" spc="-50" dirty="0">
                <a:latin typeface="Trebuchet MS"/>
                <a:cs typeface="Trebuchet MS"/>
              </a:rPr>
              <a:t>t</a:t>
            </a:r>
            <a:r>
              <a:rPr sz="1800" spc="-45" dirty="0">
                <a:latin typeface="Trebuchet MS"/>
                <a:cs typeface="Trebuchet MS"/>
              </a:rPr>
              <a:t>i</a:t>
            </a:r>
            <a:r>
              <a:rPr sz="1800" spc="65" dirty="0">
                <a:latin typeface="Trebuchet MS"/>
                <a:cs typeface="Trebuchet MS"/>
              </a:rPr>
              <a:t>ons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1158" y="1372869"/>
            <a:ext cx="7105650" cy="6115050"/>
            <a:chOff x="5201158" y="1372869"/>
            <a:chExt cx="7105650" cy="6115050"/>
          </a:xfrm>
        </p:grpSpPr>
        <p:sp>
          <p:nvSpPr>
            <p:cNvPr id="19" name="object 19"/>
            <p:cNvSpPr/>
            <p:nvPr/>
          </p:nvSpPr>
          <p:spPr>
            <a:xfrm>
              <a:off x="5211318" y="1383029"/>
              <a:ext cx="7085330" cy="6094730"/>
            </a:xfrm>
            <a:custGeom>
              <a:avLst/>
              <a:gdLst/>
              <a:ahLst/>
              <a:cxnLst/>
              <a:rect l="l" t="t" r="r" b="b"/>
              <a:pathLst>
                <a:path w="7085330" h="6094730">
                  <a:moveTo>
                    <a:pt x="0" y="598297"/>
                  </a:moveTo>
                  <a:lnTo>
                    <a:pt x="1983" y="549224"/>
                  </a:lnTo>
                  <a:lnTo>
                    <a:pt x="7830" y="501244"/>
                  </a:lnTo>
                  <a:lnTo>
                    <a:pt x="17386" y="454511"/>
                  </a:lnTo>
                  <a:lnTo>
                    <a:pt x="30499" y="409179"/>
                  </a:lnTo>
                  <a:lnTo>
                    <a:pt x="47013" y="365402"/>
                  </a:lnTo>
                  <a:lnTo>
                    <a:pt x="66776" y="323334"/>
                  </a:lnTo>
                  <a:lnTo>
                    <a:pt x="89632" y="283129"/>
                  </a:lnTo>
                  <a:lnTo>
                    <a:pt x="115429" y="244940"/>
                  </a:lnTo>
                  <a:lnTo>
                    <a:pt x="144012" y="208922"/>
                  </a:lnTo>
                  <a:lnTo>
                    <a:pt x="175228" y="175228"/>
                  </a:lnTo>
                  <a:lnTo>
                    <a:pt x="208922" y="144012"/>
                  </a:lnTo>
                  <a:lnTo>
                    <a:pt x="244940" y="115429"/>
                  </a:lnTo>
                  <a:lnTo>
                    <a:pt x="283129" y="89632"/>
                  </a:lnTo>
                  <a:lnTo>
                    <a:pt x="323334" y="66776"/>
                  </a:lnTo>
                  <a:lnTo>
                    <a:pt x="365402" y="47013"/>
                  </a:lnTo>
                  <a:lnTo>
                    <a:pt x="409179" y="30499"/>
                  </a:lnTo>
                  <a:lnTo>
                    <a:pt x="454511" y="17386"/>
                  </a:lnTo>
                  <a:lnTo>
                    <a:pt x="501244" y="7830"/>
                  </a:lnTo>
                  <a:lnTo>
                    <a:pt x="549224" y="1983"/>
                  </a:lnTo>
                  <a:lnTo>
                    <a:pt x="598297" y="0"/>
                  </a:lnTo>
                  <a:lnTo>
                    <a:pt x="6486779" y="0"/>
                  </a:lnTo>
                  <a:lnTo>
                    <a:pt x="6535851" y="1983"/>
                  </a:lnTo>
                  <a:lnTo>
                    <a:pt x="6583831" y="7830"/>
                  </a:lnTo>
                  <a:lnTo>
                    <a:pt x="6630564" y="17386"/>
                  </a:lnTo>
                  <a:lnTo>
                    <a:pt x="6675896" y="30499"/>
                  </a:lnTo>
                  <a:lnTo>
                    <a:pt x="6719673" y="47013"/>
                  </a:lnTo>
                  <a:lnTo>
                    <a:pt x="6761741" y="66776"/>
                  </a:lnTo>
                  <a:lnTo>
                    <a:pt x="6801946" y="89632"/>
                  </a:lnTo>
                  <a:lnTo>
                    <a:pt x="6840135" y="115429"/>
                  </a:lnTo>
                  <a:lnTo>
                    <a:pt x="6876153" y="144012"/>
                  </a:lnTo>
                  <a:lnTo>
                    <a:pt x="6909847" y="175228"/>
                  </a:lnTo>
                  <a:lnTo>
                    <a:pt x="6941063" y="208922"/>
                  </a:lnTo>
                  <a:lnTo>
                    <a:pt x="6969646" y="244940"/>
                  </a:lnTo>
                  <a:lnTo>
                    <a:pt x="6995443" y="283129"/>
                  </a:lnTo>
                  <a:lnTo>
                    <a:pt x="7018299" y="323334"/>
                  </a:lnTo>
                  <a:lnTo>
                    <a:pt x="7038062" y="365402"/>
                  </a:lnTo>
                  <a:lnTo>
                    <a:pt x="7054576" y="409179"/>
                  </a:lnTo>
                  <a:lnTo>
                    <a:pt x="7067689" y="454511"/>
                  </a:lnTo>
                  <a:lnTo>
                    <a:pt x="7077245" y="501244"/>
                  </a:lnTo>
                  <a:lnTo>
                    <a:pt x="7083092" y="549224"/>
                  </a:lnTo>
                  <a:lnTo>
                    <a:pt x="7085076" y="598297"/>
                  </a:lnTo>
                  <a:lnTo>
                    <a:pt x="7085076" y="5496179"/>
                  </a:lnTo>
                  <a:lnTo>
                    <a:pt x="7083092" y="5545244"/>
                  </a:lnTo>
                  <a:lnTo>
                    <a:pt x="7077245" y="5593219"/>
                  </a:lnTo>
                  <a:lnTo>
                    <a:pt x="7067689" y="5639947"/>
                  </a:lnTo>
                  <a:lnTo>
                    <a:pt x="7054576" y="5685276"/>
                  </a:lnTo>
                  <a:lnTo>
                    <a:pt x="7038062" y="5729051"/>
                  </a:lnTo>
                  <a:lnTo>
                    <a:pt x="7018299" y="5771118"/>
                  </a:lnTo>
                  <a:lnTo>
                    <a:pt x="6995443" y="5811324"/>
                  </a:lnTo>
                  <a:lnTo>
                    <a:pt x="6969646" y="5849513"/>
                  </a:lnTo>
                  <a:lnTo>
                    <a:pt x="6941063" y="5885533"/>
                  </a:lnTo>
                  <a:lnTo>
                    <a:pt x="6909847" y="5919228"/>
                  </a:lnTo>
                  <a:lnTo>
                    <a:pt x="6876153" y="5950446"/>
                  </a:lnTo>
                  <a:lnTo>
                    <a:pt x="6840135" y="5979031"/>
                  </a:lnTo>
                  <a:lnTo>
                    <a:pt x="6801946" y="6004830"/>
                  </a:lnTo>
                  <a:lnTo>
                    <a:pt x="6761741" y="6027690"/>
                  </a:lnTo>
                  <a:lnTo>
                    <a:pt x="6719673" y="6047455"/>
                  </a:lnTo>
                  <a:lnTo>
                    <a:pt x="6675896" y="6063971"/>
                  </a:lnTo>
                  <a:lnTo>
                    <a:pt x="6630564" y="6077086"/>
                  </a:lnTo>
                  <a:lnTo>
                    <a:pt x="6583831" y="6086644"/>
                  </a:lnTo>
                  <a:lnTo>
                    <a:pt x="6535851" y="6092492"/>
                  </a:lnTo>
                  <a:lnTo>
                    <a:pt x="6486779" y="6094476"/>
                  </a:lnTo>
                  <a:lnTo>
                    <a:pt x="598297" y="6094476"/>
                  </a:lnTo>
                  <a:lnTo>
                    <a:pt x="549224" y="6092492"/>
                  </a:lnTo>
                  <a:lnTo>
                    <a:pt x="501244" y="6086644"/>
                  </a:lnTo>
                  <a:lnTo>
                    <a:pt x="454511" y="6077086"/>
                  </a:lnTo>
                  <a:lnTo>
                    <a:pt x="409179" y="6063971"/>
                  </a:lnTo>
                  <a:lnTo>
                    <a:pt x="365402" y="6047455"/>
                  </a:lnTo>
                  <a:lnTo>
                    <a:pt x="323334" y="6027690"/>
                  </a:lnTo>
                  <a:lnTo>
                    <a:pt x="283129" y="6004830"/>
                  </a:lnTo>
                  <a:lnTo>
                    <a:pt x="244940" y="5979031"/>
                  </a:lnTo>
                  <a:lnTo>
                    <a:pt x="208922" y="5950446"/>
                  </a:lnTo>
                  <a:lnTo>
                    <a:pt x="175228" y="5919228"/>
                  </a:lnTo>
                  <a:lnTo>
                    <a:pt x="144012" y="5885533"/>
                  </a:lnTo>
                  <a:lnTo>
                    <a:pt x="115429" y="5849513"/>
                  </a:lnTo>
                  <a:lnTo>
                    <a:pt x="89632" y="5811324"/>
                  </a:lnTo>
                  <a:lnTo>
                    <a:pt x="66776" y="5771118"/>
                  </a:lnTo>
                  <a:lnTo>
                    <a:pt x="47013" y="5729051"/>
                  </a:lnTo>
                  <a:lnTo>
                    <a:pt x="30499" y="5685276"/>
                  </a:lnTo>
                  <a:lnTo>
                    <a:pt x="17386" y="5639947"/>
                  </a:lnTo>
                  <a:lnTo>
                    <a:pt x="7830" y="5593219"/>
                  </a:lnTo>
                  <a:lnTo>
                    <a:pt x="1983" y="5545244"/>
                  </a:lnTo>
                  <a:lnTo>
                    <a:pt x="0" y="5496179"/>
                  </a:lnTo>
                  <a:lnTo>
                    <a:pt x="0" y="598297"/>
                  </a:lnTo>
                  <a:close/>
                </a:path>
              </a:pathLst>
            </a:custGeom>
            <a:ln w="19812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1318" y="1383029"/>
              <a:ext cx="7085330" cy="6094730"/>
            </a:xfrm>
            <a:custGeom>
              <a:avLst/>
              <a:gdLst/>
              <a:ahLst/>
              <a:cxnLst/>
              <a:rect l="l" t="t" r="r" b="b"/>
              <a:pathLst>
                <a:path w="7085330" h="6094730">
                  <a:moveTo>
                    <a:pt x="0" y="598297"/>
                  </a:moveTo>
                  <a:lnTo>
                    <a:pt x="1983" y="549224"/>
                  </a:lnTo>
                  <a:lnTo>
                    <a:pt x="7830" y="501244"/>
                  </a:lnTo>
                  <a:lnTo>
                    <a:pt x="17386" y="454511"/>
                  </a:lnTo>
                  <a:lnTo>
                    <a:pt x="30499" y="409179"/>
                  </a:lnTo>
                  <a:lnTo>
                    <a:pt x="47013" y="365402"/>
                  </a:lnTo>
                  <a:lnTo>
                    <a:pt x="66776" y="323334"/>
                  </a:lnTo>
                  <a:lnTo>
                    <a:pt x="89632" y="283129"/>
                  </a:lnTo>
                  <a:lnTo>
                    <a:pt x="115429" y="244940"/>
                  </a:lnTo>
                  <a:lnTo>
                    <a:pt x="144012" y="208922"/>
                  </a:lnTo>
                  <a:lnTo>
                    <a:pt x="175228" y="175228"/>
                  </a:lnTo>
                  <a:lnTo>
                    <a:pt x="208922" y="144012"/>
                  </a:lnTo>
                  <a:lnTo>
                    <a:pt x="244940" y="115429"/>
                  </a:lnTo>
                  <a:lnTo>
                    <a:pt x="283129" y="89632"/>
                  </a:lnTo>
                  <a:lnTo>
                    <a:pt x="323334" y="66776"/>
                  </a:lnTo>
                  <a:lnTo>
                    <a:pt x="365402" y="47013"/>
                  </a:lnTo>
                  <a:lnTo>
                    <a:pt x="409179" y="30499"/>
                  </a:lnTo>
                  <a:lnTo>
                    <a:pt x="454511" y="17386"/>
                  </a:lnTo>
                  <a:lnTo>
                    <a:pt x="501244" y="7830"/>
                  </a:lnTo>
                  <a:lnTo>
                    <a:pt x="549224" y="1983"/>
                  </a:lnTo>
                  <a:lnTo>
                    <a:pt x="598297" y="0"/>
                  </a:lnTo>
                  <a:lnTo>
                    <a:pt x="6486779" y="0"/>
                  </a:lnTo>
                  <a:lnTo>
                    <a:pt x="6535851" y="1983"/>
                  </a:lnTo>
                  <a:lnTo>
                    <a:pt x="6583831" y="7830"/>
                  </a:lnTo>
                  <a:lnTo>
                    <a:pt x="6630564" y="17386"/>
                  </a:lnTo>
                  <a:lnTo>
                    <a:pt x="6675896" y="30499"/>
                  </a:lnTo>
                  <a:lnTo>
                    <a:pt x="6719673" y="47013"/>
                  </a:lnTo>
                  <a:lnTo>
                    <a:pt x="6761741" y="66776"/>
                  </a:lnTo>
                  <a:lnTo>
                    <a:pt x="6801946" y="89632"/>
                  </a:lnTo>
                  <a:lnTo>
                    <a:pt x="6840135" y="115429"/>
                  </a:lnTo>
                  <a:lnTo>
                    <a:pt x="6876153" y="144012"/>
                  </a:lnTo>
                  <a:lnTo>
                    <a:pt x="6909847" y="175228"/>
                  </a:lnTo>
                  <a:lnTo>
                    <a:pt x="6941063" y="208922"/>
                  </a:lnTo>
                  <a:lnTo>
                    <a:pt x="6969646" y="244940"/>
                  </a:lnTo>
                  <a:lnTo>
                    <a:pt x="6995443" y="283129"/>
                  </a:lnTo>
                  <a:lnTo>
                    <a:pt x="7018299" y="323334"/>
                  </a:lnTo>
                  <a:lnTo>
                    <a:pt x="7038062" y="365402"/>
                  </a:lnTo>
                  <a:lnTo>
                    <a:pt x="7054576" y="409179"/>
                  </a:lnTo>
                  <a:lnTo>
                    <a:pt x="7067689" y="454511"/>
                  </a:lnTo>
                  <a:lnTo>
                    <a:pt x="7077245" y="501244"/>
                  </a:lnTo>
                  <a:lnTo>
                    <a:pt x="7083092" y="549224"/>
                  </a:lnTo>
                  <a:lnTo>
                    <a:pt x="7085076" y="598297"/>
                  </a:lnTo>
                  <a:lnTo>
                    <a:pt x="7085076" y="5496179"/>
                  </a:lnTo>
                  <a:lnTo>
                    <a:pt x="7083092" y="5545244"/>
                  </a:lnTo>
                  <a:lnTo>
                    <a:pt x="7077245" y="5593219"/>
                  </a:lnTo>
                  <a:lnTo>
                    <a:pt x="7067689" y="5639947"/>
                  </a:lnTo>
                  <a:lnTo>
                    <a:pt x="7054576" y="5685276"/>
                  </a:lnTo>
                  <a:lnTo>
                    <a:pt x="7038062" y="5729051"/>
                  </a:lnTo>
                  <a:lnTo>
                    <a:pt x="7018299" y="5771118"/>
                  </a:lnTo>
                  <a:lnTo>
                    <a:pt x="6995443" y="5811324"/>
                  </a:lnTo>
                  <a:lnTo>
                    <a:pt x="6969646" y="5849513"/>
                  </a:lnTo>
                  <a:lnTo>
                    <a:pt x="6941063" y="5885533"/>
                  </a:lnTo>
                  <a:lnTo>
                    <a:pt x="6909847" y="5919228"/>
                  </a:lnTo>
                  <a:lnTo>
                    <a:pt x="6876153" y="5950446"/>
                  </a:lnTo>
                  <a:lnTo>
                    <a:pt x="6840135" y="5979031"/>
                  </a:lnTo>
                  <a:lnTo>
                    <a:pt x="6801946" y="6004830"/>
                  </a:lnTo>
                  <a:lnTo>
                    <a:pt x="6761741" y="6027690"/>
                  </a:lnTo>
                  <a:lnTo>
                    <a:pt x="6719673" y="6047455"/>
                  </a:lnTo>
                  <a:lnTo>
                    <a:pt x="6675896" y="6063971"/>
                  </a:lnTo>
                  <a:lnTo>
                    <a:pt x="6630564" y="6077086"/>
                  </a:lnTo>
                  <a:lnTo>
                    <a:pt x="6583831" y="6086644"/>
                  </a:lnTo>
                  <a:lnTo>
                    <a:pt x="6535851" y="6092492"/>
                  </a:lnTo>
                  <a:lnTo>
                    <a:pt x="6486779" y="6094476"/>
                  </a:lnTo>
                  <a:lnTo>
                    <a:pt x="598297" y="6094476"/>
                  </a:lnTo>
                  <a:lnTo>
                    <a:pt x="549224" y="6092492"/>
                  </a:lnTo>
                  <a:lnTo>
                    <a:pt x="501244" y="6086644"/>
                  </a:lnTo>
                  <a:lnTo>
                    <a:pt x="454511" y="6077086"/>
                  </a:lnTo>
                  <a:lnTo>
                    <a:pt x="409179" y="6063971"/>
                  </a:lnTo>
                  <a:lnTo>
                    <a:pt x="365402" y="6047455"/>
                  </a:lnTo>
                  <a:lnTo>
                    <a:pt x="323334" y="6027690"/>
                  </a:lnTo>
                  <a:lnTo>
                    <a:pt x="283129" y="6004830"/>
                  </a:lnTo>
                  <a:lnTo>
                    <a:pt x="244940" y="5979031"/>
                  </a:lnTo>
                  <a:lnTo>
                    <a:pt x="208922" y="5950446"/>
                  </a:lnTo>
                  <a:lnTo>
                    <a:pt x="175228" y="5919228"/>
                  </a:lnTo>
                  <a:lnTo>
                    <a:pt x="144012" y="5885533"/>
                  </a:lnTo>
                  <a:lnTo>
                    <a:pt x="115429" y="5849513"/>
                  </a:lnTo>
                  <a:lnTo>
                    <a:pt x="89632" y="5811324"/>
                  </a:lnTo>
                  <a:lnTo>
                    <a:pt x="66776" y="5771118"/>
                  </a:lnTo>
                  <a:lnTo>
                    <a:pt x="47013" y="5729051"/>
                  </a:lnTo>
                  <a:lnTo>
                    <a:pt x="30499" y="5685276"/>
                  </a:lnTo>
                  <a:lnTo>
                    <a:pt x="17386" y="5639947"/>
                  </a:lnTo>
                  <a:lnTo>
                    <a:pt x="7830" y="5593219"/>
                  </a:lnTo>
                  <a:lnTo>
                    <a:pt x="1983" y="5545244"/>
                  </a:lnTo>
                  <a:lnTo>
                    <a:pt x="0" y="5496179"/>
                  </a:lnTo>
                  <a:lnTo>
                    <a:pt x="0" y="598297"/>
                  </a:lnTo>
                  <a:close/>
                </a:path>
              </a:pathLst>
            </a:custGeom>
            <a:ln w="19812">
              <a:solidFill>
                <a:srgbClr val="E98E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98681" y="1449451"/>
            <a:ext cx="5632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125" dirty="0">
                <a:latin typeface="Trebuchet MS"/>
                <a:cs typeface="Trebuchet MS"/>
              </a:rPr>
              <a:t>AWS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69707" y="1493519"/>
            <a:ext cx="1005840" cy="100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36866" y="2463495"/>
            <a:ext cx="1332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API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Gateway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Cache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43036" y="2318892"/>
            <a:ext cx="3801745" cy="2631440"/>
            <a:chOff x="8043036" y="2318892"/>
            <a:chExt cx="3801745" cy="2631440"/>
          </a:xfrm>
        </p:grpSpPr>
        <p:sp>
          <p:nvSpPr>
            <p:cNvPr id="25" name="object 25"/>
            <p:cNvSpPr/>
            <p:nvPr/>
          </p:nvSpPr>
          <p:spPr>
            <a:xfrm>
              <a:off x="8043037" y="2318892"/>
              <a:ext cx="2685415" cy="1744980"/>
            </a:xfrm>
            <a:custGeom>
              <a:avLst/>
              <a:gdLst/>
              <a:ahLst/>
              <a:cxnLst/>
              <a:rect l="l" t="t" r="r" b="b"/>
              <a:pathLst>
                <a:path w="2685415" h="1744979">
                  <a:moveTo>
                    <a:pt x="103378" y="794131"/>
                  </a:moveTo>
                  <a:lnTo>
                    <a:pt x="59016" y="718058"/>
                  </a:lnTo>
                  <a:lnTo>
                    <a:pt x="51689" y="705485"/>
                  </a:lnTo>
                  <a:lnTo>
                    <a:pt x="0" y="794131"/>
                  </a:lnTo>
                  <a:lnTo>
                    <a:pt x="1016" y="797941"/>
                  </a:lnTo>
                  <a:lnTo>
                    <a:pt x="7112" y="801497"/>
                  </a:lnTo>
                  <a:lnTo>
                    <a:pt x="10922" y="800481"/>
                  </a:lnTo>
                  <a:lnTo>
                    <a:pt x="45339" y="741489"/>
                  </a:lnTo>
                  <a:lnTo>
                    <a:pt x="45339" y="1243279"/>
                  </a:lnTo>
                  <a:lnTo>
                    <a:pt x="10922" y="1184275"/>
                  </a:lnTo>
                  <a:lnTo>
                    <a:pt x="7112" y="1183259"/>
                  </a:lnTo>
                  <a:lnTo>
                    <a:pt x="1016" y="1186815"/>
                  </a:lnTo>
                  <a:lnTo>
                    <a:pt x="0" y="1190625"/>
                  </a:lnTo>
                  <a:lnTo>
                    <a:pt x="51689" y="1279271"/>
                  </a:lnTo>
                  <a:lnTo>
                    <a:pt x="59016" y="1266698"/>
                  </a:lnTo>
                  <a:lnTo>
                    <a:pt x="103378" y="1190625"/>
                  </a:lnTo>
                  <a:lnTo>
                    <a:pt x="102362" y="1186815"/>
                  </a:lnTo>
                  <a:lnTo>
                    <a:pt x="96266" y="1183259"/>
                  </a:lnTo>
                  <a:lnTo>
                    <a:pt x="92456" y="1184275"/>
                  </a:lnTo>
                  <a:lnTo>
                    <a:pt x="58039" y="1243279"/>
                  </a:lnTo>
                  <a:lnTo>
                    <a:pt x="58039" y="741489"/>
                  </a:lnTo>
                  <a:lnTo>
                    <a:pt x="92456" y="800481"/>
                  </a:lnTo>
                  <a:lnTo>
                    <a:pt x="96266" y="801497"/>
                  </a:lnTo>
                  <a:lnTo>
                    <a:pt x="102362" y="797941"/>
                  </a:lnTo>
                  <a:lnTo>
                    <a:pt x="103378" y="794131"/>
                  </a:lnTo>
                  <a:close/>
                </a:path>
                <a:path w="2685415" h="1744979">
                  <a:moveTo>
                    <a:pt x="2685161" y="51689"/>
                  </a:moveTo>
                  <a:lnTo>
                    <a:pt x="2674264" y="45339"/>
                  </a:lnTo>
                  <a:lnTo>
                    <a:pt x="2596515" y="0"/>
                  </a:lnTo>
                  <a:lnTo>
                    <a:pt x="2592705" y="1016"/>
                  </a:lnTo>
                  <a:lnTo>
                    <a:pt x="2589149" y="7112"/>
                  </a:lnTo>
                  <a:lnTo>
                    <a:pt x="2590165" y="10922"/>
                  </a:lnTo>
                  <a:lnTo>
                    <a:pt x="2649143" y="45339"/>
                  </a:lnTo>
                  <a:lnTo>
                    <a:pt x="1829689" y="45339"/>
                  </a:lnTo>
                  <a:lnTo>
                    <a:pt x="1826895" y="48133"/>
                  </a:lnTo>
                  <a:lnTo>
                    <a:pt x="1826895" y="1731899"/>
                  </a:lnTo>
                  <a:lnTo>
                    <a:pt x="981329" y="1731899"/>
                  </a:lnTo>
                  <a:lnTo>
                    <a:pt x="981329" y="1744599"/>
                  </a:lnTo>
                  <a:lnTo>
                    <a:pt x="1836801" y="1744599"/>
                  </a:lnTo>
                  <a:lnTo>
                    <a:pt x="1839595" y="1741678"/>
                  </a:lnTo>
                  <a:lnTo>
                    <a:pt x="1839595" y="1738249"/>
                  </a:lnTo>
                  <a:lnTo>
                    <a:pt x="1839595" y="1731899"/>
                  </a:lnTo>
                  <a:lnTo>
                    <a:pt x="1839595" y="58039"/>
                  </a:lnTo>
                  <a:lnTo>
                    <a:pt x="2649143" y="58039"/>
                  </a:lnTo>
                  <a:lnTo>
                    <a:pt x="2590165" y="92456"/>
                  </a:lnTo>
                  <a:lnTo>
                    <a:pt x="2589149" y="96266"/>
                  </a:lnTo>
                  <a:lnTo>
                    <a:pt x="2592705" y="102362"/>
                  </a:lnTo>
                  <a:lnTo>
                    <a:pt x="2596515" y="103378"/>
                  </a:lnTo>
                  <a:lnTo>
                    <a:pt x="2674264" y="58039"/>
                  </a:lnTo>
                  <a:lnTo>
                    <a:pt x="2685161" y="51689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00004" y="3928871"/>
              <a:ext cx="822959" cy="822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15700" y="4218432"/>
              <a:ext cx="528827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722609" y="4989957"/>
            <a:ext cx="1200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Trebuchet MS"/>
                <a:cs typeface="Trebuchet MS"/>
              </a:rPr>
              <a:t>Endpoints  </a:t>
            </a:r>
            <a:r>
              <a:rPr sz="1800" spc="75" dirty="0">
                <a:latin typeface="Trebuchet MS"/>
                <a:cs typeface="Trebuchet MS"/>
              </a:rPr>
              <a:t>on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Amazon 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EC2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56931" y="4293742"/>
            <a:ext cx="5226050" cy="2776220"/>
            <a:chOff x="7456931" y="4293742"/>
            <a:chExt cx="5226050" cy="2776220"/>
          </a:xfrm>
        </p:grpSpPr>
        <p:sp>
          <p:nvSpPr>
            <p:cNvPr id="30" name="object 30"/>
            <p:cNvSpPr/>
            <p:nvPr/>
          </p:nvSpPr>
          <p:spPr>
            <a:xfrm>
              <a:off x="8957310" y="4293742"/>
              <a:ext cx="3725545" cy="1865630"/>
            </a:xfrm>
            <a:custGeom>
              <a:avLst/>
              <a:gdLst/>
              <a:ahLst/>
              <a:cxnLst/>
              <a:rect l="l" t="t" r="r" b="b"/>
              <a:pathLst>
                <a:path w="3725545" h="1865629">
                  <a:moveTo>
                    <a:pt x="1497952" y="58166"/>
                  </a:moveTo>
                  <a:lnTo>
                    <a:pt x="1496314" y="58166"/>
                  </a:lnTo>
                  <a:lnTo>
                    <a:pt x="1472742" y="58166"/>
                  </a:lnTo>
                  <a:lnTo>
                    <a:pt x="1413764" y="92329"/>
                  </a:lnTo>
                  <a:lnTo>
                    <a:pt x="1412748" y="96266"/>
                  </a:lnTo>
                  <a:lnTo>
                    <a:pt x="1416304" y="102362"/>
                  </a:lnTo>
                  <a:lnTo>
                    <a:pt x="1420114" y="103378"/>
                  </a:lnTo>
                  <a:lnTo>
                    <a:pt x="1497952" y="58166"/>
                  </a:lnTo>
                  <a:close/>
                </a:path>
                <a:path w="3725545" h="1865629">
                  <a:moveTo>
                    <a:pt x="1508887" y="51816"/>
                  </a:moveTo>
                  <a:lnTo>
                    <a:pt x="1423416" y="1651"/>
                  </a:lnTo>
                  <a:lnTo>
                    <a:pt x="1420368" y="0"/>
                  </a:lnTo>
                  <a:lnTo>
                    <a:pt x="1416431" y="1016"/>
                  </a:lnTo>
                  <a:lnTo>
                    <a:pt x="1414653" y="3937"/>
                  </a:lnTo>
                  <a:lnTo>
                    <a:pt x="1412875" y="6985"/>
                  </a:lnTo>
                  <a:lnTo>
                    <a:pt x="1413891" y="10922"/>
                  </a:lnTo>
                  <a:lnTo>
                    <a:pt x="1472768" y="45427"/>
                  </a:lnTo>
                  <a:lnTo>
                    <a:pt x="1483702" y="51816"/>
                  </a:lnTo>
                  <a:lnTo>
                    <a:pt x="1472768" y="45427"/>
                  </a:lnTo>
                  <a:lnTo>
                    <a:pt x="65532" y="42545"/>
                  </a:lnTo>
                  <a:lnTo>
                    <a:pt x="65532" y="55245"/>
                  </a:lnTo>
                  <a:lnTo>
                    <a:pt x="1472819" y="58127"/>
                  </a:lnTo>
                  <a:lnTo>
                    <a:pt x="1496314" y="58166"/>
                  </a:lnTo>
                  <a:lnTo>
                    <a:pt x="1498028" y="58127"/>
                  </a:lnTo>
                  <a:lnTo>
                    <a:pt x="1508887" y="51816"/>
                  </a:lnTo>
                  <a:close/>
                </a:path>
                <a:path w="3725545" h="1865629">
                  <a:moveTo>
                    <a:pt x="3725418" y="1813560"/>
                  </a:moveTo>
                  <a:lnTo>
                    <a:pt x="3714521" y="1807210"/>
                  </a:lnTo>
                  <a:lnTo>
                    <a:pt x="3636772" y="1761871"/>
                  </a:lnTo>
                  <a:lnTo>
                    <a:pt x="3632835" y="1762887"/>
                  </a:lnTo>
                  <a:lnTo>
                    <a:pt x="3629279" y="1768983"/>
                  </a:lnTo>
                  <a:lnTo>
                    <a:pt x="3630295" y="1772920"/>
                  </a:lnTo>
                  <a:lnTo>
                    <a:pt x="3689070" y="1807210"/>
                  </a:lnTo>
                  <a:lnTo>
                    <a:pt x="1014222" y="1807210"/>
                  </a:lnTo>
                  <a:lnTo>
                    <a:pt x="1014222" y="321945"/>
                  </a:lnTo>
                  <a:lnTo>
                    <a:pt x="1014222" y="315595"/>
                  </a:lnTo>
                  <a:lnTo>
                    <a:pt x="1014222" y="312039"/>
                  </a:lnTo>
                  <a:lnTo>
                    <a:pt x="1011301" y="309245"/>
                  </a:lnTo>
                  <a:lnTo>
                    <a:pt x="0" y="309245"/>
                  </a:lnTo>
                  <a:lnTo>
                    <a:pt x="0" y="321945"/>
                  </a:lnTo>
                  <a:lnTo>
                    <a:pt x="1001522" y="321945"/>
                  </a:lnTo>
                  <a:lnTo>
                    <a:pt x="1001522" y="1817116"/>
                  </a:lnTo>
                  <a:lnTo>
                    <a:pt x="1004316" y="1819910"/>
                  </a:lnTo>
                  <a:lnTo>
                    <a:pt x="3689286" y="1819910"/>
                  </a:lnTo>
                  <a:lnTo>
                    <a:pt x="3630295" y="1854327"/>
                  </a:lnTo>
                  <a:lnTo>
                    <a:pt x="3629279" y="1858264"/>
                  </a:lnTo>
                  <a:lnTo>
                    <a:pt x="3632835" y="1864360"/>
                  </a:lnTo>
                  <a:lnTo>
                    <a:pt x="3636772" y="1865376"/>
                  </a:lnTo>
                  <a:lnTo>
                    <a:pt x="3714546" y="1819910"/>
                  </a:lnTo>
                  <a:lnTo>
                    <a:pt x="3725418" y="181356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6931" y="5754623"/>
              <a:ext cx="1315212" cy="1315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03160" y="6849567"/>
            <a:ext cx="2196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rebuchet MS"/>
                <a:cs typeface="Trebuchet MS"/>
              </a:rPr>
              <a:t>Amazon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latin typeface="Trebuchet MS"/>
                <a:cs typeface="Trebuchet MS"/>
              </a:rPr>
              <a:t>Monitoring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11802" y="4293996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84490" y="51688"/>
                </a:moveTo>
                <a:lnTo>
                  <a:pt x="514603" y="92455"/>
                </a:lnTo>
                <a:lnTo>
                  <a:pt x="513588" y="96265"/>
                </a:lnTo>
                <a:lnTo>
                  <a:pt x="517144" y="102362"/>
                </a:lnTo>
                <a:lnTo>
                  <a:pt x="520953" y="103377"/>
                </a:lnTo>
                <a:lnTo>
                  <a:pt x="598709" y="58038"/>
                </a:lnTo>
                <a:lnTo>
                  <a:pt x="597026" y="58038"/>
                </a:lnTo>
                <a:lnTo>
                  <a:pt x="597026" y="57150"/>
                </a:lnTo>
                <a:lnTo>
                  <a:pt x="593851" y="57150"/>
                </a:lnTo>
                <a:lnTo>
                  <a:pt x="584490" y="51688"/>
                </a:lnTo>
                <a:close/>
              </a:path>
              <a:path w="609600" h="103504">
                <a:moveTo>
                  <a:pt x="573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73604" y="58038"/>
                </a:lnTo>
                <a:lnTo>
                  <a:pt x="584490" y="51688"/>
                </a:lnTo>
                <a:lnTo>
                  <a:pt x="573604" y="45338"/>
                </a:lnTo>
                <a:close/>
              </a:path>
              <a:path w="609600" h="103504">
                <a:moveTo>
                  <a:pt x="598709" y="45338"/>
                </a:moveTo>
                <a:lnTo>
                  <a:pt x="597026" y="45338"/>
                </a:lnTo>
                <a:lnTo>
                  <a:pt x="597026" y="58038"/>
                </a:lnTo>
                <a:lnTo>
                  <a:pt x="598709" y="58038"/>
                </a:lnTo>
                <a:lnTo>
                  <a:pt x="609600" y="51688"/>
                </a:lnTo>
                <a:lnTo>
                  <a:pt x="598709" y="45338"/>
                </a:lnTo>
                <a:close/>
              </a:path>
              <a:path w="609600" h="103504">
                <a:moveTo>
                  <a:pt x="593851" y="46227"/>
                </a:moveTo>
                <a:lnTo>
                  <a:pt x="584490" y="51688"/>
                </a:lnTo>
                <a:lnTo>
                  <a:pt x="593851" y="57150"/>
                </a:lnTo>
                <a:lnTo>
                  <a:pt x="593851" y="46227"/>
                </a:lnTo>
                <a:close/>
              </a:path>
              <a:path w="609600" h="103504">
                <a:moveTo>
                  <a:pt x="597026" y="46227"/>
                </a:moveTo>
                <a:lnTo>
                  <a:pt x="593851" y="46227"/>
                </a:lnTo>
                <a:lnTo>
                  <a:pt x="593851" y="57150"/>
                </a:lnTo>
                <a:lnTo>
                  <a:pt x="597026" y="57150"/>
                </a:lnTo>
                <a:lnTo>
                  <a:pt x="597026" y="46227"/>
                </a:lnTo>
                <a:close/>
              </a:path>
              <a:path w="609600" h="103504">
                <a:moveTo>
                  <a:pt x="520953" y="0"/>
                </a:moveTo>
                <a:lnTo>
                  <a:pt x="517144" y="1015"/>
                </a:lnTo>
                <a:lnTo>
                  <a:pt x="513588" y="7112"/>
                </a:lnTo>
                <a:lnTo>
                  <a:pt x="514603" y="10922"/>
                </a:lnTo>
                <a:lnTo>
                  <a:pt x="584490" y="51688"/>
                </a:lnTo>
                <a:lnTo>
                  <a:pt x="593851" y="46227"/>
                </a:lnTo>
                <a:lnTo>
                  <a:pt x="597026" y="46227"/>
                </a:lnTo>
                <a:lnTo>
                  <a:pt x="597026" y="45338"/>
                </a:lnTo>
                <a:lnTo>
                  <a:pt x="598709" y="45338"/>
                </a:lnTo>
                <a:lnTo>
                  <a:pt x="520953" y="0"/>
                </a:lnTo>
                <a:close/>
              </a:path>
            </a:pathLst>
          </a:custGeom>
          <a:solidFill>
            <a:srgbClr val="D23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650480" y="3656076"/>
            <a:ext cx="873760" cy="2252980"/>
            <a:chOff x="7650480" y="3656076"/>
            <a:chExt cx="873760" cy="2252980"/>
          </a:xfrm>
        </p:grpSpPr>
        <p:sp>
          <p:nvSpPr>
            <p:cNvPr id="35" name="object 35"/>
            <p:cNvSpPr/>
            <p:nvPr/>
          </p:nvSpPr>
          <p:spPr>
            <a:xfrm>
              <a:off x="8045323" y="5276850"/>
              <a:ext cx="115570" cy="632460"/>
            </a:xfrm>
            <a:custGeom>
              <a:avLst/>
              <a:gdLst/>
              <a:ahLst/>
              <a:cxnLst/>
              <a:rect l="l" t="t" r="r" b="b"/>
              <a:pathLst>
                <a:path w="115570" h="632460">
                  <a:moveTo>
                    <a:pt x="18796" y="537082"/>
                  </a:moveTo>
                  <a:lnTo>
                    <a:pt x="15748" y="538988"/>
                  </a:lnTo>
                  <a:lnTo>
                    <a:pt x="12826" y="540766"/>
                  </a:lnTo>
                  <a:lnTo>
                    <a:pt x="11937" y="544702"/>
                  </a:lnTo>
                  <a:lnTo>
                    <a:pt x="13716" y="547751"/>
                  </a:lnTo>
                  <a:lnTo>
                    <a:pt x="65912" y="631951"/>
                  </a:lnTo>
                  <a:lnTo>
                    <a:pt x="72736" y="619506"/>
                  </a:lnTo>
                  <a:lnTo>
                    <a:pt x="59181" y="619506"/>
                  </a:lnTo>
                  <a:lnTo>
                    <a:pt x="58572" y="596020"/>
                  </a:lnTo>
                  <a:lnTo>
                    <a:pt x="24510" y="541019"/>
                  </a:lnTo>
                  <a:lnTo>
                    <a:pt x="22732" y="537972"/>
                  </a:lnTo>
                  <a:lnTo>
                    <a:pt x="18796" y="537082"/>
                  </a:lnTo>
                  <a:close/>
                </a:path>
                <a:path w="115570" h="632460">
                  <a:moveTo>
                    <a:pt x="58572" y="596020"/>
                  </a:moveTo>
                  <a:lnTo>
                    <a:pt x="59181" y="619506"/>
                  </a:lnTo>
                  <a:lnTo>
                    <a:pt x="71881" y="619251"/>
                  </a:lnTo>
                  <a:lnTo>
                    <a:pt x="71806" y="616331"/>
                  </a:lnTo>
                  <a:lnTo>
                    <a:pt x="59944" y="616331"/>
                  </a:lnTo>
                  <a:lnTo>
                    <a:pt x="65207" y="606734"/>
                  </a:lnTo>
                  <a:lnTo>
                    <a:pt x="58572" y="596020"/>
                  </a:lnTo>
                  <a:close/>
                </a:path>
                <a:path w="115570" h="632460">
                  <a:moveTo>
                    <a:pt x="107950" y="534797"/>
                  </a:moveTo>
                  <a:lnTo>
                    <a:pt x="104140" y="535939"/>
                  </a:lnTo>
                  <a:lnTo>
                    <a:pt x="102361" y="538988"/>
                  </a:lnTo>
                  <a:lnTo>
                    <a:pt x="71270" y="595679"/>
                  </a:lnTo>
                  <a:lnTo>
                    <a:pt x="71881" y="619251"/>
                  </a:lnTo>
                  <a:lnTo>
                    <a:pt x="59181" y="619506"/>
                  </a:lnTo>
                  <a:lnTo>
                    <a:pt x="72736" y="619506"/>
                  </a:lnTo>
                  <a:lnTo>
                    <a:pt x="113537" y="545083"/>
                  </a:lnTo>
                  <a:lnTo>
                    <a:pt x="115188" y="542036"/>
                  </a:lnTo>
                  <a:lnTo>
                    <a:pt x="114173" y="538099"/>
                  </a:lnTo>
                  <a:lnTo>
                    <a:pt x="110998" y="536448"/>
                  </a:lnTo>
                  <a:lnTo>
                    <a:pt x="107950" y="534797"/>
                  </a:lnTo>
                  <a:close/>
                </a:path>
                <a:path w="115570" h="632460">
                  <a:moveTo>
                    <a:pt x="65207" y="606734"/>
                  </a:moveTo>
                  <a:lnTo>
                    <a:pt x="59944" y="616331"/>
                  </a:lnTo>
                  <a:lnTo>
                    <a:pt x="70993" y="616076"/>
                  </a:lnTo>
                  <a:lnTo>
                    <a:pt x="65207" y="606734"/>
                  </a:lnTo>
                  <a:close/>
                </a:path>
                <a:path w="115570" h="632460">
                  <a:moveTo>
                    <a:pt x="71270" y="595679"/>
                  </a:moveTo>
                  <a:lnTo>
                    <a:pt x="65207" y="606734"/>
                  </a:lnTo>
                  <a:lnTo>
                    <a:pt x="70993" y="616076"/>
                  </a:lnTo>
                  <a:lnTo>
                    <a:pt x="59944" y="616331"/>
                  </a:lnTo>
                  <a:lnTo>
                    <a:pt x="71806" y="616331"/>
                  </a:lnTo>
                  <a:lnTo>
                    <a:pt x="71270" y="595679"/>
                  </a:lnTo>
                  <a:close/>
                </a:path>
                <a:path w="115570" h="632460">
                  <a:moveTo>
                    <a:pt x="50041" y="25108"/>
                  </a:moveTo>
                  <a:lnTo>
                    <a:pt x="44040" y="36051"/>
                  </a:lnTo>
                  <a:lnTo>
                    <a:pt x="58572" y="596020"/>
                  </a:lnTo>
                  <a:lnTo>
                    <a:pt x="65207" y="606734"/>
                  </a:lnTo>
                  <a:lnTo>
                    <a:pt x="71270" y="595679"/>
                  </a:lnTo>
                  <a:lnTo>
                    <a:pt x="56743" y="35931"/>
                  </a:lnTo>
                  <a:lnTo>
                    <a:pt x="50041" y="25108"/>
                  </a:lnTo>
                  <a:close/>
                </a:path>
                <a:path w="115570" h="632460">
                  <a:moveTo>
                    <a:pt x="49402" y="0"/>
                  </a:moveTo>
                  <a:lnTo>
                    <a:pt x="1650" y="86868"/>
                  </a:lnTo>
                  <a:lnTo>
                    <a:pt x="0" y="89916"/>
                  </a:lnTo>
                  <a:lnTo>
                    <a:pt x="1143" y="93725"/>
                  </a:lnTo>
                  <a:lnTo>
                    <a:pt x="4191" y="95504"/>
                  </a:lnTo>
                  <a:lnTo>
                    <a:pt x="7238" y="97155"/>
                  </a:lnTo>
                  <a:lnTo>
                    <a:pt x="11175" y="96012"/>
                  </a:lnTo>
                  <a:lnTo>
                    <a:pt x="12826" y="92963"/>
                  </a:lnTo>
                  <a:lnTo>
                    <a:pt x="44040" y="36051"/>
                  </a:lnTo>
                  <a:lnTo>
                    <a:pt x="43433" y="12700"/>
                  </a:lnTo>
                  <a:lnTo>
                    <a:pt x="56133" y="12445"/>
                  </a:lnTo>
                  <a:lnTo>
                    <a:pt x="57118" y="12445"/>
                  </a:lnTo>
                  <a:lnTo>
                    <a:pt x="49402" y="0"/>
                  </a:lnTo>
                  <a:close/>
                </a:path>
                <a:path w="115570" h="632460">
                  <a:moveTo>
                    <a:pt x="57118" y="12445"/>
                  </a:moveTo>
                  <a:lnTo>
                    <a:pt x="56133" y="12445"/>
                  </a:lnTo>
                  <a:lnTo>
                    <a:pt x="56743" y="35931"/>
                  </a:lnTo>
                  <a:lnTo>
                    <a:pt x="90804" y="90931"/>
                  </a:lnTo>
                  <a:lnTo>
                    <a:pt x="92582" y="93852"/>
                  </a:lnTo>
                  <a:lnTo>
                    <a:pt x="96520" y="94868"/>
                  </a:lnTo>
                  <a:lnTo>
                    <a:pt x="99441" y="92963"/>
                  </a:lnTo>
                  <a:lnTo>
                    <a:pt x="102488" y="91186"/>
                  </a:lnTo>
                  <a:lnTo>
                    <a:pt x="103377" y="87249"/>
                  </a:lnTo>
                  <a:lnTo>
                    <a:pt x="101600" y="84200"/>
                  </a:lnTo>
                  <a:lnTo>
                    <a:pt x="57118" y="12445"/>
                  </a:lnTo>
                  <a:close/>
                </a:path>
                <a:path w="115570" h="632460">
                  <a:moveTo>
                    <a:pt x="56133" y="12445"/>
                  </a:moveTo>
                  <a:lnTo>
                    <a:pt x="43433" y="12700"/>
                  </a:lnTo>
                  <a:lnTo>
                    <a:pt x="44040" y="36051"/>
                  </a:lnTo>
                  <a:lnTo>
                    <a:pt x="50041" y="25108"/>
                  </a:lnTo>
                  <a:lnTo>
                    <a:pt x="44323" y="15875"/>
                  </a:lnTo>
                  <a:lnTo>
                    <a:pt x="55245" y="15620"/>
                  </a:lnTo>
                  <a:lnTo>
                    <a:pt x="56216" y="15620"/>
                  </a:lnTo>
                  <a:lnTo>
                    <a:pt x="56133" y="12445"/>
                  </a:lnTo>
                  <a:close/>
                </a:path>
                <a:path w="115570" h="632460">
                  <a:moveTo>
                    <a:pt x="56216" y="15620"/>
                  </a:moveTo>
                  <a:lnTo>
                    <a:pt x="55245" y="15620"/>
                  </a:lnTo>
                  <a:lnTo>
                    <a:pt x="50041" y="25108"/>
                  </a:lnTo>
                  <a:lnTo>
                    <a:pt x="56743" y="35931"/>
                  </a:lnTo>
                  <a:lnTo>
                    <a:pt x="56216" y="15620"/>
                  </a:lnTo>
                  <a:close/>
                </a:path>
                <a:path w="115570" h="632460">
                  <a:moveTo>
                    <a:pt x="55245" y="15620"/>
                  </a:moveTo>
                  <a:lnTo>
                    <a:pt x="44323" y="15875"/>
                  </a:lnTo>
                  <a:lnTo>
                    <a:pt x="50041" y="25108"/>
                  </a:lnTo>
                  <a:lnTo>
                    <a:pt x="55245" y="15620"/>
                  </a:lnTo>
                  <a:close/>
                </a:path>
              </a:pathLst>
            </a:custGeom>
            <a:solidFill>
              <a:srgbClr val="D23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50480" y="3656076"/>
              <a:ext cx="873251" cy="10485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92669" y="4691888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rebuchet MS"/>
                <a:cs typeface="Trebuchet MS"/>
              </a:rPr>
              <a:t>Amazon  API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Gateway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7654" y="4681220"/>
            <a:ext cx="1187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rebuchet MS"/>
                <a:cs typeface="Trebuchet MS"/>
              </a:rPr>
              <a:t>Amazon  </a:t>
            </a:r>
            <a:r>
              <a:rPr sz="1800" spc="35" dirty="0">
                <a:latin typeface="Trebuchet MS"/>
                <a:cs typeface="Trebuchet MS"/>
              </a:rPr>
              <a:t>Clou</a:t>
            </a:r>
            <a:r>
              <a:rPr sz="1800" spc="30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Fr</a:t>
            </a:r>
            <a:r>
              <a:rPr sz="1800" spc="35" dirty="0">
                <a:latin typeface="Trebuchet MS"/>
                <a:cs typeface="Trebuchet MS"/>
              </a:rPr>
              <a:t>ont  </a:t>
            </a:r>
            <a:r>
              <a:rPr sz="1800" spc="-5" dirty="0">
                <a:latin typeface="Trebuchet MS"/>
                <a:cs typeface="Trebuchet MS"/>
              </a:rPr>
              <a:t>(optional)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54979" y="3701796"/>
            <a:ext cx="8499475" cy="2627630"/>
            <a:chOff x="5554979" y="3701796"/>
            <a:chExt cx="8499475" cy="2627630"/>
          </a:xfrm>
        </p:grpSpPr>
        <p:sp>
          <p:nvSpPr>
            <p:cNvPr id="40" name="object 40"/>
            <p:cNvSpPr/>
            <p:nvPr/>
          </p:nvSpPr>
          <p:spPr>
            <a:xfrm>
              <a:off x="5554979" y="3701796"/>
              <a:ext cx="809244" cy="9692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88823" y="5529072"/>
              <a:ext cx="1361440" cy="795655"/>
            </a:xfrm>
            <a:custGeom>
              <a:avLst/>
              <a:gdLst/>
              <a:ahLst/>
              <a:cxnLst/>
              <a:rect l="l" t="t" r="r" b="b"/>
              <a:pathLst>
                <a:path w="1361440" h="795654">
                  <a:moveTo>
                    <a:pt x="519937" y="0"/>
                  </a:moveTo>
                  <a:lnTo>
                    <a:pt x="470739" y="3510"/>
                  </a:lnTo>
                  <a:lnTo>
                    <a:pt x="423609" y="13736"/>
                  </a:lnTo>
                  <a:lnTo>
                    <a:pt x="379099" y="30222"/>
                  </a:lnTo>
                  <a:lnTo>
                    <a:pt x="337762" y="52509"/>
                  </a:lnTo>
                  <a:lnTo>
                    <a:pt x="300147" y="80143"/>
                  </a:lnTo>
                  <a:lnTo>
                    <a:pt x="266806" y="112664"/>
                  </a:lnTo>
                  <a:lnTo>
                    <a:pt x="238291" y="149618"/>
                  </a:lnTo>
                  <a:lnTo>
                    <a:pt x="215154" y="190546"/>
                  </a:lnTo>
                  <a:lnTo>
                    <a:pt x="197944" y="234993"/>
                  </a:lnTo>
                  <a:lnTo>
                    <a:pt x="187214" y="282501"/>
                  </a:lnTo>
                  <a:lnTo>
                    <a:pt x="183515" y="332613"/>
                  </a:lnTo>
                  <a:lnTo>
                    <a:pt x="139639" y="349996"/>
                  </a:lnTo>
                  <a:lnTo>
                    <a:pt x="100313" y="375979"/>
                  </a:lnTo>
                  <a:lnTo>
                    <a:pt x="66339" y="408540"/>
                  </a:lnTo>
                  <a:lnTo>
                    <a:pt x="38518" y="445658"/>
                  </a:lnTo>
                  <a:lnTo>
                    <a:pt x="17654" y="485311"/>
                  </a:lnTo>
                  <a:lnTo>
                    <a:pt x="4547" y="525476"/>
                  </a:lnTo>
                  <a:lnTo>
                    <a:pt x="0" y="564133"/>
                  </a:lnTo>
                  <a:lnTo>
                    <a:pt x="0" y="578611"/>
                  </a:lnTo>
                  <a:lnTo>
                    <a:pt x="5553" y="621150"/>
                  </a:lnTo>
                  <a:lnTo>
                    <a:pt x="21498" y="661314"/>
                  </a:lnTo>
                  <a:lnTo>
                    <a:pt x="46760" y="698088"/>
                  </a:lnTo>
                  <a:lnTo>
                    <a:pt x="80264" y="730456"/>
                  </a:lnTo>
                  <a:lnTo>
                    <a:pt x="120935" y="757400"/>
                  </a:lnTo>
                  <a:lnTo>
                    <a:pt x="167699" y="777904"/>
                  </a:lnTo>
                  <a:lnTo>
                    <a:pt x="219482" y="790952"/>
                  </a:lnTo>
                  <a:lnTo>
                    <a:pt x="275208" y="795527"/>
                  </a:lnTo>
                  <a:lnTo>
                    <a:pt x="1085722" y="795527"/>
                  </a:lnTo>
                  <a:lnTo>
                    <a:pt x="1141449" y="790952"/>
                  </a:lnTo>
                  <a:lnTo>
                    <a:pt x="1193232" y="777904"/>
                  </a:lnTo>
                  <a:lnTo>
                    <a:pt x="1239996" y="757400"/>
                  </a:lnTo>
                  <a:lnTo>
                    <a:pt x="1280668" y="730456"/>
                  </a:lnTo>
                  <a:lnTo>
                    <a:pt x="1314171" y="698088"/>
                  </a:lnTo>
                  <a:lnTo>
                    <a:pt x="1339433" y="661314"/>
                  </a:lnTo>
                  <a:lnTo>
                    <a:pt x="1355378" y="621150"/>
                  </a:lnTo>
                  <a:lnTo>
                    <a:pt x="1360931" y="578611"/>
                  </a:lnTo>
                  <a:lnTo>
                    <a:pt x="1360931" y="564133"/>
                  </a:lnTo>
                  <a:lnTo>
                    <a:pt x="1356063" y="525124"/>
                  </a:lnTo>
                  <a:lnTo>
                    <a:pt x="1342054" y="485257"/>
                  </a:lnTo>
                  <a:lnTo>
                    <a:pt x="1319804" y="446398"/>
                  </a:lnTo>
                  <a:lnTo>
                    <a:pt x="1290208" y="410416"/>
                  </a:lnTo>
                  <a:lnTo>
                    <a:pt x="1254166" y="379179"/>
                  </a:lnTo>
                  <a:lnTo>
                    <a:pt x="1212574" y="354554"/>
                  </a:lnTo>
                  <a:lnTo>
                    <a:pt x="1166329" y="338409"/>
                  </a:lnTo>
                  <a:lnTo>
                    <a:pt x="1116329" y="332613"/>
                  </a:lnTo>
                  <a:lnTo>
                    <a:pt x="1103768" y="284616"/>
                  </a:lnTo>
                  <a:lnTo>
                    <a:pt x="1082298" y="242649"/>
                  </a:lnTo>
                  <a:lnTo>
                    <a:pt x="1053195" y="207914"/>
                  </a:lnTo>
                  <a:lnTo>
                    <a:pt x="1026458" y="188086"/>
                  </a:lnTo>
                  <a:lnTo>
                    <a:pt x="840993" y="188086"/>
                  </a:lnTo>
                  <a:lnTo>
                    <a:pt x="815301" y="150907"/>
                  </a:lnTo>
                  <a:lnTo>
                    <a:pt x="784399" y="115943"/>
                  </a:lnTo>
                  <a:lnTo>
                    <a:pt x="748830" y="84038"/>
                  </a:lnTo>
                  <a:lnTo>
                    <a:pt x="709136" y="56038"/>
                  </a:lnTo>
                  <a:lnTo>
                    <a:pt x="665858" y="32789"/>
                  </a:lnTo>
                  <a:lnTo>
                    <a:pt x="619537" y="15136"/>
                  </a:lnTo>
                  <a:lnTo>
                    <a:pt x="570717" y="3925"/>
                  </a:lnTo>
                  <a:lnTo>
                    <a:pt x="519937" y="0"/>
                  </a:lnTo>
                  <a:close/>
                </a:path>
                <a:path w="1361440" h="795654">
                  <a:moveTo>
                    <a:pt x="932814" y="159130"/>
                  </a:moveTo>
                  <a:lnTo>
                    <a:pt x="909859" y="161619"/>
                  </a:lnTo>
                  <a:lnTo>
                    <a:pt x="886904" y="168179"/>
                  </a:lnTo>
                  <a:lnTo>
                    <a:pt x="863949" y="177454"/>
                  </a:lnTo>
                  <a:lnTo>
                    <a:pt x="840993" y="188086"/>
                  </a:lnTo>
                  <a:lnTo>
                    <a:pt x="1026458" y="188086"/>
                  </a:lnTo>
                  <a:lnTo>
                    <a:pt x="1017730" y="181614"/>
                  </a:lnTo>
                  <a:lnTo>
                    <a:pt x="977179" y="164952"/>
                  </a:lnTo>
                  <a:lnTo>
                    <a:pt x="932814" y="159130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688823" y="5529072"/>
              <a:ext cx="1361440" cy="795655"/>
            </a:xfrm>
            <a:custGeom>
              <a:avLst/>
              <a:gdLst/>
              <a:ahLst/>
              <a:cxnLst/>
              <a:rect l="l" t="t" r="r" b="b"/>
              <a:pathLst>
                <a:path w="1361440" h="795654">
                  <a:moveTo>
                    <a:pt x="183515" y="332613"/>
                  </a:moveTo>
                  <a:lnTo>
                    <a:pt x="187214" y="282501"/>
                  </a:lnTo>
                  <a:lnTo>
                    <a:pt x="197944" y="234993"/>
                  </a:lnTo>
                  <a:lnTo>
                    <a:pt x="215154" y="190546"/>
                  </a:lnTo>
                  <a:lnTo>
                    <a:pt x="238291" y="149618"/>
                  </a:lnTo>
                  <a:lnTo>
                    <a:pt x="266806" y="112664"/>
                  </a:lnTo>
                  <a:lnTo>
                    <a:pt x="300147" y="80143"/>
                  </a:lnTo>
                  <a:lnTo>
                    <a:pt x="337762" y="52509"/>
                  </a:lnTo>
                  <a:lnTo>
                    <a:pt x="379099" y="30222"/>
                  </a:lnTo>
                  <a:lnTo>
                    <a:pt x="423609" y="13736"/>
                  </a:lnTo>
                  <a:lnTo>
                    <a:pt x="470739" y="3510"/>
                  </a:lnTo>
                  <a:lnTo>
                    <a:pt x="519937" y="0"/>
                  </a:lnTo>
                  <a:lnTo>
                    <a:pt x="570717" y="3925"/>
                  </a:lnTo>
                  <a:lnTo>
                    <a:pt x="619537" y="15136"/>
                  </a:lnTo>
                  <a:lnTo>
                    <a:pt x="665858" y="32789"/>
                  </a:lnTo>
                  <a:lnTo>
                    <a:pt x="709136" y="56038"/>
                  </a:lnTo>
                  <a:lnTo>
                    <a:pt x="748830" y="84038"/>
                  </a:lnTo>
                  <a:lnTo>
                    <a:pt x="784399" y="115943"/>
                  </a:lnTo>
                  <a:lnTo>
                    <a:pt x="815301" y="150907"/>
                  </a:lnTo>
                  <a:lnTo>
                    <a:pt x="840993" y="188086"/>
                  </a:lnTo>
                  <a:lnTo>
                    <a:pt x="863949" y="177454"/>
                  </a:lnTo>
                  <a:lnTo>
                    <a:pt x="886904" y="168179"/>
                  </a:lnTo>
                  <a:lnTo>
                    <a:pt x="909859" y="161619"/>
                  </a:lnTo>
                  <a:lnTo>
                    <a:pt x="932814" y="159130"/>
                  </a:lnTo>
                  <a:lnTo>
                    <a:pt x="977179" y="164952"/>
                  </a:lnTo>
                  <a:lnTo>
                    <a:pt x="1017730" y="181614"/>
                  </a:lnTo>
                  <a:lnTo>
                    <a:pt x="1053195" y="207914"/>
                  </a:lnTo>
                  <a:lnTo>
                    <a:pt x="1082298" y="242649"/>
                  </a:lnTo>
                  <a:lnTo>
                    <a:pt x="1103768" y="284616"/>
                  </a:lnTo>
                  <a:lnTo>
                    <a:pt x="1116329" y="332613"/>
                  </a:lnTo>
                  <a:lnTo>
                    <a:pt x="1166329" y="338409"/>
                  </a:lnTo>
                  <a:lnTo>
                    <a:pt x="1212574" y="354554"/>
                  </a:lnTo>
                  <a:lnTo>
                    <a:pt x="1254166" y="379179"/>
                  </a:lnTo>
                  <a:lnTo>
                    <a:pt x="1290208" y="410416"/>
                  </a:lnTo>
                  <a:lnTo>
                    <a:pt x="1319804" y="446398"/>
                  </a:lnTo>
                  <a:lnTo>
                    <a:pt x="1342054" y="485257"/>
                  </a:lnTo>
                  <a:lnTo>
                    <a:pt x="1356063" y="525124"/>
                  </a:lnTo>
                  <a:lnTo>
                    <a:pt x="1360931" y="564133"/>
                  </a:lnTo>
                  <a:lnTo>
                    <a:pt x="1360931" y="578611"/>
                  </a:lnTo>
                  <a:lnTo>
                    <a:pt x="1355378" y="621150"/>
                  </a:lnTo>
                  <a:lnTo>
                    <a:pt x="1339433" y="661314"/>
                  </a:lnTo>
                  <a:lnTo>
                    <a:pt x="1314171" y="698088"/>
                  </a:lnTo>
                  <a:lnTo>
                    <a:pt x="1280668" y="730456"/>
                  </a:lnTo>
                  <a:lnTo>
                    <a:pt x="1239996" y="757400"/>
                  </a:lnTo>
                  <a:lnTo>
                    <a:pt x="1193232" y="777904"/>
                  </a:lnTo>
                  <a:lnTo>
                    <a:pt x="1141449" y="790952"/>
                  </a:lnTo>
                  <a:lnTo>
                    <a:pt x="1085722" y="795527"/>
                  </a:lnTo>
                  <a:lnTo>
                    <a:pt x="617144" y="795527"/>
                  </a:lnTo>
                  <a:lnTo>
                    <a:pt x="376523" y="795527"/>
                  </a:lnTo>
                  <a:lnTo>
                    <a:pt x="287873" y="795527"/>
                  </a:lnTo>
                  <a:lnTo>
                    <a:pt x="275208" y="795527"/>
                  </a:lnTo>
                  <a:lnTo>
                    <a:pt x="219482" y="790952"/>
                  </a:lnTo>
                  <a:lnTo>
                    <a:pt x="167699" y="777904"/>
                  </a:lnTo>
                  <a:lnTo>
                    <a:pt x="120935" y="757400"/>
                  </a:lnTo>
                  <a:lnTo>
                    <a:pt x="80264" y="730456"/>
                  </a:lnTo>
                  <a:lnTo>
                    <a:pt x="46760" y="698088"/>
                  </a:lnTo>
                  <a:lnTo>
                    <a:pt x="21498" y="661314"/>
                  </a:lnTo>
                  <a:lnTo>
                    <a:pt x="5553" y="621150"/>
                  </a:lnTo>
                  <a:lnTo>
                    <a:pt x="0" y="578611"/>
                  </a:lnTo>
                  <a:lnTo>
                    <a:pt x="0" y="564133"/>
                  </a:lnTo>
                  <a:lnTo>
                    <a:pt x="4547" y="525476"/>
                  </a:lnTo>
                  <a:lnTo>
                    <a:pt x="17654" y="485311"/>
                  </a:lnTo>
                  <a:lnTo>
                    <a:pt x="38518" y="445658"/>
                  </a:lnTo>
                  <a:lnTo>
                    <a:pt x="66339" y="408540"/>
                  </a:lnTo>
                  <a:lnTo>
                    <a:pt x="100313" y="375979"/>
                  </a:lnTo>
                  <a:lnTo>
                    <a:pt x="139639" y="349996"/>
                  </a:lnTo>
                  <a:lnTo>
                    <a:pt x="183515" y="332613"/>
                  </a:lnTo>
                  <a:close/>
                </a:path>
              </a:pathLst>
            </a:custGeom>
            <a:ln w="9144">
              <a:solidFill>
                <a:srgbClr val="6362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843764" y="6391147"/>
            <a:ext cx="1054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rebuchet MS"/>
                <a:cs typeface="Trebuchet MS"/>
              </a:rPr>
              <a:t>Any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other  </a:t>
            </a:r>
            <a:r>
              <a:rPr sz="1800" spc="-40" dirty="0">
                <a:latin typeface="Trebuchet MS"/>
                <a:cs typeface="Trebuchet MS"/>
              </a:rPr>
              <a:t>acc</a:t>
            </a:r>
            <a:r>
              <a:rPr sz="1800" spc="-5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ssibl</a:t>
            </a:r>
            <a:r>
              <a:rPr sz="1800" spc="-25" dirty="0">
                <a:latin typeface="Trebuchet MS"/>
                <a:cs typeface="Trebuchet MS"/>
              </a:rPr>
              <a:t>e  </a:t>
            </a:r>
            <a:r>
              <a:rPr sz="1800" spc="25" dirty="0">
                <a:latin typeface="Trebuchet MS"/>
                <a:cs typeface="Trebuchet MS"/>
              </a:rPr>
              <a:t>endpoint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3477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chemeClr val="tx1"/>
                </a:solidFill>
              </a:rPr>
              <a:t>AWS</a:t>
            </a:r>
            <a:r>
              <a:rPr sz="4800" spc="-480" dirty="0">
                <a:solidFill>
                  <a:schemeClr val="tx1"/>
                </a:solidFill>
              </a:rPr>
              <a:t> </a:t>
            </a:r>
            <a:r>
              <a:rPr sz="4800" spc="-75" dirty="0">
                <a:solidFill>
                  <a:schemeClr val="tx1"/>
                </a:solidFill>
              </a:rPr>
              <a:t>Lambda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6676" y="347472"/>
            <a:ext cx="1043939" cy="125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1878" y="6407277"/>
            <a:ext cx="79476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marR="5080" indent="-509270">
              <a:lnSpc>
                <a:spcPct val="100000"/>
              </a:lnSpc>
              <a:spcBef>
                <a:spcPts val="100"/>
              </a:spcBef>
            </a:pPr>
            <a:r>
              <a:rPr sz="2400" i="1" spc="-45" dirty="0">
                <a:latin typeface="Trebuchet MS"/>
                <a:cs typeface="Trebuchet MS"/>
              </a:rPr>
              <a:t>“Compute </a:t>
            </a:r>
            <a:r>
              <a:rPr sz="2400" i="1" spc="-70" dirty="0">
                <a:latin typeface="Trebuchet MS"/>
                <a:cs typeface="Trebuchet MS"/>
              </a:rPr>
              <a:t>service </a:t>
            </a:r>
            <a:r>
              <a:rPr sz="2400" i="1" spc="-15" dirty="0">
                <a:latin typeface="Trebuchet MS"/>
                <a:cs typeface="Trebuchet MS"/>
              </a:rPr>
              <a:t>that </a:t>
            </a:r>
            <a:r>
              <a:rPr sz="2400" i="1" spc="-65" dirty="0">
                <a:latin typeface="Trebuchet MS"/>
                <a:cs typeface="Trebuchet MS"/>
              </a:rPr>
              <a:t>lets </a:t>
            </a:r>
            <a:r>
              <a:rPr sz="2400" i="1" dirty="0">
                <a:latin typeface="Trebuchet MS"/>
                <a:cs typeface="Trebuchet MS"/>
              </a:rPr>
              <a:t>you </a:t>
            </a:r>
            <a:r>
              <a:rPr sz="2400" i="1" spc="-10" dirty="0">
                <a:latin typeface="Trebuchet MS"/>
                <a:cs typeface="Trebuchet MS"/>
              </a:rPr>
              <a:t>run</a:t>
            </a:r>
            <a:r>
              <a:rPr sz="2400" i="1" spc="-535" dirty="0">
                <a:latin typeface="Trebuchet MS"/>
                <a:cs typeface="Trebuchet MS"/>
              </a:rPr>
              <a:t> </a:t>
            </a:r>
            <a:r>
              <a:rPr sz="2400" i="1" spc="-45" dirty="0">
                <a:latin typeface="Trebuchet MS"/>
                <a:cs typeface="Trebuchet MS"/>
              </a:rPr>
              <a:t>code </a:t>
            </a:r>
            <a:r>
              <a:rPr sz="2400" i="1" spc="-35" dirty="0">
                <a:latin typeface="Trebuchet MS"/>
                <a:cs typeface="Trebuchet MS"/>
              </a:rPr>
              <a:t>without </a:t>
            </a:r>
            <a:r>
              <a:rPr sz="2400" i="1" spc="60" dirty="0">
                <a:latin typeface="Trebuchet MS"/>
                <a:cs typeface="Trebuchet MS"/>
              </a:rPr>
              <a:t>managing  </a:t>
            </a:r>
            <a:r>
              <a:rPr sz="2400" i="1" spc="-85" dirty="0">
                <a:latin typeface="Trebuchet MS"/>
                <a:cs typeface="Trebuchet MS"/>
              </a:rPr>
              <a:t>servers: </a:t>
            </a:r>
            <a:r>
              <a:rPr sz="2400" i="1" spc="-60" dirty="0">
                <a:latin typeface="Trebuchet MS"/>
                <a:cs typeface="Trebuchet MS"/>
              </a:rPr>
              <a:t>Scale, </a:t>
            </a:r>
            <a:r>
              <a:rPr sz="2400" i="1" spc="-50" dirty="0">
                <a:latin typeface="Trebuchet MS"/>
                <a:cs typeface="Trebuchet MS"/>
              </a:rPr>
              <a:t>monitor, and, trigger </a:t>
            </a:r>
            <a:r>
              <a:rPr sz="2400" i="1" spc="40" dirty="0">
                <a:latin typeface="Trebuchet MS"/>
                <a:cs typeface="Trebuchet MS"/>
              </a:rPr>
              <a:t>on </a:t>
            </a:r>
            <a:r>
              <a:rPr sz="2400" i="1" spc="-30" dirty="0">
                <a:latin typeface="Trebuchet MS"/>
                <a:cs typeface="Trebuchet MS"/>
              </a:rPr>
              <a:t>your</a:t>
            </a:r>
            <a:r>
              <a:rPr sz="2400" i="1" spc="-490" dirty="0">
                <a:latin typeface="Trebuchet MS"/>
                <a:cs typeface="Trebuchet MS"/>
              </a:rPr>
              <a:t> </a:t>
            </a:r>
            <a:r>
              <a:rPr sz="2400" i="1" spc="-65" dirty="0">
                <a:latin typeface="Trebuchet MS"/>
                <a:cs typeface="Trebuchet MS"/>
              </a:rPr>
              <a:t>behalf”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4087114"/>
            <a:ext cx="364362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125" dirty="0">
                <a:latin typeface="Trebuchet MS"/>
                <a:cs typeface="Trebuchet MS"/>
              </a:rPr>
              <a:t>No </a:t>
            </a:r>
            <a:r>
              <a:rPr sz="2800" b="1" spc="-35" dirty="0">
                <a:latin typeface="Trebuchet MS"/>
                <a:cs typeface="Trebuchet MS"/>
              </a:rPr>
              <a:t>servers </a:t>
            </a:r>
            <a:r>
              <a:rPr sz="2800" b="1" spc="30" dirty="0">
                <a:latin typeface="Trebuchet MS"/>
                <a:cs typeface="Trebuchet MS"/>
              </a:rPr>
              <a:t>to</a:t>
            </a:r>
            <a:r>
              <a:rPr sz="2800" b="1" spc="-475" dirty="0">
                <a:latin typeface="Trebuchet MS"/>
                <a:cs typeface="Trebuchet MS"/>
              </a:rPr>
              <a:t> </a:t>
            </a:r>
            <a:r>
              <a:rPr sz="2800" b="1" spc="75" dirty="0">
                <a:latin typeface="Trebuchet MS"/>
                <a:cs typeface="Trebuchet MS"/>
              </a:rPr>
              <a:t>manage</a:t>
            </a:r>
            <a:endParaRPr sz="28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2800" spc="30" dirty="0">
                <a:latin typeface="Trebuchet MS"/>
                <a:cs typeface="Trebuchet MS"/>
              </a:rPr>
              <a:t>Focus </a:t>
            </a:r>
            <a:r>
              <a:rPr sz="2800" spc="114" dirty="0">
                <a:latin typeface="Trebuchet MS"/>
                <a:cs typeface="Trebuchet MS"/>
              </a:rPr>
              <a:t>on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758" y="4028948"/>
            <a:ext cx="3657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30" dirty="0">
                <a:latin typeface="Trebuchet MS"/>
                <a:cs typeface="Trebuchet MS"/>
              </a:rPr>
              <a:t>Continuous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Scaling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40" dirty="0">
                <a:latin typeface="Trebuchet MS"/>
                <a:cs typeface="Trebuchet MS"/>
              </a:rPr>
              <a:t>Configure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concurrency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4071" y="4028948"/>
            <a:ext cx="28619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marR="448945" algn="ctr">
              <a:lnSpc>
                <a:spcPct val="100000"/>
              </a:lnSpc>
              <a:spcBef>
                <a:spcPts val="95"/>
              </a:spcBef>
            </a:pPr>
            <a:r>
              <a:rPr sz="2800" b="1" spc="105" dirty="0">
                <a:latin typeface="Trebuchet MS"/>
                <a:cs typeface="Trebuchet MS"/>
              </a:rPr>
              <a:t>Sub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b="1" spc="35" dirty="0">
                <a:latin typeface="Trebuchet MS"/>
                <a:cs typeface="Trebuchet MS"/>
              </a:rPr>
              <a:t>Second </a:t>
            </a:r>
            <a:r>
              <a:rPr sz="2800" b="1" spc="15" dirty="0">
                <a:latin typeface="Trebuchet MS"/>
                <a:cs typeface="Trebuchet MS"/>
              </a:rPr>
              <a:t> </a:t>
            </a:r>
            <a:r>
              <a:rPr sz="2800" b="1" spc="45" dirty="0">
                <a:latin typeface="Trebuchet MS"/>
                <a:cs typeface="Trebuchet MS"/>
              </a:rPr>
              <a:t>Metering</a:t>
            </a:r>
            <a:endParaRPr sz="2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50" dirty="0">
                <a:latin typeface="Trebuchet MS"/>
                <a:cs typeface="Trebuchet MS"/>
              </a:rPr>
              <a:t>Pay </a:t>
            </a:r>
            <a:r>
              <a:rPr sz="2800" spc="25" dirty="0">
                <a:latin typeface="Trebuchet MS"/>
                <a:cs typeface="Trebuchet MS"/>
              </a:rPr>
              <a:t>for </a:t>
            </a:r>
            <a:r>
              <a:rPr sz="2800" spc="60" dirty="0">
                <a:latin typeface="Trebuchet MS"/>
                <a:cs typeface="Trebuchet MS"/>
              </a:rPr>
              <a:t>only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what  </a:t>
            </a:r>
            <a:r>
              <a:rPr sz="2800" spc="80" dirty="0">
                <a:latin typeface="Trebuchet MS"/>
                <a:cs typeface="Trebuchet MS"/>
              </a:rPr>
              <a:t>you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use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2372" y="2293620"/>
            <a:ext cx="2374391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0615" y="2293620"/>
            <a:ext cx="2374391" cy="173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18419" y="2264664"/>
            <a:ext cx="2374392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00" y="274320"/>
            <a:ext cx="484632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3477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chemeClr val="tx1"/>
                </a:solidFill>
              </a:rPr>
              <a:t>AWS</a:t>
            </a:r>
            <a:r>
              <a:rPr sz="4800" spc="-480" dirty="0">
                <a:solidFill>
                  <a:schemeClr val="tx1"/>
                </a:solidFill>
              </a:rPr>
              <a:t> </a:t>
            </a:r>
            <a:r>
              <a:rPr sz="4800" spc="-75" dirty="0">
                <a:solidFill>
                  <a:schemeClr val="tx1"/>
                </a:solidFill>
              </a:rPr>
              <a:t>Lambda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638" y="2037359"/>
            <a:ext cx="4093210" cy="12725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50" b="1" spc="65" dirty="0">
                <a:latin typeface="Trebuchet MS"/>
                <a:cs typeface="Trebuchet MS"/>
              </a:rPr>
              <a:t>Bring </a:t>
            </a:r>
            <a:r>
              <a:rPr sz="2550" b="1" spc="15" dirty="0">
                <a:latin typeface="Trebuchet MS"/>
                <a:cs typeface="Trebuchet MS"/>
              </a:rPr>
              <a:t>your </a:t>
            </a:r>
            <a:r>
              <a:rPr sz="2550" b="1" spc="55" dirty="0">
                <a:latin typeface="Trebuchet MS"/>
                <a:cs typeface="Trebuchet MS"/>
              </a:rPr>
              <a:t>own</a:t>
            </a:r>
            <a:r>
              <a:rPr sz="2550" b="1" spc="-370" dirty="0">
                <a:latin typeface="Trebuchet MS"/>
                <a:cs typeface="Trebuchet MS"/>
              </a:rPr>
              <a:t> </a:t>
            </a:r>
            <a:r>
              <a:rPr sz="2550" b="1" spc="-5" dirty="0">
                <a:latin typeface="Trebuchet MS"/>
                <a:cs typeface="Trebuchet MS"/>
              </a:rPr>
              <a:t>code</a:t>
            </a:r>
            <a:endParaRPr sz="2550">
              <a:latin typeface="Trebuchet MS"/>
              <a:cs typeface="Trebuchet MS"/>
            </a:endParaRPr>
          </a:p>
          <a:p>
            <a:pPr marL="323215" marR="508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23215" algn="l"/>
                <a:tab pos="323850" algn="l"/>
                <a:tab pos="1899920" algn="l"/>
              </a:tabLst>
            </a:pPr>
            <a:r>
              <a:rPr sz="2550" spc="-60" dirty="0">
                <a:latin typeface="Trebuchet MS"/>
                <a:cs typeface="Trebuchet MS"/>
              </a:rPr>
              <a:t>Node.js, </a:t>
            </a:r>
            <a:r>
              <a:rPr sz="2550" spc="-70" dirty="0">
                <a:latin typeface="Trebuchet MS"/>
                <a:cs typeface="Trebuchet MS"/>
              </a:rPr>
              <a:t>Java, </a:t>
            </a:r>
            <a:r>
              <a:rPr sz="2550" spc="20" dirty="0">
                <a:latin typeface="Trebuchet MS"/>
                <a:cs typeface="Trebuchet MS"/>
              </a:rPr>
              <a:t>Python,</a:t>
            </a:r>
            <a:r>
              <a:rPr sz="2550" spc="-200" dirty="0">
                <a:latin typeface="Trebuchet MS"/>
                <a:cs typeface="Trebuchet MS"/>
              </a:rPr>
              <a:t> </a:t>
            </a:r>
            <a:r>
              <a:rPr sz="2550" spc="-40" dirty="0">
                <a:latin typeface="Trebuchet MS"/>
                <a:cs typeface="Trebuchet MS"/>
              </a:rPr>
              <a:t>C#,  </a:t>
            </a:r>
            <a:r>
              <a:rPr sz="2550" spc="-55" dirty="0">
                <a:latin typeface="Trebuchet MS"/>
                <a:cs typeface="Trebuchet MS"/>
              </a:rPr>
              <a:t>Go,</a:t>
            </a:r>
            <a:r>
              <a:rPr sz="2550" spc="-80" dirty="0">
                <a:latin typeface="Trebuchet MS"/>
                <a:cs typeface="Trebuchet MS"/>
              </a:rPr>
              <a:t> </a:t>
            </a:r>
            <a:r>
              <a:rPr sz="2550" spc="-5" dirty="0">
                <a:latin typeface="Trebuchet MS"/>
                <a:cs typeface="Trebuchet MS"/>
              </a:rPr>
              <a:t>Ruby,	</a:t>
            </a:r>
            <a:r>
              <a:rPr sz="2550" spc="685" dirty="0">
                <a:latin typeface="Trebuchet MS"/>
                <a:cs typeface="Trebuchet MS"/>
              </a:rPr>
              <a:t>…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7035" y="2036064"/>
            <a:ext cx="1734312" cy="1732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216" y="2036064"/>
            <a:ext cx="1732788" cy="1732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8768" y="4651247"/>
            <a:ext cx="1732787" cy="1732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09"/>
              </a:spcBef>
            </a:pPr>
            <a:r>
              <a:rPr spc="70" dirty="0">
                <a:solidFill>
                  <a:schemeClr val="tx1"/>
                </a:solidFill>
              </a:rPr>
              <a:t>Simple </a:t>
            </a:r>
            <a:r>
              <a:rPr spc="-30" dirty="0">
                <a:solidFill>
                  <a:schemeClr val="tx1"/>
                </a:solidFill>
              </a:rPr>
              <a:t>resource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spc="60" dirty="0">
                <a:solidFill>
                  <a:schemeClr val="tx1"/>
                </a:solidFill>
              </a:rPr>
              <a:t>model</a:t>
            </a:r>
          </a:p>
          <a:p>
            <a:pPr marL="342900" marR="8890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b="0" dirty="0">
                <a:solidFill>
                  <a:schemeClr val="tx1"/>
                </a:solidFill>
                <a:latin typeface="Trebuchet MS"/>
                <a:cs typeface="Trebuchet MS"/>
              </a:rPr>
              <a:t>Select </a:t>
            </a:r>
            <a:r>
              <a:rPr b="0" spc="40" dirty="0">
                <a:solidFill>
                  <a:schemeClr val="tx1"/>
                </a:solidFill>
                <a:latin typeface="Trebuchet MS"/>
                <a:cs typeface="Trebuchet MS"/>
              </a:rPr>
              <a:t>power </a:t>
            </a:r>
            <a:r>
              <a:rPr b="0" spc="25" dirty="0">
                <a:solidFill>
                  <a:schemeClr val="tx1"/>
                </a:solidFill>
                <a:latin typeface="Trebuchet MS"/>
                <a:cs typeface="Trebuchet MS"/>
              </a:rPr>
              <a:t>rating</a:t>
            </a:r>
            <a:r>
              <a:rPr b="0" spc="-4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60" dirty="0">
                <a:solidFill>
                  <a:schemeClr val="tx1"/>
                </a:solidFill>
                <a:latin typeface="Trebuchet MS"/>
                <a:cs typeface="Trebuchet MS"/>
              </a:rPr>
              <a:t>from  </a:t>
            </a:r>
            <a:r>
              <a:rPr b="0" spc="160" dirty="0">
                <a:solidFill>
                  <a:schemeClr val="tx1"/>
                </a:solidFill>
                <a:latin typeface="Trebuchet MS"/>
                <a:cs typeface="Trebuchet MS"/>
              </a:rPr>
              <a:t>128</a:t>
            </a:r>
            <a:r>
              <a:rPr b="0" spc="-1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229" dirty="0">
                <a:solidFill>
                  <a:schemeClr val="tx1"/>
                </a:solidFill>
                <a:latin typeface="Trebuchet MS"/>
                <a:cs typeface="Trebuchet MS"/>
              </a:rPr>
              <a:t>MB</a:t>
            </a:r>
            <a:r>
              <a:rPr b="0" spc="-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chemeClr val="tx1"/>
                </a:solidFill>
                <a:latin typeface="Trebuchet MS"/>
                <a:cs typeface="Trebuchet MS"/>
              </a:rPr>
              <a:t>to</a:t>
            </a:r>
            <a:r>
              <a:rPr b="0" spc="-1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5" dirty="0">
                <a:solidFill>
                  <a:schemeClr val="tx1"/>
                </a:solidFill>
                <a:latin typeface="Trebuchet MS"/>
                <a:cs typeface="Trebuchet MS"/>
              </a:rPr>
              <a:t>1.5</a:t>
            </a:r>
            <a:r>
              <a:rPr b="0" spc="-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75" dirty="0">
                <a:solidFill>
                  <a:schemeClr val="tx1"/>
                </a:solidFill>
                <a:latin typeface="Trebuchet MS"/>
                <a:cs typeface="Trebuchet MS"/>
              </a:rPr>
              <a:t>GB</a:t>
            </a:r>
          </a:p>
          <a:p>
            <a:pPr marL="342900" marR="5080" indent="-311150">
              <a:lnSpc>
                <a:spcPct val="100499"/>
              </a:lnSpc>
              <a:spcBef>
                <a:spcPts val="29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b="0" spc="95" dirty="0">
                <a:solidFill>
                  <a:schemeClr val="tx1"/>
                </a:solidFill>
                <a:latin typeface="Trebuchet MS"/>
                <a:cs typeface="Trebuchet MS"/>
              </a:rPr>
              <a:t>CPU </a:t>
            </a:r>
            <a:r>
              <a:rPr b="0" spc="65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b="0" spc="35" dirty="0">
                <a:solidFill>
                  <a:schemeClr val="tx1"/>
                </a:solidFill>
                <a:latin typeface="Trebuchet MS"/>
                <a:cs typeface="Trebuchet MS"/>
              </a:rPr>
              <a:t>network  </a:t>
            </a:r>
            <a:r>
              <a:rPr b="0" dirty="0">
                <a:solidFill>
                  <a:schemeClr val="tx1"/>
                </a:solidFill>
                <a:latin typeface="Trebuchet MS"/>
                <a:cs typeface="Trebuchet MS"/>
              </a:rPr>
              <a:t>allocated</a:t>
            </a:r>
            <a:r>
              <a:rPr b="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25" dirty="0">
                <a:solidFill>
                  <a:schemeClr val="tx1"/>
                </a:solidFill>
                <a:latin typeface="Trebuchet MS"/>
                <a:cs typeface="Trebuchet MS"/>
              </a:rPr>
              <a:t>proportionately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365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20" dirty="0">
                <a:solidFill>
                  <a:schemeClr val="tx1"/>
                </a:solidFill>
              </a:rPr>
              <a:t>Stateless</a:t>
            </a:r>
          </a:p>
          <a:p>
            <a:pPr marL="323215" marR="1186815" indent="-311150">
              <a:lnSpc>
                <a:spcPct val="100400"/>
              </a:lnSpc>
              <a:spcBef>
                <a:spcPts val="29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b="0" spc="10" dirty="0">
                <a:solidFill>
                  <a:schemeClr val="tx1"/>
                </a:solidFill>
                <a:latin typeface="Trebuchet MS"/>
                <a:cs typeface="Trebuchet MS"/>
              </a:rPr>
              <a:t>Persist </a:t>
            </a:r>
            <a:r>
              <a:rPr b="0" spc="15" dirty="0">
                <a:solidFill>
                  <a:schemeClr val="tx1"/>
                </a:solidFill>
                <a:latin typeface="Trebuchet MS"/>
                <a:cs typeface="Trebuchet MS"/>
              </a:rPr>
              <a:t>data</a:t>
            </a:r>
            <a:r>
              <a:rPr b="0" spc="-3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75" dirty="0">
                <a:solidFill>
                  <a:schemeClr val="tx1"/>
                </a:solidFill>
                <a:latin typeface="Trebuchet MS"/>
                <a:cs typeface="Trebuchet MS"/>
              </a:rPr>
              <a:t>using  </a:t>
            </a:r>
            <a:r>
              <a:rPr b="0" spc="-15" dirty="0">
                <a:solidFill>
                  <a:schemeClr val="tx1"/>
                </a:solidFill>
                <a:latin typeface="Trebuchet MS"/>
                <a:cs typeface="Trebuchet MS"/>
              </a:rPr>
              <a:t>external</a:t>
            </a:r>
            <a:r>
              <a:rPr b="0" spc="-1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chemeClr val="tx1"/>
                </a:solidFill>
                <a:latin typeface="Trebuchet MS"/>
                <a:cs typeface="Trebuchet MS"/>
              </a:rPr>
              <a:t>storage</a:t>
            </a:r>
          </a:p>
          <a:p>
            <a:pPr marL="323215" marR="101600" indent="-311150">
              <a:lnSpc>
                <a:spcPct val="100400"/>
              </a:lnSpc>
              <a:spcBef>
                <a:spcPts val="30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b="0" spc="155" dirty="0">
                <a:solidFill>
                  <a:schemeClr val="tx1"/>
                </a:solidFill>
                <a:latin typeface="Trebuchet MS"/>
                <a:cs typeface="Trebuchet MS"/>
              </a:rPr>
              <a:t>No </a:t>
            </a:r>
            <a:r>
              <a:rPr b="0" spc="-5" dirty="0">
                <a:solidFill>
                  <a:schemeClr val="tx1"/>
                </a:solidFill>
                <a:latin typeface="Trebuchet MS"/>
                <a:cs typeface="Trebuchet MS"/>
              </a:rPr>
              <a:t>affinity </a:t>
            </a:r>
            <a:r>
              <a:rPr b="0" spc="35" dirty="0">
                <a:solidFill>
                  <a:schemeClr val="tx1"/>
                </a:solidFill>
                <a:latin typeface="Trebuchet MS"/>
                <a:cs typeface="Trebuchet MS"/>
              </a:rPr>
              <a:t>or </a:t>
            </a:r>
            <a:r>
              <a:rPr b="0" spc="-10" dirty="0">
                <a:solidFill>
                  <a:schemeClr val="tx1"/>
                </a:solidFill>
                <a:latin typeface="Trebuchet MS"/>
                <a:cs typeface="Trebuchet MS"/>
              </a:rPr>
              <a:t>access </a:t>
            </a:r>
            <a:r>
              <a:rPr b="0" spc="45" dirty="0">
                <a:solidFill>
                  <a:schemeClr val="tx1"/>
                </a:solidFill>
                <a:latin typeface="Trebuchet MS"/>
                <a:cs typeface="Trebuchet MS"/>
              </a:rPr>
              <a:t>to  </a:t>
            </a:r>
            <a:r>
              <a:rPr b="0" spc="40" dirty="0">
                <a:solidFill>
                  <a:schemeClr val="tx1"/>
                </a:solidFill>
                <a:latin typeface="Trebuchet MS"/>
                <a:cs typeface="Trebuchet MS"/>
              </a:rPr>
              <a:t>underlying</a:t>
            </a:r>
            <a:r>
              <a:rPr b="0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b="0" spc="-5" dirty="0">
                <a:solidFill>
                  <a:schemeClr val="tx1"/>
                </a:solidFill>
                <a:latin typeface="Trebuchet MS"/>
                <a:cs typeface="Trebuchet MS"/>
              </a:rPr>
              <a:t>infrastructure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47927" y="4997196"/>
            <a:ext cx="1732914" cy="1219200"/>
            <a:chOff x="947927" y="4997196"/>
            <a:chExt cx="1732914" cy="1219200"/>
          </a:xfrm>
        </p:grpSpPr>
        <p:sp>
          <p:nvSpPr>
            <p:cNvPr id="11" name="object 11"/>
            <p:cNvSpPr/>
            <p:nvPr/>
          </p:nvSpPr>
          <p:spPr>
            <a:xfrm>
              <a:off x="2162555" y="5001768"/>
              <a:ext cx="518159" cy="6416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3436" y="5102352"/>
              <a:ext cx="437388" cy="541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6147" y="5740908"/>
              <a:ext cx="347980" cy="475615"/>
            </a:xfrm>
            <a:custGeom>
              <a:avLst/>
              <a:gdLst/>
              <a:ahLst/>
              <a:cxnLst/>
              <a:rect l="l" t="t" r="r" b="b"/>
              <a:pathLst>
                <a:path w="347980" h="475614">
                  <a:moveTo>
                    <a:pt x="322452" y="0"/>
                  </a:moveTo>
                  <a:lnTo>
                    <a:pt x="25018" y="0"/>
                  </a:lnTo>
                  <a:lnTo>
                    <a:pt x="15269" y="2694"/>
                  </a:lnTo>
                  <a:lnTo>
                    <a:pt x="7318" y="10033"/>
                  </a:lnTo>
                  <a:lnTo>
                    <a:pt x="1962" y="20895"/>
                  </a:lnTo>
                  <a:lnTo>
                    <a:pt x="0" y="34163"/>
                  </a:lnTo>
                  <a:lnTo>
                    <a:pt x="0" y="441325"/>
                  </a:lnTo>
                  <a:lnTo>
                    <a:pt x="1962" y="454592"/>
                  </a:lnTo>
                  <a:lnTo>
                    <a:pt x="7318" y="465455"/>
                  </a:lnTo>
                  <a:lnTo>
                    <a:pt x="15269" y="472793"/>
                  </a:lnTo>
                  <a:lnTo>
                    <a:pt x="25018" y="475488"/>
                  </a:lnTo>
                  <a:lnTo>
                    <a:pt x="322452" y="475488"/>
                  </a:lnTo>
                  <a:lnTo>
                    <a:pt x="332202" y="472793"/>
                  </a:lnTo>
                  <a:lnTo>
                    <a:pt x="340153" y="465455"/>
                  </a:lnTo>
                  <a:lnTo>
                    <a:pt x="345509" y="454592"/>
                  </a:lnTo>
                  <a:lnTo>
                    <a:pt x="347471" y="441325"/>
                  </a:lnTo>
                  <a:lnTo>
                    <a:pt x="347471" y="34163"/>
                  </a:lnTo>
                  <a:lnTo>
                    <a:pt x="345509" y="20895"/>
                  </a:lnTo>
                  <a:lnTo>
                    <a:pt x="340153" y="10033"/>
                  </a:lnTo>
                  <a:lnTo>
                    <a:pt x="332202" y="2694"/>
                  </a:lnTo>
                  <a:lnTo>
                    <a:pt x="322452" y="0"/>
                  </a:lnTo>
                  <a:close/>
                </a:path>
              </a:pathLst>
            </a:custGeom>
            <a:solidFill>
              <a:srgbClr val="F9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2724" y="5786628"/>
              <a:ext cx="274319" cy="3855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5730240"/>
              <a:ext cx="347980" cy="475615"/>
            </a:xfrm>
            <a:custGeom>
              <a:avLst/>
              <a:gdLst/>
              <a:ahLst/>
              <a:cxnLst/>
              <a:rect l="l" t="t" r="r" b="b"/>
              <a:pathLst>
                <a:path w="347980" h="475614">
                  <a:moveTo>
                    <a:pt x="322452" y="0"/>
                  </a:moveTo>
                  <a:lnTo>
                    <a:pt x="25018" y="0"/>
                  </a:lnTo>
                  <a:lnTo>
                    <a:pt x="15269" y="2694"/>
                  </a:lnTo>
                  <a:lnTo>
                    <a:pt x="7318" y="10032"/>
                  </a:lnTo>
                  <a:lnTo>
                    <a:pt x="1962" y="20895"/>
                  </a:lnTo>
                  <a:lnTo>
                    <a:pt x="0" y="34162"/>
                  </a:lnTo>
                  <a:lnTo>
                    <a:pt x="0" y="441325"/>
                  </a:lnTo>
                  <a:lnTo>
                    <a:pt x="1962" y="454592"/>
                  </a:lnTo>
                  <a:lnTo>
                    <a:pt x="7318" y="465455"/>
                  </a:lnTo>
                  <a:lnTo>
                    <a:pt x="15269" y="472793"/>
                  </a:lnTo>
                  <a:lnTo>
                    <a:pt x="25018" y="475488"/>
                  </a:lnTo>
                  <a:lnTo>
                    <a:pt x="322452" y="475488"/>
                  </a:lnTo>
                  <a:lnTo>
                    <a:pt x="332202" y="472793"/>
                  </a:lnTo>
                  <a:lnTo>
                    <a:pt x="340153" y="465455"/>
                  </a:lnTo>
                  <a:lnTo>
                    <a:pt x="345509" y="454592"/>
                  </a:lnTo>
                  <a:lnTo>
                    <a:pt x="347472" y="441325"/>
                  </a:lnTo>
                  <a:lnTo>
                    <a:pt x="347472" y="34162"/>
                  </a:lnTo>
                  <a:lnTo>
                    <a:pt x="345509" y="20895"/>
                  </a:lnTo>
                  <a:lnTo>
                    <a:pt x="340153" y="10032"/>
                  </a:lnTo>
                  <a:lnTo>
                    <a:pt x="332202" y="2694"/>
                  </a:lnTo>
                  <a:lnTo>
                    <a:pt x="322452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0076" y="5774436"/>
              <a:ext cx="274319" cy="3855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7068" y="5513832"/>
              <a:ext cx="272795" cy="3383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7927" y="4997196"/>
              <a:ext cx="536447" cy="6644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4523" y="5515356"/>
              <a:ext cx="272796" cy="338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483352"/>
              <a:ext cx="272795" cy="338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26460" y="4603902"/>
            <a:ext cx="3495675" cy="2091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50" b="1" spc="-20" dirty="0">
                <a:latin typeface="Trebuchet MS"/>
                <a:cs typeface="Trebuchet MS"/>
              </a:rPr>
              <a:t>Flexible</a:t>
            </a:r>
            <a:r>
              <a:rPr sz="2550" b="1" spc="-65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use</a:t>
            </a:r>
            <a:endParaRPr sz="2550">
              <a:latin typeface="Trebuchet MS"/>
              <a:cs typeface="Trebuchet MS"/>
            </a:endParaRPr>
          </a:p>
          <a:p>
            <a:pPr marL="323215" marR="871855" indent="-311150">
              <a:lnSpc>
                <a:spcPct val="100400"/>
              </a:lnSpc>
              <a:spcBef>
                <a:spcPts val="30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550" spc="75" dirty="0">
                <a:latin typeface="Trebuchet MS"/>
                <a:cs typeface="Trebuchet MS"/>
              </a:rPr>
              <a:t>Synchronous</a:t>
            </a:r>
            <a:r>
              <a:rPr sz="2550" spc="-165" dirty="0">
                <a:latin typeface="Trebuchet MS"/>
                <a:cs typeface="Trebuchet MS"/>
              </a:rPr>
              <a:t> </a:t>
            </a:r>
            <a:r>
              <a:rPr sz="2550" spc="35" dirty="0">
                <a:latin typeface="Trebuchet MS"/>
                <a:cs typeface="Trebuchet MS"/>
              </a:rPr>
              <a:t>or  </a:t>
            </a:r>
            <a:r>
              <a:rPr sz="2550" spc="55" dirty="0">
                <a:latin typeface="Trebuchet MS"/>
                <a:cs typeface="Trebuchet MS"/>
              </a:rPr>
              <a:t>asynchronous</a:t>
            </a:r>
            <a:endParaRPr sz="2550">
              <a:latin typeface="Trebuchet MS"/>
              <a:cs typeface="Trebuchet MS"/>
            </a:endParaRPr>
          </a:p>
          <a:p>
            <a:pPr marL="323215" marR="508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550" spc="20" dirty="0">
                <a:latin typeface="Trebuchet MS"/>
                <a:cs typeface="Trebuchet MS"/>
              </a:rPr>
              <a:t>Integrated </a:t>
            </a:r>
            <a:r>
              <a:rPr sz="2550" spc="15" dirty="0">
                <a:latin typeface="Trebuchet MS"/>
                <a:cs typeface="Trebuchet MS"/>
              </a:rPr>
              <a:t>with</a:t>
            </a:r>
            <a:r>
              <a:rPr sz="2550" spc="-280" dirty="0">
                <a:latin typeface="Trebuchet MS"/>
                <a:cs typeface="Trebuchet MS"/>
              </a:rPr>
              <a:t> </a:t>
            </a:r>
            <a:r>
              <a:rPr sz="2550" spc="20" dirty="0">
                <a:latin typeface="Trebuchet MS"/>
                <a:cs typeface="Trebuchet MS"/>
              </a:rPr>
              <a:t>other  </a:t>
            </a:r>
            <a:r>
              <a:rPr sz="2550" spc="185" dirty="0">
                <a:latin typeface="Trebuchet MS"/>
                <a:cs typeface="Trebuchet MS"/>
              </a:rPr>
              <a:t>AWS</a:t>
            </a:r>
            <a:r>
              <a:rPr sz="2550" spc="-11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services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>
                <a:solidFill>
                  <a:schemeClr val="tx1"/>
                </a:solidFill>
              </a:rPr>
              <a:t>©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2018,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Amazon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Web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Services,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Inc.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or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affiliates.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rights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687</Words>
  <Application>Microsoft Office PowerPoint</Application>
  <PresentationFormat>Custom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Building Serverless Applications with Amazon</vt:lpstr>
      <vt:lpstr>Agenda</vt:lpstr>
      <vt:lpstr>Why Serverless?</vt:lpstr>
      <vt:lpstr>Solution Overview ( Enterprise)</vt:lpstr>
      <vt:lpstr>Amazon S3 Use Amazon S3 to host serverless websites</vt:lpstr>
      <vt:lpstr>Amazon API Gateway</vt:lpstr>
      <vt:lpstr>Amazon API Gateway – API Call Flow</vt:lpstr>
      <vt:lpstr>AWS Lambda</vt:lpstr>
      <vt:lpstr>AWS Lambda</vt:lpstr>
      <vt:lpstr>AWS Lambda – Good Practices</vt:lpstr>
      <vt:lpstr>Amazon DynamoDB</vt:lpstr>
      <vt:lpstr>Amazon DynamoDB - Tenets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&lt;Author name here&gt;</dc:creator>
  <cp:keywords>ReInvent 2018</cp:keywords>
  <cp:lastModifiedBy>Pariwesh</cp:lastModifiedBy>
  <cp:revision>10</cp:revision>
  <dcterms:created xsi:type="dcterms:W3CDTF">2020-01-03T03:51:28Z</dcterms:created>
  <dcterms:modified xsi:type="dcterms:W3CDTF">2020-01-17T12:03:53Z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