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3" r:id="rId63"/>
    <p:sldId id="326" r:id="rId64"/>
    <p:sldId id="327" r:id="rId65"/>
    <p:sldId id="328" r:id="rId6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51" y="1852987"/>
            <a:ext cx="7278096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4FC3F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84870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848707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099" y="113493"/>
            <a:ext cx="184531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518" y="1905738"/>
            <a:ext cx="8058962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4FC3F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q=flutter,react%20native,xamarin,/m/06znsr5,/g/1q6l_n0n0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blog.com/2018/09/flutter-release-preview-2-pixel-perfect.html" TargetMode="External"/><Relationship Id="rId3" Type="http://schemas.openxmlformats.org/officeDocument/2006/relationships/hyperlink" Target="https://github.com/flutter/flutter/issues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s://stackoverflow.com/questions/tagged/flut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ddit.com/r/FlutterDev/" TargetMode="External"/><Relationship Id="rId5" Type="http://schemas.openxmlformats.org/officeDocument/2006/relationships/hyperlink" Target="https://gitter.im/flutter/flutter#people" TargetMode="External"/><Relationship Id="rId4" Type="http://schemas.openxmlformats.org/officeDocument/2006/relationships/hyperlink" Target="https://github.com/flutter/flutter/stargazer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hackernoon.com/whats-revolutionary-about-flutter-946915b09514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hackernoon.com/whats-revolutionary-about-flutter-946915b0951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hackernoon.com/whats-revolutionary-about-flutter-946915b0951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hackernoon.com/whats-revolutionary-about-flutter-946915b095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/macos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tyagicodecamp.github.io/migrating-to-flutter-19-implementing-cross-platform-firebase-login-in-flutter-apps.html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/flutter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s://github.com/flutter/flutter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dartlang.org/stable/2.2.0/dart-io/dart-io-library.html" TargetMode="External"/><Relationship Id="rId5" Type="http://schemas.openxmlformats.org/officeDocument/2006/relationships/hyperlink" Target="https://api.dartlang.org/stable/2.2.0/dart-html/dart-html-library.html" TargetMode="External"/><Relationship Id="rId4" Type="http://schemas.openxmlformats.org/officeDocument/2006/relationships/hyperlink" Target="https://pub.dev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pleEducate/flutter_x/blob/finish/lib/plugins/url_launcher/unsupported.da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github.com/ptyagicodecamp/x-flutter-landingpage/tree/master/landingpage/lib/plugins/url_launcher" TargetMode="Externa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tyagicodecamp.github.io/custom-switch-widget-for-accepting-privacy-policy-in-flutter-apps.html" TargetMode="Externa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mailto:Pariwesh.gupta@gmail.com" TargetMode="Externa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yagicodecamp.github.io/designing-cross-platform-flutter-prototype-for-landing-page-web-hummingbird-android-ios.html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ptyagicodecamp.github.io/how-to-start-using-custom-fonts-in-an-android-app-under-5-minutes.html" TargetMode="External"/><Relationship Id="rId13" Type="http://schemas.openxmlformats.org/officeDocument/2006/relationships/hyperlink" Target="https://medium.com/flutter-community/setup-ci-cd-pipeline-for-your-flutter-app-using-circleci-ef07e39982ab" TargetMode="External"/><Relationship Id="rId3" Type="http://schemas.openxmlformats.org/officeDocument/2006/relationships/hyperlink" Target="https://flutter.dev/docs/get-started/web" TargetMode="External"/><Relationship Id="rId7" Type="http://schemas.openxmlformats.org/officeDocument/2006/relationships/hyperlink" Target="https://flutter.dev/docs/testing" TargetMode="External"/><Relationship Id="rId12" Type="http://schemas.openxmlformats.org/officeDocument/2006/relationships/hyperlink" Target="https://hackernoon.com/why-flutter-uses-dart-dd635a054ebf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.dev/web" TargetMode="External"/><Relationship Id="rId11" Type="http://schemas.openxmlformats.org/officeDocument/2006/relationships/hyperlink" Target="https://flutter.dev/docs/get-started/flutter-for/declarative" TargetMode="External"/><Relationship Id="rId5" Type="http://schemas.openxmlformats.org/officeDocument/2006/relationships/hyperlink" Target="https://pub.dev/" TargetMode="External"/><Relationship Id="rId10" Type="http://schemas.openxmlformats.org/officeDocument/2006/relationships/hyperlink" Target="https://flutter.dev/docs/development/tools/devtools/inspector" TargetMode="External"/><Relationship Id="rId4" Type="http://schemas.openxmlformats.org/officeDocument/2006/relationships/hyperlink" Target="https://api.flutter.dev/" TargetMode="External"/><Relationship Id="rId9" Type="http://schemas.openxmlformats.org/officeDocument/2006/relationships/hyperlink" Target="https://fonts.google.com/" TargetMode="External"/><Relationship Id="rId14" Type="http://schemas.openxmlformats.org/officeDocument/2006/relationships/hyperlink" Target="https://flutter.dev/docs/deployment/cd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J_IDEA" TargetMode="External"/><Relationship Id="rId3" Type="http://schemas.openxmlformats.org/officeDocument/2006/relationships/hyperlink" Target="https://www.google.com/imgres?imgurl=https://st2.depositphotos.com/8511412/11363/v/950/depositphotos_113632764-stock-illustration-web-icon-web-icon-vector.jpg&amp;amp;imgrefurl=https://depositphotos.com/113632764/stock-illustration-web-icon-web-icon-vector.html&amp;amp;docid=tDwcU7oCCuQZiM&amp;amp;tbnid=msXwX1k3Bjo0lM:&amp;amp;vet=10ahUKEwiy5LrokcPkAhXAFTQIHY3WDLEQMwiSASgQMBA..i&amp;amp;w=1024&amp;amp;h=1024&amp;amp;safe=strict&amp;amp;bih=649&amp;amp;biw=1255&amp;amp;q=web%20icon&amp;amp;ved=0ahUKEwiy5LrokcPkAhXAFTQIHY3WDLEQMwiSASgQMBA&amp;amp;iact=mrc&amp;amp;uact=8" TargetMode="External"/><Relationship Id="rId7" Type="http://schemas.openxmlformats.org/officeDocument/2006/relationships/hyperlink" Target="https://www.google.com/imgres?imgurl=https://image.flaticon.com/icons/svg/906/906324.svg&amp;amp;imgrefurl=https://www.flaticon.com/free-icon/visual-studio_906324&amp;amp;docid=OtK5kvR2hQ_zOM&amp;amp;tbnid=MsADdUAoIv1SYM:&amp;amp;vet=10ahUKEwi1p_bWq8TkAhVIip4KHQGuCrsQMwhyKAIwAg..i&amp;amp;w=800&amp;amp;h=800&amp;amp;safe=strict&amp;amp;bih=649&amp;amp;biw=1255&amp;amp;q=visual%20studio%20icon&amp;amp;ved=0ahUKEwi1p_bWq8TkAhVIip4KHQGuCrsQMwhyKAIwAg&amp;amp;iact=mrc&amp;amp;uact=8" TargetMode="External"/><Relationship Id="rId2" Type="http://schemas.openxmlformats.org/officeDocument/2006/relationships/hyperlink" Target="https://images.app.goo.gl/KSWoBRvFdsAT7Hq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://www.androidcentral.com/sites/androidcentral.com/files/postimages/9274/android_gear.jpg&amp;amp;imgrefurl=https://www.androidcentral.com/android-101-using-multiple-android-devices&amp;amp;docid=x83duUBiGf9C6M&amp;amp;tbnid=dttd7jQUzpPQsM:&amp;amp;vet=10ahUKEwjpm_fLl8PkAhWiHTQIHQRDAoYQMwjdASggMCA..i&amp;amp;w=1024&amp;amp;h=576&amp;amp;safe=strict&amp;amp;bih=649&amp;amp;biw=1255&amp;amp;q=android%20devices&amp;amp;ved=0ahUKEwjpm_fLl8PkAhWiHTQIHQRDAoYQMwjdASggMCA&amp;amp;iact=mrc&amp;amp;uact=8" TargetMode="External"/><Relationship Id="rId5" Type="http://schemas.openxmlformats.org/officeDocument/2006/relationships/hyperlink" Target="https://www.google.com/imgres?imgurl=https://static.techspot.com/images2/news/bigimage/2018/02/2018-02-26-image-27.jpg&amp;amp;imgrefurl=https://www.techspot.com/news/73452-cellebrite-claims-can-crack-ios-11-devices.html&amp;amp;docid=FqSQkKx_-v7RtM&amp;amp;tbnid=VBlW8ptFDLqUFM:&amp;amp;vet=10ahUKEwibvv2UlcPkAhXDrJ4KHWA9ApIQMwieASgHMAc..i&amp;amp;w=1691&amp;amp;h=983&amp;amp;safe=strict&amp;amp;bih=649&amp;amp;biw=1255&amp;amp;q=ios%20devices&amp;amp;ved=0ahUKEwibvv2UlcPkAhXDrJ4KHWA9ApIQMwieASgHMAc&amp;amp;iact=mrc&amp;amp;uact=8" TargetMode="External"/><Relationship Id="rId10" Type="http://schemas.openxmlformats.org/officeDocument/2006/relationships/hyperlink" Target="https://www.google.com/search?safe=strict&amp;amp;rlz=1C5CHFA_enUS717US718&amp;amp;biw=1273&amp;amp;bih=649&amp;amp;tbm=isch&amp;amp;sxsrf=ACYBGNSZEsIBg2IjeTEhjSGA9Rk7GCanRw:1571242196879&amp;amp;sa=1&amp;amp;ei=1ECnXZueNdXF-gT89Yu4CQ&amp;amp;q=time%2Bimages&amp;amp;oq=time%2Bimages&amp;amp;gs_l=img.3..0l10.168291.168291..169137...0.0..0.67.67.1......0....1..gws-wiz-img.3j2vtuyVbDs&amp;amp;ved=0ahUKEwib2IColaHlAhXVop4KHfz6ApcQ4dUDCAc&amp;amp;uact=5&amp;amp;imgrc=V3pKwDMH8V7e4M" TargetMode="External"/><Relationship Id="rId4" Type="http://schemas.openxmlformats.org/officeDocument/2006/relationships/hyperlink" Target="https://www.google.com/imgres?imgurl=https://1.bp.blogspot.com/-DAAJWGccTCQ/We_MGiMuSFI/AAAAAAAAEtk/5_COppUTDusIIx725jENI3fd9rqlRl0gQCLcBGAs/s1600/image8.png&amp;amp;imgrefurl=https://android-developers.googleblog.com/2017/10/android-studio-30.html&amp;amp;docid=YwJ_FGiHeloPyM&amp;amp;tbnid=A0yHexViUZDBxM:&amp;amp;vet=10ahUKEwiojYzBqMTkAhWOFTQIHaTJAqEQMwhjKAIwAg..i&amp;amp;w=1024&amp;amp;h=1024&amp;amp;safe=strict&amp;amp;bih=698&amp;amp;biw=1255&amp;amp;q=android%20studio%20images&amp;amp;ved=0ahUKEwiojYzBqMTkAhWOFTQIHaTJAqEQMwhjKAIwAg&amp;amp;iact=mrc&amp;amp;uact=8" TargetMode="External"/><Relationship Id="rId9" Type="http://schemas.openxmlformats.org/officeDocument/2006/relationships/hyperlink" Target="https://www.google.com/search?safe=strict&amp;amp;rlz=1C5CHFA_enUS717US718&amp;amp;biw=1273&amp;amp;bih=649&amp;amp;tbm=isch&amp;amp;sxsrf=ACYBGNRMfNLVH2saUv0qm-dTQ-EjfKVeMw:1571241687143&amp;amp;sa=1&amp;amp;ei=1z6nXdupCNWE-gSi64yQBQ&amp;amp;q=teams%2Bimages&amp;amp;oq=teams&amp;amp;gs_l=img.3.0.0i67l3j0l7.154669.155541..157227...0.0..0.71.336.5......0....1..gws-wiz-img.......35i39j0i131.XSiafEWhxdA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eageosrom.com/2017/05/list-of-devices-getting-lineage-os-15--android-8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6383" y="424591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83" y="424586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0" y="149599"/>
                </a:lnTo>
                <a:lnTo>
                  <a:pt x="11384" y="92352"/>
                </a:lnTo>
                <a:lnTo>
                  <a:pt x="43824" y="43824"/>
                </a:lnTo>
                <a:lnTo>
                  <a:pt x="92352" y="11384"/>
                </a:lnTo>
                <a:lnTo>
                  <a:pt x="149599" y="0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5309" y="4049752"/>
            <a:ext cx="226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 smtClean="0">
                <a:latin typeface="Arial"/>
                <a:cs typeface="Arial"/>
              </a:rPr>
              <a:t>~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73225" marR="5080" indent="-1661160">
              <a:lnSpc>
                <a:spcPct val="100299"/>
              </a:lnSpc>
              <a:spcBef>
                <a:spcPts val="80"/>
              </a:spcBef>
            </a:pPr>
            <a:r>
              <a:rPr spc="-50" dirty="0"/>
              <a:t>Developing</a:t>
            </a:r>
            <a:r>
              <a:rPr spc="-210" dirty="0"/>
              <a:t> </a:t>
            </a:r>
            <a:r>
              <a:rPr spc="15" dirty="0"/>
              <a:t>Cross-Platform  </a:t>
            </a:r>
            <a:r>
              <a:rPr spc="5" dirty="0"/>
              <a:t>Apps </a:t>
            </a:r>
            <a:r>
              <a:rPr spc="30" dirty="0"/>
              <a:t>in</a:t>
            </a:r>
            <a:r>
              <a:rPr spc="-325" dirty="0"/>
              <a:t> </a:t>
            </a:r>
            <a:r>
              <a:rPr spc="15" dirty="0"/>
              <a:t>Flutter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4771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/>
              <a:t>How </a:t>
            </a:r>
            <a:r>
              <a:rPr sz="4400" spc="10" dirty="0"/>
              <a:t>Flutter </a:t>
            </a:r>
            <a:r>
              <a:rPr sz="4400" dirty="0"/>
              <a:t>helps</a:t>
            </a:r>
            <a:r>
              <a:rPr sz="4400" spc="-550" dirty="0"/>
              <a:t> </a:t>
            </a:r>
            <a:r>
              <a:rPr sz="4400" spc="-370" dirty="0"/>
              <a:t>?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423" y="424742"/>
            <a:ext cx="7382509" cy="389255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727272"/>
                </a:solidFill>
                <a:latin typeface="Arial"/>
                <a:cs typeface="Arial"/>
              </a:rPr>
              <a:t>Code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sharing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05" dirty="0">
                <a:solidFill>
                  <a:srgbClr val="727272"/>
                </a:solidFill>
                <a:latin typeface="Arial"/>
                <a:cs typeface="Arial"/>
              </a:rPr>
              <a:t>One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code</a:t>
            </a:r>
            <a:r>
              <a:rPr sz="24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727272"/>
                </a:solidFill>
                <a:latin typeface="Arial"/>
                <a:cs typeface="Arial"/>
              </a:rPr>
              <a:t>editor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60" dirty="0">
                <a:solidFill>
                  <a:srgbClr val="727272"/>
                </a:solidFill>
                <a:latin typeface="Arial"/>
                <a:cs typeface="Arial"/>
              </a:rPr>
              <a:t>Own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widgets, </a:t>
            </a:r>
            <a:r>
              <a:rPr sz="2400" spc="40" dirty="0">
                <a:solidFill>
                  <a:srgbClr val="727272"/>
                </a:solidFill>
                <a:latin typeface="Arial"/>
                <a:cs typeface="Arial"/>
              </a:rPr>
              <a:t>not </a:t>
            </a: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dependent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on </a:t>
            </a:r>
            <a:r>
              <a:rPr sz="2400" spc="-125" dirty="0">
                <a:solidFill>
                  <a:srgbClr val="727272"/>
                </a:solidFill>
                <a:latin typeface="Arial"/>
                <a:cs typeface="Arial"/>
              </a:rPr>
              <a:t>OEM</a:t>
            </a:r>
            <a:r>
              <a:rPr sz="2400" spc="-47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Widgets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727272"/>
                </a:solidFill>
                <a:latin typeface="Arial"/>
                <a:cs typeface="Arial"/>
              </a:rPr>
              <a:t>Great </a:t>
            </a:r>
            <a:r>
              <a:rPr sz="2400" spc="65" dirty="0">
                <a:solidFill>
                  <a:srgbClr val="727272"/>
                </a:solidFill>
                <a:latin typeface="Arial"/>
                <a:cs typeface="Arial"/>
              </a:rPr>
              <a:t>for </a:t>
            </a:r>
            <a:r>
              <a:rPr sz="2400" spc="10" dirty="0">
                <a:solidFill>
                  <a:srgbClr val="727272"/>
                </a:solidFill>
                <a:latin typeface="Arial"/>
                <a:cs typeface="Arial"/>
              </a:rPr>
              <a:t>Custom</a:t>
            </a:r>
            <a:r>
              <a:rPr sz="2400" spc="-254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designs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51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727272"/>
                </a:solidFill>
                <a:latin typeface="Arial"/>
                <a:cs typeface="Arial"/>
              </a:rPr>
              <a:t>Decent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727272"/>
                </a:solidFill>
                <a:latin typeface="Arial"/>
                <a:cs typeface="Arial"/>
              </a:rPr>
              <a:t>built-in</a:t>
            </a:r>
            <a:r>
              <a:rPr sz="2400" spc="-7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widget</a:t>
            </a:r>
            <a:r>
              <a:rPr sz="2400" spc="-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library</a:t>
            </a:r>
            <a:r>
              <a:rPr sz="2400" spc="-7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727272"/>
                </a:solidFill>
                <a:latin typeface="Arial"/>
                <a:cs typeface="Arial"/>
              </a:rPr>
              <a:t>Material</a:t>
            </a:r>
            <a:r>
              <a:rPr sz="2400" spc="-7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Design</a:t>
            </a:r>
            <a:r>
              <a:rPr sz="2400" spc="-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Cupertino </a:t>
            </a:r>
            <a:r>
              <a:rPr sz="2400" spc="-65" dirty="0">
                <a:solidFill>
                  <a:srgbClr val="727272"/>
                </a:solidFill>
                <a:latin typeface="Arial"/>
                <a:cs typeface="Arial"/>
              </a:rPr>
              <a:t>(iOS)</a:t>
            </a:r>
            <a:r>
              <a:rPr sz="2400" spc="-1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widgets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727272"/>
                </a:solidFill>
                <a:latin typeface="Arial"/>
                <a:cs typeface="Arial"/>
              </a:rPr>
              <a:t>Code </a:t>
            </a:r>
            <a:r>
              <a:rPr sz="2400" spc="-40" dirty="0">
                <a:solidFill>
                  <a:srgbClr val="727272"/>
                </a:solidFill>
                <a:latin typeface="Arial"/>
                <a:cs typeface="Arial"/>
              </a:rPr>
              <a:t>once, Deploy </a:t>
            </a:r>
            <a:r>
              <a:rPr sz="2400" spc="20" dirty="0">
                <a:solidFill>
                  <a:srgbClr val="727272"/>
                </a:solidFill>
                <a:latin typeface="Arial"/>
                <a:cs typeface="Arial"/>
              </a:rPr>
              <a:t>thrice</a:t>
            </a:r>
            <a:r>
              <a:rPr sz="2400" spc="-19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727272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40119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/>
              <a:t>What </a:t>
            </a:r>
            <a:r>
              <a:rPr sz="4400" spc="70" dirty="0"/>
              <a:t>is </a:t>
            </a:r>
            <a:r>
              <a:rPr sz="4400" spc="10" dirty="0"/>
              <a:t>Flutter</a:t>
            </a:r>
            <a:r>
              <a:rPr sz="4400" spc="-520" dirty="0"/>
              <a:t> </a:t>
            </a:r>
            <a:r>
              <a:rPr sz="4400" spc="-370" dirty="0"/>
              <a:t>?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099" y="480892"/>
            <a:ext cx="690181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9624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727272"/>
                </a:solidFill>
                <a:latin typeface="Arial"/>
                <a:cs typeface="Arial"/>
              </a:rPr>
              <a:t>Open-sourced </a:t>
            </a:r>
            <a:r>
              <a:rPr sz="2400" spc="-150" dirty="0">
                <a:solidFill>
                  <a:srgbClr val="727272"/>
                </a:solidFill>
                <a:latin typeface="Arial"/>
                <a:cs typeface="Arial"/>
              </a:rPr>
              <a:t>SDK </a:t>
            </a:r>
            <a:r>
              <a:rPr sz="2400" spc="60" dirty="0">
                <a:solidFill>
                  <a:srgbClr val="727272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develop</a:t>
            </a:r>
            <a:r>
              <a:rPr sz="2400" spc="-17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cross-platform  </a:t>
            </a:r>
            <a:r>
              <a:rPr sz="2400" spc="20" dirty="0">
                <a:solidFill>
                  <a:srgbClr val="727272"/>
                </a:solidFill>
                <a:latin typeface="Arial"/>
                <a:cs typeface="Arial"/>
              </a:rPr>
              <a:t>applications </a:t>
            </a: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(by</a:t>
            </a:r>
            <a:r>
              <a:rPr sz="2400" spc="-1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727272"/>
                </a:solidFill>
                <a:latin typeface="Arial"/>
                <a:cs typeface="Arial"/>
              </a:rPr>
              <a:t>Google)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Flutter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apps </a:t>
            </a:r>
            <a:r>
              <a:rPr sz="2400" spc="-40" dirty="0">
                <a:solidFill>
                  <a:srgbClr val="727272"/>
                </a:solidFill>
                <a:latin typeface="Arial"/>
                <a:cs typeface="Arial"/>
              </a:rPr>
              <a:t>are </a:t>
            </a:r>
            <a:r>
              <a:rPr sz="2400" spc="35" dirty="0">
                <a:solidFill>
                  <a:srgbClr val="727272"/>
                </a:solidFill>
                <a:latin typeface="Arial"/>
                <a:cs typeface="Arial"/>
              </a:rPr>
              <a:t>written </a:t>
            </a:r>
            <a:r>
              <a:rPr sz="2400" spc="15" dirty="0">
                <a:solidFill>
                  <a:srgbClr val="727272"/>
                </a:solidFill>
                <a:latin typeface="Arial"/>
                <a:cs typeface="Arial"/>
              </a:rPr>
              <a:t>in</a:t>
            </a:r>
            <a:r>
              <a:rPr sz="2400" spc="-484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Dart 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Flutter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727272"/>
                </a:solidFill>
                <a:latin typeface="Arial"/>
                <a:cs typeface="Arial"/>
              </a:rPr>
              <a:t>is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complete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framework</a:t>
            </a:r>
            <a:r>
              <a:rPr sz="2400" spc="-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which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provides:</a:t>
            </a:r>
            <a:endParaRPr sz="2400">
              <a:latin typeface="Arial"/>
              <a:cs typeface="Arial"/>
            </a:endParaRPr>
          </a:p>
          <a:p>
            <a:pPr marL="882015" lvl="1" indent="-412115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100" dirty="0">
                <a:solidFill>
                  <a:srgbClr val="727272"/>
                </a:solidFill>
                <a:latin typeface="Arial"/>
                <a:cs typeface="Arial"/>
              </a:rPr>
              <a:t>UI 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rendering </a:t>
            </a:r>
            <a:r>
              <a:rPr sz="2400" spc="-110" dirty="0">
                <a:solidFill>
                  <a:srgbClr val="727272"/>
                </a:solidFill>
                <a:latin typeface="Arial"/>
                <a:cs typeface="Arial"/>
              </a:rPr>
              <a:t>&amp;</a:t>
            </a:r>
            <a:r>
              <a:rPr sz="2400" spc="-1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Widgets</a:t>
            </a:r>
            <a:endParaRPr sz="2400">
              <a:latin typeface="Arial"/>
              <a:cs typeface="Arial"/>
            </a:endParaRPr>
          </a:p>
          <a:p>
            <a:pPr marL="882015" lvl="1" indent="-412115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State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882015" lvl="1" indent="-412115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Hardware</a:t>
            </a: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APIs</a:t>
            </a:r>
            <a:endParaRPr sz="2400">
              <a:latin typeface="Arial"/>
              <a:cs typeface="Arial"/>
            </a:endParaRPr>
          </a:p>
          <a:p>
            <a:pPr marL="882015" lvl="1" indent="-412115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Navigation</a:t>
            </a:r>
            <a:endParaRPr sz="2400">
              <a:latin typeface="Arial"/>
              <a:cs typeface="Arial"/>
            </a:endParaRPr>
          </a:p>
          <a:p>
            <a:pPr marL="882015" lvl="1" indent="-412115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61218" y="291249"/>
            <a:ext cx="5706563" cy="456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099" y="2994250"/>
            <a:ext cx="252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3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Google </a:t>
            </a:r>
            <a:r>
              <a:rPr sz="2400" u="heavy" spc="-3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Trends</a:t>
            </a:r>
            <a:r>
              <a:rPr sz="2400" u="heavy" spc="-229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400" u="heavy" spc="2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099" y="1187093"/>
            <a:ext cx="267906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spc="-15" dirty="0">
                <a:solidFill>
                  <a:srgbClr val="424242"/>
                </a:solidFill>
                <a:latin typeface="Arial"/>
                <a:cs typeface="Arial"/>
              </a:rPr>
              <a:t>Popular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820"/>
              </a:lnSpc>
              <a:spcBef>
                <a:spcPts val="135"/>
              </a:spcBef>
            </a:pPr>
            <a:r>
              <a:rPr sz="3200" spc="50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spc="40" dirty="0">
                <a:solidFill>
                  <a:srgbClr val="424242"/>
                </a:solidFill>
                <a:latin typeface="Arial"/>
                <a:cs typeface="Arial"/>
              </a:rPr>
              <a:t>oss-platform  solutions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099" y="1365988"/>
            <a:ext cx="230441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5" dirty="0">
                <a:solidFill>
                  <a:srgbClr val="424242"/>
                </a:solidFill>
                <a:latin typeface="Arial"/>
                <a:cs typeface="Arial"/>
              </a:rPr>
              <a:t>Flutter  </a:t>
            </a:r>
            <a:r>
              <a:rPr sz="3600" spc="50" dirty="0">
                <a:solidFill>
                  <a:srgbClr val="424242"/>
                </a:solidFill>
                <a:latin typeface="Arial"/>
                <a:cs typeface="Arial"/>
              </a:rPr>
              <a:t>community  </a:t>
            </a:r>
            <a:r>
              <a:rPr sz="3600" spc="10" dirty="0">
                <a:solidFill>
                  <a:srgbClr val="424242"/>
                </a:solidFill>
                <a:latin typeface="Arial"/>
                <a:cs typeface="Arial"/>
              </a:rPr>
              <a:t>Stats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0544" y="405130"/>
            <a:ext cx="382841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StackOverﬂow 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r>
              <a:rPr sz="1800" spc="-65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800" u="heavy" spc="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~23K</a:t>
            </a:r>
            <a:r>
              <a:rPr sz="1800" u="heavy" spc="-1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questions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Github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issues 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r>
              <a:rPr sz="1800" spc="-65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800" u="heavy" spc="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~7.5K </a:t>
            </a:r>
            <a:r>
              <a:rPr sz="18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open</a:t>
            </a:r>
            <a:r>
              <a:rPr sz="1800" u="heavy" spc="-26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issues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Github </a:t>
            </a:r>
            <a:r>
              <a:rPr sz="1800" spc="20" dirty="0">
                <a:solidFill>
                  <a:srgbClr val="727272"/>
                </a:solidFill>
                <a:latin typeface="Arial"/>
                <a:cs typeface="Arial"/>
              </a:rPr>
              <a:t>stars 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r>
              <a:rPr sz="1800" spc="-175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800" u="heavy" spc="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~74K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Gitter 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r>
              <a:rPr sz="1800" spc="-114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800" u="heavy" spc="3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5"/>
              </a:rPr>
              <a:t>~9K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727272"/>
                </a:solidFill>
                <a:latin typeface="Arial"/>
                <a:cs typeface="Arial"/>
              </a:rPr>
              <a:t>Reddit FlutterDev 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r>
              <a:rPr sz="1800" spc="-120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800" u="heavy" spc="-2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6"/>
              </a:rPr>
              <a:t>20.5K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6992" y="1988571"/>
            <a:ext cx="4840490" cy="2755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0308" y="4792750"/>
            <a:ext cx="984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8"/>
              </a:rPr>
              <a:t>Google</a:t>
            </a:r>
            <a:r>
              <a:rPr sz="1400" u="heavy" spc="-9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8"/>
              </a:rPr>
              <a:t>Blog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99" y="493592"/>
            <a:ext cx="2247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Native</a:t>
            </a:r>
            <a:r>
              <a:rPr spc="-180" dirty="0"/>
              <a:t> </a:t>
            </a:r>
            <a:r>
              <a:rPr spc="-140" dirty="0"/>
              <a:t>SDKs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099" y="1473292"/>
            <a:ext cx="2422525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40" dirty="0">
                <a:solidFill>
                  <a:srgbClr val="727272"/>
                </a:solidFill>
                <a:latin typeface="Arial"/>
                <a:cs typeface="Arial"/>
              </a:rPr>
              <a:t>Separate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apps</a:t>
            </a:r>
            <a:r>
              <a:rPr sz="2400" spc="-18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727272"/>
                </a:solidFill>
                <a:latin typeface="Arial"/>
                <a:cs typeface="Arial"/>
              </a:rPr>
              <a:t>for  </a:t>
            </a: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each</a:t>
            </a:r>
            <a:r>
              <a:rPr sz="2400" spc="-9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727272"/>
                </a:solidFill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12700" marR="100330">
              <a:lnSpc>
                <a:spcPct val="114599"/>
              </a:lnSpc>
              <a:spcBef>
                <a:spcPts val="1575"/>
              </a:spcBef>
            </a:pPr>
            <a:r>
              <a:rPr sz="2400" spc="40" dirty="0">
                <a:solidFill>
                  <a:srgbClr val="727272"/>
                </a:solidFill>
                <a:latin typeface="Arial"/>
                <a:cs typeface="Arial"/>
              </a:rPr>
              <a:t>Platform</a:t>
            </a:r>
            <a:r>
              <a:rPr sz="2400" spc="-1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727272"/>
                </a:solidFill>
                <a:latin typeface="Arial"/>
                <a:cs typeface="Arial"/>
              </a:rPr>
              <a:t>speciﬁc 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Widgets</a:t>
            </a:r>
            <a:endParaRPr sz="2400">
              <a:latin typeface="Arial"/>
              <a:cs typeface="Arial"/>
            </a:endParaRPr>
          </a:p>
          <a:p>
            <a:pPr marL="12700" marR="1002030">
              <a:lnSpc>
                <a:spcPct val="114599"/>
              </a:lnSpc>
              <a:spcBef>
                <a:spcPts val="1570"/>
              </a:spcBef>
            </a:pPr>
            <a:r>
              <a:rPr sz="2400" spc="10" dirty="0">
                <a:solidFill>
                  <a:srgbClr val="727272"/>
                </a:solidFill>
                <a:latin typeface="Arial"/>
                <a:cs typeface="Arial"/>
              </a:rPr>
              <a:t>Different  </a:t>
            </a: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0593" y="890598"/>
            <a:ext cx="5238739" cy="3362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8407" y="4760804"/>
            <a:ext cx="982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Hac</a:t>
            </a:r>
            <a:r>
              <a:rPr sz="1400" u="heavy" spc="-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k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ernoon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4092" y="710598"/>
            <a:ext cx="687748" cy="685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9317" y="3971392"/>
            <a:ext cx="832523" cy="832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8721" y="3636592"/>
            <a:ext cx="527773" cy="490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0270" y="3634067"/>
            <a:ext cx="475274" cy="427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7246" y="4252916"/>
            <a:ext cx="527773" cy="605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4870" y="4290196"/>
            <a:ext cx="527773" cy="52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099" y="303119"/>
            <a:ext cx="190881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spc="-40" dirty="0">
                <a:solidFill>
                  <a:srgbClr val="424242"/>
                </a:solidFill>
                <a:latin typeface="Arial"/>
                <a:cs typeface="Arial"/>
              </a:rPr>
              <a:t>JS</a:t>
            </a:r>
            <a:r>
              <a:rPr sz="32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23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3200" spc="-15" dirty="0">
                <a:solidFill>
                  <a:srgbClr val="424242"/>
                </a:solidFill>
                <a:latin typeface="Arial"/>
                <a:cs typeface="Arial"/>
              </a:rPr>
              <a:t>ebViews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099" y="1998128"/>
            <a:ext cx="259016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727272"/>
                </a:solidFill>
                <a:latin typeface="Arial"/>
                <a:cs typeface="Arial"/>
              </a:rPr>
              <a:t>PhoneGap</a:t>
            </a:r>
            <a:r>
              <a:rPr sz="2400" spc="-1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(Adobe)</a:t>
            </a:r>
            <a:endParaRPr sz="2400">
              <a:latin typeface="Arial"/>
              <a:cs typeface="Arial"/>
            </a:endParaRPr>
          </a:p>
          <a:p>
            <a:pPr marL="12700" marR="344805">
              <a:lnSpc>
                <a:spcPct val="169300"/>
              </a:lnSpc>
            </a:pP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Apache</a:t>
            </a:r>
            <a:r>
              <a:rPr sz="2400" spc="-1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727272"/>
                </a:solidFill>
                <a:latin typeface="Arial"/>
                <a:cs typeface="Arial"/>
              </a:rPr>
              <a:t>Cordova  </a:t>
            </a:r>
            <a:r>
              <a:rPr sz="2400" spc="15" dirty="0">
                <a:solidFill>
                  <a:srgbClr val="727272"/>
                </a:solidFill>
                <a:latin typeface="Arial"/>
                <a:cs typeface="Arial"/>
              </a:rPr>
              <a:t>Ionic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8407" y="4760804"/>
            <a:ext cx="982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Hac</a:t>
            </a:r>
            <a:r>
              <a:rPr sz="1400" u="heavy" spc="-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k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ernoon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8868" y="1077715"/>
            <a:ext cx="5805113" cy="2988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99" y="514008"/>
            <a:ext cx="2580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Reactive</a:t>
            </a:r>
            <a:r>
              <a:rPr sz="3000" spc="-165" dirty="0"/>
              <a:t> </a:t>
            </a:r>
            <a:r>
              <a:rPr sz="3000" dirty="0"/>
              <a:t>Views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99099" y="1254588"/>
            <a:ext cx="2536825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0">
              <a:lnSpc>
                <a:spcPct val="114599"/>
              </a:lnSpc>
              <a:spcBef>
                <a:spcPts val="100"/>
              </a:spcBef>
            </a:pPr>
            <a:r>
              <a:rPr sz="2400" spc="-40" dirty="0">
                <a:solidFill>
                  <a:srgbClr val="727272"/>
                </a:solidFill>
                <a:latin typeface="Arial"/>
                <a:cs typeface="Arial"/>
              </a:rPr>
              <a:t>React</a:t>
            </a:r>
            <a:r>
              <a:rPr sz="2400" spc="-17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Native  </a:t>
            </a:r>
            <a:r>
              <a:rPr sz="2400" spc="10" dirty="0">
                <a:solidFill>
                  <a:srgbClr val="727272"/>
                </a:solidFill>
                <a:latin typeface="Arial"/>
                <a:cs typeface="Arial"/>
              </a:rPr>
              <a:t>(2015)</a:t>
            </a:r>
            <a:endParaRPr sz="2400">
              <a:latin typeface="Arial"/>
              <a:cs typeface="Arial"/>
            </a:endParaRPr>
          </a:p>
          <a:p>
            <a:pPr marL="12700" marR="295275">
              <a:lnSpc>
                <a:spcPct val="114599"/>
              </a:lnSpc>
              <a:spcBef>
                <a:spcPts val="1575"/>
              </a:spcBef>
            </a:pP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Reactive-style 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views </a:t>
            </a:r>
            <a:r>
              <a:rPr sz="2400" spc="65" dirty="0">
                <a:solidFill>
                  <a:srgbClr val="727272"/>
                </a:solidFill>
                <a:latin typeface="Arial"/>
                <a:cs typeface="Arial"/>
              </a:rPr>
              <a:t>for</a:t>
            </a:r>
            <a:r>
              <a:rPr sz="2400" spc="-2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</a:rPr>
              <a:t>mobile 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14599"/>
              </a:lnSpc>
              <a:spcBef>
                <a:spcPts val="1570"/>
              </a:spcBef>
            </a:pP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Context </a:t>
            </a:r>
            <a:r>
              <a:rPr sz="2400" spc="20" dirty="0">
                <a:solidFill>
                  <a:srgbClr val="727272"/>
                </a:solidFill>
                <a:latin typeface="Arial"/>
                <a:cs typeface="Arial"/>
              </a:rPr>
              <a:t>switching:  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JS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realm </a:t>
            </a:r>
            <a:r>
              <a:rPr sz="2400" spc="385" dirty="0">
                <a:solidFill>
                  <a:srgbClr val="727272"/>
                </a:solidFill>
                <a:latin typeface="DejaVu Sans"/>
                <a:cs typeface="DejaVu Sans"/>
              </a:rPr>
              <a:t>⇔</a:t>
            </a:r>
            <a:r>
              <a:rPr sz="2400" spc="-360" dirty="0">
                <a:solidFill>
                  <a:srgbClr val="727272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Native 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realm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8407" y="4760804"/>
            <a:ext cx="982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Hac</a:t>
            </a:r>
            <a:r>
              <a:rPr sz="1400" u="heavy" spc="-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k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ernoon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8868" y="1077715"/>
            <a:ext cx="5805113" cy="2988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99" y="381417"/>
            <a:ext cx="2478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Flutter</a:t>
            </a:r>
            <a:r>
              <a:rPr spc="-165" dirty="0"/>
              <a:t> </a:t>
            </a:r>
            <a:r>
              <a:rPr spc="15" dirty="0"/>
              <a:t>(2017)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099" y="1090664"/>
            <a:ext cx="2625090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2790">
              <a:lnSpc>
                <a:spcPct val="114599"/>
              </a:lnSpc>
              <a:spcBef>
                <a:spcPts val="100"/>
              </a:spcBef>
            </a:pP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Reacti</a:t>
            </a:r>
            <a:r>
              <a:rPr sz="2400" spc="-45" dirty="0">
                <a:solidFill>
                  <a:srgbClr val="727272"/>
                </a:solidFill>
                <a:latin typeface="Arial"/>
                <a:cs typeface="Arial"/>
              </a:rPr>
              <a:t>v</a:t>
            </a:r>
            <a:r>
              <a:rPr sz="2400" spc="-25" dirty="0">
                <a:solidFill>
                  <a:srgbClr val="727272"/>
                </a:solidFill>
                <a:latin typeface="Arial"/>
                <a:cs typeface="Arial"/>
              </a:rPr>
              <a:t>e-style 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14599"/>
              </a:lnSpc>
              <a:spcBef>
                <a:spcPts val="1575"/>
              </a:spcBef>
            </a:pP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Dart </a:t>
            </a:r>
            <a:r>
              <a:rPr sz="2400" spc="30" dirty="0">
                <a:solidFill>
                  <a:srgbClr val="727272"/>
                </a:solidFill>
                <a:latin typeface="Arial"/>
                <a:cs typeface="Arial"/>
              </a:rPr>
              <a:t>compiles </a:t>
            </a:r>
            <a:r>
              <a:rPr sz="2400" spc="-114" dirty="0">
                <a:solidFill>
                  <a:srgbClr val="727272"/>
                </a:solidFill>
                <a:latin typeface="Arial"/>
                <a:cs typeface="Arial"/>
              </a:rPr>
              <a:t>AOT  </a:t>
            </a:r>
            <a:r>
              <a:rPr sz="2400" spc="35" dirty="0">
                <a:solidFill>
                  <a:srgbClr val="727272"/>
                </a:solidFill>
                <a:latin typeface="Arial"/>
                <a:cs typeface="Arial"/>
              </a:rPr>
              <a:t>into </a:t>
            </a: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native </a:t>
            </a: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code</a:t>
            </a:r>
            <a:r>
              <a:rPr sz="2400" spc="-3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727272"/>
                </a:solidFill>
                <a:latin typeface="Arial"/>
                <a:cs typeface="Arial"/>
              </a:rPr>
              <a:t>for  </a:t>
            </a:r>
            <a:r>
              <a:rPr sz="2400" spc="30" dirty="0">
                <a:solidFill>
                  <a:srgbClr val="727272"/>
                </a:solidFill>
                <a:latin typeface="Arial"/>
                <a:cs typeface="Arial"/>
              </a:rPr>
              <a:t>multiple</a:t>
            </a:r>
            <a:r>
              <a:rPr sz="2400" spc="-10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727272"/>
                </a:solidFill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12700" marR="845819">
              <a:lnSpc>
                <a:spcPct val="114599"/>
              </a:lnSpc>
              <a:spcBef>
                <a:spcPts val="1570"/>
              </a:spcBef>
            </a:pP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No 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JS</a:t>
            </a:r>
            <a:r>
              <a:rPr sz="2400" spc="-2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Bridge  </a:t>
            </a:r>
            <a:r>
              <a:rPr sz="2400" spc="-35" dirty="0">
                <a:solidFill>
                  <a:srgbClr val="727272"/>
                </a:solidFill>
                <a:latin typeface="Arial"/>
                <a:cs typeface="Arial"/>
              </a:rPr>
              <a:t>needed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8407" y="4760804"/>
            <a:ext cx="982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Hac</a:t>
            </a:r>
            <a:r>
              <a:rPr sz="1400" u="heavy" spc="-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k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2"/>
              </a:rPr>
              <a:t>ernoon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8868" y="1077715"/>
            <a:ext cx="5805113" cy="2988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1819" y="3041543"/>
            <a:ext cx="428399" cy="42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3182" y="97761"/>
            <a:ext cx="1388237" cy="174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05953"/>
            <a:ext cx="1758407" cy="173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0596" y="3180843"/>
            <a:ext cx="3666992" cy="1552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9363" y="3200296"/>
            <a:ext cx="1765396" cy="1616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0273" y="426960"/>
            <a:ext cx="6372225" cy="2231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135" dirty="0">
                <a:solidFill>
                  <a:srgbClr val="727272"/>
                </a:solidFill>
                <a:latin typeface="Arial"/>
                <a:cs typeface="Arial"/>
              </a:rPr>
              <a:t>“Cross</a:t>
            </a:r>
            <a:r>
              <a:rPr sz="3600" spc="-135" dirty="0">
                <a:solidFill>
                  <a:srgbClr val="727272"/>
                </a:solidFill>
              </a:rPr>
              <a:t>-</a:t>
            </a:r>
            <a:r>
              <a:rPr sz="3600" b="1" spc="-135" dirty="0">
                <a:solidFill>
                  <a:srgbClr val="727272"/>
                </a:solidFill>
                <a:latin typeface="Arial"/>
                <a:cs typeface="Arial"/>
              </a:rPr>
              <a:t>platform </a:t>
            </a:r>
            <a:r>
              <a:rPr sz="3600" b="1" spc="-114" dirty="0">
                <a:solidFill>
                  <a:srgbClr val="727272"/>
                </a:solidFill>
                <a:latin typeface="Arial"/>
                <a:cs typeface="Arial"/>
              </a:rPr>
              <a:t>development  </a:t>
            </a:r>
            <a:r>
              <a:rPr sz="3600" spc="60" dirty="0">
                <a:solidFill>
                  <a:srgbClr val="727272"/>
                </a:solidFill>
              </a:rPr>
              <a:t>is</a:t>
            </a:r>
            <a:r>
              <a:rPr sz="3600" spc="-130" dirty="0">
                <a:solidFill>
                  <a:srgbClr val="727272"/>
                </a:solidFill>
              </a:rPr>
              <a:t> </a:t>
            </a:r>
            <a:r>
              <a:rPr sz="3600" spc="15" dirty="0">
                <a:solidFill>
                  <a:srgbClr val="727272"/>
                </a:solidFill>
              </a:rPr>
              <a:t>the</a:t>
            </a:r>
            <a:r>
              <a:rPr sz="3600" spc="-125" dirty="0">
                <a:solidFill>
                  <a:srgbClr val="727272"/>
                </a:solidFill>
              </a:rPr>
              <a:t> </a:t>
            </a:r>
            <a:r>
              <a:rPr sz="3600" spc="30" dirty="0">
                <a:solidFill>
                  <a:srgbClr val="727272"/>
                </a:solidFill>
              </a:rPr>
              <a:t>ability</a:t>
            </a:r>
            <a:r>
              <a:rPr sz="3600" spc="-125" dirty="0">
                <a:solidFill>
                  <a:srgbClr val="727272"/>
                </a:solidFill>
              </a:rPr>
              <a:t> </a:t>
            </a:r>
            <a:r>
              <a:rPr sz="3600" spc="95" dirty="0">
                <a:solidFill>
                  <a:srgbClr val="727272"/>
                </a:solidFill>
              </a:rPr>
              <a:t>to</a:t>
            </a:r>
            <a:r>
              <a:rPr sz="3600" spc="-125" dirty="0">
                <a:solidFill>
                  <a:srgbClr val="727272"/>
                </a:solidFill>
              </a:rPr>
              <a:t> </a:t>
            </a:r>
            <a:r>
              <a:rPr sz="3600" spc="30" dirty="0">
                <a:solidFill>
                  <a:srgbClr val="727272"/>
                </a:solidFill>
              </a:rPr>
              <a:t>build</a:t>
            </a:r>
            <a:r>
              <a:rPr sz="3600" spc="-120" dirty="0">
                <a:solidFill>
                  <a:srgbClr val="727272"/>
                </a:solidFill>
              </a:rPr>
              <a:t> </a:t>
            </a:r>
            <a:r>
              <a:rPr sz="3600" spc="-20" dirty="0">
                <a:solidFill>
                  <a:srgbClr val="727272"/>
                </a:solidFill>
              </a:rPr>
              <a:t>and</a:t>
            </a:r>
            <a:r>
              <a:rPr sz="3600" spc="-125" dirty="0">
                <a:solidFill>
                  <a:srgbClr val="727272"/>
                </a:solidFill>
              </a:rPr>
              <a:t> </a:t>
            </a:r>
            <a:r>
              <a:rPr sz="3600" spc="-20" dirty="0">
                <a:solidFill>
                  <a:srgbClr val="727272"/>
                </a:solidFill>
              </a:rPr>
              <a:t>deliver  </a:t>
            </a:r>
            <a:r>
              <a:rPr sz="3600" b="1" spc="-150" dirty="0">
                <a:solidFill>
                  <a:srgbClr val="727272"/>
                </a:solidFill>
                <a:latin typeface="Arial"/>
                <a:cs typeface="Arial"/>
              </a:rPr>
              <a:t>apps </a:t>
            </a:r>
            <a:r>
              <a:rPr sz="3600" spc="65" dirty="0">
                <a:solidFill>
                  <a:srgbClr val="727272"/>
                </a:solidFill>
              </a:rPr>
              <a:t>that </a:t>
            </a:r>
            <a:r>
              <a:rPr sz="3600" dirty="0">
                <a:solidFill>
                  <a:srgbClr val="727272"/>
                </a:solidFill>
              </a:rPr>
              <a:t>can </a:t>
            </a:r>
            <a:r>
              <a:rPr sz="3600" spc="-10" dirty="0">
                <a:solidFill>
                  <a:srgbClr val="727272"/>
                </a:solidFill>
              </a:rPr>
              <a:t>run </a:t>
            </a:r>
            <a:r>
              <a:rPr sz="3600" spc="25" dirty="0">
                <a:solidFill>
                  <a:srgbClr val="727272"/>
                </a:solidFill>
              </a:rPr>
              <a:t>across  </a:t>
            </a:r>
            <a:r>
              <a:rPr sz="3600" spc="50" dirty="0">
                <a:solidFill>
                  <a:srgbClr val="727272"/>
                </a:solidFill>
              </a:rPr>
              <a:t>multiple </a:t>
            </a:r>
            <a:r>
              <a:rPr sz="3600" spc="-20" dirty="0">
                <a:solidFill>
                  <a:srgbClr val="727272"/>
                </a:solidFill>
              </a:rPr>
              <a:t>device</a:t>
            </a:r>
            <a:r>
              <a:rPr sz="3600" spc="-295" dirty="0">
                <a:solidFill>
                  <a:srgbClr val="727272"/>
                </a:solidFill>
              </a:rPr>
              <a:t> </a:t>
            </a:r>
            <a:r>
              <a:rPr sz="3600" spc="40" dirty="0">
                <a:solidFill>
                  <a:srgbClr val="727272"/>
                </a:solidFill>
              </a:rPr>
              <a:t>platforms.”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7375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Cross-platform </a:t>
            </a:r>
            <a:r>
              <a:rPr sz="4400" spc="10" dirty="0"/>
              <a:t>Flutter</a:t>
            </a:r>
            <a:r>
              <a:rPr sz="4400" spc="-310" dirty="0"/>
              <a:t> </a:t>
            </a:r>
            <a:r>
              <a:rPr sz="4400" spc="15" dirty="0"/>
              <a:t>Project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45856"/>
            <a:ext cx="4585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Download </a:t>
            </a:r>
            <a:r>
              <a:rPr spc="-150" dirty="0"/>
              <a:t>&amp; </a:t>
            </a:r>
            <a:r>
              <a:rPr spc="-40" dirty="0"/>
              <a:t>Setup</a:t>
            </a:r>
            <a:r>
              <a:rPr spc="-220" dirty="0"/>
              <a:t> </a:t>
            </a:r>
            <a:r>
              <a:rPr spc="10" dirty="0"/>
              <a:t>Flutter</a:t>
            </a:r>
          </a:p>
        </p:txBody>
      </p:sp>
      <p:sp>
        <p:nvSpPr>
          <p:cNvPr id="4" name="object 4"/>
          <p:cNvSpPr/>
          <p:nvPr/>
        </p:nvSpPr>
        <p:spPr>
          <a:xfrm>
            <a:off x="431799" y="751748"/>
            <a:ext cx="7496159" cy="425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4738" y="4726199"/>
            <a:ext cx="575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Choose </a:t>
            </a:r>
            <a:r>
              <a:rPr sz="3600" spc="-25" dirty="0"/>
              <a:t>your</a:t>
            </a:r>
            <a:r>
              <a:rPr sz="3600" spc="-229" dirty="0"/>
              <a:t> </a:t>
            </a:r>
            <a:r>
              <a:rPr sz="3600" spc="5" dirty="0"/>
              <a:t>environment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43236" y="2132070"/>
            <a:ext cx="2143120" cy="214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8043" y="2290720"/>
            <a:ext cx="2143120" cy="1984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8237" y="2284470"/>
            <a:ext cx="2143120" cy="1984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8440" y="998160"/>
            <a:ext cx="3692542" cy="1603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985" y="1457384"/>
            <a:ext cx="2143120" cy="2143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3868" y="2349082"/>
            <a:ext cx="888365" cy="467995"/>
          </a:xfrm>
          <a:custGeom>
            <a:avLst/>
            <a:gdLst/>
            <a:ahLst/>
            <a:cxnLst/>
            <a:rect l="l" t="t" r="r" b="b"/>
            <a:pathLst>
              <a:path w="888364" h="467994">
                <a:moveTo>
                  <a:pt x="654448" y="467686"/>
                </a:moveTo>
                <a:lnTo>
                  <a:pt x="654448" y="350761"/>
                </a:lnTo>
                <a:lnTo>
                  <a:pt x="0" y="350761"/>
                </a:lnTo>
                <a:lnTo>
                  <a:pt x="0" y="116924"/>
                </a:lnTo>
                <a:lnTo>
                  <a:pt x="654448" y="116924"/>
                </a:lnTo>
                <a:lnTo>
                  <a:pt x="654448" y="0"/>
                </a:lnTo>
                <a:lnTo>
                  <a:pt x="888298" y="233837"/>
                </a:lnTo>
                <a:lnTo>
                  <a:pt x="654448" y="467686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867" y="2349082"/>
            <a:ext cx="888365" cy="467995"/>
          </a:xfrm>
          <a:custGeom>
            <a:avLst/>
            <a:gdLst/>
            <a:ahLst/>
            <a:cxnLst/>
            <a:rect l="l" t="t" r="r" b="b"/>
            <a:pathLst>
              <a:path w="888364" h="467994">
                <a:moveTo>
                  <a:pt x="0" y="116924"/>
                </a:moveTo>
                <a:lnTo>
                  <a:pt x="654448" y="116924"/>
                </a:lnTo>
                <a:lnTo>
                  <a:pt x="654448" y="0"/>
                </a:lnTo>
                <a:lnTo>
                  <a:pt x="888298" y="233837"/>
                </a:lnTo>
                <a:lnTo>
                  <a:pt x="654448" y="467686"/>
                </a:lnTo>
                <a:lnTo>
                  <a:pt x="654448" y="350761"/>
                </a:lnTo>
                <a:lnTo>
                  <a:pt x="0" y="350761"/>
                </a:lnTo>
                <a:lnTo>
                  <a:pt x="0" y="1169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8963" y="2541669"/>
            <a:ext cx="1603671" cy="1603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0917" y="357799"/>
            <a:ext cx="5401514" cy="427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661" y="357811"/>
            <a:ext cx="2143120" cy="2143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612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/>
              <a:t>CLI </a:t>
            </a:r>
            <a:r>
              <a:rPr sz="3600" dirty="0"/>
              <a:t>(Command </a:t>
            </a:r>
            <a:r>
              <a:rPr sz="3600" spc="-30" dirty="0"/>
              <a:t>Line</a:t>
            </a:r>
            <a:r>
              <a:rPr sz="3600" spc="-245" dirty="0"/>
              <a:t> </a:t>
            </a:r>
            <a:r>
              <a:rPr sz="3600" spc="25" dirty="0"/>
              <a:t>Interface)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123120" y="2142845"/>
            <a:ext cx="4840190" cy="2431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796" y="3769267"/>
            <a:ext cx="5898515" cy="681355"/>
          </a:xfrm>
          <a:custGeom>
            <a:avLst/>
            <a:gdLst/>
            <a:ahLst/>
            <a:cxnLst/>
            <a:rect l="l" t="t" r="r" b="b"/>
            <a:pathLst>
              <a:path w="5898515" h="681354">
                <a:moveTo>
                  <a:pt x="0" y="0"/>
                </a:moveTo>
                <a:lnTo>
                  <a:pt x="5898288" y="0"/>
                </a:lnTo>
                <a:lnTo>
                  <a:pt x="5898288" y="681298"/>
                </a:lnTo>
                <a:lnTo>
                  <a:pt x="0" y="6812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45856"/>
            <a:ext cx="7124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Cross-platform </a:t>
            </a:r>
            <a:r>
              <a:rPr spc="10" dirty="0"/>
              <a:t>Flutter Project</a:t>
            </a:r>
            <a:r>
              <a:rPr spc="-345" dirty="0"/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954994" y="917323"/>
            <a:ext cx="2954319" cy="392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8219" y="1398997"/>
            <a:ext cx="2392045" cy="297180"/>
          </a:xfrm>
          <a:custGeom>
            <a:avLst/>
            <a:gdLst/>
            <a:ahLst/>
            <a:cxnLst/>
            <a:rect l="l" t="t" r="r" b="b"/>
            <a:pathLst>
              <a:path w="2392045" h="297180">
                <a:moveTo>
                  <a:pt x="0" y="148349"/>
                </a:moveTo>
                <a:lnTo>
                  <a:pt x="5851" y="133687"/>
                </a:lnTo>
                <a:lnTo>
                  <a:pt x="23187" y="119273"/>
                </a:lnTo>
                <a:lnTo>
                  <a:pt x="91021" y="91578"/>
                </a:lnTo>
                <a:lnTo>
                  <a:pt x="140870" y="78493"/>
                </a:lnTo>
                <a:lnTo>
                  <a:pt x="200907" y="66045"/>
                </a:lnTo>
                <a:lnTo>
                  <a:pt x="270808" y="54331"/>
                </a:lnTo>
                <a:lnTo>
                  <a:pt x="350249" y="43449"/>
                </a:lnTo>
                <a:lnTo>
                  <a:pt x="390638" y="38667"/>
                </a:lnTo>
                <a:lnTo>
                  <a:pt x="432604" y="34142"/>
                </a:lnTo>
                <a:lnTo>
                  <a:pt x="476066" y="29879"/>
                </a:lnTo>
                <a:lnTo>
                  <a:pt x="520942" y="25881"/>
                </a:lnTo>
                <a:lnTo>
                  <a:pt x="567149" y="22153"/>
                </a:lnTo>
                <a:lnTo>
                  <a:pt x="614607" y="18700"/>
                </a:lnTo>
                <a:lnTo>
                  <a:pt x="663233" y="15524"/>
                </a:lnTo>
                <a:lnTo>
                  <a:pt x="712947" y="12631"/>
                </a:lnTo>
                <a:lnTo>
                  <a:pt x="763665" y="10025"/>
                </a:lnTo>
                <a:lnTo>
                  <a:pt x="815307" y="7710"/>
                </a:lnTo>
                <a:lnTo>
                  <a:pt x="867791" y="5689"/>
                </a:lnTo>
                <a:lnTo>
                  <a:pt x="921035" y="3968"/>
                </a:lnTo>
                <a:lnTo>
                  <a:pt x="974958" y="2551"/>
                </a:lnTo>
                <a:lnTo>
                  <a:pt x="1029477" y="1441"/>
                </a:lnTo>
                <a:lnTo>
                  <a:pt x="1084511" y="643"/>
                </a:lnTo>
                <a:lnTo>
                  <a:pt x="1139978" y="161"/>
                </a:lnTo>
                <a:lnTo>
                  <a:pt x="1195797" y="0"/>
                </a:lnTo>
                <a:lnTo>
                  <a:pt x="1274421" y="315"/>
                </a:lnTo>
                <a:lnTo>
                  <a:pt x="1351688" y="1249"/>
                </a:lnTo>
                <a:lnTo>
                  <a:pt x="1427438" y="2781"/>
                </a:lnTo>
                <a:lnTo>
                  <a:pt x="1501516" y="4892"/>
                </a:lnTo>
                <a:lnTo>
                  <a:pt x="1573763" y="7562"/>
                </a:lnTo>
                <a:lnTo>
                  <a:pt x="1644021" y="10773"/>
                </a:lnTo>
                <a:lnTo>
                  <a:pt x="1712134" y="14503"/>
                </a:lnTo>
                <a:lnTo>
                  <a:pt x="1777943" y="18735"/>
                </a:lnTo>
                <a:lnTo>
                  <a:pt x="1841291" y="23448"/>
                </a:lnTo>
                <a:lnTo>
                  <a:pt x="1902021" y="28622"/>
                </a:lnTo>
                <a:lnTo>
                  <a:pt x="1959974" y="34239"/>
                </a:lnTo>
                <a:lnTo>
                  <a:pt x="2014994" y="40278"/>
                </a:lnTo>
                <a:lnTo>
                  <a:pt x="2066923" y="46720"/>
                </a:lnTo>
                <a:lnTo>
                  <a:pt x="2115603" y="53546"/>
                </a:lnTo>
                <a:lnTo>
                  <a:pt x="2160876" y="60735"/>
                </a:lnTo>
                <a:lnTo>
                  <a:pt x="2202585" y="68269"/>
                </a:lnTo>
                <a:lnTo>
                  <a:pt x="2240573" y="76128"/>
                </a:lnTo>
                <a:lnTo>
                  <a:pt x="2304754" y="92743"/>
                </a:lnTo>
                <a:lnTo>
                  <a:pt x="2352159" y="110422"/>
                </a:lnTo>
                <a:lnTo>
                  <a:pt x="2389051" y="138595"/>
                </a:lnTo>
                <a:lnTo>
                  <a:pt x="2391595" y="148349"/>
                </a:lnTo>
                <a:lnTo>
                  <a:pt x="2352159" y="186277"/>
                </a:lnTo>
                <a:lnTo>
                  <a:pt x="2304754" y="203956"/>
                </a:lnTo>
                <a:lnTo>
                  <a:pt x="2240573" y="220570"/>
                </a:lnTo>
                <a:lnTo>
                  <a:pt x="2202585" y="228429"/>
                </a:lnTo>
                <a:lnTo>
                  <a:pt x="2160876" y="235963"/>
                </a:lnTo>
                <a:lnTo>
                  <a:pt x="2115603" y="243153"/>
                </a:lnTo>
                <a:lnTo>
                  <a:pt x="2066923" y="249978"/>
                </a:lnTo>
                <a:lnTo>
                  <a:pt x="2014994" y="256421"/>
                </a:lnTo>
                <a:lnTo>
                  <a:pt x="1959974" y="262460"/>
                </a:lnTo>
                <a:lnTo>
                  <a:pt x="1902021" y="268076"/>
                </a:lnTo>
                <a:lnTo>
                  <a:pt x="1841291" y="273251"/>
                </a:lnTo>
                <a:lnTo>
                  <a:pt x="1777943" y="277963"/>
                </a:lnTo>
                <a:lnTo>
                  <a:pt x="1712134" y="282195"/>
                </a:lnTo>
                <a:lnTo>
                  <a:pt x="1644021" y="285926"/>
                </a:lnTo>
                <a:lnTo>
                  <a:pt x="1573763" y="289136"/>
                </a:lnTo>
                <a:lnTo>
                  <a:pt x="1501516" y="291807"/>
                </a:lnTo>
                <a:lnTo>
                  <a:pt x="1427438" y="293918"/>
                </a:lnTo>
                <a:lnTo>
                  <a:pt x="1351688" y="295450"/>
                </a:lnTo>
                <a:lnTo>
                  <a:pt x="1274421" y="296383"/>
                </a:lnTo>
                <a:lnTo>
                  <a:pt x="1195797" y="296699"/>
                </a:lnTo>
                <a:lnTo>
                  <a:pt x="1117173" y="296383"/>
                </a:lnTo>
                <a:lnTo>
                  <a:pt x="1039906" y="295450"/>
                </a:lnTo>
                <a:lnTo>
                  <a:pt x="964156" y="293918"/>
                </a:lnTo>
                <a:lnTo>
                  <a:pt x="890078" y="291807"/>
                </a:lnTo>
                <a:lnTo>
                  <a:pt x="817831" y="289136"/>
                </a:lnTo>
                <a:lnTo>
                  <a:pt x="747573" y="285926"/>
                </a:lnTo>
                <a:lnTo>
                  <a:pt x="679460" y="282195"/>
                </a:lnTo>
                <a:lnTo>
                  <a:pt x="613651" y="277963"/>
                </a:lnTo>
                <a:lnTo>
                  <a:pt x="550303" y="273251"/>
                </a:lnTo>
                <a:lnTo>
                  <a:pt x="489573" y="268076"/>
                </a:lnTo>
                <a:lnTo>
                  <a:pt x="431620" y="262460"/>
                </a:lnTo>
                <a:lnTo>
                  <a:pt x="376600" y="256421"/>
                </a:lnTo>
                <a:lnTo>
                  <a:pt x="324671" y="249978"/>
                </a:lnTo>
                <a:lnTo>
                  <a:pt x="275992" y="243153"/>
                </a:lnTo>
                <a:lnTo>
                  <a:pt x="230718" y="235963"/>
                </a:lnTo>
                <a:lnTo>
                  <a:pt x="189009" y="228429"/>
                </a:lnTo>
                <a:lnTo>
                  <a:pt x="151021" y="220570"/>
                </a:lnTo>
                <a:lnTo>
                  <a:pt x="86840" y="203956"/>
                </a:lnTo>
                <a:lnTo>
                  <a:pt x="39436" y="186277"/>
                </a:lnTo>
                <a:lnTo>
                  <a:pt x="2543" y="158103"/>
                </a:lnTo>
                <a:lnTo>
                  <a:pt x="0" y="14834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6768" y="2012070"/>
            <a:ext cx="1000760" cy="148590"/>
          </a:xfrm>
          <a:custGeom>
            <a:avLst/>
            <a:gdLst/>
            <a:ahLst/>
            <a:cxnLst/>
            <a:rect l="l" t="t" r="r" b="b"/>
            <a:pathLst>
              <a:path w="1000760" h="148589">
                <a:moveTo>
                  <a:pt x="0" y="74099"/>
                </a:moveTo>
                <a:lnTo>
                  <a:pt x="9700" y="59576"/>
                </a:lnTo>
                <a:lnTo>
                  <a:pt x="38078" y="45743"/>
                </a:lnTo>
                <a:lnTo>
                  <a:pt x="84047" y="32988"/>
                </a:lnTo>
                <a:lnTo>
                  <a:pt x="146524" y="21702"/>
                </a:lnTo>
                <a:lnTo>
                  <a:pt x="188690" y="16125"/>
                </a:lnTo>
                <a:lnTo>
                  <a:pt x="234462" y="11323"/>
                </a:lnTo>
                <a:lnTo>
                  <a:pt x="283350" y="7327"/>
                </a:lnTo>
                <a:lnTo>
                  <a:pt x="334862" y="4166"/>
                </a:lnTo>
                <a:lnTo>
                  <a:pt x="388510" y="1871"/>
                </a:lnTo>
                <a:lnTo>
                  <a:pt x="443802" y="472"/>
                </a:lnTo>
                <a:lnTo>
                  <a:pt x="500248" y="0"/>
                </a:lnTo>
                <a:lnTo>
                  <a:pt x="574170" y="803"/>
                </a:lnTo>
                <a:lnTo>
                  <a:pt x="644725" y="3137"/>
                </a:lnTo>
                <a:lnTo>
                  <a:pt x="711138" y="6886"/>
                </a:lnTo>
                <a:lnTo>
                  <a:pt x="772637" y="11937"/>
                </a:lnTo>
                <a:lnTo>
                  <a:pt x="828446" y="18175"/>
                </a:lnTo>
                <a:lnTo>
                  <a:pt x="877793" y="25484"/>
                </a:lnTo>
                <a:lnTo>
                  <a:pt x="919903" y="33751"/>
                </a:lnTo>
                <a:lnTo>
                  <a:pt x="979317" y="52698"/>
                </a:lnTo>
                <a:lnTo>
                  <a:pt x="1000497" y="74099"/>
                </a:lnTo>
                <a:lnTo>
                  <a:pt x="954002" y="105338"/>
                </a:lnTo>
                <a:lnTo>
                  <a:pt x="877793" y="122715"/>
                </a:lnTo>
                <a:lnTo>
                  <a:pt x="828446" y="130024"/>
                </a:lnTo>
                <a:lnTo>
                  <a:pt x="772637" y="136261"/>
                </a:lnTo>
                <a:lnTo>
                  <a:pt x="711138" y="141312"/>
                </a:lnTo>
                <a:lnTo>
                  <a:pt x="644725" y="145062"/>
                </a:lnTo>
                <a:lnTo>
                  <a:pt x="574170" y="147396"/>
                </a:lnTo>
                <a:lnTo>
                  <a:pt x="500248" y="148199"/>
                </a:lnTo>
                <a:lnTo>
                  <a:pt x="426327" y="147396"/>
                </a:lnTo>
                <a:lnTo>
                  <a:pt x="355772" y="145062"/>
                </a:lnTo>
                <a:lnTo>
                  <a:pt x="289358" y="141312"/>
                </a:lnTo>
                <a:lnTo>
                  <a:pt x="227860" y="136261"/>
                </a:lnTo>
                <a:lnTo>
                  <a:pt x="172051" y="130024"/>
                </a:lnTo>
                <a:lnTo>
                  <a:pt x="122704" y="122715"/>
                </a:lnTo>
                <a:lnTo>
                  <a:pt x="80594" y="114448"/>
                </a:lnTo>
                <a:lnTo>
                  <a:pt x="21180" y="95501"/>
                </a:lnTo>
                <a:lnTo>
                  <a:pt x="5424" y="85049"/>
                </a:lnTo>
                <a:lnTo>
                  <a:pt x="0" y="7409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3710" y="1322626"/>
            <a:ext cx="8191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Android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424242"/>
                </a:solidFill>
                <a:latin typeface="Arial"/>
                <a:cs typeface="Arial"/>
              </a:rPr>
              <a:t>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24" y="2160824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Shared</a:t>
            </a:r>
            <a:r>
              <a:rPr sz="18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3696" y="2291147"/>
            <a:ext cx="990600" cy="55244"/>
          </a:xfrm>
          <a:custGeom>
            <a:avLst/>
            <a:gdLst/>
            <a:ahLst/>
            <a:cxnLst/>
            <a:rect l="l" t="t" r="r" b="b"/>
            <a:pathLst>
              <a:path w="990600" h="55244">
                <a:moveTo>
                  <a:pt x="0" y="55247"/>
                </a:moveTo>
                <a:lnTo>
                  <a:pt x="990123" y="0"/>
                </a:lnTo>
              </a:path>
            </a:pathLst>
          </a:custGeom>
          <a:ln w="2857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6881" y="2229735"/>
            <a:ext cx="160699" cy="122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4994" y="2173145"/>
            <a:ext cx="1588135" cy="217170"/>
          </a:xfrm>
          <a:custGeom>
            <a:avLst/>
            <a:gdLst/>
            <a:ahLst/>
            <a:cxnLst/>
            <a:rect l="l" t="t" r="r" b="b"/>
            <a:pathLst>
              <a:path w="1588135" h="217169">
                <a:moveTo>
                  <a:pt x="0" y="108449"/>
                </a:moveTo>
                <a:lnTo>
                  <a:pt x="9887" y="91382"/>
                </a:lnTo>
                <a:lnTo>
                  <a:pt x="38963" y="74888"/>
                </a:lnTo>
                <a:lnTo>
                  <a:pt x="86345" y="59260"/>
                </a:lnTo>
                <a:lnTo>
                  <a:pt x="151151" y="44788"/>
                </a:lnTo>
                <a:lnTo>
                  <a:pt x="232499" y="31764"/>
                </a:lnTo>
                <a:lnTo>
                  <a:pt x="274383" y="26440"/>
                </a:lnTo>
                <a:lnTo>
                  <a:pt x="318695" y="21569"/>
                </a:lnTo>
                <a:lnTo>
                  <a:pt x="365237" y="17163"/>
                </a:lnTo>
                <a:lnTo>
                  <a:pt x="413808" y="13233"/>
                </a:lnTo>
                <a:lnTo>
                  <a:pt x="464207" y="9790"/>
                </a:lnTo>
                <a:lnTo>
                  <a:pt x="516235" y="6845"/>
                </a:lnTo>
                <a:lnTo>
                  <a:pt x="569691" y="4411"/>
                </a:lnTo>
                <a:lnTo>
                  <a:pt x="624376" y="2498"/>
                </a:lnTo>
                <a:lnTo>
                  <a:pt x="680089" y="1117"/>
                </a:lnTo>
                <a:lnTo>
                  <a:pt x="736629" y="281"/>
                </a:lnTo>
                <a:lnTo>
                  <a:pt x="793798" y="0"/>
                </a:lnTo>
                <a:lnTo>
                  <a:pt x="870245" y="496"/>
                </a:lnTo>
                <a:lnTo>
                  <a:pt x="944637" y="1955"/>
                </a:lnTo>
                <a:lnTo>
                  <a:pt x="1016640" y="4331"/>
                </a:lnTo>
                <a:lnTo>
                  <a:pt x="1085922" y="7579"/>
                </a:lnTo>
                <a:lnTo>
                  <a:pt x="1152150" y="11653"/>
                </a:lnTo>
                <a:lnTo>
                  <a:pt x="1214992" y="16508"/>
                </a:lnTo>
                <a:lnTo>
                  <a:pt x="1274114" y="22099"/>
                </a:lnTo>
                <a:lnTo>
                  <a:pt x="1329185" y="28379"/>
                </a:lnTo>
                <a:lnTo>
                  <a:pt x="1379871" y="35304"/>
                </a:lnTo>
                <a:lnTo>
                  <a:pt x="1425840" y="42828"/>
                </a:lnTo>
                <a:lnTo>
                  <a:pt x="1466759" y="50905"/>
                </a:lnTo>
                <a:lnTo>
                  <a:pt x="1532117" y="68539"/>
                </a:lnTo>
                <a:lnTo>
                  <a:pt x="1573283" y="87841"/>
                </a:lnTo>
                <a:lnTo>
                  <a:pt x="1587596" y="108449"/>
                </a:lnTo>
                <a:lnTo>
                  <a:pt x="1555890" y="138894"/>
                </a:lnTo>
                <a:lnTo>
                  <a:pt x="1502295" y="157408"/>
                </a:lnTo>
                <a:lnTo>
                  <a:pt x="1425840" y="174071"/>
                </a:lnTo>
                <a:lnTo>
                  <a:pt x="1379871" y="181595"/>
                </a:lnTo>
                <a:lnTo>
                  <a:pt x="1329185" y="188519"/>
                </a:lnTo>
                <a:lnTo>
                  <a:pt x="1274114" y="194800"/>
                </a:lnTo>
                <a:lnTo>
                  <a:pt x="1214992" y="200390"/>
                </a:lnTo>
                <a:lnTo>
                  <a:pt x="1152150" y="205245"/>
                </a:lnTo>
                <a:lnTo>
                  <a:pt x="1085922" y="209319"/>
                </a:lnTo>
                <a:lnTo>
                  <a:pt x="1016640" y="212567"/>
                </a:lnTo>
                <a:lnTo>
                  <a:pt x="944637" y="214944"/>
                </a:lnTo>
                <a:lnTo>
                  <a:pt x="870245" y="216403"/>
                </a:lnTo>
                <a:lnTo>
                  <a:pt x="793798" y="216899"/>
                </a:lnTo>
                <a:lnTo>
                  <a:pt x="717350" y="216403"/>
                </a:lnTo>
                <a:lnTo>
                  <a:pt x="642959" y="214944"/>
                </a:lnTo>
                <a:lnTo>
                  <a:pt x="570956" y="212567"/>
                </a:lnTo>
                <a:lnTo>
                  <a:pt x="501674" y="209319"/>
                </a:lnTo>
                <a:lnTo>
                  <a:pt x="435445" y="205245"/>
                </a:lnTo>
                <a:lnTo>
                  <a:pt x="372604" y="200390"/>
                </a:lnTo>
                <a:lnTo>
                  <a:pt x="313481" y="194800"/>
                </a:lnTo>
                <a:lnTo>
                  <a:pt x="258411" y="188519"/>
                </a:lnTo>
                <a:lnTo>
                  <a:pt x="207725" y="181595"/>
                </a:lnTo>
                <a:lnTo>
                  <a:pt x="161756" y="174071"/>
                </a:lnTo>
                <a:lnTo>
                  <a:pt x="120837" y="165993"/>
                </a:lnTo>
                <a:lnTo>
                  <a:pt x="55479" y="148360"/>
                </a:lnTo>
                <a:lnTo>
                  <a:pt x="14313" y="129057"/>
                </a:lnTo>
                <a:lnTo>
                  <a:pt x="3633" y="118894"/>
                </a:lnTo>
                <a:lnTo>
                  <a:pt x="0" y="108449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1038" y="1553534"/>
            <a:ext cx="1049655" cy="38100"/>
          </a:xfrm>
          <a:custGeom>
            <a:avLst/>
            <a:gdLst/>
            <a:ahLst/>
            <a:cxnLst/>
            <a:rect l="l" t="t" r="r" b="b"/>
            <a:pathLst>
              <a:path w="1049654" h="38100">
                <a:moveTo>
                  <a:pt x="1049647" y="37912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7151" y="1492079"/>
            <a:ext cx="159874" cy="122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8816" y="2088410"/>
            <a:ext cx="2381885" cy="29845"/>
          </a:xfrm>
          <a:custGeom>
            <a:avLst/>
            <a:gdLst/>
            <a:ahLst/>
            <a:cxnLst/>
            <a:rect l="l" t="t" r="r" b="b"/>
            <a:pathLst>
              <a:path w="2381885" h="29844">
                <a:moveTo>
                  <a:pt x="2381870" y="2938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4879" y="2026928"/>
            <a:ext cx="158824" cy="122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9894" y="2524944"/>
            <a:ext cx="1839595" cy="403860"/>
          </a:xfrm>
          <a:custGeom>
            <a:avLst/>
            <a:gdLst/>
            <a:ahLst/>
            <a:cxnLst/>
            <a:rect l="l" t="t" r="r" b="b"/>
            <a:pathLst>
              <a:path w="1839595" h="403860">
                <a:moveTo>
                  <a:pt x="0" y="201749"/>
                </a:moveTo>
                <a:lnTo>
                  <a:pt x="3048" y="185202"/>
                </a:lnTo>
                <a:lnTo>
                  <a:pt x="12036" y="169024"/>
                </a:lnTo>
                <a:lnTo>
                  <a:pt x="46885" y="137980"/>
                </a:lnTo>
                <a:lnTo>
                  <a:pt x="102651" y="109033"/>
                </a:lnTo>
                <a:lnTo>
                  <a:pt x="177441" y="82598"/>
                </a:lnTo>
                <a:lnTo>
                  <a:pt x="221378" y="70452"/>
                </a:lnTo>
                <a:lnTo>
                  <a:pt x="269361" y="59090"/>
                </a:lnTo>
                <a:lnTo>
                  <a:pt x="321154" y="48564"/>
                </a:lnTo>
                <a:lnTo>
                  <a:pt x="376519" y="38925"/>
                </a:lnTo>
                <a:lnTo>
                  <a:pt x="435220" y="30226"/>
                </a:lnTo>
                <a:lnTo>
                  <a:pt x="497020" y="22518"/>
                </a:lnTo>
                <a:lnTo>
                  <a:pt x="561683" y="15854"/>
                </a:lnTo>
                <a:lnTo>
                  <a:pt x="628971" y="10285"/>
                </a:lnTo>
                <a:lnTo>
                  <a:pt x="698648" y="5863"/>
                </a:lnTo>
                <a:lnTo>
                  <a:pt x="770478" y="2640"/>
                </a:lnTo>
                <a:lnTo>
                  <a:pt x="844223" y="668"/>
                </a:lnTo>
                <a:lnTo>
                  <a:pt x="919648" y="0"/>
                </a:lnTo>
                <a:lnTo>
                  <a:pt x="995072" y="668"/>
                </a:lnTo>
                <a:lnTo>
                  <a:pt x="1068817" y="2640"/>
                </a:lnTo>
                <a:lnTo>
                  <a:pt x="1140647" y="5863"/>
                </a:lnTo>
                <a:lnTo>
                  <a:pt x="1210324" y="10285"/>
                </a:lnTo>
                <a:lnTo>
                  <a:pt x="1277613" y="15854"/>
                </a:lnTo>
                <a:lnTo>
                  <a:pt x="1342275" y="22518"/>
                </a:lnTo>
                <a:lnTo>
                  <a:pt x="1404075" y="30226"/>
                </a:lnTo>
                <a:lnTo>
                  <a:pt x="1462776" y="38925"/>
                </a:lnTo>
                <a:lnTo>
                  <a:pt x="1518141" y="48564"/>
                </a:lnTo>
                <a:lnTo>
                  <a:pt x="1569934" y="59090"/>
                </a:lnTo>
                <a:lnTo>
                  <a:pt x="1617917" y="70452"/>
                </a:lnTo>
                <a:lnTo>
                  <a:pt x="1661855" y="82598"/>
                </a:lnTo>
                <a:lnTo>
                  <a:pt x="1701509" y="95475"/>
                </a:lnTo>
                <a:lnTo>
                  <a:pt x="1767024" y="123218"/>
                </a:lnTo>
                <a:lnTo>
                  <a:pt x="1812568" y="153266"/>
                </a:lnTo>
                <a:lnTo>
                  <a:pt x="1836247" y="185202"/>
                </a:lnTo>
                <a:lnTo>
                  <a:pt x="1839296" y="201749"/>
                </a:lnTo>
                <a:lnTo>
                  <a:pt x="1812568" y="250232"/>
                </a:lnTo>
                <a:lnTo>
                  <a:pt x="1767024" y="280280"/>
                </a:lnTo>
                <a:lnTo>
                  <a:pt x="1701509" y="308023"/>
                </a:lnTo>
                <a:lnTo>
                  <a:pt x="1661855" y="320900"/>
                </a:lnTo>
                <a:lnTo>
                  <a:pt x="1617917" y="333046"/>
                </a:lnTo>
                <a:lnTo>
                  <a:pt x="1569934" y="344408"/>
                </a:lnTo>
                <a:lnTo>
                  <a:pt x="1518141" y="354934"/>
                </a:lnTo>
                <a:lnTo>
                  <a:pt x="1462776" y="364573"/>
                </a:lnTo>
                <a:lnTo>
                  <a:pt x="1404075" y="373272"/>
                </a:lnTo>
                <a:lnTo>
                  <a:pt x="1342275" y="380980"/>
                </a:lnTo>
                <a:lnTo>
                  <a:pt x="1277613" y="387644"/>
                </a:lnTo>
                <a:lnTo>
                  <a:pt x="1210324" y="393214"/>
                </a:lnTo>
                <a:lnTo>
                  <a:pt x="1140647" y="397635"/>
                </a:lnTo>
                <a:lnTo>
                  <a:pt x="1068817" y="400858"/>
                </a:lnTo>
                <a:lnTo>
                  <a:pt x="995072" y="402830"/>
                </a:lnTo>
                <a:lnTo>
                  <a:pt x="919648" y="403499"/>
                </a:lnTo>
                <a:lnTo>
                  <a:pt x="844223" y="402830"/>
                </a:lnTo>
                <a:lnTo>
                  <a:pt x="770478" y="400858"/>
                </a:lnTo>
                <a:lnTo>
                  <a:pt x="698648" y="397635"/>
                </a:lnTo>
                <a:lnTo>
                  <a:pt x="628971" y="393214"/>
                </a:lnTo>
                <a:lnTo>
                  <a:pt x="561683" y="387644"/>
                </a:lnTo>
                <a:lnTo>
                  <a:pt x="497020" y="380980"/>
                </a:lnTo>
                <a:lnTo>
                  <a:pt x="435220" y="373272"/>
                </a:lnTo>
                <a:lnTo>
                  <a:pt x="376519" y="364573"/>
                </a:lnTo>
                <a:lnTo>
                  <a:pt x="321154" y="354934"/>
                </a:lnTo>
                <a:lnTo>
                  <a:pt x="269361" y="344408"/>
                </a:lnTo>
                <a:lnTo>
                  <a:pt x="221378" y="333046"/>
                </a:lnTo>
                <a:lnTo>
                  <a:pt x="177441" y="320900"/>
                </a:lnTo>
                <a:lnTo>
                  <a:pt x="137786" y="308023"/>
                </a:lnTo>
                <a:lnTo>
                  <a:pt x="72271" y="280280"/>
                </a:lnTo>
                <a:lnTo>
                  <a:pt x="26727" y="250232"/>
                </a:lnTo>
                <a:lnTo>
                  <a:pt x="3048" y="218296"/>
                </a:lnTo>
                <a:lnTo>
                  <a:pt x="0" y="201749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73710" y="3227622"/>
            <a:ext cx="474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5915" y="2912069"/>
            <a:ext cx="1945005" cy="501650"/>
          </a:xfrm>
          <a:custGeom>
            <a:avLst/>
            <a:gdLst/>
            <a:ahLst/>
            <a:cxnLst/>
            <a:rect l="l" t="t" r="r" b="b"/>
            <a:pathLst>
              <a:path w="1945004" h="501650">
                <a:moveTo>
                  <a:pt x="1944771" y="501123"/>
                </a:moveTo>
                <a:lnTo>
                  <a:pt x="0" y="0"/>
                </a:lnTo>
              </a:path>
            </a:pathLst>
          </a:custGeom>
          <a:ln w="2857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6053" y="2852081"/>
            <a:ext cx="165924" cy="119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6768" y="3789942"/>
            <a:ext cx="1520190" cy="180975"/>
          </a:xfrm>
          <a:custGeom>
            <a:avLst/>
            <a:gdLst/>
            <a:ahLst/>
            <a:cxnLst/>
            <a:rect l="l" t="t" r="r" b="b"/>
            <a:pathLst>
              <a:path w="1520189" h="180975">
                <a:moveTo>
                  <a:pt x="0" y="0"/>
                </a:moveTo>
                <a:lnTo>
                  <a:pt x="1519796" y="0"/>
                </a:lnTo>
                <a:lnTo>
                  <a:pt x="1519796" y="180599"/>
                </a:lnTo>
                <a:lnTo>
                  <a:pt x="0" y="180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0C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099" y="529817"/>
            <a:ext cx="241808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spc="-55" dirty="0">
                <a:solidFill>
                  <a:srgbClr val="424242"/>
                </a:solidFill>
                <a:latin typeface="Arial"/>
                <a:cs typeface="Arial"/>
              </a:rPr>
              <a:t>Dependency  </a:t>
            </a:r>
            <a:r>
              <a:rPr sz="3200" spc="10" dirty="0">
                <a:solidFill>
                  <a:srgbClr val="424242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8517" y="357799"/>
            <a:ext cx="4793665" cy="4469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099" y="2474653"/>
            <a:ext cx="210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`pubspec.yaml`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317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web/index.html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05723" y="2024520"/>
            <a:ext cx="7532534" cy="2710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533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web/index.html</a:t>
            </a:r>
            <a:r>
              <a:rPr sz="3600" spc="-135" dirty="0"/>
              <a:t> </a:t>
            </a:r>
            <a:r>
              <a:rPr sz="3600" spc="-30" dirty="0"/>
              <a:t>(Firebase)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48524" y="1819821"/>
            <a:ext cx="7532534" cy="315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1484" y="4602051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Tutorial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Agenda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0299" y="1909295"/>
            <a:ext cx="5200650" cy="2863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34035" indent="-521334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-30" dirty="0">
                <a:solidFill>
                  <a:srgbClr val="727272"/>
                </a:solidFill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  <a:p>
            <a:pPr marL="534035" indent="-521334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25" dirty="0">
                <a:solidFill>
                  <a:srgbClr val="727272"/>
                </a:solidFill>
                <a:latin typeface="Arial"/>
                <a:cs typeface="Arial"/>
              </a:rPr>
              <a:t>How </a:t>
            </a:r>
            <a:r>
              <a:rPr sz="2800" spc="5" dirty="0">
                <a:solidFill>
                  <a:srgbClr val="727272"/>
                </a:solidFill>
                <a:latin typeface="Arial"/>
                <a:cs typeface="Arial"/>
              </a:rPr>
              <a:t>Flutter </a:t>
            </a:r>
            <a:r>
              <a:rPr sz="2800" dirty="0">
                <a:solidFill>
                  <a:srgbClr val="727272"/>
                </a:solidFill>
                <a:latin typeface="Arial"/>
                <a:cs typeface="Arial"/>
              </a:rPr>
              <a:t>helps</a:t>
            </a:r>
            <a:r>
              <a:rPr sz="2800" spc="-3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727272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534035" indent="-521334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-25" dirty="0">
                <a:solidFill>
                  <a:srgbClr val="727272"/>
                </a:solidFill>
                <a:latin typeface="Arial"/>
                <a:cs typeface="Arial"/>
              </a:rPr>
              <a:t>What </a:t>
            </a:r>
            <a:r>
              <a:rPr sz="2800" spc="45" dirty="0">
                <a:solidFill>
                  <a:srgbClr val="727272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727272"/>
                </a:solidFill>
                <a:latin typeface="Arial"/>
                <a:cs typeface="Arial"/>
              </a:rPr>
              <a:t>Flutter</a:t>
            </a:r>
            <a:r>
              <a:rPr sz="2800" spc="-30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727272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534035" indent="-521334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15" dirty="0">
                <a:solidFill>
                  <a:srgbClr val="727272"/>
                </a:solidFill>
                <a:latin typeface="Arial"/>
                <a:cs typeface="Arial"/>
              </a:rPr>
              <a:t>Cross-platform </a:t>
            </a:r>
            <a:r>
              <a:rPr sz="2800" spc="5" dirty="0">
                <a:solidFill>
                  <a:srgbClr val="727272"/>
                </a:solidFill>
                <a:latin typeface="Arial"/>
                <a:cs typeface="Arial"/>
              </a:rPr>
              <a:t>Flutter</a:t>
            </a:r>
            <a:r>
              <a:rPr sz="2800" spc="-2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727272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534035" indent="-5213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10" dirty="0">
                <a:solidFill>
                  <a:srgbClr val="727272"/>
                </a:solidFill>
                <a:latin typeface="Arial"/>
                <a:cs typeface="Arial"/>
              </a:rPr>
              <a:t>Anatomy </a:t>
            </a:r>
            <a:r>
              <a:rPr sz="2800" spc="110" dirty="0">
                <a:solidFill>
                  <a:srgbClr val="727272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727272"/>
                </a:solidFill>
                <a:latin typeface="Arial"/>
                <a:cs typeface="Arial"/>
              </a:rPr>
              <a:t>Flutter</a:t>
            </a:r>
            <a:r>
              <a:rPr sz="2800" spc="-40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27272"/>
                </a:solidFill>
                <a:latin typeface="Arial"/>
                <a:cs typeface="Arial"/>
              </a:rPr>
              <a:t>app</a:t>
            </a:r>
            <a:endParaRPr sz="2800">
              <a:latin typeface="Arial"/>
              <a:cs typeface="Arial"/>
            </a:endParaRPr>
          </a:p>
          <a:p>
            <a:pPr marL="534035" indent="-5213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800" spc="-15" dirty="0">
                <a:solidFill>
                  <a:srgbClr val="727272"/>
                </a:solidFill>
                <a:latin typeface="Arial"/>
                <a:cs typeface="Arial"/>
              </a:rPr>
              <a:t>Deployment</a:t>
            </a:r>
            <a:r>
              <a:rPr sz="2800" spc="-9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727272"/>
                </a:solidFill>
                <a:latin typeface="Arial"/>
                <a:cs typeface="Arial"/>
              </a:rPr>
              <a:t>options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4618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Running </a:t>
            </a:r>
            <a:r>
              <a:rPr sz="3600" spc="5" dirty="0"/>
              <a:t>Flutter</a:t>
            </a:r>
            <a:r>
              <a:rPr sz="3600" spc="-240" dirty="0"/>
              <a:t> </a:t>
            </a:r>
            <a:r>
              <a:rPr sz="3600" spc="35" dirty="0"/>
              <a:t>project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08905" y="2095483"/>
            <a:ext cx="202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27272"/>
                </a:solidFill>
                <a:latin typeface="Arial"/>
                <a:cs typeface="Arial"/>
              </a:rPr>
              <a:t>Android</a:t>
            </a:r>
            <a:r>
              <a:rPr sz="2400" spc="-1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27272"/>
                </a:solidFill>
                <a:latin typeface="Arial"/>
                <a:cs typeface="Arial"/>
              </a:rPr>
              <a:t>Studio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0930" y="2082852"/>
            <a:ext cx="46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727272"/>
                </a:solidFill>
                <a:latin typeface="Arial"/>
                <a:cs typeface="Arial"/>
              </a:rPr>
              <a:t>CLI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3540" y="2994374"/>
            <a:ext cx="2903855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27272"/>
                </a:solidFill>
                <a:latin typeface="Courier New"/>
                <a:cs typeface="Courier New"/>
              </a:rPr>
              <a:t>flutter</a:t>
            </a:r>
            <a:r>
              <a:rPr sz="1800" spc="-15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Courier New"/>
                <a:cs typeface="Courier New"/>
              </a:rPr>
              <a:t>run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27272"/>
                </a:solidFill>
                <a:latin typeface="Courier New"/>
                <a:cs typeface="Courier New"/>
              </a:rPr>
              <a:t>flutter run -d</a:t>
            </a:r>
            <a:r>
              <a:rPr sz="1800" spc="-85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Courier New"/>
                <a:cs typeface="Courier New"/>
              </a:rPr>
              <a:t>Chrome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4539" y="1754671"/>
            <a:ext cx="45085" cy="3373120"/>
          </a:xfrm>
          <a:custGeom>
            <a:avLst/>
            <a:gdLst/>
            <a:ahLst/>
            <a:cxnLst/>
            <a:rect l="l" t="t" r="r" b="b"/>
            <a:pathLst>
              <a:path w="45085" h="3373120">
                <a:moveTo>
                  <a:pt x="0" y="0"/>
                </a:moveTo>
                <a:lnTo>
                  <a:pt x="44999" y="3372593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9" y="2793644"/>
            <a:ext cx="4248141" cy="150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11832"/>
            <a:ext cx="184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iOS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simulator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4469" y="111832"/>
            <a:ext cx="236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Android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emulator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2062" y="111832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/>
              <a:t>Ch</a:t>
            </a:r>
            <a:r>
              <a:rPr sz="2400" spc="-65" dirty="0"/>
              <a:t>r</a:t>
            </a:r>
            <a:r>
              <a:rPr sz="2400" spc="20" dirty="0"/>
              <a:t>ome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076168" y="959323"/>
            <a:ext cx="2015120" cy="408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726" y="959323"/>
            <a:ext cx="1804343" cy="403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964" y="954548"/>
            <a:ext cx="1814195" cy="4041775"/>
          </a:xfrm>
          <a:custGeom>
            <a:avLst/>
            <a:gdLst/>
            <a:ahLst/>
            <a:cxnLst/>
            <a:rect l="l" t="t" r="r" b="b"/>
            <a:pathLst>
              <a:path w="1814195" h="4041775">
                <a:moveTo>
                  <a:pt x="0" y="0"/>
                </a:moveTo>
                <a:lnTo>
                  <a:pt x="1813868" y="0"/>
                </a:lnTo>
                <a:lnTo>
                  <a:pt x="1813868" y="4041291"/>
                </a:lnTo>
                <a:lnTo>
                  <a:pt x="0" y="40412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088" y="821998"/>
            <a:ext cx="3041043" cy="4245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2313" y="817235"/>
            <a:ext cx="3051175" cy="4255135"/>
          </a:xfrm>
          <a:custGeom>
            <a:avLst/>
            <a:gdLst/>
            <a:ahLst/>
            <a:cxnLst/>
            <a:rect l="l" t="t" r="r" b="b"/>
            <a:pathLst>
              <a:path w="3051175" h="4255135">
                <a:moveTo>
                  <a:pt x="0" y="0"/>
                </a:moveTo>
                <a:lnTo>
                  <a:pt x="3050568" y="0"/>
                </a:lnTo>
                <a:lnTo>
                  <a:pt x="3050568" y="4254803"/>
                </a:lnTo>
                <a:lnTo>
                  <a:pt x="0" y="425480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5765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Anatomy </a:t>
            </a:r>
            <a:r>
              <a:rPr sz="4400" spc="180" dirty="0"/>
              <a:t>of </a:t>
            </a:r>
            <a:r>
              <a:rPr sz="4400" spc="10" dirty="0"/>
              <a:t>Flutter</a:t>
            </a:r>
            <a:r>
              <a:rPr sz="4400" spc="-690" dirty="0"/>
              <a:t> </a:t>
            </a:r>
            <a:r>
              <a:rPr sz="4400" spc="-15" dirty="0"/>
              <a:t>App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0"/>
                </a:moveTo>
                <a:lnTo>
                  <a:pt x="0" y="0"/>
                </a:lnTo>
                <a:lnTo>
                  <a:pt x="0" y="5143489"/>
                </a:lnTo>
                <a:lnTo>
                  <a:pt x="4571990" y="5143489"/>
                </a:lnTo>
                <a:lnTo>
                  <a:pt x="457199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22468"/>
            <a:ext cx="1826238" cy="182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0797" y="702723"/>
            <a:ext cx="1784350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63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Scaffold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24" y="1406947"/>
            <a:ext cx="1134745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AppBar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9" y="2148723"/>
            <a:ext cx="1156970" cy="435609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271" y="1406947"/>
            <a:ext cx="1134745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731" y="2148725"/>
            <a:ext cx="1156970" cy="435609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247" y="3088868"/>
            <a:ext cx="1134745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0719" y="3088868"/>
            <a:ext cx="1134745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093" y="1406947"/>
            <a:ext cx="1134745" cy="384175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FAB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5693" y="2030108"/>
            <a:ext cx="1156970" cy="435609"/>
          </a:xfrm>
          <a:prstGeom prst="rect">
            <a:avLst/>
          </a:prstGeom>
          <a:solidFill>
            <a:srgbClr val="000000"/>
          </a:solidFill>
          <a:ln w="9524">
            <a:solidFill>
              <a:srgbClr val="424242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87138" y="403574"/>
            <a:ext cx="2064020" cy="4327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2363" y="398811"/>
            <a:ext cx="2073910" cy="4337050"/>
          </a:xfrm>
          <a:custGeom>
            <a:avLst/>
            <a:gdLst/>
            <a:ahLst/>
            <a:cxnLst/>
            <a:rect l="l" t="t" r="r" b="b"/>
            <a:pathLst>
              <a:path w="2073909" h="4337050">
                <a:moveTo>
                  <a:pt x="0" y="0"/>
                </a:moveTo>
                <a:lnTo>
                  <a:pt x="2073545" y="0"/>
                </a:lnTo>
                <a:lnTo>
                  <a:pt x="2073545" y="4336878"/>
                </a:lnTo>
                <a:lnTo>
                  <a:pt x="0" y="433687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299" y="2977444"/>
            <a:ext cx="598805" cy="264160"/>
          </a:xfrm>
          <a:custGeom>
            <a:avLst/>
            <a:gdLst/>
            <a:ahLst/>
            <a:cxnLst/>
            <a:rect l="l" t="t" r="r" b="b"/>
            <a:pathLst>
              <a:path w="598805" h="264160">
                <a:moveTo>
                  <a:pt x="0" y="43949"/>
                </a:moveTo>
                <a:lnTo>
                  <a:pt x="3453" y="26841"/>
                </a:lnTo>
                <a:lnTo>
                  <a:pt x="12872" y="12871"/>
                </a:lnTo>
                <a:lnTo>
                  <a:pt x="26842" y="3453"/>
                </a:lnTo>
                <a:lnTo>
                  <a:pt x="43949" y="0"/>
                </a:lnTo>
                <a:lnTo>
                  <a:pt x="554248" y="0"/>
                </a:lnTo>
                <a:lnTo>
                  <a:pt x="590814" y="19572"/>
                </a:lnTo>
                <a:lnTo>
                  <a:pt x="598198" y="43949"/>
                </a:lnTo>
                <a:lnTo>
                  <a:pt x="598198" y="219749"/>
                </a:lnTo>
                <a:lnTo>
                  <a:pt x="594744" y="236857"/>
                </a:lnTo>
                <a:lnTo>
                  <a:pt x="585326" y="250827"/>
                </a:lnTo>
                <a:lnTo>
                  <a:pt x="571355" y="260245"/>
                </a:lnTo>
                <a:lnTo>
                  <a:pt x="554248" y="263699"/>
                </a:lnTo>
                <a:lnTo>
                  <a:pt x="43949" y="263699"/>
                </a:lnTo>
                <a:lnTo>
                  <a:pt x="26842" y="260245"/>
                </a:lnTo>
                <a:lnTo>
                  <a:pt x="12872" y="250827"/>
                </a:lnTo>
                <a:lnTo>
                  <a:pt x="3453" y="236857"/>
                </a:lnTo>
                <a:lnTo>
                  <a:pt x="0" y="219749"/>
                </a:lnTo>
                <a:lnTo>
                  <a:pt x="0" y="4394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196" y="2984709"/>
            <a:ext cx="301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1249" y="3778967"/>
            <a:ext cx="2602230" cy="264160"/>
          </a:xfrm>
          <a:custGeom>
            <a:avLst/>
            <a:gdLst/>
            <a:ahLst/>
            <a:cxnLst/>
            <a:rect l="l" t="t" r="r" b="b"/>
            <a:pathLst>
              <a:path w="2602230" h="264160">
                <a:moveTo>
                  <a:pt x="0" y="43949"/>
                </a:moveTo>
                <a:lnTo>
                  <a:pt x="3453" y="26841"/>
                </a:lnTo>
                <a:lnTo>
                  <a:pt x="12872" y="12871"/>
                </a:lnTo>
                <a:lnTo>
                  <a:pt x="26842" y="3453"/>
                </a:lnTo>
                <a:lnTo>
                  <a:pt x="43949" y="0"/>
                </a:lnTo>
                <a:lnTo>
                  <a:pt x="2557944" y="0"/>
                </a:lnTo>
                <a:lnTo>
                  <a:pt x="2594511" y="19572"/>
                </a:lnTo>
                <a:lnTo>
                  <a:pt x="2601894" y="43949"/>
                </a:lnTo>
                <a:lnTo>
                  <a:pt x="2601894" y="219749"/>
                </a:lnTo>
                <a:lnTo>
                  <a:pt x="2598441" y="236857"/>
                </a:lnTo>
                <a:lnTo>
                  <a:pt x="2589022" y="250827"/>
                </a:lnTo>
                <a:lnTo>
                  <a:pt x="2575053" y="260245"/>
                </a:lnTo>
                <a:lnTo>
                  <a:pt x="2557944" y="263699"/>
                </a:lnTo>
                <a:lnTo>
                  <a:pt x="43949" y="263699"/>
                </a:lnTo>
                <a:lnTo>
                  <a:pt x="26842" y="260245"/>
                </a:lnTo>
                <a:lnTo>
                  <a:pt x="12872" y="250827"/>
                </a:lnTo>
                <a:lnTo>
                  <a:pt x="3453" y="236857"/>
                </a:lnTo>
                <a:lnTo>
                  <a:pt x="0" y="219749"/>
                </a:lnTo>
                <a:lnTo>
                  <a:pt x="0" y="4394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147" y="3786227"/>
            <a:ext cx="237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have pushed 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button...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4718" y="3778967"/>
            <a:ext cx="1052830" cy="264160"/>
          </a:xfrm>
          <a:custGeom>
            <a:avLst/>
            <a:gdLst/>
            <a:ahLst/>
            <a:cxnLst/>
            <a:rect l="l" t="t" r="r" b="b"/>
            <a:pathLst>
              <a:path w="1052829" h="264160">
                <a:moveTo>
                  <a:pt x="0" y="43949"/>
                </a:moveTo>
                <a:lnTo>
                  <a:pt x="3453" y="26841"/>
                </a:lnTo>
                <a:lnTo>
                  <a:pt x="12871" y="12871"/>
                </a:lnTo>
                <a:lnTo>
                  <a:pt x="26841" y="3453"/>
                </a:lnTo>
                <a:lnTo>
                  <a:pt x="43949" y="0"/>
                </a:lnTo>
                <a:lnTo>
                  <a:pt x="1008447" y="0"/>
                </a:lnTo>
                <a:lnTo>
                  <a:pt x="1045015" y="19572"/>
                </a:lnTo>
                <a:lnTo>
                  <a:pt x="1052397" y="43949"/>
                </a:lnTo>
                <a:lnTo>
                  <a:pt x="1052397" y="219749"/>
                </a:lnTo>
                <a:lnTo>
                  <a:pt x="1048944" y="236857"/>
                </a:lnTo>
                <a:lnTo>
                  <a:pt x="1039526" y="250827"/>
                </a:lnTo>
                <a:lnTo>
                  <a:pt x="1025556" y="260245"/>
                </a:lnTo>
                <a:lnTo>
                  <a:pt x="1008447" y="263699"/>
                </a:lnTo>
                <a:lnTo>
                  <a:pt x="43949" y="263699"/>
                </a:lnTo>
                <a:lnTo>
                  <a:pt x="26841" y="260245"/>
                </a:lnTo>
                <a:lnTo>
                  <a:pt x="12871" y="250827"/>
                </a:lnTo>
                <a:lnTo>
                  <a:pt x="3453" y="236857"/>
                </a:lnTo>
                <a:lnTo>
                  <a:pt x="0" y="219749"/>
                </a:lnTo>
                <a:lnTo>
                  <a:pt x="0" y="4394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00612" y="3786227"/>
            <a:ext cx="657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Counter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9798" y="894573"/>
            <a:ext cx="621030" cy="512445"/>
          </a:xfrm>
          <a:custGeom>
            <a:avLst/>
            <a:gdLst/>
            <a:ahLst/>
            <a:cxnLst/>
            <a:rect l="l" t="t" r="r" b="b"/>
            <a:pathLst>
              <a:path w="621030" h="512444">
                <a:moveTo>
                  <a:pt x="620998" y="0"/>
                </a:moveTo>
                <a:lnTo>
                  <a:pt x="0" y="512398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923" y="1790646"/>
            <a:ext cx="18415" cy="358775"/>
          </a:xfrm>
          <a:custGeom>
            <a:avLst/>
            <a:gdLst/>
            <a:ahLst/>
            <a:cxnLst/>
            <a:rect l="l" t="t" r="r" b="b"/>
            <a:pathLst>
              <a:path w="18415" h="358775">
                <a:moveTo>
                  <a:pt x="17999" y="0"/>
                </a:moveTo>
                <a:lnTo>
                  <a:pt x="0" y="3581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398" y="2584319"/>
            <a:ext cx="165735" cy="393065"/>
          </a:xfrm>
          <a:custGeom>
            <a:avLst/>
            <a:gdLst/>
            <a:ahLst/>
            <a:cxnLst/>
            <a:rect l="l" t="t" r="r" b="b"/>
            <a:pathLst>
              <a:path w="165734" h="393064">
                <a:moveTo>
                  <a:pt x="165599" y="0"/>
                </a:moveTo>
                <a:lnTo>
                  <a:pt x="0" y="3929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2695" y="1086422"/>
            <a:ext cx="96520" cy="320675"/>
          </a:xfrm>
          <a:custGeom>
            <a:avLst/>
            <a:gdLst/>
            <a:ahLst/>
            <a:cxnLst/>
            <a:rect l="l" t="t" r="r" b="b"/>
            <a:pathLst>
              <a:path w="96519" h="320675">
                <a:moveTo>
                  <a:pt x="0" y="0"/>
                </a:moveTo>
                <a:lnTo>
                  <a:pt x="95999" y="3203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8570" y="1790646"/>
            <a:ext cx="9525" cy="358775"/>
          </a:xfrm>
          <a:custGeom>
            <a:avLst/>
            <a:gdLst/>
            <a:ahLst/>
            <a:cxnLst/>
            <a:rect l="l" t="t" r="r" b="b"/>
            <a:pathLst>
              <a:path w="9525" h="358775">
                <a:moveTo>
                  <a:pt x="0" y="0"/>
                </a:moveTo>
                <a:lnTo>
                  <a:pt x="9299" y="3581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481" y="2584319"/>
            <a:ext cx="490855" cy="504825"/>
          </a:xfrm>
          <a:custGeom>
            <a:avLst/>
            <a:gdLst/>
            <a:ahLst/>
            <a:cxnLst/>
            <a:rect l="l" t="t" r="r" b="b"/>
            <a:pathLst>
              <a:path w="490855" h="504825">
                <a:moveTo>
                  <a:pt x="490499" y="0"/>
                </a:moveTo>
                <a:lnTo>
                  <a:pt x="0" y="504598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7980" y="2584319"/>
            <a:ext cx="1080135" cy="504825"/>
          </a:xfrm>
          <a:custGeom>
            <a:avLst/>
            <a:gdLst/>
            <a:ahLst/>
            <a:cxnLst/>
            <a:rect l="l" t="t" r="r" b="b"/>
            <a:pathLst>
              <a:path w="1080135" h="504825">
                <a:moveTo>
                  <a:pt x="0" y="0"/>
                </a:moveTo>
                <a:lnTo>
                  <a:pt x="1079987" y="504598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2246" y="3472567"/>
            <a:ext cx="165735" cy="306705"/>
          </a:xfrm>
          <a:custGeom>
            <a:avLst/>
            <a:gdLst/>
            <a:ahLst/>
            <a:cxnLst/>
            <a:rect l="l" t="t" r="r" b="b"/>
            <a:pathLst>
              <a:path w="165735" h="306704">
                <a:moveTo>
                  <a:pt x="165299" y="0"/>
                </a:moveTo>
                <a:lnTo>
                  <a:pt x="0" y="3062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8018" y="3472567"/>
            <a:ext cx="342900" cy="306705"/>
          </a:xfrm>
          <a:custGeom>
            <a:avLst/>
            <a:gdLst/>
            <a:ahLst/>
            <a:cxnLst/>
            <a:rect l="l" t="t" r="r" b="b"/>
            <a:pathLst>
              <a:path w="342900" h="306704">
                <a:moveTo>
                  <a:pt x="0" y="0"/>
                </a:moveTo>
                <a:lnTo>
                  <a:pt x="342899" y="30629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4593" y="894573"/>
            <a:ext cx="730885" cy="512445"/>
          </a:xfrm>
          <a:custGeom>
            <a:avLst/>
            <a:gdLst/>
            <a:ahLst/>
            <a:cxnLst/>
            <a:rect l="l" t="t" r="r" b="b"/>
            <a:pathLst>
              <a:path w="730885" h="512444">
                <a:moveTo>
                  <a:pt x="0" y="0"/>
                </a:moveTo>
                <a:lnTo>
                  <a:pt x="730798" y="512398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5442" y="1790711"/>
            <a:ext cx="118745" cy="239395"/>
          </a:xfrm>
          <a:custGeom>
            <a:avLst/>
            <a:gdLst/>
            <a:ahLst/>
            <a:cxnLst/>
            <a:rect l="l" t="t" r="r" b="b"/>
            <a:pathLst>
              <a:path w="118745" h="239394">
                <a:moveTo>
                  <a:pt x="0" y="0"/>
                </a:moveTo>
                <a:lnTo>
                  <a:pt x="118499" y="2393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18242" y="740606"/>
            <a:ext cx="22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9900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60758" y="3831696"/>
            <a:ext cx="21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99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90860" y="1757879"/>
            <a:ext cx="224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9900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25809" y="2034095"/>
            <a:ext cx="792480" cy="83185"/>
          </a:xfrm>
          <a:custGeom>
            <a:avLst/>
            <a:gdLst/>
            <a:ahLst/>
            <a:cxnLst/>
            <a:rect l="l" t="t" r="r" b="b"/>
            <a:pathLst>
              <a:path w="792479" h="83185">
                <a:moveTo>
                  <a:pt x="792023" y="0"/>
                </a:moveTo>
                <a:lnTo>
                  <a:pt x="0" y="82637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30310" y="2075913"/>
            <a:ext cx="108299" cy="81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5809" y="4027066"/>
            <a:ext cx="462280" cy="354965"/>
          </a:xfrm>
          <a:custGeom>
            <a:avLst/>
            <a:gdLst/>
            <a:ahLst/>
            <a:cxnLst/>
            <a:rect l="l" t="t" r="r" b="b"/>
            <a:pathLst>
              <a:path w="462279" h="354964">
                <a:moveTo>
                  <a:pt x="461924" y="0"/>
                </a:moveTo>
                <a:lnTo>
                  <a:pt x="0" y="354599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7709" y="4347191"/>
            <a:ext cx="106774" cy="96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88114" y="918665"/>
            <a:ext cx="708660" cy="17780"/>
          </a:xfrm>
          <a:custGeom>
            <a:avLst/>
            <a:gdLst/>
            <a:ahLst/>
            <a:cxnLst/>
            <a:rect l="l" t="t" r="r" b="b"/>
            <a:pathLst>
              <a:path w="708660" h="17780">
                <a:moveTo>
                  <a:pt x="0" y="17307"/>
                </a:moveTo>
                <a:lnTo>
                  <a:pt x="708323" y="0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6162" y="877683"/>
            <a:ext cx="106224" cy="81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20812" y="786323"/>
            <a:ext cx="1443990" cy="239395"/>
          </a:xfrm>
          <a:custGeom>
            <a:avLst/>
            <a:gdLst/>
            <a:ahLst/>
            <a:cxnLst/>
            <a:rect l="l" t="t" r="r" b="b"/>
            <a:pathLst>
              <a:path w="1443990" h="239394">
                <a:moveTo>
                  <a:pt x="0" y="0"/>
                </a:moveTo>
                <a:lnTo>
                  <a:pt x="1443597" y="0"/>
                </a:lnTo>
                <a:lnTo>
                  <a:pt x="1443597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10712" y="2625919"/>
            <a:ext cx="1649730" cy="227965"/>
          </a:xfrm>
          <a:custGeom>
            <a:avLst/>
            <a:gdLst/>
            <a:ahLst/>
            <a:cxnLst/>
            <a:rect l="l" t="t" r="r" b="b"/>
            <a:pathLst>
              <a:path w="1649729" h="227964">
                <a:moveTo>
                  <a:pt x="0" y="0"/>
                </a:moveTo>
                <a:lnTo>
                  <a:pt x="1649696" y="0"/>
                </a:lnTo>
                <a:lnTo>
                  <a:pt x="1649696" y="227699"/>
                </a:lnTo>
                <a:lnTo>
                  <a:pt x="0" y="227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10712" y="2854519"/>
            <a:ext cx="1649730" cy="227965"/>
          </a:xfrm>
          <a:custGeom>
            <a:avLst/>
            <a:gdLst/>
            <a:ahLst/>
            <a:cxnLst/>
            <a:rect l="l" t="t" r="r" b="b"/>
            <a:pathLst>
              <a:path w="1649729" h="227964">
                <a:moveTo>
                  <a:pt x="0" y="0"/>
                </a:moveTo>
                <a:lnTo>
                  <a:pt x="1649696" y="0"/>
                </a:lnTo>
                <a:lnTo>
                  <a:pt x="1649696" y="227699"/>
                </a:lnTo>
                <a:lnTo>
                  <a:pt x="0" y="227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6774" y="1103656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99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3167" y="1103656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9900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86763" y="110365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9900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1122" y="644098"/>
            <a:ext cx="2300605" cy="808355"/>
          </a:xfrm>
          <a:prstGeom prst="rect">
            <a:avLst/>
          </a:prstGeom>
          <a:solidFill>
            <a:srgbClr val="6D9EEB"/>
          </a:solidFill>
          <a:ln w="9524">
            <a:solidFill>
              <a:srgbClr val="424242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solidFill>
                  <a:srgbClr val="FFFFFF"/>
                </a:solidFill>
              </a:rPr>
              <a:t>Stateless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Widget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391074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772495" y="471599"/>
                </a:moveTo>
                <a:lnTo>
                  <a:pt x="78602" y="471599"/>
                </a:lnTo>
                <a:lnTo>
                  <a:pt x="48006" y="465420"/>
                </a:lnTo>
                <a:lnTo>
                  <a:pt x="23021" y="448574"/>
                </a:lnTo>
                <a:lnTo>
                  <a:pt x="6176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6" y="48009"/>
                </a:lnTo>
                <a:lnTo>
                  <a:pt x="23021" y="23024"/>
                </a:lnTo>
                <a:lnTo>
                  <a:pt x="48006" y="6178"/>
                </a:lnTo>
                <a:lnTo>
                  <a:pt x="78602" y="0"/>
                </a:lnTo>
                <a:lnTo>
                  <a:pt x="772495" y="0"/>
                </a:lnTo>
                <a:lnTo>
                  <a:pt x="816104" y="13206"/>
                </a:lnTo>
                <a:lnTo>
                  <a:pt x="845114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1" y="423589"/>
                </a:lnTo>
                <a:lnTo>
                  <a:pt x="828076" y="448574"/>
                </a:lnTo>
                <a:lnTo>
                  <a:pt x="803092" y="465420"/>
                </a:lnTo>
                <a:lnTo>
                  <a:pt x="772495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074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0" y="78599"/>
                </a:moveTo>
                <a:lnTo>
                  <a:pt x="6176" y="48009"/>
                </a:lnTo>
                <a:lnTo>
                  <a:pt x="23021" y="23024"/>
                </a:lnTo>
                <a:lnTo>
                  <a:pt x="48006" y="6178"/>
                </a:lnTo>
                <a:lnTo>
                  <a:pt x="78602" y="0"/>
                </a:lnTo>
                <a:lnTo>
                  <a:pt x="772495" y="0"/>
                </a:lnTo>
                <a:lnTo>
                  <a:pt x="816104" y="13206"/>
                </a:lnTo>
                <a:lnTo>
                  <a:pt x="845114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1" y="423589"/>
                </a:lnTo>
                <a:lnTo>
                  <a:pt x="828076" y="448574"/>
                </a:lnTo>
                <a:lnTo>
                  <a:pt x="803092" y="465420"/>
                </a:lnTo>
                <a:lnTo>
                  <a:pt x="772495" y="471599"/>
                </a:lnTo>
                <a:lnTo>
                  <a:pt x="78602" y="471599"/>
                </a:lnTo>
                <a:lnTo>
                  <a:pt x="48006" y="465420"/>
                </a:lnTo>
                <a:lnTo>
                  <a:pt x="23021" y="448574"/>
                </a:lnTo>
                <a:lnTo>
                  <a:pt x="6176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708" y="2560234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8371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772495" y="471599"/>
                </a:moveTo>
                <a:lnTo>
                  <a:pt x="78602" y="471599"/>
                </a:lnTo>
                <a:lnTo>
                  <a:pt x="48007" y="465420"/>
                </a:lnTo>
                <a:lnTo>
                  <a:pt x="23022" y="448574"/>
                </a:lnTo>
                <a:lnTo>
                  <a:pt x="6177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7" y="48009"/>
                </a:lnTo>
                <a:lnTo>
                  <a:pt x="23022" y="23024"/>
                </a:lnTo>
                <a:lnTo>
                  <a:pt x="48007" y="6178"/>
                </a:lnTo>
                <a:lnTo>
                  <a:pt x="78602" y="0"/>
                </a:lnTo>
                <a:lnTo>
                  <a:pt x="772495" y="0"/>
                </a:lnTo>
                <a:lnTo>
                  <a:pt x="816104" y="13206"/>
                </a:lnTo>
                <a:lnTo>
                  <a:pt x="845114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1" y="423589"/>
                </a:lnTo>
                <a:lnTo>
                  <a:pt x="828076" y="448574"/>
                </a:lnTo>
                <a:lnTo>
                  <a:pt x="803092" y="465420"/>
                </a:lnTo>
                <a:lnTo>
                  <a:pt x="772495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8371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0" y="78599"/>
                </a:moveTo>
                <a:lnTo>
                  <a:pt x="6177" y="48009"/>
                </a:lnTo>
                <a:lnTo>
                  <a:pt x="23022" y="23024"/>
                </a:lnTo>
                <a:lnTo>
                  <a:pt x="48007" y="6178"/>
                </a:lnTo>
                <a:lnTo>
                  <a:pt x="78602" y="0"/>
                </a:lnTo>
                <a:lnTo>
                  <a:pt x="772495" y="0"/>
                </a:lnTo>
                <a:lnTo>
                  <a:pt x="816104" y="13206"/>
                </a:lnTo>
                <a:lnTo>
                  <a:pt x="845114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1" y="423589"/>
                </a:lnTo>
                <a:lnTo>
                  <a:pt x="828076" y="448574"/>
                </a:lnTo>
                <a:lnTo>
                  <a:pt x="803092" y="465420"/>
                </a:lnTo>
                <a:lnTo>
                  <a:pt x="772495" y="471599"/>
                </a:lnTo>
                <a:lnTo>
                  <a:pt x="78602" y="471599"/>
                </a:lnTo>
                <a:lnTo>
                  <a:pt x="48007" y="465420"/>
                </a:lnTo>
                <a:lnTo>
                  <a:pt x="23022" y="448574"/>
                </a:lnTo>
                <a:lnTo>
                  <a:pt x="6177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2055" y="2560234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5669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772498" y="471599"/>
                </a:move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772498" y="0"/>
                </a:lnTo>
                <a:lnTo>
                  <a:pt x="816109" y="13206"/>
                </a:lnTo>
                <a:lnTo>
                  <a:pt x="845117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0" y="423589"/>
                </a:lnTo>
                <a:lnTo>
                  <a:pt x="828073" y="448574"/>
                </a:lnTo>
                <a:lnTo>
                  <a:pt x="803089" y="465420"/>
                </a:lnTo>
                <a:lnTo>
                  <a:pt x="772498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5669" y="2484395"/>
            <a:ext cx="851535" cy="471805"/>
          </a:xfrm>
          <a:custGeom>
            <a:avLst/>
            <a:gdLst/>
            <a:ahLst/>
            <a:cxnLst/>
            <a:rect l="l" t="t" r="r" b="b"/>
            <a:pathLst>
              <a:path w="851535" h="471805">
                <a:moveTo>
                  <a:pt x="0" y="78599"/>
                </a:move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772498" y="0"/>
                </a:lnTo>
                <a:lnTo>
                  <a:pt x="816109" y="13206"/>
                </a:lnTo>
                <a:lnTo>
                  <a:pt x="845117" y="48515"/>
                </a:lnTo>
                <a:lnTo>
                  <a:pt x="851098" y="78599"/>
                </a:lnTo>
                <a:lnTo>
                  <a:pt x="851098" y="392999"/>
                </a:lnTo>
                <a:lnTo>
                  <a:pt x="844920" y="423589"/>
                </a:lnTo>
                <a:lnTo>
                  <a:pt x="828073" y="448574"/>
                </a:lnTo>
                <a:lnTo>
                  <a:pt x="803089" y="465420"/>
                </a:lnTo>
                <a:lnTo>
                  <a:pt x="772498" y="471599"/>
                </a:ln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9875" y="2560234"/>
            <a:ext cx="50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2240" y="416949"/>
            <a:ext cx="0" cy="4278630"/>
          </a:xfrm>
          <a:custGeom>
            <a:avLst/>
            <a:gdLst/>
            <a:ahLst/>
            <a:cxnLst/>
            <a:rect l="l" t="t" r="r" b="b"/>
            <a:pathLst>
              <a:path h="4278630">
                <a:moveTo>
                  <a:pt x="0" y="0"/>
                </a:moveTo>
                <a:lnTo>
                  <a:pt x="0" y="4278591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3113" y="644123"/>
            <a:ext cx="2300605" cy="808355"/>
          </a:xfrm>
          <a:prstGeom prst="rect">
            <a:avLst/>
          </a:prstGeom>
          <a:solidFill>
            <a:srgbClr val="6D9EEB"/>
          </a:solidFill>
          <a:ln w="9524">
            <a:solidFill>
              <a:srgbClr val="424242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900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Stateful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Widget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4140" y="2560594"/>
            <a:ext cx="1318895" cy="471805"/>
          </a:xfrm>
          <a:custGeom>
            <a:avLst/>
            <a:gdLst/>
            <a:ahLst/>
            <a:cxnLst/>
            <a:rect l="l" t="t" r="r" b="b"/>
            <a:pathLst>
              <a:path w="1318895" h="471805">
                <a:moveTo>
                  <a:pt x="1239897" y="471599"/>
                </a:move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1239897" y="0"/>
                </a:lnTo>
                <a:lnTo>
                  <a:pt x="1283498" y="13204"/>
                </a:lnTo>
                <a:lnTo>
                  <a:pt x="1312516" y="48515"/>
                </a:lnTo>
                <a:lnTo>
                  <a:pt x="1318497" y="78599"/>
                </a:lnTo>
                <a:lnTo>
                  <a:pt x="1318497" y="392999"/>
                </a:lnTo>
                <a:lnTo>
                  <a:pt x="1312319" y="423589"/>
                </a:lnTo>
                <a:lnTo>
                  <a:pt x="1295472" y="448574"/>
                </a:lnTo>
                <a:lnTo>
                  <a:pt x="1270488" y="465420"/>
                </a:lnTo>
                <a:lnTo>
                  <a:pt x="1239897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4140" y="2560594"/>
            <a:ext cx="1318895" cy="471805"/>
          </a:xfrm>
          <a:custGeom>
            <a:avLst/>
            <a:gdLst/>
            <a:ahLst/>
            <a:cxnLst/>
            <a:rect l="l" t="t" r="r" b="b"/>
            <a:pathLst>
              <a:path w="1318895" h="471805">
                <a:moveTo>
                  <a:pt x="0" y="78599"/>
                </a:move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1239897" y="0"/>
                </a:lnTo>
                <a:lnTo>
                  <a:pt x="1283498" y="13204"/>
                </a:lnTo>
                <a:lnTo>
                  <a:pt x="1312516" y="48515"/>
                </a:lnTo>
                <a:lnTo>
                  <a:pt x="1318497" y="78599"/>
                </a:lnTo>
                <a:lnTo>
                  <a:pt x="1318497" y="392999"/>
                </a:lnTo>
                <a:lnTo>
                  <a:pt x="1312319" y="423589"/>
                </a:lnTo>
                <a:lnTo>
                  <a:pt x="1295472" y="448574"/>
                </a:lnTo>
                <a:lnTo>
                  <a:pt x="1270488" y="465420"/>
                </a:lnTo>
                <a:lnTo>
                  <a:pt x="1239897" y="471599"/>
                </a:ln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40231" y="2636434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Checkb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2162" y="2560594"/>
            <a:ext cx="1058545" cy="471805"/>
          </a:xfrm>
          <a:custGeom>
            <a:avLst/>
            <a:gdLst/>
            <a:ahLst/>
            <a:cxnLst/>
            <a:rect l="l" t="t" r="r" b="b"/>
            <a:pathLst>
              <a:path w="1058545" h="471805">
                <a:moveTo>
                  <a:pt x="979498" y="471599"/>
                </a:move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979498" y="0"/>
                </a:lnTo>
                <a:lnTo>
                  <a:pt x="1023109" y="13204"/>
                </a:lnTo>
                <a:lnTo>
                  <a:pt x="1052116" y="48515"/>
                </a:lnTo>
                <a:lnTo>
                  <a:pt x="1058097" y="78599"/>
                </a:lnTo>
                <a:lnTo>
                  <a:pt x="1058097" y="392999"/>
                </a:lnTo>
                <a:lnTo>
                  <a:pt x="1051919" y="423589"/>
                </a:lnTo>
                <a:lnTo>
                  <a:pt x="1035072" y="448574"/>
                </a:lnTo>
                <a:lnTo>
                  <a:pt x="1010088" y="465420"/>
                </a:lnTo>
                <a:lnTo>
                  <a:pt x="979498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2162" y="2560594"/>
            <a:ext cx="1058545" cy="471805"/>
          </a:xfrm>
          <a:custGeom>
            <a:avLst/>
            <a:gdLst/>
            <a:ahLst/>
            <a:cxnLst/>
            <a:rect l="l" t="t" r="r" b="b"/>
            <a:pathLst>
              <a:path w="1058545" h="471805">
                <a:moveTo>
                  <a:pt x="0" y="78599"/>
                </a:move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979498" y="0"/>
                </a:lnTo>
                <a:lnTo>
                  <a:pt x="1023109" y="13204"/>
                </a:lnTo>
                <a:lnTo>
                  <a:pt x="1052116" y="48515"/>
                </a:lnTo>
                <a:lnTo>
                  <a:pt x="1058097" y="78599"/>
                </a:lnTo>
                <a:lnTo>
                  <a:pt x="1058097" y="392999"/>
                </a:lnTo>
                <a:lnTo>
                  <a:pt x="1051919" y="423589"/>
                </a:lnTo>
                <a:lnTo>
                  <a:pt x="1035072" y="448574"/>
                </a:lnTo>
                <a:lnTo>
                  <a:pt x="1010088" y="465420"/>
                </a:lnTo>
                <a:lnTo>
                  <a:pt x="979498" y="471599"/>
                </a:ln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98578" y="2636434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Radio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30059" y="2560594"/>
            <a:ext cx="1318895" cy="471805"/>
          </a:xfrm>
          <a:custGeom>
            <a:avLst/>
            <a:gdLst/>
            <a:ahLst/>
            <a:cxnLst/>
            <a:rect l="l" t="t" r="r" b="b"/>
            <a:pathLst>
              <a:path w="1318895" h="471805">
                <a:moveTo>
                  <a:pt x="1239897" y="471599"/>
                </a:move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1239897" y="0"/>
                </a:lnTo>
                <a:lnTo>
                  <a:pt x="1283498" y="13204"/>
                </a:lnTo>
                <a:lnTo>
                  <a:pt x="1312516" y="48515"/>
                </a:lnTo>
                <a:lnTo>
                  <a:pt x="1318497" y="78599"/>
                </a:lnTo>
                <a:lnTo>
                  <a:pt x="1318497" y="392999"/>
                </a:lnTo>
                <a:lnTo>
                  <a:pt x="1312319" y="423589"/>
                </a:lnTo>
                <a:lnTo>
                  <a:pt x="1295472" y="448574"/>
                </a:lnTo>
                <a:lnTo>
                  <a:pt x="1270488" y="465420"/>
                </a:lnTo>
                <a:lnTo>
                  <a:pt x="1239897" y="47159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0059" y="2560594"/>
            <a:ext cx="1318895" cy="471805"/>
          </a:xfrm>
          <a:custGeom>
            <a:avLst/>
            <a:gdLst/>
            <a:ahLst/>
            <a:cxnLst/>
            <a:rect l="l" t="t" r="r" b="b"/>
            <a:pathLst>
              <a:path w="1318895" h="471805">
                <a:moveTo>
                  <a:pt x="0" y="78599"/>
                </a:moveTo>
                <a:lnTo>
                  <a:pt x="6178" y="48009"/>
                </a:lnTo>
                <a:lnTo>
                  <a:pt x="23024" y="23024"/>
                </a:lnTo>
                <a:lnTo>
                  <a:pt x="48009" y="6178"/>
                </a:lnTo>
                <a:lnTo>
                  <a:pt x="78599" y="0"/>
                </a:lnTo>
                <a:lnTo>
                  <a:pt x="1239897" y="0"/>
                </a:lnTo>
                <a:lnTo>
                  <a:pt x="1283498" y="13204"/>
                </a:lnTo>
                <a:lnTo>
                  <a:pt x="1312516" y="48515"/>
                </a:lnTo>
                <a:lnTo>
                  <a:pt x="1318497" y="78599"/>
                </a:lnTo>
                <a:lnTo>
                  <a:pt x="1318497" y="392999"/>
                </a:lnTo>
                <a:lnTo>
                  <a:pt x="1312319" y="423589"/>
                </a:lnTo>
                <a:lnTo>
                  <a:pt x="1295472" y="448574"/>
                </a:lnTo>
                <a:lnTo>
                  <a:pt x="1270488" y="465420"/>
                </a:lnTo>
                <a:lnTo>
                  <a:pt x="1239897" y="471599"/>
                </a:lnTo>
                <a:lnTo>
                  <a:pt x="78599" y="471599"/>
                </a:lnTo>
                <a:lnTo>
                  <a:pt x="48009" y="465420"/>
                </a:lnTo>
                <a:lnTo>
                  <a:pt x="23024" y="448574"/>
                </a:lnTo>
                <a:lnTo>
                  <a:pt x="6178" y="423589"/>
                </a:lnTo>
                <a:lnTo>
                  <a:pt x="0" y="392999"/>
                </a:lnTo>
                <a:lnTo>
                  <a:pt x="0" y="785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15728" y="2636434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TextField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392" y="3585478"/>
            <a:ext cx="3121660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latin typeface="Arial"/>
                <a:cs typeface="Arial"/>
              </a:rPr>
              <a:t>Immutable</a:t>
            </a:r>
            <a:endParaRPr sz="1400" dirty="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Widgets can </a:t>
            </a:r>
            <a:r>
              <a:rPr sz="1400" spc="20" dirty="0">
                <a:latin typeface="Arial"/>
                <a:cs typeface="Arial"/>
              </a:rPr>
              <a:t>not </a:t>
            </a:r>
            <a:r>
              <a:rPr sz="1400" spc="-20" dirty="0">
                <a:latin typeface="Arial"/>
                <a:cs typeface="Arial"/>
              </a:rPr>
              <a:t>be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redrawn</a:t>
            </a:r>
            <a:endParaRPr sz="1400" dirty="0">
              <a:latin typeface="Arial"/>
              <a:cs typeface="Arial"/>
            </a:endParaRPr>
          </a:p>
          <a:p>
            <a:pPr marL="348615" indent="-335915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`build()`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2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lang="en-IN" sz="1400" spc="-275" dirty="0" smtClean="0">
                <a:latin typeface="Arial"/>
                <a:cs typeface="Arial"/>
              </a:rPr>
              <a:t> </a:t>
            </a:r>
            <a:r>
              <a:rPr sz="1400" spc="-5" dirty="0" smtClean="0">
                <a:latin typeface="Arial"/>
                <a:cs typeface="Arial"/>
              </a:rPr>
              <a:t>once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0780" y="3585478"/>
            <a:ext cx="328993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Mutable.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Arial"/>
                <a:cs typeface="Arial"/>
              </a:rPr>
              <a:t>Rebuilds several </a:t>
            </a:r>
            <a:r>
              <a:rPr sz="1400" spc="25" dirty="0">
                <a:latin typeface="Arial"/>
                <a:cs typeface="Arial"/>
              </a:rPr>
              <a:t>time </a:t>
            </a:r>
            <a:r>
              <a:rPr sz="1400" spc="-20" dirty="0">
                <a:latin typeface="Arial"/>
                <a:cs typeface="Arial"/>
              </a:rPr>
              <a:t>over </a:t>
            </a:r>
            <a:r>
              <a:rPr sz="1400" spc="35" dirty="0">
                <a:latin typeface="Arial"/>
                <a:cs typeface="Arial"/>
              </a:rPr>
              <a:t>its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lifetime</a:t>
            </a:r>
            <a:endParaRPr sz="1400">
              <a:latin typeface="Arial"/>
              <a:cs typeface="Arial"/>
            </a:endParaRPr>
          </a:p>
          <a:p>
            <a:pPr marL="348615" marR="296545" indent="-335915">
              <a:lnSpc>
                <a:spcPts val="1650"/>
              </a:lnSpc>
              <a:spcBef>
                <a:spcPts val="6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`build()`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2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multiple  </a:t>
            </a:r>
            <a:r>
              <a:rPr sz="1400" spc="20" dirty="0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723" y="1452297"/>
            <a:ext cx="1404620" cy="1032510"/>
          </a:xfrm>
          <a:custGeom>
            <a:avLst/>
            <a:gdLst/>
            <a:ahLst/>
            <a:cxnLst/>
            <a:rect l="l" t="t" r="r" b="b"/>
            <a:pathLst>
              <a:path w="1404620" h="1032510">
                <a:moveTo>
                  <a:pt x="1404597" y="0"/>
                </a:moveTo>
                <a:lnTo>
                  <a:pt x="0" y="10319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4020" y="1452297"/>
            <a:ext cx="147320" cy="1032510"/>
          </a:xfrm>
          <a:custGeom>
            <a:avLst/>
            <a:gdLst/>
            <a:ahLst/>
            <a:cxnLst/>
            <a:rect l="l" t="t" r="r" b="b"/>
            <a:pathLst>
              <a:path w="147319" h="1032510">
                <a:moveTo>
                  <a:pt x="147299" y="0"/>
                </a:moveTo>
                <a:lnTo>
                  <a:pt x="0" y="10319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1320" y="1452297"/>
            <a:ext cx="1110615" cy="1032510"/>
          </a:xfrm>
          <a:custGeom>
            <a:avLst/>
            <a:gdLst/>
            <a:ahLst/>
            <a:cxnLst/>
            <a:rect l="l" t="t" r="r" b="b"/>
            <a:pathLst>
              <a:path w="1110614" h="1032510">
                <a:moveTo>
                  <a:pt x="0" y="0"/>
                </a:moveTo>
                <a:lnTo>
                  <a:pt x="1109997" y="10319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53413" y="1452322"/>
            <a:ext cx="1240155" cy="1108710"/>
          </a:xfrm>
          <a:custGeom>
            <a:avLst/>
            <a:gdLst/>
            <a:ahLst/>
            <a:cxnLst/>
            <a:rect l="l" t="t" r="r" b="b"/>
            <a:pathLst>
              <a:path w="1240154" h="1108710">
                <a:moveTo>
                  <a:pt x="1239897" y="0"/>
                </a:moveTo>
                <a:lnTo>
                  <a:pt x="0" y="11081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3311" y="1452322"/>
            <a:ext cx="108585" cy="1108710"/>
          </a:xfrm>
          <a:custGeom>
            <a:avLst/>
            <a:gdLst/>
            <a:ahLst/>
            <a:cxnLst/>
            <a:rect l="l" t="t" r="r" b="b"/>
            <a:pathLst>
              <a:path w="108584" h="1108710">
                <a:moveTo>
                  <a:pt x="0" y="0"/>
                </a:moveTo>
                <a:lnTo>
                  <a:pt x="107999" y="11081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3311" y="1452322"/>
            <a:ext cx="1496695" cy="1108710"/>
          </a:xfrm>
          <a:custGeom>
            <a:avLst/>
            <a:gdLst/>
            <a:ahLst/>
            <a:cxnLst/>
            <a:rect l="l" t="t" r="r" b="b"/>
            <a:pathLst>
              <a:path w="1496695" h="1108710">
                <a:moveTo>
                  <a:pt x="0" y="0"/>
                </a:moveTo>
                <a:lnTo>
                  <a:pt x="1496096" y="1108197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07441" y="416949"/>
            <a:ext cx="0" cy="4278630"/>
          </a:xfrm>
          <a:custGeom>
            <a:avLst/>
            <a:gdLst/>
            <a:ahLst/>
            <a:cxnLst/>
            <a:rect l="l" t="t" r="r" b="b"/>
            <a:pathLst>
              <a:path h="4278630">
                <a:moveTo>
                  <a:pt x="0" y="0"/>
                </a:moveTo>
                <a:lnTo>
                  <a:pt x="0" y="4278591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192" y="3585478"/>
            <a:ext cx="312166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latin typeface="Arial"/>
                <a:cs typeface="Arial"/>
              </a:rPr>
              <a:t>Immutable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Widgets can </a:t>
            </a:r>
            <a:r>
              <a:rPr sz="1400" spc="20" dirty="0">
                <a:latin typeface="Arial"/>
                <a:cs typeface="Arial"/>
              </a:rPr>
              <a:t>not </a:t>
            </a:r>
            <a:r>
              <a:rPr sz="1400" spc="-20" dirty="0">
                <a:latin typeface="Arial"/>
                <a:cs typeface="Arial"/>
              </a:rPr>
              <a:t>be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redrawn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`build()`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2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381" y="3585478"/>
            <a:ext cx="328993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Mutable.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Arial"/>
                <a:cs typeface="Arial"/>
              </a:rPr>
              <a:t>Rebuilds several </a:t>
            </a:r>
            <a:r>
              <a:rPr sz="1400" spc="25" dirty="0">
                <a:latin typeface="Arial"/>
                <a:cs typeface="Arial"/>
              </a:rPr>
              <a:t>time </a:t>
            </a:r>
            <a:r>
              <a:rPr sz="1400" spc="-20" dirty="0">
                <a:latin typeface="Arial"/>
                <a:cs typeface="Arial"/>
              </a:rPr>
              <a:t>over </a:t>
            </a:r>
            <a:r>
              <a:rPr sz="1400" spc="35" dirty="0">
                <a:latin typeface="Arial"/>
                <a:cs typeface="Arial"/>
              </a:rPr>
              <a:t>its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lifetime</a:t>
            </a:r>
            <a:endParaRPr sz="1400">
              <a:latin typeface="Arial"/>
              <a:cs typeface="Arial"/>
            </a:endParaRPr>
          </a:p>
          <a:p>
            <a:pPr marL="348615" marR="296545" indent="-335915">
              <a:lnSpc>
                <a:spcPts val="1650"/>
              </a:lnSpc>
              <a:spcBef>
                <a:spcPts val="6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`build()`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2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multiple  </a:t>
            </a:r>
            <a:r>
              <a:rPr sz="1400" spc="20" dirty="0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299" y="1926521"/>
            <a:ext cx="3581392" cy="102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465" y="1602671"/>
            <a:ext cx="4564615" cy="1676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4922" y="644098"/>
            <a:ext cx="2300605" cy="808355"/>
          </a:xfrm>
          <a:prstGeom prst="rect">
            <a:avLst/>
          </a:prstGeom>
          <a:solidFill>
            <a:srgbClr val="6D9EEB"/>
          </a:solidFill>
          <a:ln w="9524">
            <a:solidFill>
              <a:srgbClr val="424242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solidFill>
                  <a:srgbClr val="FFFFFF"/>
                </a:solidFill>
              </a:rPr>
              <a:t>Stateless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Widget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5643113" y="644123"/>
            <a:ext cx="2300605" cy="808355"/>
          </a:xfrm>
          <a:prstGeom prst="rect">
            <a:avLst/>
          </a:prstGeom>
          <a:solidFill>
            <a:srgbClr val="6D9EEB"/>
          </a:solidFill>
          <a:ln w="9524">
            <a:solidFill>
              <a:srgbClr val="424242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900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Stateful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Widget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151" y="1820335"/>
            <a:ext cx="1889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727272"/>
                </a:solidFill>
              </a:rPr>
              <a:t>`main.dart`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4111391" y="377999"/>
            <a:ext cx="4057641" cy="419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7391" y="2865019"/>
            <a:ext cx="4407535" cy="1703705"/>
          </a:xfrm>
          <a:custGeom>
            <a:avLst/>
            <a:gdLst/>
            <a:ahLst/>
            <a:cxnLst/>
            <a:rect l="l" t="t" r="r" b="b"/>
            <a:pathLst>
              <a:path w="4407534" h="1703704">
                <a:moveTo>
                  <a:pt x="0" y="0"/>
                </a:moveTo>
                <a:lnTo>
                  <a:pt x="4407291" y="0"/>
                </a:lnTo>
                <a:lnTo>
                  <a:pt x="4407291" y="1703096"/>
                </a:lnTo>
                <a:lnTo>
                  <a:pt x="0" y="1703096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3B7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0"/>
                </a:moveTo>
                <a:lnTo>
                  <a:pt x="9143981" y="4695890"/>
                </a:lnTo>
                <a:lnTo>
                  <a:pt x="9143981" y="0"/>
                </a:lnTo>
                <a:lnTo>
                  <a:pt x="0" y="0"/>
                </a:lnTo>
                <a:lnTo>
                  <a:pt x="0" y="469589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599" y="693823"/>
            <a:ext cx="4010016" cy="3238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240" y="321574"/>
            <a:ext cx="4302916" cy="3795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0647" y="2281542"/>
            <a:ext cx="3218815" cy="1249045"/>
          </a:xfrm>
          <a:custGeom>
            <a:avLst/>
            <a:gdLst/>
            <a:ahLst/>
            <a:cxnLst/>
            <a:rect l="l" t="t" r="r" b="b"/>
            <a:pathLst>
              <a:path w="3218815" h="1249045">
                <a:moveTo>
                  <a:pt x="0" y="1248974"/>
                </a:moveTo>
                <a:lnTo>
                  <a:pt x="3218743" y="0"/>
                </a:lnTo>
              </a:path>
            </a:pathLst>
          </a:custGeom>
          <a:ln w="28574">
            <a:solidFill>
              <a:srgbClr val="3B7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028" y="2220345"/>
            <a:ext cx="166549" cy="119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99" y="1015593"/>
            <a:ext cx="2163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Unit</a:t>
            </a:r>
            <a:r>
              <a:rPr spc="-220" dirty="0"/>
              <a:t> </a:t>
            </a:r>
            <a:r>
              <a:rPr spc="-10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3502743" y="662598"/>
            <a:ext cx="5337639" cy="404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099" y="2099950"/>
            <a:ext cx="226568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727272"/>
                </a:solidFill>
                <a:latin typeface="Arial"/>
                <a:cs typeface="Arial"/>
              </a:rPr>
              <a:t>Running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test: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solidFill>
                  <a:srgbClr val="727272"/>
                </a:solidFill>
                <a:latin typeface="Courier New"/>
                <a:cs typeface="Courier New"/>
              </a:rPr>
              <a:t>flutter test  test/widget_test.dart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374" y="2037046"/>
            <a:ext cx="8515132" cy="9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668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Flutter </a:t>
            </a:r>
            <a:r>
              <a:rPr sz="3600" spc="-120" dirty="0"/>
              <a:t>Web </a:t>
            </a:r>
            <a:r>
              <a:rPr sz="3600" spc="-130" dirty="0"/>
              <a:t>: </a:t>
            </a:r>
            <a:r>
              <a:rPr sz="3600" spc="-25" dirty="0"/>
              <a:t>In </a:t>
            </a:r>
            <a:r>
              <a:rPr sz="3600" spc="30" dirty="0"/>
              <a:t>technical</a:t>
            </a:r>
            <a:r>
              <a:rPr sz="3600" spc="-345" dirty="0"/>
              <a:t> </a:t>
            </a:r>
            <a:r>
              <a:rPr sz="3600" spc="-20" dirty="0"/>
              <a:t>preview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77424" y="4565891"/>
            <a:ext cx="2080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Source: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u="heavy" spc="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https://ﬂutter.dev/web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374" y="3360293"/>
            <a:ext cx="8515132" cy="1150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0933" y="1758606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Until </a:t>
            </a:r>
            <a:r>
              <a:rPr sz="1400" spc="-35" dirty="0">
                <a:latin typeface="Arial"/>
                <a:cs typeface="Arial"/>
              </a:rPr>
              <a:t>Sept- </a:t>
            </a:r>
            <a:r>
              <a:rPr sz="1400" spc="25" dirty="0">
                <a:latin typeface="Arial"/>
                <a:cs typeface="Arial"/>
              </a:rPr>
              <a:t>1st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week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8534" y="3130203"/>
            <a:ext cx="1979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Updated: </a:t>
            </a:r>
            <a:r>
              <a:rPr sz="1400" spc="-35" dirty="0">
                <a:latin typeface="Arial"/>
                <a:cs typeface="Arial"/>
              </a:rPr>
              <a:t>Sept- </a:t>
            </a:r>
            <a:r>
              <a:rPr sz="1400" dirty="0">
                <a:latin typeface="Arial"/>
                <a:cs typeface="Arial"/>
              </a:rPr>
              <a:t>2nd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week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9312" y="85649"/>
            <a:ext cx="937873" cy="7676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2769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Challenges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166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/>
              <a:t>C</a:t>
            </a:r>
            <a:r>
              <a:rPr sz="3600" spc="-165" dirty="0"/>
              <a:t>a</a:t>
            </a:r>
            <a:r>
              <a:rPr sz="3600" spc="-85" dirty="0"/>
              <a:t>v</a:t>
            </a:r>
            <a:r>
              <a:rPr sz="3600" spc="15" dirty="0"/>
              <a:t>eats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 indent="-381635">
              <a:lnSpc>
                <a:spcPct val="100000"/>
              </a:lnSpc>
              <a:spcBef>
                <a:spcPts val="100"/>
              </a:spcBef>
              <a:buClr>
                <a:srgbClr val="727272"/>
              </a:buClr>
              <a:buChar char="●"/>
              <a:tabLst>
                <a:tab pos="471805" algn="l"/>
                <a:tab pos="472440" algn="l"/>
              </a:tabLst>
            </a:pPr>
            <a:r>
              <a:rPr spc="5" dirty="0">
                <a:hlinkClick r:id="rId2"/>
              </a:rPr>
              <a:t>Flutter</a:t>
            </a:r>
            <a:r>
              <a:rPr spc="-70" dirty="0">
                <a:hlinkClick r:id="rId2"/>
              </a:rPr>
              <a:t> Web</a:t>
            </a:r>
            <a:r>
              <a:rPr u="none" spc="-45" dirty="0">
                <a:hlinkClick r:id="rId2"/>
              </a:rPr>
              <a:t> </a:t>
            </a:r>
            <a:r>
              <a:rPr u="none" spc="30" dirty="0">
                <a:solidFill>
                  <a:srgbClr val="727272"/>
                </a:solidFill>
              </a:rPr>
              <a:t>is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45" dirty="0">
                <a:solidFill>
                  <a:srgbClr val="727272"/>
                </a:solidFill>
              </a:rPr>
              <a:t>(~was)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-25" dirty="0">
                <a:solidFill>
                  <a:srgbClr val="727272"/>
                </a:solidFill>
              </a:rPr>
              <a:t>a</a:t>
            </a:r>
            <a:r>
              <a:rPr u="none" spc="-70" dirty="0">
                <a:solidFill>
                  <a:srgbClr val="727272"/>
                </a:solidFill>
              </a:rPr>
              <a:t> </a:t>
            </a:r>
            <a:r>
              <a:rPr u="none" spc="40" dirty="0">
                <a:solidFill>
                  <a:srgbClr val="727272"/>
                </a:solidFill>
              </a:rPr>
              <a:t>fork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80" dirty="0">
                <a:solidFill>
                  <a:srgbClr val="727272"/>
                </a:solidFill>
              </a:rPr>
              <a:t>of</a:t>
            </a:r>
            <a:r>
              <a:rPr u="none" spc="-30" dirty="0">
                <a:hlinkClick r:id="rId3"/>
              </a:rPr>
              <a:t> </a:t>
            </a:r>
            <a:r>
              <a:rPr spc="5" dirty="0">
                <a:hlinkClick r:id="rId3"/>
              </a:rPr>
              <a:t>Flutter</a:t>
            </a:r>
            <a:r>
              <a:rPr spc="-65" dirty="0">
                <a:hlinkClick r:id="rId3"/>
              </a:rPr>
              <a:t> Repo</a:t>
            </a:r>
          </a:p>
          <a:p>
            <a:pPr marL="471805" marR="5080" indent="-381635">
              <a:lnSpc>
                <a:spcPct val="115599"/>
              </a:lnSpc>
              <a:spcBef>
                <a:spcPts val="1575"/>
              </a:spcBef>
              <a:buChar char="●"/>
              <a:tabLst>
                <a:tab pos="471805" algn="l"/>
                <a:tab pos="472440" algn="l"/>
              </a:tabLst>
            </a:pPr>
            <a:r>
              <a:rPr u="none" spc="30" dirty="0">
                <a:solidFill>
                  <a:srgbClr val="727272"/>
                </a:solidFill>
              </a:rPr>
              <a:t>Not</a:t>
            </a:r>
            <a:r>
              <a:rPr u="none" spc="-70" dirty="0">
                <a:solidFill>
                  <a:srgbClr val="727272"/>
                </a:solidFill>
              </a:rPr>
              <a:t> </a:t>
            </a:r>
            <a:r>
              <a:rPr u="none" spc="15" dirty="0">
                <a:solidFill>
                  <a:srgbClr val="727272"/>
                </a:solidFill>
              </a:rPr>
              <a:t>all</a:t>
            </a:r>
            <a:r>
              <a:rPr u="none" spc="-70" dirty="0">
                <a:solidFill>
                  <a:srgbClr val="727272"/>
                </a:solidFill>
              </a:rPr>
              <a:t> </a:t>
            </a:r>
            <a:r>
              <a:rPr u="none" spc="10" dirty="0">
                <a:solidFill>
                  <a:srgbClr val="727272"/>
                </a:solidFill>
              </a:rPr>
              <a:t>plugins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-35" dirty="0">
                <a:solidFill>
                  <a:srgbClr val="727272"/>
                </a:solidFill>
              </a:rPr>
              <a:t>are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-10" dirty="0">
                <a:solidFill>
                  <a:srgbClr val="727272"/>
                </a:solidFill>
              </a:rPr>
              <a:t>available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55" dirty="0">
                <a:solidFill>
                  <a:srgbClr val="727272"/>
                </a:solidFill>
              </a:rPr>
              <a:t>for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-70" dirty="0">
                <a:solidFill>
                  <a:srgbClr val="727272"/>
                </a:solidFill>
              </a:rPr>
              <a:t>Web</a:t>
            </a:r>
            <a:r>
              <a:rPr u="none" spc="-65" dirty="0">
                <a:solidFill>
                  <a:srgbClr val="727272"/>
                </a:solidFill>
              </a:rPr>
              <a:t> </a:t>
            </a:r>
            <a:r>
              <a:rPr u="none" spc="10" dirty="0">
                <a:solidFill>
                  <a:srgbClr val="727272"/>
                </a:solidFill>
              </a:rPr>
              <a:t>in</a:t>
            </a:r>
            <a:r>
              <a:rPr u="none" dirty="0"/>
              <a:t> </a:t>
            </a:r>
            <a:r>
              <a:rPr spc="-5" dirty="0">
                <a:hlinkClick r:id="rId4"/>
              </a:rPr>
              <a:t>Dart</a:t>
            </a:r>
            <a:r>
              <a:rPr spc="-65" dirty="0">
                <a:hlinkClick r:id="rId4"/>
              </a:rPr>
              <a:t> </a:t>
            </a:r>
            <a:r>
              <a:rPr spc="-15" dirty="0">
                <a:hlinkClick r:id="rId4"/>
              </a:rPr>
              <a:t>Packages</a:t>
            </a:r>
            <a:r>
              <a:rPr spc="-65" dirty="0">
                <a:hlinkClick r:id="rId4"/>
              </a:rPr>
              <a:t> </a:t>
            </a:r>
            <a:r>
              <a:rPr spc="-25" dirty="0">
                <a:hlinkClick r:id="rId4"/>
              </a:rPr>
              <a:t>repo:</a:t>
            </a:r>
            <a:r>
              <a:rPr spc="-65" dirty="0">
                <a:hlinkClick r:id="rId4"/>
              </a:rPr>
              <a:t> </a:t>
            </a:r>
            <a:r>
              <a:rPr spc="-5" dirty="0">
                <a:hlinkClick r:id="rId4"/>
              </a:rPr>
              <a:t>pub</a:t>
            </a:r>
            <a:r>
              <a:rPr u="none" spc="-20" dirty="0">
                <a:hlinkClick r:id="rId4"/>
              </a:rPr>
              <a:t> </a:t>
            </a:r>
            <a:r>
              <a:rPr u="none" dirty="0">
                <a:solidFill>
                  <a:srgbClr val="727272"/>
                </a:solidFill>
              </a:rPr>
              <a:t>like  </a:t>
            </a:r>
            <a:r>
              <a:rPr u="none" spc="-15" dirty="0">
                <a:solidFill>
                  <a:srgbClr val="727272"/>
                </a:solidFill>
              </a:rPr>
              <a:t>FlutterFire</a:t>
            </a:r>
          </a:p>
          <a:p>
            <a:pPr marL="471805" indent="-381635">
              <a:lnSpc>
                <a:spcPct val="100000"/>
              </a:lnSpc>
              <a:spcBef>
                <a:spcPts val="1950"/>
              </a:spcBef>
              <a:buChar char="●"/>
              <a:tabLst>
                <a:tab pos="471805" algn="l"/>
                <a:tab pos="472440" algn="l"/>
              </a:tabLst>
            </a:pPr>
            <a:r>
              <a:rPr u="none" spc="-30" dirty="0">
                <a:solidFill>
                  <a:srgbClr val="727272"/>
                </a:solidFill>
              </a:rPr>
              <a:t>A </a:t>
            </a:r>
            <a:r>
              <a:rPr u="none" spc="20" dirty="0">
                <a:solidFill>
                  <a:srgbClr val="727272"/>
                </a:solidFill>
              </a:rPr>
              <a:t>set </a:t>
            </a:r>
            <a:r>
              <a:rPr u="none" spc="80" dirty="0">
                <a:solidFill>
                  <a:srgbClr val="727272"/>
                </a:solidFill>
              </a:rPr>
              <a:t>of</a:t>
            </a:r>
            <a:r>
              <a:rPr u="none" spc="-390" dirty="0">
                <a:solidFill>
                  <a:srgbClr val="727272"/>
                </a:solidFill>
              </a:rPr>
              <a:t> </a:t>
            </a:r>
            <a:r>
              <a:rPr u="none" dirty="0">
                <a:solidFill>
                  <a:srgbClr val="727272"/>
                </a:solidFill>
              </a:rPr>
              <a:t>libraries </a:t>
            </a:r>
            <a:r>
              <a:rPr u="none" spc="-35" dirty="0">
                <a:solidFill>
                  <a:srgbClr val="727272"/>
                </a:solidFill>
              </a:rPr>
              <a:t>are </a:t>
            </a:r>
            <a:r>
              <a:rPr u="none" spc="40" dirty="0">
                <a:solidFill>
                  <a:srgbClr val="727272"/>
                </a:solidFill>
              </a:rPr>
              <a:t>platform </a:t>
            </a:r>
            <a:r>
              <a:rPr u="none" spc="25" dirty="0">
                <a:solidFill>
                  <a:srgbClr val="727272"/>
                </a:solidFill>
              </a:rPr>
              <a:t>speciﬁc</a:t>
            </a:r>
          </a:p>
          <a:p>
            <a:pPr marL="929005" lvl="1" indent="-381635">
              <a:lnSpc>
                <a:spcPct val="100000"/>
              </a:lnSpc>
              <a:spcBef>
                <a:spcPts val="1950"/>
              </a:spcBef>
              <a:buClr>
                <a:srgbClr val="727272"/>
              </a:buClr>
              <a:buChar char="○"/>
              <a:tabLst>
                <a:tab pos="929005" algn="l"/>
                <a:tab pos="929640" algn="l"/>
              </a:tabLst>
            </a:pPr>
            <a:r>
              <a:rPr sz="2000" u="heavy" spc="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5"/>
              </a:rPr>
              <a:t>dart:html</a:t>
            </a:r>
            <a:r>
              <a:rPr sz="2000" spc="15" dirty="0">
                <a:solidFill>
                  <a:srgbClr val="727272"/>
                </a:solidFill>
                <a:latin typeface="Arial"/>
                <a:cs typeface="Arial"/>
              </a:rPr>
              <a:t>: </a:t>
            </a:r>
            <a:r>
              <a:rPr sz="2000" spc="-85" dirty="0">
                <a:solidFill>
                  <a:srgbClr val="727272"/>
                </a:solidFill>
                <a:latin typeface="Arial"/>
                <a:cs typeface="Arial"/>
              </a:rPr>
              <a:t>DOM </a:t>
            </a:r>
            <a:r>
              <a:rPr sz="2000" spc="15" dirty="0">
                <a:solidFill>
                  <a:srgbClr val="727272"/>
                </a:solidFill>
                <a:latin typeface="Arial"/>
                <a:cs typeface="Arial"/>
              </a:rPr>
              <a:t>manipulation </a:t>
            </a:r>
            <a:r>
              <a:rPr sz="2000" spc="55" dirty="0">
                <a:solidFill>
                  <a:srgbClr val="727272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727272"/>
                </a:solidFill>
                <a:latin typeface="Arial"/>
                <a:cs typeface="Arial"/>
              </a:rPr>
              <a:t>web</a:t>
            </a:r>
            <a:r>
              <a:rPr sz="2000" spc="-3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27272"/>
                </a:solidFill>
                <a:latin typeface="Arial"/>
                <a:cs typeface="Arial"/>
              </a:rPr>
              <a:t>apps.</a:t>
            </a:r>
            <a:endParaRPr sz="2000">
              <a:latin typeface="Arial"/>
              <a:cs typeface="Arial"/>
            </a:endParaRPr>
          </a:p>
          <a:p>
            <a:pPr marL="929005" lvl="1" indent="-381635">
              <a:lnSpc>
                <a:spcPct val="100000"/>
              </a:lnSpc>
              <a:spcBef>
                <a:spcPts val="1950"/>
              </a:spcBef>
              <a:buClr>
                <a:srgbClr val="727272"/>
              </a:buClr>
              <a:buChar char="○"/>
              <a:tabLst>
                <a:tab pos="929005" algn="l"/>
                <a:tab pos="929640" algn="l"/>
              </a:tabLst>
            </a:pPr>
            <a:r>
              <a:rPr sz="2000" u="heavy" spc="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6"/>
              </a:rPr>
              <a:t>dart:io</a:t>
            </a:r>
            <a:r>
              <a:rPr sz="2000" spc="5" dirty="0">
                <a:solidFill>
                  <a:srgbClr val="727272"/>
                </a:solidFill>
                <a:latin typeface="Arial"/>
                <a:cs typeface="Arial"/>
              </a:rPr>
              <a:t>: </a:t>
            </a:r>
            <a:r>
              <a:rPr sz="2000" spc="20" dirty="0">
                <a:solidFill>
                  <a:srgbClr val="727272"/>
                </a:solidFill>
                <a:latin typeface="Arial"/>
                <a:cs typeface="Arial"/>
              </a:rPr>
              <a:t>I/O </a:t>
            </a:r>
            <a:r>
              <a:rPr sz="2000" spc="55" dirty="0">
                <a:solidFill>
                  <a:srgbClr val="727272"/>
                </a:solidFill>
                <a:latin typeface="Arial"/>
                <a:cs typeface="Arial"/>
              </a:rPr>
              <a:t>for </a:t>
            </a:r>
            <a:r>
              <a:rPr sz="2000" spc="-20" dirty="0">
                <a:solidFill>
                  <a:srgbClr val="727272"/>
                </a:solidFill>
                <a:latin typeface="Arial"/>
                <a:cs typeface="Arial"/>
              </a:rPr>
              <a:t>non-web</a:t>
            </a:r>
            <a:r>
              <a:rPr sz="2000" spc="-35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27272"/>
                </a:solidFill>
                <a:latin typeface="Arial"/>
                <a:cs typeface="Arial"/>
              </a:rPr>
              <a:t>apps.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8938" y="235299"/>
            <a:ext cx="1377872" cy="1271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0" y="2647944"/>
            <a:ext cx="3901667" cy="1845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73" y="2683544"/>
            <a:ext cx="2778594" cy="1733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307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Launching</a:t>
            </a:r>
            <a:r>
              <a:rPr sz="3600" spc="-195" dirty="0"/>
              <a:t> </a:t>
            </a:r>
            <a:r>
              <a:rPr sz="3600" spc="-245" dirty="0"/>
              <a:t>URL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44923" y="2095483"/>
            <a:ext cx="252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727272"/>
                </a:solidFill>
                <a:latin typeface="Arial"/>
                <a:cs typeface="Arial"/>
              </a:rPr>
              <a:t>Code</a:t>
            </a:r>
            <a:r>
              <a:rPr sz="2400" spc="-15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015" y="2135433"/>
            <a:ext cx="37261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27272"/>
                </a:solidFill>
                <a:latin typeface="Arial"/>
                <a:cs typeface="Arial"/>
              </a:rPr>
              <a:t>Handling </a:t>
            </a:r>
            <a:r>
              <a:rPr sz="2000" spc="-5" dirty="0">
                <a:solidFill>
                  <a:srgbClr val="727272"/>
                </a:solidFill>
                <a:latin typeface="Arial"/>
                <a:cs typeface="Arial"/>
              </a:rPr>
              <a:t>Unsupported</a:t>
            </a:r>
            <a:r>
              <a:rPr sz="2000" spc="-1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727272"/>
                </a:solidFill>
                <a:latin typeface="Arial"/>
                <a:cs typeface="Arial"/>
              </a:rPr>
              <a:t>Platforms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15" y="4643275"/>
            <a:ext cx="1423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Recommendation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199" y="1694596"/>
            <a:ext cx="3295643" cy="1237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4266" y="2569644"/>
            <a:ext cx="4362441" cy="1981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4266" y="532423"/>
            <a:ext cx="4362441" cy="1733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894" y="1295239"/>
            <a:ext cx="1442085" cy="1043305"/>
          </a:xfrm>
          <a:custGeom>
            <a:avLst/>
            <a:gdLst/>
            <a:ahLst/>
            <a:cxnLst/>
            <a:rect l="l" t="t" r="r" b="b"/>
            <a:pathLst>
              <a:path w="1442085" h="1043305">
                <a:moveTo>
                  <a:pt x="0" y="1042805"/>
                </a:moveTo>
                <a:lnTo>
                  <a:pt x="1441497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428" y="1204945"/>
            <a:ext cx="161299" cy="142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3769" y="2785344"/>
            <a:ext cx="1475740" cy="701675"/>
          </a:xfrm>
          <a:custGeom>
            <a:avLst/>
            <a:gdLst/>
            <a:ahLst/>
            <a:cxnLst/>
            <a:rect l="l" t="t" r="r" b="b"/>
            <a:pathLst>
              <a:path w="1475739" h="701675">
                <a:moveTo>
                  <a:pt x="0" y="0"/>
                </a:moveTo>
                <a:lnTo>
                  <a:pt x="1475647" y="701298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4878" y="3429730"/>
            <a:ext cx="165949" cy="12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8542" y="4562843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7"/>
              </a:rPr>
              <a:t>Source</a:t>
            </a:r>
            <a:r>
              <a:rPr sz="1800" u="heavy" spc="-10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1800" u="heavy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7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287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Custom</a:t>
            </a:r>
            <a:r>
              <a:rPr sz="3600" spc="-170" dirty="0"/>
              <a:t> </a:t>
            </a:r>
            <a:r>
              <a:rPr sz="3600" spc="-5" dirty="0"/>
              <a:t>Fonts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89423" y="1774167"/>
            <a:ext cx="251396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7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727272"/>
                </a:solidFill>
                <a:latin typeface="Arial"/>
                <a:cs typeface="Arial"/>
              </a:rPr>
              <a:t>Download</a:t>
            </a:r>
            <a:r>
              <a:rPr sz="2400" spc="-114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727272"/>
                </a:solidFill>
                <a:latin typeface="Arial"/>
                <a:cs typeface="Arial"/>
              </a:rPr>
              <a:t>font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6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727272"/>
                </a:solidFill>
                <a:latin typeface="Arial"/>
                <a:cs typeface="Arial"/>
              </a:rPr>
              <a:t>`pubspec.yaml`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899" y="3310418"/>
            <a:ext cx="3629267" cy="1323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8265" y="1766371"/>
            <a:ext cx="12700" cy="3345815"/>
          </a:xfrm>
          <a:custGeom>
            <a:avLst/>
            <a:gdLst/>
            <a:ahLst/>
            <a:cxnLst/>
            <a:rect l="l" t="t" r="r" b="b"/>
            <a:pathLst>
              <a:path w="12700" h="3345815">
                <a:moveTo>
                  <a:pt x="12299" y="0"/>
                </a:moveTo>
                <a:lnTo>
                  <a:pt x="0" y="3345293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340" y="2783619"/>
            <a:ext cx="4186791" cy="9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4291" y="1906983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27272"/>
                </a:solidFill>
                <a:latin typeface="Arial"/>
                <a:cs typeface="Arial"/>
              </a:rPr>
              <a:t>Using </a:t>
            </a:r>
            <a:r>
              <a:rPr sz="2400" spc="45" dirty="0">
                <a:solidFill>
                  <a:srgbClr val="727272"/>
                </a:solidFill>
                <a:latin typeface="Arial"/>
                <a:cs typeface="Arial"/>
              </a:rPr>
              <a:t>custom</a:t>
            </a:r>
            <a:r>
              <a:rPr sz="2400" spc="-18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727272"/>
                </a:solidFill>
                <a:latin typeface="Arial"/>
                <a:cs typeface="Arial"/>
              </a:rPr>
              <a:t>font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0313" y="152399"/>
            <a:ext cx="3466092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5538" y="147637"/>
            <a:ext cx="3475990" cy="4848225"/>
          </a:xfrm>
          <a:custGeom>
            <a:avLst/>
            <a:gdLst/>
            <a:ahLst/>
            <a:cxnLst/>
            <a:rect l="l" t="t" r="r" b="b"/>
            <a:pathLst>
              <a:path w="3475990" h="4848225">
                <a:moveTo>
                  <a:pt x="0" y="0"/>
                </a:moveTo>
                <a:lnTo>
                  <a:pt x="3475642" y="0"/>
                </a:lnTo>
                <a:lnTo>
                  <a:pt x="3475642" y="4848227"/>
                </a:lnTo>
                <a:lnTo>
                  <a:pt x="0" y="48482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99" y="152399"/>
            <a:ext cx="2160418" cy="4838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37" y="147637"/>
            <a:ext cx="2170430" cy="4848225"/>
          </a:xfrm>
          <a:custGeom>
            <a:avLst/>
            <a:gdLst/>
            <a:ahLst/>
            <a:cxnLst/>
            <a:rect l="l" t="t" r="r" b="b"/>
            <a:pathLst>
              <a:path w="2170430" h="4848225">
                <a:moveTo>
                  <a:pt x="0" y="0"/>
                </a:moveTo>
                <a:lnTo>
                  <a:pt x="2169943" y="0"/>
                </a:lnTo>
                <a:lnTo>
                  <a:pt x="2169943" y="4848202"/>
                </a:lnTo>
                <a:lnTo>
                  <a:pt x="0" y="48482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9644" y="152399"/>
            <a:ext cx="2353945" cy="4838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445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Developer</a:t>
            </a:r>
            <a:r>
              <a:rPr sz="4400" spc="-315" dirty="0"/>
              <a:t> </a:t>
            </a:r>
            <a:r>
              <a:rPr sz="4400" dirty="0"/>
              <a:t>Tooling</a:t>
            </a:r>
            <a:endParaRPr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4324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Command </a:t>
            </a:r>
            <a:r>
              <a:rPr sz="3600" spc="-30" dirty="0"/>
              <a:t>Line</a:t>
            </a:r>
            <a:r>
              <a:rPr sz="3600" spc="-370" dirty="0"/>
              <a:t> </a:t>
            </a:r>
            <a:r>
              <a:rPr sz="3600" spc="-5" dirty="0"/>
              <a:t>Tools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89423" y="1876503"/>
            <a:ext cx="7830184" cy="305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ts val="2875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</a:t>
            </a:r>
            <a:r>
              <a:rPr sz="2400" spc="-10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doctor:</a:t>
            </a:r>
            <a:endParaRPr sz="2400">
              <a:latin typeface="Courier New"/>
              <a:cs typeface="Courier New"/>
            </a:endParaRPr>
          </a:p>
          <a:p>
            <a:pPr marL="882015" marR="5080" lvl="1" indent="-366395">
              <a:lnSpc>
                <a:spcPts val="2170"/>
              </a:lnSpc>
              <a:spcBef>
                <a:spcPts val="60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5" dirty="0">
                <a:solidFill>
                  <a:srgbClr val="727272"/>
                </a:solidFill>
                <a:latin typeface="Arial"/>
                <a:cs typeface="Arial"/>
              </a:rPr>
              <a:t>Checks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727272"/>
                </a:solidFill>
                <a:latin typeface="Arial"/>
                <a:cs typeface="Arial"/>
              </a:rPr>
              <a:t>if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your</a:t>
            </a:r>
            <a:r>
              <a:rPr sz="1800" spc="-6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machine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has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all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727272"/>
                </a:solidFill>
                <a:latin typeface="Arial"/>
                <a:cs typeface="Arial"/>
              </a:rPr>
              <a:t>needed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packages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727272"/>
                </a:solidFill>
                <a:latin typeface="Arial"/>
                <a:cs typeface="Arial"/>
              </a:rPr>
              <a:t>software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727272"/>
                </a:solidFill>
                <a:latin typeface="Arial"/>
                <a:cs typeface="Arial"/>
              </a:rPr>
              <a:t>to 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build </a:t>
            </a:r>
            <a:r>
              <a:rPr sz="1800" spc="35" dirty="0">
                <a:solidFill>
                  <a:srgbClr val="727272"/>
                </a:solidFill>
                <a:latin typeface="Arial"/>
                <a:cs typeface="Arial"/>
              </a:rPr>
              <a:t>ﬂutter</a:t>
            </a:r>
            <a:r>
              <a:rPr sz="1800" spc="-1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  <a:p>
            <a:pPr marL="424815" indent="-412115">
              <a:lnSpc>
                <a:spcPts val="2875"/>
              </a:lnSpc>
              <a:spcBef>
                <a:spcPts val="149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</a:t>
            </a:r>
            <a:r>
              <a:rPr sz="2400" spc="-10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727272"/>
                </a:solidFill>
                <a:latin typeface="Courier New"/>
                <a:cs typeface="Courier New"/>
              </a:rPr>
              <a:t>create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015" lvl="1" indent="-366395">
              <a:lnSpc>
                <a:spcPts val="2150"/>
              </a:lnSpc>
              <a:buChar char="○"/>
              <a:tabLst>
                <a:tab pos="882015" algn="l"/>
                <a:tab pos="882650" algn="l"/>
              </a:tabLst>
            </a:pPr>
            <a:r>
              <a:rPr sz="1800" spc="-35" dirty="0">
                <a:solidFill>
                  <a:srgbClr val="727272"/>
                </a:solidFill>
                <a:latin typeface="Arial"/>
                <a:cs typeface="Arial"/>
              </a:rPr>
              <a:t>Generates </a:t>
            </a: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new </a:t>
            </a:r>
            <a:r>
              <a:rPr sz="1800" spc="35" dirty="0">
                <a:solidFill>
                  <a:srgbClr val="727272"/>
                </a:solidFill>
                <a:latin typeface="Arial"/>
                <a:cs typeface="Arial"/>
              </a:rPr>
              <a:t>ﬂutter</a:t>
            </a:r>
            <a:r>
              <a:rPr sz="1800" spc="-14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424815" indent="-412115">
              <a:lnSpc>
                <a:spcPts val="287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</a:t>
            </a:r>
            <a:r>
              <a:rPr sz="2400" spc="-10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727272"/>
                </a:solidFill>
                <a:latin typeface="Courier New"/>
                <a:cs typeface="Courier New"/>
              </a:rPr>
              <a:t>build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015" lvl="1" indent="-366395">
              <a:lnSpc>
                <a:spcPts val="2150"/>
              </a:lnSpc>
              <a:buChar char="○"/>
              <a:tabLst>
                <a:tab pos="882015" algn="l"/>
                <a:tab pos="882650" algn="l"/>
              </a:tabLst>
            </a:pPr>
            <a:r>
              <a:rPr sz="1800" dirty="0">
                <a:solidFill>
                  <a:srgbClr val="727272"/>
                </a:solidFill>
                <a:latin typeface="Arial"/>
                <a:cs typeface="Arial"/>
              </a:rPr>
              <a:t>Builds </a:t>
            </a:r>
            <a:r>
              <a:rPr sz="1800" spc="35" dirty="0">
                <a:solidFill>
                  <a:srgbClr val="727272"/>
                </a:solidFill>
                <a:latin typeface="Arial"/>
                <a:cs typeface="Arial"/>
              </a:rPr>
              <a:t>ﬂutter</a:t>
            </a:r>
            <a:r>
              <a:rPr sz="1800" spc="-1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424815" indent="-412115">
              <a:lnSpc>
                <a:spcPts val="287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</a:t>
            </a:r>
            <a:r>
              <a:rPr sz="2400" spc="-10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727272"/>
                </a:solidFill>
                <a:latin typeface="Courier New"/>
                <a:cs typeface="Courier New"/>
              </a:rPr>
              <a:t>run</a:t>
            </a:r>
            <a:r>
              <a:rPr sz="2400" spc="-20" dirty="0">
                <a:solidFill>
                  <a:srgbClr val="72727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015" lvl="1" indent="-366395">
              <a:lnSpc>
                <a:spcPts val="2155"/>
              </a:lnSpc>
              <a:buChar char="○"/>
              <a:tabLst>
                <a:tab pos="882015" algn="l"/>
                <a:tab pos="882650" algn="l"/>
              </a:tabLst>
            </a:pPr>
            <a:r>
              <a:rPr sz="1800" spc="-75" dirty="0">
                <a:solidFill>
                  <a:srgbClr val="727272"/>
                </a:solidFill>
                <a:latin typeface="Arial"/>
                <a:cs typeface="Arial"/>
              </a:rPr>
              <a:t>Run </a:t>
            </a:r>
            <a:r>
              <a:rPr sz="1800" spc="35" dirty="0">
                <a:solidFill>
                  <a:srgbClr val="727272"/>
                </a:solidFill>
                <a:latin typeface="Arial"/>
                <a:cs typeface="Arial"/>
              </a:rPr>
              <a:t>ﬂutter </a:t>
            </a: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app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on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attached</a:t>
            </a:r>
            <a:r>
              <a:rPr sz="1800" spc="-26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45856"/>
            <a:ext cx="7224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Available </a:t>
            </a:r>
            <a:r>
              <a:rPr spc="-10" dirty="0"/>
              <a:t>Commands: </a:t>
            </a:r>
            <a:r>
              <a:rPr spc="-5" dirty="0"/>
              <a:t>`</a:t>
            </a:r>
            <a:r>
              <a:rPr spc="-5" dirty="0">
                <a:latin typeface="Courier New"/>
                <a:cs typeface="Courier New"/>
              </a:rPr>
              <a:t>flutter</a:t>
            </a:r>
            <a:r>
              <a:rPr spc="-229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help</a:t>
            </a:r>
            <a:r>
              <a:rPr spc="-15" dirty="0"/>
              <a:t>`</a:t>
            </a:r>
          </a:p>
        </p:txBody>
      </p:sp>
      <p:sp>
        <p:nvSpPr>
          <p:cNvPr id="4" name="object 4"/>
          <p:cNvSpPr/>
          <p:nvPr/>
        </p:nvSpPr>
        <p:spPr>
          <a:xfrm>
            <a:off x="152399" y="771448"/>
            <a:ext cx="8430783" cy="421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549" y="1460747"/>
            <a:ext cx="3013710" cy="172720"/>
          </a:xfrm>
          <a:custGeom>
            <a:avLst/>
            <a:gdLst/>
            <a:ahLst/>
            <a:cxnLst/>
            <a:rect l="l" t="t" r="r" b="b"/>
            <a:pathLst>
              <a:path w="3013710" h="172719">
                <a:moveTo>
                  <a:pt x="0" y="0"/>
                </a:moveTo>
                <a:lnTo>
                  <a:pt x="3013493" y="0"/>
                </a:lnTo>
                <a:lnTo>
                  <a:pt x="3013493" y="172499"/>
                </a:lnTo>
                <a:lnTo>
                  <a:pt x="0" y="17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549" y="2451345"/>
            <a:ext cx="4309110" cy="172720"/>
          </a:xfrm>
          <a:custGeom>
            <a:avLst/>
            <a:gdLst/>
            <a:ahLst/>
            <a:cxnLst/>
            <a:rect l="l" t="t" r="r" b="b"/>
            <a:pathLst>
              <a:path w="4309110" h="172719">
                <a:moveTo>
                  <a:pt x="0" y="0"/>
                </a:moveTo>
                <a:lnTo>
                  <a:pt x="4308891" y="0"/>
                </a:lnTo>
                <a:lnTo>
                  <a:pt x="4308891" y="172499"/>
                </a:lnTo>
                <a:lnTo>
                  <a:pt x="0" y="17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549" y="3255043"/>
            <a:ext cx="4309110" cy="172720"/>
          </a:xfrm>
          <a:custGeom>
            <a:avLst/>
            <a:gdLst/>
            <a:ahLst/>
            <a:cxnLst/>
            <a:rect l="l" t="t" r="r" b="b"/>
            <a:pathLst>
              <a:path w="4309110" h="172720">
                <a:moveTo>
                  <a:pt x="0" y="0"/>
                </a:moveTo>
                <a:lnTo>
                  <a:pt x="4308891" y="0"/>
                </a:lnTo>
                <a:lnTo>
                  <a:pt x="4308891" y="172499"/>
                </a:lnTo>
                <a:lnTo>
                  <a:pt x="0" y="17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549" y="4222641"/>
            <a:ext cx="4309110" cy="172720"/>
          </a:xfrm>
          <a:custGeom>
            <a:avLst/>
            <a:gdLst/>
            <a:ahLst/>
            <a:cxnLst/>
            <a:rect l="l" t="t" r="r" b="b"/>
            <a:pathLst>
              <a:path w="4309110" h="172720">
                <a:moveTo>
                  <a:pt x="0" y="0"/>
                </a:moveTo>
                <a:lnTo>
                  <a:pt x="4308891" y="0"/>
                </a:lnTo>
                <a:lnTo>
                  <a:pt x="4308891" y="172499"/>
                </a:lnTo>
                <a:lnTo>
                  <a:pt x="0" y="17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45856"/>
            <a:ext cx="5254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Android </a:t>
            </a:r>
            <a:r>
              <a:rPr spc="-15" dirty="0"/>
              <a:t>Studio: </a:t>
            </a:r>
            <a:r>
              <a:rPr spc="10" dirty="0"/>
              <a:t>Flutter</a:t>
            </a:r>
            <a:r>
              <a:rPr spc="-355" dirty="0"/>
              <a:t> </a:t>
            </a:r>
            <a:r>
              <a:rPr spc="15" dirty="0"/>
              <a:t>plugin</a:t>
            </a:r>
          </a:p>
        </p:txBody>
      </p:sp>
      <p:sp>
        <p:nvSpPr>
          <p:cNvPr id="4" name="object 4"/>
          <p:cNvSpPr/>
          <p:nvPr/>
        </p:nvSpPr>
        <p:spPr>
          <a:xfrm>
            <a:off x="1739346" y="771448"/>
            <a:ext cx="5438939" cy="421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45856"/>
            <a:ext cx="560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Android </a:t>
            </a:r>
            <a:r>
              <a:rPr spc="-15" dirty="0"/>
              <a:t>Studio: </a:t>
            </a:r>
            <a:r>
              <a:rPr spc="-40" dirty="0"/>
              <a:t>Live</a:t>
            </a:r>
            <a:r>
              <a:rPr spc="-415" dirty="0"/>
              <a:t> </a:t>
            </a:r>
            <a:r>
              <a:rPr spc="-5" dirty="0"/>
              <a:t>Templates</a:t>
            </a:r>
          </a:p>
        </p:txBody>
      </p:sp>
      <p:sp>
        <p:nvSpPr>
          <p:cNvPr id="4" name="object 4"/>
          <p:cNvSpPr/>
          <p:nvPr/>
        </p:nvSpPr>
        <p:spPr>
          <a:xfrm>
            <a:off x="152399" y="771448"/>
            <a:ext cx="8378258" cy="421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328" y="1869947"/>
            <a:ext cx="7650480" cy="1362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157220" marR="5080" indent="-3145155">
              <a:lnSpc>
                <a:spcPts val="5250"/>
              </a:lnSpc>
              <a:spcBef>
                <a:spcPts val="300"/>
              </a:spcBef>
            </a:pPr>
            <a:r>
              <a:rPr sz="4400" spc="25" dirty="0">
                <a:solidFill>
                  <a:srgbClr val="727272"/>
                </a:solidFill>
              </a:rPr>
              <a:t>Cross-platform </a:t>
            </a:r>
            <a:r>
              <a:rPr sz="4400" dirty="0">
                <a:solidFill>
                  <a:srgbClr val="727272"/>
                </a:solidFill>
              </a:rPr>
              <a:t>development</a:t>
            </a:r>
            <a:r>
              <a:rPr sz="4400" spc="-305" dirty="0">
                <a:solidFill>
                  <a:srgbClr val="727272"/>
                </a:solidFill>
              </a:rPr>
              <a:t> </a:t>
            </a:r>
            <a:r>
              <a:rPr sz="4400" spc="65" dirty="0">
                <a:solidFill>
                  <a:srgbClr val="727272"/>
                </a:solidFill>
              </a:rPr>
              <a:t>is  </a:t>
            </a:r>
            <a:r>
              <a:rPr sz="4400" spc="-35" dirty="0">
                <a:solidFill>
                  <a:srgbClr val="727272"/>
                </a:solidFill>
              </a:rPr>
              <a:t>Hard.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275" y="160755"/>
            <a:ext cx="3434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Flutter </a:t>
            </a:r>
            <a:r>
              <a:rPr spc="-25" dirty="0"/>
              <a:t>Outline</a:t>
            </a:r>
            <a:r>
              <a:rPr spc="-325" dirty="0"/>
              <a:t> </a:t>
            </a:r>
            <a:r>
              <a:rPr spc="-20" dirty="0"/>
              <a:t>Tool</a:t>
            </a:r>
          </a:p>
        </p:txBody>
      </p:sp>
      <p:sp>
        <p:nvSpPr>
          <p:cNvPr id="4" name="object 4"/>
          <p:cNvSpPr/>
          <p:nvPr/>
        </p:nvSpPr>
        <p:spPr>
          <a:xfrm>
            <a:off x="170224" y="970048"/>
            <a:ext cx="6677511" cy="346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2511" y="888998"/>
            <a:ext cx="1804343" cy="403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7761" y="884223"/>
            <a:ext cx="1814195" cy="4041775"/>
          </a:xfrm>
          <a:custGeom>
            <a:avLst/>
            <a:gdLst/>
            <a:ahLst/>
            <a:cxnLst/>
            <a:rect l="l" t="t" r="r" b="b"/>
            <a:pathLst>
              <a:path w="1814195" h="4041775">
                <a:moveTo>
                  <a:pt x="0" y="0"/>
                </a:moveTo>
                <a:lnTo>
                  <a:pt x="1813846" y="0"/>
                </a:lnTo>
                <a:lnTo>
                  <a:pt x="1813846" y="4041291"/>
                </a:lnTo>
                <a:lnTo>
                  <a:pt x="0" y="40412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7719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Exploring </a:t>
            </a:r>
            <a:r>
              <a:rPr sz="4400" spc="10" dirty="0"/>
              <a:t>Flutter </a:t>
            </a:r>
            <a:r>
              <a:rPr sz="4400" spc="-25" dirty="0"/>
              <a:t>Samples</a:t>
            </a:r>
            <a:r>
              <a:rPr sz="4400" spc="-440" dirty="0"/>
              <a:t> </a:t>
            </a:r>
            <a:r>
              <a:rPr sz="4400" spc="15" dirty="0"/>
              <a:t>code</a:t>
            </a:r>
            <a:endParaRPr sz="4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424" y="2472900"/>
            <a:ext cx="806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 create --sample=&lt;id&gt;</a:t>
            </a:r>
            <a:r>
              <a:rPr sz="2400" spc="-85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&lt;your_app_name&gt;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8889" y="2827444"/>
            <a:ext cx="2580640" cy="1503680"/>
          </a:xfrm>
          <a:custGeom>
            <a:avLst/>
            <a:gdLst/>
            <a:ahLst/>
            <a:cxnLst/>
            <a:rect l="l" t="t" r="r" b="b"/>
            <a:pathLst>
              <a:path w="2580640" h="1503679">
                <a:moveTo>
                  <a:pt x="1075247" y="770323"/>
                </a:moveTo>
                <a:lnTo>
                  <a:pt x="430099" y="770323"/>
                </a:lnTo>
                <a:lnTo>
                  <a:pt x="1179797" y="0"/>
                </a:lnTo>
                <a:lnTo>
                  <a:pt x="1075247" y="770323"/>
                </a:lnTo>
                <a:close/>
              </a:path>
              <a:path w="2580640" h="1503679">
                <a:moveTo>
                  <a:pt x="2580594" y="1503522"/>
                </a:moveTo>
                <a:lnTo>
                  <a:pt x="0" y="1503522"/>
                </a:lnTo>
                <a:lnTo>
                  <a:pt x="0" y="770323"/>
                </a:lnTo>
                <a:lnTo>
                  <a:pt x="2580594" y="770323"/>
                </a:lnTo>
                <a:lnTo>
                  <a:pt x="2580594" y="15035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8889" y="2827444"/>
            <a:ext cx="2580640" cy="1503680"/>
          </a:xfrm>
          <a:custGeom>
            <a:avLst/>
            <a:gdLst/>
            <a:ahLst/>
            <a:cxnLst/>
            <a:rect l="l" t="t" r="r" b="b"/>
            <a:pathLst>
              <a:path w="2580640" h="1503679">
                <a:moveTo>
                  <a:pt x="0" y="770323"/>
                </a:moveTo>
                <a:lnTo>
                  <a:pt x="430099" y="770323"/>
                </a:lnTo>
                <a:lnTo>
                  <a:pt x="1179797" y="0"/>
                </a:lnTo>
                <a:lnTo>
                  <a:pt x="1075247" y="770323"/>
                </a:lnTo>
                <a:lnTo>
                  <a:pt x="2580594" y="770323"/>
                </a:lnTo>
                <a:lnTo>
                  <a:pt x="2580594" y="892523"/>
                </a:lnTo>
                <a:lnTo>
                  <a:pt x="2580594" y="1075822"/>
                </a:lnTo>
                <a:lnTo>
                  <a:pt x="2580594" y="1503521"/>
                </a:lnTo>
                <a:lnTo>
                  <a:pt x="1075247" y="1503521"/>
                </a:lnTo>
                <a:lnTo>
                  <a:pt x="430099" y="1503521"/>
                </a:lnTo>
                <a:lnTo>
                  <a:pt x="0" y="1503521"/>
                </a:lnTo>
                <a:lnTo>
                  <a:pt x="0" y="1075822"/>
                </a:lnTo>
                <a:lnTo>
                  <a:pt x="0" y="892523"/>
                </a:lnTo>
                <a:lnTo>
                  <a:pt x="0" y="770323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1916" y="3820728"/>
            <a:ext cx="2320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lowercase_with_underscores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694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Creating </a:t>
            </a:r>
            <a:r>
              <a:rPr sz="3600" spc="-10" dirty="0"/>
              <a:t>app </a:t>
            </a:r>
            <a:r>
              <a:rPr sz="3600" spc="105" dirty="0"/>
              <a:t>from </a:t>
            </a:r>
            <a:r>
              <a:rPr sz="3600" spc="5" dirty="0"/>
              <a:t>Flutter</a:t>
            </a:r>
            <a:r>
              <a:rPr sz="3600" spc="-570" dirty="0"/>
              <a:t> </a:t>
            </a:r>
            <a:r>
              <a:rPr sz="3600" spc="25" dirty="0"/>
              <a:t>samples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899" y="73568"/>
            <a:ext cx="4342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How</a:t>
            </a:r>
            <a:r>
              <a:rPr spc="-120" dirty="0"/>
              <a:t> </a:t>
            </a:r>
            <a:r>
              <a:rPr spc="80" dirty="0"/>
              <a:t>to</a:t>
            </a:r>
            <a:r>
              <a:rPr spc="-114" dirty="0"/>
              <a:t> </a:t>
            </a:r>
            <a:r>
              <a:rPr spc="25" dirty="0"/>
              <a:t>get</a:t>
            </a:r>
            <a:r>
              <a:rPr spc="-114" dirty="0"/>
              <a:t> </a:t>
            </a:r>
            <a:r>
              <a:rPr spc="20" dirty="0"/>
              <a:t>sample</a:t>
            </a:r>
            <a:r>
              <a:rPr spc="-114" dirty="0"/>
              <a:t> </a:t>
            </a:r>
            <a:r>
              <a:rPr spc="40" dirty="0"/>
              <a:t>ids</a:t>
            </a:r>
            <a:r>
              <a:rPr spc="-120" dirty="0"/>
              <a:t> </a:t>
            </a:r>
            <a:r>
              <a:rPr spc="-27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549" y="841198"/>
            <a:ext cx="7963534" cy="553085"/>
          </a:xfrm>
          <a:prstGeom prst="rect">
            <a:avLst/>
          </a:prstGeom>
          <a:solidFill>
            <a:srgbClr val="FFFFFF"/>
          </a:solidFill>
          <a:ln w="9524">
            <a:solidFill>
              <a:srgbClr val="424242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latin typeface="Courier New"/>
                <a:cs typeface="Courier New"/>
              </a:rPr>
              <a:t>flutter create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--list-samples=samples.json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423" y="1637105"/>
            <a:ext cx="6853555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5505" marR="11239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Courier New"/>
                <a:cs typeface="Courier New"/>
              </a:rPr>
              <a:t>"sourcePath": "lib/src/material/switch_list_tile.dart",  "sourceLine":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255,</a:t>
            </a:r>
            <a:endParaRPr sz="1400">
              <a:latin typeface="Courier New"/>
              <a:cs typeface="Courier New"/>
            </a:endParaRPr>
          </a:p>
          <a:p>
            <a:pPr marL="865505" marR="3632200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"serial": "2",  "package": "flutter",  "library":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"material",</a:t>
            </a:r>
            <a:endParaRPr sz="1400">
              <a:latin typeface="Courier New"/>
              <a:cs typeface="Courier New"/>
            </a:endParaRPr>
          </a:p>
          <a:p>
            <a:pPr marL="865505">
              <a:lnSpc>
                <a:spcPts val="1585"/>
              </a:lnSpc>
            </a:pPr>
            <a:r>
              <a:rPr sz="1400" spc="-5" dirty="0">
                <a:latin typeface="Courier New"/>
                <a:cs typeface="Courier New"/>
              </a:rPr>
              <a:t>"element":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"SwitchListTile",</a:t>
            </a:r>
            <a:endParaRPr sz="1400">
              <a:latin typeface="Courier New"/>
              <a:cs typeface="Courier New"/>
            </a:endParaRPr>
          </a:p>
          <a:p>
            <a:pPr marL="865505">
              <a:lnSpc>
                <a:spcPts val="1650"/>
              </a:lnSpc>
            </a:pPr>
            <a:r>
              <a:rPr sz="1400" b="1" spc="-5" dirty="0">
                <a:latin typeface="Courier New"/>
                <a:cs typeface="Courier New"/>
              </a:rPr>
              <a:t>"id":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"material.SwitchListTile.2",</a:t>
            </a:r>
            <a:endParaRPr sz="1400">
              <a:latin typeface="Courier New"/>
              <a:cs typeface="Courier New"/>
            </a:endParaRPr>
          </a:p>
          <a:p>
            <a:pPr marL="865505" marR="128587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Courier New"/>
                <a:cs typeface="Courier New"/>
              </a:rPr>
              <a:t>"file": "material.SwitchListTile.2.dart",  "description": "![Switch list tile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semantics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sample](https://flutter.github.io/assets-for-api-docs/assets/mat  erial/switch_list_tile_semantics.png)\n\nHere is an example of </a:t>
            </a:r>
            <a:r>
              <a:rPr sz="1400" dirty="0">
                <a:latin typeface="Courier New"/>
                <a:cs typeface="Courier New"/>
              </a:rPr>
              <a:t>a  </a:t>
            </a:r>
            <a:r>
              <a:rPr sz="1400" spc="-5" dirty="0">
                <a:latin typeface="Courier New"/>
                <a:cs typeface="Courier New"/>
              </a:rPr>
              <a:t>custom labeled radio widget, called\nLinkedLabelRadio, that  includes an interactive [RichText] widget that\nhandles tap  gestures."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823" y="3085668"/>
            <a:ext cx="733425" cy="256540"/>
          </a:xfrm>
          <a:custGeom>
            <a:avLst/>
            <a:gdLst/>
            <a:ahLst/>
            <a:cxnLst/>
            <a:rect l="l" t="t" r="r" b="b"/>
            <a:pathLst>
              <a:path w="733425" h="256539">
                <a:moveTo>
                  <a:pt x="604948" y="256499"/>
                </a:moveTo>
                <a:lnTo>
                  <a:pt x="604948" y="192374"/>
                </a:lnTo>
                <a:lnTo>
                  <a:pt x="0" y="192374"/>
                </a:lnTo>
                <a:lnTo>
                  <a:pt x="0" y="64124"/>
                </a:lnTo>
                <a:lnTo>
                  <a:pt x="604948" y="64124"/>
                </a:lnTo>
                <a:lnTo>
                  <a:pt x="604948" y="0"/>
                </a:lnTo>
                <a:lnTo>
                  <a:pt x="733198" y="128249"/>
                </a:lnTo>
                <a:lnTo>
                  <a:pt x="604948" y="256499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823" y="3085668"/>
            <a:ext cx="733425" cy="256540"/>
          </a:xfrm>
          <a:custGeom>
            <a:avLst/>
            <a:gdLst/>
            <a:ahLst/>
            <a:cxnLst/>
            <a:rect l="l" t="t" r="r" b="b"/>
            <a:pathLst>
              <a:path w="733425" h="256539">
                <a:moveTo>
                  <a:pt x="733198" y="128249"/>
                </a:moveTo>
                <a:lnTo>
                  <a:pt x="604948" y="0"/>
                </a:lnTo>
                <a:lnTo>
                  <a:pt x="604948" y="64124"/>
                </a:lnTo>
                <a:lnTo>
                  <a:pt x="0" y="64124"/>
                </a:lnTo>
                <a:lnTo>
                  <a:pt x="0" y="192374"/>
                </a:lnTo>
                <a:lnTo>
                  <a:pt x="604948" y="192374"/>
                </a:lnTo>
                <a:lnTo>
                  <a:pt x="604948" y="256499"/>
                </a:lnTo>
                <a:lnTo>
                  <a:pt x="733198" y="12824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899" y="149768"/>
            <a:ext cx="6393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Creating </a:t>
            </a:r>
            <a:r>
              <a:rPr spc="-10" dirty="0"/>
              <a:t>app </a:t>
            </a:r>
            <a:r>
              <a:rPr spc="95" dirty="0"/>
              <a:t>from </a:t>
            </a:r>
            <a:r>
              <a:rPr spc="10" dirty="0"/>
              <a:t>Flutter </a:t>
            </a:r>
            <a:r>
              <a:rPr spc="20" dirty="0"/>
              <a:t>sample</a:t>
            </a:r>
            <a:r>
              <a:rPr spc="-655" dirty="0"/>
              <a:t> </a:t>
            </a:r>
            <a:r>
              <a:rPr spc="40" dirty="0"/>
              <a:t>id</a:t>
            </a:r>
          </a:p>
        </p:txBody>
      </p:sp>
      <p:sp>
        <p:nvSpPr>
          <p:cNvPr id="4" name="object 4"/>
          <p:cNvSpPr/>
          <p:nvPr/>
        </p:nvSpPr>
        <p:spPr>
          <a:xfrm>
            <a:off x="485024" y="2097995"/>
            <a:ext cx="5222875" cy="2854325"/>
          </a:xfrm>
          <a:custGeom>
            <a:avLst/>
            <a:gdLst/>
            <a:ahLst/>
            <a:cxnLst/>
            <a:rect l="l" t="t" r="r" b="b"/>
            <a:pathLst>
              <a:path w="5222875" h="2854325">
                <a:moveTo>
                  <a:pt x="4746740" y="2853894"/>
                </a:moveTo>
                <a:lnTo>
                  <a:pt x="475659" y="2853894"/>
                </a:lnTo>
                <a:lnTo>
                  <a:pt x="427025" y="2851438"/>
                </a:lnTo>
                <a:lnTo>
                  <a:pt x="379797" y="2844231"/>
                </a:lnTo>
                <a:lnTo>
                  <a:pt x="334212" y="2832510"/>
                </a:lnTo>
                <a:lnTo>
                  <a:pt x="290510" y="2816516"/>
                </a:lnTo>
                <a:lnTo>
                  <a:pt x="248931" y="2796487"/>
                </a:lnTo>
                <a:lnTo>
                  <a:pt x="209713" y="2772662"/>
                </a:lnTo>
                <a:lnTo>
                  <a:pt x="173095" y="2745281"/>
                </a:lnTo>
                <a:lnTo>
                  <a:pt x="139317" y="2714582"/>
                </a:lnTo>
                <a:lnTo>
                  <a:pt x="108617" y="2680804"/>
                </a:lnTo>
                <a:lnTo>
                  <a:pt x="81235" y="2644187"/>
                </a:lnTo>
                <a:lnTo>
                  <a:pt x="57409" y="2604970"/>
                </a:lnTo>
                <a:lnTo>
                  <a:pt x="37379" y="2563391"/>
                </a:lnTo>
                <a:lnTo>
                  <a:pt x="21384" y="2519690"/>
                </a:lnTo>
                <a:lnTo>
                  <a:pt x="9663" y="2474106"/>
                </a:lnTo>
                <a:lnTo>
                  <a:pt x="2455" y="2426878"/>
                </a:lnTo>
                <a:lnTo>
                  <a:pt x="0" y="2378245"/>
                </a:lnTo>
                <a:lnTo>
                  <a:pt x="0" y="475649"/>
                </a:lnTo>
                <a:lnTo>
                  <a:pt x="2455" y="427017"/>
                </a:lnTo>
                <a:lnTo>
                  <a:pt x="9663" y="379790"/>
                </a:lnTo>
                <a:lnTo>
                  <a:pt x="21384" y="334207"/>
                </a:lnTo>
                <a:lnTo>
                  <a:pt x="37379" y="290506"/>
                </a:lnTo>
                <a:lnTo>
                  <a:pt x="57409" y="248928"/>
                </a:lnTo>
                <a:lnTo>
                  <a:pt x="81235" y="209711"/>
                </a:lnTo>
                <a:lnTo>
                  <a:pt x="108617" y="173093"/>
                </a:lnTo>
                <a:lnTo>
                  <a:pt x="139317" y="139315"/>
                </a:lnTo>
                <a:lnTo>
                  <a:pt x="173095" y="108616"/>
                </a:lnTo>
                <a:lnTo>
                  <a:pt x="209713" y="81234"/>
                </a:lnTo>
                <a:lnTo>
                  <a:pt x="248931" y="57409"/>
                </a:lnTo>
                <a:lnTo>
                  <a:pt x="290510" y="37379"/>
                </a:lnTo>
                <a:lnTo>
                  <a:pt x="334212" y="21384"/>
                </a:lnTo>
                <a:lnTo>
                  <a:pt x="379797" y="9663"/>
                </a:lnTo>
                <a:lnTo>
                  <a:pt x="427025" y="2455"/>
                </a:lnTo>
                <a:lnTo>
                  <a:pt x="475659" y="0"/>
                </a:lnTo>
                <a:lnTo>
                  <a:pt x="4746740" y="0"/>
                </a:lnTo>
                <a:lnTo>
                  <a:pt x="4793752" y="2327"/>
                </a:lnTo>
                <a:lnTo>
                  <a:pt x="4839966" y="9224"/>
                </a:lnTo>
                <a:lnTo>
                  <a:pt x="4885073" y="20560"/>
                </a:lnTo>
                <a:lnTo>
                  <a:pt x="4928758" y="36207"/>
                </a:lnTo>
                <a:lnTo>
                  <a:pt x="4970712" y="56036"/>
                </a:lnTo>
                <a:lnTo>
                  <a:pt x="5010622" y="79916"/>
                </a:lnTo>
                <a:lnTo>
                  <a:pt x="5048177" y="107720"/>
                </a:lnTo>
                <a:lnTo>
                  <a:pt x="5083064" y="139317"/>
                </a:lnTo>
                <a:lnTo>
                  <a:pt x="5114661" y="174206"/>
                </a:lnTo>
                <a:lnTo>
                  <a:pt x="5142465" y="211762"/>
                </a:lnTo>
                <a:lnTo>
                  <a:pt x="5166347" y="251674"/>
                </a:lnTo>
                <a:lnTo>
                  <a:pt x="5186177" y="293630"/>
                </a:lnTo>
                <a:lnTo>
                  <a:pt x="5201825" y="337318"/>
                </a:lnTo>
                <a:lnTo>
                  <a:pt x="5213163" y="382425"/>
                </a:lnTo>
                <a:lnTo>
                  <a:pt x="5220061" y="428639"/>
                </a:lnTo>
                <a:lnTo>
                  <a:pt x="5222389" y="475649"/>
                </a:lnTo>
                <a:lnTo>
                  <a:pt x="5222389" y="2378245"/>
                </a:lnTo>
                <a:lnTo>
                  <a:pt x="5219933" y="2426878"/>
                </a:lnTo>
                <a:lnTo>
                  <a:pt x="5212726" y="2474106"/>
                </a:lnTo>
                <a:lnTo>
                  <a:pt x="5201005" y="2519690"/>
                </a:lnTo>
                <a:lnTo>
                  <a:pt x="5185011" y="2563391"/>
                </a:lnTo>
                <a:lnTo>
                  <a:pt x="5164982" y="2604970"/>
                </a:lnTo>
                <a:lnTo>
                  <a:pt x="5141157" y="2644187"/>
                </a:lnTo>
                <a:lnTo>
                  <a:pt x="5113776" y="2680804"/>
                </a:lnTo>
                <a:lnTo>
                  <a:pt x="5083077" y="2714582"/>
                </a:lnTo>
                <a:lnTo>
                  <a:pt x="5049299" y="2745281"/>
                </a:lnTo>
                <a:lnTo>
                  <a:pt x="5012683" y="2772662"/>
                </a:lnTo>
                <a:lnTo>
                  <a:pt x="4973465" y="2796487"/>
                </a:lnTo>
                <a:lnTo>
                  <a:pt x="4931887" y="2816516"/>
                </a:lnTo>
                <a:lnTo>
                  <a:pt x="4888186" y="2832510"/>
                </a:lnTo>
                <a:lnTo>
                  <a:pt x="4842602" y="2844231"/>
                </a:lnTo>
                <a:lnTo>
                  <a:pt x="4795373" y="2851438"/>
                </a:lnTo>
                <a:lnTo>
                  <a:pt x="4746740" y="2853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024" y="2097995"/>
            <a:ext cx="5222875" cy="2854325"/>
          </a:xfrm>
          <a:custGeom>
            <a:avLst/>
            <a:gdLst/>
            <a:ahLst/>
            <a:cxnLst/>
            <a:rect l="l" t="t" r="r" b="b"/>
            <a:pathLst>
              <a:path w="5222875" h="2854325">
                <a:moveTo>
                  <a:pt x="0" y="475649"/>
                </a:moveTo>
                <a:lnTo>
                  <a:pt x="2455" y="427017"/>
                </a:lnTo>
                <a:lnTo>
                  <a:pt x="9663" y="379790"/>
                </a:lnTo>
                <a:lnTo>
                  <a:pt x="21384" y="334207"/>
                </a:lnTo>
                <a:lnTo>
                  <a:pt x="37379" y="290506"/>
                </a:lnTo>
                <a:lnTo>
                  <a:pt x="57409" y="248928"/>
                </a:lnTo>
                <a:lnTo>
                  <a:pt x="81235" y="209711"/>
                </a:lnTo>
                <a:lnTo>
                  <a:pt x="108617" y="173093"/>
                </a:lnTo>
                <a:lnTo>
                  <a:pt x="139317" y="139315"/>
                </a:lnTo>
                <a:lnTo>
                  <a:pt x="173095" y="108616"/>
                </a:lnTo>
                <a:lnTo>
                  <a:pt x="209713" y="81234"/>
                </a:lnTo>
                <a:lnTo>
                  <a:pt x="248931" y="57409"/>
                </a:lnTo>
                <a:lnTo>
                  <a:pt x="290510" y="37379"/>
                </a:lnTo>
                <a:lnTo>
                  <a:pt x="334212" y="21384"/>
                </a:lnTo>
                <a:lnTo>
                  <a:pt x="379797" y="9663"/>
                </a:lnTo>
                <a:lnTo>
                  <a:pt x="427025" y="2455"/>
                </a:lnTo>
                <a:lnTo>
                  <a:pt x="475659" y="0"/>
                </a:lnTo>
                <a:lnTo>
                  <a:pt x="4746740" y="0"/>
                </a:lnTo>
                <a:lnTo>
                  <a:pt x="4793752" y="2327"/>
                </a:lnTo>
                <a:lnTo>
                  <a:pt x="4839966" y="9224"/>
                </a:lnTo>
                <a:lnTo>
                  <a:pt x="4885072" y="20560"/>
                </a:lnTo>
                <a:lnTo>
                  <a:pt x="4928758" y="36207"/>
                </a:lnTo>
                <a:lnTo>
                  <a:pt x="4970712" y="56036"/>
                </a:lnTo>
                <a:lnTo>
                  <a:pt x="5010622" y="79916"/>
                </a:lnTo>
                <a:lnTo>
                  <a:pt x="5048177" y="107720"/>
                </a:lnTo>
                <a:lnTo>
                  <a:pt x="5083064" y="139317"/>
                </a:lnTo>
                <a:lnTo>
                  <a:pt x="5114661" y="174205"/>
                </a:lnTo>
                <a:lnTo>
                  <a:pt x="5142465" y="211762"/>
                </a:lnTo>
                <a:lnTo>
                  <a:pt x="5166347" y="251674"/>
                </a:lnTo>
                <a:lnTo>
                  <a:pt x="5186177" y="293630"/>
                </a:lnTo>
                <a:lnTo>
                  <a:pt x="5201825" y="337318"/>
                </a:lnTo>
                <a:lnTo>
                  <a:pt x="5213163" y="382425"/>
                </a:lnTo>
                <a:lnTo>
                  <a:pt x="5220061" y="428639"/>
                </a:lnTo>
                <a:lnTo>
                  <a:pt x="5222389" y="475649"/>
                </a:lnTo>
                <a:lnTo>
                  <a:pt x="5222389" y="2378245"/>
                </a:lnTo>
                <a:lnTo>
                  <a:pt x="5219933" y="2426878"/>
                </a:lnTo>
                <a:lnTo>
                  <a:pt x="5212726" y="2474106"/>
                </a:lnTo>
                <a:lnTo>
                  <a:pt x="5201005" y="2519690"/>
                </a:lnTo>
                <a:lnTo>
                  <a:pt x="5185011" y="2563391"/>
                </a:lnTo>
                <a:lnTo>
                  <a:pt x="5164982" y="2604970"/>
                </a:lnTo>
                <a:lnTo>
                  <a:pt x="5141157" y="2644187"/>
                </a:lnTo>
                <a:lnTo>
                  <a:pt x="5113776" y="2680804"/>
                </a:lnTo>
                <a:lnTo>
                  <a:pt x="5083077" y="2714582"/>
                </a:lnTo>
                <a:lnTo>
                  <a:pt x="5049299" y="2745280"/>
                </a:lnTo>
                <a:lnTo>
                  <a:pt x="5012682" y="2772662"/>
                </a:lnTo>
                <a:lnTo>
                  <a:pt x="4973465" y="2796487"/>
                </a:lnTo>
                <a:lnTo>
                  <a:pt x="4931886" y="2816516"/>
                </a:lnTo>
                <a:lnTo>
                  <a:pt x="4888186" y="2832510"/>
                </a:lnTo>
                <a:lnTo>
                  <a:pt x="4842601" y="2844230"/>
                </a:lnTo>
                <a:lnTo>
                  <a:pt x="4795373" y="2851438"/>
                </a:lnTo>
                <a:lnTo>
                  <a:pt x="4746740" y="2853894"/>
                </a:lnTo>
                <a:lnTo>
                  <a:pt x="475659" y="2853894"/>
                </a:lnTo>
                <a:lnTo>
                  <a:pt x="427025" y="2851438"/>
                </a:lnTo>
                <a:lnTo>
                  <a:pt x="379797" y="2844230"/>
                </a:lnTo>
                <a:lnTo>
                  <a:pt x="334212" y="2832510"/>
                </a:lnTo>
                <a:lnTo>
                  <a:pt x="290510" y="2816516"/>
                </a:lnTo>
                <a:lnTo>
                  <a:pt x="248931" y="2796487"/>
                </a:lnTo>
                <a:lnTo>
                  <a:pt x="209713" y="2772662"/>
                </a:lnTo>
                <a:lnTo>
                  <a:pt x="173095" y="2745280"/>
                </a:lnTo>
                <a:lnTo>
                  <a:pt x="139317" y="2714582"/>
                </a:lnTo>
                <a:lnTo>
                  <a:pt x="108617" y="2680804"/>
                </a:lnTo>
                <a:lnTo>
                  <a:pt x="81235" y="2644187"/>
                </a:lnTo>
                <a:lnTo>
                  <a:pt x="57409" y="2604970"/>
                </a:lnTo>
                <a:lnTo>
                  <a:pt x="37379" y="2563391"/>
                </a:lnTo>
                <a:lnTo>
                  <a:pt x="21384" y="2519690"/>
                </a:lnTo>
                <a:lnTo>
                  <a:pt x="9663" y="2474106"/>
                </a:lnTo>
                <a:lnTo>
                  <a:pt x="2455" y="2426878"/>
                </a:lnTo>
                <a:lnTo>
                  <a:pt x="0" y="2378245"/>
                </a:lnTo>
                <a:lnTo>
                  <a:pt x="0" y="47564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7364" y="2108770"/>
            <a:ext cx="450532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Run "flutter doctor" for information about  installing additional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components.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64" y="2851716"/>
            <a:ext cx="42926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In order to run your sample application,  type: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364" y="3594670"/>
            <a:ext cx="4079240" cy="1263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cd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svcc19_switch_list_tile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flutter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run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16100"/>
              </a:lnSpc>
            </a:pPr>
            <a:r>
              <a:rPr sz="1400" spc="-5" dirty="0">
                <a:latin typeface="Courier New"/>
                <a:cs typeface="Courier New"/>
              </a:rPr>
              <a:t>Your sample application code is in  svcc19_switch_list_tile/lib/main.dart.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474" y="902398"/>
            <a:ext cx="8211820" cy="733425"/>
          </a:xfrm>
          <a:prstGeom prst="rect">
            <a:avLst/>
          </a:prstGeom>
          <a:solidFill>
            <a:srgbClr val="FFFFFF"/>
          </a:solidFill>
          <a:ln w="9524">
            <a:solidFill>
              <a:srgbClr val="424242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flutter create --sample=material.SwitchListTile.2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svcc19_switch_list_tile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1812" y="2577519"/>
            <a:ext cx="2714619" cy="523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7062" y="2572744"/>
            <a:ext cx="2724150" cy="533400"/>
          </a:xfrm>
          <a:custGeom>
            <a:avLst/>
            <a:gdLst/>
            <a:ahLst/>
            <a:cxnLst/>
            <a:rect l="l" t="t" r="r" b="b"/>
            <a:pathLst>
              <a:path w="2724150" h="533400">
                <a:moveTo>
                  <a:pt x="0" y="0"/>
                </a:moveTo>
                <a:lnTo>
                  <a:pt x="2724144" y="0"/>
                </a:lnTo>
                <a:lnTo>
                  <a:pt x="2724144" y="533398"/>
                </a:lnTo>
                <a:lnTo>
                  <a:pt x="0" y="533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9743" y="1635596"/>
            <a:ext cx="1308735" cy="411480"/>
          </a:xfrm>
          <a:custGeom>
            <a:avLst/>
            <a:gdLst/>
            <a:ahLst/>
            <a:cxnLst/>
            <a:rect l="l" t="t" r="r" b="b"/>
            <a:pathLst>
              <a:path w="1308735" h="411480">
                <a:moveTo>
                  <a:pt x="1308522" y="0"/>
                </a:moveTo>
                <a:lnTo>
                  <a:pt x="0" y="41092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731" y="1987208"/>
            <a:ext cx="166449" cy="118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7413" y="2987119"/>
            <a:ext cx="317500" cy="537845"/>
          </a:xfrm>
          <a:custGeom>
            <a:avLst/>
            <a:gdLst/>
            <a:ahLst/>
            <a:cxnLst/>
            <a:rect l="l" t="t" r="r" b="b"/>
            <a:pathLst>
              <a:path w="317500" h="537845">
                <a:moveTo>
                  <a:pt x="0" y="537823"/>
                </a:moveTo>
                <a:lnTo>
                  <a:pt x="317274" y="0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9750" y="2861131"/>
            <a:ext cx="135124" cy="164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699" y="11040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99" y="3237680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885" y="31605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6618" y="285749"/>
            <a:ext cx="2190745" cy="45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12688" y="4628073"/>
            <a:ext cx="1372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Checkout</a:t>
            </a:r>
            <a:r>
              <a:rPr sz="1400" u="heavy" spc="-8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1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tutorial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6383" y="424591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83" y="424586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0" y="149599"/>
                </a:lnTo>
                <a:lnTo>
                  <a:pt x="11384" y="92352"/>
                </a:lnTo>
                <a:lnTo>
                  <a:pt x="43824" y="43824"/>
                </a:lnTo>
                <a:lnTo>
                  <a:pt x="92352" y="11384"/>
                </a:lnTo>
                <a:lnTo>
                  <a:pt x="149599" y="0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549" y="1896636"/>
            <a:ext cx="1628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Demo</a:t>
            </a:r>
            <a:endParaRPr sz="4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03321"/>
            <a:ext cx="4821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Debugger </a:t>
            </a:r>
            <a:r>
              <a:rPr sz="4400" spc="-200" dirty="0"/>
              <a:t>&amp;</a:t>
            </a:r>
            <a:r>
              <a:rPr sz="4400" spc="-270" dirty="0"/>
              <a:t> </a:t>
            </a:r>
            <a:r>
              <a:rPr sz="4400" spc="10" dirty="0"/>
              <a:t>Proﬁler</a:t>
            </a:r>
            <a:endParaRPr sz="4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634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Observatory </a:t>
            </a:r>
            <a:r>
              <a:rPr sz="3600" spc="-25" dirty="0"/>
              <a:t>debugger </a:t>
            </a:r>
            <a:r>
              <a:rPr sz="3600" spc="480" dirty="0"/>
              <a:t>/</a:t>
            </a:r>
            <a:r>
              <a:rPr sz="3600" spc="-360" dirty="0"/>
              <a:t> </a:t>
            </a:r>
            <a:r>
              <a:rPr sz="3600" spc="30" dirty="0"/>
              <a:t>proﬁler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4923" y="1979906"/>
            <a:ext cx="779462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727272"/>
                </a:solidFill>
                <a:latin typeface="Courier New"/>
                <a:cs typeface="Courier New"/>
              </a:rPr>
              <a:t>$ </a:t>
            </a: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flutter run -d</a:t>
            </a:r>
            <a:r>
              <a:rPr sz="2400" spc="-25" dirty="0">
                <a:solidFill>
                  <a:srgbClr val="727272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27272"/>
                </a:solidFill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20650">
              <a:lnSpc>
                <a:spcPct val="113599"/>
              </a:lnSpc>
              <a:spcBef>
                <a:spcPts val="5"/>
              </a:spcBef>
            </a:pPr>
            <a:r>
              <a:rPr sz="2200" spc="-25" dirty="0">
                <a:solidFill>
                  <a:srgbClr val="727272"/>
                </a:solidFill>
                <a:latin typeface="Arial"/>
                <a:cs typeface="Arial"/>
              </a:rPr>
              <a:t>An </a:t>
            </a:r>
            <a:r>
              <a:rPr sz="2200" spc="-20" dirty="0">
                <a:solidFill>
                  <a:srgbClr val="727272"/>
                </a:solidFill>
                <a:latin typeface="Arial"/>
                <a:cs typeface="Arial"/>
              </a:rPr>
              <a:t>Observatory </a:t>
            </a:r>
            <a:r>
              <a:rPr sz="2200" spc="-15" dirty="0">
                <a:solidFill>
                  <a:srgbClr val="727272"/>
                </a:solidFill>
                <a:latin typeface="Arial"/>
                <a:cs typeface="Arial"/>
              </a:rPr>
              <a:t>debugger </a:t>
            </a:r>
            <a:r>
              <a:rPr sz="2200" spc="-10" dirty="0">
                <a:solidFill>
                  <a:srgbClr val="727272"/>
                </a:solidFill>
                <a:latin typeface="Arial"/>
                <a:cs typeface="Arial"/>
              </a:rPr>
              <a:t>and </a:t>
            </a:r>
            <a:r>
              <a:rPr sz="2200" spc="15" dirty="0">
                <a:solidFill>
                  <a:srgbClr val="727272"/>
                </a:solidFill>
                <a:latin typeface="Arial"/>
                <a:cs typeface="Arial"/>
              </a:rPr>
              <a:t>proﬁler </a:t>
            </a:r>
            <a:r>
              <a:rPr sz="2200" spc="5" dirty="0">
                <a:solidFill>
                  <a:srgbClr val="727272"/>
                </a:solidFill>
                <a:latin typeface="Arial"/>
                <a:cs typeface="Arial"/>
              </a:rPr>
              <a:t>on </a:t>
            </a:r>
            <a:r>
              <a:rPr sz="2200" dirty="0">
                <a:solidFill>
                  <a:srgbClr val="727272"/>
                </a:solidFill>
                <a:latin typeface="Arial"/>
                <a:cs typeface="Arial"/>
              </a:rPr>
              <a:t>Android </a:t>
            </a:r>
            <a:r>
              <a:rPr sz="2200" spc="-140" dirty="0">
                <a:solidFill>
                  <a:srgbClr val="727272"/>
                </a:solidFill>
                <a:latin typeface="Arial"/>
                <a:cs typeface="Arial"/>
              </a:rPr>
              <a:t>SDK </a:t>
            </a:r>
            <a:r>
              <a:rPr sz="2200" spc="35" dirty="0">
                <a:solidFill>
                  <a:srgbClr val="727272"/>
                </a:solidFill>
                <a:latin typeface="Arial"/>
                <a:cs typeface="Arial"/>
              </a:rPr>
              <a:t>built</a:t>
            </a:r>
            <a:r>
              <a:rPr sz="2200" spc="-45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727272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727272"/>
                </a:solidFill>
                <a:latin typeface="Arial"/>
                <a:cs typeface="Arial"/>
              </a:rPr>
              <a:t>x86 </a:t>
            </a:r>
            <a:r>
              <a:rPr sz="2200" spc="35" dirty="0">
                <a:solidFill>
                  <a:srgbClr val="727272"/>
                </a:solidFill>
                <a:latin typeface="Arial"/>
                <a:cs typeface="Arial"/>
              </a:rPr>
              <a:t>is </a:t>
            </a:r>
            <a:r>
              <a:rPr sz="2200" spc="-15" dirty="0">
                <a:solidFill>
                  <a:srgbClr val="727272"/>
                </a:solidFill>
                <a:latin typeface="Arial"/>
                <a:cs typeface="Arial"/>
              </a:rPr>
              <a:t>available </a:t>
            </a:r>
            <a:r>
              <a:rPr sz="2200" spc="-5" dirty="0">
                <a:solidFill>
                  <a:srgbClr val="727272"/>
                </a:solidFill>
                <a:latin typeface="Arial"/>
                <a:cs typeface="Arial"/>
              </a:rPr>
              <a:t>at:</a:t>
            </a:r>
            <a:r>
              <a:rPr sz="2200" spc="-3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727272"/>
                </a:solidFill>
                <a:latin typeface="Arial"/>
                <a:cs typeface="Arial"/>
              </a:rPr>
              <a:t>http://127.0.0.1:52118/b2c0_v_ywns=/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1650"/>
              </a:spcBef>
            </a:pPr>
            <a:r>
              <a:rPr sz="2200" spc="-25" dirty="0">
                <a:solidFill>
                  <a:srgbClr val="727272"/>
                </a:solidFill>
                <a:latin typeface="Arial"/>
                <a:cs typeface="Arial"/>
              </a:rPr>
              <a:t>An </a:t>
            </a:r>
            <a:r>
              <a:rPr sz="2200" spc="-20" dirty="0">
                <a:solidFill>
                  <a:srgbClr val="727272"/>
                </a:solidFill>
                <a:latin typeface="Arial"/>
                <a:cs typeface="Arial"/>
              </a:rPr>
              <a:t>Observatory </a:t>
            </a:r>
            <a:r>
              <a:rPr sz="2200" spc="-15" dirty="0">
                <a:solidFill>
                  <a:srgbClr val="727272"/>
                </a:solidFill>
                <a:latin typeface="Arial"/>
                <a:cs typeface="Arial"/>
              </a:rPr>
              <a:t>debugger </a:t>
            </a:r>
            <a:r>
              <a:rPr sz="2200" spc="-10" dirty="0">
                <a:solidFill>
                  <a:srgbClr val="727272"/>
                </a:solidFill>
                <a:latin typeface="Arial"/>
                <a:cs typeface="Arial"/>
              </a:rPr>
              <a:t>and </a:t>
            </a:r>
            <a:r>
              <a:rPr sz="2200" spc="15" dirty="0">
                <a:solidFill>
                  <a:srgbClr val="727272"/>
                </a:solidFill>
                <a:latin typeface="Arial"/>
                <a:cs typeface="Arial"/>
              </a:rPr>
              <a:t>proﬁler </a:t>
            </a:r>
            <a:r>
              <a:rPr sz="2200" spc="5" dirty="0">
                <a:solidFill>
                  <a:srgbClr val="727272"/>
                </a:solidFill>
                <a:latin typeface="Arial"/>
                <a:cs typeface="Arial"/>
              </a:rPr>
              <a:t>on </a:t>
            </a:r>
            <a:r>
              <a:rPr sz="2200" spc="-20" dirty="0">
                <a:solidFill>
                  <a:srgbClr val="727272"/>
                </a:solidFill>
                <a:latin typeface="Arial"/>
                <a:cs typeface="Arial"/>
              </a:rPr>
              <a:t>iPhone </a:t>
            </a:r>
            <a:r>
              <a:rPr sz="2200" spc="-310" dirty="0">
                <a:solidFill>
                  <a:srgbClr val="727272"/>
                </a:solidFill>
                <a:latin typeface="Arial"/>
                <a:cs typeface="Arial"/>
              </a:rPr>
              <a:t>Xʀ </a:t>
            </a:r>
            <a:r>
              <a:rPr sz="2200" spc="35" dirty="0">
                <a:solidFill>
                  <a:srgbClr val="727272"/>
                </a:solidFill>
                <a:latin typeface="Arial"/>
                <a:cs typeface="Arial"/>
              </a:rPr>
              <a:t>is  </a:t>
            </a:r>
            <a:r>
              <a:rPr sz="2200" spc="-25" dirty="0">
                <a:solidFill>
                  <a:srgbClr val="727272"/>
                </a:solidFill>
                <a:latin typeface="Arial"/>
                <a:cs typeface="Arial"/>
              </a:rPr>
              <a:t>available </a:t>
            </a:r>
            <a:r>
              <a:rPr sz="2200" spc="-5" dirty="0">
                <a:solidFill>
                  <a:srgbClr val="727272"/>
                </a:solidFill>
                <a:latin typeface="Arial"/>
                <a:cs typeface="Arial"/>
              </a:rPr>
              <a:t>at:</a:t>
            </a:r>
            <a:r>
              <a:rPr sz="22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727272"/>
                </a:solidFill>
                <a:latin typeface="Arial"/>
                <a:cs typeface="Arial"/>
              </a:rPr>
              <a:t>http://127.0.0.1:52161/MDl88nhIz78=/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61159"/>
            <a:ext cx="8173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Android </a:t>
            </a:r>
            <a:r>
              <a:rPr sz="3000" spc="25" dirty="0"/>
              <a:t>emulator </a:t>
            </a:r>
            <a:r>
              <a:rPr sz="3000" dirty="0"/>
              <a:t>observatory </a:t>
            </a:r>
            <a:r>
              <a:rPr sz="3000" spc="25" dirty="0"/>
              <a:t>debugger/</a:t>
            </a:r>
            <a:r>
              <a:rPr sz="3000" spc="-415" dirty="0"/>
              <a:t> </a:t>
            </a:r>
            <a:r>
              <a:rPr sz="3000" spc="20" dirty="0"/>
              <a:t>proﬁler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152399" y="726561"/>
            <a:ext cx="8839181" cy="369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924" y="256946"/>
            <a:ext cx="799655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pc="-15" dirty="0"/>
              <a:t>Screen-form </a:t>
            </a:r>
            <a:r>
              <a:rPr spc="65" dirty="0"/>
              <a:t>factors </a:t>
            </a:r>
            <a:r>
              <a:rPr spc="-55" dirty="0"/>
              <a:t>+ </a:t>
            </a:r>
            <a:r>
              <a:rPr spc="-45" dirty="0"/>
              <a:t>Devices </a:t>
            </a:r>
            <a:r>
              <a:rPr spc="-55" dirty="0"/>
              <a:t>+ </a:t>
            </a:r>
            <a:r>
              <a:rPr spc="50" dirty="0"/>
              <a:t>Platforms</a:t>
            </a:r>
            <a:r>
              <a:rPr spc="-570" dirty="0"/>
              <a:t> </a:t>
            </a:r>
            <a:r>
              <a:rPr spc="-114" dirty="0"/>
              <a:t>=  </a:t>
            </a:r>
            <a:r>
              <a:rPr spc="15" dirty="0"/>
              <a:t>Interesting </a:t>
            </a:r>
            <a:r>
              <a:rPr spc="-25" dirty="0"/>
              <a:t>developers’ </a:t>
            </a:r>
            <a:r>
              <a:rPr spc="50" dirty="0"/>
              <a:t>life</a:t>
            </a:r>
            <a:r>
              <a:rPr spc="-310" dirty="0"/>
              <a:t> </a:t>
            </a:r>
            <a:r>
              <a:rPr spc="-40" dirty="0"/>
              <a:t>:)</a:t>
            </a:r>
          </a:p>
        </p:txBody>
      </p:sp>
      <p:sp>
        <p:nvSpPr>
          <p:cNvPr id="4" name="object 4"/>
          <p:cNvSpPr/>
          <p:nvPr/>
        </p:nvSpPr>
        <p:spPr>
          <a:xfrm>
            <a:off x="340899" y="2316120"/>
            <a:ext cx="3551467" cy="2058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90" y="2316120"/>
            <a:ext cx="3676142" cy="2058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45856"/>
            <a:ext cx="8016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iOS </a:t>
            </a:r>
            <a:r>
              <a:rPr spc="45" dirty="0"/>
              <a:t>simulator </a:t>
            </a:r>
            <a:r>
              <a:rPr dirty="0"/>
              <a:t>observatory </a:t>
            </a:r>
            <a:r>
              <a:rPr spc="25" dirty="0"/>
              <a:t>debugger/</a:t>
            </a:r>
            <a:r>
              <a:rPr spc="-300" dirty="0"/>
              <a:t> </a:t>
            </a:r>
            <a:r>
              <a:rPr spc="25" dirty="0"/>
              <a:t>proﬁler</a:t>
            </a:r>
          </a:p>
        </p:txBody>
      </p:sp>
      <p:sp>
        <p:nvSpPr>
          <p:cNvPr id="4" name="object 4"/>
          <p:cNvSpPr/>
          <p:nvPr/>
        </p:nvSpPr>
        <p:spPr>
          <a:xfrm>
            <a:off x="152399" y="712423"/>
            <a:ext cx="8839182" cy="3718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9382"/>
            <a:ext cx="192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Dart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DevTools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1772" y="1087522"/>
            <a:ext cx="6456411" cy="393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899" y="745186"/>
            <a:ext cx="4105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24242"/>
                </a:solidFill>
                <a:latin typeface="Arial"/>
                <a:cs typeface="Arial"/>
              </a:rPr>
              <a:t>Flutter </a:t>
            </a:r>
            <a:r>
              <a:rPr sz="1400" b="1" spc="-45" dirty="0">
                <a:solidFill>
                  <a:srgbClr val="424242"/>
                </a:solidFill>
                <a:latin typeface="Arial"/>
                <a:cs typeface="Arial"/>
              </a:rPr>
              <a:t>Inspector </a:t>
            </a:r>
            <a:r>
              <a:rPr sz="1400" b="1" spc="-15" dirty="0">
                <a:solidFill>
                  <a:srgbClr val="424242"/>
                </a:solidFill>
                <a:latin typeface="Arial"/>
                <a:cs typeface="Arial"/>
              </a:rPr>
              <a:t>-&gt; 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400" b="1" spc="-55" dirty="0">
                <a:solidFill>
                  <a:srgbClr val="424242"/>
                </a:solidFill>
                <a:latin typeface="Arial"/>
                <a:cs typeface="Arial"/>
              </a:rPr>
              <a:t>Actions </a:t>
            </a:r>
            <a:r>
              <a:rPr sz="1400" b="1" spc="-15" dirty="0">
                <a:solidFill>
                  <a:srgbClr val="424242"/>
                </a:solidFill>
                <a:latin typeface="Arial"/>
                <a:cs typeface="Arial"/>
              </a:rPr>
              <a:t>-&gt; </a:t>
            </a:r>
            <a:r>
              <a:rPr sz="1400" b="1" spc="-75" dirty="0">
                <a:solidFill>
                  <a:srgbClr val="424242"/>
                </a:solidFill>
                <a:latin typeface="Arial"/>
                <a:cs typeface="Arial"/>
              </a:rPr>
              <a:t>Open</a:t>
            </a:r>
            <a:r>
              <a:rPr sz="1400" b="1"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424242"/>
                </a:solidFill>
                <a:latin typeface="Arial"/>
                <a:cs typeface="Arial"/>
              </a:rPr>
              <a:t>DevTools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7468" y="179949"/>
            <a:ext cx="5744413" cy="375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Check-out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917" y="583021"/>
            <a:ext cx="270637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buClr>
                <a:srgbClr val="727272"/>
              </a:buClr>
              <a:buFont typeface="Arial"/>
              <a:buChar char="●"/>
            </a:pPr>
            <a:endParaRPr sz="1500" dirty="0">
              <a:latin typeface="Times New Roman"/>
              <a:cs typeface="Times New Roman"/>
            </a:endParaRPr>
          </a:p>
          <a:p>
            <a:pPr marL="15240">
              <a:lnSpc>
                <a:spcPts val="3760"/>
              </a:lnSpc>
              <a:spcBef>
                <a:spcPts val="5"/>
              </a:spcBef>
            </a:pPr>
            <a:r>
              <a:rPr sz="3200" spc="15" dirty="0">
                <a:solidFill>
                  <a:srgbClr val="424242"/>
                </a:solidFill>
                <a:latin typeface="Arial"/>
                <a:cs typeface="Arial"/>
              </a:rPr>
              <a:t>Contact</a:t>
            </a:r>
            <a:endParaRPr sz="3200" dirty="0">
              <a:latin typeface="Arial"/>
              <a:cs typeface="Arial"/>
            </a:endParaRPr>
          </a:p>
          <a:p>
            <a:pPr marL="348615" marR="43180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727272"/>
                </a:solidFill>
                <a:latin typeface="Arial"/>
                <a:cs typeface="Arial"/>
              </a:rPr>
              <a:t>Email: </a:t>
            </a:r>
            <a:r>
              <a:rPr sz="1400" u="heavy" spc="-2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</a:rPr>
              <a:t> </a:t>
            </a:r>
            <a:r>
              <a:rPr lang="en-IN" sz="1400" u="heavy" dirty="0" err="1" smtClean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Pariwesh.gupta</a:t>
            </a:r>
            <a:r>
              <a:rPr sz="1400" u="heavy" dirty="0" smtClean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@gmail.com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4014" y="4392330"/>
            <a:ext cx="42551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636905">
              <a:lnSpc>
                <a:spcPts val="1650"/>
              </a:lnSpc>
              <a:spcBef>
                <a:spcPts val="180"/>
              </a:spcBef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Designing Cross platform Flutter prototype for </a:t>
            </a:r>
            <a:r>
              <a:rPr sz="1400" spc="-5" dirty="0">
                <a:solidFill>
                  <a:srgbClr val="4FC3F6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Landing Page </a:t>
            </a: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(Web-Hummingbird, </a:t>
            </a: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Android,</a:t>
            </a:r>
            <a:r>
              <a:rPr sz="1400" u="heavy" spc="-8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iOS)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237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Useful</a:t>
            </a:r>
            <a:r>
              <a:rPr sz="3600" spc="-190" dirty="0"/>
              <a:t> </a:t>
            </a:r>
            <a:r>
              <a:rPr sz="3600" spc="35" dirty="0"/>
              <a:t>links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66192" y="1984986"/>
            <a:ext cx="3180080" cy="254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u="heavy" spc="1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Installing</a:t>
            </a:r>
            <a:r>
              <a:rPr sz="1400" u="heavy" spc="-5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Flutter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Setting up </a:t>
            </a:r>
            <a:r>
              <a:rPr sz="1400" u="heavy" spc="-2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Flutter-Web</a:t>
            </a:r>
            <a:r>
              <a:rPr sz="1400" u="heavy" spc="-14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1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4"/>
              </a:rPr>
              <a:t>https://api.ﬂutter.dev/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Dart </a:t>
            </a:r>
            <a:r>
              <a:rPr sz="1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Packages </a:t>
            </a:r>
            <a:r>
              <a:rPr sz="1400" u="heavy" spc="3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for</a:t>
            </a:r>
            <a:r>
              <a:rPr sz="1400" u="heavy" spc="-13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Flutter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Flutter </a:t>
            </a:r>
            <a:r>
              <a:rPr sz="1400" u="heavy" spc="3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for</a:t>
            </a:r>
            <a:r>
              <a:rPr sz="1400" u="heavy" spc="-10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Web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1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1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Getting </a:t>
            </a:r>
            <a:r>
              <a:rPr sz="1400" u="heavy" spc="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started </a:t>
            </a:r>
            <a:r>
              <a:rPr sz="1400" u="heavy" spc="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with </a:t>
            </a: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Custom</a:t>
            </a:r>
            <a:r>
              <a:rPr sz="1400" u="heavy" spc="-204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Fonts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9"/>
              </a:rPr>
              <a:t>Google</a:t>
            </a:r>
            <a:r>
              <a:rPr sz="1400" u="heavy" spc="-5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sz="1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9"/>
              </a:rPr>
              <a:t>Fonts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0"/>
              </a:rPr>
              <a:t>Flutter</a:t>
            </a:r>
            <a:r>
              <a:rPr sz="1400" u="heavy" spc="-5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1400" u="heavy" spc="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0"/>
              </a:rPr>
              <a:t>Inspector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1"/>
              </a:rPr>
              <a:t>Declarative</a:t>
            </a:r>
            <a:r>
              <a:rPr sz="1400" u="heavy" spc="-5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400" u="heavy" spc="-6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1"/>
              </a:rPr>
              <a:t>UI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4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2"/>
              </a:rPr>
              <a:t>Why </a:t>
            </a:r>
            <a:r>
              <a:rPr sz="1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2"/>
              </a:rPr>
              <a:t>Dart</a:t>
            </a:r>
            <a:r>
              <a:rPr sz="1400" spc="-45" dirty="0">
                <a:solidFill>
                  <a:srgbClr val="727272"/>
                </a:solidFill>
                <a:latin typeface="Arial"/>
                <a:cs typeface="Arial"/>
                <a:hlinkClick r:id="rId12"/>
              </a:rPr>
              <a:t> </a:t>
            </a:r>
            <a:r>
              <a:rPr sz="1400" spc="-120" dirty="0">
                <a:solidFill>
                  <a:srgbClr val="727272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u="heavy" spc="-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3"/>
              </a:rPr>
              <a:t>CircleCI </a:t>
            </a:r>
            <a:r>
              <a:rPr sz="1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3"/>
              </a:rPr>
              <a:t>setup</a:t>
            </a:r>
            <a:r>
              <a:rPr sz="1400" spc="-15" dirty="0">
                <a:solidFill>
                  <a:srgbClr val="727272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727272"/>
                </a:solidFill>
                <a:latin typeface="Arial"/>
                <a:cs typeface="Arial"/>
                <a:hlinkClick r:id="rId14"/>
              </a:rPr>
              <a:t> </a:t>
            </a:r>
            <a:r>
              <a:rPr sz="1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4"/>
              </a:rPr>
              <a:t>Fastlane</a:t>
            </a:r>
            <a:r>
              <a:rPr sz="1400" u="heavy" spc="-13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4"/>
              </a:rPr>
              <a:t> </a:t>
            </a:r>
            <a:r>
              <a:rPr sz="1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14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837259"/>
            <a:ext cx="316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Imagery</a:t>
            </a:r>
            <a:r>
              <a:rPr sz="3600" spc="-170" dirty="0"/>
              <a:t> </a:t>
            </a:r>
            <a:r>
              <a:rPr sz="3600" spc="35" dirty="0"/>
              <a:t>credits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35448" y="1979906"/>
            <a:ext cx="71043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ts val="2865"/>
              </a:lnSpc>
              <a:spcBef>
                <a:spcPts val="100"/>
              </a:spcBef>
              <a:buSzPct val="75000"/>
              <a:buChar char="●"/>
              <a:tabLst>
                <a:tab pos="379095" algn="l"/>
                <a:tab pos="379730" algn="l"/>
              </a:tabLst>
            </a:pPr>
            <a:r>
              <a:rPr sz="2400" u="heavy" spc="-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Android, </a:t>
            </a:r>
            <a:r>
              <a:rPr sz="2400" u="heavy" spc="-12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iOS </a:t>
            </a:r>
            <a:r>
              <a:rPr sz="2400" u="heavy" spc="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2"/>
              </a:rPr>
              <a:t>icons</a:t>
            </a:r>
            <a:r>
              <a:rPr sz="2400" spc="25" dirty="0">
                <a:solidFill>
                  <a:srgbClr val="727272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200" dirty="0">
                <a:solidFill>
                  <a:srgbClr val="727272"/>
                </a:solidFill>
                <a:latin typeface="Arial"/>
                <a:cs typeface="Arial"/>
              </a:rPr>
              <a:t>,</a:t>
            </a:r>
            <a:r>
              <a:rPr sz="2400" spc="-200" dirty="0">
                <a:solidFill>
                  <a:srgbClr val="727272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spc="-8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Web </a:t>
            </a:r>
            <a:r>
              <a:rPr sz="2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3"/>
              </a:rPr>
              <a:t>icon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  <a:hlinkClick r:id="rId4"/>
              </a:rPr>
              <a:t> </a:t>
            </a:r>
            <a:r>
              <a:rPr sz="2400" u="heavy" spc="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4"/>
              </a:rPr>
              <a:t>Android </a:t>
            </a:r>
            <a:r>
              <a:rPr sz="2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4"/>
              </a:rPr>
              <a:t>Studio</a:t>
            </a:r>
            <a:r>
              <a:rPr sz="2400" u="heavy" spc="-19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heavy" spc="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4"/>
              </a:rPr>
              <a:t>icon</a:t>
            </a:r>
            <a:endParaRPr sz="2400">
              <a:latin typeface="Arial"/>
              <a:cs typeface="Arial"/>
            </a:endParaRPr>
          </a:p>
          <a:p>
            <a:pPr marL="379095" indent="-366395">
              <a:lnSpc>
                <a:spcPts val="2850"/>
              </a:lnSpc>
              <a:buSzPct val="75000"/>
              <a:buChar char="●"/>
              <a:tabLst>
                <a:tab pos="379095" algn="l"/>
                <a:tab pos="379730" algn="l"/>
              </a:tabLst>
            </a:pPr>
            <a:r>
              <a:rPr sz="2400" u="heavy" spc="-12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iOS </a:t>
            </a:r>
            <a:r>
              <a:rPr sz="2400" u="heavy" spc="-3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5"/>
              </a:rPr>
              <a:t>devices</a:t>
            </a:r>
            <a:r>
              <a:rPr sz="2400" spc="-30" dirty="0">
                <a:solidFill>
                  <a:srgbClr val="727272"/>
                </a:solidFill>
                <a:latin typeface="Arial"/>
                <a:cs typeface="Arial"/>
              </a:rPr>
              <a:t>, 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  <a:hlinkClick r:id="rId6"/>
              </a:rPr>
              <a:t> </a:t>
            </a:r>
            <a:r>
              <a:rPr sz="2400" u="heavy" spc="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Android</a:t>
            </a:r>
            <a:r>
              <a:rPr sz="2400" u="heavy" spc="-15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400" u="heavy" spc="-1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6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379095" indent="-366395">
              <a:lnSpc>
                <a:spcPts val="2850"/>
              </a:lnSpc>
              <a:buSzPct val="75000"/>
              <a:buChar char="●"/>
              <a:tabLst>
                <a:tab pos="379095" algn="l"/>
                <a:tab pos="379730" algn="l"/>
                <a:tab pos="3016885" algn="l"/>
              </a:tabLst>
            </a:pPr>
            <a:r>
              <a:rPr sz="2400" u="heavy" spc="-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Visual</a:t>
            </a:r>
            <a:r>
              <a:rPr sz="2400" u="heavy" spc="-7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Studio</a:t>
            </a:r>
            <a:r>
              <a:rPr sz="2400" u="heavy" spc="-7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400" u="heavy" spc="-1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7"/>
              </a:rPr>
              <a:t>icon</a:t>
            </a:r>
            <a:r>
              <a:rPr sz="2400" spc="-15" dirty="0">
                <a:solidFill>
                  <a:srgbClr val="727272"/>
                </a:solidFill>
                <a:latin typeface="Arial"/>
                <a:cs typeface="Arial"/>
              </a:rPr>
              <a:t>,	</a:t>
            </a:r>
            <a:r>
              <a:rPr sz="2400" u="heavy" spc="30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IntelliJ </a:t>
            </a:r>
            <a:r>
              <a:rPr sz="2400" u="heavy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Studio</a:t>
            </a:r>
            <a:r>
              <a:rPr sz="2400" u="heavy" spc="-19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2400" u="heavy" spc="25" dirty="0">
                <a:solidFill>
                  <a:srgbClr val="727272"/>
                </a:solidFill>
                <a:uFill>
                  <a:solidFill>
                    <a:srgbClr val="727272"/>
                  </a:solidFill>
                </a:uFill>
                <a:latin typeface="Arial"/>
                <a:cs typeface="Arial"/>
                <a:hlinkClick r:id="rId8"/>
              </a:rPr>
              <a:t>icon</a:t>
            </a:r>
            <a:endParaRPr sz="2400">
              <a:latin typeface="Arial"/>
              <a:cs typeface="Arial"/>
            </a:endParaRPr>
          </a:p>
          <a:p>
            <a:pPr marL="379095" indent="-335915">
              <a:lnSpc>
                <a:spcPts val="2865"/>
              </a:lnSpc>
              <a:buClr>
                <a:srgbClr val="000000"/>
              </a:buClr>
              <a:buSzPct val="58333"/>
              <a:buChar char="●"/>
              <a:tabLst>
                <a:tab pos="379095" algn="l"/>
                <a:tab pos="379730" algn="l"/>
              </a:tabLst>
            </a:pPr>
            <a:r>
              <a:rPr sz="2400" u="heavy" spc="-4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9"/>
              </a:rPr>
              <a:t>Team </a:t>
            </a:r>
            <a:r>
              <a:rPr sz="2400" u="heavy" spc="-2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9"/>
              </a:rPr>
              <a:t>image</a:t>
            </a:r>
            <a:r>
              <a:rPr sz="2400" spc="-25" dirty="0">
                <a:solidFill>
                  <a:srgbClr val="727272"/>
                </a:solidFill>
                <a:latin typeface="Arial"/>
                <a:cs typeface="Arial"/>
              </a:rPr>
              <a:t>,</a:t>
            </a:r>
            <a:r>
              <a:rPr sz="2400" spc="-25" dirty="0">
                <a:solidFill>
                  <a:srgbClr val="4FC3F6"/>
                </a:solidFill>
                <a:latin typeface="Arial"/>
                <a:cs typeface="Arial"/>
                <a:hlinkClick r:id="rId10"/>
              </a:rPr>
              <a:t> </a:t>
            </a:r>
            <a:r>
              <a:rPr sz="2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10"/>
              </a:rPr>
              <a:t>money</a:t>
            </a:r>
            <a:r>
              <a:rPr sz="2400" u="heavy" spc="-17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2400" u="heavy" spc="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10"/>
              </a:rPr>
              <a:t>image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618" y="2102522"/>
            <a:ext cx="38976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727272"/>
                </a:solidFill>
              </a:rPr>
              <a:t>Thank </a:t>
            </a:r>
            <a:r>
              <a:rPr sz="6000" spc="-55" dirty="0">
                <a:solidFill>
                  <a:srgbClr val="727272"/>
                </a:solidFill>
              </a:rPr>
              <a:t>you</a:t>
            </a:r>
            <a:r>
              <a:rPr sz="6000" spc="-420" dirty="0">
                <a:solidFill>
                  <a:srgbClr val="727272"/>
                </a:solidFill>
              </a:rPr>
              <a:t> </a:t>
            </a:r>
            <a:r>
              <a:rPr sz="6000" spc="-125" dirty="0">
                <a:solidFill>
                  <a:srgbClr val="727272"/>
                </a:solidFill>
              </a:rPr>
              <a:t>!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8" y="638173"/>
            <a:ext cx="8839182" cy="386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90214" y="4639951"/>
            <a:ext cx="586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Credits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24" y="284786"/>
            <a:ext cx="785368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20" dirty="0"/>
              <a:t>Hard</a:t>
            </a:r>
            <a:r>
              <a:rPr sz="3600" spc="-130" dirty="0"/>
              <a:t> </a:t>
            </a:r>
            <a:r>
              <a:rPr sz="3600" spc="100" dirty="0"/>
              <a:t>for</a:t>
            </a:r>
            <a:r>
              <a:rPr sz="3600" spc="-120" dirty="0"/>
              <a:t> </a:t>
            </a:r>
            <a:r>
              <a:rPr sz="3600" spc="-30" dirty="0"/>
              <a:t>Solo</a:t>
            </a:r>
            <a:r>
              <a:rPr sz="3600" spc="-125" dirty="0"/>
              <a:t> </a:t>
            </a:r>
            <a:r>
              <a:rPr sz="3600" spc="-30" dirty="0"/>
              <a:t>developer</a:t>
            </a:r>
            <a:r>
              <a:rPr sz="3600" spc="-125" dirty="0"/>
              <a:t> </a:t>
            </a:r>
            <a:r>
              <a:rPr sz="3600" spc="95" dirty="0"/>
              <a:t>to</a:t>
            </a:r>
            <a:r>
              <a:rPr sz="3600" spc="-125" dirty="0"/>
              <a:t> </a:t>
            </a:r>
            <a:r>
              <a:rPr sz="3600" spc="-25" dirty="0"/>
              <a:t>reach</a:t>
            </a:r>
            <a:r>
              <a:rPr sz="3600" spc="-125" dirty="0"/>
              <a:t> </a:t>
            </a:r>
            <a:r>
              <a:rPr sz="3600" spc="65" dirty="0"/>
              <a:t>out</a:t>
            </a:r>
            <a:r>
              <a:rPr sz="3600" spc="-125" dirty="0"/>
              <a:t> </a:t>
            </a:r>
            <a:r>
              <a:rPr sz="3600" spc="95" dirty="0"/>
              <a:t>to  </a:t>
            </a:r>
            <a:r>
              <a:rPr sz="3600" spc="25" dirty="0"/>
              <a:t>all</a:t>
            </a:r>
            <a:r>
              <a:rPr sz="3600" spc="-125" dirty="0"/>
              <a:t> </a:t>
            </a:r>
            <a:r>
              <a:rPr sz="3600" spc="75" dirty="0"/>
              <a:t>platforms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71889" y="1793171"/>
            <a:ext cx="3261468" cy="326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2790" y="1883921"/>
            <a:ext cx="3692567" cy="160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7114" y="3427418"/>
            <a:ext cx="1603671" cy="1603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0167" y="2913944"/>
            <a:ext cx="2257420" cy="201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6013" y="472199"/>
            <a:ext cx="1064542" cy="1093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14" y="657143"/>
            <a:ext cx="546998" cy="559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1859" y="718421"/>
            <a:ext cx="547011" cy="561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9585" y="1773251"/>
            <a:ext cx="547011" cy="561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224" y="459674"/>
            <a:ext cx="3487967" cy="21587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3612" y="1537454"/>
            <a:ext cx="1064542" cy="1093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3036" y="472199"/>
            <a:ext cx="1064522" cy="1093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903</Words>
  <Application>Microsoft Office PowerPoint</Application>
  <PresentationFormat>On-screen Show (16:9)</PresentationFormat>
  <Paragraphs>228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Courier New</vt:lpstr>
      <vt:lpstr>DejaVu Sans</vt:lpstr>
      <vt:lpstr>Times New Roman</vt:lpstr>
      <vt:lpstr>Trebuchet MS</vt:lpstr>
      <vt:lpstr>Office Theme</vt:lpstr>
      <vt:lpstr>Developing Cross-Platform  Apps in Flutter</vt:lpstr>
      <vt:lpstr>“Cross-platform development  is the ability to build and deliver  apps that can run across  multiple device platforms.”</vt:lpstr>
      <vt:lpstr>Agenda</vt:lpstr>
      <vt:lpstr>Challenges</vt:lpstr>
      <vt:lpstr>Cross-platform development is  Hard.</vt:lpstr>
      <vt:lpstr>Screen-form factors + Devices + Platforms =  Interesting developers’ life :)</vt:lpstr>
      <vt:lpstr>PowerPoint Presentation</vt:lpstr>
      <vt:lpstr>Hard for Solo developer to reach out to  all platforms</vt:lpstr>
      <vt:lpstr>PowerPoint Presentation</vt:lpstr>
      <vt:lpstr>How Flutter helps ?</vt:lpstr>
      <vt:lpstr>PowerPoint Presentation</vt:lpstr>
      <vt:lpstr>What is Flutter ?</vt:lpstr>
      <vt:lpstr>PowerPoint Presentation</vt:lpstr>
      <vt:lpstr>PowerPoint Presentation</vt:lpstr>
      <vt:lpstr>PowerPoint Presentation</vt:lpstr>
      <vt:lpstr>Native SDKs</vt:lpstr>
      <vt:lpstr>PowerPoint Presentation</vt:lpstr>
      <vt:lpstr>Reactive Views</vt:lpstr>
      <vt:lpstr>Flutter (2017)</vt:lpstr>
      <vt:lpstr>Cross-platform Flutter Project</vt:lpstr>
      <vt:lpstr>Download &amp; Setup Flutter</vt:lpstr>
      <vt:lpstr>Choose your environment</vt:lpstr>
      <vt:lpstr>PowerPoint Presentation</vt:lpstr>
      <vt:lpstr>PowerPoint Presentation</vt:lpstr>
      <vt:lpstr>CLI (Command Line Interface)</vt:lpstr>
      <vt:lpstr>Cross-platform Flutter Project Structure</vt:lpstr>
      <vt:lpstr>PowerPoint Presentation</vt:lpstr>
      <vt:lpstr>web/index.html</vt:lpstr>
      <vt:lpstr>web/index.html (Firebase)</vt:lpstr>
      <vt:lpstr>Running Flutter project</vt:lpstr>
      <vt:lpstr>Chrome</vt:lpstr>
      <vt:lpstr>Anatomy of Flutter App</vt:lpstr>
      <vt:lpstr>PowerPoint Presentation</vt:lpstr>
      <vt:lpstr>Stateless Widget</vt:lpstr>
      <vt:lpstr>Stateless Widget</vt:lpstr>
      <vt:lpstr>`main.dart`</vt:lpstr>
      <vt:lpstr>PowerPoint Presentation</vt:lpstr>
      <vt:lpstr>Unit Testing</vt:lpstr>
      <vt:lpstr>Flutter Web : In technical preview</vt:lpstr>
      <vt:lpstr>Caveats</vt:lpstr>
      <vt:lpstr>Launching URL</vt:lpstr>
      <vt:lpstr>PowerPoint Presentation</vt:lpstr>
      <vt:lpstr>Custom Fonts</vt:lpstr>
      <vt:lpstr>PowerPoint Presentation</vt:lpstr>
      <vt:lpstr>Developer Tooling</vt:lpstr>
      <vt:lpstr>Command Line Tools</vt:lpstr>
      <vt:lpstr>Available Commands: `flutter help`</vt:lpstr>
      <vt:lpstr>Android Studio: Flutter plugin</vt:lpstr>
      <vt:lpstr>Android Studio: Live Templates</vt:lpstr>
      <vt:lpstr>Flutter Outline Tool</vt:lpstr>
      <vt:lpstr>Exploring Flutter Samples code</vt:lpstr>
      <vt:lpstr>Creating app from Flutter samples</vt:lpstr>
      <vt:lpstr>How to get sample ids ?</vt:lpstr>
      <vt:lpstr>Creating app from Flutter sample id</vt:lpstr>
      <vt:lpstr>PowerPoint Presentation</vt:lpstr>
      <vt:lpstr>Demo</vt:lpstr>
      <vt:lpstr>Debugger &amp; Proﬁler</vt:lpstr>
      <vt:lpstr>Observatory debugger / proﬁler</vt:lpstr>
      <vt:lpstr>Android emulator observatory debugger/ proﬁler</vt:lpstr>
      <vt:lpstr>iOS simulator observatory debugger/ proﬁler</vt:lpstr>
      <vt:lpstr>PowerPoint Presentation</vt:lpstr>
      <vt:lpstr>Check-out</vt:lpstr>
      <vt:lpstr>Useful links</vt:lpstr>
      <vt:lpstr>Imagery credits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Cross-Platform  Apps in Flutter</dc:title>
  <dc:creator>Pariwesh</dc:creator>
  <cp:lastModifiedBy>Pariwesh</cp:lastModifiedBy>
  <cp:revision>7</cp:revision>
  <dcterms:created xsi:type="dcterms:W3CDTF">2019-11-30T17:44:43Z</dcterms:created>
  <dcterms:modified xsi:type="dcterms:W3CDTF">2019-12-03T02:42:38Z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2019-11-30T00:00:00Z</vt:filetime>
  </property>
</Properties>
</file>