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364" r:id="rId2"/>
    <p:sldId id="358" r:id="rId3"/>
    <p:sldId id="359" r:id="rId4"/>
    <p:sldId id="360" r:id="rId5"/>
    <p:sldId id="361" r:id="rId6"/>
    <p:sldId id="362" r:id="rId7"/>
    <p:sldId id="363" r:id="rId8"/>
  </p:sldIdLst>
  <p:sldSz cx="12188825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98" d="100"/>
          <a:sy n="98" d="100"/>
        </p:scale>
        <p:origin x="-654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6/16/2025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74963" y="2343150"/>
            <a:ext cx="6438900" cy="2171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5814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02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03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3" name="직사각형 2"/>
          <p:cNvSpPr/>
          <p:nvPr/>
        </p:nvSpPr>
        <p:spPr>
          <a:xfrm>
            <a:off x="9997440" y="721360"/>
            <a:ext cx="949502" cy="426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6313136" y="334555"/>
            <a:ext cx="9007895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200" dirty="0" err="1">
                <a:solidFill>
                  <a:srgbClr val="C00000"/>
                </a:solidFill>
              </a:rPr>
              <a:t>시계열</a:t>
            </a:r>
            <a:r>
              <a:rPr lang="ko-KR" altLang="en-US" sz="1200" dirty="0">
                <a:solidFill>
                  <a:srgbClr val="C00000"/>
                </a:solidFill>
              </a:rPr>
              <a:t> </a:t>
            </a:r>
            <a:r>
              <a:rPr lang="ko-KR" altLang="en-US" sz="1200" dirty="0" smtClean="0">
                <a:solidFill>
                  <a:srgbClr val="C00000"/>
                </a:solidFill>
              </a:rPr>
              <a:t>데이터 </a:t>
            </a:r>
            <a:r>
              <a:rPr lang="en-US" altLang="ko-KR" sz="1200" dirty="0" smtClean="0">
                <a:solidFill>
                  <a:srgbClr val="C00000"/>
                </a:solidFill>
              </a:rPr>
              <a:t>-</a:t>
            </a:r>
            <a:r>
              <a:rPr lang="ko-KR" altLang="en-US" sz="1200" dirty="0">
                <a:solidFill>
                  <a:srgbClr val="C00000"/>
                </a:solidFill>
              </a:rPr>
              <a:t> 시간에 따라 순서대로 수집된 데이터를 </a:t>
            </a:r>
            <a:r>
              <a:rPr lang="ko-KR" altLang="en-US" sz="1200" dirty="0" smtClean="0">
                <a:solidFill>
                  <a:srgbClr val="C00000"/>
                </a:solidFill>
              </a:rPr>
              <a:t>의미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ko-KR" altLang="en-US" sz="1200" dirty="0" smtClean="0">
                <a:solidFill>
                  <a:srgbClr val="C00000"/>
                </a:solidFill>
              </a:rPr>
              <a:t>    </a:t>
            </a:r>
            <a:r>
              <a:rPr lang="en-US" altLang="ko-KR" sz="1200" dirty="0" smtClean="0">
                <a:solidFill>
                  <a:srgbClr val="C00000"/>
                </a:solidFill>
              </a:rPr>
              <a:t>&gt;</a:t>
            </a:r>
            <a:r>
              <a:rPr lang="en-US" altLang="ko-KR" sz="1200" dirty="0">
                <a:solidFill>
                  <a:srgbClr val="C00000"/>
                </a:solidFill>
              </a:rPr>
              <a:t> </a:t>
            </a:r>
            <a:r>
              <a:rPr lang="ko-KR" altLang="en-US" sz="1200" dirty="0">
                <a:solidFill>
                  <a:srgbClr val="C00000"/>
                </a:solidFill>
              </a:rPr>
              <a:t>예를 들어 매일의 기온 변화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주식 가격의 변동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웹사이트 방문자 수 등과 같이 </a:t>
            </a:r>
            <a:r>
              <a:rPr lang="en-US" altLang="ko-KR" sz="1200" dirty="0" smtClean="0">
                <a:solidFill>
                  <a:srgbClr val="C00000"/>
                </a:solidFill>
              </a:rPr>
              <a:t/>
            </a:r>
            <a:br>
              <a:rPr lang="en-US" altLang="ko-KR" sz="1200" dirty="0" smtClean="0">
                <a:solidFill>
                  <a:srgbClr val="C00000"/>
                </a:solidFill>
              </a:rPr>
            </a:br>
            <a:r>
              <a:rPr lang="en-US" altLang="ko-KR" sz="1200" dirty="0" smtClean="0">
                <a:solidFill>
                  <a:srgbClr val="C00000"/>
                </a:solidFill>
              </a:rPr>
              <a:t>       </a:t>
            </a:r>
            <a:r>
              <a:rPr lang="ko-KR" altLang="en-US" sz="1200" dirty="0" smtClean="0">
                <a:solidFill>
                  <a:srgbClr val="C00000"/>
                </a:solidFill>
              </a:rPr>
              <a:t>시간 </a:t>
            </a:r>
            <a:r>
              <a:rPr lang="ko-KR" altLang="en-US" sz="1200" dirty="0">
                <a:solidFill>
                  <a:srgbClr val="C00000"/>
                </a:solidFill>
              </a:rPr>
              <a:t>순서대로 수집되는 </a:t>
            </a:r>
            <a:r>
              <a:rPr lang="ko-KR" altLang="en-US" sz="1200" dirty="0" smtClean="0">
                <a:solidFill>
                  <a:srgbClr val="C00000"/>
                </a:solidFill>
              </a:rPr>
              <a:t>데이터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pPr>
              <a:lnSpc>
                <a:spcPct val="150000"/>
              </a:lnSpc>
            </a:pPr>
            <a:r>
              <a:rPr lang="en-US" altLang="ko-KR" sz="1200" dirty="0">
                <a:solidFill>
                  <a:srgbClr val="C00000"/>
                </a:solidFill>
              </a:rPr>
              <a:t> </a:t>
            </a:r>
            <a:r>
              <a:rPr lang="en-US" altLang="ko-KR" sz="1200" dirty="0" smtClean="0">
                <a:solidFill>
                  <a:srgbClr val="C00000"/>
                </a:solidFill>
              </a:rPr>
              <a:t>   &gt;</a:t>
            </a:r>
            <a:r>
              <a:rPr lang="ko-KR" altLang="en-US" sz="1200" dirty="0" smtClean="0">
                <a:solidFill>
                  <a:srgbClr val="C00000"/>
                </a:solidFill>
              </a:rPr>
              <a:t> </a:t>
            </a:r>
            <a:r>
              <a:rPr lang="en-US" altLang="ko-KR" sz="1200" dirty="0">
                <a:solidFill>
                  <a:srgbClr val="C00000"/>
                </a:solidFill>
              </a:rPr>
              <a:t> </a:t>
            </a:r>
            <a:r>
              <a:rPr lang="ko-KR" altLang="en-US" sz="1200" dirty="0" err="1">
                <a:solidFill>
                  <a:srgbClr val="C00000"/>
                </a:solidFill>
              </a:rPr>
              <a:t>시계열</a:t>
            </a:r>
            <a:r>
              <a:rPr lang="ko-KR" altLang="en-US" sz="1200" dirty="0">
                <a:solidFill>
                  <a:srgbClr val="C00000"/>
                </a:solidFill>
              </a:rPr>
              <a:t> 데이터는 예측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 err="1">
                <a:solidFill>
                  <a:srgbClr val="C00000"/>
                </a:solidFill>
              </a:rPr>
              <a:t>트렌드</a:t>
            </a:r>
            <a:r>
              <a:rPr lang="ko-KR" altLang="en-US" sz="1200" dirty="0">
                <a:solidFill>
                  <a:srgbClr val="C00000"/>
                </a:solidFill>
              </a:rPr>
              <a:t> 분석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이상 탐지 등에 유용하게 </a:t>
            </a:r>
            <a:r>
              <a:rPr lang="ko-KR" altLang="en-US" sz="1200" dirty="0" smtClean="0">
                <a:solidFill>
                  <a:srgbClr val="C00000"/>
                </a:solidFill>
              </a:rPr>
              <a:t>활용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5" name="직사각형 4"/>
          <p:cNvSpPr/>
          <p:nvPr/>
        </p:nvSpPr>
        <p:spPr>
          <a:xfrm>
            <a:off x="3896139" y="5765270"/>
            <a:ext cx="8245426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&gt; x  -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입력층의</a:t>
            </a:r>
            <a:r>
              <a:rPr lang="ko-KR" altLang="en-US" sz="1200" dirty="0" smtClean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입력 </a:t>
            </a:r>
            <a:r>
              <a:rPr lang="ko-KR" altLang="en-US" sz="1200" dirty="0" smtClean="0">
                <a:solidFill>
                  <a:srgbClr val="C00000"/>
                </a:solidFill>
              </a:rPr>
              <a:t>벡터</a:t>
            </a:r>
            <a:r>
              <a:rPr lang="en-US" altLang="ko-KR" sz="1200" dirty="0" smtClean="0">
                <a:solidFill>
                  <a:srgbClr val="C00000"/>
                </a:solidFill>
              </a:rPr>
              <a:t>, </a:t>
            </a:r>
            <a:r>
              <a:rPr lang="en-US" altLang="ko-KR" sz="1200" dirty="0">
                <a:solidFill>
                  <a:srgbClr val="C00000"/>
                </a:solidFill>
              </a:rPr>
              <a:t>y </a:t>
            </a:r>
            <a:r>
              <a:rPr lang="en-US" altLang="ko-KR" sz="1200" dirty="0" smtClean="0">
                <a:solidFill>
                  <a:srgbClr val="C00000"/>
                </a:solidFill>
              </a:rPr>
              <a:t> -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출력층의</a:t>
            </a:r>
            <a:r>
              <a:rPr lang="ko-KR" altLang="en-US" sz="1200" dirty="0" smtClean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출력 </a:t>
            </a:r>
            <a:r>
              <a:rPr lang="ko-KR" altLang="en-US" sz="1200" dirty="0" smtClean="0">
                <a:solidFill>
                  <a:srgbClr val="C00000"/>
                </a:solidFill>
              </a:rPr>
              <a:t>벡터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&gt; </a:t>
            </a:r>
            <a:r>
              <a:rPr lang="ko-KR" altLang="en-US" sz="1200" dirty="0" smtClean="0">
                <a:solidFill>
                  <a:srgbClr val="C00000"/>
                </a:solidFill>
              </a:rPr>
              <a:t>셀</a:t>
            </a:r>
            <a:r>
              <a:rPr lang="en-US" altLang="ko-KR" sz="1200" dirty="0">
                <a:solidFill>
                  <a:srgbClr val="C00000"/>
                </a:solidFill>
              </a:rPr>
              <a:t>(cell</a:t>
            </a:r>
            <a:r>
              <a:rPr lang="en-US" altLang="ko-KR" sz="1200" dirty="0" smtClean="0">
                <a:solidFill>
                  <a:srgbClr val="C00000"/>
                </a:solidFill>
              </a:rPr>
              <a:t>) -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은닉층에서</a:t>
            </a:r>
            <a:r>
              <a:rPr lang="ko-KR" altLang="en-US" sz="1200" dirty="0" smtClean="0">
                <a:solidFill>
                  <a:srgbClr val="C00000"/>
                </a:solidFill>
              </a:rPr>
              <a:t> </a:t>
            </a:r>
            <a:r>
              <a:rPr lang="ko-KR" altLang="en-US" sz="1200" dirty="0">
                <a:solidFill>
                  <a:srgbClr val="C00000"/>
                </a:solidFill>
              </a:rPr>
              <a:t>활성화 함수를 통해 결과를 내보내는 역할을 하는 </a:t>
            </a:r>
            <a:r>
              <a:rPr lang="ko-KR" altLang="en-US" sz="1200" dirty="0" err="1" smtClean="0">
                <a:solidFill>
                  <a:srgbClr val="C00000"/>
                </a:solidFill>
              </a:rPr>
              <a:t>노드</a:t>
            </a:r>
            <a:r>
              <a:rPr lang="ko-KR" altLang="en-US" sz="1200" dirty="0">
                <a:solidFill>
                  <a:srgbClr val="C00000"/>
                </a:solidFill>
              </a:rPr>
              <a:t> 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&gt; </a:t>
            </a:r>
            <a:r>
              <a:rPr lang="ko-KR" altLang="en-US" sz="1200" dirty="0" smtClean="0">
                <a:solidFill>
                  <a:srgbClr val="C00000"/>
                </a:solidFill>
              </a:rPr>
              <a:t>은닉상태</a:t>
            </a:r>
            <a:r>
              <a:rPr lang="en-US" altLang="ko-KR" sz="1200" dirty="0">
                <a:solidFill>
                  <a:srgbClr val="C00000"/>
                </a:solidFill>
              </a:rPr>
              <a:t>(hidden</a:t>
            </a:r>
            <a:r>
              <a:rPr lang="ko-KR" altLang="en-US" sz="1200" dirty="0">
                <a:solidFill>
                  <a:srgbClr val="C00000"/>
                </a:solidFill>
              </a:rPr>
              <a:t> </a:t>
            </a:r>
            <a:r>
              <a:rPr lang="en-US" altLang="ko-KR" sz="1200" dirty="0">
                <a:solidFill>
                  <a:srgbClr val="C00000"/>
                </a:solidFill>
              </a:rPr>
              <a:t>state</a:t>
            </a:r>
            <a:r>
              <a:rPr lang="en-US" altLang="ko-KR" sz="1200" dirty="0" smtClean="0">
                <a:solidFill>
                  <a:srgbClr val="C00000"/>
                </a:solidFill>
              </a:rPr>
              <a:t>) - </a:t>
            </a:r>
            <a:r>
              <a:rPr lang="ko-KR" altLang="en-US" sz="1200" dirty="0">
                <a:solidFill>
                  <a:srgbClr val="C00000"/>
                </a:solidFill>
              </a:rPr>
              <a:t>이러한 메모리 셀이 </a:t>
            </a:r>
            <a:r>
              <a:rPr lang="ko-KR" altLang="en-US" sz="1200" dirty="0" err="1">
                <a:solidFill>
                  <a:srgbClr val="C00000"/>
                </a:solidFill>
              </a:rPr>
              <a:t>출력층</a:t>
            </a:r>
            <a:r>
              <a:rPr lang="ko-KR" altLang="en-US" sz="1200" dirty="0">
                <a:solidFill>
                  <a:srgbClr val="C00000"/>
                </a:solidFill>
              </a:rPr>
              <a:t> 방향 또는 다음 시점인 </a:t>
            </a:r>
            <a:r>
              <a:rPr lang="en-US" altLang="ko-KR" sz="1200" dirty="0">
                <a:solidFill>
                  <a:srgbClr val="C00000"/>
                </a:solidFill>
              </a:rPr>
              <a:t>t+1</a:t>
            </a:r>
            <a:r>
              <a:rPr lang="ko-KR" altLang="en-US" sz="1200" dirty="0">
                <a:solidFill>
                  <a:srgbClr val="C00000"/>
                </a:solidFill>
              </a:rPr>
              <a:t>의 자신에게 보내는 </a:t>
            </a:r>
            <a:r>
              <a:rPr lang="ko-KR" altLang="en-US" sz="1200" dirty="0" smtClean="0">
                <a:solidFill>
                  <a:srgbClr val="C00000"/>
                </a:solidFill>
              </a:rPr>
              <a:t>값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04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1242008" y="5865061"/>
            <a:ext cx="2013115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Vanilla NN </a:t>
            </a:r>
            <a:r>
              <a:rPr lang="ko-KR" altLang="en-US" sz="1200" dirty="0">
                <a:solidFill>
                  <a:srgbClr val="C00000"/>
                </a:solidFill>
              </a:rPr>
              <a:t>기본 이미지 분류</a:t>
            </a:r>
          </a:p>
        </p:txBody>
      </p:sp>
      <p:sp>
        <p:nvSpPr>
          <p:cNvPr id="6" name="직사각형 5"/>
          <p:cNvSpPr/>
          <p:nvPr/>
        </p:nvSpPr>
        <p:spPr>
          <a:xfrm>
            <a:off x="3438824" y="5847917"/>
            <a:ext cx="1604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이미지에서 시퀀스로</a:t>
            </a:r>
          </a:p>
        </p:txBody>
      </p:sp>
      <p:sp>
        <p:nvSpPr>
          <p:cNvPr id="7" name="직사각형 6"/>
          <p:cNvSpPr/>
          <p:nvPr/>
        </p:nvSpPr>
        <p:spPr>
          <a:xfrm>
            <a:off x="5938833" y="5799119"/>
            <a:ext cx="1604927" cy="27699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시퀀스에서 감정으로</a:t>
            </a:r>
          </a:p>
        </p:txBody>
      </p:sp>
      <p:sp>
        <p:nvSpPr>
          <p:cNvPr id="8" name="직사각형 7"/>
          <p:cNvSpPr/>
          <p:nvPr/>
        </p:nvSpPr>
        <p:spPr>
          <a:xfrm>
            <a:off x="8056422" y="5799119"/>
            <a:ext cx="3334668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>
                <a:solidFill>
                  <a:srgbClr val="C00000"/>
                </a:solidFill>
              </a:rPr>
              <a:t>Seq2Seq </a:t>
            </a:r>
            <a:r>
              <a:rPr lang="ko-KR" altLang="en-US" sz="1200" dirty="0">
                <a:solidFill>
                  <a:srgbClr val="C00000"/>
                </a:solidFill>
              </a:rPr>
              <a:t>기계 번역</a:t>
            </a: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시퀀스에서 시퀀스로</a:t>
            </a:r>
            <a:r>
              <a:rPr lang="en-US" altLang="ko-KR" sz="1200" dirty="0">
                <a:solidFill>
                  <a:srgbClr val="C00000"/>
                </a:solidFill>
              </a:rPr>
              <a:t>).</a:t>
            </a:r>
          </a:p>
          <a:p>
            <a:r>
              <a:rPr lang="ko-KR" altLang="en-US" sz="1200" dirty="0" smtClean="0">
                <a:solidFill>
                  <a:srgbClr val="C00000"/>
                </a:solidFill>
              </a:rPr>
              <a:t>비디오 </a:t>
            </a:r>
            <a:r>
              <a:rPr lang="ko-KR" altLang="en-US" sz="1200" dirty="0">
                <a:solidFill>
                  <a:srgbClr val="C00000"/>
                </a:solidFill>
              </a:rPr>
              <a:t>분류</a:t>
            </a:r>
            <a:r>
              <a:rPr lang="en-US" altLang="ko-KR" sz="1200" dirty="0">
                <a:solidFill>
                  <a:srgbClr val="C00000"/>
                </a:solidFill>
              </a:rPr>
              <a:t>(</a:t>
            </a:r>
            <a:r>
              <a:rPr lang="ko-KR" altLang="en-US" sz="1200" dirty="0">
                <a:solidFill>
                  <a:srgbClr val="C00000"/>
                </a:solidFill>
              </a:rPr>
              <a:t>프레임 수준 분류</a:t>
            </a:r>
            <a:r>
              <a:rPr lang="en-US" altLang="ko-KR" sz="1200" dirty="0">
                <a:solidFill>
                  <a:srgbClr val="C00000"/>
                </a:solidFill>
              </a:rPr>
              <a:t>).</a:t>
            </a:r>
            <a:endParaRPr lang="en-US" altLang="ko-KR" sz="1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05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4764" y="1797743"/>
            <a:ext cx="2114488" cy="140265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0468" y="3200401"/>
            <a:ext cx="1857983" cy="128508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직사각형 2"/>
          <p:cNvSpPr/>
          <p:nvPr/>
        </p:nvSpPr>
        <p:spPr>
          <a:xfrm>
            <a:off x="1845109" y="6184879"/>
            <a:ext cx="8498731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ko-KR" sz="1200" dirty="0" smtClean="0">
                <a:solidFill>
                  <a:srgbClr val="C00000"/>
                </a:solidFill>
              </a:rPr>
              <a:t>- </a:t>
            </a:r>
            <a:r>
              <a:rPr lang="ko-KR" altLang="en-US" sz="1200" dirty="0" smtClean="0">
                <a:solidFill>
                  <a:srgbClr val="C00000"/>
                </a:solidFill>
              </a:rPr>
              <a:t>문장 </a:t>
            </a:r>
            <a:r>
              <a:rPr lang="ko-KR" altLang="en-US" sz="1200" dirty="0">
                <a:solidFill>
                  <a:srgbClr val="C00000"/>
                </a:solidFill>
              </a:rPr>
              <a:t>내에서 단어들 간의 관계가 멀리 떨어져 있어 이를 파악하기가 어려운 </a:t>
            </a:r>
            <a:r>
              <a:rPr lang="ko-KR" altLang="en-US" sz="1200" dirty="0" smtClean="0">
                <a:solidFill>
                  <a:srgbClr val="C00000"/>
                </a:solidFill>
              </a:rPr>
              <a:t>경우</a:t>
            </a:r>
            <a:endParaRPr lang="en-US" altLang="ko-KR" sz="1200" dirty="0" smtClean="0">
              <a:solidFill>
                <a:srgbClr val="C00000"/>
              </a:solidFill>
            </a:endParaRPr>
          </a:p>
          <a:p>
            <a:r>
              <a:rPr lang="en-US" altLang="ko-KR" sz="1200" dirty="0" smtClean="0">
                <a:solidFill>
                  <a:srgbClr val="C00000"/>
                </a:solidFill>
              </a:rPr>
              <a:t>- </a:t>
            </a:r>
            <a:r>
              <a:rPr lang="ko-KR" altLang="en-US" sz="1200" dirty="0" smtClean="0">
                <a:solidFill>
                  <a:srgbClr val="C00000"/>
                </a:solidFill>
              </a:rPr>
              <a:t>전통적인 </a:t>
            </a:r>
            <a:r>
              <a:rPr lang="ko-KR" altLang="en-US" sz="1200" dirty="0">
                <a:solidFill>
                  <a:srgbClr val="C00000"/>
                </a:solidFill>
              </a:rPr>
              <a:t>순차적인 모델들은 장기 의존성을 처리하는 데 어려움을 겪을 수 있으며</a:t>
            </a:r>
            <a:r>
              <a:rPr lang="en-US" altLang="ko-KR" sz="1200" dirty="0">
                <a:solidFill>
                  <a:srgbClr val="C00000"/>
                </a:solidFill>
              </a:rPr>
              <a:t>, </a:t>
            </a:r>
            <a:r>
              <a:rPr lang="ko-KR" altLang="en-US" sz="1200" dirty="0">
                <a:solidFill>
                  <a:srgbClr val="C00000"/>
                </a:solidFill>
              </a:rPr>
              <a:t>특히 문장이 길어지면 더욱 </a:t>
            </a:r>
            <a:r>
              <a:rPr lang="ko-KR" altLang="en-US" sz="1200" dirty="0" smtClean="0">
                <a:solidFill>
                  <a:srgbClr val="C00000"/>
                </a:solidFill>
              </a:rPr>
              <a:t>어려워짐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  <p:sp>
        <p:nvSpPr>
          <p:cNvPr id="4" name="직사각형 3"/>
          <p:cNvSpPr/>
          <p:nvPr/>
        </p:nvSpPr>
        <p:spPr>
          <a:xfrm>
            <a:off x="1731523" y="557188"/>
            <a:ext cx="6092825" cy="276999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ko-KR" altLang="en-US" sz="1200" dirty="0">
                <a:solidFill>
                  <a:srgbClr val="C00000"/>
                </a:solidFill>
              </a:rPr>
              <a:t>바닐라 맛이 아이스크림의 가장 기본적인 맛을 나타내는 것처럼</a:t>
            </a:r>
            <a:r>
              <a:rPr lang="en-US" altLang="ko-KR" sz="1200" dirty="0">
                <a:solidFill>
                  <a:srgbClr val="C00000"/>
                </a:solidFill>
              </a:rPr>
              <a:t>, RNN</a:t>
            </a:r>
            <a:r>
              <a:rPr lang="ko-KR" altLang="en-US" sz="1200" dirty="0">
                <a:solidFill>
                  <a:srgbClr val="C00000"/>
                </a:solidFill>
              </a:rPr>
              <a:t>의 가장 단순한 형태</a:t>
            </a:r>
            <a:endParaRPr lang="ko-KR" altLang="en-US" sz="1200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0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289224" y="0"/>
            <a:ext cx="3775006" cy="18871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temp_image_107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42008" y="0"/>
            <a:ext cx="9704934" cy="6858000"/>
          </a:xfrm>
          <a:prstGeom prst="rect">
            <a:avLst/>
          </a:prstGeom>
        </p:spPr>
      </p:pic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534813"/>
            <a:ext cx="2531285" cy="1990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42901" y="2299257"/>
            <a:ext cx="2645924" cy="172627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373</TotalTime>
  <Words>93</Words>
  <Application>Microsoft Office PowerPoint</Application>
  <PresentationFormat>사용자 지정</PresentationFormat>
  <Paragraphs>14</Paragraphs>
  <Slides>7</Slides>
  <Notes>0</Notes>
  <HiddenSlides>0</HiddenSlides>
  <MMClips>0</MMClips>
  <ScaleCrop>false</ScaleCrop>
  <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8" baseType="lpstr"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박인철</dc:creator>
  <dc:description>generated using python-pptx</dc:description>
  <cp:lastModifiedBy>박인철</cp:lastModifiedBy>
  <cp:revision>9</cp:revision>
  <dcterms:created xsi:type="dcterms:W3CDTF">2013-01-27T09:14:16Z</dcterms:created>
  <dcterms:modified xsi:type="dcterms:W3CDTF">2025-06-16T08:36:07Z</dcterms:modified>
</cp:coreProperties>
</file>