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5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6" r:id="rId13"/>
    <p:sldId id="377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8" y="2614613"/>
            <a:ext cx="4705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20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73407" y="39819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오토인코더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Autoencoder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r>
              <a:rPr lang="ko-KR" altLang="en-US" sz="1200" b="1" dirty="0">
                <a:solidFill>
                  <a:srgbClr val="7030A0"/>
                </a:solidFill>
              </a:rPr>
              <a:t>를 활용한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 이상 </a:t>
            </a:r>
            <a:r>
              <a:rPr lang="ko-KR" altLang="en-US" sz="1200" b="1" dirty="0">
                <a:solidFill>
                  <a:srgbClr val="7030A0"/>
                </a:solidFill>
              </a:rPr>
              <a:t>탐지</a:t>
            </a:r>
            <a:r>
              <a:rPr lang="en-US" altLang="ko-KR" sz="1200" b="1" dirty="0">
                <a:solidFill>
                  <a:srgbClr val="7030A0"/>
                </a:solidFill>
              </a:rPr>
              <a:t>(Anomaly Detection</a:t>
            </a:r>
            <a:r>
              <a:rPr lang="en-US" altLang="ko-KR" sz="1200" b="1" dirty="0" smtClean="0">
                <a:solidFill>
                  <a:srgbClr val="7030A0"/>
                </a:solidFill>
              </a:rPr>
              <a:t>)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는 </a:t>
            </a:r>
            <a:r>
              <a:rPr lang="ko-KR" altLang="en-US" sz="1200" b="1" dirty="0">
                <a:solidFill>
                  <a:srgbClr val="7030A0"/>
                </a:solidFill>
              </a:rPr>
              <a:t>정상 데이터만을 학습시킨 뒤</a:t>
            </a:r>
            <a:r>
              <a:rPr lang="en-US" altLang="ko-KR" sz="1200" b="1" dirty="0">
                <a:solidFill>
                  <a:srgbClr val="7030A0"/>
                </a:solidFill>
              </a:rPr>
              <a:t>, </a:t>
            </a:r>
            <a:r>
              <a:rPr lang="ko-KR" altLang="en-US" sz="1200" b="1" dirty="0">
                <a:solidFill>
                  <a:srgbClr val="7030A0"/>
                </a:solidFill>
              </a:rPr>
              <a:t>재구성 오류</a:t>
            </a:r>
            <a:r>
              <a:rPr lang="en-US" altLang="ko-KR" sz="1200" b="1" dirty="0">
                <a:solidFill>
                  <a:srgbClr val="7030A0"/>
                </a:solidFill>
              </a:rPr>
              <a:t>(reconstruction error)</a:t>
            </a:r>
            <a:r>
              <a:rPr lang="ko-KR" altLang="en-US" sz="1200" b="1" dirty="0">
                <a:solidFill>
                  <a:srgbClr val="7030A0"/>
                </a:solidFill>
              </a:rPr>
              <a:t>를 기반으로 이상 여부를 판단하는 대표적인 비지도 학습 방법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297798" cy="114300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판단</a:t>
            </a:r>
            <a:r>
              <a:rPr lang="en-US" altLang="ko-KR" sz="3200" b="1" dirty="0">
                <a:solidFill>
                  <a:srgbClr val="C00000"/>
                </a:solidFill>
              </a:rPr>
              <a:t>-</a:t>
            </a:r>
            <a:r>
              <a:rPr lang="ko-KR" altLang="en-US" sz="3200" b="1" dirty="0">
                <a:solidFill>
                  <a:srgbClr val="C00000"/>
                </a:solidFill>
              </a:rPr>
              <a:t>생성</a:t>
            </a:r>
            <a:r>
              <a:rPr lang="en-US" altLang="ko-KR" sz="3200" b="1" dirty="0">
                <a:solidFill>
                  <a:srgbClr val="C00000"/>
                </a:solidFill>
              </a:rPr>
              <a:t>-</a:t>
            </a:r>
            <a:r>
              <a:rPr lang="ko-KR" altLang="en-US" sz="3200" b="1" dirty="0">
                <a:solidFill>
                  <a:srgbClr val="C00000"/>
                </a:solidFill>
              </a:rPr>
              <a:t>행동</a:t>
            </a:r>
            <a:r>
              <a:rPr lang="en-US" altLang="ko-KR" sz="3200" b="1" dirty="0">
                <a:solidFill>
                  <a:srgbClr val="C00000"/>
                </a:solidFill>
              </a:rPr>
              <a:t>(Perception-Generation-Action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이란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?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9205" y="1417638"/>
            <a:ext cx="111857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rgbClr val="7030A0"/>
                </a:solidFill>
              </a:rPr>
              <a:t>인공지능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지능형 </a:t>
            </a:r>
            <a:r>
              <a:rPr lang="ko-KR" altLang="en-US" b="1" dirty="0"/>
              <a:t>에이전트</a:t>
            </a:r>
            <a:r>
              <a:rPr lang="en-US" altLang="ko-KR" b="1" dirty="0"/>
              <a:t>(Intelligent Agent)</a:t>
            </a:r>
            <a:r>
              <a:rPr lang="ko-KR" altLang="en-US" b="1" dirty="0"/>
              <a:t> </a:t>
            </a:r>
            <a:r>
              <a:rPr lang="ko-KR" altLang="en-US" b="1" dirty="0" smtClean="0"/>
              <a:t> 또는  자율 </a:t>
            </a:r>
            <a:r>
              <a:rPr lang="ko-KR" altLang="en-US" b="1" dirty="0"/>
              <a:t>시스템</a:t>
            </a:r>
            <a:r>
              <a:rPr lang="en-US" altLang="ko-KR" b="1" dirty="0"/>
              <a:t>(Autonomous Systems</a:t>
            </a:r>
            <a:r>
              <a:rPr lang="en-US" altLang="ko-KR" b="1" dirty="0" smtClean="0"/>
              <a:t>)*</a:t>
            </a:r>
            <a:r>
              <a:rPr lang="ko-KR" altLang="en-US" b="1" dirty="0" smtClean="0"/>
              <a:t> </a:t>
            </a:r>
            <a:r>
              <a:rPr lang="ko-KR" altLang="en-US" b="1" dirty="0"/>
              <a:t>핵심적인 개념으로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환경을 </a:t>
            </a:r>
            <a:r>
              <a:rPr lang="ko-KR" altLang="en-US" b="1" dirty="0"/>
              <a:t>인지하고</a:t>
            </a:r>
            <a:r>
              <a:rPr lang="en-US" altLang="ko-KR" b="1" dirty="0"/>
              <a:t>(</a:t>
            </a:r>
            <a:r>
              <a:rPr lang="ko-KR" altLang="en-US" b="1" dirty="0"/>
              <a:t>판단</a:t>
            </a:r>
            <a:r>
              <a:rPr lang="en-US" altLang="ko-KR" b="1" dirty="0"/>
              <a:t>), </a:t>
            </a:r>
            <a:r>
              <a:rPr lang="ko-KR" altLang="en-US" b="1" dirty="0"/>
              <a:t>적절한 반응을 계획하거나 새로운 결과물을 만들어내며</a:t>
            </a:r>
            <a:r>
              <a:rPr lang="en-US" altLang="ko-KR" b="1" dirty="0"/>
              <a:t>(</a:t>
            </a:r>
            <a:r>
              <a:rPr lang="ko-KR" altLang="en-US" b="1" dirty="0"/>
              <a:t>생성</a:t>
            </a:r>
            <a:r>
              <a:rPr lang="en-US" altLang="ko-KR" b="1" dirty="0"/>
              <a:t>), </a:t>
            </a:r>
            <a:r>
              <a:rPr lang="ko-KR" altLang="en-US" b="1" dirty="0"/>
              <a:t>그 계획에 따라 실제 세계에서 행동하는 인공지능 시스템의 전형적인 </a:t>
            </a:r>
            <a:r>
              <a:rPr lang="ko-KR" altLang="en-US" b="1" dirty="0" err="1"/>
              <a:t>워크플로우를</a:t>
            </a:r>
            <a:r>
              <a:rPr lang="ko-KR" altLang="en-US" b="1" dirty="0"/>
              <a:t> </a:t>
            </a:r>
            <a:r>
              <a:rPr lang="ko-KR" altLang="en-US" b="1" dirty="0" smtClean="0"/>
              <a:t>의미</a:t>
            </a: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rgbClr val="0070C0"/>
                </a:solidFill>
              </a:rPr>
              <a:t>판단 </a:t>
            </a:r>
            <a:r>
              <a:rPr lang="en-US" altLang="ko-KR" b="1" dirty="0">
                <a:solidFill>
                  <a:srgbClr val="0070C0"/>
                </a:solidFill>
              </a:rPr>
              <a:t>(Perception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정의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에이전트가 </a:t>
            </a:r>
            <a:r>
              <a:rPr lang="ko-KR" altLang="en-US" b="1" dirty="0"/>
              <a:t>센서</a:t>
            </a:r>
            <a:r>
              <a:rPr lang="en-US" altLang="ko-KR" b="1" dirty="0"/>
              <a:t>, </a:t>
            </a:r>
            <a:r>
              <a:rPr lang="ko-KR" altLang="en-US" b="1" dirty="0"/>
              <a:t>카메라</a:t>
            </a:r>
            <a:r>
              <a:rPr lang="en-US" altLang="ko-KR" b="1" dirty="0"/>
              <a:t>, </a:t>
            </a:r>
            <a:r>
              <a:rPr lang="ko-KR" altLang="en-US" b="1" dirty="0"/>
              <a:t>마이크 등 다양한 입력 장치를 통해 주변 환경으로부터 데이터를 수집하고 이를 이해하는 </a:t>
            </a:r>
            <a:r>
              <a:rPr lang="ko-KR" altLang="en-US" b="1" dirty="0" smtClean="0"/>
              <a:t>과정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컴퓨터 </a:t>
            </a:r>
            <a:r>
              <a:rPr lang="ko-KR" altLang="en-US" b="1" dirty="0"/>
              <a:t>비전</a:t>
            </a:r>
            <a:r>
              <a:rPr lang="en-US" altLang="ko-KR" b="1" dirty="0"/>
              <a:t>:</a:t>
            </a:r>
            <a:r>
              <a:rPr lang="ko-KR" altLang="en-US" b="1" dirty="0"/>
              <a:t> 이미지 및 영상 인식 </a:t>
            </a:r>
            <a:r>
              <a:rPr lang="en-US" altLang="ko-KR" b="1" dirty="0"/>
              <a:t>(</a:t>
            </a:r>
            <a:r>
              <a:rPr lang="ko-KR" altLang="en-US" b="1" dirty="0"/>
              <a:t>객체 탐지</a:t>
            </a:r>
            <a:r>
              <a:rPr lang="en-US" altLang="ko-KR" b="1" dirty="0"/>
              <a:t>, </a:t>
            </a:r>
            <a:r>
              <a:rPr lang="ko-KR" altLang="en-US" b="1" dirty="0"/>
              <a:t>이미지 분할</a:t>
            </a:r>
            <a:r>
              <a:rPr lang="en-US" altLang="ko-KR" b="1" dirty="0"/>
              <a:t>, </a:t>
            </a:r>
            <a:r>
              <a:rPr lang="ko-KR" altLang="en-US" b="1" dirty="0"/>
              <a:t>얼굴 인식 등</a:t>
            </a:r>
            <a:r>
              <a:rPr lang="en-US" altLang="ko-KR" b="1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목표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현재 환경의 상태</a:t>
            </a:r>
            <a:r>
              <a:rPr lang="en-US" altLang="ko-KR" b="1" dirty="0"/>
              <a:t>, </a:t>
            </a:r>
            <a:r>
              <a:rPr lang="ko-KR" altLang="en-US" b="1" dirty="0"/>
              <a:t>객체의 위치 및 속성</a:t>
            </a:r>
            <a:r>
              <a:rPr lang="en-US" altLang="ko-KR" b="1" dirty="0"/>
              <a:t>, </a:t>
            </a:r>
            <a:r>
              <a:rPr lang="ko-KR" altLang="en-US" b="1" dirty="0"/>
              <a:t>사용자 의도 등 </a:t>
            </a:r>
            <a:r>
              <a:rPr lang="en-US" altLang="ko-KR" b="1" dirty="0"/>
              <a:t>'</a:t>
            </a:r>
            <a:r>
              <a:rPr lang="ko-KR" altLang="en-US" b="1" dirty="0"/>
              <a:t>무엇이 일어나고 있는가</a:t>
            </a:r>
            <a:r>
              <a:rPr lang="en-US" altLang="ko-KR" b="1" dirty="0"/>
              <a:t>'</a:t>
            </a:r>
            <a:r>
              <a:rPr lang="ko-KR" altLang="en-US" b="1" dirty="0"/>
              <a:t>를 정확하게 파악하는 </a:t>
            </a:r>
            <a:r>
              <a:rPr lang="ko-KR" altLang="en-US" b="1" dirty="0" smtClean="0"/>
              <a:t>것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 </a:t>
            </a:r>
            <a:r>
              <a:rPr lang="ko-KR" altLang="en-US" b="1" dirty="0"/>
              <a:t>단계에서 데이터의 특징을 추출하고</a:t>
            </a:r>
            <a:r>
              <a:rPr lang="en-US" altLang="ko-KR" b="1" dirty="0"/>
              <a:t>, </a:t>
            </a:r>
            <a:r>
              <a:rPr lang="ko-KR" altLang="en-US" b="1" dirty="0" err="1"/>
              <a:t>노이즈를</a:t>
            </a:r>
            <a:r>
              <a:rPr lang="ko-KR" altLang="en-US" b="1" dirty="0"/>
              <a:t> 제거하며</a:t>
            </a:r>
            <a:r>
              <a:rPr lang="en-US" altLang="ko-KR" b="1" dirty="0"/>
              <a:t>, </a:t>
            </a:r>
            <a:r>
              <a:rPr lang="ko-KR" altLang="en-US" b="1" dirty="0"/>
              <a:t>패턴을 인식하는 작업이 </a:t>
            </a:r>
            <a:r>
              <a:rPr lang="ko-KR" altLang="en-US" b="1" dirty="0" smtClean="0"/>
              <a:t>이루어짐</a:t>
            </a:r>
            <a:r>
              <a:rPr lang="en-US" altLang="ko-KR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rgbClr val="0070C0"/>
                </a:solidFill>
              </a:rPr>
              <a:t>생성 </a:t>
            </a:r>
            <a:r>
              <a:rPr lang="en-US" altLang="ko-KR" b="1" dirty="0">
                <a:solidFill>
                  <a:srgbClr val="0070C0"/>
                </a:solidFill>
              </a:rPr>
              <a:t>(Generation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정의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판단 단계를 통해 얻은 정보를 바탕으로</a:t>
            </a:r>
            <a:r>
              <a:rPr lang="en-US" altLang="ko-KR" b="1" dirty="0"/>
              <a:t>, </a:t>
            </a:r>
            <a:r>
              <a:rPr lang="ko-KR" altLang="en-US" b="1" dirty="0"/>
              <a:t>다음 행동에 대한 계획을 수립하거나</a:t>
            </a:r>
            <a:r>
              <a:rPr lang="en-US" altLang="ko-KR" b="1" dirty="0"/>
              <a:t>, </a:t>
            </a:r>
            <a:r>
              <a:rPr lang="ko-KR" altLang="en-US" b="1" dirty="0"/>
              <a:t>특정 목표를 달성하기 위한 새로운 아이디어</a:t>
            </a:r>
            <a:r>
              <a:rPr lang="en-US" altLang="ko-KR" b="1" dirty="0"/>
              <a:t>, </a:t>
            </a:r>
            <a:r>
              <a:rPr lang="ko-KR" altLang="en-US" b="1" dirty="0" err="1"/>
              <a:t>콘텐츠</a:t>
            </a:r>
            <a:r>
              <a:rPr lang="en-US" altLang="ko-KR" b="1" dirty="0"/>
              <a:t>, </a:t>
            </a:r>
            <a:r>
              <a:rPr lang="ko-KR" altLang="en-US" b="1" dirty="0"/>
              <a:t>또는 솔루션을 만들어내는 </a:t>
            </a:r>
            <a:r>
              <a:rPr lang="ko-KR" altLang="en-US" b="1" dirty="0" smtClean="0"/>
              <a:t>과정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생성 </a:t>
            </a:r>
            <a:r>
              <a:rPr lang="ko-KR" altLang="en-US" b="1" dirty="0"/>
              <a:t>모델</a:t>
            </a:r>
            <a:r>
              <a:rPr lang="en-US" altLang="ko-KR" b="1" dirty="0"/>
              <a:t>(Generative Models</a:t>
            </a:r>
            <a:r>
              <a:rPr lang="en-US" altLang="ko-KR" b="1" dirty="0" smtClean="0"/>
              <a:t>) -</a:t>
            </a:r>
            <a:r>
              <a:rPr lang="ko-KR" altLang="en-US" b="1" dirty="0" smtClean="0"/>
              <a:t> </a:t>
            </a:r>
            <a:r>
              <a:rPr lang="en-US" altLang="ko-KR" b="1" dirty="0"/>
              <a:t>VAE, GAN, Diffusion Models </a:t>
            </a:r>
            <a:r>
              <a:rPr lang="ko-KR" altLang="en-US" b="1" dirty="0"/>
              <a:t>등을 활용하여 이미지</a:t>
            </a:r>
            <a:r>
              <a:rPr lang="en-US" altLang="ko-KR" b="1" dirty="0"/>
              <a:t>, </a:t>
            </a:r>
            <a:r>
              <a:rPr lang="ko-KR" altLang="en-US" b="1" dirty="0"/>
              <a:t>텍스트</a:t>
            </a:r>
            <a:r>
              <a:rPr lang="en-US" altLang="ko-KR" b="1" dirty="0"/>
              <a:t>, </a:t>
            </a:r>
            <a:r>
              <a:rPr lang="ko-KR" altLang="en-US" b="1" dirty="0"/>
              <a:t>음성</a:t>
            </a:r>
            <a:r>
              <a:rPr lang="en-US" altLang="ko-KR" b="1" dirty="0"/>
              <a:t>, </a:t>
            </a:r>
            <a:r>
              <a:rPr lang="ko-KR" altLang="en-US" b="1" dirty="0"/>
              <a:t>코드 등 새로운 데이터를 </a:t>
            </a:r>
            <a:r>
              <a:rPr lang="ko-KR" altLang="en-US" b="1" dirty="0" smtClean="0"/>
              <a:t>생성</a:t>
            </a:r>
            <a:r>
              <a:rPr lang="en-US" altLang="ko-KR" b="1" dirty="0" smtClean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: </a:t>
            </a:r>
            <a:r>
              <a:rPr lang="ko-KR" altLang="en-US" b="1" dirty="0"/>
              <a:t>텍스트 프롬프트로부터 이미지 생성</a:t>
            </a:r>
            <a:r>
              <a:rPr lang="en-US" altLang="ko-KR" b="1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목표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en-US" altLang="ko-KR" b="1" dirty="0"/>
              <a:t>'</a:t>
            </a:r>
            <a:r>
              <a:rPr lang="ko-KR" altLang="en-US" b="1" dirty="0"/>
              <a:t>무엇을 할 것인가</a:t>
            </a:r>
            <a:r>
              <a:rPr lang="en-US" altLang="ko-KR" b="1" dirty="0"/>
              <a:t>' </a:t>
            </a:r>
            <a:r>
              <a:rPr lang="ko-KR" altLang="en-US" b="1" dirty="0"/>
              <a:t>또는 </a:t>
            </a:r>
            <a:r>
              <a:rPr lang="en-US" altLang="ko-KR" b="1" dirty="0"/>
              <a:t>'</a:t>
            </a:r>
            <a:r>
              <a:rPr lang="ko-KR" altLang="en-US" b="1" dirty="0"/>
              <a:t>무엇을 만들어낼 것인가</a:t>
            </a:r>
            <a:r>
              <a:rPr lang="en-US" altLang="ko-KR" b="1" dirty="0"/>
              <a:t>'</a:t>
            </a:r>
            <a:r>
              <a:rPr lang="ko-KR" altLang="en-US" b="1" dirty="0"/>
              <a:t>에 대한 최적의 답을 도출하는 </a:t>
            </a:r>
            <a:r>
              <a:rPr lang="ko-KR" altLang="en-US" b="1" dirty="0" smtClean="0"/>
              <a:t>것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단순히 </a:t>
            </a:r>
            <a:r>
              <a:rPr lang="ko-KR" altLang="en-US" b="1" dirty="0"/>
              <a:t>미리 정의된 규칙을 따르는 것을 넘어</a:t>
            </a:r>
            <a:r>
              <a:rPr lang="en-US" altLang="ko-KR" b="1" dirty="0"/>
              <a:t>, </a:t>
            </a:r>
            <a:r>
              <a:rPr lang="ko-KR" altLang="en-US" b="1" dirty="0"/>
              <a:t>창의적이거나 복잡한 문제 해결 능력을 </a:t>
            </a:r>
            <a:r>
              <a:rPr lang="ko-KR" altLang="en-US" b="1" dirty="0" smtClean="0"/>
              <a:t>포함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1159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297798" cy="114300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판단</a:t>
            </a:r>
            <a:r>
              <a:rPr lang="en-US" altLang="ko-KR" sz="3200" b="1" dirty="0">
                <a:solidFill>
                  <a:srgbClr val="C00000"/>
                </a:solidFill>
              </a:rPr>
              <a:t>-</a:t>
            </a:r>
            <a:r>
              <a:rPr lang="ko-KR" altLang="en-US" sz="3200" b="1" dirty="0">
                <a:solidFill>
                  <a:srgbClr val="C00000"/>
                </a:solidFill>
              </a:rPr>
              <a:t>생성</a:t>
            </a:r>
            <a:r>
              <a:rPr lang="en-US" altLang="ko-KR" sz="3200" b="1" dirty="0">
                <a:solidFill>
                  <a:srgbClr val="C00000"/>
                </a:solidFill>
              </a:rPr>
              <a:t>-</a:t>
            </a:r>
            <a:r>
              <a:rPr lang="ko-KR" altLang="en-US" sz="3200" b="1" dirty="0">
                <a:solidFill>
                  <a:srgbClr val="C00000"/>
                </a:solidFill>
              </a:rPr>
              <a:t>행동</a:t>
            </a:r>
            <a:r>
              <a:rPr lang="en-US" altLang="ko-KR" sz="3200" b="1" dirty="0">
                <a:solidFill>
                  <a:srgbClr val="C00000"/>
                </a:solidFill>
              </a:rPr>
              <a:t>(Perception-Generation-Action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이란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?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9205" y="1417638"/>
            <a:ext cx="111857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rgbClr val="0070C0"/>
                </a:solidFill>
              </a:rPr>
              <a:t>행동 </a:t>
            </a:r>
            <a:r>
              <a:rPr lang="en-US" altLang="ko-KR" b="1" dirty="0">
                <a:solidFill>
                  <a:srgbClr val="0070C0"/>
                </a:solidFill>
              </a:rPr>
              <a:t>(Action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정의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생성 단계를 통해 결정된 계획이나 생성된 결과물을 실제 세계에서 물리적 또는 가상적으로 실행하는 </a:t>
            </a:r>
            <a:r>
              <a:rPr lang="ko-KR" altLang="en-US" b="1" dirty="0" smtClean="0"/>
              <a:t>과정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로봇 제어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로봇의 모터</a:t>
            </a:r>
            <a:r>
              <a:rPr lang="en-US" altLang="ko-KR" b="1" dirty="0"/>
              <a:t>, </a:t>
            </a:r>
            <a:r>
              <a:rPr lang="ko-KR" altLang="en-US" b="1" dirty="0"/>
              <a:t>관절 등을 제어하여 물리적 움직임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목표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en-US" altLang="ko-KR" b="1" dirty="0"/>
              <a:t>'</a:t>
            </a:r>
            <a:r>
              <a:rPr lang="ko-KR" altLang="en-US" b="1" dirty="0"/>
              <a:t>어떻게 행동할 것인가</a:t>
            </a:r>
            <a:r>
              <a:rPr lang="en-US" altLang="ko-KR" b="1" dirty="0"/>
              <a:t>'</a:t>
            </a:r>
            <a:r>
              <a:rPr lang="ko-KR" altLang="en-US" b="1" dirty="0"/>
              <a:t>를 실제로 구현하여 환경에 영향을 미치고</a:t>
            </a:r>
            <a:r>
              <a:rPr lang="en-US" altLang="ko-KR" b="1" dirty="0"/>
              <a:t>, </a:t>
            </a:r>
            <a:r>
              <a:rPr lang="ko-KR" altLang="en-US" b="1" dirty="0"/>
              <a:t>그 결과가 다시 판단 단계의 입력으로 </a:t>
            </a:r>
            <a:r>
              <a:rPr lang="ko-KR" altLang="en-US" b="1" dirty="0" err="1"/>
              <a:t>피드백되어</a:t>
            </a:r>
            <a:r>
              <a:rPr lang="ko-KR" altLang="en-US" b="1" dirty="0"/>
              <a:t> 순환적인 상호작용을 이어가는 </a:t>
            </a:r>
            <a:r>
              <a:rPr lang="ko-KR" altLang="en-US" b="1" dirty="0" smtClean="0"/>
              <a:t>것</a:t>
            </a:r>
            <a:endParaRPr lang="en-US" altLang="ko-KR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판단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생성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행동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'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사이클의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중요성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이 </a:t>
            </a:r>
            <a:r>
              <a:rPr lang="ko-KR" altLang="en-US" b="1" dirty="0"/>
              <a:t>세 단계는 </a:t>
            </a:r>
            <a:r>
              <a:rPr lang="ko-KR" altLang="en-US" b="1" dirty="0" err="1"/>
              <a:t>단방향이</a:t>
            </a:r>
            <a:r>
              <a:rPr lang="ko-KR" altLang="en-US" b="1" dirty="0"/>
              <a:t> 아니라 순환적인 피드백 루프를 </a:t>
            </a:r>
            <a:r>
              <a:rPr lang="ko-KR" altLang="en-US" b="1" dirty="0" smtClean="0"/>
              <a:t>형성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에이전트의 </a:t>
            </a:r>
            <a:r>
              <a:rPr lang="ko-KR" altLang="en-US" b="1" dirty="0"/>
              <a:t>행동은 환경을 변화시키고</a:t>
            </a:r>
            <a:r>
              <a:rPr lang="en-US" altLang="ko-KR" b="1" dirty="0"/>
              <a:t>, </a:t>
            </a:r>
            <a:r>
              <a:rPr lang="ko-KR" altLang="en-US" b="1" dirty="0"/>
              <a:t>이 변화된 환경은 다시 에이전트의 다음 판단을 위한 새로운 입력이 </a:t>
            </a:r>
            <a:r>
              <a:rPr lang="ko-KR" altLang="en-US" b="1" dirty="0" smtClean="0"/>
              <a:t>됨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이러한 </a:t>
            </a:r>
            <a:r>
              <a:rPr lang="ko-KR" altLang="en-US" b="1" dirty="0"/>
              <a:t>지속적인 사이클을 통해 인공지능 시스템은 스스로 학습하고 발전하며</a:t>
            </a:r>
            <a:r>
              <a:rPr lang="en-US" altLang="ko-KR" b="1" dirty="0"/>
              <a:t>,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더 </a:t>
            </a:r>
            <a:r>
              <a:rPr lang="ko-KR" altLang="en-US" b="1" dirty="0"/>
              <a:t>복잡하고 동적인 환경에서도 적응적으로 작동할 수 있게 </a:t>
            </a:r>
            <a:r>
              <a:rPr lang="ko-KR" altLang="en-US" b="1" dirty="0" smtClean="0"/>
              <a:t>됨</a:t>
            </a:r>
            <a:endParaRPr lang="en-US" altLang="ko-KR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자율주행 자동차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판단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카메라</a:t>
            </a:r>
            <a:r>
              <a:rPr lang="en-US" altLang="ko-KR" b="1" dirty="0"/>
              <a:t>, LiDAR </a:t>
            </a:r>
            <a:r>
              <a:rPr lang="ko-KR" altLang="en-US" b="1" dirty="0"/>
              <a:t>등으로 주변 도로 상황</a:t>
            </a:r>
            <a:r>
              <a:rPr lang="en-US" altLang="ko-KR" b="1" dirty="0"/>
              <a:t>, </a:t>
            </a:r>
            <a:r>
              <a:rPr lang="ko-KR" altLang="en-US" b="1" dirty="0"/>
              <a:t>다른 차량</a:t>
            </a:r>
            <a:r>
              <a:rPr lang="en-US" altLang="ko-KR" b="1" dirty="0"/>
              <a:t>, </a:t>
            </a:r>
            <a:r>
              <a:rPr lang="ko-KR" altLang="en-US" b="1" dirty="0"/>
              <a:t>보행자</a:t>
            </a:r>
            <a:r>
              <a:rPr lang="en-US" altLang="ko-KR" b="1" dirty="0"/>
              <a:t>, </a:t>
            </a:r>
            <a:r>
              <a:rPr lang="ko-KR" altLang="en-US" b="1" dirty="0"/>
              <a:t>신호등 등을 </a:t>
            </a:r>
            <a:r>
              <a:rPr lang="ko-KR" altLang="en-US" b="1" dirty="0" smtClean="0"/>
              <a:t>인지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생성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인지된 정보를 바탕으로 경로 계획</a:t>
            </a:r>
            <a:r>
              <a:rPr lang="en-US" altLang="ko-KR" b="1" dirty="0"/>
              <a:t>, </a:t>
            </a:r>
            <a:r>
              <a:rPr lang="ko-KR" altLang="en-US" b="1" dirty="0"/>
              <a:t>속도 및 </a:t>
            </a:r>
            <a:r>
              <a:rPr lang="ko-KR" altLang="en-US" b="1" dirty="0" err="1"/>
              <a:t>조향</a:t>
            </a:r>
            <a:r>
              <a:rPr lang="ko-KR" altLang="en-US" b="1" dirty="0"/>
              <a:t> 제어 전략 수립</a:t>
            </a:r>
            <a:r>
              <a:rPr lang="en-US" altLang="ko-KR" b="1" dirty="0"/>
              <a:t>, </a:t>
            </a:r>
            <a:r>
              <a:rPr lang="ko-KR" altLang="en-US" b="1" dirty="0"/>
              <a:t>위험 회피 </a:t>
            </a:r>
            <a:r>
              <a:rPr lang="ko-KR" altLang="en-US" b="1" dirty="0" smtClean="0"/>
              <a:t>결정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행동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가속 페달</a:t>
            </a:r>
            <a:r>
              <a:rPr lang="en-US" altLang="ko-KR" b="1" dirty="0"/>
              <a:t>, </a:t>
            </a:r>
            <a:r>
              <a:rPr lang="ko-KR" altLang="en-US" b="1" dirty="0"/>
              <a:t>브레이크</a:t>
            </a:r>
            <a:r>
              <a:rPr lang="en-US" altLang="ko-KR" b="1" dirty="0"/>
              <a:t>, </a:t>
            </a:r>
            <a:r>
              <a:rPr lang="ko-KR" altLang="en-US" b="1" dirty="0" err="1"/>
              <a:t>스티어링</a:t>
            </a:r>
            <a:r>
              <a:rPr lang="ko-KR" altLang="en-US" b="1" dirty="0"/>
              <a:t> </a:t>
            </a:r>
            <a:r>
              <a:rPr lang="ko-KR" altLang="en-US" b="1" dirty="0" err="1"/>
              <a:t>휠을</a:t>
            </a:r>
            <a:r>
              <a:rPr lang="ko-KR" altLang="en-US" b="1" dirty="0"/>
              <a:t> 조작하여 실제 주행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40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9716" y="5814407"/>
            <a:ext cx="11714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잠재 공간</a:t>
            </a:r>
            <a:r>
              <a:rPr lang="en-US" altLang="ko-KR" sz="1200" b="1" dirty="0">
                <a:solidFill>
                  <a:srgbClr val="FF0000"/>
                </a:solidFill>
              </a:rPr>
              <a:t>(Latent Space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 -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인공지능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특히 </a:t>
            </a:r>
            <a:r>
              <a:rPr lang="ko-KR" altLang="en-US" sz="1200" b="1" dirty="0" err="1">
                <a:solidFill>
                  <a:srgbClr val="FF0000"/>
                </a:solidFill>
              </a:rPr>
              <a:t>머신러닝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더 나아가 생성 모델</a:t>
            </a:r>
            <a:r>
              <a:rPr lang="en-US" altLang="ko-KR" sz="1200" b="1" dirty="0">
                <a:solidFill>
                  <a:srgbClr val="FF0000"/>
                </a:solidFill>
              </a:rPr>
              <a:t>(Generative Models)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분야에서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원본 데이터를 압축하고 추상화하여 표현한 </a:t>
            </a:r>
            <a:r>
              <a:rPr lang="ko-KR" altLang="en-US" sz="1200" b="1" dirty="0" err="1">
                <a:solidFill>
                  <a:srgbClr val="FF0000"/>
                </a:solidFill>
              </a:rPr>
              <a:t>저차원</a:t>
            </a:r>
            <a:r>
              <a:rPr lang="ko-KR" altLang="en-US" sz="1200" b="1" dirty="0">
                <a:solidFill>
                  <a:srgbClr val="FF0000"/>
                </a:solidFill>
              </a:rPr>
              <a:t> 공간을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의미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가장 </a:t>
            </a:r>
            <a:r>
              <a:rPr lang="ko-KR" altLang="en-US" sz="1200" b="1" dirty="0">
                <a:solidFill>
                  <a:srgbClr val="0070C0"/>
                </a:solidFill>
              </a:rPr>
              <a:t>핵심적이고 의미 있는 특성들만을 추출하여 더 적은 수의 차원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</a:rPr>
              <a:t>숫자 벡터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  <a:r>
              <a:rPr lang="ko-KR" altLang="en-US" sz="1200" b="1" dirty="0">
                <a:solidFill>
                  <a:srgbClr val="0070C0"/>
                </a:solidFill>
              </a:rPr>
              <a:t>으로 표현한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것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0070C0"/>
                </a:solidFill>
              </a:rPr>
              <a:t>공간에서 데이터의 유사성이 거리로 표현된다는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- </a:t>
            </a:r>
            <a:r>
              <a:rPr lang="ko-KR" altLang="en-US" sz="1200" b="1" dirty="0">
                <a:solidFill>
                  <a:srgbClr val="0070C0"/>
                </a:solidFill>
              </a:rPr>
              <a:t>즉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</a:rPr>
              <a:t>잠재 공간에서 가까이 있는 점들은 원본 데이터 공간에서도 서로 유사한 특성을 가진 데이터일 가능성이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높음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70892" y="6040519"/>
            <a:ext cx="9489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오토인코더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en-US" altLang="ko-KR" sz="1200" b="1" dirty="0" err="1">
                <a:solidFill>
                  <a:srgbClr val="C00000"/>
                </a:solidFill>
              </a:rPr>
              <a:t>Autoencoder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활용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차원 </a:t>
            </a:r>
            <a:r>
              <a:rPr lang="ko-KR" altLang="en-US" sz="1200" b="1" dirty="0">
                <a:solidFill>
                  <a:srgbClr val="C00000"/>
                </a:solidFill>
              </a:rPr>
              <a:t>축소</a:t>
            </a:r>
            <a:r>
              <a:rPr lang="en-US" altLang="ko-KR" sz="1200" b="1" dirty="0">
                <a:solidFill>
                  <a:srgbClr val="C00000"/>
                </a:solidFill>
              </a:rPr>
              <a:t>(dimensionality reduction), </a:t>
            </a:r>
            <a:r>
              <a:rPr lang="ko-KR" altLang="en-US" sz="1200" b="1" dirty="0">
                <a:solidFill>
                  <a:srgbClr val="C00000"/>
                </a:solidFill>
              </a:rPr>
              <a:t>특징 학습</a:t>
            </a:r>
            <a:r>
              <a:rPr lang="en-US" altLang="ko-KR" sz="1200" b="1" dirty="0">
                <a:solidFill>
                  <a:srgbClr val="C00000"/>
                </a:solidFill>
              </a:rPr>
              <a:t>(feature learning), </a:t>
            </a:r>
            <a:r>
              <a:rPr lang="ko-KR" altLang="en-US" sz="1200" b="1" dirty="0">
                <a:solidFill>
                  <a:srgbClr val="C00000"/>
                </a:solidFill>
              </a:rPr>
              <a:t>데이터 압축</a:t>
            </a:r>
            <a:r>
              <a:rPr lang="en-US" altLang="ko-KR" sz="1200" b="1" dirty="0">
                <a:solidFill>
                  <a:srgbClr val="C00000"/>
                </a:solidFill>
              </a:rPr>
              <a:t>(data compression),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이상 </a:t>
            </a:r>
            <a:r>
              <a:rPr lang="ko-KR" altLang="en-US" sz="1200" b="1" dirty="0">
                <a:solidFill>
                  <a:srgbClr val="C00000"/>
                </a:solidFill>
              </a:rPr>
              <a:t>탐지</a:t>
            </a:r>
            <a:r>
              <a:rPr lang="en-US" altLang="ko-KR" sz="1200" b="1" dirty="0">
                <a:solidFill>
                  <a:srgbClr val="C00000"/>
                </a:solidFill>
              </a:rPr>
              <a:t>(anomaly detection) </a:t>
            </a:r>
            <a:r>
              <a:rPr lang="ko-KR" altLang="en-US" sz="1200" b="1" dirty="0">
                <a:solidFill>
                  <a:srgbClr val="C00000"/>
                </a:solidFill>
              </a:rPr>
              <a:t>등에 사용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04615" y="5657671"/>
            <a:ext cx="776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트랜스포즈 </a:t>
            </a:r>
            <a:r>
              <a:rPr lang="ko-KR" altLang="en-US" sz="1200" b="1" dirty="0" err="1">
                <a:solidFill>
                  <a:srgbClr val="C00000"/>
                </a:solidFill>
              </a:rPr>
              <a:t>컨볼루션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 err="1">
                <a:solidFill>
                  <a:srgbClr val="C00000"/>
                </a:solidFill>
              </a:rPr>
              <a:t>레이어</a:t>
            </a:r>
            <a:r>
              <a:rPr lang="en-US" altLang="ko-KR" sz="1200" b="1" dirty="0">
                <a:solidFill>
                  <a:srgbClr val="C00000"/>
                </a:solidFill>
              </a:rPr>
              <a:t>(Transposed Convolutional Layer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 -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일반적인 </a:t>
            </a:r>
            <a:r>
              <a:rPr lang="ko-KR" altLang="en-US" sz="1200" b="1" dirty="0" err="1">
                <a:solidFill>
                  <a:srgbClr val="C00000"/>
                </a:solidFill>
              </a:rPr>
              <a:t>컨볼루션</a:t>
            </a:r>
            <a:r>
              <a:rPr lang="ko-KR" altLang="en-US" sz="1200" b="1" dirty="0">
                <a:solidFill>
                  <a:srgbClr val="C00000"/>
                </a:solidFill>
              </a:rPr>
              <a:t> 연산의 역방향으로 작동하여 특징 </a:t>
            </a:r>
            <a:r>
              <a:rPr lang="ko-KR" altLang="en-US" sz="1200" b="1" dirty="0" err="1">
                <a:solidFill>
                  <a:srgbClr val="C00000"/>
                </a:solidFill>
              </a:rPr>
              <a:t>맵</a:t>
            </a:r>
            <a:r>
              <a:rPr lang="en-US" altLang="ko-KR" sz="1200" b="1" dirty="0">
                <a:solidFill>
                  <a:srgbClr val="C00000"/>
                </a:solidFill>
              </a:rPr>
              <a:t>(feature map)</a:t>
            </a:r>
            <a:r>
              <a:rPr lang="ko-KR" altLang="en-US" sz="1200" b="1" dirty="0">
                <a:solidFill>
                  <a:srgbClr val="C00000"/>
                </a:solidFill>
              </a:rPr>
              <a:t>의 공간 해상도를 증가시키는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 err="1">
                <a:solidFill>
                  <a:srgbClr val="C00000"/>
                </a:solidFill>
              </a:rPr>
              <a:t>업샘플링하는</a:t>
            </a:r>
            <a:r>
              <a:rPr lang="en-US" altLang="ko-KR" sz="1200" b="1" dirty="0">
                <a:solidFill>
                  <a:srgbClr val="C00000"/>
                </a:solidFill>
              </a:rPr>
              <a:t>) </a:t>
            </a:r>
            <a:r>
              <a:rPr lang="ko-KR" altLang="en-US" sz="1200" b="1" dirty="0">
                <a:solidFill>
                  <a:srgbClr val="C00000"/>
                </a:solidFill>
              </a:rPr>
              <a:t>데 사용되는 </a:t>
            </a:r>
            <a:r>
              <a:rPr lang="ko-KR" altLang="en-US" sz="1200" b="1" dirty="0" err="1">
                <a:solidFill>
                  <a:srgbClr val="C00000"/>
                </a:solidFill>
              </a:rPr>
              <a:t>레이어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19171" y="519221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등 간격 데이터 생성은 데이터 포인트들이 특정 규칙에 따라 일정한 간격으로 분포하도록 데이터를 만드는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과정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 smtClean="0">
                <a:solidFill>
                  <a:srgbClr val="C00000"/>
                </a:solidFill>
              </a:rPr>
              <a:t>   - </a:t>
            </a:r>
            <a:r>
              <a:rPr lang="ko-KR" altLang="en-US" sz="1200" b="1" dirty="0" err="1">
                <a:solidFill>
                  <a:srgbClr val="C00000"/>
                </a:solidFill>
              </a:rPr>
              <a:t>머신러닝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전처리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-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일부 </a:t>
            </a:r>
            <a:r>
              <a:rPr lang="ko-KR" altLang="en-US" sz="1200" b="1" dirty="0" err="1">
                <a:solidFill>
                  <a:srgbClr val="C00000"/>
                </a:solidFill>
              </a:rPr>
              <a:t>머신러닝</a:t>
            </a:r>
            <a:r>
              <a:rPr lang="ko-KR" altLang="en-US" sz="1200" b="1" dirty="0">
                <a:solidFill>
                  <a:srgbClr val="C00000"/>
                </a:solidFill>
              </a:rPr>
              <a:t> 알고리즘은 등 간격 데이터에 더 잘 작동하거나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데이터의 </a:t>
            </a:r>
            <a:r>
              <a:rPr lang="ko-KR" altLang="en-US" sz="1200" b="1" dirty="0">
                <a:solidFill>
                  <a:srgbClr val="C00000"/>
                </a:solidFill>
              </a:rPr>
              <a:t>분포를 균일하게 만드는 것이 성능 향상에 도움이 될 수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있음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089" y="4665509"/>
            <a:ext cx="72763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일반적인 오토인코더의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한계점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과적합</a:t>
            </a:r>
            <a:r>
              <a:rPr lang="en-US" altLang="ko-KR" sz="1200" b="1" dirty="0">
                <a:solidFill>
                  <a:srgbClr val="C00000"/>
                </a:solidFill>
              </a:rPr>
              <a:t>(Overfitting)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문제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단순히 입력 데이터를 </a:t>
            </a:r>
            <a:r>
              <a:rPr lang="en-US" altLang="ko-KR" sz="1200" b="1" dirty="0">
                <a:solidFill>
                  <a:srgbClr val="C00000"/>
                </a:solidFill>
              </a:rPr>
              <a:t>"</a:t>
            </a:r>
            <a:r>
              <a:rPr lang="ko-KR" altLang="en-US" sz="1200" b="1" dirty="0">
                <a:solidFill>
                  <a:srgbClr val="C00000"/>
                </a:solidFill>
              </a:rPr>
              <a:t>암기</a:t>
            </a:r>
            <a:r>
              <a:rPr lang="en-US" altLang="ko-KR" sz="1200" b="1" dirty="0">
                <a:solidFill>
                  <a:srgbClr val="C00000"/>
                </a:solidFill>
              </a:rPr>
              <a:t>"</a:t>
            </a:r>
            <a:r>
              <a:rPr lang="ko-KR" altLang="en-US" sz="1200" b="1" dirty="0">
                <a:solidFill>
                  <a:srgbClr val="C00000"/>
                </a:solidFill>
              </a:rPr>
              <a:t>해버려서 학습 데이터에 없는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  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새로운 </a:t>
            </a:r>
            <a:r>
              <a:rPr lang="ko-KR" altLang="en-US" sz="1200" b="1" dirty="0">
                <a:solidFill>
                  <a:srgbClr val="C00000"/>
                </a:solidFill>
              </a:rPr>
              <a:t>데이터</a:t>
            </a:r>
            <a:r>
              <a:rPr lang="en-US" altLang="ko-KR" sz="1200" b="1" dirty="0">
                <a:solidFill>
                  <a:srgbClr val="C00000"/>
                </a:solidFill>
              </a:rPr>
              <a:t>(unseen data)</a:t>
            </a:r>
            <a:r>
              <a:rPr lang="ko-KR" altLang="en-US" sz="1200" b="1" dirty="0">
                <a:solidFill>
                  <a:srgbClr val="C00000"/>
                </a:solidFill>
              </a:rPr>
              <a:t>에 대해서는 성능이 떨어질 수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있음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생성 </a:t>
            </a:r>
            <a:r>
              <a:rPr lang="ko-KR" altLang="en-US" sz="1200" b="1" dirty="0">
                <a:solidFill>
                  <a:srgbClr val="C00000"/>
                </a:solidFill>
              </a:rPr>
              <a:t>능력의 부재 또는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한계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새로운 </a:t>
            </a:r>
            <a:r>
              <a:rPr lang="ko-KR" altLang="en-US" sz="1200" b="1" dirty="0">
                <a:solidFill>
                  <a:srgbClr val="C00000"/>
                </a:solidFill>
              </a:rPr>
              <a:t>데이터를 </a:t>
            </a:r>
            <a:r>
              <a:rPr lang="en-US" altLang="ko-KR" sz="1200" b="1" dirty="0">
                <a:solidFill>
                  <a:srgbClr val="C00000"/>
                </a:solidFill>
              </a:rPr>
              <a:t>"</a:t>
            </a:r>
            <a:r>
              <a:rPr lang="ko-KR" altLang="en-US" sz="1200" b="1" dirty="0">
                <a:solidFill>
                  <a:srgbClr val="C00000"/>
                </a:solidFill>
              </a:rPr>
              <a:t>생성</a:t>
            </a:r>
            <a:r>
              <a:rPr lang="en-US" altLang="ko-KR" sz="1200" b="1" dirty="0">
                <a:solidFill>
                  <a:srgbClr val="C00000"/>
                </a:solidFill>
              </a:rPr>
              <a:t>"</a:t>
            </a:r>
            <a:r>
              <a:rPr lang="ko-KR" altLang="en-US" sz="1200" b="1" dirty="0">
                <a:solidFill>
                  <a:srgbClr val="C00000"/>
                </a:solidFill>
              </a:rPr>
              <a:t>하는 능력이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부족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일반 오토인코더의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잠재 </a:t>
            </a:r>
            <a:r>
              <a:rPr lang="ko-KR" altLang="en-US" sz="1200" b="1" dirty="0">
                <a:solidFill>
                  <a:srgbClr val="C00000"/>
                </a:solidFill>
              </a:rPr>
              <a:t>공간은 특정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구조나 분포를 </a:t>
            </a:r>
            <a:r>
              <a:rPr lang="ko-KR" altLang="en-US" sz="1200" b="1" dirty="0">
                <a:solidFill>
                  <a:srgbClr val="C00000"/>
                </a:solidFill>
              </a:rPr>
              <a:t>따르도록 강제되지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않음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,  </a:t>
            </a:r>
            <a:r>
              <a:rPr lang="ko-KR" altLang="en-US" sz="1200" b="1" dirty="0">
                <a:solidFill>
                  <a:srgbClr val="C00000"/>
                </a:solidFill>
              </a:rPr>
              <a:t>따라서 잠재 공간에서 임의의 점을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샘플링하여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err="1">
                <a:solidFill>
                  <a:srgbClr val="C00000"/>
                </a:solidFill>
              </a:rPr>
              <a:t>디코딩하더라도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의미 </a:t>
            </a:r>
            <a:r>
              <a:rPr lang="ko-KR" altLang="en-US" sz="1200" b="1" dirty="0">
                <a:solidFill>
                  <a:srgbClr val="C00000"/>
                </a:solidFill>
              </a:rPr>
              <a:t>있는 새로운 데이터가 생성되지 않거나 품질이 떨어질 수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있음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잠재 </a:t>
            </a:r>
            <a:r>
              <a:rPr lang="ko-KR" altLang="en-US" sz="1200" b="1" dirty="0">
                <a:solidFill>
                  <a:srgbClr val="C00000"/>
                </a:solidFill>
              </a:rPr>
              <a:t>공간의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불연속성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일반 </a:t>
            </a:r>
            <a:r>
              <a:rPr lang="ko-KR" altLang="en-US" sz="1200" b="1" dirty="0">
                <a:solidFill>
                  <a:srgbClr val="C00000"/>
                </a:solidFill>
              </a:rPr>
              <a:t>오토인코더의 잠재 공간은 데이터의 유사성을 잘 반영하지 못하고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불연속적일 </a:t>
            </a:r>
            <a:r>
              <a:rPr lang="ko-KR" altLang="en-US" sz="1200" b="1" dirty="0">
                <a:solidFill>
                  <a:srgbClr val="C00000"/>
                </a:solidFill>
              </a:rPr>
              <a:t>수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있음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.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즉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잠재 공간에서 서로 가까운 두 점이더라도 </a:t>
            </a:r>
            <a:r>
              <a:rPr lang="ko-KR" altLang="en-US" sz="1200" b="1" dirty="0" err="1">
                <a:solidFill>
                  <a:srgbClr val="C00000"/>
                </a:solidFill>
              </a:rPr>
              <a:t>디코딩했을</a:t>
            </a:r>
            <a:r>
              <a:rPr lang="ko-KR" altLang="en-US" sz="1200" b="1" dirty="0">
                <a:solidFill>
                  <a:srgbClr val="C00000"/>
                </a:solidFill>
              </a:rPr>
              <a:t> 때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 smtClean="0">
                <a:solidFill>
                  <a:srgbClr val="C00000"/>
                </a:solidFill>
              </a:rPr>
              <a:t>    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의미상 </a:t>
            </a:r>
            <a:r>
              <a:rPr lang="ko-KR" altLang="en-US" sz="1200" b="1" dirty="0">
                <a:solidFill>
                  <a:srgbClr val="C00000"/>
                </a:solidFill>
              </a:rPr>
              <a:t>전혀 다른 데이터가 나올 수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있음노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-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노이즈에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취약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입력 </a:t>
            </a:r>
            <a:r>
              <a:rPr lang="ko-KR" altLang="en-US" sz="1200" b="1" dirty="0">
                <a:solidFill>
                  <a:srgbClr val="C00000"/>
                </a:solidFill>
              </a:rPr>
              <a:t>데이터에 </a:t>
            </a:r>
            <a:r>
              <a:rPr lang="ko-KR" altLang="en-US" sz="1200" b="1" dirty="0" err="1">
                <a:solidFill>
                  <a:srgbClr val="C00000"/>
                </a:solidFill>
              </a:rPr>
              <a:t>노이즈가</a:t>
            </a:r>
            <a:r>
              <a:rPr lang="ko-KR" altLang="en-US" sz="1200" b="1" dirty="0">
                <a:solidFill>
                  <a:srgbClr val="C00000"/>
                </a:solidFill>
              </a:rPr>
              <a:t> 있을 경우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오토인코더는 </a:t>
            </a:r>
            <a:r>
              <a:rPr lang="ko-KR" altLang="en-US" sz="1200" b="1" dirty="0" err="1">
                <a:solidFill>
                  <a:srgbClr val="C00000"/>
                </a:solidFill>
              </a:rPr>
              <a:t>노이즈까지</a:t>
            </a:r>
            <a:r>
              <a:rPr lang="ko-KR" altLang="en-US" sz="1200" b="1" dirty="0">
                <a:solidFill>
                  <a:srgbClr val="C00000"/>
                </a:solidFill>
              </a:rPr>
              <a:t> 함께 재구성하려고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학습함</a:t>
            </a:r>
            <a:endParaRPr lang="ko-KR" altLang="en-US" sz="1200" b="1" dirty="0">
              <a:solidFill>
                <a:srgbClr val="C00000"/>
              </a:solidFill>
            </a:endParaRPr>
          </a:p>
          <a:p>
            <a:endParaRPr lang="ko-KR" altLang="en-US" sz="1200" b="1" dirty="0">
              <a:solidFill>
                <a:srgbClr val="C00000"/>
              </a:solidFill>
            </a:endParaRPr>
          </a:p>
          <a:p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01667" y="737482"/>
            <a:ext cx="7458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VAE(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Variational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Autoencoder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: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변분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오토인코더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- </a:t>
            </a:r>
            <a:r>
              <a:rPr lang="ko-KR" altLang="en-US" sz="1200" b="1" dirty="0">
                <a:solidFill>
                  <a:srgbClr val="C00000"/>
                </a:solidFill>
              </a:rPr>
              <a:t>기본적인 오토인코더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en-US" altLang="ko-KR" sz="1200" b="1" dirty="0" err="1">
                <a:solidFill>
                  <a:srgbClr val="C00000"/>
                </a:solidFill>
              </a:rPr>
              <a:t>Autoencoder</a:t>
            </a:r>
            <a:r>
              <a:rPr lang="en-US" altLang="ko-KR" sz="1200" b="1" dirty="0">
                <a:solidFill>
                  <a:srgbClr val="C00000"/>
                </a:solidFill>
              </a:rPr>
              <a:t>, AE)</a:t>
            </a:r>
            <a:r>
              <a:rPr lang="ko-KR" altLang="en-US" sz="1200" b="1" dirty="0">
                <a:solidFill>
                  <a:srgbClr val="C00000"/>
                </a:solidFill>
              </a:rPr>
              <a:t>의 한계를 극복하기 위해 확률적</a:t>
            </a:r>
            <a:r>
              <a:rPr lang="en-US" altLang="ko-KR" sz="1200" b="1" dirty="0">
                <a:solidFill>
                  <a:srgbClr val="C00000"/>
                </a:solidFill>
              </a:rPr>
              <a:t>(Probabilistic)</a:t>
            </a:r>
            <a:r>
              <a:rPr lang="ko-KR" altLang="en-US" sz="1200" b="1" dirty="0">
                <a:solidFill>
                  <a:srgbClr val="C00000"/>
                </a:solidFill>
              </a:rPr>
              <a:t> 접근 방식을 도입한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생성 </a:t>
            </a:r>
            <a:r>
              <a:rPr lang="ko-KR" altLang="en-US" sz="1200" b="1" dirty="0">
                <a:solidFill>
                  <a:srgbClr val="C00000"/>
                </a:solidFill>
              </a:rPr>
              <a:t>모델</a:t>
            </a:r>
            <a:r>
              <a:rPr lang="en-US" altLang="ko-KR" sz="1200" b="1" dirty="0">
                <a:solidFill>
                  <a:srgbClr val="C00000"/>
                </a:solidFill>
              </a:rPr>
              <a:t>(Generative Model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720</Words>
  <Application>Microsoft Office PowerPoint</Application>
  <PresentationFormat>사용자 지정</PresentationFormat>
  <Paragraphs>49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판단-생성-행동(Perception-Generation-Action)이란?</vt:lpstr>
      <vt:lpstr>판단-생성-행동(Perception-Generation-Action)이란?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박인철</dc:creator>
  <dc:description>generated using python-pptx</dc:description>
  <cp:lastModifiedBy>박인철</cp:lastModifiedBy>
  <cp:revision>10</cp:revision>
  <dcterms:created xsi:type="dcterms:W3CDTF">2013-01-27T09:14:16Z</dcterms:created>
  <dcterms:modified xsi:type="dcterms:W3CDTF">2025-06-16T09:30:05Z</dcterms:modified>
</cp:coreProperties>
</file>