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36" r:id="rId3"/>
    <p:sldId id="337" r:id="rId4"/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422" r:id="rId14"/>
    <p:sldId id="350" r:id="rId15"/>
    <p:sldId id="387" r:id="rId16"/>
    <p:sldId id="399" r:id="rId17"/>
    <p:sldId id="423" r:id="rId18"/>
    <p:sldId id="398" r:id="rId19"/>
    <p:sldId id="419" r:id="rId20"/>
    <p:sldId id="420" r:id="rId21"/>
    <p:sldId id="388" r:id="rId22"/>
    <p:sldId id="389" r:id="rId23"/>
    <p:sldId id="348" r:id="rId24"/>
    <p:sldId id="349" r:id="rId25"/>
    <p:sldId id="351" r:id="rId26"/>
    <p:sldId id="390" r:id="rId27"/>
    <p:sldId id="391" r:id="rId28"/>
    <p:sldId id="401" r:id="rId29"/>
    <p:sldId id="392" r:id="rId30"/>
    <p:sldId id="406" r:id="rId31"/>
    <p:sldId id="413" r:id="rId32"/>
    <p:sldId id="393" r:id="rId33"/>
    <p:sldId id="414" r:id="rId34"/>
    <p:sldId id="415" r:id="rId35"/>
    <p:sldId id="394" r:id="rId36"/>
    <p:sldId id="408" r:id="rId37"/>
    <p:sldId id="409" r:id="rId38"/>
    <p:sldId id="416" r:id="rId39"/>
    <p:sldId id="418" r:id="rId40"/>
    <p:sldId id="417" r:id="rId41"/>
    <p:sldId id="410" r:id="rId42"/>
    <p:sldId id="352" r:id="rId43"/>
    <p:sldId id="353" r:id="rId44"/>
    <p:sldId id="354" r:id="rId45"/>
    <p:sldId id="355" r:id="rId46"/>
    <p:sldId id="357" r:id="rId47"/>
    <p:sldId id="358" r:id="rId48"/>
    <p:sldId id="363" r:id="rId49"/>
    <p:sldId id="362" r:id="rId50"/>
    <p:sldId id="356" r:id="rId51"/>
    <p:sldId id="359" r:id="rId52"/>
    <p:sldId id="360" r:id="rId53"/>
    <p:sldId id="361" r:id="rId54"/>
    <p:sldId id="364" r:id="rId55"/>
    <p:sldId id="365" r:id="rId56"/>
    <p:sldId id="411" r:id="rId57"/>
    <p:sldId id="412" r:id="rId58"/>
    <p:sldId id="421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6600"/>
    <a:srgbClr val="0000CC"/>
    <a:srgbClr val="FF0000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3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FF3300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rgbClr val="0000CC"/>
                </a:solidFill>
                <a:latin typeface="+mn-ea"/>
                <a:ea typeface="+mn-ea"/>
              </a:defRPr>
            </a:lvl2pPr>
            <a:lvl3pPr>
              <a:defRPr sz="16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remix.ethereum.org/#lang=en&amp;optimize=false&amp;runs=200&amp;evmVersion=null&amp;version=soljson-v0.8.30+commit.73712a01.js" TargetMode="Externa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tokens?p=17" TargetMode="External"/><Relationship Id="rId2" Type="http://schemas.openxmlformats.org/officeDocument/2006/relationships/hyperlink" Target="https://store-kr.dcentwallet.com/blogs/post/erc20-%ED%86%A0%ED%81%B0-%EC%9D%B4%EB%8D%94%EB%A6%AC%EC%9B%80-%EC%83%9D%ED%83%9C%EA%B3%84%EB%A5%BC-%ED%98%81%EC%8B%A0%ED%95%98%EB%8A%94-%EB%94%94%EC%A7%80%ED%84%B8-%EC%9E%90%EC%82%B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llar.org/learn/lumens" TargetMode="External"/><Relationship Id="rId2" Type="http://schemas.openxmlformats.org/officeDocument/2006/relationships/hyperlink" Target="https://ripple.com/?qgad=611959309814&amp;qgterm=%2Bripple&amp;c1=GAW_SE_NW&amp;source=INTL_BRND&amp;cr2=search__-__intl__-__brand--general__-__mod&amp;kw=_PLUS_ripple&amp;cr5=611959309814&amp;cr7=c&amp;utm_source=GAW_SE_NW_INTL_BRND&amp;utm_medium=cpc&amp;utm_campaign=search__-__intl__-__brand--general__-__mod&amp;gad_source=1&amp;gad_campaignid=11227579142&amp;gbraid=0AAAAADRLBr-n3a8K6vd_mRLBPFGMCERds&amp;gclid=CjwKCAjwisnGBhAXEiwA0zEOR9KUTucnlwRo-j8hp1o54lvClBk-7pGmm08uLIZGJjItRBaFmh3XCRoCB2AQAvD_Bw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-enews.com/article/Securities/2025/07/202507140549416841e250e8e188_1" TargetMode="External"/><Relationship Id="rId2" Type="http://schemas.openxmlformats.org/officeDocument/2006/relationships/hyperlink" Target="https://www.banksalad.com/contents/%EC%89%BD%EA%B2%8C-%EC%84%A4%EB%AA%85%ED%95%98%EB%8A%94-%EB%B8%94%EB%A1%9D%EC%B2%B4%EC%9D%B8-%EB%A6%AC%ED%94%8C-Ripple-%EC%9D%B4%EB%9E%80-ugX3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rdwallet.com/article/small-business/credit-card-processing-fees?ref=hackernoon.com#:~:text=Credit%20card%20processing%20fees%20will,can%20be%20a%20significant%20expense.%5C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hyperlink" Target="https://tether.to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이더리움</a:t>
            </a:r>
            <a:r>
              <a:rPr lang="en-US" altLang="ko-KR"/>
              <a:t>(Ethereum</a:t>
            </a:r>
            <a:r>
              <a:rPr lang="en-US" altLang="ko-KR" smtClean="0"/>
              <a:t>) </a:t>
            </a:r>
            <a:r>
              <a:rPr lang="ko-KR" altLang="en-US" b="0" smtClean="0"/>
              <a:t> </a:t>
            </a:r>
            <a:r>
              <a:rPr lang="en-US" altLang="ko-KR" b="0" smtClean="0"/>
              <a:t>- </a:t>
            </a:r>
            <a:r>
              <a:rPr lang="ko-KR" altLang="en-US" smtClean="0">
                <a:solidFill>
                  <a:srgbClr val="FF3399"/>
                </a:solidFill>
              </a:rPr>
              <a:t>플랫폼</a:t>
            </a:r>
            <a:endParaRPr lang="ko-KR" altLang="en-US" b="0">
              <a:solidFill>
                <a:srgbClr val="FF3399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탈중앙분산 애플리케이션인 </a:t>
            </a:r>
            <a:r>
              <a:rPr lang="ko-KR" altLang="en-US" smtClean="0"/>
              <a:t>디앱</a:t>
            </a:r>
            <a:r>
              <a:rPr lang="en-US" altLang="ko-KR"/>
              <a:t>(DApp)</a:t>
            </a:r>
            <a:r>
              <a:rPr lang="ko-KR" altLang="en-US" smtClean="0"/>
              <a:t>을 </a:t>
            </a:r>
            <a:r>
              <a:rPr lang="ko-KR" altLang="en-US" smtClean="0">
                <a:solidFill>
                  <a:schemeClr val="tx1"/>
                </a:solidFill>
              </a:rPr>
              <a:t>개발하고 운영할 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있는 </a:t>
            </a:r>
            <a:r>
              <a:rPr lang="ko-KR" altLang="en-US" smtClean="0"/>
              <a:t>플랫폼</a:t>
            </a:r>
            <a:r>
              <a:rPr lang="en-US" altLang="ko-KR" baseline="30000" smtClean="0">
                <a:solidFill>
                  <a:srgbClr val="FF0000"/>
                </a:solidFill>
              </a:rPr>
              <a:t>(</a:t>
            </a:r>
            <a:r>
              <a:rPr lang="ko-KR" altLang="en-US" baseline="30000">
                <a:solidFill>
                  <a:srgbClr val="FF0000"/>
                </a:solidFill>
              </a:rPr>
              <a:t>제품이나 서비스를 직접 만드는 대신</a:t>
            </a:r>
            <a:r>
              <a:rPr lang="en-US" altLang="ko-KR" baseline="30000">
                <a:solidFill>
                  <a:srgbClr val="FF0000"/>
                </a:solidFill>
              </a:rPr>
              <a:t>, </a:t>
            </a:r>
            <a:r>
              <a:rPr lang="ko-KR" altLang="en-US" baseline="30000">
                <a:solidFill>
                  <a:srgbClr val="FF0000"/>
                </a:solidFill>
              </a:rPr>
              <a:t>물건을 팔고 싶은 사람</a:t>
            </a:r>
            <a:r>
              <a:rPr lang="en-US" altLang="ko-KR" baseline="30000">
                <a:solidFill>
                  <a:srgbClr val="FF0000"/>
                </a:solidFill>
              </a:rPr>
              <a:t>(</a:t>
            </a:r>
            <a:r>
              <a:rPr lang="ko-KR" altLang="en-US" baseline="30000">
                <a:solidFill>
                  <a:srgbClr val="FF0000"/>
                </a:solidFill>
              </a:rPr>
              <a:t>공급자</a:t>
            </a:r>
            <a:r>
              <a:rPr lang="en-US" altLang="ko-KR" baseline="30000">
                <a:solidFill>
                  <a:srgbClr val="FF0000"/>
                </a:solidFill>
              </a:rPr>
              <a:t>)</a:t>
            </a:r>
            <a:r>
              <a:rPr lang="ko-KR" altLang="en-US" baseline="30000">
                <a:solidFill>
                  <a:srgbClr val="FF0000"/>
                </a:solidFill>
              </a:rPr>
              <a:t>과 물건을 </a:t>
            </a:r>
            <a:r>
              <a:rPr lang="en-US" altLang="ko-KR" baseline="30000" smtClean="0">
                <a:solidFill>
                  <a:srgbClr val="FF0000"/>
                </a:solidFill>
              </a:rPr>
              <a:t/>
            </a:r>
            <a:br>
              <a:rPr lang="en-US" altLang="ko-KR" baseline="30000" smtClean="0">
                <a:solidFill>
                  <a:srgbClr val="FF0000"/>
                </a:solidFill>
              </a:rPr>
            </a:br>
            <a:r>
              <a:rPr lang="ko-KR" altLang="en-US" baseline="30000" smtClean="0">
                <a:solidFill>
                  <a:srgbClr val="FF0000"/>
                </a:solidFill>
              </a:rPr>
              <a:t>사고 </a:t>
            </a:r>
            <a:r>
              <a:rPr lang="ko-KR" altLang="en-US" baseline="30000">
                <a:solidFill>
                  <a:srgbClr val="FF0000"/>
                </a:solidFill>
              </a:rPr>
              <a:t>싶은 사람</a:t>
            </a:r>
            <a:r>
              <a:rPr lang="en-US" altLang="ko-KR" baseline="30000">
                <a:solidFill>
                  <a:srgbClr val="FF0000"/>
                </a:solidFill>
              </a:rPr>
              <a:t>(</a:t>
            </a:r>
            <a:r>
              <a:rPr lang="ko-KR" altLang="en-US" baseline="30000">
                <a:solidFill>
                  <a:srgbClr val="FF0000"/>
                </a:solidFill>
              </a:rPr>
              <a:t>수요자</a:t>
            </a:r>
            <a:r>
              <a:rPr lang="en-US" altLang="ko-KR" baseline="30000">
                <a:solidFill>
                  <a:srgbClr val="FF0000"/>
                </a:solidFill>
              </a:rPr>
              <a:t>)</a:t>
            </a:r>
            <a:r>
              <a:rPr lang="ko-KR" altLang="en-US" baseline="30000">
                <a:solidFill>
                  <a:srgbClr val="FF0000"/>
                </a:solidFill>
              </a:rPr>
              <a:t>을 만나게 해주는 </a:t>
            </a:r>
            <a:r>
              <a:rPr lang="en-US" altLang="ko-KR" baseline="30000">
                <a:solidFill>
                  <a:srgbClr val="FF0000"/>
                </a:solidFill>
              </a:rPr>
              <a:t>'</a:t>
            </a:r>
            <a:r>
              <a:rPr lang="ko-KR" altLang="en-US" baseline="30000">
                <a:solidFill>
                  <a:srgbClr val="FF0000"/>
                </a:solidFill>
              </a:rPr>
              <a:t>장터</a:t>
            </a:r>
            <a:r>
              <a:rPr lang="en-US" altLang="ko-KR" baseline="30000">
                <a:solidFill>
                  <a:srgbClr val="FF0000"/>
                </a:solidFill>
              </a:rPr>
              <a:t>' </a:t>
            </a:r>
            <a:r>
              <a:rPr lang="ko-KR" altLang="en-US" baseline="30000" smtClean="0">
                <a:solidFill>
                  <a:srgbClr val="FF0000"/>
                </a:solidFill>
              </a:rPr>
              <a:t>역할</a:t>
            </a:r>
            <a:r>
              <a:rPr lang="en-US" altLang="ko-KR" baseline="3000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전 세계 디앱</a:t>
            </a:r>
            <a:r>
              <a:rPr lang="en-US" altLang="ko-KR" smtClean="0">
                <a:solidFill>
                  <a:schemeClr val="tx1"/>
                </a:solidFill>
              </a:rPr>
              <a:t>(dAPP)</a:t>
            </a:r>
            <a:r>
              <a:rPr lang="ko-KR" altLang="en-US" smtClean="0">
                <a:solidFill>
                  <a:schemeClr val="tx1"/>
                </a:solidFill>
              </a:rPr>
              <a:t>의 </a:t>
            </a:r>
            <a:r>
              <a:rPr lang="ko-KR" altLang="en-US" smtClean="0"/>
              <a:t>약 </a:t>
            </a:r>
            <a:r>
              <a:rPr lang="en-US" altLang="ko-KR" smtClean="0"/>
              <a:t>80% </a:t>
            </a:r>
            <a:r>
              <a:rPr lang="ko-KR" altLang="en-US" smtClean="0"/>
              <a:t>정도가 이더리움 플랫폼 기반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앱</a:t>
            </a:r>
            <a:r>
              <a:rPr lang="en-US" altLang="ko-KR">
                <a:solidFill>
                  <a:srgbClr val="FF0000"/>
                </a:solidFill>
              </a:rPr>
              <a:t>(App</a:t>
            </a:r>
            <a:r>
              <a:rPr lang="en-US" altLang="ko-KR" smtClean="0">
                <a:solidFill>
                  <a:srgbClr val="FF0000"/>
                </a:solidFill>
              </a:rPr>
              <a:t>) </a:t>
            </a:r>
            <a:r>
              <a:rPr lang="en-US" altLang="ko-KR" smtClean="0">
                <a:solidFill>
                  <a:schemeClr val="tx1"/>
                </a:solidFill>
              </a:rPr>
              <a:t>-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u="sng">
                <a:solidFill>
                  <a:schemeClr val="tx1"/>
                </a:solidFill>
              </a:rPr>
              <a:t>카카오톡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인스타그램처럼 </a:t>
            </a:r>
            <a:r>
              <a:rPr lang="ko-KR" altLang="en-US">
                <a:solidFill>
                  <a:schemeClr val="tx1"/>
                </a:solidFill>
              </a:rPr>
              <a:t>특정 회사가 소유하고 관리하는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중앙 </a:t>
            </a:r>
            <a:r>
              <a:rPr lang="ko-KR" altLang="en-US">
                <a:solidFill>
                  <a:schemeClr val="tx1"/>
                </a:solidFill>
              </a:rPr>
              <a:t>서버에 의존하여 </a:t>
            </a:r>
            <a:r>
              <a:rPr lang="ko-KR" altLang="en-US" smtClean="0">
                <a:solidFill>
                  <a:schemeClr val="tx1"/>
                </a:solidFill>
              </a:rPr>
              <a:t>운영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디앱</a:t>
            </a:r>
            <a:r>
              <a:rPr lang="en-US" altLang="ko-KR" smtClean="0">
                <a:solidFill>
                  <a:schemeClr val="tx1"/>
                </a:solidFill>
              </a:rPr>
              <a:t> -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블록체인 기술을 기반으로 하기 때문에 </a:t>
            </a:r>
            <a:r>
              <a:rPr lang="ko-KR" altLang="en-US" u="sng">
                <a:solidFill>
                  <a:schemeClr val="tx1"/>
                </a:solidFill>
              </a:rPr>
              <a:t>중앙 서버 없이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여러 </a:t>
            </a:r>
            <a:r>
              <a:rPr lang="ko-KR" altLang="en-US" u="sng">
                <a:solidFill>
                  <a:schemeClr val="tx1"/>
                </a:solidFill>
              </a:rPr>
              <a:t>컴퓨터</a:t>
            </a:r>
            <a:r>
              <a:rPr lang="en-US" altLang="ko-KR" u="sng">
                <a:solidFill>
                  <a:schemeClr val="tx1"/>
                </a:solidFill>
              </a:rPr>
              <a:t>(</a:t>
            </a:r>
            <a:r>
              <a:rPr lang="ko-KR" altLang="en-US" u="sng">
                <a:solidFill>
                  <a:schemeClr val="tx1"/>
                </a:solidFill>
              </a:rPr>
              <a:t>노드</a:t>
            </a:r>
            <a:r>
              <a:rPr lang="en-US" altLang="ko-KR" u="sng">
                <a:solidFill>
                  <a:schemeClr val="tx1"/>
                </a:solidFill>
              </a:rPr>
              <a:t>)</a:t>
            </a:r>
            <a:r>
              <a:rPr lang="ko-KR" altLang="en-US" u="sng">
                <a:solidFill>
                  <a:schemeClr val="tx1"/>
                </a:solidFill>
              </a:rPr>
              <a:t>에 분산되어 </a:t>
            </a:r>
            <a:r>
              <a:rPr lang="ko-KR" altLang="en-US" u="sng" smtClean="0">
                <a:solidFill>
                  <a:schemeClr val="tx1"/>
                </a:solidFill>
              </a:rPr>
              <a:t>운영</a:t>
            </a:r>
            <a:endParaRPr lang="ko-KR" altLang="en-US" b="0" u="sng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9679"/>
              </p:ext>
            </p:extLst>
          </p:nvPr>
        </p:nvGraphicFramePr>
        <p:xfrm>
          <a:off x="1979712" y="4365104"/>
          <a:ext cx="5616624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0120"/>
                <a:gridCol w="2232248"/>
                <a:gridCol w="23042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구분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dAPP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일반 앱 </a:t>
                      </a:r>
                      <a:r>
                        <a:rPr lang="en-US" altLang="ko-KR" sz="1200" b="1"/>
                        <a:t>(</a:t>
                      </a:r>
                      <a:r>
                        <a:rPr lang="ko-KR" altLang="en-US" sz="1200" b="1"/>
                        <a:t>중앙화 앱</a:t>
                      </a:r>
                      <a:r>
                        <a:rPr lang="en-US" altLang="ko-KR" sz="1200" b="1"/>
                        <a:t>)</a:t>
                      </a:r>
                      <a:endParaRPr lang="en-US" altLang="ko-KR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서버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분산된 블록체인 네트워크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특정 회사 소유의 중앙 서버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통제권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커뮤니티</a:t>
                      </a:r>
                      <a:r>
                        <a:rPr lang="en-US" altLang="ko-KR" sz="1200" b="1"/>
                        <a:t>, </a:t>
                      </a:r>
                      <a:r>
                        <a:rPr lang="ko-KR" altLang="en-US" sz="1200" b="1"/>
                        <a:t>스마트 컨트랙트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앱을 소유한 회사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데이터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블록체인에 투명하게 기록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회사 서버에 비공개로 저장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검열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불가능에 가까움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회사의 정책에 따라 가능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예시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Uniswap, Axie Infinity</a:t>
                      </a:r>
                      <a:endParaRPr lang="en-US" sz="12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>
                          <a:solidFill>
                            <a:srgbClr val="FF0000"/>
                          </a:solidFill>
                        </a:rPr>
                        <a:t>카카오톡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FF0000"/>
                          </a:solidFill>
                        </a:rPr>
                        <a:t>인스타그램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1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/>
              <a:t>블록체인 기반 스마트 계약 시스템 작동하는 방식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블록체인에서 </a:t>
            </a:r>
            <a:r>
              <a:rPr lang="ko-KR" altLang="en-US">
                <a:solidFill>
                  <a:schemeClr val="tx1"/>
                </a:solidFill>
              </a:rPr>
              <a:t>운영되는 </a:t>
            </a:r>
            <a:r>
              <a:rPr lang="ko-KR" altLang="en-US"/>
              <a:t>자체 실행 컴퓨터 </a:t>
            </a:r>
            <a:r>
              <a:rPr lang="ko-KR" altLang="en-US" smtClean="0"/>
              <a:t>프로그램인 스마트 계약은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u="sng" smtClean="0"/>
              <a:t>지정된 </a:t>
            </a:r>
            <a:r>
              <a:rPr lang="ko-KR" altLang="en-US" u="sng"/>
              <a:t>코드 조건에 따라 이벤트와 작업을 자동으로 실행하고 제어하기 </a:t>
            </a:r>
            <a:r>
              <a:rPr lang="ko-KR" altLang="en-US">
                <a:solidFill>
                  <a:schemeClr val="tx1"/>
                </a:solidFill>
              </a:rPr>
              <a:t>위해 </a:t>
            </a:r>
            <a:r>
              <a:rPr lang="ko-KR" altLang="en-US" smtClean="0">
                <a:solidFill>
                  <a:schemeClr val="tx1"/>
                </a:solidFill>
              </a:rPr>
              <a:t>생성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코드에는 </a:t>
            </a:r>
            <a:r>
              <a:rPr lang="ko-KR" altLang="en-US" u="sng"/>
              <a:t>‘</a:t>
            </a:r>
            <a:r>
              <a:rPr lang="en-US" altLang="ko-KR" i="1" u="sng"/>
              <a:t>x</a:t>
            </a:r>
            <a:r>
              <a:rPr lang="ko-KR" altLang="en-US" i="1" u="sng"/>
              <a:t>가 발생하면 </a:t>
            </a:r>
            <a:r>
              <a:rPr lang="en-US" altLang="ko-KR" i="1" u="sng"/>
              <a:t>y</a:t>
            </a:r>
            <a:r>
              <a:rPr lang="ko-KR" altLang="en-US" i="1" u="sng"/>
              <a:t>를 실행한다</a:t>
            </a:r>
            <a:r>
              <a:rPr lang="ko-KR" altLang="en-US" u="sng"/>
              <a:t>’</a:t>
            </a:r>
            <a:r>
              <a:rPr lang="en-US" altLang="ko-KR" u="sng"/>
              <a:t>(</a:t>
            </a:r>
            <a:r>
              <a:rPr lang="ko-KR" altLang="en-US" u="sng"/>
              <a:t>여기서 </a:t>
            </a:r>
            <a:r>
              <a:rPr lang="en-US" altLang="ko-KR" u="sng"/>
              <a:t>x</a:t>
            </a:r>
            <a:r>
              <a:rPr lang="ko-KR" altLang="en-US" u="sng"/>
              <a:t>는 이벤트</a:t>
            </a:r>
            <a:r>
              <a:rPr lang="en-US" altLang="ko-KR" u="sng"/>
              <a:t>, y</a:t>
            </a:r>
            <a:r>
              <a:rPr lang="ko-KR" altLang="en-US" u="sng"/>
              <a:t>는 작업</a:t>
            </a:r>
            <a:r>
              <a:rPr lang="en-US" altLang="ko-KR" u="sng"/>
              <a:t>)</a:t>
            </a:r>
            <a:r>
              <a:rPr lang="ko-KR" altLang="en-US" u="sng"/>
              <a:t>는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로직을 </a:t>
            </a:r>
            <a:r>
              <a:rPr lang="ko-KR" altLang="en-US" u="sng"/>
              <a:t>따르는 규칙과 데이터가 포함되어 </a:t>
            </a:r>
            <a:r>
              <a:rPr lang="ko-KR" altLang="en-US" smtClean="0"/>
              <a:t>있음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일부 </a:t>
            </a:r>
            <a:r>
              <a:rPr lang="ko-KR" altLang="en-US"/>
              <a:t>비즈니스 규칙을 실행하는 일반 애플리케이션과 </a:t>
            </a:r>
            <a:r>
              <a:rPr lang="ko-KR" altLang="en-US" smtClean="0"/>
              <a:t>비슷하지만</a:t>
            </a:r>
            <a:r>
              <a:rPr lang="en-US" altLang="ko-KR" smtClean="0"/>
              <a:t> </a:t>
            </a:r>
            <a:r>
              <a:rPr lang="ko-KR" altLang="en-US" u="sng" smtClean="0">
                <a:solidFill>
                  <a:srgbClr val="006600"/>
                </a:solidFill>
              </a:rPr>
              <a:t>실행 </a:t>
            </a:r>
            <a:r>
              <a:rPr lang="ko-KR" altLang="en-US" u="sng">
                <a:solidFill>
                  <a:srgbClr val="006600"/>
                </a:solidFill>
              </a:rPr>
              <a:t>환경으로 블록체인을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/>
              <a:t>사용한다는 </a:t>
            </a:r>
            <a:r>
              <a:rPr lang="ko-KR" altLang="en-US" u="sng"/>
              <a:t>점만 </a:t>
            </a:r>
            <a:r>
              <a:rPr lang="ko-KR" altLang="en-US" u="sng" smtClean="0"/>
              <a:t>다름</a:t>
            </a:r>
            <a:endParaRPr lang="en-US" altLang="ko-KR" u="sng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자판기의 </a:t>
            </a:r>
            <a:r>
              <a:rPr lang="ko-KR" altLang="en-US">
                <a:solidFill>
                  <a:srgbClr val="FF0000"/>
                </a:solidFill>
              </a:rPr>
              <a:t>작동 원리에 </a:t>
            </a:r>
            <a:r>
              <a:rPr lang="ko-KR" altLang="en-US" smtClean="0">
                <a:solidFill>
                  <a:srgbClr val="FF0000"/>
                </a:solidFill>
              </a:rPr>
              <a:t>비유 </a:t>
            </a:r>
            <a:r>
              <a:rPr lang="en-US" altLang="ko-KR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적절한 입력이 이루어지면 특정한 출력이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보장되는 것임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176464" cy="23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5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ko-KR" sz="2200"/>
              <a:t>Ethereum </a:t>
            </a:r>
            <a:r>
              <a:rPr lang="ko-KR" altLang="en-US" sz="2200" smtClean="0"/>
              <a:t>블록체인 </a:t>
            </a:r>
            <a:r>
              <a:rPr lang="ko-KR" altLang="en-US" sz="2200" u="sng" smtClean="0"/>
              <a:t>기반 </a:t>
            </a:r>
            <a:r>
              <a:rPr lang="ko-KR" altLang="en-US" sz="2200" u="sng"/>
              <a:t>스마트 계약 </a:t>
            </a:r>
            <a:r>
              <a:rPr lang="ko-KR" altLang="en-US" sz="2200" u="sng" smtClean="0"/>
              <a:t>시스템 </a:t>
            </a:r>
            <a:r>
              <a:rPr lang="ko-KR" altLang="en-US" sz="2200" u="sng"/>
              <a:t>작동하는 </a:t>
            </a:r>
            <a:r>
              <a:rPr lang="ko-KR" altLang="en-US" sz="2200" u="sng" smtClean="0"/>
              <a:t>방식</a:t>
            </a:r>
            <a:endParaRPr lang="en-US" altLang="ko-KR" sz="2200" u="sng" smtClean="0"/>
          </a:p>
          <a:p>
            <a:pPr lvl="1"/>
            <a:r>
              <a:rPr lang="ko-KR" altLang="en-US" sz="1900" smtClean="0">
                <a:solidFill>
                  <a:schemeClr val="tx1"/>
                </a:solidFill>
              </a:rPr>
              <a:t>각 계약은 </a:t>
            </a:r>
            <a:r>
              <a:rPr lang="ko-KR" altLang="en-US" sz="1900" u="sng">
                <a:solidFill>
                  <a:schemeClr val="tx1"/>
                </a:solidFill>
              </a:rPr>
              <a:t>고유한 </a:t>
            </a:r>
            <a:r>
              <a:rPr lang="ko-KR" altLang="en-US" sz="1900" u="sng" smtClean="0">
                <a:solidFill>
                  <a:schemeClr val="tx1"/>
                </a:solidFill>
              </a:rPr>
              <a:t>주소</a:t>
            </a:r>
            <a:r>
              <a:rPr lang="en-US" altLang="ko-KR" sz="1900" u="sng" smtClean="0">
                <a:solidFill>
                  <a:schemeClr val="tx1"/>
                </a:solidFill>
              </a:rPr>
              <a:t>(</a:t>
            </a:r>
            <a:r>
              <a:rPr lang="ko-KR" altLang="en-US" sz="1900"/>
              <a:t>컨트랙트 </a:t>
            </a:r>
            <a:r>
              <a:rPr lang="ko-KR" altLang="en-US" sz="1900" smtClean="0"/>
              <a:t>계정</a:t>
            </a:r>
            <a:r>
              <a:rPr lang="en-US" altLang="ko-KR" sz="1900" smtClean="0"/>
              <a:t>, CA</a:t>
            </a:r>
            <a:r>
              <a:rPr lang="en-US" altLang="ko-KR" sz="1900"/>
              <a:t>: </a:t>
            </a:r>
            <a:r>
              <a:rPr lang="en-US" altLang="ko-KR" sz="1900"/>
              <a:t>Contract </a:t>
            </a:r>
            <a:r>
              <a:rPr lang="en-US" altLang="ko-KR" sz="1900" smtClean="0"/>
              <a:t>Account,</a:t>
            </a:r>
            <a:r>
              <a:rPr lang="ko-KR" altLang="en-US" sz="1900"/>
              <a:t> </a:t>
            </a:r>
            <a:r>
              <a:rPr lang="ko-KR" altLang="en-US" sz="1900" smtClean="0"/>
              <a:t>블록</a:t>
            </a:r>
            <a:r>
              <a:rPr lang="en-US" altLang="ko-KR" sz="1900" smtClean="0"/>
              <a:t/>
            </a:r>
            <a:br>
              <a:rPr lang="en-US" altLang="ko-KR" sz="1900" smtClean="0"/>
            </a:br>
            <a:r>
              <a:rPr lang="ko-KR" altLang="en-US" sz="1900" smtClean="0"/>
              <a:t>체인에 </a:t>
            </a:r>
            <a:r>
              <a:rPr lang="ko-KR" altLang="en-US" sz="1900"/>
              <a:t>배포되는 순간에 결정</a:t>
            </a:r>
            <a:r>
              <a:rPr lang="en-US" altLang="ko-KR" sz="1900" smtClean="0"/>
              <a:t>)</a:t>
            </a:r>
            <a:r>
              <a:rPr lang="ko-KR" altLang="en-US" sz="1900" u="sng" smtClean="0">
                <a:solidFill>
                  <a:schemeClr val="tx1"/>
                </a:solidFill>
              </a:rPr>
              <a:t>로 </a:t>
            </a:r>
            <a:r>
              <a:rPr lang="ko-KR" altLang="en-US" sz="1900" smtClean="0">
                <a:solidFill>
                  <a:schemeClr val="tx1"/>
                </a:solidFill>
              </a:rPr>
              <a:t>식별됨</a:t>
            </a:r>
            <a:endParaRPr lang="en-US" altLang="ko-KR" sz="1900" smtClean="0">
              <a:solidFill>
                <a:schemeClr val="tx1"/>
              </a:solidFill>
            </a:endParaRPr>
          </a:p>
          <a:p>
            <a:pPr lvl="2"/>
            <a:r>
              <a:rPr lang="ko-KR" altLang="en-US" u="sng"/>
              <a:t>블록체인의 기본 프로토콜과 암호화 알고리즘이 </a:t>
            </a:r>
            <a:r>
              <a:rPr lang="ko-KR" altLang="en-US" u="sng" smtClean="0"/>
              <a:t>부여</a:t>
            </a:r>
            <a:endParaRPr lang="en-US" altLang="ko-KR" u="sng" smtClean="0"/>
          </a:p>
          <a:p>
            <a:pPr lvl="3"/>
            <a:r>
              <a:rPr lang="ko-KR" altLang="en-US" smtClean="0"/>
              <a:t>각 </a:t>
            </a:r>
            <a:r>
              <a:rPr lang="ko-KR" altLang="en-US"/>
              <a:t>스마트 계약은 블록체인 네트워크 상에서 </a:t>
            </a:r>
            <a:r>
              <a:rPr lang="ko-KR" altLang="en-US" u="sng">
                <a:solidFill>
                  <a:srgbClr val="FF0000"/>
                </a:solidFill>
              </a:rPr>
              <a:t>고유하고 유일한 주소</a:t>
            </a:r>
            <a:r>
              <a:rPr lang="en-US" altLang="ko-KR" u="sng">
                <a:solidFill>
                  <a:srgbClr val="FF0000"/>
                </a:solidFill>
              </a:rPr>
              <a:t>(e.g., 0x...456abc)</a:t>
            </a:r>
            <a:r>
              <a:rPr lang="ko-KR" altLang="en-US" u="sng">
                <a:solidFill>
                  <a:srgbClr val="FF0000"/>
                </a:solidFill>
              </a:rPr>
              <a:t>를 받음</a:t>
            </a:r>
            <a:r>
              <a:rPr lang="ko-KR" altLang="en-US" u="sng"/>
              <a:t> </a:t>
            </a:r>
            <a:r>
              <a:rPr lang="en-US" altLang="ko-KR" u="sng">
                <a:sym typeface="Wingdings" panose="05000000000000000000" pitchFamily="2" charset="2"/>
              </a:rPr>
              <a:t> </a:t>
            </a:r>
            <a:r>
              <a:rPr lang="ko-KR" altLang="en-US" u="sng"/>
              <a:t>이 주소는 </a:t>
            </a:r>
            <a:r>
              <a:rPr lang="en-US" altLang="ko-KR" u="sng"/>
              <a:t>16</a:t>
            </a:r>
            <a:r>
              <a:rPr lang="ko-KR" altLang="en-US" u="sng"/>
              <a:t>진수 문자로 된 긴 문자열</a:t>
            </a:r>
            <a:endParaRPr lang="en-US" altLang="ko-KR" u="sng"/>
          </a:p>
          <a:p>
            <a:pPr lvl="2"/>
            <a:r>
              <a:rPr lang="ko-KR" altLang="en-US" smtClean="0"/>
              <a:t>블록체인</a:t>
            </a:r>
            <a:r>
              <a:rPr lang="en-US" altLang="ko-KR"/>
              <a:t>(</a:t>
            </a:r>
            <a:r>
              <a:rPr lang="ko-KR" altLang="en-US"/>
              <a:t>이더리움 등</a:t>
            </a:r>
            <a:r>
              <a:rPr lang="en-US" altLang="ko-KR"/>
              <a:t>)</a:t>
            </a:r>
            <a:r>
              <a:rPr lang="ko-KR" altLang="en-US"/>
              <a:t>에는 수많은 스마트 계약이 배포되어 </a:t>
            </a:r>
            <a:r>
              <a:rPr lang="ko-KR" altLang="en-US" smtClean="0"/>
              <a:t>있음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 계약들은 단순한 코드가 아니라</a:t>
            </a:r>
            <a:r>
              <a:rPr lang="en-US" altLang="ko-KR"/>
              <a:t>, </a:t>
            </a:r>
            <a:r>
              <a:rPr lang="ko-KR" altLang="en-US" u="sng">
                <a:solidFill>
                  <a:srgbClr val="FF0000"/>
                </a:solidFill>
              </a:rPr>
              <a:t>돈을 관리하거나 규칙을 실행하는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일종의 </a:t>
            </a:r>
            <a:r>
              <a:rPr lang="ko-KR" altLang="en-US" u="sng">
                <a:solidFill>
                  <a:srgbClr val="FF0000"/>
                </a:solidFill>
              </a:rPr>
              <a:t>자동화 </a:t>
            </a:r>
            <a:r>
              <a:rPr lang="ko-KR" altLang="en-US" u="sng" smtClean="0">
                <a:solidFill>
                  <a:srgbClr val="FF0000"/>
                </a:solidFill>
              </a:rPr>
              <a:t>프로그램임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계약 </a:t>
            </a:r>
            <a:r>
              <a:rPr lang="ko-KR" altLang="en-US">
                <a:solidFill>
                  <a:schemeClr val="tx1"/>
                </a:solidFill>
              </a:rPr>
              <a:t>조건은 </a:t>
            </a:r>
            <a:r>
              <a:rPr lang="ko-KR" altLang="en-US" u="sng">
                <a:solidFill>
                  <a:schemeClr val="tx1"/>
                </a:solidFill>
              </a:rPr>
              <a:t>코드로 </a:t>
            </a:r>
            <a:r>
              <a:rPr lang="ko-KR" altLang="en-US" u="sng" smtClean="0">
                <a:solidFill>
                  <a:schemeClr val="tx1"/>
                </a:solidFill>
              </a:rPr>
              <a:t>작성됨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계약이 </a:t>
            </a:r>
            <a:r>
              <a:rPr lang="ko-KR" altLang="en-US">
                <a:solidFill>
                  <a:schemeClr val="tx1"/>
                </a:solidFill>
              </a:rPr>
              <a:t>블록체인에 배포된 후에는 </a:t>
            </a:r>
            <a:r>
              <a:rPr lang="ko-KR" altLang="en-US" u="sng">
                <a:solidFill>
                  <a:schemeClr val="tx1"/>
                </a:solidFill>
              </a:rPr>
              <a:t>계약 코드를 변경할 수 </a:t>
            </a:r>
            <a:r>
              <a:rPr lang="ko-KR" altLang="en-US" u="sng" smtClean="0">
                <a:solidFill>
                  <a:schemeClr val="tx1"/>
                </a:solidFill>
              </a:rPr>
              <a:t>없음</a:t>
            </a:r>
            <a:endParaRPr lang="en-US" altLang="ko-KR" u="sng">
              <a:solidFill>
                <a:schemeClr val="tx1"/>
              </a:solidFill>
            </a:endParaRPr>
          </a:p>
          <a:p>
            <a:pPr lvl="1"/>
            <a:r>
              <a:rPr lang="ko-KR" altLang="en-US">
                <a:solidFill>
                  <a:schemeClr val="tx1"/>
                </a:solidFill>
              </a:rPr>
              <a:t>사용자가 제출한 거래가 처리되면 그 결과로 </a:t>
            </a:r>
            <a:r>
              <a:rPr lang="ko-KR" altLang="en-US" u="sng">
                <a:solidFill>
                  <a:schemeClr val="tx1"/>
                </a:solidFill>
              </a:rPr>
              <a:t>블록체인 노드에서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스마트 </a:t>
            </a:r>
            <a:r>
              <a:rPr lang="ko-KR" altLang="en-US" u="sng">
                <a:solidFill>
                  <a:schemeClr val="tx1"/>
                </a:solidFill>
              </a:rPr>
              <a:t>계약이 </a:t>
            </a:r>
            <a:r>
              <a:rPr lang="ko-KR" altLang="en-US" u="sng" smtClean="0">
                <a:solidFill>
                  <a:schemeClr val="tx1"/>
                </a:solidFill>
              </a:rPr>
              <a:t>실행됨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: ETH</a:t>
            </a:r>
            <a:r>
              <a:rPr lang="ko-KR" altLang="en-US">
                <a:solidFill>
                  <a:schemeClr val="tx1"/>
                </a:solidFill>
              </a:rPr>
              <a:t>에서 </a:t>
            </a:r>
            <a:r>
              <a:rPr lang="en-US" altLang="ko-KR">
                <a:solidFill>
                  <a:schemeClr val="tx1"/>
                </a:solidFill>
              </a:rPr>
              <a:t>CRO</a:t>
            </a:r>
            <a:r>
              <a:rPr lang="ko-KR" altLang="en-US">
                <a:solidFill>
                  <a:schemeClr val="tx1"/>
                </a:solidFill>
              </a:rPr>
              <a:t>로 토큰 스왑을 실행하는 경우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ko-KR" altLang="en-US" smtClean="0"/>
              <a:t>블록체인 </a:t>
            </a:r>
            <a:r>
              <a:rPr lang="ko-KR" altLang="en-US"/>
              <a:t>노드는 거래를 승인하고 검증하는 컴퓨터 등의 기기로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네트워크의 다른 </a:t>
            </a:r>
            <a:r>
              <a:rPr lang="ko-KR" altLang="en-US"/>
              <a:t>노드와 커뮤니케이션하는 허브의 역할을 </a:t>
            </a:r>
            <a:r>
              <a:rPr lang="ko-KR" altLang="en-US" smtClean="0"/>
              <a:t>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0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ko-KR" sz="2200"/>
              <a:t>Ethereum </a:t>
            </a:r>
            <a:r>
              <a:rPr lang="ko-KR" altLang="en-US" sz="2200" smtClean="0"/>
              <a:t>블록체인 기반 </a:t>
            </a:r>
            <a:r>
              <a:rPr lang="ko-KR" altLang="en-US" sz="2200" u="sng"/>
              <a:t>스마트 계약 </a:t>
            </a:r>
            <a:r>
              <a:rPr lang="ko-KR" altLang="en-US" sz="2200" u="sng" smtClean="0"/>
              <a:t>시스템 </a:t>
            </a:r>
            <a:r>
              <a:rPr lang="ko-KR" altLang="en-US" sz="2200" u="sng"/>
              <a:t>작동하는 </a:t>
            </a:r>
            <a:r>
              <a:rPr lang="ko-KR" altLang="en-US" sz="2200" u="sng" smtClean="0"/>
              <a:t>방식</a:t>
            </a:r>
            <a:endParaRPr lang="en-US" altLang="ko-KR" sz="2200" u="sng" smtClean="0"/>
          </a:p>
          <a:p>
            <a:pPr lvl="1"/>
            <a:r>
              <a:rPr lang="ko-KR" altLang="en-US" sz="1900" smtClean="0">
                <a:solidFill>
                  <a:schemeClr val="tx1"/>
                </a:solidFill>
              </a:rPr>
              <a:t>그런 </a:t>
            </a:r>
            <a:r>
              <a:rPr lang="ko-KR" altLang="en-US" sz="1900">
                <a:solidFill>
                  <a:schemeClr val="tx1"/>
                </a:solidFill>
              </a:rPr>
              <a:t>다음 네트워크의 </a:t>
            </a:r>
            <a:r>
              <a:rPr lang="ko-KR" altLang="en-US" sz="1900" u="sng">
                <a:solidFill>
                  <a:schemeClr val="tx1"/>
                </a:solidFill>
              </a:rPr>
              <a:t>각 블록체인 노드에서 이러한 거래를 </a:t>
            </a:r>
            <a:r>
              <a:rPr lang="en-US" altLang="ko-KR" sz="1900" u="sng" smtClean="0">
                <a:solidFill>
                  <a:schemeClr val="tx1"/>
                </a:solidFill>
              </a:rPr>
              <a:t/>
            </a:r>
            <a:br>
              <a:rPr lang="en-US" altLang="ko-KR" sz="1900" u="sng" smtClean="0">
                <a:solidFill>
                  <a:schemeClr val="tx1"/>
                </a:solidFill>
              </a:rPr>
            </a:br>
            <a:r>
              <a:rPr lang="ko-KR" altLang="en-US" sz="1900" u="sng" smtClean="0">
                <a:solidFill>
                  <a:schemeClr val="tx1"/>
                </a:solidFill>
              </a:rPr>
              <a:t>실행하여 출력 </a:t>
            </a:r>
            <a:r>
              <a:rPr lang="ko-KR" altLang="en-US" sz="1900" u="sng">
                <a:solidFill>
                  <a:schemeClr val="tx1"/>
                </a:solidFill>
              </a:rPr>
              <a:t>결과를 </a:t>
            </a:r>
            <a:r>
              <a:rPr lang="ko-KR" altLang="en-US" sz="1900" u="sng" smtClean="0">
                <a:solidFill>
                  <a:schemeClr val="tx1"/>
                </a:solidFill>
              </a:rPr>
              <a:t>확인함</a:t>
            </a:r>
            <a:endParaRPr lang="en-US" altLang="ko-KR" sz="1900" u="sng" smtClean="0">
              <a:solidFill>
                <a:schemeClr val="tx1"/>
              </a:solidFill>
            </a:endParaRPr>
          </a:p>
          <a:p>
            <a:pPr lvl="2"/>
            <a:r>
              <a:rPr lang="ko-KR" altLang="en-US" sz="1700" smtClean="0"/>
              <a:t>모든 </a:t>
            </a:r>
            <a:r>
              <a:rPr lang="ko-KR" altLang="en-US" sz="1700"/>
              <a:t>노드에서 확인을 마치면 그에 따라 </a:t>
            </a:r>
            <a:r>
              <a:rPr lang="ko-KR" altLang="en-US" sz="1700" u="sng"/>
              <a:t>계약 상태가 </a:t>
            </a:r>
            <a:r>
              <a:rPr lang="ko-KR" altLang="en-US" sz="1700" u="sng" smtClean="0"/>
              <a:t>업데이트됨</a:t>
            </a:r>
            <a:endParaRPr lang="en-US" altLang="ko-KR" sz="1700" u="sng" smtClean="0"/>
          </a:p>
          <a:p>
            <a:pPr lvl="2"/>
            <a:r>
              <a:rPr lang="ko-KR" altLang="en-US" sz="1700" smtClean="0"/>
              <a:t>거래는 </a:t>
            </a:r>
            <a:r>
              <a:rPr lang="ko-KR" altLang="en-US" sz="1700"/>
              <a:t>코드를 통해 자동화되고 자체적으로 실행되므로</a:t>
            </a:r>
            <a:r>
              <a:rPr lang="en-US" altLang="ko-KR" sz="1700"/>
              <a:t>, </a:t>
            </a:r>
            <a:r>
              <a:rPr lang="ko-KR" altLang="en-US" sz="1700"/>
              <a:t>이상적으로는 </a:t>
            </a:r>
            <a:r>
              <a:rPr lang="en-US" altLang="ko-KR" sz="1700" smtClean="0"/>
              <a:t/>
            </a:r>
            <a:br>
              <a:rPr lang="en-US" altLang="ko-KR" sz="1700" smtClean="0"/>
            </a:br>
            <a:r>
              <a:rPr lang="ko-KR" altLang="en-US" sz="1700" smtClean="0"/>
              <a:t>모든 </a:t>
            </a:r>
            <a:r>
              <a:rPr lang="ko-KR" altLang="en-US" sz="1700"/>
              <a:t>거래가 계획대로 실행된다면 제</a:t>
            </a:r>
            <a:r>
              <a:rPr lang="en-US" altLang="ko-KR" sz="1700"/>
              <a:t>3</a:t>
            </a:r>
            <a:r>
              <a:rPr lang="ko-KR" altLang="en-US" sz="1700"/>
              <a:t>자가 계약 실행에 개입할 필요가 </a:t>
            </a:r>
            <a:r>
              <a:rPr lang="ko-KR" altLang="en-US" sz="1700" smtClean="0"/>
              <a:t>없음</a:t>
            </a:r>
            <a:endParaRPr lang="en-US" altLang="ko-KR" sz="1700"/>
          </a:p>
          <a:p>
            <a:pPr lvl="1"/>
            <a:r>
              <a:rPr lang="ko-KR" altLang="en-US" sz="1900">
                <a:solidFill>
                  <a:schemeClr val="tx1"/>
                </a:solidFill>
              </a:rPr>
              <a:t>제출된 거래에 따라 계약은 </a:t>
            </a:r>
            <a:r>
              <a:rPr lang="ko-KR" altLang="en-US" sz="1900" u="sng">
                <a:solidFill>
                  <a:schemeClr val="tx1"/>
                </a:solidFill>
              </a:rPr>
              <a:t>다양한 기능을 </a:t>
            </a:r>
            <a:r>
              <a:rPr lang="ko-KR" altLang="en-US" sz="1900" u="sng" smtClean="0">
                <a:solidFill>
                  <a:schemeClr val="tx1"/>
                </a:solidFill>
              </a:rPr>
              <a:t>수행함</a:t>
            </a:r>
            <a:endParaRPr lang="en-US" altLang="ko-KR" sz="1900" u="sng" smtClean="0">
              <a:solidFill>
                <a:schemeClr val="tx1"/>
              </a:solidFill>
            </a:endParaRPr>
          </a:p>
          <a:p>
            <a:pPr lvl="2"/>
            <a:r>
              <a:rPr lang="ko-KR" altLang="en-US" sz="1700" smtClean="0"/>
              <a:t>개인 </a:t>
            </a:r>
            <a:r>
              <a:rPr lang="ko-KR" altLang="en-US" sz="1700"/>
              <a:t>저장소에 데이터를 쓰거나 읽기도 </a:t>
            </a:r>
            <a:r>
              <a:rPr lang="ko-KR" altLang="en-US" sz="1700" smtClean="0"/>
              <a:t>하고</a:t>
            </a:r>
            <a:endParaRPr lang="en-US" altLang="ko-KR" sz="1700" smtClean="0"/>
          </a:p>
          <a:p>
            <a:pPr lvl="2"/>
            <a:r>
              <a:rPr lang="ko-KR" altLang="en-US" sz="1700" smtClean="0"/>
              <a:t>계정에 </a:t>
            </a:r>
            <a:r>
              <a:rPr lang="ko-KR" altLang="en-US" sz="1700"/>
              <a:t>자금을 </a:t>
            </a:r>
            <a:r>
              <a:rPr lang="ko-KR" altLang="en-US" sz="1700" smtClean="0"/>
              <a:t>보관하기도 하며</a:t>
            </a:r>
            <a:endParaRPr lang="en-US" altLang="ko-KR" sz="1700" smtClean="0"/>
          </a:p>
          <a:p>
            <a:pPr lvl="2"/>
            <a:r>
              <a:rPr lang="ko-KR" altLang="en-US" sz="1700" smtClean="0"/>
              <a:t>사용자 </a:t>
            </a:r>
            <a:r>
              <a:rPr lang="ko-KR" altLang="en-US" sz="1700"/>
              <a:t>또는 다른 계약과 메시지나 자금을 주고 </a:t>
            </a:r>
            <a:r>
              <a:rPr lang="ko-KR" altLang="en-US" sz="1700" smtClean="0"/>
              <a:t>받으며</a:t>
            </a:r>
            <a:r>
              <a:rPr lang="en-US" altLang="ko-KR" sz="1700"/>
              <a:t>, </a:t>
            </a:r>
            <a:endParaRPr lang="en-US" altLang="ko-KR" sz="1700" smtClean="0"/>
          </a:p>
          <a:p>
            <a:pPr lvl="2"/>
            <a:r>
              <a:rPr lang="ko-KR" altLang="en-US" sz="1700" smtClean="0"/>
              <a:t>심지어 </a:t>
            </a:r>
            <a:r>
              <a:rPr lang="ko-KR" altLang="en-US" sz="1700"/>
              <a:t>새 계약을 </a:t>
            </a:r>
            <a:r>
              <a:rPr lang="ko-KR" altLang="en-US" sz="1700" smtClean="0"/>
              <a:t>생성하기도 함</a:t>
            </a:r>
            <a:endParaRPr lang="ko-KR" altLang="en-US" sz="17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 u="sng"/>
              <a:t>스마트 계약 </a:t>
            </a:r>
            <a:r>
              <a:rPr lang="ko-KR" altLang="en-US" u="sng" smtClean="0"/>
              <a:t>시스템 </a:t>
            </a:r>
            <a:r>
              <a:rPr lang="ko-KR" altLang="en-US" u="sng"/>
              <a:t>작동하는 </a:t>
            </a:r>
            <a:r>
              <a:rPr lang="ko-KR" altLang="en-US" u="sng" smtClean="0"/>
              <a:t>방식</a:t>
            </a:r>
            <a:endParaRPr lang="en-US" altLang="ko-KR" u="sng" smtClean="0"/>
          </a:p>
        </p:txBody>
      </p:sp>
      <p:pic>
        <p:nvPicPr>
          <p:cNvPr id="5" name="Picture 2" descr="블록체인4 03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47" y="2636912"/>
            <a:ext cx="392064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스마트 계약의 작동 방식 [15] 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636912"/>
            <a:ext cx="4698281" cy="296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88024" y="5988950"/>
            <a:ext cx="18966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토지 등기부를 디지털화했다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32040" y="4725144"/>
            <a:ext cx="21627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청산 및 결제는 승인</a:t>
            </a:r>
            <a:r>
              <a:rPr lang="en-US" altLang="ko-KR" sz="1050" b="1">
                <a:solidFill>
                  <a:srgbClr val="FF0000"/>
                </a:solidFill>
              </a:rPr>
              <a:t>(</a:t>
            </a:r>
            <a:r>
              <a:rPr lang="ko-KR" altLang="en-US" sz="1050" b="1">
                <a:solidFill>
                  <a:srgbClr val="FF0000"/>
                </a:solidFill>
              </a:rPr>
              <a:t>허가</a:t>
            </a:r>
            <a:r>
              <a:rPr lang="en-US" altLang="ko-KR" sz="1050" b="1">
                <a:solidFill>
                  <a:srgbClr val="FF0000"/>
                </a:solidFill>
              </a:rPr>
              <a:t>)</a:t>
            </a:r>
            <a:r>
              <a:rPr lang="ko-KR" altLang="en-US" sz="1050" b="1">
                <a:solidFill>
                  <a:srgbClr val="FF0000"/>
                </a:solidFill>
              </a:rPr>
              <a:t>되었다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36296" y="4451806"/>
            <a:ext cx="19447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소유권은 논쟁의 여지가 없다</a:t>
            </a:r>
          </a:p>
        </p:txBody>
      </p:sp>
    </p:spTree>
    <p:extLst>
      <p:ext uri="{BB962C8B-B14F-4D97-AF65-F5344CB8AC3E}">
        <p14:creationId xmlns:p14="http://schemas.microsoft.com/office/powerpoint/2010/main" val="3981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 u="sng"/>
              <a:t>스마트 계약 </a:t>
            </a:r>
            <a:r>
              <a:rPr lang="ko-KR" altLang="en-US" u="sng" smtClean="0"/>
              <a:t>시스템 </a:t>
            </a:r>
            <a:r>
              <a:rPr lang="ko-KR" altLang="en-US" u="sng"/>
              <a:t>작동하는 </a:t>
            </a:r>
            <a:r>
              <a:rPr lang="ko-KR" altLang="en-US" u="sng" smtClean="0"/>
              <a:t>방식</a:t>
            </a:r>
            <a:endParaRPr lang="en-US" altLang="ko-KR" u="sng" smtClean="0"/>
          </a:p>
          <a:p>
            <a:pPr lvl="1"/>
            <a:r>
              <a:rPr lang="en-US" altLang="ko-KR" smtClean="0"/>
              <a:t>1. </a:t>
            </a:r>
            <a:r>
              <a:rPr lang="ko-KR" altLang="en-US" smtClean="0"/>
              <a:t>계약 </a:t>
            </a:r>
            <a:r>
              <a:rPr lang="ko-KR" altLang="en-US"/>
              <a:t>작성 및 </a:t>
            </a:r>
            <a:r>
              <a:rPr lang="ko-KR" altLang="en-US" smtClean="0"/>
              <a:t>배포</a:t>
            </a:r>
            <a:endParaRPr lang="en-US" altLang="ko-KR" smtClean="0"/>
          </a:p>
          <a:p>
            <a:pPr lvl="2"/>
            <a:r>
              <a:rPr lang="ko-KR" altLang="en-US" smtClean="0"/>
              <a:t>개발자가 </a:t>
            </a:r>
            <a:r>
              <a:rPr lang="ko-KR" altLang="en-US"/>
              <a:t>솔리디티</a:t>
            </a:r>
            <a:r>
              <a:rPr lang="en-US" altLang="ko-KR"/>
              <a:t>(Solidity) </a:t>
            </a:r>
            <a:r>
              <a:rPr lang="ko-KR" altLang="en-US"/>
              <a:t>같은 프로그래밍 언어로 특정 조건을 충족하면 자동으로 실행되는 </a:t>
            </a:r>
            <a:r>
              <a:rPr lang="ko-KR" altLang="en-US" u="sng">
                <a:solidFill>
                  <a:srgbClr val="FF0000"/>
                </a:solidFill>
              </a:rPr>
              <a:t>계약 코드를 </a:t>
            </a:r>
            <a:r>
              <a:rPr lang="ko-KR" altLang="en-US" u="sng" smtClean="0">
                <a:solidFill>
                  <a:srgbClr val="FF0000"/>
                </a:solidFill>
              </a:rPr>
              <a:t>작성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/>
              <a:t>예시</a:t>
            </a:r>
            <a:r>
              <a:rPr lang="en-US" altLang="ko-KR" smtClean="0"/>
              <a:t>) </a:t>
            </a:r>
            <a:r>
              <a:rPr lang="en-US" altLang="ko-KR">
                <a:solidFill>
                  <a:srgbClr val="006600"/>
                </a:solidFill>
              </a:rPr>
              <a:t>'A</a:t>
            </a:r>
            <a:r>
              <a:rPr lang="ko-KR" altLang="en-US">
                <a:solidFill>
                  <a:srgbClr val="006600"/>
                </a:solidFill>
              </a:rPr>
              <a:t>가 </a:t>
            </a:r>
            <a:r>
              <a:rPr lang="en-US" altLang="ko-KR">
                <a:solidFill>
                  <a:srgbClr val="006600"/>
                </a:solidFill>
              </a:rPr>
              <a:t>B</a:t>
            </a:r>
            <a:r>
              <a:rPr lang="ko-KR" altLang="en-US">
                <a:solidFill>
                  <a:srgbClr val="006600"/>
                </a:solidFill>
              </a:rPr>
              <a:t>에게 </a:t>
            </a:r>
            <a:r>
              <a:rPr lang="en-US" altLang="ko-KR">
                <a:solidFill>
                  <a:srgbClr val="006600"/>
                </a:solidFill>
              </a:rPr>
              <a:t>100ETH</a:t>
            </a:r>
            <a:r>
              <a:rPr lang="ko-KR" altLang="en-US">
                <a:solidFill>
                  <a:srgbClr val="006600"/>
                </a:solidFill>
              </a:rPr>
              <a:t>를 보내면</a:t>
            </a:r>
            <a:r>
              <a:rPr lang="en-US" altLang="ko-KR">
                <a:solidFill>
                  <a:srgbClr val="006600"/>
                </a:solidFill>
              </a:rPr>
              <a:t>, C</a:t>
            </a:r>
            <a:r>
              <a:rPr lang="ko-KR" altLang="en-US">
                <a:solidFill>
                  <a:srgbClr val="006600"/>
                </a:solidFill>
              </a:rPr>
              <a:t>에게 </a:t>
            </a:r>
            <a:r>
              <a:rPr lang="en-US" altLang="ko-KR">
                <a:solidFill>
                  <a:srgbClr val="006600"/>
                </a:solidFill>
              </a:rPr>
              <a:t>NFT</a:t>
            </a:r>
            <a:r>
              <a:rPr lang="ko-KR" altLang="en-US">
                <a:solidFill>
                  <a:srgbClr val="006600"/>
                </a:solidFill>
              </a:rPr>
              <a:t>를 전송한다</a:t>
            </a:r>
            <a:r>
              <a:rPr lang="en-US" altLang="ko-KR"/>
              <a:t>'</a:t>
            </a:r>
            <a:r>
              <a:rPr lang="ko-KR" altLang="en-US"/>
              <a:t>와 같은 규칙을 </a:t>
            </a:r>
            <a:r>
              <a:rPr lang="ko-KR" altLang="en-US" smtClean="0"/>
              <a:t>만듬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 </a:t>
            </a:r>
            <a:r>
              <a:rPr lang="ko-KR" altLang="en-US"/>
              <a:t>코드는 </a:t>
            </a:r>
            <a:r>
              <a:rPr lang="ko-KR" altLang="en-US">
                <a:solidFill>
                  <a:srgbClr val="FF0000"/>
                </a:solidFill>
              </a:rPr>
              <a:t>이더리움 블록체인에 </a:t>
            </a:r>
            <a:r>
              <a:rPr lang="ko-KR" altLang="en-US" smtClean="0">
                <a:solidFill>
                  <a:srgbClr val="FF0000"/>
                </a:solidFill>
              </a:rPr>
              <a:t>배포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불변성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/>
              <a:t>한번 블록체인에 올라간 코드는 그 누구도 수정하거나 삭제할 수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lvl="3"/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>
            <a:off x="223112" y="3861048"/>
            <a:ext cx="3268768" cy="2462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/>
              <a:t>// SPDX-License-Identifier: MIT</a:t>
            </a:r>
            <a:br>
              <a:rPr lang="en-US" altLang="ko-KR" sz="1100" b="1"/>
            </a:br>
            <a:r>
              <a:rPr lang="en-US" altLang="ko-KR" sz="1100" b="1"/>
              <a:t>pragma solidity ^0.8.0;</a:t>
            </a:r>
            <a:br>
              <a:rPr lang="en-US" altLang="ko-KR" sz="1100" b="1"/>
            </a:br>
            <a:r>
              <a:rPr lang="en-US" altLang="ko-KR" sz="1100" b="1"/>
              <a:t/>
            </a:r>
            <a:br>
              <a:rPr lang="en-US" altLang="ko-KR" sz="1100" b="1"/>
            </a:br>
            <a:r>
              <a:rPr lang="en-US" altLang="ko-KR" sz="1100" b="1"/>
              <a:t>contract SimpleStorage {</a:t>
            </a:r>
            <a:br>
              <a:rPr lang="en-US" altLang="ko-KR" sz="1100" b="1"/>
            </a:br>
            <a:r>
              <a:rPr lang="en-US" altLang="ko-KR" sz="1100" b="1"/>
              <a:t>uint256 number;</a:t>
            </a:r>
            <a:br>
              <a:rPr lang="en-US" altLang="ko-KR" sz="1100" b="1"/>
            </a:br>
            <a:r>
              <a:rPr lang="en-US" altLang="ko-KR" sz="1100" b="1"/>
              <a:t/>
            </a:r>
            <a:br>
              <a:rPr lang="en-US" altLang="ko-KR" sz="1100" b="1"/>
            </a:br>
            <a:r>
              <a:rPr lang="en-US" altLang="ko-KR" sz="1100" b="1"/>
              <a:t>function set(uint256 newNumber) public {</a:t>
            </a:r>
            <a:br>
              <a:rPr lang="en-US" altLang="ko-KR" sz="1100" b="1"/>
            </a:br>
            <a:r>
              <a:rPr lang="en-US" altLang="ko-KR" sz="1100" b="1"/>
              <a:t>number = newNumber;</a:t>
            </a:r>
            <a:br>
              <a:rPr lang="en-US" altLang="ko-KR" sz="1100" b="1"/>
            </a:br>
            <a:r>
              <a:rPr lang="en-US" altLang="ko-KR" sz="1100" b="1"/>
              <a:t>}</a:t>
            </a:r>
            <a:br>
              <a:rPr lang="en-US" altLang="ko-KR" sz="1100" b="1"/>
            </a:br>
            <a:r>
              <a:rPr lang="en-US" altLang="ko-KR" sz="1100" b="1"/>
              <a:t/>
            </a:r>
            <a:br>
              <a:rPr lang="en-US" altLang="ko-KR" sz="1100" b="1"/>
            </a:br>
            <a:r>
              <a:rPr lang="en-US" altLang="ko-KR" sz="1100" b="1"/>
              <a:t>function get() public view returns (uint256) {</a:t>
            </a:r>
            <a:br>
              <a:rPr lang="en-US" altLang="ko-KR" sz="1100" b="1"/>
            </a:br>
            <a:r>
              <a:rPr lang="en-US" altLang="ko-KR" sz="1100" b="1"/>
              <a:t>return number;</a:t>
            </a:r>
            <a:br>
              <a:rPr lang="en-US" altLang="ko-KR" sz="1100" b="1"/>
            </a:br>
            <a:r>
              <a:rPr lang="en-US" altLang="ko-KR" sz="1100" b="1"/>
              <a:t>}</a:t>
            </a:r>
            <a:br>
              <a:rPr lang="en-US" altLang="ko-KR" sz="1100" b="1"/>
            </a:br>
            <a:r>
              <a:rPr lang="en-US" altLang="ko-KR" sz="1100" b="1"/>
              <a:t>}</a:t>
            </a:r>
            <a:endParaRPr lang="ko-KR" altLang="en-US" sz="1100" b="1"/>
          </a:p>
        </p:txBody>
      </p:sp>
      <p:sp>
        <p:nvSpPr>
          <p:cNvPr id="6" name="직사각형 5"/>
          <p:cNvSpPr/>
          <p:nvPr/>
        </p:nvSpPr>
        <p:spPr>
          <a:xfrm>
            <a:off x="3707904" y="4114963"/>
            <a:ext cx="5328592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/>
              <a:t>// SPDX-License-Identifier: </a:t>
            </a:r>
            <a:r>
              <a:rPr lang="en-US" altLang="ko-KR" sz="1100" smtClean="0"/>
              <a:t>MIT-</a:t>
            </a:r>
            <a:r>
              <a:rPr lang="ko-KR" altLang="en-US" sz="1100" smtClean="0"/>
              <a:t>코드의 </a:t>
            </a:r>
            <a:r>
              <a:rPr lang="ko-KR" altLang="en-US" sz="1100"/>
              <a:t>라이선스를 </a:t>
            </a:r>
            <a:r>
              <a:rPr lang="ko-KR" altLang="en-US" sz="1100" smtClean="0"/>
              <a:t>명시</a:t>
            </a:r>
            <a:endParaRPr lang="en-US" altLang="ko-KR" sz="11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mtClean="0"/>
              <a:t>pragma </a:t>
            </a:r>
            <a:r>
              <a:rPr lang="en-US" altLang="ko-KR" sz="1100"/>
              <a:t>solidity ^0.8.0</a:t>
            </a:r>
            <a:r>
              <a:rPr lang="en-US" altLang="ko-KR" sz="1100" smtClean="0"/>
              <a:t>; - </a:t>
            </a:r>
            <a:r>
              <a:rPr lang="ko-KR" altLang="en-US" sz="1100"/>
              <a:t>사용된 솔리디티 컴파일러의 </a:t>
            </a:r>
            <a:r>
              <a:rPr lang="ko-KR" altLang="en-US" sz="1100" smtClean="0"/>
              <a:t>버전</a:t>
            </a:r>
            <a:endParaRPr lang="en-US" altLang="ko-KR" sz="11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mtClean="0"/>
              <a:t>contract </a:t>
            </a:r>
            <a:r>
              <a:rPr lang="en-US" altLang="ko-KR" sz="1100"/>
              <a:t>SimpleStorage { ... </a:t>
            </a:r>
            <a:r>
              <a:rPr lang="en-US" altLang="ko-KR" sz="1100" smtClean="0"/>
              <a:t>} - </a:t>
            </a:r>
            <a:r>
              <a:rPr lang="en-US" altLang="ko-KR" sz="1100"/>
              <a:t>SimpleStorage</a:t>
            </a:r>
            <a:r>
              <a:rPr lang="ko-KR" altLang="en-US" sz="1100"/>
              <a:t>라는 이름의 스마트 계약을 </a:t>
            </a:r>
            <a:r>
              <a:rPr lang="ko-KR" altLang="en-US" sz="1100" smtClean="0"/>
              <a:t>정의</a:t>
            </a:r>
            <a:endParaRPr lang="en-US" altLang="ko-KR" sz="11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mtClean="0"/>
              <a:t>uint256 </a:t>
            </a:r>
            <a:r>
              <a:rPr lang="en-US" altLang="ko-KR" sz="1100"/>
              <a:t>number</a:t>
            </a:r>
            <a:r>
              <a:rPr lang="en-US" altLang="ko-KR" sz="1100" smtClean="0"/>
              <a:t>; - </a:t>
            </a:r>
            <a:r>
              <a:rPr lang="en-US" altLang="ko-KR" sz="1100"/>
              <a:t>number</a:t>
            </a:r>
            <a:r>
              <a:rPr lang="ko-KR" altLang="en-US" sz="1100"/>
              <a:t>라는 이름의 </a:t>
            </a:r>
            <a:r>
              <a:rPr lang="en-US" altLang="ko-KR" sz="1100"/>
              <a:t>uint256 (0</a:t>
            </a:r>
            <a:r>
              <a:rPr lang="ko-KR" altLang="en-US" sz="1100"/>
              <a:t>이 아닌 </a:t>
            </a:r>
            <a:r>
              <a:rPr lang="en-US" altLang="ko-KR" sz="1100"/>
              <a:t>256</a:t>
            </a:r>
            <a:r>
              <a:rPr lang="ko-KR" altLang="en-US" sz="1100"/>
              <a:t>비트 정수</a:t>
            </a:r>
            <a:r>
              <a:rPr lang="en-US" altLang="ko-KR" sz="1100"/>
              <a:t>) </a:t>
            </a:r>
            <a:r>
              <a:rPr lang="ko-KR" altLang="en-US" sz="1100"/>
              <a:t>타입 변수를 선언하며</a:t>
            </a:r>
            <a:r>
              <a:rPr lang="en-US" altLang="ko-KR" sz="1100"/>
              <a:t>, </a:t>
            </a:r>
            <a:r>
              <a:rPr lang="ko-KR" altLang="en-US" sz="1100"/>
              <a:t>이는 스마트 계약의 저장 공간에 데이터를 </a:t>
            </a:r>
            <a:r>
              <a:rPr lang="ko-KR" altLang="en-US" sz="1100" smtClean="0"/>
              <a:t>저장</a:t>
            </a:r>
            <a:endParaRPr lang="en-US" altLang="ko-KR" sz="11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mtClean="0"/>
              <a:t>function </a:t>
            </a:r>
            <a:r>
              <a:rPr lang="en-US" altLang="ko-KR" sz="1100"/>
              <a:t>set(uint256 newNumber) public { ... </a:t>
            </a:r>
            <a:r>
              <a:rPr lang="en-US" altLang="ko-KR" sz="1100" smtClean="0"/>
              <a:t>} - </a:t>
            </a:r>
            <a:r>
              <a:rPr lang="en-US" altLang="ko-KR" sz="1100"/>
              <a:t>newNumber</a:t>
            </a:r>
            <a:r>
              <a:rPr lang="ko-KR" altLang="en-US" sz="1100"/>
              <a:t>라는 </a:t>
            </a:r>
            <a:r>
              <a:rPr lang="en-US" altLang="ko-KR" sz="1100"/>
              <a:t>uint256 </a:t>
            </a:r>
            <a:r>
              <a:rPr lang="ko-KR" altLang="en-US" sz="1100"/>
              <a:t>값을 인자로 받아 </a:t>
            </a:r>
            <a:r>
              <a:rPr lang="en-US" altLang="ko-KR" sz="1100"/>
              <a:t>number </a:t>
            </a:r>
            <a:r>
              <a:rPr lang="ko-KR" altLang="en-US" sz="1100"/>
              <a:t>변수에 저장하는 </a:t>
            </a:r>
            <a:r>
              <a:rPr lang="ko-KR" altLang="en-US" sz="1100" smtClean="0"/>
              <a:t>함수</a:t>
            </a:r>
            <a:r>
              <a:rPr lang="en-US" altLang="ko-KR" sz="1100" smtClean="0"/>
              <a:t>, </a:t>
            </a:r>
            <a:r>
              <a:rPr lang="en-US" altLang="ko-KR" sz="1100"/>
              <a:t>public</a:t>
            </a:r>
            <a:r>
              <a:rPr lang="ko-KR" altLang="en-US" sz="1100"/>
              <a:t>은 이 함수가 외부에서 호출될 수 있음을 </a:t>
            </a:r>
            <a:r>
              <a:rPr lang="ko-KR" altLang="en-US" sz="1100" smtClean="0"/>
              <a:t>의미</a:t>
            </a:r>
            <a:endParaRPr lang="en-US" altLang="ko-KR" sz="110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smtClean="0"/>
              <a:t>function </a:t>
            </a:r>
            <a:r>
              <a:rPr lang="en-US" altLang="ko-KR" sz="1100"/>
              <a:t>get() public view returns (uint256) { ... </a:t>
            </a:r>
            <a:r>
              <a:rPr lang="en-US" altLang="ko-KR" sz="1100" smtClean="0"/>
              <a:t>} - </a:t>
            </a:r>
            <a:r>
              <a:rPr lang="en-US" altLang="ko-KR" sz="1100"/>
              <a:t>number </a:t>
            </a:r>
            <a:r>
              <a:rPr lang="ko-KR" altLang="en-US" sz="1100"/>
              <a:t>변수의 현재 값을 반환하는 </a:t>
            </a:r>
            <a:r>
              <a:rPr lang="ko-KR" altLang="en-US" sz="1100" smtClean="0"/>
              <a:t>함수</a:t>
            </a:r>
            <a:r>
              <a:rPr lang="en-US" altLang="ko-KR" sz="1100" smtClean="0"/>
              <a:t>, view</a:t>
            </a:r>
            <a:r>
              <a:rPr lang="ko-KR" altLang="en-US" sz="1100"/>
              <a:t>는 이 함수가 블록체인의 상태를 변경하지 않고 읽기만 한다는 것을 </a:t>
            </a:r>
            <a:r>
              <a:rPr lang="ko-KR" altLang="en-US" sz="1100" smtClean="0"/>
              <a:t>의미</a:t>
            </a:r>
            <a:r>
              <a:rPr lang="en-US" altLang="ko-KR" sz="1100" smtClean="0"/>
              <a:t>, </a:t>
            </a:r>
            <a:r>
              <a:rPr lang="en-US" altLang="ko-KR" sz="1100"/>
              <a:t>`returns (uint256)`</a:t>
            </a:r>
            <a:r>
              <a:rPr lang="ko-KR" altLang="en-US" sz="1100"/>
              <a:t>은 </a:t>
            </a:r>
            <a:r>
              <a:rPr lang="en-US" altLang="ko-KR" sz="1100"/>
              <a:t>uint256 </a:t>
            </a:r>
            <a:r>
              <a:rPr lang="ko-KR" altLang="en-US" sz="1100"/>
              <a:t>타입의 값을 반환함을 </a:t>
            </a:r>
            <a:r>
              <a:rPr lang="ko-KR" altLang="en-US" sz="1100" smtClean="0"/>
              <a:t>나타냄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7243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/>
              <a:t>스마트 계약 </a:t>
            </a:r>
            <a:r>
              <a:rPr lang="ko-KR" altLang="en-US" smtClean="0"/>
              <a:t>시스템 </a:t>
            </a:r>
            <a:r>
              <a:rPr lang="ko-KR" altLang="en-US"/>
              <a:t>작동하는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1. </a:t>
            </a:r>
            <a:r>
              <a:rPr lang="ko-KR" altLang="en-US" smtClean="0"/>
              <a:t>계약 </a:t>
            </a:r>
            <a:r>
              <a:rPr lang="ko-KR" altLang="en-US"/>
              <a:t>작성 및 </a:t>
            </a:r>
            <a:r>
              <a:rPr lang="ko-KR" altLang="en-US" smtClean="0"/>
              <a:t>배포</a:t>
            </a:r>
            <a:endParaRPr lang="en-US" altLang="ko-KR" smtClean="0"/>
          </a:p>
          <a:p>
            <a:pPr lvl="2"/>
            <a:r>
              <a:rPr lang="ko-KR" altLang="en-US"/>
              <a:t>컨트랙트 배포는 </a:t>
            </a:r>
            <a:r>
              <a:rPr lang="ko-KR" altLang="en-US" u="sng"/>
              <a:t>트랜잭션을 통해 </a:t>
            </a:r>
            <a:r>
              <a:rPr lang="ko-KR" altLang="en-US" u="sng" smtClean="0"/>
              <a:t>이루어짐</a:t>
            </a:r>
            <a:endParaRPr lang="en-US" altLang="ko-KR" u="sng" smtClean="0"/>
          </a:p>
          <a:p>
            <a:pPr lvl="3"/>
            <a:r>
              <a:rPr lang="ko-KR" altLang="en-US" smtClean="0"/>
              <a:t>트랜잭션의 </a:t>
            </a:r>
            <a:r>
              <a:rPr lang="en-US" altLang="ko-KR" u="sng"/>
              <a:t>data</a:t>
            </a:r>
            <a:r>
              <a:rPr lang="ko-KR" altLang="en-US" u="sng"/>
              <a:t> 필드에 </a:t>
            </a:r>
            <a:r>
              <a:rPr lang="ko-KR" altLang="en-US">
                <a:solidFill>
                  <a:srgbClr val="FF0000"/>
                </a:solidFill>
              </a:rPr>
              <a:t>컴파일된 </a:t>
            </a:r>
            <a:r>
              <a:rPr lang="ko-KR" altLang="en-US" smtClean="0">
                <a:solidFill>
                  <a:srgbClr val="FF0000"/>
                </a:solidFill>
              </a:rPr>
              <a:t>바이트코드</a:t>
            </a:r>
            <a:r>
              <a:rPr lang="en-US" altLang="ko-KR" u="sng" smtClean="0"/>
              <a:t>(</a:t>
            </a:r>
            <a:r>
              <a:rPr lang="en-US" altLang="ko-KR" u="sng"/>
              <a:t>EVM</a:t>
            </a:r>
            <a:r>
              <a:rPr lang="ko-KR" altLang="en-US" u="sng"/>
              <a:t>이 이해하는 언어</a:t>
            </a:r>
            <a:r>
              <a:rPr lang="en-US" altLang="ko-KR" u="sng"/>
              <a:t>, </a:t>
            </a:r>
            <a:r>
              <a:rPr lang="ko-KR" altLang="en-US" u="sng"/>
              <a:t>실제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트랜잭션을 통해 블록체인에 기록되는 내용</a:t>
            </a:r>
            <a:r>
              <a:rPr lang="en-US" altLang="ko-KR" u="sng" smtClean="0"/>
              <a:t>)</a:t>
            </a:r>
            <a:r>
              <a:rPr lang="ko-KR" altLang="en-US" u="sng" smtClean="0"/>
              <a:t>가 </a:t>
            </a:r>
            <a:r>
              <a:rPr lang="ko-KR" altLang="en-US"/>
              <a:t>어떻게 </a:t>
            </a:r>
            <a:r>
              <a:rPr lang="ko-KR" altLang="en-US" smtClean="0"/>
              <a:t>들어가는지의 예시</a:t>
            </a:r>
            <a:endParaRPr lang="en-US" altLang="ko-KR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99356"/>
            <a:ext cx="5295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54" y="3645024"/>
            <a:ext cx="1000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131840" y="4437112"/>
            <a:ext cx="5775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컴파일된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바이트코드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위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코드를 컴파일하면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다음과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같은 바이트코드가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생성됨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이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코드가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EVM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이 이해하는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언어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바이트코드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예시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) :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608060405234801561001057600080fd5b50610123806100206000396000f3fe608060405234801561001057600080fd5b506004361061002b5760003560e01c8063d80a300a14610030575b600080fd5b61003861004b565b6040516100459190610086565b60405180910390f35b6000600a820261005a91610065565b5060010a010061005f565b50600101565b60008060016000601f840161007892919061007d565b505050565b6000600b82026100909161009b565b5060010a0100610095565b50600101565b600080600090505b806100a7565b505056fea2646970667358221220a0b2c3d4e5f67890abcdef1234567890abcdef1234567890abcdef1234567890abcdef1234567890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" y="4967905"/>
            <a:ext cx="3044875" cy="178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3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89266"/>
              </p:ext>
            </p:extLst>
          </p:nvPr>
        </p:nvGraphicFramePr>
        <p:xfrm>
          <a:off x="2555776" y="2276872"/>
          <a:ext cx="3522123" cy="1481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포장기 셸 개체" showAsIcon="1" r:id="rId3" imgW="1219680" imgH="513360" progId="Package">
                  <p:embed/>
                </p:oleObj>
              </mc:Choice>
              <mc:Fallback>
                <p:oleObj name="포장기 셸 개체" showAsIcon="1" r:id="rId3" imgW="12196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276872"/>
                        <a:ext cx="3522123" cy="1481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3678188" y="5301208"/>
            <a:ext cx="123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Remix IDE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00" y="4149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스마트 계약인 </a:t>
            </a:r>
            <a:r>
              <a:rPr lang="en-US" altLang="ko-KR"/>
              <a:t>'Hello World' </a:t>
            </a:r>
            <a:r>
              <a:rPr lang="ko-KR" altLang="en-US"/>
              <a:t>계약을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예로 </a:t>
            </a:r>
            <a:r>
              <a:rPr lang="ko-KR" altLang="en-US"/>
              <a:t>들어 바이트코드를 출력하는 과정</a:t>
            </a:r>
          </a:p>
        </p:txBody>
      </p:sp>
    </p:spTree>
    <p:extLst>
      <p:ext uri="{BB962C8B-B14F-4D97-AF65-F5344CB8AC3E}">
        <p14:creationId xmlns:p14="http://schemas.microsoft.com/office/powerpoint/2010/main" val="1739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   암호화폐별 </a:t>
            </a:r>
            <a:r>
              <a:rPr lang="ko-KR" altLang="en-US"/>
              <a:t>현황 및 응용분야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/>
              <a:t>스마트 계약 </a:t>
            </a:r>
            <a:r>
              <a:rPr lang="ko-KR" altLang="en-US" smtClean="0"/>
              <a:t>시스템 </a:t>
            </a:r>
            <a:r>
              <a:rPr lang="ko-KR" altLang="en-US"/>
              <a:t>작동하는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트랜잭션 </a:t>
            </a:r>
            <a:r>
              <a:rPr lang="ko-KR" altLang="en-US"/>
              <a:t>발생 및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2"/>
            <a:r>
              <a:rPr lang="ko-KR" altLang="en-US" smtClean="0"/>
              <a:t>사용자가 </a:t>
            </a:r>
            <a:r>
              <a:rPr lang="ko-KR" altLang="en-US"/>
              <a:t>스마트 계약에 </a:t>
            </a:r>
            <a:r>
              <a:rPr lang="ko-KR" altLang="en-US" u="sng"/>
              <a:t>정의된 특정 기능을 실행하고 싶을 때</a:t>
            </a:r>
            <a:r>
              <a:rPr lang="en-US" altLang="ko-KR" u="sng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</a:t>
            </a:r>
            <a:r>
              <a:rPr lang="ko-KR" altLang="en-US"/>
              <a:t>기능을 </a:t>
            </a:r>
            <a:r>
              <a:rPr lang="ko-KR" altLang="en-US">
                <a:solidFill>
                  <a:srgbClr val="FF0000"/>
                </a:solidFill>
              </a:rPr>
              <a:t>호출하는 트랜잭션을 생성하여 </a:t>
            </a:r>
            <a:r>
              <a:rPr lang="ko-KR" altLang="en-US"/>
              <a:t>네트워크에 </a:t>
            </a:r>
            <a:r>
              <a:rPr lang="ko-KR" altLang="en-US" smtClean="0"/>
              <a:t>전송</a:t>
            </a:r>
            <a:endParaRPr lang="en-US" altLang="ko-KR"/>
          </a:p>
          <a:p>
            <a:pPr lvl="3"/>
            <a:r>
              <a:rPr lang="ko-KR" altLang="en-US" smtClean="0"/>
              <a:t>예시</a:t>
            </a:r>
            <a:r>
              <a:rPr lang="en-US" altLang="ko-KR" smtClean="0"/>
              <a:t>) </a:t>
            </a:r>
            <a:r>
              <a:rPr lang="en-US" altLang="ko-KR" u="sng"/>
              <a:t>A</a:t>
            </a:r>
            <a:r>
              <a:rPr lang="ko-KR" altLang="en-US" u="sng"/>
              <a:t>가 </a:t>
            </a:r>
            <a:r>
              <a:rPr lang="en-US" altLang="ko-KR" u="sng"/>
              <a:t>B</a:t>
            </a:r>
            <a:r>
              <a:rPr lang="ko-KR" altLang="en-US" u="sng"/>
              <a:t>에게 </a:t>
            </a:r>
            <a:r>
              <a:rPr lang="en-US" altLang="ko-KR" u="sng"/>
              <a:t>100ETH</a:t>
            </a:r>
            <a:r>
              <a:rPr lang="ko-KR" altLang="en-US" u="sng"/>
              <a:t>를 보내는 트랜잭션을 </a:t>
            </a:r>
            <a:r>
              <a:rPr lang="ko-KR" altLang="en-US" u="sng" smtClean="0"/>
              <a:t>실행</a:t>
            </a:r>
            <a:endParaRPr lang="en-US" altLang="ko-KR" u="sng" smtClean="0"/>
          </a:p>
          <a:p>
            <a:pPr lvl="4"/>
            <a:r>
              <a:rPr lang="ko-KR" altLang="en-US" smtClean="0"/>
              <a:t>이더리움 </a:t>
            </a:r>
            <a:r>
              <a:rPr lang="ko-KR" altLang="en-US"/>
              <a:t>트랜잭션은 </a:t>
            </a:r>
            <a:r>
              <a:rPr lang="en-US" altLang="ko-KR" u="sng"/>
              <a:t>JSON-RPC</a:t>
            </a:r>
            <a:r>
              <a:rPr lang="ko-KR" altLang="en-US" u="sng"/>
              <a:t> 형식으로 구성되며</a:t>
            </a:r>
            <a:r>
              <a:rPr lang="en-US" altLang="ko-KR"/>
              <a:t>, </a:t>
            </a:r>
            <a:r>
              <a:rPr lang="ko-KR" altLang="en-US"/>
              <a:t>서명된 트랜잭션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형태로 </a:t>
            </a:r>
            <a:r>
              <a:rPr lang="ko-KR" altLang="en-US"/>
              <a:t>네트워크에 </a:t>
            </a:r>
            <a:r>
              <a:rPr lang="ko-KR" altLang="en-US" smtClean="0"/>
              <a:t>전송</a:t>
            </a:r>
            <a:endParaRPr lang="en-US" altLang="ko-KR" smtClean="0"/>
          </a:p>
          <a:p>
            <a:pPr lvl="4"/>
            <a:r>
              <a:rPr lang="ko-KR" altLang="en-US" smtClean="0"/>
              <a:t>아래 예시는 </a:t>
            </a:r>
            <a:r>
              <a:rPr lang="en-US" altLang="ko-KR"/>
              <a:t>Geth(Go Ethereum) </a:t>
            </a:r>
            <a:r>
              <a:rPr lang="ko-KR" altLang="en-US"/>
              <a:t>클라이언트에서 사용되는 </a:t>
            </a:r>
            <a:r>
              <a:rPr lang="en-US" altLang="ko-KR"/>
              <a:t>eth_sendTransaction </a:t>
            </a:r>
            <a:r>
              <a:rPr lang="ko-KR" altLang="en-US"/>
              <a:t>메서드의 파라미터 구조를 </a:t>
            </a:r>
            <a:r>
              <a:rPr lang="ko-KR" altLang="en-US" smtClean="0"/>
              <a:t>기반으로 함</a:t>
            </a:r>
            <a:endParaRPr lang="en-US" altLang="ko-KR"/>
          </a:p>
          <a:p>
            <a:pPr lvl="3"/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323528" y="4182734"/>
            <a:ext cx="2952328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"from": "0xYourAccountAddressA",</a:t>
            </a:r>
          </a:p>
          <a:p>
            <a:r>
              <a:rPr lang="en-US" altLang="ko-KR" sz="1200"/>
              <a:t>  "to": "0xRecipientAddressB",</a:t>
            </a:r>
          </a:p>
          <a:p>
            <a:r>
              <a:rPr lang="en-US" altLang="ko-KR" sz="1200"/>
              <a:t>  "value": "0x56bc75e2d63100000",</a:t>
            </a:r>
          </a:p>
          <a:p>
            <a:r>
              <a:rPr lang="en-US" altLang="ko-KR" sz="1200"/>
              <a:t>  "gas": "0x5208",</a:t>
            </a:r>
          </a:p>
          <a:p>
            <a:r>
              <a:rPr lang="en-US" altLang="ko-KR" sz="1200"/>
              <a:t>  "gasPrice": "0x3b9aca00",</a:t>
            </a:r>
          </a:p>
          <a:p>
            <a:r>
              <a:rPr lang="en-US" altLang="ko-KR" sz="1200"/>
              <a:t>  "nonce": "0x123",</a:t>
            </a:r>
          </a:p>
          <a:p>
            <a:r>
              <a:rPr lang="en-US" altLang="ko-KR" sz="1200" b="1">
                <a:solidFill>
                  <a:srgbClr val="FF0000"/>
                </a:solidFill>
              </a:rPr>
              <a:t>  "data": "0x"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3275856" y="4151076"/>
            <a:ext cx="568863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From - </a:t>
            </a:r>
            <a:r>
              <a:rPr lang="ko-KR" altLang="en-US" sz="1100" b="1">
                <a:solidFill>
                  <a:srgbClr val="FF0000"/>
                </a:solidFill>
              </a:rPr>
              <a:t>트랜잭션을 보내는 보낸이의 </a:t>
            </a:r>
            <a:r>
              <a:rPr lang="ko-KR" altLang="en-US" sz="1100" b="1" smtClean="0">
                <a:solidFill>
                  <a:srgbClr val="FF0000"/>
                </a:solidFill>
              </a:rPr>
              <a:t>주소</a:t>
            </a:r>
            <a:r>
              <a:rPr lang="en-US" altLang="ko-KR" sz="1100" b="1" smtClean="0">
                <a:solidFill>
                  <a:srgbClr val="FF0000"/>
                </a:solidFill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</a:rPr>
              <a:t>이 </a:t>
            </a:r>
            <a:r>
              <a:rPr lang="ko-KR" altLang="en-US" sz="1100" b="1">
                <a:solidFill>
                  <a:srgbClr val="FF0000"/>
                </a:solidFill>
              </a:rPr>
              <a:t>주소는 </a:t>
            </a:r>
            <a:r>
              <a:rPr lang="en-US" altLang="ko-KR" sz="1100" b="1">
                <a:solidFill>
                  <a:srgbClr val="FF0000"/>
                </a:solidFill>
              </a:rPr>
              <a:t>A</a:t>
            </a:r>
            <a:r>
              <a:rPr lang="ko-KR" altLang="en-US" sz="1100" b="1">
                <a:solidFill>
                  <a:srgbClr val="FF0000"/>
                </a:solidFill>
              </a:rPr>
              <a:t>의 이더리움 계정 </a:t>
            </a:r>
            <a:r>
              <a:rPr lang="ko-KR" altLang="en-US" sz="1100" b="1" smtClean="0">
                <a:solidFill>
                  <a:srgbClr val="FF0000"/>
                </a:solidFill>
              </a:rPr>
              <a:t>주소</a:t>
            </a:r>
            <a:r>
              <a:rPr lang="en-US" altLang="ko-KR" sz="1100" b="1" smtClean="0">
                <a:solidFill>
                  <a:srgbClr val="FF0000"/>
                </a:solidFill>
              </a:rPr>
              <a:t>)</a:t>
            </a:r>
            <a:endParaRPr lang="en-US" altLang="ko-KR" sz="1100" b="1">
              <a:solidFill>
                <a:srgbClr val="FF0000"/>
              </a:solidFill>
            </a:endParaRPr>
          </a:p>
          <a:p>
            <a:r>
              <a:rPr lang="en-US" altLang="ko-KR" sz="1100" b="1" smtClean="0">
                <a:solidFill>
                  <a:srgbClr val="FF0000"/>
                </a:solidFill>
              </a:rPr>
              <a:t>To - </a:t>
            </a:r>
            <a:r>
              <a:rPr lang="ko-KR" altLang="en-US" sz="1100" b="1">
                <a:solidFill>
                  <a:srgbClr val="FF0000"/>
                </a:solidFill>
              </a:rPr>
              <a:t>트랜잭션을 받는 수신자의 </a:t>
            </a:r>
            <a:r>
              <a:rPr lang="ko-KR" altLang="en-US" sz="1100" b="1" smtClean="0">
                <a:solidFill>
                  <a:srgbClr val="FF0000"/>
                </a:solidFill>
              </a:rPr>
              <a:t>주소</a:t>
            </a:r>
            <a:r>
              <a:rPr lang="en-US" altLang="ko-KR" sz="1100" b="1" smtClean="0">
                <a:solidFill>
                  <a:srgbClr val="FF0000"/>
                </a:solidFill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</a:rPr>
              <a:t>이 </a:t>
            </a:r>
            <a:r>
              <a:rPr lang="ko-KR" altLang="en-US" sz="1100" b="1">
                <a:solidFill>
                  <a:srgbClr val="FF0000"/>
                </a:solidFill>
              </a:rPr>
              <a:t>주소는 </a:t>
            </a:r>
            <a:r>
              <a:rPr lang="en-US" altLang="ko-KR" sz="1100" b="1">
                <a:solidFill>
                  <a:srgbClr val="FF0000"/>
                </a:solidFill>
              </a:rPr>
              <a:t>B</a:t>
            </a:r>
            <a:r>
              <a:rPr lang="ko-KR" altLang="en-US" sz="1100" b="1">
                <a:solidFill>
                  <a:srgbClr val="FF0000"/>
                </a:solidFill>
              </a:rPr>
              <a:t>의 이더리움 계정 </a:t>
            </a:r>
            <a:r>
              <a:rPr lang="ko-KR" altLang="en-US" sz="1100" b="1" smtClean="0">
                <a:solidFill>
                  <a:srgbClr val="FF0000"/>
                </a:solidFill>
              </a:rPr>
              <a:t>주소</a:t>
            </a:r>
            <a:r>
              <a:rPr lang="en-US" altLang="ko-KR" sz="1100" b="1" smtClean="0">
                <a:solidFill>
                  <a:srgbClr val="FF0000"/>
                </a:solidFill>
              </a:rPr>
              <a:t>)</a:t>
            </a:r>
            <a:endParaRPr lang="en-US" altLang="ko-KR" sz="1100" b="1">
              <a:solidFill>
                <a:srgbClr val="FF0000"/>
              </a:solidFill>
            </a:endParaRPr>
          </a:p>
          <a:p>
            <a:r>
              <a:rPr lang="en-US" altLang="ko-KR" sz="1100" b="1" smtClean="0">
                <a:solidFill>
                  <a:srgbClr val="FF0000"/>
                </a:solidFill>
              </a:rPr>
              <a:t>Value - </a:t>
            </a:r>
            <a:r>
              <a:rPr lang="ko-KR" altLang="en-US" sz="1100" b="1">
                <a:solidFill>
                  <a:srgbClr val="FF0000"/>
                </a:solidFill>
              </a:rPr>
              <a:t>전송하려는 이더</a:t>
            </a:r>
            <a:r>
              <a:rPr lang="en-US" altLang="ko-KR" sz="1100" b="1">
                <a:solidFill>
                  <a:srgbClr val="FF0000"/>
                </a:solidFill>
              </a:rPr>
              <a:t>(ETH)</a:t>
            </a:r>
            <a:r>
              <a:rPr lang="ko-KR" altLang="en-US" sz="1100" b="1">
                <a:solidFill>
                  <a:srgbClr val="FF0000"/>
                </a:solidFill>
              </a:rPr>
              <a:t>의 양을 </a:t>
            </a:r>
            <a:r>
              <a:rPr lang="en-US" altLang="ko-KR" sz="1100" b="1">
                <a:solidFill>
                  <a:srgbClr val="FF0000"/>
                </a:solidFill>
              </a:rPr>
              <a:t>Wei </a:t>
            </a:r>
            <a:r>
              <a:rPr lang="ko-KR" altLang="en-US" sz="1100" b="1">
                <a:solidFill>
                  <a:srgbClr val="FF0000"/>
                </a:solidFill>
              </a:rPr>
              <a:t>단위로 </a:t>
            </a:r>
            <a:r>
              <a:rPr lang="ko-KR" altLang="en-US" sz="1100" b="1" smtClean="0">
                <a:solidFill>
                  <a:srgbClr val="FF0000"/>
                </a:solidFill>
              </a:rPr>
              <a:t>나타냄</a:t>
            </a:r>
            <a:r>
              <a:rPr lang="en-US" altLang="ko-KR" sz="1100" b="1" smtClean="0">
                <a:solidFill>
                  <a:srgbClr val="FF0000"/>
                </a:solidFill>
              </a:rPr>
              <a:t>(1 </a:t>
            </a:r>
            <a:r>
              <a:rPr lang="en-US" altLang="ko-KR" sz="1100" b="1">
                <a:solidFill>
                  <a:srgbClr val="FF0000"/>
                </a:solidFill>
              </a:rPr>
              <a:t>ETH</a:t>
            </a:r>
            <a:r>
              <a:rPr lang="ko-KR" altLang="en-US" sz="1100" b="1">
                <a:solidFill>
                  <a:srgbClr val="FF0000"/>
                </a:solidFill>
              </a:rPr>
              <a:t>는 </a:t>
            </a:r>
            <a:r>
              <a:rPr lang="en-US" altLang="ko-KR" sz="1100" b="1">
                <a:solidFill>
                  <a:srgbClr val="FF0000"/>
                </a:solidFill>
              </a:rPr>
              <a:t>1018 Wei</a:t>
            </a:r>
            <a:r>
              <a:rPr lang="ko-KR" altLang="en-US" sz="1100" b="1">
                <a:solidFill>
                  <a:srgbClr val="FF0000"/>
                </a:solidFill>
              </a:rPr>
              <a:t>와 </a:t>
            </a:r>
            <a:r>
              <a:rPr lang="en-US" altLang="ko-KR" sz="1100" b="1" smtClean="0">
                <a:solidFill>
                  <a:srgbClr val="FF0000"/>
                </a:solidFill>
              </a:rPr>
              <a:t/>
            </a:r>
            <a:br>
              <a:rPr lang="en-US" altLang="ko-KR" sz="1100" b="1" smtClean="0">
                <a:solidFill>
                  <a:srgbClr val="FF0000"/>
                </a:solidFill>
              </a:rPr>
            </a:br>
            <a:r>
              <a:rPr lang="ko-KR" altLang="en-US" sz="1100" b="1" smtClean="0">
                <a:solidFill>
                  <a:srgbClr val="FF0000"/>
                </a:solidFill>
              </a:rPr>
              <a:t>같으므로</a:t>
            </a:r>
            <a:r>
              <a:rPr lang="en-US" altLang="ko-KR" sz="1100" b="1">
                <a:solidFill>
                  <a:srgbClr val="FF0000"/>
                </a:solidFill>
              </a:rPr>
              <a:t>, 100 ETH</a:t>
            </a:r>
            <a:r>
              <a:rPr lang="ko-KR" altLang="en-US" sz="1100" b="1">
                <a:solidFill>
                  <a:srgbClr val="FF0000"/>
                </a:solidFill>
              </a:rPr>
              <a:t>는 </a:t>
            </a:r>
            <a:r>
              <a:rPr lang="en-US" altLang="ko-KR" sz="1100" b="1">
                <a:solidFill>
                  <a:srgbClr val="FF0000"/>
                </a:solidFill>
              </a:rPr>
              <a:t>100×1018 </a:t>
            </a:r>
            <a:r>
              <a:rPr lang="en-US" altLang="ko-KR" sz="1100" b="1" smtClean="0">
                <a:solidFill>
                  <a:srgbClr val="FF0000"/>
                </a:solidFill>
              </a:rPr>
              <a:t>Wei) </a:t>
            </a:r>
            <a:r>
              <a:rPr lang="en-US" altLang="ko-KR" sz="1100" b="1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smtClean="0">
                <a:solidFill>
                  <a:srgbClr val="FF0000"/>
                </a:solidFill>
              </a:rPr>
              <a:t>이 </a:t>
            </a:r>
            <a:r>
              <a:rPr lang="ko-KR" altLang="en-US" sz="1100" b="1">
                <a:solidFill>
                  <a:srgbClr val="FF0000"/>
                </a:solidFill>
              </a:rPr>
              <a:t>값은 </a:t>
            </a:r>
            <a:r>
              <a:rPr lang="en-US" altLang="ko-KR" sz="1100" b="1">
                <a:solidFill>
                  <a:srgbClr val="FF0000"/>
                </a:solidFill>
              </a:rPr>
              <a:t>16</a:t>
            </a:r>
            <a:r>
              <a:rPr lang="ko-KR" altLang="en-US" sz="1100" b="1">
                <a:solidFill>
                  <a:srgbClr val="FF0000"/>
                </a:solidFill>
              </a:rPr>
              <a:t>진수로 변환되어야 </a:t>
            </a:r>
            <a:r>
              <a:rPr lang="ko-KR" altLang="en-US" sz="1100" b="1" smtClean="0">
                <a:solidFill>
                  <a:srgbClr val="FF0000"/>
                </a:solidFill>
              </a:rPr>
              <a:t>함</a:t>
            </a:r>
            <a:endParaRPr lang="en-US" altLang="ko-KR" sz="1100" b="1">
              <a:solidFill>
                <a:srgbClr val="FF0000"/>
              </a:solidFill>
            </a:endParaRPr>
          </a:p>
          <a:p>
            <a:pPr lvl="1"/>
            <a:r>
              <a:rPr lang="en-US" altLang="ko-KR" sz="1100" b="1">
                <a:solidFill>
                  <a:srgbClr val="FF0000"/>
                </a:solidFill>
              </a:rPr>
              <a:t>100×1018=100×1,000,000,000,000,000,000=1020</a:t>
            </a:r>
          </a:p>
          <a:p>
            <a:pPr lvl="1"/>
            <a:r>
              <a:rPr lang="ko-KR" altLang="en-US" sz="1100" b="1">
                <a:solidFill>
                  <a:srgbClr val="FF0000"/>
                </a:solidFill>
              </a:rPr>
              <a:t>십진수 </a:t>
            </a:r>
            <a:r>
              <a:rPr lang="en-US" altLang="ko-KR" sz="1100" b="1">
                <a:solidFill>
                  <a:srgbClr val="FF0000"/>
                </a:solidFill>
              </a:rPr>
              <a:t>$10^{20}$</a:t>
            </a:r>
            <a:r>
              <a:rPr lang="ko-KR" altLang="en-US" sz="1100" b="1">
                <a:solidFill>
                  <a:srgbClr val="FF0000"/>
                </a:solidFill>
              </a:rPr>
              <a:t>을 </a:t>
            </a:r>
            <a:r>
              <a:rPr lang="en-US" altLang="ko-KR" sz="1100" b="1">
                <a:solidFill>
                  <a:srgbClr val="FF0000"/>
                </a:solidFill>
              </a:rPr>
              <a:t>16</a:t>
            </a:r>
            <a:r>
              <a:rPr lang="ko-KR" altLang="en-US" sz="1100" b="1">
                <a:solidFill>
                  <a:srgbClr val="FF0000"/>
                </a:solidFill>
              </a:rPr>
              <a:t>진수로 변환하면 </a:t>
            </a:r>
            <a:r>
              <a:rPr lang="en-US" altLang="ko-KR" sz="1100" b="1" smtClean="0">
                <a:solidFill>
                  <a:srgbClr val="FF0000"/>
                </a:solidFill>
              </a:rPr>
              <a:t>0x56bc75e2d63100000</a:t>
            </a:r>
          </a:p>
          <a:p>
            <a:r>
              <a:rPr lang="en-US" altLang="ko-KR" sz="1100" b="1" smtClean="0">
                <a:solidFill>
                  <a:srgbClr val="FF0000"/>
                </a:solidFill>
              </a:rPr>
              <a:t>Gas - </a:t>
            </a:r>
            <a:r>
              <a:rPr lang="ko-KR" altLang="en-US" sz="1100" b="1">
                <a:solidFill>
                  <a:srgbClr val="FF0000"/>
                </a:solidFill>
              </a:rPr>
              <a:t>트랜잭션 실행에 최대로 지불할 수 있는 가스 </a:t>
            </a:r>
            <a:r>
              <a:rPr lang="ko-KR" altLang="en-US" sz="1100" b="1" smtClean="0">
                <a:solidFill>
                  <a:srgbClr val="FF0000"/>
                </a:solidFill>
              </a:rPr>
              <a:t>한도</a:t>
            </a:r>
            <a:r>
              <a:rPr lang="en-US" altLang="ko-KR" sz="1100" b="1" smtClean="0">
                <a:solidFill>
                  <a:srgbClr val="FF0000"/>
                </a:solidFill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</a:rPr>
              <a:t>일반적인 </a:t>
            </a:r>
            <a:r>
              <a:rPr lang="en-US" altLang="ko-KR" sz="1100" b="1">
                <a:solidFill>
                  <a:srgbClr val="FF0000"/>
                </a:solidFill>
              </a:rPr>
              <a:t>ETH </a:t>
            </a:r>
            <a:r>
              <a:rPr lang="ko-KR" altLang="en-US" sz="1100" b="1">
                <a:solidFill>
                  <a:srgbClr val="FF0000"/>
                </a:solidFill>
              </a:rPr>
              <a:t>전송 </a:t>
            </a:r>
            <a:r>
              <a:rPr lang="en-US" altLang="ko-KR" sz="1100" b="1" smtClean="0">
                <a:solidFill>
                  <a:srgbClr val="FF0000"/>
                </a:solidFill>
              </a:rPr>
              <a:t/>
            </a:r>
            <a:br>
              <a:rPr lang="en-US" altLang="ko-KR" sz="1100" b="1" smtClean="0">
                <a:solidFill>
                  <a:srgbClr val="FF0000"/>
                </a:solidFill>
              </a:rPr>
            </a:br>
            <a:r>
              <a:rPr lang="ko-KR" altLang="en-US" sz="1100" b="1" smtClean="0">
                <a:solidFill>
                  <a:srgbClr val="FF0000"/>
                </a:solidFill>
              </a:rPr>
              <a:t>트랜잭션은 </a:t>
            </a:r>
            <a:r>
              <a:rPr lang="en-US" altLang="ko-KR" sz="1100" b="1">
                <a:solidFill>
                  <a:srgbClr val="FF0000"/>
                </a:solidFill>
              </a:rPr>
              <a:t>21,000 Gas</a:t>
            </a:r>
            <a:r>
              <a:rPr lang="ko-KR" altLang="en-US" sz="1100" b="1">
                <a:solidFill>
                  <a:srgbClr val="FF0000"/>
                </a:solidFill>
              </a:rPr>
              <a:t>가 필요하며</a:t>
            </a:r>
            <a:r>
              <a:rPr lang="en-US" altLang="ko-KR" sz="1100" b="1">
                <a:solidFill>
                  <a:srgbClr val="FF0000"/>
                </a:solidFill>
              </a:rPr>
              <a:t>, </a:t>
            </a:r>
            <a:r>
              <a:rPr lang="ko-KR" altLang="en-US" sz="1100" b="1">
                <a:solidFill>
                  <a:srgbClr val="FF0000"/>
                </a:solidFill>
              </a:rPr>
              <a:t>이 값은 </a:t>
            </a:r>
            <a:r>
              <a:rPr lang="en-US" altLang="ko-KR" sz="1100" b="1">
                <a:solidFill>
                  <a:srgbClr val="FF0000"/>
                </a:solidFill>
              </a:rPr>
              <a:t>16</a:t>
            </a:r>
            <a:r>
              <a:rPr lang="ko-KR" altLang="en-US" sz="1100" b="1">
                <a:solidFill>
                  <a:srgbClr val="FF0000"/>
                </a:solidFill>
              </a:rPr>
              <a:t>진수로 </a:t>
            </a:r>
            <a:r>
              <a:rPr lang="en-US" altLang="ko-KR" sz="1100" b="1" smtClean="0">
                <a:solidFill>
                  <a:srgbClr val="FF0000"/>
                </a:solidFill>
              </a:rPr>
              <a:t>0x5208</a:t>
            </a:r>
            <a:r>
              <a:rPr lang="ko-KR" altLang="en-US" sz="1100" b="1" smtClean="0">
                <a:solidFill>
                  <a:srgbClr val="FF0000"/>
                </a:solidFill>
              </a:rPr>
              <a:t>임</a:t>
            </a:r>
            <a:r>
              <a:rPr lang="en-US" altLang="ko-KR" sz="1100" b="1" smtClean="0">
                <a:solidFill>
                  <a:srgbClr val="FF0000"/>
                </a:solidFill>
              </a:rPr>
              <a:t>)</a:t>
            </a:r>
            <a:endParaRPr lang="en-US" altLang="ko-KR" sz="1100" b="1">
              <a:solidFill>
                <a:srgbClr val="FF0000"/>
              </a:solidFill>
            </a:endParaRPr>
          </a:p>
          <a:p>
            <a:r>
              <a:rPr lang="en-US" altLang="ko-KR" sz="1100" b="1" smtClean="0">
                <a:solidFill>
                  <a:srgbClr val="FF0000"/>
                </a:solidFill>
              </a:rPr>
              <a:t>gasPrice - </a:t>
            </a:r>
            <a:r>
              <a:rPr lang="ko-KR" altLang="en-US" sz="1100" b="1">
                <a:solidFill>
                  <a:srgbClr val="FF0000"/>
                </a:solidFill>
              </a:rPr>
              <a:t>가스 한 단위당 지불하려는 가격</a:t>
            </a:r>
            <a:r>
              <a:rPr lang="en-US" altLang="ko-KR" sz="1100" b="1">
                <a:solidFill>
                  <a:srgbClr val="FF0000"/>
                </a:solidFill>
              </a:rPr>
              <a:t>(Wei</a:t>
            </a:r>
            <a:r>
              <a:rPr lang="en-US" altLang="ko-KR" sz="1100" b="1" smtClean="0">
                <a:solidFill>
                  <a:srgbClr val="FF0000"/>
                </a:solidFill>
              </a:rPr>
              <a:t>)(</a:t>
            </a:r>
            <a:r>
              <a:rPr lang="ko-KR" altLang="en-US" sz="1100" b="1" smtClean="0">
                <a:solidFill>
                  <a:srgbClr val="FF0000"/>
                </a:solidFill>
              </a:rPr>
              <a:t>이는 </a:t>
            </a:r>
            <a:r>
              <a:rPr lang="en-US" altLang="ko-KR" sz="1100" b="1">
                <a:solidFill>
                  <a:srgbClr val="FF0000"/>
                </a:solidFill>
              </a:rPr>
              <a:t>Gwei </a:t>
            </a:r>
            <a:r>
              <a:rPr lang="ko-KR" altLang="en-US" sz="1100" b="1">
                <a:solidFill>
                  <a:srgbClr val="FF0000"/>
                </a:solidFill>
              </a:rPr>
              <a:t>단위로 자주 </a:t>
            </a:r>
            <a:r>
              <a:rPr lang="ko-KR" altLang="en-US" sz="1100" b="1" smtClean="0">
                <a:solidFill>
                  <a:srgbClr val="FF0000"/>
                </a:solidFill>
              </a:rPr>
              <a:t>표시됨</a:t>
            </a:r>
            <a:r>
              <a:rPr lang="en-US" altLang="ko-KR" sz="1100" b="1" smtClean="0">
                <a:solidFill>
                  <a:srgbClr val="FF0000"/>
                </a:solidFill>
              </a:rPr>
              <a:t>, </a:t>
            </a:r>
            <a:br>
              <a:rPr lang="en-US" altLang="ko-KR" sz="1100" b="1" smtClean="0">
                <a:solidFill>
                  <a:srgbClr val="FF0000"/>
                </a:solidFill>
              </a:rPr>
            </a:br>
            <a:r>
              <a:rPr lang="ko-KR" altLang="en-US" sz="1100" b="1" smtClean="0">
                <a:solidFill>
                  <a:srgbClr val="FF0000"/>
                </a:solidFill>
              </a:rPr>
              <a:t>예를 </a:t>
            </a:r>
            <a:r>
              <a:rPr lang="ko-KR" altLang="en-US" sz="1100" b="1">
                <a:solidFill>
                  <a:srgbClr val="FF0000"/>
                </a:solidFill>
              </a:rPr>
              <a:t>들어</a:t>
            </a:r>
            <a:r>
              <a:rPr lang="en-US" altLang="ko-KR" sz="1100" b="1">
                <a:solidFill>
                  <a:srgbClr val="FF0000"/>
                </a:solidFill>
              </a:rPr>
              <a:t>, 1 Gwei</a:t>
            </a:r>
            <a:r>
              <a:rPr lang="ko-KR" altLang="en-US" sz="1100" b="1">
                <a:solidFill>
                  <a:srgbClr val="FF0000"/>
                </a:solidFill>
              </a:rPr>
              <a:t>는 </a:t>
            </a:r>
            <a:r>
              <a:rPr lang="en-US" altLang="ko-KR" sz="1100" b="1">
                <a:solidFill>
                  <a:srgbClr val="FF0000"/>
                </a:solidFill>
              </a:rPr>
              <a:t>109 Wei</a:t>
            </a:r>
            <a:r>
              <a:rPr lang="ko-KR" altLang="en-US" sz="1100" b="1">
                <a:solidFill>
                  <a:srgbClr val="FF0000"/>
                </a:solidFill>
              </a:rPr>
              <a:t>이며</a:t>
            </a:r>
            <a:r>
              <a:rPr lang="en-US" altLang="ko-KR" sz="1100" b="1">
                <a:solidFill>
                  <a:srgbClr val="FF0000"/>
                </a:solidFill>
              </a:rPr>
              <a:t>, 1 Gwei</a:t>
            </a:r>
            <a:r>
              <a:rPr lang="ko-KR" altLang="en-US" sz="1100" b="1">
                <a:solidFill>
                  <a:srgbClr val="FF0000"/>
                </a:solidFill>
              </a:rPr>
              <a:t>를 </a:t>
            </a:r>
            <a:r>
              <a:rPr lang="en-US" altLang="ko-KR" sz="1100" b="1">
                <a:solidFill>
                  <a:srgbClr val="FF0000"/>
                </a:solidFill>
              </a:rPr>
              <a:t>16</a:t>
            </a:r>
            <a:r>
              <a:rPr lang="ko-KR" altLang="en-US" sz="1100" b="1">
                <a:solidFill>
                  <a:srgbClr val="FF0000"/>
                </a:solidFill>
              </a:rPr>
              <a:t>진수로 변환하면 </a:t>
            </a:r>
            <a:r>
              <a:rPr lang="en-US" altLang="ko-KR" sz="1100" b="1">
                <a:solidFill>
                  <a:srgbClr val="FF0000"/>
                </a:solidFill>
              </a:rPr>
              <a:t>0x3b9aca00</a:t>
            </a:r>
            <a:r>
              <a:rPr lang="ko-KR" altLang="en-US" sz="1100" b="1">
                <a:solidFill>
                  <a:srgbClr val="FF0000"/>
                </a:solidFill>
              </a:rPr>
              <a:t> </a:t>
            </a:r>
            <a:r>
              <a:rPr lang="ko-KR" altLang="en-US" sz="1100" b="1" smtClean="0">
                <a:solidFill>
                  <a:srgbClr val="FF0000"/>
                </a:solidFill>
              </a:rPr>
              <a:t>임</a:t>
            </a:r>
            <a:r>
              <a:rPr lang="en-US" altLang="ko-KR" sz="1100" b="1" smtClean="0">
                <a:solidFill>
                  <a:srgbClr val="FF0000"/>
                </a:solidFill>
              </a:rPr>
              <a:t>)</a:t>
            </a:r>
            <a:endParaRPr lang="en-US" altLang="ko-KR" sz="1100" b="1">
              <a:solidFill>
                <a:srgbClr val="FF0000"/>
              </a:solidFill>
            </a:endParaRPr>
          </a:p>
          <a:p>
            <a:r>
              <a:rPr lang="en-US" altLang="ko-KR" sz="1100" b="1" u="sng" smtClean="0">
                <a:solidFill>
                  <a:srgbClr val="FF0000"/>
                </a:solidFill>
              </a:rPr>
              <a:t>Nonce - </a:t>
            </a:r>
            <a:r>
              <a:rPr lang="ko-KR" altLang="en-US" sz="1100" b="1" u="sng">
                <a:solidFill>
                  <a:srgbClr val="FF0000"/>
                </a:solidFill>
              </a:rPr>
              <a:t>보낸이 주소에서 발생한 트랜잭션의 순서를 나타내는 </a:t>
            </a:r>
            <a:r>
              <a:rPr lang="ko-KR" altLang="en-US" sz="1100" b="1" u="sng" smtClean="0">
                <a:solidFill>
                  <a:srgbClr val="FF0000"/>
                </a:solidFill>
              </a:rPr>
              <a:t>일련번호</a:t>
            </a:r>
            <a:r>
              <a:rPr lang="en-US" altLang="ko-KR" sz="1100" b="1" u="sng" smtClean="0">
                <a:solidFill>
                  <a:srgbClr val="FF0000"/>
                </a:solidFill>
              </a:rPr>
              <a:t>(</a:t>
            </a:r>
            <a:r>
              <a:rPr lang="ko-KR" altLang="en-US" sz="1100" b="1" u="sng" smtClean="0">
                <a:solidFill>
                  <a:srgbClr val="FF0000"/>
                </a:solidFill>
              </a:rPr>
              <a:t>이 </a:t>
            </a:r>
            <a:r>
              <a:rPr lang="ko-KR" altLang="en-US" sz="1100" b="1" u="sng">
                <a:solidFill>
                  <a:srgbClr val="FF0000"/>
                </a:solidFill>
              </a:rPr>
              <a:t>번호는 </a:t>
            </a:r>
            <a:r>
              <a:rPr lang="en-US" altLang="ko-KR" sz="1100" b="1" u="sng" smtClean="0">
                <a:solidFill>
                  <a:srgbClr val="FF0000"/>
                </a:solidFill>
              </a:rPr>
              <a:t/>
            </a:r>
            <a:br>
              <a:rPr lang="en-US" altLang="ko-KR" sz="1100" b="1" u="sng" smtClean="0">
                <a:solidFill>
                  <a:srgbClr val="FF0000"/>
                </a:solidFill>
              </a:rPr>
            </a:br>
            <a:r>
              <a:rPr lang="en-US" altLang="ko-KR" sz="1100" b="1" u="sng" smtClean="0">
                <a:solidFill>
                  <a:srgbClr val="FF0000"/>
                </a:solidFill>
              </a:rPr>
              <a:t>0</a:t>
            </a:r>
            <a:r>
              <a:rPr lang="ko-KR" altLang="en-US" sz="1100" b="1" u="sng">
                <a:solidFill>
                  <a:srgbClr val="FF0000"/>
                </a:solidFill>
              </a:rPr>
              <a:t>부터 시작하여 트랜잭션이 성공적으로 처리될 때마다 </a:t>
            </a:r>
            <a:r>
              <a:rPr lang="en-US" altLang="ko-KR" sz="1100" b="1" u="sng">
                <a:solidFill>
                  <a:srgbClr val="FF0000"/>
                </a:solidFill>
              </a:rPr>
              <a:t>1</a:t>
            </a:r>
            <a:r>
              <a:rPr lang="ko-KR" altLang="en-US" sz="1100" b="1" u="sng">
                <a:solidFill>
                  <a:srgbClr val="FF0000"/>
                </a:solidFill>
              </a:rPr>
              <a:t>씩 </a:t>
            </a:r>
            <a:r>
              <a:rPr lang="ko-KR" altLang="en-US" sz="1100" b="1" u="sng" smtClean="0">
                <a:solidFill>
                  <a:srgbClr val="FF0000"/>
                </a:solidFill>
              </a:rPr>
              <a:t>증가함</a:t>
            </a:r>
            <a:r>
              <a:rPr lang="en-US" altLang="ko-KR" sz="1100" b="1" u="sng" smtClean="0">
                <a:solidFill>
                  <a:srgbClr val="FF0000"/>
                </a:solidFill>
              </a:rPr>
              <a:t>, </a:t>
            </a:r>
            <a:r>
              <a:rPr lang="ko-KR" altLang="en-US" sz="1100" b="1" u="sng">
                <a:solidFill>
                  <a:srgbClr val="FF0000"/>
                </a:solidFill>
              </a:rPr>
              <a:t>이를 통해 이중 지불</a:t>
            </a:r>
            <a:r>
              <a:rPr lang="en-US" altLang="ko-KR" sz="1100" b="1" u="sng">
                <a:solidFill>
                  <a:srgbClr val="FF0000"/>
                </a:solidFill>
              </a:rPr>
              <a:t>(double-spending)</a:t>
            </a:r>
            <a:r>
              <a:rPr lang="ko-KR" altLang="en-US" sz="1100" b="1" u="sng">
                <a:solidFill>
                  <a:srgbClr val="FF0000"/>
                </a:solidFill>
              </a:rPr>
              <a:t> 공격을 </a:t>
            </a:r>
            <a:r>
              <a:rPr lang="ko-KR" altLang="en-US" sz="1100" b="1" u="sng" smtClean="0">
                <a:solidFill>
                  <a:srgbClr val="FF0000"/>
                </a:solidFill>
              </a:rPr>
              <a:t>방지함</a:t>
            </a:r>
            <a:r>
              <a:rPr lang="en-US" altLang="ko-KR" sz="1100" b="1" u="sng" smtClean="0">
                <a:solidFill>
                  <a:srgbClr val="FF0000"/>
                </a:solidFill>
              </a:rPr>
              <a:t>)</a:t>
            </a:r>
            <a:endParaRPr lang="en-US" altLang="ko-KR" sz="1100" b="1" u="sng">
              <a:solidFill>
                <a:srgbClr val="FF0000"/>
              </a:solidFill>
            </a:endParaRPr>
          </a:p>
          <a:p>
            <a:r>
              <a:rPr lang="en-US" altLang="ko-KR" sz="1100" b="1" smtClean="0">
                <a:solidFill>
                  <a:srgbClr val="FF0000"/>
                </a:solidFill>
              </a:rPr>
              <a:t>Data - </a:t>
            </a:r>
            <a:r>
              <a:rPr lang="ko-KR" altLang="en-US" sz="1100" b="1">
                <a:solidFill>
                  <a:srgbClr val="FF0000"/>
                </a:solidFill>
              </a:rPr>
              <a:t>스마트 컨트랙트 함수를 호출하거나 메시지를 전달할 때 사용되는 추가 데이터 </a:t>
            </a:r>
            <a:r>
              <a:rPr lang="ko-KR" altLang="en-US" sz="1100" b="1" smtClean="0">
                <a:solidFill>
                  <a:srgbClr val="FF0000"/>
                </a:solidFill>
              </a:rPr>
              <a:t>필드</a:t>
            </a:r>
            <a:r>
              <a:rPr lang="en-US" altLang="ko-KR" sz="1100" b="1" smtClean="0">
                <a:solidFill>
                  <a:srgbClr val="FF0000"/>
                </a:solidFill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</a:rPr>
              <a:t>단순한 </a:t>
            </a:r>
            <a:r>
              <a:rPr lang="en-US" altLang="ko-KR" sz="1100" b="1">
                <a:solidFill>
                  <a:srgbClr val="FF0000"/>
                </a:solidFill>
              </a:rPr>
              <a:t>ETH </a:t>
            </a:r>
            <a:r>
              <a:rPr lang="ko-KR" altLang="en-US" sz="1100" b="1">
                <a:solidFill>
                  <a:srgbClr val="FF0000"/>
                </a:solidFill>
              </a:rPr>
              <a:t>전송의 경우 이 필드는 비어있으므로 </a:t>
            </a:r>
            <a:r>
              <a:rPr lang="en-US" altLang="ko-KR" sz="1100" b="1" smtClean="0">
                <a:solidFill>
                  <a:srgbClr val="FF0000"/>
                </a:solidFill>
              </a:rPr>
              <a:t>0x</a:t>
            </a:r>
            <a:r>
              <a:rPr lang="ko-KR" altLang="en-US" sz="1100" b="1" smtClean="0">
                <a:solidFill>
                  <a:srgbClr val="FF0000"/>
                </a:solidFill>
              </a:rPr>
              <a:t>로 표시함</a:t>
            </a:r>
            <a:r>
              <a:rPr lang="en-US" altLang="ko-KR" sz="1100" b="1" smtClean="0">
                <a:solidFill>
                  <a:srgbClr val="FF0000"/>
                </a:solidFill>
              </a:rPr>
              <a:t>)</a:t>
            </a:r>
            <a:endParaRPr lang="en-US" altLang="ko-KR" sz="11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   암호화폐별 </a:t>
            </a:r>
            <a:r>
              <a:rPr lang="ko-KR" altLang="en-US"/>
              <a:t>현황 및 응용분야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 u="sng"/>
              <a:t>스마트 계약 </a:t>
            </a:r>
            <a:r>
              <a:rPr lang="ko-KR" altLang="en-US" u="sng" smtClean="0"/>
              <a:t>시스템 </a:t>
            </a:r>
            <a:r>
              <a:rPr lang="ko-KR" altLang="en-US" u="sng"/>
              <a:t>작동하는 </a:t>
            </a:r>
            <a:r>
              <a:rPr lang="ko-KR" altLang="en-US" u="sng" smtClean="0"/>
              <a:t>방식</a:t>
            </a:r>
            <a:endParaRPr lang="en-US" altLang="ko-KR" u="sng" smtClean="0"/>
          </a:p>
          <a:p>
            <a:pPr lvl="1"/>
            <a:r>
              <a:rPr lang="en-US" altLang="ko-KR" smtClean="0"/>
              <a:t>2. </a:t>
            </a:r>
            <a:r>
              <a:rPr lang="ko-KR" altLang="en-US" smtClean="0"/>
              <a:t>트랜잭션 </a:t>
            </a:r>
            <a:r>
              <a:rPr lang="ko-KR" altLang="en-US"/>
              <a:t>발생 및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2"/>
            <a:r>
              <a:rPr lang="en-US" altLang="ko-KR" smtClean="0"/>
              <a:t>JSON </a:t>
            </a:r>
            <a:r>
              <a:rPr lang="ko-KR" altLang="en-US"/>
              <a:t>형식은 트랜잭션 데이터를 나타내며</a:t>
            </a:r>
            <a:r>
              <a:rPr lang="en-US" altLang="ko-KR"/>
              <a:t>, </a:t>
            </a:r>
            <a:r>
              <a:rPr lang="ko-KR" altLang="en-US"/>
              <a:t>실제로 이더리움 네트워크에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전송되기 </a:t>
            </a:r>
            <a:r>
              <a:rPr lang="ko-KR" altLang="en-US"/>
              <a:t>위해서는 </a:t>
            </a:r>
            <a:r>
              <a:rPr lang="ko-KR" altLang="en-US" u="sng"/>
              <a:t>보낸이의 </a:t>
            </a:r>
            <a:r>
              <a:rPr lang="ko-KR" altLang="en-US" u="sng" smtClean="0"/>
              <a:t>개인키로 </a:t>
            </a:r>
            <a:r>
              <a:rPr lang="ko-KR" altLang="en-US" u="sng"/>
              <a:t>서명되어야 </a:t>
            </a:r>
            <a:r>
              <a:rPr lang="ko-KR" altLang="en-US" u="sng" smtClean="0"/>
              <a:t>함</a:t>
            </a:r>
            <a:endParaRPr lang="en-US" altLang="ko-KR" u="sng" smtClean="0"/>
          </a:p>
          <a:p>
            <a:pPr lvl="2"/>
            <a:r>
              <a:rPr lang="ko-KR" altLang="en-US" smtClean="0"/>
              <a:t>서명 </a:t>
            </a:r>
            <a:r>
              <a:rPr lang="ko-KR" altLang="en-US"/>
              <a:t>과정은 다음과 </a:t>
            </a:r>
            <a:r>
              <a:rPr lang="ko-KR" altLang="en-US" smtClean="0"/>
              <a:t>같음</a:t>
            </a:r>
            <a:endParaRPr lang="en-US" altLang="ko-KR" smtClean="0"/>
          </a:p>
          <a:p>
            <a:pPr lvl="3"/>
            <a:r>
              <a:rPr lang="ko-KR" altLang="en-US" smtClean="0"/>
              <a:t>트랜잭션 </a:t>
            </a:r>
            <a:r>
              <a:rPr lang="ko-KR" altLang="en-US"/>
              <a:t>데이터를 </a:t>
            </a:r>
            <a:r>
              <a:rPr lang="en-US" altLang="ko-KR"/>
              <a:t>RLP(Recursive Length Prefix)</a:t>
            </a:r>
            <a:r>
              <a:rPr lang="ko-KR" altLang="en-US"/>
              <a:t> 형식으로 </a:t>
            </a:r>
            <a:r>
              <a:rPr lang="ko-KR" altLang="en-US" smtClean="0"/>
              <a:t>인코딩</a:t>
            </a:r>
            <a:endParaRPr lang="en-US" altLang="ko-KR" smtClean="0"/>
          </a:p>
          <a:p>
            <a:pPr lvl="3"/>
            <a:r>
              <a:rPr lang="ko-KR" altLang="en-US" smtClean="0"/>
              <a:t>인코딩된 </a:t>
            </a:r>
            <a:r>
              <a:rPr lang="ko-KR" altLang="en-US"/>
              <a:t>데이터의 </a:t>
            </a:r>
            <a:r>
              <a:rPr lang="en-US" altLang="ko-KR"/>
              <a:t>Keccak-256 </a:t>
            </a:r>
            <a:r>
              <a:rPr lang="ko-KR" altLang="en-US"/>
              <a:t>해시를 </a:t>
            </a:r>
            <a:r>
              <a:rPr lang="ko-KR" altLang="en-US" smtClean="0"/>
              <a:t>계산</a:t>
            </a:r>
            <a:endParaRPr lang="en-US" altLang="ko-KR" smtClean="0"/>
          </a:p>
          <a:p>
            <a:pPr lvl="3"/>
            <a:r>
              <a:rPr lang="ko-KR" altLang="en-US" smtClean="0"/>
              <a:t>계산된 </a:t>
            </a:r>
            <a:r>
              <a:rPr lang="ko-KR" altLang="en-US"/>
              <a:t>해시를 보낸이의 개인 키로 </a:t>
            </a:r>
            <a:r>
              <a:rPr lang="ko-KR" altLang="en-US" smtClean="0"/>
              <a:t>서명</a:t>
            </a:r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  <a:hlinkClick r:id="rId2" action="ppaction://hlinksldjump"/>
              </a:rPr>
              <a:t>생성된 서명</a:t>
            </a:r>
            <a:r>
              <a:rPr lang="en-US" altLang="ko-KR">
                <a:solidFill>
                  <a:srgbClr val="FF0000"/>
                </a:solidFill>
                <a:hlinkClick r:id="rId2" action="ppaction://hlinksldjump"/>
              </a:rPr>
              <a:t>(signature</a:t>
            </a:r>
            <a:r>
              <a:rPr lang="en-US" altLang="ko-KR" smtClean="0">
                <a:solidFill>
                  <a:srgbClr val="FF0000"/>
                </a:solidFill>
                <a:hlinkClick r:id="rId2" action="ppaction://hlinksldjump"/>
              </a:rPr>
              <a:t>)</a:t>
            </a:r>
            <a:r>
              <a:rPr lang="ko-KR" altLang="en-US" smtClean="0">
                <a:solidFill>
                  <a:srgbClr val="FF0000"/>
                </a:solidFill>
                <a:hlinkClick r:id="rId2" action="ppaction://hlinksldjump"/>
              </a:rPr>
              <a:t>과 </a:t>
            </a:r>
            <a:r>
              <a:rPr lang="ko-KR" altLang="en-US">
                <a:solidFill>
                  <a:srgbClr val="FF0000"/>
                </a:solidFill>
                <a:hlinkClick r:id="rId2" action="ppaction://hlinksldjump"/>
              </a:rPr>
              <a:t>원래의 트랜잭션 데이터를 함께 묶어 최종 </a:t>
            </a:r>
            <a:r>
              <a:rPr lang="ko-KR" altLang="en-US" smtClean="0">
                <a:solidFill>
                  <a:srgbClr val="FF0000"/>
                </a:solidFill>
                <a:hlinkClick r:id="rId2" action="ppaction://hlinksldjump"/>
              </a:rPr>
              <a:t>서명된 </a:t>
            </a:r>
            <a:r>
              <a:rPr lang="en-US" altLang="ko-KR" smtClean="0">
                <a:solidFill>
                  <a:srgbClr val="FF0000"/>
                </a:solidFill>
                <a:hlinkClick r:id="rId2" action="ppaction://hlinksldjump"/>
              </a:rPr>
              <a:t/>
            </a:r>
            <a:br>
              <a:rPr lang="en-US" altLang="ko-KR" smtClean="0">
                <a:solidFill>
                  <a:srgbClr val="FF0000"/>
                </a:solidFill>
                <a:hlinkClick r:id="rId2" action="ppaction://hlinksldjump"/>
              </a:rPr>
            </a:br>
            <a:r>
              <a:rPr lang="ko-KR" altLang="en-US" smtClean="0">
                <a:solidFill>
                  <a:srgbClr val="FF0000"/>
                </a:solidFill>
                <a:hlinkClick r:id="rId2" action="ppaction://hlinksldjump"/>
              </a:rPr>
              <a:t>트랜잭션</a:t>
            </a:r>
            <a:r>
              <a:rPr lang="en-US" altLang="ko-KR">
                <a:solidFill>
                  <a:srgbClr val="FF0000"/>
                </a:solidFill>
                <a:hlinkClick r:id="rId2" action="ppaction://hlinksldjump"/>
              </a:rPr>
              <a:t>(signed transaction</a:t>
            </a:r>
            <a:r>
              <a:rPr lang="en-US" altLang="ko-KR" smtClean="0">
                <a:solidFill>
                  <a:srgbClr val="FF0000"/>
                </a:solidFill>
                <a:hlinkClick r:id="rId2" action="ppaction://hlinksldjump"/>
              </a:rPr>
              <a:t>)</a:t>
            </a:r>
            <a:r>
              <a:rPr lang="ko-KR" altLang="en-US" smtClean="0">
                <a:solidFill>
                  <a:srgbClr val="FF0000"/>
                </a:solidFill>
                <a:hlinkClick r:id="rId2" action="ppaction://hlinksldjump"/>
              </a:rPr>
              <a:t>을 만듬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/>
              <a:t>최종 </a:t>
            </a:r>
            <a:r>
              <a:rPr lang="ko-KR" altLang="en-US"/>
              <a:t>서명된 트랜잭션이 이더리움 네트워크의 노드로 전송되며</a:t>
            </a:r>
            <a:r>
              <a:rPr lang="en-US" altLang="ko-KR"/>
              <a:t>, </a:t>
            </a:r>
            <a:r>
              <a:rPr lang="ko-KR" altLang="en-US"/>
              <a:t>노드는 서명을 검증하여 트랜잭션이 유효한지 확인한 후 블록에 </a:t>
            </a:r>
            <a:r>
              <a:rPr lang="ko-KR" altLang="en-US" smtClean="0"/>
              <a:t>포함시킴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0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b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블록체인응용과사례</a:t>
            </a:r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암호화폐별 현황 및 응용분야</a:t>
            </a:r>
            <a:r>
              <a:rPr lang="ko-KR" altLang="en-US" b="0"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936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/>
              <a:t>Ethereum </a:t>
            </a:r>
            <a:r>
              <a:rPr lang="ko-KR" altLang="en-US"/>
              <a:t>블록체인 기반 스마트 계약 시스템 작동하는 방식</a:t>
            </a:r>
            <a:endParaRPr lang="en-US" altLang="ko-KR"/>
          </a:p>
          <a:p>
            <a:pPr lvl="1"/>
            <a:r>
              <a:rPr lang="en-US" altLang="ko-KR"/>
              <a:t>2. </a:t>
            </a:r>
            <a:r>
              <a:rPr lang="ko-KR" altLang="en-US"/>
              <a:t>트랜잭션 발생 및 실행</a:t>
            </a:r>
            <a:endParaRPr lang="en-US" altLang="ko-KR"/>
          </a:p>
          <a:p>
            <a:pPr lvl="2"/>
            <a:r>
              <a:rPr lang="ko-KR" altLang="en-US" smtClean="0"/>
              <a:t>원래의 </a:t>
            </a:r>
            <a:r>
              <a:rPr lang="ko-KR" altLang="en-US"/>
              <a:t>트랜잭션 </a:t>
            </a:r>
            <a:r>
              <a:rPr lang="ko-KR" altLang="en-US" smtClean="0"/>
              <a:t>데이터</a:t>
            </a:r>
            <a:r>
              <a:rPr lang="en-US" altLang="ko-KR" smtClean="0"/>
              <a:t>(</a:t>
            </a:r>
            <a:r>
              <a:rPr lang="en-US" altLang="ko-KR"/>
              <a:t>Original Transaction Data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은행 </a:t>
            </a:r>
            <a:r>
              <a:rPr lang="ko-KR" altLang="en-US">
                <a:solidFill>
                  <a:srgbClr val="FF0000"/>
                </a:solidFill>
              </a:rPr>
              <a:t>송금 신청서에 해당하는 </a:t>
            </a:r>
            <a:r>
              <a:rPr lang="ko-KR" altLang="en-US" smtClean="0">
                <a:solidFill>
                  <a:srgbClr val="FF0000"/>
                </a:solidFill>
              </a:rPr>
              <a:t>정보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/>
              <a:t>이 </a:t>
            </a:r>
            <a:r>
              <a:rPr lang="ko-KR" altLang="en-US"/>
              <a:t>서류에는 </a:t>
            </a:r>
            <a:r>
              <a:rPr lang="en-US" altLang="ko-KR" smtClean="0"/>
              <a:t>"</a:t>
            </a:r>
            <a:r>
              <a:rPr lang="ko-KR" altLang="en-US"/>
              <a:t>김철수에게 </a:t>
            </a:r>
            <a:r>
              <a:rPr lang="en-US" altLang="ko-KR"/>
              <a:t>100</a:t>
            </a:r>
            <a:r>
              <a:rPr lang="ko-KR" altLang="en-US"/>
              <a:t>만 원을 보내겠다</a:t>
            </a:r>
            <a:r>
              <a:rPr lang="en-US" altLang="ko-KR" smtClean="0"/>
              <a:t>"</a:t>
            </a:r>
            <a:r>
              <a:rPr lang="ko-KR" altLang="en-US" smtClean="0"/>
              <a:t>는 </a:t>
            </a:r>
            <a:r>
              <a:rPr lang="ko-KR" altLang="en-US"/>
              <a:t>내용과 함께 보내는 사람</a:t>
            </a:r>
            <a:r>
              <a:rPr lang="en-US" altLang="ko-KR"/>
              <a:t>, </a:t>
            </a:r>
            <a:r>
              <a:rPr lang="ko-KR" altLang="en-US"/>
              <a:t>받는 사람</a:t>
            </a:r>
            <a:r>
              <a:rPr lang="en-US" altLang="ko-KR"/>
              <a:t>, </a:t>
            </a:r>
            <a:r>
              <a:rPr lang="ko-KR" altLang="en-US"/>
              <a:t>금액 </a:t>
            </a:r>
            <a:r>
              <a:rPr lang="ko-KR" altLang="en-US" smtClean="0"/>
              <a:t>등이 적혀 있음</a:t>
            </a:r>
            <a:endParaRPr lang="en-US" altLang="ko-KR" smtClean="0"/>
          </a:p>
          <a:p>
            <a:pPr lvl="2"/>
            <a:r>
              <a:rPr lang="ko-KR" altLang="en-US" smtClean="0"/>
              <a:t>개인 </a:t>
            </a:r>
            <a:r>
              <a:rPr lang="ko-KR" altLang="en-US"/>
              <a:t>키와 서명 </a:t>
            </a:r>
            <a:r>
              <a:rPr lang="ko-KR" altLang="en-US" smtClean="0"/>
              <a:t>생성</a:t>
            </a:r>
            <a:r>
              <a:rPr lang="en-US" altLang="ko-KR" smtClean="0"/>
              <a:t>(</a:t>
            </a:r>
            <a:r>
              <a:rPr lang="en-US" altLang="ko-KR"/>
              <a:t>Private Key &amp; Signature Generation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개인 </a:t>
            </a:r>
            <a:r>
              <a:rPr lang="ko-KR" altLang="en-US"/>
              <a:t>키 </a:t>
            </a:r>
            <a:r>
              <a:rPr lang="en-US" altLang="ko-KR"/>
              <a:t>(Private Key</a:t>
            </a:r>
            <a:r>
              <a:rPr lang="en-US" altLang="ko-KR" smtClean="0"/>
              <a:t>) - </a:t>
            </a:r>
            <a:r>
              <a:rPr lang="ko-KR" altLang="en-US"/>
              <a:t>서명을 만들 수 있는 </a:t>
            </a:r>
            <a:r>
              <a:rPr lang="ko-KR" altLang="en-US">
                <a:solidFill>
                  <a:srgbClr val="FF0000"/>
                </a:solidFill>
              </a:rPr>
              <a:t>나만의 도장이나 </a:t>
            </a:r>
            <a:r>
              <a:rPr lang="ko-KR" altLang="en-US" smtClean="0">
                <a:solidFill>
                  <a:srgbClr val="FF0000"/>
                </a:solidFill>
              </a:rPr>
              <a:t>비밀번호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/>
              <a:t>이 </a:t>
            </a:r>
            <a:r>
              <a:rPr lang="ko-KR" altLang="en-US"/>
              <a:t>개인 키는 절대로 타인에게 공개해서는 안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/>
            <a:r>
              <a:rPr lang="ko-KR" altLang="en-US" smtClean="0"/>
              <a:t>서명</a:t>
            </a:r>
            <a:r>
              <a:rPr lang="en-US" altLang="ko-KR" smtClean="0"/>
              <a:t>(</a:t>
            </a:r>
            <a:r>
              <a:rPr lang="en-US" altLang="ko-KR"/>
              <a:t>Signature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은행 </a:t>
            </a:r>
            <a:r>
              <a:rPr lang="ko-KR" altLang="en-US"/>
              <a:t>송금 신청서에 도장을 찍거나 서명을 한 </a:t>
            </a:r>
            <a:r>
              <a:rPr lang="ko-KR" altLang="en-US" smtClean="0"/>
              <a:t>결과물</a:t>
            </a:r>
            <a:endParaRPr lang="en-US" altLang="ko-KR" smtClean="0"/>
          </a:p>
          <a:p>
            <a:pPr lvl="3"/>
            <a:r>
              <a:rPr lang="ko-KR" altLang="en-US" smtClean="0"/>
              <a:t>이 </a:t>
            </a:r>
            <a:r>
              <a:rPr lang="ko-KR" altLang="en-US"/>
              <a:t>서명은 개인 키와 송금 정보</a:t>
            </a:r>
            <a:r>
              <a:rPr lang="en-US" altLang="ko-KR"/>
              <a:t>(100</a:t>
            </a:r>
            <a:r>
              <a:rPr lang="ko-KR" altLang="en-US"/>
              <a:t>만 원 송금</a:t>
            </a:r>
            <a:r>
              <a:rPr lang="en-US" altLang="ko-KR"/>
              <a:t>)</a:t>
            </a:r>
            <a:r>
              <a:rPr lang="ko-KR" altLang="en-US"/>
              <a:t>가 결합되어 만들어지며</a:t>
            </a:r>
            <a:r>
              <a:rPr lang="en-US" altLang="ko-KR"/>
              <a:t>, </a:t>
            </a:r>
            <a:r>
              <a:rPr lang="ko-KR" altLang="en-US"/>
              <a:t>이 서명은 </a:t>
            </a:r>
            <a:r>
              <a:rPr lang="en-US" altLang="ko-KR" smtClean="0"/>
              <a:t>"</a:t>
            </a:r>
            <a:r>
              <a:rPr lang="ko-KR" altLang="en-US"/>
              <a:t>이 송금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요청은 </a:t>
            </a:r>
            <a:r>
              <a:rPr lang="ko-KR" altLang="en-US"/>
              <a:t>오직 나만이 승인했음</a:t>
            </a:r>
            <a:r>
              <a:rPr lang="en-US" altLang="ko-KR" smtClean="0"/>
              <a:t>"</a:t>
            </a:r>
            <a:r>
              <a:rPr lang="ko-KR" altLang="en-US" smtClean="0"/>
              <a:t>을 증명함</a:t>
            </a:r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서명은 </a:t>
            </a:r>
            <a:r>
              <a:rPr lang="ko-KR" altLang="en-US">
                <a:solidFill>
                  <a:srgbClr val="FF0000"/>
                </a:solidFill>
              </a:rPr>
              <a:t>디지털 데이터 형태로 </a:t>
            </a:r>
            <a:r>
              <a:rPr lang="ko-KR" altLang="en-US" smtClean="0">
                <a:solidFill>
                  <a:srgbClr val="FF0000"/>
                </a:solidFill>
              </a:rPr>
              <a:t>생성됨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/>
              <a:t>최종 </a:t>
            </a:r>
            <a:r>
              <a:rPr lang="ko-KR" altLang="en-US"/>
              <a:t>서명된 </a:t>
            </a:r>
            <a:r>
              <a:rPr lang="ko-KR" altLang="en-US" smtClean="0"/>
              <a:t>트랜잭션</a:t>
            </a:r>
            <a:r>
              <a:rPr lang="en-US" altLang="ko-KR" smtClean="0"/>
              <a:t>(</a:t>
            </a:r>
            <a:r>
              <a:rPr lang="en-US" altLang="ko-KR"/>
              <a:t>Signed Transaction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서명이 </a:t>
            </a:r>
            <a:r>
              <a:rPr lang="ko-KR" altLang="en-US">
                <a:solidFill>
                  <a:srgbClr val="FF0000"/>
                </a:solidFill>
              </a:rPr>
              <a:t>완료된 은행 송금 </a:t>
            </a:r>
            <a:r>
              <a:rPr lang="ko-KR" altLang="en-US" smtClean="0">
                <a:solidFill>
                  <a:srgbClr val="FF0000"/>
                </a:solidFill>
              </a:rPr>
              <a:t>신청서</a:t>
            </a:r>
            <a:endParaRPr lang="en-US" altLang="ko-KR" smtClean="0">
              <a:solidFill>
                <a:srgbClr val="FF0000"/>
              </a:solidFill>
            </a:endParaRPr>
          </a:p>
          <a:p>
            <a:pPr lvl="4"/>
            <a:r>
              <a:rPr lang="ko-KR" altLang="en-US" smtClean="0"/>
              <a:t>서명된 </a:t>
            </a:r>
            <a:r>
              <a:rPr lang="ko-KR" altLang="en-US"/>
              <a:t>트랜잭션은 </a:t>
            </a:r>
            <a:r>
              <a:rPr lang="en-US" altLang="ko-KR"/>
              <a:t>"100</a:t>
            </a:r>
            <a:r>
              <a:rPr lang="ko-KR" altLang="en-US"/>
              <a:t>만 원 송금 신청 정보</a:t>
            </a:r>
            <a:r>
              <a:rPr lang="en-US" altLang="ko-KR"/>
              <a:t>"(</a:t>
            </a:r>
            <a:r>
              <a:rPr lang="ko-KR" altLang="en-US"/>
              <a:t>원래의 트랜잭션 데이터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"</a:t>
            </a:r>
            <a:r>
              <a:rPr lang="ko-KR" altLang="en-US"/>
              <a:t>이 신청을 내가 승인했음을 증명하는 서명</a:t>
            </a:r>
            <a:r>
              <a:rPr lang="en-US" altLang="ko-KR"/>
              <a:t>"(</a:t>
            </a:r>
            <a:r>
              <a:rPr lang="ko-KR" altLang="en-US"/>
              <a:t>생성된 서명</a:t>
            </a:r>
            <a:r>
              <a:rPr lang="en-US" altLang="ko-KR"/>
              <a:t>)</a:t>
            </a:r>
            <a:r>
              <a:rPr lang="ko-KR" altLang="en-US"/>
              <a:t>이 하나로 묶인 </a:t>
            </a:r>
            <a:r>
              <a:rPr lang="ko-KR" altLang="en-US" smtClean="0"/>
              <a:t>형태임</a:t>
            </a:r>
            <a:endParaRPr lang="en-US" altLang="ko-KR" smtClean="0"/>
          </a:p>
          <a:p>
            <a:pPr lvl="4"/>
            <a:r>
              <a:rPr lang="ko-KR" altLang="en-US" smtClean="0"/>
              <a:t>최종 </a:t>
            </a:r>
            <a:r>
              <a:rPr lang="ko-KR" altLang="en-US"/>
              <a:t>서명된 트랜잭션을 블록체인 네트워크에 전송하면</a:t>
            </a:r>
            <a:r>
              <a:rPr lang="en-US" altLang="ko-KR"/>
              <a:t>, </a:t>
            </a:r>
            <a:r>
              <a:rPr lang="ko-KR" altLang="en-US"/>
              <a:t>네트워크의 모든 노드들이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FF0000"/>
                </a:solidFill>
              </a:rPr>
              <a:t>공개 </a:t>
            </a:r>
            <a:r>
              <a:rPr lang="ko-KR" altLang="en-US">
                <a:solidFill>
                  <a:srgbClr val="FF0000"/>
                </a:solidFill>
              </a:rPr>
              <a:t>키</a:t>
            </a:r>
            <a:r>
              <a:rPr lang="en-US" altLang="ko-KR">
                <a:solidFill>
                  <a:srgbClr val="FF0000"/>
                </a:solidFill>
              </a:rPr>
              <a:t>(Public Key)</a:t>
            </a:r>
            <a:r>
              <a:rPr lang="ko-KR" altLang="en-US">
                <a:solidFill>
                  <a:srgbClr val="FF0000"/>
                </a:solidFill>
              </a:rPr>
              <a:t>를 이용해 서명을 검증하고 거래를 </a:t>
            </a:r>
            <a:r>
              <a:rPr lang="ko-KR" altLang="en-US" smtClean="0">
                <a:solidFill>
                  <a:srgbClr val="FF0000"/>
                </a:solidFill>
              </a:rPr>
              <a:t>승인</a:t>
            </a:r>
            <a:endParaRPr lang="en-US" altLang="ko-KR" smtClean="0">
              <a:solidFill>
                <a:srgbClr val="FF0000"/>
              </a:solidFill>
            </a:endParaRPr>
          </a:p>
          <a:p>
            <a:pPr lvl="4"/>
            <a:r>
              <a:rPr lang="ko-KR" altLang="en-US" smtClean="0"/>
              <a:t>공개 </a:t>
            </a:r>
            <a:r>
              <a:rPr lang="ko-KR" altLang="en-US"/>
              <a:t>키는 </a:t>
            </a:r>
            <a:r>
              <a:rPr lang="ko-KR" altLang="en-US">
                <a:solidFill>
                  <a:srgbClr val="006600"/>
                </a:solidFill>
              </a:rPr>
              <a:t>도장의 인감 증명서와 같아서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>
                <a:solidFill>
                  <a:srgbClr val="006600"/>
                </a:solidFill>
              </a:rPr>
              <a:t>서명이 진짜인지 위조되었는지 확인할 수 </a:t>
            </a:r>
            <a:r>
              <a:rPr lang="ko-KR" altLang="en-US" smtClean="0">
                <a:solidFill>
                  <a:srgbClr val="006600"/>
                </a:solidFill>
              </a:rPr>
              <a:t>있음</a:t>
            </a:r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7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/>
              <a:t>스마트 계약 </a:t>
            </a:r>
            <a:r>
              <a:rPr lang="ko-KR" altLang="en-US" smtClean="0"/>
              <a:t>시스템 </a:t>
            </a:r>
            <a:r>
              <a:rPr lang="ko-KR" altLang="en-US"/>
              <a:t>작동하는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3. </a:t>
            </a:r>
            <a:r>
              <a:rPr lang="ko-KR" altLang="en-US" smtClean="0"/>
              <a:t>이더리움 </a:t>
            </a:r>
            <a:r>
              <a:rPr lang="ko-KR" altLang="en-US"/>
              <a:t>가상 머신</a:t>
            </a:r>
            <a:r>
              <a:rPr lang="en-US" altLang="ko-KR"/>
              <a:t>(EVM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이더리움 </a:t>
            </a:r>
            <a:r>
              <a:rPr lang="ko-KR" altLang="en-US"/>
              <a:t>네트워크의 </a:t>
            </a:r>
            <a:r>
              <a:rPr lang="ko-KR" altLang="en-US" u="sng">
                <a:solidFill>
                  <a:srgbClr val="FF0000"/>
                </a:solidFill>
              </a:rPr>
              <a:t>모든 노드에 있는 </a:t>
            </a:r>
            <a:r>
              <a:rPr lang="en-US" altLang="ko-KR" u="sng">
                <a:solidFill>
                  <a:srgbClr val="FF0000"/>
                </a:solidFill>
              </a:rPr>
              <a:t>EVM</a:t>
            </a:r>
            <a:r>
              <a:rPr lang="ko-KR" altLang="en-US" u="sng">
                <a:solidFill>
                  <a:srgbClr val="FF0000"/>
                </a:solidFill>
              </a:rPr>
              <a:t>이 </a:t>
            </a:r>
            <a:r>
              <a:rPr lang="ko-KR" altLang="en-US"/>
              <a:t>이 트랜잭션을 </a:t>
            </a:r>
            <a:r>
              <a:rPr lang="ko-KR" altLang="en-US" smtClean="0"/>
              <a:t>받음</a:t>
            </a:r>
            <a:endParaRPr lang="en-US" altLang="ko-KR" smtClean="0"/>
          </a:p>
          <a:p>
            <a:pPr lvl="2"/>
            <a:r>
              <a:rPr lang="en-US" altLang="ko-KR" smtClean="0"/>
              <a:t>EVM</a:t>
            </a:r>
            <a:r>
              <a:rPr lang="ko-KR" altLang="en-US"/>
              <a:t>은 스마트 계약 코드를 한 줄씩 실행하여 계산 작업을 수행하고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계약서에 </a:t>
            </a:r>
            <a:r>
              <a:rPr lang="ko-KR" altLang="en-US"/>
              <a:t>명시된 규칙대로 거래를 </a:t>
            </a:r>
            <a:r>
              <a:rPr lang="ko-KR" altLang="en-US" smtClean="0"/>
              <a:t>처리</a:t>
            </a:r>
            <a:endParaRPr lang="en-US" altLang="ko-KR" smtClean="0"/>
          </a:p>
          <a:p>
            <a:pPr lvl="2"/>
            <a:r>
              <a:rPr lang="en-US" altLang="ko-KR" smtClean="0"/>
              <a:t>EVM</a:t>
            </a:r>
            <a:r>
              <a:rPr lang="ko-KR" altLang="en-US"/>
              <a:t>은 일종의 </a:t>
            </a:r>
            <a:r>
              <a:rPr lang="en-US" altLang="ko-KR"/>
              <a:t>'</a:t>
            </a:r>
            <a:r>
              <a:rPr lang="ko-KR" altLang="en-US"/>
              <a:t>세계 컴퓨터</a:t>
            </a:r>
            <a:r>
              <a:rPr lang="en-US" altLang="ko-KR"/>
              <a:t>' </a:t>
            </a:r>
            <a:r>
              <a:rPr lang="ko-KR" altLang="en-US"/>
              <a:t>역할을 하며</a:t>
            </a:r>
            <a:r>
              <a:rPr lang="en-US" altLang="ko-KR"/>
              <a:t>, </a:t>
            </a:r>
            <a:r>
              <a:rPr lang="ko-KR" altLang="en-US"/>
              <a:t>전 세계 모든 노드가 동일한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코드를 </a:t>
            </a:r>
            <a:r>
              <a:rPr lang="ko-KR" altLang="en-US"/>
              <a:t>동일하게 실행하여 결과의 일관성을 </a:t>
            </a:r>
            <a:r>
              <a:rPr lang="ko-KR" altLang="en-US" smtClean="0"/>
              <a:t>보장함</a:t>
            </a:r>
            <a:endParaRPr lang="en-US" altLang="ko-KR" smtClean="0"/>
          </a:p>
          <a:p>
            <a:pPr lvl="1"/>
            <a:r>
              <a:rPr lang="en-US" altLang="ko-KR" smtClean="0"/>
              <a:t>4. </a:t>
            </a:r>
            <a:r>
              <a:rPr lang="ko-KR" altLang="en-US" smtClean="0"/>
              <a:t>가스</a:t>
            </a:r>
            <a:r>
              <a:rPr lang="en-US" altLang="ko-KR"/>
              <a:t>(Gas) </a:t>
            </a:r>
            <a:r>
              <a:rPr lang="ko-KR" altLang="en-US" smtClean="0"/>
              <a:t>소비</a:t>
            </a:r>
            <a:endParaRPr lang="en-US" altLang="ko-KR" smtClean="0"/>
          </a:p>
          <a:p>
            <a:pPr lvl="2"/>
            <a:r>
              <a:rPr lang="ko-KR" altLang="en-US" smtClean="0"/>
              <a:t>스마트 </a:t>
            </a:r>
            <a:r>
              <a:rPr lang="ko-KR" altLang="en-US"/>
              <a:t>계약을 실행하는 모든 계산 작업에는 가스라는 수수료가 </a:t>
            </a:r>
            <a:r>
              <a:rPr lang="ko-KR" altLang="en-US" smtClean="0"/>
              <a:t>필요</a:t>
            </a:r>
            <a:endParaRPr lang="en-US" altLang="ko-KR" smtClean="0"/>
          </a:p>
          <a:p>
            <a:pPr lvl="3"/>
            <a:r>
              <a:rPr lang="ko-KR" altLang="en-US" u="sng" smtClean="0"/>
              <a:t>네트워크 </a:t>
            </a:r>
            <a:r>
              <a:rPr lang="ko-KR" altLang="en-US" u="sng"/>
              <a:t>자원을 사용한 대가로 </a:t>
            </a:r>
            <a:r>
              <a:rPr lang="ko-KR" altLang="en-US"/>
              <a:t>지불하는 일종의 </a:t>
            </a:r>
            <a:r>
              <a:rPr lang="en-US" altLang="ko-KR"/>
              <a:t>'</a:t>
            </a:r>
            <a:r>
              <a:rPr lang="ko-KR" altLang="en-US" smtClean="0"/>
              <a:t>연료</a:t>
            </a:r>
            <a:r>
              <a:rPr lang="en-US" altLang="ko-KR" smtClean="0"/>
              <a:t>‘</a:t>
            </a:r>
          </a:p>
          <a:p>
            <a:pPr lvl="3"/>
            <a:r>
              <a:rPr lang="ko-KR" altLang="en-US" smtClean="0"/>
              <a:t>계산 </a:t>
            </a:r>
            <a:r>
              <a:rPr lang="en-US" altLang="ko-KR" smtClean="0"/>
              <a:t>- </a:t>
            </a:r>
            <a:r>
              <a:rPr lang="ko-KR" altLang="en-US" u="sng"/>
              <a:t>가스비는 </a:t>
            </a:r>
            <a:r>
              <a:rPr lang="ko-KR" altLang="en-US" u="sng" smtClean="0"/>
              <a:t>작업의 </a:t>
            </a:r>
            <a:r>
              <a:rPr lang="ko-KR" altLang="en-US" u="sng"/>
              <a:t>복잡도</a:t>
            </a:r>
            <a:r>
              <a:rPr lang="en-US" altLang="ko-KR" u="sng"/>
              <a:t>(</a:t>
            </a:r>
            <a:r>
              <a:rPr lang="ko-KR" altLang="en-US" u="sng"/>
              <a:t>가스량</a:t>
            </a:r>
            <a:r>
              <a:rPr lang="en-US" altLang="ko-KR" u="sng" smtClean="0"/>
              <a:t>)</a:t>
            </a:r>
            <a:r>
              <a:rPr lang="ko-KR" altLang="en-US" u="sng" smtClean="0"/>
              <a:t>와 네트워크 </a:t>
            </a:r>
            <a:r>
              <a:rPr lang="ko-KR" altLang="en-US" u="sng"/>
              <a:t>혼잡도</a:t>
            </a:r>
            <a:r>
              <a:rPr lang="en-US" altLang="ko-KR" u="sng"/>
              <a:t>(</a:t>
            </a:r>
            <a:r>
              <a:rPr lang="ko-KR" altLang="en-US" u="sng"/>
              <a:t>가스 가격</a:t>
            </a:r>
            <a:r>
              <a:rPr lang="en-US" altLang="ko-KR" u="sng" smtClean="0"/>
              <a:t>)</a:t>
            </a:r>
            <a:r>
              <a:rPr lang="ko-KR" altLang="en-US" u="sng" smtClean="0"/>
              <a:t>에 </a:t>
            </a:r>
            <a:r>
              <a:rPr lang="ko-KR" altLang="en-US" u="sng"/>
              <a:t>따라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결정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복잡한 연산일수록 더 많은 가스가 </a:t>
            </a:r>
            <a:r>
              <a:rPr lang="ko-KR" altLang="en-US" smtClean="0"/>
              <a:t>소모됨</a:t>
            </a:r>
            <a:endParaRPr lang="en-US" altLang="ko-KR" smtClean="0"/>
          </a:p>
          <a:p>
            <a:pPr lvl="3"/>
            <a:r>
              <a:rPr lang="ko-KR" altLang="en-US" smtClean="0"/>
              <a:t>목적 </a:t>
            </a:r>
            <a:r>
              <a:rPr lang="en-US" altLang="ko-KR" smtClean="0"/>
              <a:t>- </a:t>
            </a:r>
            <a:r>
              <a:rPr lang="ko-KR" altLang="en-US"/>
              <a:t>가스 시스템은 불필요한 연산을 막고</a:t>
            </a:r>
            <a:r>
              <a:rPr lang="en-US" altLang="ko-KR"/>
              <a:t>, </a:t>
            </a:r>
            <a:r>
              <a:rPr lang="ko-KR" altLang="en-US"/>
              <a:t>네트워크의 과부하를 </a:t>
            </a:r>
            <a:r>
              <a:rPr lang="ko-KR" altLang="en-US" smtClean="0"/>
              <a:t>방지</a:t>
            </a:r>
            <a:endParaRPr lang="en-US" altLang="ko-KR"/>
          </a:p>
          <a:p>
            <a:pPr lvl="2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728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Ethereum </a:t>
            </a:r>
            <a:r>
              <a:rPr lang="ko-KR" altLang="en-US" smtClean="0"/>
              <a:t>블록체인 기반 </a:t>
            </a:r>
            <a:r>
              <a:rPr lang="ko-KR" altLang="en-US"/>
              <a:t>스마트 계약 </a:t>
            </a:r>
            <a:r>
              <a:rPr lang="ko-KR" altLang="en-US" smtClean="0"/>
              <a:t>시스템 </a:t>
            </a:r>
            <a:r>
              <a:rPr lang="ko-KR" altLang="en-US"/>
              <a:t>작동하는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5. </a:t>
            </a:r>
            <a:r>
              <a:rPr lang="ko-KR" altLang="en-US" smtClean="0"/>
              <a:t>블록에 기록</a:t>
            </a:r>
            <a:endParaRPr lang="en-US" altLang="ko-KR" smtClean="0"/>
          </a:p>
          <a:p>
            <a:pPr lvl="2"/>
            <a:r>
              <a:rPr lang="en-US" altLang="ko-KR" smtClean="0"/>
              <a:t>EVM</a:t>
            </a:r>
            <a:r>
              <a:rPr lang="ko-KR" altLang="en-US"/>
              <a:t>에서 스마트 계약 실행이 성공적으로 완료되면</a:t>
            </a:r>
            <a:r>
              <a:rPr lang="en-US" altLang="ko-KR"/>
              <a:t>, </a:t>
            </a:r>
            <a:r>
              <a:rPr lang="ko-KR" altLang="en-US" u="sng"/>
              <a:t>그 결과가 담긴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트랜잭션은 </a:t>
            </a:r>
            <a:r>
              <a:rPr lang="ko-KR" altLang="en-US" u="sng"/>
              <a:t>새로운 블록에 포함되어 블록체인에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영구적으로 기록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 과정에서 채굴자</a:t>
            </a:r>
            <a:r>
              <a:rPr lang="en-US" altLang="ko-KR"/>
              <a:t>(</a:t>
            </a:r>
            <a:r>
              <a:rPr lang="ko-KR" altLang="en-US"/>
              <a:t>혹은 검증자</a:t>
            </a:r>
            <a:r>
              <a:rPr lang="en-US" altLang="ko-KR"/>
              <a:t>)</a:t>
            </a:r>
            <a:r>
              <a:rPr lang="ko-KR" altLang="en-US"/>
              <a:t>는 가스비를 보상으로 </a:t>
            </a:r>
            <a:r>
              <a:rPr lang="ko-KR" altLang="en-US" smtClean="0"/>
              <a:t>받음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56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코인과 토큰의 차이점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코인</a:t>
            </a:r>
            <a:r>
              <a:rPr lang="en-US" altLang="ko-KR">
                <a:solidFill>
                  <a:schemeClr val="tx1"/>
                </a:solidFill>
              </a:rPr>
              <a:t>(Coin</a:t>
            </a:r>
            <a:r>
              <a:rPr lang="en-US" altLang="ko-KR" smtClean="0">
                <a:solidFill>
                  <a:schemeClr val="tx1"/>
                </a:solidFill>
              </a:rPr>
              <a:t>) </a:t>
            </a:r>
          </a:p>
          <a:p>
            <a:pPr lvl="2"/>
            <a:r>
              <a:rPr lang="ko-KR" altLang="en-US" smtClean="0"/>
              <a:t>독자적인 플랫폼을 구축해서 </a:t>
            </a:r>
            <a:r>
              <a:rPr lang="ko-KR" altLang="en-US" smtClean="0">
                <a:solidFill>
                  <a:schemeClr val="tx1"/>
                </a:solidFill>
              </a:rPr>
              <a:t>생태계를 만들어 나가는 것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비트코인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이더리움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퀀텀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리플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네오 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토큰</a:t>
            </a:r>
            <a:r>
              <a:rPr lang="en-US" altLang="ko-KR">
                <a:solidFill>
                  <a:schemeClr val="tx1"/>
                </a:solidFill>
              </a:rPr>
              <a:t>(Token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ko-KR" altLang="en-US" smtClean="0"/>
              <a:t>다른 블록체인 플랫폼을 기반으로 </a:t>
            </a:r>
            <a:r>
              <a:rPr lang="ko-KR" altLang="en-US" smtClean="0">
                <a:solidFill>
                  <a:schemeClr val="tx1"/>
                </a:solidFill>
              </a:rPr>
              <a:t>하는</a:t>
            </a:r>
            <a:r>
              <a:rPr lang="en-US" altLang="ko-KR">
                <a:solidFill>
                  <a:schemeClr val="tx1"/>
                </a:solidFill>
              </a:rPr>
              <a:t>Dapp(Decentralized Application, </a:t>
            </a:r>
            <a:r>
              <a:rPr lang="ko-KR" altLang="en-US">
                <a:solidFill>
                  <a:schemeClr val="tx1"/>
                </a:solidFill>
              </a:rPr>
              <a:t>탈중앙화응용프로그램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에서 사용 가능하도록 개발된 것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처음에 토큰으로 개발되었지만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후에 독자적인 플랫폼을 구축하여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코인으로 </a:t>
            </a:r>
            <a:r>
              <a:rPr lang="ko-KR" altLang="en-US" smtClean="0">
                <a:solidFill>
                  <a:srgbClr val="006600"/>
                </a:solidFill>
              </a:rPr>
              <a:t>전환하는 경우도 있음</a:t>
            </a:r>
            <a:endParaRPr lang="ko-KR" altLang="en-US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한국에서 인기있었던 </a:t>
            </a:r>
            <a:r>
              <a:rPr lang="ko-KR" altLang="en-US" smtClean="0">
                <a:solidFill>
                  <a:srgbClr val="FF0000"/>
                </a:solidFill>
              </a:rPr>
              <a:t>퀀텀은 </a:t>
            </a:r>
            <a:r>
              <a:rPr lang="en-US" altLang="ko-KR" smtClean="0">
                <a:solidFill>
                  <a:srgbClr val="FF0000"/>
                </a:solidFill>
              </a:rPr>
              <a:t>ERC-20</a:t>
            </a:r>
            <a:r>
              <a:rPr lang="ko-KR" altLang="en-US" smtClean="0">
                <a:solidFill>
                  <a:srgbClr val="FF0000"/>
                </a:solidFill>
              </a:rPr>
              <a:t>기반으로 개발된 토큰이었으며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이후 메인넷 론칭 완료후 기존 토큰을 퀀텀코인으로 전환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/>
              <a:t>이더리움과 </a:t>
            </a:r>
            <a:r>
              <a:rPr lang="ko-KR" altLang="en-US" smtClean="0"/>
              <a:t>비트코인의 </a:t>
            </a:r>
            <a:r>
              <a:rPr lang="ko-KR" altLang="en-US"/>
              <a:t>차이점</a:t>
            </a:r>
          </a:p>
          <a:p>
            <a:pPr lvl="1" fontAlgn="base"/>
            <a:r>
              <a:rPr lang="ko-KR" altLang="en-US">
                <a:solidFill>
                  <a:schemeClr val="tx1"/>
                </a:solidFill>
              </a:rPr>
              <a:t>비트코인과 이더리움은 둘 다 </a:t>
            </a:r>
            <a:r>
              <a:rPr lang="ko-KR" altLang="en-US"/>
              <a:t>디지털 화폐 전송을 가능케 하는 </a:t>
            </a:r>
            <a:r>
              <a:rPr lang="ko-KR" altLang="en-US" smtClean="0"/>
              <a:t>플랫폼</a:t>
            </a:r>
            <a:endParaRPr lang="en-US" altLang="ko-KR" smtClean="0"/>
          </a:p>
          <a:p>
            <a:pPr lvl="2" fontAlgn="base"/>
            <a:r>
              <a:rPr lang="ko-KR" altLang="en-US" smtClean="0"/>
              <a:t>이더리움은 </a:t>
            </a:r>
            <a:r>
              <a:rPr lang="ko-KR" altLang="en-US"/>
              <a:t>더 넓은 활용도를 가지고 </a:t>
            </a:r>
            <a:r>
              <a:rPr lang="ko-KR" altLang="en-US" smtClean="0"/>
              <a:t>있음 </a:t>
            </a:r>
            <a:endParaRPr lang="en-US" altLang="ko-KR" smtClean="0"/>
          </a:p>
          <a:p>
            <a:pPr lvl="2" fontAlgn="base"/>
            <a:r>
              <a:rPr lang="ko-KR" altLang="en-US" smtClean="0"/>
              <a:t>특히 </a:t>
            </a:r>
            <a:r>
              <a:rPr lang="ko-KR" altLang="en-US" u="sng"/>
              <a:t>스마트 계약을 실행할 수 있다는 점이 큰 차별화 </a:t>
            </a:r>
            <a:r>
              <a:rPr lang="ko-KR" altLang="en-US" u="sng" smtClean="0"/>
              <a:t>요소임</a:t>
            </a:r>
            <a:endParaRPr lang="en-US" altLang="ko-KR" u="sng" smtClean="0"/>
          </a:p>
          <a:p>
            <a:pPr lvl="1" fontAlgn="base"/>
            <a:r>
              <a:rPr lang="ko-KR" altLang="en-US">
                <a:solidFill>
                  <a:schemeClr val="tx1"/>
                </a:solidFill>
              </a:rPr>
              <a:t>비트코인은 </a:t>
            </a:r>
            <a:r>
              <a:rPr lang="ko-KR" altLang="en-US"/>
              <a:t>화폐 사용 방식을 혁신하는 </a:t>
            </a:r>
            <a:r>
              <a:rPr lang="ko-KR" altLang="en-US">
                <a:solidFill>
                  <a:schemeClr val="tx1"/>
                </a:solidFill>
              </a:rPr>
              <a:t>데 초점을 맞추고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이더리움은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탈중앙화된 </a:t>
            </a:r>
            <a:r>
              <a:rPr lang="ko-KR" altLang="en-US"/>
              <a:t>환경에서 애플리케이션과 계약 운영 방식을 </a:t>
            </a:r>
            <a:r>
              <a:rPr lang="ko-KR" altLang="en-US">
                <a:solidFill>
                  <a:schemeClr val="tx1"/>
                </a:solidFill>
              </a:rPr>
              <a:t>혁신하려 </a:t>
            </a:r>
            <a:r>
              <a:rPr lang="ko-KR" altLang="en-US" smtClean="0">
                <a:solidFill>
                  <a:schemeClr val="tx1"/>
                </a:solidFill>
              </a:rPr>
              <a:t>함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 fontAlgn="base"/>
            <a:r>
              <a:rPr lang="ko-KR" altLang="en-US"/>
              <a:t>비트코인</a:t>
            </a:r>
            <a:r>
              <a:rPr lang="en-US" altLang="ko-KR"/>
              <a:t>(2009</a:t>
            </a:r>
            <a:r>
              <a:rPr lang="ko-KR" altLang="en-US"/>
              <a:t>년</a:t>
            </a:r>
            <a:r>
              <a:rPr lang="en-US" altLang="ko-KR"/>
              <a:t>, </a:t>
            </a:r>
            <a:r>
              <a:rPr lang="ko-KR" altLang="en-US"/>
              <a:t>사토시 나카모토</a:t>
            </a:r>
            <a:r>
              <a:rPr lang="en-US" altLang="ko-KR" smtClean="0"/>
              <a:t>) -  </a:t>
            </a:r>
            <a:r>
              <a:rPr lang="ko-KR" altLang="en-US"/>
              <a:t>전통 통화의 디지털 대안으로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정부 개입이나 </a:t>
            </a:r>
            <a:r>
              <a:rPr lang="ko-KR" altLang="en-US"/>
              <a:t>인플레이션으로부터 자유로운 </a:t>
            </a:r>
            <a:r>
              <a:rPr lang="ko-KR" altLang="en-US">
                <a:solidFill>
                  <a:srgbClr val="006600"/>
                </a:solidFill>
              </a:rPr>
              <a:t>탈중앙화된 화폐를 목표로 </a:t>
            </a:r>
            <a:r>
              <a:rPr lang="ko-KR" altLang="en-US" smtClean="0">
                <a:solidFill>
                  <a:srgbClr val="006600"/>
                </a:solidFill>
              </a:rPr>
              <a:t>함</a:t>
            </a:r>
            <a:r>
              <a:rPr lang="en-US" altLang="ko-KR" smtClean="0"/>
              <a:t>(</a:t>
            </a:r>
            <a:r>
              <a:rPr lang="ko-KR" altLang="en-US" smtClean="0"/>
              <a:t>교환 </a:t>
            </a:r>
            <a:r>
              <a:rPr lang="ko-KR" altLang="en-US"/>
              <a:t>수단</a:t>
            </a:r>
            <a:r>
              <a:rPr lang="en-US" altLang="ko-KR" smtClean="0"/>
              <a:t>, </a:t>
            </a:r>
            <a:r>
              <a:rPr lang="ko-KR" altLang="en-US" smtClean="0"/>
              <a:t>가치 </a:t>
            </a:r>
            <a:r>
              <a:rPr lang="ko-KR" altLang="en-US"/>
              <a:t>저장 수단</a:t>
            </a:r>
            <a:r>
              <a:rPr lang="en-US" altLang="ko-KR"/>
              <a:t>, </a:t>
            </a:r>
            <a:r>
              <a:rPr lang="ko-KR" altLang="en-US"/>
              <a:t>일부에서는 회계 단위로도 </a:t>
            </a:r>
            <a:r>
              <a:rPr lang="ko-KR" altLang="en-US" smtClean="0"/>
              <a:t>사용됨</a:t>
            </a:r>
            <a:r>
              <a:rPr lang="en-US" altLang="ko-KR" smtClean="0"/>
              <a:t>)</a:t>
            </a:r>
            <a:endParaRPr lang="en-US" altLang="ko-KR"/>
          </a:p>
          <a:p>
            <a:pPr lvl="2" fontAlgn="base"/>
            <a:r>
              <a:rPr lang="ko-KR" altLang="en-US"/>
              <a:t>이더리움</a:t>
            </a:r>
            <a:r>
              <a:rPr lang="en-US" altLang="ko-KR"/>
              <a:t>(2014</a:t>
            </a:r>
            <a:r>
              <a:rPr lang="ko-KR" altLang="en-US"/>
              <a:t>년</a:t>
            </a:r>
            <a:r>
              <a:rPr lang="en-US" altLang="ko-KR"/>
              <a:t>, </a:t>
            </a:r>
            <a:r>
              <a:rPr lang="ko-KR" altLang="en-US"/>
              <a:t>비탈릭 부테린</a:t>
            </a:r>
            <a:r>
              <a:rPr lang="en-US" altLang="ko-KR" smtClean="0"/>
              <a:t>) - </a:t>
            </a:r>
            <a:r>
              <a:rPr lang="ko-KR" altLang="en-US"/>
              <a:t>이더라는 가상자산을 가지고 있으나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 </a:t>
            </a:r>
            <a:r>
              <a:rPr lang="ko-KR" altLang="en-US"/>
              <a:t>이상으로 </a:t>
            </a:r>
            <a:r>
              <a:rPr lang="ko-KR" altLang="en-US">
                <a:solidFill>
                  <a:srgbClr val="006600"/>
                </a:solidFill>
              </a:rPr>
              <a:t>스마트 계약과 </a:t>
            </a:r>
            <a:r>
              <a:rPr lang="en-US" altLang="ko-KR">
                <a:solidFill>
                  <a:srgbClr val="006600"/>
                </a:solidFill>
              </a:rPr>
              <a:t>DApp</a:t>
            </a:r>
            <a:r>
              <a:rPr lang="ko-KR" altLang="en-US">
                <a:solidFill>
                  <a:srgbClr val="006600"/>
                </a:solidFill>
              </a:rPr>
              <a:t>을 개발</a:t>
            </a:r>
            <a:r>
              <a:rPr lang="en-US" altLang="ko-KR">
                <a:solidFill>
                  <a:srgbClr val="006600"/>
                </a:solidFill>
              </a:rPr>
              <a:t>·</a:t>
            </a:r>
            <a:r>
              <a:rPr lang="ko-KR" altLang="en-US">
                <a:solidFill>
                  <a:srgbClr val="006600"/>
                </a:solidFill>
              </a:rPr>
              <a:t>배포할 수 있는 플랫폼 역할이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/>
              <a:t>주된 목적임</a:t>
            </a:r>
            <a:endParaRPr lang="en-US" altLang="ko-KR"/>
          </a:p>
          <a:p>
            <a:pPr lvl="1" fontAlgn="base"/>
            <a:r>
              <a:rPr lang="ko-KR" altLang="en-US" smtClean="0">
                <a:solidFill>
                  <a:schemeClr val="tx1"/>
                </a:solidFill>
              </a:rPr>
              <a:t>토크노믹스</a:t>
            </a:r>
            <a:r>
              <a:rPr lang="en-US" altLang="ko-KR">
                <a:solidFill>
                  <a:schemeClr val="tx1"/>
                </a:solidFill>
              </a:rPr>
              <a:t>(Tokenomics</a:t>
            </a:r>
            <a:r>
              <a:rPr lang="en-US" altLang="ko-KR" smtClean="0">
                <a:solidFill>
                  <a:schemeClr val="tx1"/>
                </a:solidFill>
              </a:rPr>
              <a:t>) </a:t>
            </a:r>
            <a:r>
              <a:rPr lang="ko-KR" altLang="en-US" smtClean="0">
                <a:solidFill>
                  <a:schemeClr val="tx1"/>
                </a:solidFill>
              </a:rPr>
              <a:t>관점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암호화폐 </a:t>
            </a:r>
            <a:r>
              <a:rPr lang="ko-KR" altLang="en-US">
                <a:solidFill>
                  <a:schemeClr val="tx1"/>
                </a:solidFill>
              </a:rPr>
              <a:t>경제 시스템을 연구하는 분야로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토큰의 경제적 작동 방식과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생태계 내에서 </a:t>
            </a:r>
            <a:r>
              <a:rPr lang="ko-KR" altLang="en-US" u="sng">
                <a:solidFill>
                  <a:srgbClr val="006600"/>
                </a:solidFill>
              </a:rPr>
              <a:t>토큰이 어떻게 사용되고 가치를 창출하는지를 </a:t>
            </a:r>
            <a:r>
              <a:rPr lang="ko-KR" altLang="en-US" u="sng" smtClean="0">
                <a:solidFill>
                  <a:srgbClr val="006600"/>
                </a:solidFill>
              </a:rPr>
              <a:t>분석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3" fontAlgn="base"/>
            <a:r>
              <a:rPr lang="ko-KR" altLang="en-US" smtClean="0"/>
              <a:t>비트코인은 </a:t>
            </a:r>
            <a:r>
              <a:rPr lang="ko-KR" altLang="en-US"/>
              <a:t>총 발행량이 </a:t>
            </a:r>
            <a:r>
              <a:rPr lang="en-US" altLang="ko-KR"/>
              <a:t>2,100</a:t>
            </a:r>
            <a:r>
              <a:rPr lang="ko-KR" altLang="en-US"/>
              <a:t>만 개로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제한되어 있어 </a:t>
            </a:r>
            <a:r>
              <a:rPr lang="ko-KR" altLang="en-US"/>
              <a:t>희소성을 핵심 가치로 </a:t>
            </a:r>
            <a:r>
              <a:rPr lang="ko-KR" altLang="en-US" smtClean="0"/>
              <a:t>삼음</a:t>
            </a:r>
            <a:endParaRPr lang="en-US" altLang="ko-KR" smtClean="0"/>
          </a:p>
          <a:p>
            <a:pPr lvl="3" fontAlgn="base"/>
            <a:r>
              <a:rPr lang="ko-KR" altLang="en-US" smtClean="0"/>
              <a:t>이더리움은 </a:t>
            </a:r>
            <a:r>
              <a:rPr lang="ko-KR" altLang="en-US"/>
              <a:t>발행량에 하드 </a:t>
            </a:r>
            <a:r>
              <a:rPr lang="ko-KR" altLang="en-US" smtClean="0"/>
              <a:t>캡</a:t>
            </a:r>
            <a:r>
              <a:rPr lang="en-US" altLang="ko-KR" smtClean="0"/>
              <a:t>(</a:t>
            </a:r>
            <a:r>
              <a:rPr lang="ko-KR" altLang="en-US"/>
              <a:t>절대 넘을 수 없는 최대 </a:t>
            </a:r>
            <a:r>
              <a:rPr lang="ko-KR" altLang="en-US" smtClean="0"/>
              <a:t>한도</a:t>
            </a:r>
            <a:r>
              <a:rPr lang="en-US" altLang="ko-KR" smtClean="0"/>
              <a:t>)</a:t>
            </a:r>
            <a:r>
              <a:rPr lang="ko-KR" altLang="en-US" smtClean="0"/>
              <a:t>이 </a:t>
            </a:r>
            <a:r>
              <a:rPr lang="ko-KR" altLang="en-US"/>
              <a:t>없으며</a:t>
            </a:r>
            <a:r>
              <a:rPr lang="en-US" altLang="ko-KR"/>
              <a:t>, </a:t>
            </a:r>
            <a:r>
              <a:rPr lang="ko-KR" altLang="en-US"/>
              <a:t>네트워크 업그레이드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EIP-1559)</a:t>
            </a:r>
            <a:r>
              <a:rPr lang="ko-KR" altLang="en-US"/>
              <a:t>로 </a:t>
            </a:r>
            <a:r>
              <a:rPr lang="ko-KR" altLang="en-US" smtClean="0"/>
              <a:t>일부 </a:t>
            </a:r>
            <a:r>
              <a:rPr lang="ko-KR" altLang="en-US"/>
              <a:t>이더가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소각되는 메커니즘을 도입해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인플레이션을 조절함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>
                <a:hlinkClick r:id="rId2"/>
              </a:rPr>
              <a:t>ERC-20</a:t>
            </a:r>
            <a:endParaRPr lang="en-US" altLang="ko-KR"/>
          </a:p>
          <a:p>
            <a:pPr lvl="1"/>
            <a:r>
              <a:rPr lang="ko-KR" altLang="en-US">
                <a:solidFill>
                  <a:schemeClr val="tx1"/>
                </a:solidFill>
              </a:rPr>
              <a:t>이더리움 플랫폼에서 </a:t>
            </a:r>
            <a:r>
              <a:rPr lang="ko-KR" altLang="en-US" u="sng">
                <a:solidFill>
                  <a:srgbClr val="FF0000"/>
                </a:solidFill>
              </a:rPr>
              <a:t>표준을 제안하기 위해 </a:t>
            </a:r>
            <a:r>
              <a:rPr lang="ko-KR" altLang="en-US">
                <a:solidFill>
                  <a:schemeClr val="tx1"/>
                </a:solidFill>
              </a:rPr>
              <a:t>개발자는</a:t>
            </a:r>
            <a:r>
              <a:rPr lang="en-US" altLang="ko-KR">
                <a:solidFill>
                  <a:schemeClr val="tx1"/>
                </a:solidFill>
              </a:rPr>
              <a:t>EIP(EthereumImprovement Proposal) </a:t>
            </a:r>
            <a:r>
              <a:rPr lang="ko-KR" altLang="en-US">
                <a:solidFill>
                  <a:schemeClr val="tx1"/>
                </a:solidFill>
              </a:rPr>
              <a:t>제출  </a:t>
            </a:r>
            <a:r>
              <a:rPr lang="en-US" altLang="ko-KR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chemeClr val="tx1"/>
                </a:solidFill>
              </a:rPr>
              <a:t>ERC(EthereumRequest for Comments)</a:t>
            </a:r>
            <a:r>
              <a:rPr lang="ko-KR" altLang="en-US">
                <a:solidFill>
                  <a:schemeClr val="tx1"/>
                </a:solidFill>
              </a:rPr>
              <a:t>로 승인</a:t>
            </a:r>
          </a:p>
          <a:p>
            <a:pPr lvl="1"/>
            <a:r>
              <a:rPr lang="ko-KR" altLang="en-US" smtClean="0"/>
              <a:t>이더리움 </a:t>
            </a:r>
            <a:r>
              <a:rPr lang="ko-KR" altLang="en-US"/>
              <a:t>블록체인에서 </a:t>
            </a:r>
            <a:r>
              <a:rPr lang="ko-KR" altLang="en-US" u="sng"/>
              <a:t>대체 가능한</a:t>
            </a:r>
            <a:r>
              <a:rPr lang="en-US" altLang="ko-KR" u="sng"/>
              <a:t>(Fungible) </a:t>
            </a:r>
            <a:r>
              <a:rPr lang="ko-KR" altLang="en-US" u="sng"/>
              <a:t>토큰을 만들기 위한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기술 표준</a:t>
            </a:r>
            <a:endParaRPr lang="en-US" altLang="ko-KR" u="sng" smtClean="0"/>
          </a:p>
          <a:p>
            <a:pPr lvl="2"/>
            <a:r>
              <a:rPr lang="ko-KR" altLang="en-US" smtClean="0"/>
              <a:t>이 </a:t>
            </a:r>
            <a:r>
              <a:rPr lang="ko-KR" altLang="en-US"/>
              <a:t>표준은 모든 </a:t>
            </a:r>
            <a:r>
              <a:rPr lang="en-US" altLang="ko-KR"/>
              <a:t>ERC-20 </a:t>
            </a:r>
            <a:r>
              <a:rPr lang="ko-KR" altLang="en-US"/>
              <a:t>토큰이 동일한 기능을 공유하도록 일련의 규칙과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기능을 정의</a:t>
            </a:r>
            <a:endParaRPr lang="en-US" altLang="ko-KR" smtClean="0"/>
          </a:p>
          <a:p>
            <a:pPr lvl="2"/>
            <a:r>
              <a:rPr lang="ko-KR" altLang="en-US" smtClean="0"/>
              <a:t>이를 </a:t>
            </a:r>
            <a:r>
              <a:rPr lang="ko-KR" altLang="en-US"/>
              <a:t>통해 지갑</a:t>
            </a:r>
            <a:r>
              <a:rPr lang="en-US" altLang="ko-KR"/>
              <a:t>, </a:t>
            </a:r>
            <a:r>
              <a:rPr lang="ko-KR" altLang="en-US"/>
              <a:t>거래소</a:t>
            </a:r>
            <a:r>
              <a:rPr lang="en-US" altLang="ko-KR"/>
              <a:t>, </a:t>
            </a:r>
            <a:r>
              <a:rPr lang="ko-KR" altLang="en-US"/>
              <a:t>탈중앙화 애플리케이션</a:t>
            </a:r>
            <a:r>
              <a:rPr lang="en-US" altLang="ko-KR"/>
              <a:t>(dApps) </a:t>
            </a:r>
            <a:r>
              <a:rPr lang="ko-KR" altLang="en-US"/>
              <a:t>등에서 상호 호환성을 보장 </a:t>
            </a:r>
            <a:endParaRPr lang="en-US" altLang="ko-KR" smtClean="0"/>
          </a:p>
          <a:p>
            <a:pPr lvl="1"/>
            <a:r>
              <a:rPr lang="en-US" altLang="ko-KR" smtClean="0"/>
              <a:t>ERC-20 </a:t>
            </a:r>
            <a:r>
              <a:rPr lang="ko-KR" altLang="en-US" smtClean="0"/>
              <a:t>프로토콜</a:t>
            </a:r>
            <a:endParaRPr lang="en-US" altLang="ko-KR" smtClean="0"/>
          </a:p>
          <a:p>
            <a:pPr lvl="2"/>
            <a:r>
              <a:rPr lang="ko-KR" altLang="en-US" smtClean="0"/>
              <a:t>이더리움 플랫폼에서 </a:t>
            </a:r>
            <a:r>
              <a:rPr lang="ko-KR" altLang="en-US" u="sng" smtClean="0"/>
              <a:t>가장 널리 쓰이는 스마트 계약 표준 중 하나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rgbClr val="006600"/>
                </a:solidFill>
              </a:rPr>
              <a:t>토큰을발급하기 위해 따라야 하는 일련의 규칙 정의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스마트 계약은 </a:t>
            </a:r>
            <a:r>
              <a:rPr lang="en-US" altLang="ko-KR" smtClean="0">
                <a:solidFill>
                  <a:srgbClr val="006600"/>
                </a:solidFill>
              </a:rPr>
              <a:t>ERC-20 </a:t>
            </a:r>
            <a:r>
              <a:rPr lang="ko-KR" altLang="en-US" smtClean="0">
                <a:solidFill>
                  <a:srgbClr val="006600"/>
                </a:solidFill>
              </a:rPr>
              <a:t>토큰의 생성뿐만 아니라 거래 시에 토큰을 이용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이더리움 블록체인에 </a:t>
            </a:r>
            <a:r>
              <a:rPr lang="en-US" altLang="ko-KR" smtClean="0"/>
              <a:t>452,000 </a:t>
            </a:r>
            <a:r>
              <a:rPr lang="ko-KR" altLang="en-US" smtClean="0"/>
              <a:t>이상의 </a:t>
            </a:r>
            <a:r>
              <a:rPr lang="en-US" altLang="ko-KR" smtClean="0"/>
              <a:t>ERC-20 </a:t>
            </a:r>
            <a:r>
              <a:rPr lang="ko-KR" altLang="en-US" smtClean="0"/>
              <a:t>토큰 계약이 있음</a:t>
            </a:r>
            <a:r>
              <a:rPr lang="en-US" altLang="ko-KR"/>
              <a:t>(21</a:t>
            </a:r>
            <a:r>
              <a:rPr lang="en-US" altLang="ko-KR" smtClean="0"/>
              <a:t>. 09. 05</a:t>
            </a:r>
            <a:r>
              <a:rPr lang="en-US" altLang="ko-KR"/>
              <a:t>, </a:t>
            </a:r>
            <a:r>
              <a:rPr lang="en-US" altLang="ko-KR">
                <a:hlinkClick r:id="rId3"/>
              </a:rPr>
              <a:t>https://etherscan.io/tokens?p=17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 smtClean="0"/>
              <a:t>토큰</a:t>
            </a:r>
            <a:r>
              <a:rPr lang="en-US" altLang="ko-KR" baseline="30000" smtClean="0">
                <a:solidFill>
                  <a:schemeClr val="tx1"/>
                </a:solidFill>
              </a:rPr>
              <a:t>(</a:t>
            </a:r>
            <a:r>
              <a:rPr lang="en-US" altLang="ko-KR" baseline="30000">
                <a:solidFill>
                  <a:schemeClr val="tx1"/>
                </a:solidFill>
              </a:rPr>
              <a:t>ERC-20 </a:t>
            </a:r>
            <a:r>
              <a:rPr lang="ko-KR" altLang="en-US" baseline="30000">
                <a:solidFill>
                  <a:schemeClr val="tx1"/>
                </a:solidFill>
              </a:rPr>
              <a:t>기술 표준을 따라 만든 </a:t>
            </a:r>
            <a:r>
              <a:rPr lang="ko-KR" altLang="en-US" baseline="30000" smtClean="0">
                <a:solidFill>
                  <a:schemeClr val="tx1"/>
                </a:solidFill>
              </a:rPr>
              <a:t>토큰</a:t>
            </a:r>
            <a:r>
              <a:rPr lang="en-US" altLang="ko-KR" baseline="30000" smtClean="0">
                <a:solidFill>
                  <a:schemeClr val="tx1"/>
                </a:solidFill>
              </a:rPr>
              <a:t>)</a:t>
            </a:r>
          </a:p>
          <a:p>
            <a:pPr lvl="1" fontAlgn="base"/>
            <a:r>
              <a:rPr lang="ko-KR" altLang="en-US" smtClean="0"/>
              <a:t>이더리움 </a:t>
            </a:r>
            <a:r>
              <a:rPr lang="ko-KR" altLang="en-US"/>
              <a:t>생태계를 혁신하는 디지털 자산</a:t>
            </a:r>
          </a:p>
          <a:p>
            <a:pPr lvl="2" fontAlgn="base"/>
            <a:r>
              <a:rPr lang="ko-KR" altLang="en-US">
                <a:solidFill>
                  <a:schemeClr val="tx1"/>
                </a:solidFill>
              </a:rPr>
              <a:t>이더리움은 단순한 암호화폐 이상의 역할을 하고 </a:t>
            </a:r>
            <a:r>
              <a:rPr lang="ko-KR" altLang="en-US" smtClean="0">
                <a:solidFill>
                  <a:schemeClr val="tx1"/>
                </a:solidFill>
              </a:rPr>
              <a:t>있음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rgbClr val="006600"/>
                </a:solidFill>
              </a:rPr>
              <a:t>스마트 </a:t>
            </a:r>
            <a:r>
              <a:rPr lang="ko-KR" altLang="en-US">
                <a:solidFill>
                  <a:srgbClr val="006600"/>
                </a:solidFill>
              </a:rPr>
              <a:t>계약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기능을 </a:t>
            </a:r>
            <a:r>
              <a:rPr lang="ko-KR" altLang="en-US">
                <a:solidFill>
                  <a:srgbClr val="006600"/>
                </a:solidFill>
              </a:rPr>
              <a:t>통해 분산 애플리케이션</a:t>
            </a:r>
            <a:r>
              <a:rPr lang="en-US" altLang="ko-KR">
                <a:solidFill>
                  <a:srgbClr val="006600"/>
                </a:solidFill>
              </a:rPr>
              <a:t>(dApps)</a:t>
            </a:r>
            <a:r>
              <a:rPr lang="ko-KR" altLang="en-US">
                <a:solidFill>
                  <a:srgbClr val="006600"/>
                </a:solidFill>
              </a:rPr>
              <a:t>을 구축할 수 있는 </a:t>
            </a:r>
            <a:r>
              <a:rPr lang="ko-KR" altLang="en-US" smtClean="0">
                <a:solidFill>
                  <a:srgbClr val="006600"/>
                </a:solidFill>
              </a:rPr>
              <a:t>플랫폼으로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자리 잡음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 fontAlgn="base"/>
            <a:r>
              <a:rPr lang="ko-KR" altLang="en-US" smtClean="0">
                <a:solidFill>
                  <a:srgbClr val="FF0000"/>
                </a:solidFill>
              </a:rPr>
              <a:t>비트코인이 </a:t>
            </a:r>
            <a:r>
              <a:rPr lang="ko-KR" altLang="en-US">
                <a:solidFill>
                  <a:srgbClr val="FF0000"/>
                </a:solidFill>
              </a:rPr>
              <a:t>디지털 금이라고 정의한다면 </a:t>
            </a:r>
            <a:r>
              <a:rPr lang="ko-KR" altLang="en-US" u="sng">
                <a:solidFill>
                  <a:srgbClr val="FF0000"/>
                </a:solidFill>
              </a:rPr>
              <a:t>이더리움의 경우 디지털 오일로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더 </a:t>
            </a:r>
            <a:r>
              <a:rPr lang="ko-KR" altLang="en-US" u="sng">
                <a:solidFill>
                  <a:srgbClr val="FF0000"/>
                </a:solidFill>
              </a:rPr>
              <a:t>많은 생태계에 블록체인 기술이 </a:t>
            </a:r>
            <a:r>
              <a:rPr lang="ko-KR" altLang="en-US">
                <a:solidFill>
                  <a:schemeClr val="tx1"/>
                </a:solidFill>
              </a:rPr>
              <a:t>사용될 수 있는 기반을 만들었고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그 </a:t>
            </a:r>
            <a:r>
              <a:rPr lang="ko-KR" altLang="en-US">
                <a:solidFill>
                  <a:schemeClr val="tx1"/>
                </a:solidFill>
              </a:rPr>
              <a:t>중심에는 </a:t>
            </a:r>
            <a:r>
              <a:rPr lang="en-US" altLang="ko-KR" smtClean="0">
                <a:solidFill>
                  <a:schemeClr val="tx1"/>
                </a:solidFill>
              </a:rPr>
              <a:t>ERC-20</a:t>
            </a:r>
            <a:r>
              <a:rPr lang="ko-KR" altLang="en-US">
                <a:solidFill>
                  <a:schemeClr val="tx1"/>
                </a:solidFill>
              </a:rPr>
              <a:t>이라는 표준이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mtClean="0"/>
              <a:t>ERC-20</a:t>
            </a:r>
            <a:r>
              <a:rPr lang="ko-KR" altLang="en-US"/>
              <a:t>의 탄생 배경 및 </a:t>
            </a:r>
            <a:r>
              <a:rPr lang="ko-KR" altLang="en-US" smtClean="0"/>
              <a:t>목적</a:t>
            </a:r>
            <a:endParaRPr lang="en-US" altLang="ko-KR" smtClean="0"/>
          </a:p>
          <a:p>
            <a:pPr lvl="1" fontAlgn="base"/>
            <a:r>
              <a:rPr lang="ko-KR" altLang="en-US" smtClean="0"/>
              <a:t>토큰의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심볼</a:t>
            </a:r>
            <a:r>
              <a:rPr lang="en-US" altLang="ko-KR"/>
              <a:t>, </a:t>
            </a:r>
            <a:r>
              <a:rPr lang="ko-KR" altLang="en-US"/>
              <a:t>총 발행량 등을 포함한 토큰의 특징을 명확히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정의함</a:t>
            </a:r>
            <a:endParaRPr lang="en-US" altLang="ko-KR" smtClean="0"/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토큰을 </a:t>
            </a:r>
            <a:r>
              <a:rPr lang="ko-KR" altLang="en-US">
                <a:solidFill>
                  <a:schemeClr val="tx1"/>
                </a:solidFill>
              </a:rPr>
              <a:t>발행할 때 자체적인 양식을 쓸 수도 있지만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이럴 경우 다른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토큰과의 </a:t>
            </a:r>
            <a:r>
              <a:rPr lang="ko-KR" altLang="en-US">
                <a:solidFill>
                  <a:schemeClr val="tx1"/>
                </a:solidFill>
              </a:rPr>
              <a:t>교환이나 지갑과의 연동에서 </a:t>
            </a:r>
            <a:r>
              <a:rPr lang="ko-KR" altLang="en-US" u="sng">
                <a:solidFill>
                  <a:srgbClr val="FF0000"/>
                </a:solidFill>
              </a:rPr>
              <a:t>호환성 문제가 발생할 수 있기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때문에 </a:t>
            </a:r>
            <a:r>
              <a:rPr lang="ko-KR" altLang="en-US" u="sng"/>
              <a:t>공통적인 양식이 </a:t>
            </a:r>
            <a:r>
              <a:rPr lang="ko-KR" altLang="en-US" u="sng" smtClean="0"/>
              <a:t>필요함</a:t>
            </a:r>
            <a:r>
              <a:rPr lang="en-US" altLang="ko-KR" u="sng" smtClean="0"/>
              <a:t> </a:t>
            </a:r>
          </a:p>
          <a:p>
            <a:pPr lvl="3" fontAlgn="base"/>
            <a:r>
              <a:rPr lang="ko-KR" altLang="en-US" smtClean="0"/>
              <a:t>예를 </a:t>
            </a:r>
            <a:r>
              <a:rPr lang="ko-KR" altLang="en-US"/>
              <a:t>들면 </a:t>
            </a:r>
            <a:r>
              <a:rPr lang="en-US" altLang="ko-KR">
                <a:solidFill>
                  <a:srgbClr val="FF3300"/>
                </a:solidFill>
              </a:rPr>
              <a:t>ABC </a:t>
            </a:r>
            <a:r>
              <a:rPr lang="ko-KR" altLang="en-US">
                <a:solidFill>
                  <a:srgbClr val="FF3300"/>
                </a:solidFill>
              </a:rPr>
              <a:t>토큰 컨트랙트에서 </a:t>
            </a:r>
            <a:r>
              <a:rPr lang="en-US" altLang="ko-KR">
                <a:solidFill>
                  <a:srgbClr val="FF3300"/>
                </a:solidFill>
              </a:rPr>
              <a:t>Alice</a:t>
            </a:r>
            <a:r>
              <a:rPr lang="ko-KR" altLang="en-US">
                <a:solidFill>
                  <a:srgbClr val="FF3300"/>
                </a:solidFill>
              </a:rPr>
              <a:t>가 </a:t>
            </a:r>
            <a:r>
              <a:rPr lang="en-US" altLang="ko-KR">
                <a:solidFill>
                  <a:srgbClr val="FF3300"/>
                </a:solidFill>
              </a:rPr>
              <a:t>Bob</a:t>
            </a:r>
            <a:r>
              <a:rPr lang="ko-KR" altLang="en-US">
                <a:solidFill>
                  <a:srgbClr val="FF3300"/>
                </a:solidFill>
              </a:rPr>
              <a:t>에게 </a:t>
            </a:r>
            <a:r>
              <a:rPr lang="en-US" altLang="ko-KR">
                <a:solidFill>
                  <a:srgbClr val="FF3300"/>
                </a:solidFill>
              </a:rPr>
              <a:t>10 ABC</a:t>
            </a:r>
            <a:r>
              <a:rPr lang="ko-KR" altLang="en-US">
                <a:solidFill>
                  <a:srgbClr val="FF3300"/>
                </a:solidFill>
              </a:rPr>
              <a:t>를 전송한다고 </a:t>
            </a:r>
            <a:r>
              <a:rPr lang="ko-KR" altLang="en-US" smtClean="0">
                <a:solidFill>
                  <a:srgbClr val="FF3300"/>
                </a:solidFill>
              </a:rPr>
              <a:t>해보자</a:t>
            </a:r>
            <a:r>
              <a:rPr lang="en-US" altLang="ko-KR" smtClean="0">
                <a:solidFill>
                  <a:srgbClr val="FF3300"/>
                </a:solidFill>
              </a:rPr>
              <a:t>!!!!</a:t>
            </a:r>
          </a:p>
          <a:p>
            <a:pPr lvl="4" fontAlgn="base"/>
            <a:r>
              <a:rPr lang="en-US" altLang="ko-KR" smtClean="0"/>
              <a:t>Alice</a:t>
            </a:r>
            <a:r>
              <a:rPr lang="ko-KR" altLang="en-US"/>
              <a:t>는 개인키로 서명된 트랜잭션을 블록체인에 제출할 것이고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토큰 </a:t>
            </a:r>
            <a:r>
              <a:rPr lang="ko-KR" altLang="en-US"/>
              <a:t>컨트랙트에서는 </a:t>
            </a:r>
            <a:r>
              <a:rPr lang="en-US" altLang="ko-KR"/>
              <a:t>Alice</a:t>
            </a:r>
            <a:r>
              <a:rPr lang="ko-KR" altLang="en-US"/>
              <a:t>가 </a:t>
            </a:r>
            <a:r>
              <a:rPr lang="en-US" altLang="ko-KR"/>
              <a:t>10 ABC</a:t>
            </a:r>
            <a:r>
              <a:rPr lang="ko-KR" altLang="en-US"/>
              <a:t>를 가지고 있을 경우</a:t>
            </a:r>
            <a:r>
              <a:rPr lang="en-US" altLang="ko-KR"/>
              <a:t>, Bob</a:t>
            </a:r>
            <a:r>
              <a:rPr lang="ko-KR" altLang="en-US"/>
              <a:t>에게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10 </a:t>
            </a:r>
            <a:r>
              <a:rPr lang="en-US" altLang="ko-KR"/>
              <a:t>ABC </a:t>
            </a:r>
            <a:r>
              <a:rPr lang="ko-KR" altLang="en-US"/>
              <a:t>토큰을 이전하는 거래를 </a:t>
            </a:r>
            <a:r>
              <a:rPr lang="ko-KR" altLang="en-US" smtClean="0"/>
              <a:t>실행함</a:t>
            </a:r>
            <a:endParaRPr lang="en-US" altLang="ko-KR" smtClean="0"/>
          </a:p>
          <a:p>
            <a:pPr lvl="4" fontAlgn="base"/>
            <a:r>
              <a:rPr lang="ko-KR" altLang="en-US" smtClean="0"/>
              <a:t>이렇게 </a:t>
            </a:r>
            <a:r>
              <a:rPr lang="ko-KR" altLang="en-US"/>
              <a:t>작동하는 기능의 이름을 컨트랙트 상에서 전송</a:t>
            </a:r>
            <a:r>
              <a:rPr lang="en-US" altLang="ko-KR"/>
              <a:t>(transfer)</a:t>
            </a:r>
            <a:r>
              <a:rPr lang="ko-KR" altLang="en-US"/>
              <a:t>이라고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표기한다고 가정할 경우 </a:t>
            </a:r>
            <a:r>
              <a:rPr lang="en-US" altLang="ko-KR"/>
              <a:t>ABC </a:t>
            </a:r>
            <a:r>
              <a:rPr lang="ko-KR" altLang="en-US"/>
              <a:t>토큰만 있는 것이 아니라</a:t>
            </a:r>
            <a:r>
              <a:rPr lang="en-US" altLang="ko-KR"/>
              <a:t>, DEF </a:t>
            </a:r>
            <a:r>
              <a:rPr lang="ko-KR" altLang="en-US"/>
              <a:t>토큰</a:t>
            </a:r>
            <a:r>
              <a:rPr lang="en-US" altLang="ko-KR"/>
              <a:t>, GHI </a:t>
            </a:r>
            <a:r>
              <a:rPr lang="ko-KR" altLang="en-US"/>
              <a:t>토큰도 존재하고 이 </a:t>
            </a:r>
            <a:r>
              <a:rPr lang="ko-KR" altLang="en-US" u="sng">
                <a:solidFill>
                  <a:srgbClr val="FF3300"/>
                </a:solidFill>
              </a:rPr>
              <a:t>컨트랙트에서 전송</a:t>
            </a:r>
            <a:r>
              <a:rPr lang="en-US" altLang="ko-KR" u="sng">
                <a:solidFill>
                  <a:srgbClr val="FF3300"/>
                </a:solidFill>
              </a:rPr>
              <a:t>(transfer)</a:t>
            </a:r>
            <a:r>
              <a:rPr lang="ko-KR" altLang="en-US" u="sng">
                <a:solidFill>
                  <a:srgbClr val="FF3300"/>
                </a:solidFill>
              </a:rPr>
              <a:t>이 아닌 보내기</a:t>
            </a:r>
            <a:r>
              <a:rPr lang="en-US" altLang="ko-KR" u="sng">
                <a:solidFill>
                  <a:srgbClr val="FF3300"/>
                </a:solidFill>
              </a:rPr>
              <a:t>(send </a:t>
            </a:r>
            <a:r>
              <a:rPr lang="ko-KR" altLang="en-US" u="sng">
                <a:solidFill>
                  <a:srgbClr val="FF3300"/>
                </a:solidFill>
              </a:rPr>
              <a:t>또는 </a:t>
            </a:r>
            <a:r>
              <a:rPr lang="en-US" altLang="ko-KR" u="sng" smtClean="0">
                <a:solidFill>
                  <a:srgbClr val="FF3300"/>
                </a:solidFill>
              </a:rPr>
              <a:t/>
            </a:r>
            <a:br>
              <a:rPr lang="en-US" altLang="ko-KR" u="sng" smtClean="0">
                <a:solidFill>
                  <a:srgbClr val="FF3300"/>
                </a:solidFill>
              </a:rPr>
            </a:br>
            <a:r>
              <a:rPr lang="en-US" altLang="ko-KR" u="sng" smtClean="0">
                <a:solidFill>
                  <a:srgbClr val="FF3300"/>
                </a:solidFill>
              </a:rPr>
              <a:t>transmit</a:t>
            </a:r>
            <a:r>
              <a:rPr lang="en-US" altLang="ko-KR" u="sng">
                <a:solidFill>
                  <a:srgbClr val="FF3300"/>
                </a:solidFill>
              </a:rPr>
              <a:t>)</a:t>
            </a:r>
            <a:r>
              <a:rPr lang="ko-KR" altLang="en-US" u="sng">
                <a:solidFill>
                  <a:srgbClr val="FF3300"/>
                </a:solidFill>
              </a:rPr>
              <a:t>로 정의한다면</a:t>
            </a:r>
            <a:r>
              <a:rPr lang="en-US" altLang="ko-KR"/>
              <a:t>, ABC </a:t>
            </a:r>
            <a:r>
              <a:rPr lang="ko-KR" altLang="en-US"/>
              <a:t>토큰과 </a:t>
            </a:r>
            <a:r>
              <a:rPr lang="en-US" altLang="ko-KR"/>
              <a:t>DEF </a:t>
            </a:r>
            <a:r>
              <a:rPr lang="ko-KR" altLang="en-US"/>
              <a:t>토큰의 교환도 어려울 뿐만 아니라 지갑에서 구현이 어려워 질 수가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4" fontAlgn="base"/>
            <a:r>
              <a:rPr lang="ko-KR" altLang="en-US" smtClean="0"/>
              <a:t>따라서 </a:t>
            </a:r>
            <a:r>
              <a:rPr lang="en-US" altLang="ko-KR" smtClean="0"/>
              <a:t>ERC-20</a:t>
            </a:r>
            <a:r>
              <a:rPr lang="ko-KR" altLang="en-US"/>
              <a:t>은 이러한 상황을 방지하기 위해 </a:t>
            </a:r>
            <a:r>
              <a:rPr lang="ko-KR" altLang="en-US" u="sng">
                <a:solidFill>
                  <a:srgbClr val="FF3300"/>
                </a:solidFill>
              </a:rPr>
              <a:t>표준 인터페이스로 </a:t>
            </a:r>
            <a:r>
              <a:rPr lang="en-US" altLang="ko-KR" u="sng" smtClean="0">
                <a:solidFill>
                  <a:srgbClr val="FF3300"/>
                </a:solidFill>
              </a:rPr>
              <a:t/>
            </a:r>
            <a:br>
              <a:rPr lang="en-US" altLang="ko-KR" u="sng" smtClean="0">
                <a:solidFill>
                  <a:srgbClr val="FF3300"/>
                </a:solidFill>
              </a:rPr>
            </a:br>
            <a:r>
              <a:rPr lang="ko-KR" altLang="en-US" u="sng" smtClean="0">
                <a:solidFill>
                  <a:srgbClr val="FF3300"/>
                </a:solidFill>
              </a:rPr>
              <a:t>제안된 </a:t>
            </a:r>
            <a:r>
              <a:rPr lang="ko-KR" altLang="en-US" smtClean="0"/>
              <a:t>것임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ERC-20</a:t>
            </a:r>
            <a:r>
              <a:rPr lang="ko-KR" altLang="en-US"/>
              <a:t>의 탄생 배경 및 목적</a:t>
            </a:r>
            <a:endParaRPr lang="en-US" altLang="ko-KR"/>
          </a:p>
          <a:p>
            <a:pPr lvl="1"/>
            <a:r>
              <a:rPr lang="en-US" altLang="ko-KR" smtClean="0"/>
              <a:t>ERC-20 </a:t>
            </a:r>
            <a:r>
              <a:rPr lang="ko-KR" altLang="en-US"/>
              <a:t>표준화를 </a:t>
            </a:r>
            <a:r>
              <a:rPr lang="ko-KR" altLang="en-US" smtClean="0"/>
              <a:t>통해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다양한 </a:t>
            </a:r>
            <a:r>
              <a:rPr lang="ko-KR" altLang="en-US">
                <a:solidFill>
                  <a:schemeClr val="tx1"/>
                </a:solidFill>
              </a:rPr>
              <a:t>토큰을 구별하고 표준화된 방식으로 </a:t>
            </a:r>
            <a:r>
              <a:rPr lang="ko-KR" altLang="en-US" smtClean="0">
                <a:solidFill>
                  <a:schemeClr val="tx1"/>
                </a:solidFill>
              </a:rPr>
              <a:t>거래할 </a:t>
            </a:r>
            <a:r>
              <a:rPr lang="ko-KR" altLang="en-US">
                <a:solidFill>
                  <a:schemeClr val="tx1"/>
                </a:solidFill>
              </a:rPr>
              <a:t>수 있으며 이는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투자자와 </a:t>
            </a:r>
            <a:r>
              <a:rPr lang="ko-KR" altLang="en-US">
                <a:solidFill>
                  <a:schemeClr val="tx1"/>
                </a:solidFill>
              </a:rPr>
              <a:t>사용자들에게 </a:t>
            </a:r>
            <a:r>
              <a:rPr lang="ko-KR" altLang="en-US" u="sng">
                <a:solidFill>
                  <a:srgbClr val="006600"/>
                </a:solidFill>
              </a:rPr>
              <a:t>신뢰와 안정성을 </a:t>
            </a:r>
            <a:r>
              <a:rPr lang="ko-KR" altLang="en-US" u="sng" smtClean="0">
                <a:solidFill>
                  <a:srgbClr val="006600"/>
                </a:solidFill>
              </a:rPr>
              <a:t>제공함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스마트 </a:t>
            </a:r>
            <a:r>
              <a:rPr lang="ko-KR" altLang="en-US">
                <a:solidFill>
                  <a:schemeClr val="tx1"/>
                </a:solidFill>
              </a:rPr>
              <a:t>컨트랙트를 통해 토큰 발행과 관리를 </a:t>
            </a:r>
            <a:r>
              <a:rPr lang="ko-KR" altLang="en-US" u="sng">
                <a:solidFill>
                  <a:srgbClr val="006600"/>
                </a:solidFill>
              </a:rPr>
              <a:t>자동화할 수 있도록 </a:t>
            </a:r>
            <a:r>
              <a:rPr lang="ko-KR" altLang="en-US" u="sng" smtClean="0">
                <a:solidFill>
                  <a:srgbClr val="006600"/>
                </a:solidFill>
              </a:rPr>
              <a:t>함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ko-KR" altLang="en-US">
                <a:solidFill>
                  <a:schemeClr val="tx1"/>
                </a:solidFill>
              </a:rPr>
              <a:t>표준을 사용하면 다양한 암호화폐 거래소에서 </a:t>
            </a:r>
            <a:r>
              <a:rPr lang="ko-KR" altLang="en-US" u="sng">
                <a:solidFill>
                  <a:srgbClr val="006600"/>
                </a:solidFill>
              </a:rPr>
              <a:t>호환성을 갖춘 </a:t>
            </a:r>
            <a:r>
              <a:rPr lang="ko-KR" altLang="en-US">
                <a:solidFill>
                  <a:schemeClr val="tx1"/>
                </a:solidFill>
              </a:rPr>
              <a:t>토큰을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쉽게 </a:t>
            </a:r>
            <a:r>
              <a:rPr lang="ko-KR" altLang="en-US">
                <a:solidFill>
                  <a:schemeClr val="tx1"/>
                </a:solidFill>
              </a:rPr>
              <a:t>지원할 수 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사용자들은 이더리움 네트워크 상에서 토큰을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안전하게 </a:t>
            </a:r>
            <a:r>
              <a:rPr lang="ko-KR" altLang="en-US" u="sng">
                <a:solidFill>
                  <a:srgbClr val="006600"/>
                </a:solidFill>
              </a:rPr>
              <a:t>송금하고 지갑에 보관할 수 </a:t>
            </a:r>
            <a:r>
              <a:rPr lang="ko-KR" altLang="en-US" u="sng" smtClean="0">
                <a:solidFill>
                  <a:srgbClr val="006600"/>
                </a:solidFill>
              </a:rPr>
              <a:t>있음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이더리움은 </a:t>
            </a:r>
            <a:r>
              <a:rPr lang="ko-KR" altLang="en-US">
                <a:solidFill>
                  <a:schemeClr val="tx1"/>
                </a:solidFill>
              </a:rPr>
              <a:t>분산 컴퓨팅의 원칙에 따라 작동하고 이를 통해 중앙화 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서버 </a:t>
            </a:r>
            <a:r>
              <a:rPr lang="ko-KR" altLang="en-US">
                <a:solidFill>
                  <a:schemeClr val="tx1"/>
                </a:solidFill>
              </a:rPr>
              <a:t>없이도 애플리케이션을 실행하고 토큰을 발행할 수 </a:t>
            </a:r>
            <a:r>
              <a:rPr lang="ko-KR" altLang="en-US" smtClean="0">
                <a:solidFill>
                  <a:schemeClr val="tx1"/>
                </a:solidFill>
              </a:rPr>
              <a:t>있음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이는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기존의 </a:t>
            </a:r>
            <a:r>
              <a:rPr lang="ko-KR" altLang="en-US">
                <a:solidFill>
                  <a:schemeClr val="tx1"/>
                </a:solidFill>
              </a:rPr>
              <a:t>중앙화 된 시스템과 비교하여 더욱 </a:t>
            </a:r>
            <a:r>
              <a:rPr lang="ko-KR" altLang="en-US" u="sng">
                <a:solidFill>
                  <a:srgbClr val="006600"/>
                </a:solidFill>
              </a:rPr>
              <a:t>투명하고 신뢰성 있는 거래를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가능하게 </a:t>
            </a:r>
            <a:r>
              <a:rPr lang="ko-KR" altLang="en-US" u="sng">
                <a:solidFill>
                  <a:srgbClr val="006600"/>
                </a:solidFill>
              </a:rPr>
              <a:t>함과 동시에 이더리움 생태계의 토큰화 경제를 지원하며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다양한 </a:t>
            </a:r>
            <a:r>
              <a:rPr lang="ko-KR" altLang="en-US">
                <a:solidFill>
                  <a:schemeClr val="tx1"/>
                </a:solidFill>
              </a:rPr>
              <a:t>토큰 발행과 거래를 통해 블록체인 기반의 경제 생태계를 </a:t>
            </a:r>
            <a:r>
              <a:rPr lang="ko-KR" altLang="en-US" smtClean="0">
                <a:solidFill>
                  <a:schemeClr val="tx1"/>
                </a:solidFill>
              </a:rPr>
              <a:t>발전시킴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4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/>
              <a:t>주요 </a:t>
            </a:r>
            <a:r>
              <a:rPr lang="en-US" altLang="ko-KR" smtClean="0"/>
              <a:t>ERC-20 </a:t>
            </a:r>
            <a:r>
              <a:rPr lang="ko-KR" altLang="en-US"/>
              <a:t>토큰과 </a:t>
            </a:r>
            <a:r>
              <a:rPr lang="ko-KR" altLang="en-US" smtClean="0"/>
              <a:t>역할</a:t>
            </a:r>
            <a:endParaRPr lang="en-US" altLang="ko-KR" smtClean="0"/>
          </a:p>
          <a:p>
            <a:pPr lvl="1" fontAlgn="base"/>
            <a:r>
              <a:rPr lang="ko-KR" altLang="en-US" smtClean="0">
                <a:solidFill>
                  <a:schemeClr val="tx1"/>
                </a:solidFill>
              </a:rPr>
              <a:t>이더리움 </a:t>
            </a:r>
            <a:r>
              <a:rPr lang="ko-KR" altLang="en-US">
                <a:solidFill>
                  <a:schemeClr val="tx1"/>
                </a:solidFill>
              </a:rPr>
              <a:t>블록체인에는 </a:t>
            </a:r>
            <a:r>
              <a:rPr lang="ko-KR" altLang="en-US" smtClean="0"/>
              <a:t>수 많은 </a:t>
            </a:r>
            <a:r>
              <a:rPr lang="en-US" altLang="ko-KR"/>
              <a:t>ERC-20 </a:t>
            </a:r>
            <a:r>
              <a:rPr lang="ko-KR" altLang="en-US"/>
              <a:t>토큰이 존재하며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그 중 일부는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시장에서 </a:t>
            </a:r>
            <a:r>
              <a:rPr lang="ko-KR" altLang="en-US">
                <a:solidFill>
                  <a:schemeClr val="tx1"/>
                </a:solidFill>
              </a:rPr>
              <a:t>매우 중요한 역할을 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/>
              <a:t>테더</a:t>
            </a:r>
            <a:r>
              <a:rPr lang="en-US" altLang="ko-KR" smtClean="0"/>
              <a:t>(</a:t>
            </a:r>
            <a:r>
              <a:rPr lang="en-US" altLang="ko-KR"/>
              <a:t>Tether / USDT)</a:t>
            </a:r>
            <a:r>
              <a:rPr lang="ko-KR" altLang="en-US"/>
              <a:t> </a:t>
            </a:r>
            <a:endParaRPr lang="en-US" altLang="ko-KR" smtClean="0"/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미국 </a:t>
            </a:r>
            <a:r>
              <a:rPr lang="ko-KR" altLang="en-US">
                <a:solidFill>
                  <a:schemeClr val="tx1"/>
                </a:solidFill>
              </a:rPr>
              <a:t>달러에 가치를 고정시킨 스테이블코인으로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변동성이 </a:t>
            </a:r>
            <a:r>
              <a:rPr lang="ko-KR" altLang="en-US">
                <a:solidFill>
                  <a:schemeClr val="tx1"/>
                </a:solidFill>
              </a:rPr>
              <a:t>큰 암호화폐 시장에서 </a:t>
            </a:r>
            <a:r>
              <a:rPr lang="ko-KR" altLang="en-US" smtClean="0">
                <a:solidFill>
                  <a:schemeClr val="tx1"/>
                </a:solidFill>
              </a:rPr>
              <a:t>안정적인 </a:t>
            </a:r>
            <a:r>
              <a:rPr lang="ko-KR" altLang="en-US">
                <a:solidFill>
                  <a:schemeClr val="tx1"/>
                </a:solidFill>
              </a:rPr>
              <a:t>거래 수단을 </a:t>
            </a:r>
            <a:r>
              <a:rPr lang="ko-KR" altLang="en-US" smtClean="0">
                <a:solidFill>
                  <a:schemeClr val="tx1"/>
                </a:solidFill>
              </a:rPr>
              <a:t>제공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많은 </a:t>
            </a:r>
            <a:r>
              <a:rPr lang="ko-KR" altLang="en-US">
                <a:solidFill>
                  <a:schemeClr val="tx1"/>
                </a:solidFill>
              </a:rPr>
              <a:t>사용자들이 사용하고 있는 테더는 다양한 암호화폐 거래소에서 중요한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유동성을 </a:t>
            </a:r>
            <a:r>
              <a:rPr lang="ko-KR" altLang="en-US">
                <a:solidFill>
                  <a:schemeClr val="tx1"/>
                </a:solidFill>
              </a:rPr>
              <a:t>제공하며 거래를 촉진하는 역할을 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/>
              <a:t>체인링크</a:t>
            </a:r>
            <a:r>
              <a:rPr lang="en-US" altLang="ko-KR" smtClean="0"/>
              <a:t>(</a:t>
            </a:r>
            <a:r>
              <a:rPr lang="en-US" altLang="ko-KR"/>
              <a:t>Chainlink / LINK</a:t>
            </a:r>
            <a:r>
              <a:rPr lang="en-US" altLang="ko-KR" smtClean="0"/>
              <a:t>)</a:t>
            </a: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스마트 </a:t>
            </a:r>
            <a:r>
              <a:rPr lang="ko-KR" altLang="en-US">
                <a:solidFill>
                  <a:schemeClr val="tx1"/>
                </a:solidFill>
              </a:rPr>
              <a:t>계약과 현실 세계의 데이터를 연결하는 탈중앙화 오라클 </a:t>
            </a:r>
            <a:r>
              <a:rPr lang="ko-KR" altLang="en-US" smtClean="0">
                <a:solidFill>
                  <a:schemeClr val="tx1"/>
                </a:solidFill>
              </a:rPr>
              <a:t>서비스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즉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블록체인에 </a:t>
            </a:r>
            <a:r>
              <a:rPr lang="ko-KR" altLang="en-US">
                <a:solidFill>
                  <a:schemeClr val="tx1"/>
                </a:solidFill>
              </a:rPr>
              <a:t>업로드 될 데이터에 대한 신뢰성을 </a:t>
            </a:r>
            <a:r>
              <a:rPr lang="ko-KR" altLang="en-US" smtClean="0">
                <a:solidFill>
                  <a:schemeClr val="tx1"/>
                </a:solidFill>
              </a:rPr>
              <a:t>제공함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이를 </a:t>
            </a:r>
            <a:r>
              <a:rPr lang="ko-KR" altLang="en-US">
                <a:solidFill>
                  <a:schemeClr val="tx1"/>
                </a:solidFill>
              </a:rPr>
              <a:t>통해 스마트 계약이 외부 데이터 피드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이벤트 및 결제 방법과 상호 작용할 수 있게 하여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블록체인 외부로 그 적용 가능성을 확장하게 만들어 </a:t>
            </a:r>
            <a:r>
              <a:rPr lang="ko-KR" altLang="en-US" smtClean="0">
                <a:solidFill>
                  <a:schemeClr val="tx1"/>
                </a:solidFill>
              </a:rPr>
              <a:t>줌</a:t>
            </a:r>
            <a:endParaRPr lang="en-US" altLang="ko-KR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/>
              <a:t>바이낸스 코인</a:t>
            </a:r>
            <a:r>
              <a:rPr lang="en-US" altLang="ko-KR" smtClean="0"/>
              <a:t>(</a:t>
            </a:r>
            <a:r>
              <a:rPr lang="en-US" altLang="ko-KR"/>
              <a:t>Binance Coin / BNB</a:t>
            </a:r>
            <a:r>
              <a:rPr lang="en-US" altLang="ko-KR" smtClean="0"/>
              <a:t>)</a:t>
            </a: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초기에는 </a:t>
            </a:r>
            <a:r>
              <a:rPr lang="ko-KR" altLang="en-US">
                <a:solidFill>
                  <a:schemeClr val="tx1"/>
                </a:solidFill>
              </a:rPr>
              <a:t>이더리움 네트워크에서 출시되었으며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바이낸스 거래소 생태계 내에서 거래 및 수수료를 할인된 가격으로 지불하는 데 </a:t>
            </a:r>
            <a:r>
              <a:rPr lang="ko-KR" altLang="en-US" smtClean="0">
                <a:solidFill>
                  <a:schemeClr val="tx1"/>
                </a:solidFill>
              </a:rPr>
              <a:t>사용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이는 </a:t>
            </a:r>
            <a:r>
              <a:rPr lang="ko-KR" altLang="en-US">
                <a:solidFill>
                  <a:schemeClr val="tx1"/>
                </a:solidFill>
              </a:rPr>
              <a:t>거래 비용을 줄이고 효율적인 토큰 경제 관리를 촉진하는 데 그 유용성을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보여줌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6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비트코인의 현황에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ko-KR" altLang="en-US" smtClean="0"/>
              <a:t>이더리움과 </a:t>
            </a:r>
            <a:r>
              <a:rPr lang="en-US" altLang="ko-KR" smtClean="0"/>
              <a:t>ERC-20 </a:t>
            </a:r>
            <a:r>
              <a:rPr lang="ko-KR" altLang="en-US" smtClean="0"/>
              <a:t>토큰의 현황에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ko-KR" altLang="en-US" smtClean="0"/>
              <a:t>스테이블 코인의 현황에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80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mtClean="0"/>
              <a:t>주요 </a:t>
            </a:r>
            <a:r>
              <a:rPr lang="en-US" altLang="ko-KR" smtClean="0"/>
              <a:t>ERC-20 </a:t>
            </a:r>
            <a:r>
              <a:rPr lang="ko-KR" altLang="en-US"/>
              <a:t>토큰과 역할</a:t>
            </a:r>
            <a:endParaRPr lang="en-US" altLang="ko-KR"/>
          </a:p>
          <a:p>
            <a:pPr lvl="1" fontAlgn="base"/>
            <a:r>
              <a:rPr lang="ko-KR" altLang="en-US" smtClean="0">
                <a:solidFill>
                  <a:schemeClr val="tx1"/>
                </a:solidFill>
              </a:rPr>
              <a:t>상호운영성과 </a:t>
            </a:r>
            <a:r>
              <a:rPr lang="ko-KR" altLang="en-US">
                <a:solidFill>
                  <a:schemeClr val="tx1"/>
                </a:solidFill>
              </a:rPr>
              <a:t>표준화에 기반한 이 토큰들은 </a:t>
            </a:r>
            <a:r>
              <a:rPr lang="ko-KR" altLang="en-US"/>
              <a:t>다양한 응용 프로그램과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블록체인 </a:t>
            </a:r>
            <a:r>
              <a:rPr lang="ko-KR" altLang="en-US"/>
              <a:t>기술 분야에 대한 기여를 통해 </a:t>
            </a:r>
            <a:r>
              <a:rPr lang="ko-KR" altLang="en-US" u="sng"/>
              <a:t>이더리움 생태계를 근본적으로 풍요롭게 </a:t>
            </a:r>
            <a:r>
              <a:rPr lang="ko-KR" altLang="en-US" u="sng" smtClean="0"/>
              <a:t>만듬</a:t>
            </a:r>
            <a:endParaRPr lang="en-US" altLang="ko-KR" u="sng" smtClean="0"/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이러한 </a:t>
            </a:r>
            <a:r>
              <a:rPr lang="ko-KR" altLang="en-US">
                <a:solidFill>
                  <a:schemeClr val="tx1"/>
                </a:solidFill>
              </a:rPr>
              <a:t>토큰들은 </a:t>
            </a:r>
            <a:r>
              <a:rPr lang="ko-KR" altLang="en-US" u="sng">
                <a:solidFill>
                  <a:schemeClr val="tx1"/>
                </a:solidFill>
              </a:rPr>
              <a:t>금융 혁신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사용자 권한 강화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시스템 개선의 조화를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이루며 </a:t>
            </a:r>
            <a:r>
              <a:rPr lang="ko-KR" altLang="en-US" u="sng">
                <a:solidFill>
                  <a:schemeClr val="tx1"/>
                </a:solidFill>
              </a:rPr>
              <a:t>블록체인 분야의 진화를 지속적으로 이끌고 </a:t>
            </a:r>
            <a:r>
              <a:rPr lang="ko-KR" altLang="en-US" u="sng" smtClean="0">
                <a:solidFill>
                  <a:schemeClr val="tx1"/>
                </a:solidFill>
              </a:rPr>
              <a:t>있음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블록체인 </a:t>
            </a:r>
            <a:r>
              <a:rPr lang="ko-KR" altLang="en-US">
                <a:solidFill>
                  <a:schemeClr val="tx1"/>
                </a:solidFill>
              </a:rPr>
              <a:t>및 암호화폐 분야의 이해관계자들에게는 이러한 </a:t>
            </a:r>
            <a:r>
              <a:rPr lang="en-US" altLang="ko-KR" smtClean="0">
                <a:solidFill>
                  <a:schemeClr val="tx1"/>
                </a:solidFill>
              </a:rPr>
              <a:t>ERC-20 </a:t>
            </a:r>
            <a:r>
              <a:rPr lang="ko-KR" altLang="en-US">
                <a:solidFill>
                  <a:schemeClr val="tx1"/>
                </a:solidFill>
              </a:rPr>
              <a:t>토큰의 기능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역할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잠재적 영향 및 기술 사양을 이해하는 것이 광범위한 디지털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경제에서 </a:t>
            </a:r>
            <a:r>
              <a:rPr lang="ko-KR" altLang="en-US">
                <a:solidFill>
                  <a:schemeClr val="tx1"/>
                </a:solidFill>
              </a:rPr>
              <a:t>제공되는 기회를 활용하는 데 있어 </a:t>
            </a:r>
            <a:r>
              <a:rPr lang="ko-KR" altLang="en-US" smtClean="0">
                <a:solidFill>
                  <a:schemeClr val="tx1"/>
                </a:solidFill>
              </a:rPr>
              <a:t>필수적임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30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mtClean="0"/>
              <a:t>주요 </a:t>
            </a:r>
            <a:r>
              <a:rPr lang="en-US" altLang="ko-KR" smtClean="0"/>
              <a:t>ERC-20 </a:t>
            </a:r>
            <a:r>
              <a:rPr lang="ko-KR" altLang="en-US" smtClean="0"/>
              <a:t>토큰</a:t>
            </a:r>
            <a:r>
              <a:rPr lang="ko-KR" altLang="en-US" smtClean="0">
                <a:solidFill>
                  <a:schemeClr val="tx1"/>
                </a:solidFill>
              </a:rPr>
              <a:t> 한계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fontAlgn="base"/>
            <a:r>
              <a:rPr lang="ko-KR" altLang="en-US" smtClean="0"/>
              <a:t>네트워크의 </a:t>
            </a:r>
            <a:r>
              <a:rPr lang="ko-KR" altLang="en-US"/>
              <a:t>혼잡과 높은 가스비 </a:t>
            </a:r>
            <a:r>
              <a:rPr lang="ko-KR" altLang="en-US" smtClean="0"/>
              <a:t>문제</a:t>
            </a:r>
            <a:endParaRPr lang="en-US" altLang="ko-KR" smtClean="0"/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이더리움 </a:t>
            </a:r>
            <a:r>
              <a:rPr lang="ko-KR" altLang="en-US">
                <a:solidFill>
                  <a:schemeClr val="tx1"/>
                </a:solidFill>
              </a:rPr>
              <a:t>네트워크에서 </a:t>
            </a:r>
            <a:r>
              <a:rPr lang="ko-KR" altLang="en-US" u="sng">
                <a:solidFill>
                  <a:schemeClr val="tx1"/>
                </a:solidFill>
              </a:rPr>
              <a:t>트랜잭션을 처리하기 위해서는 가스비를 이더로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지불해야 </a:t>
            </a:r>
            <a:r>
              <a:rPr lang="ko-KR" altLang="en-US" u="sng">
                <a:solidFill>
                  <a:schemeClr val="tx1"/>
                </a:solidFill>
              </a:rPr>
              <a:t>하며 네트워크가 혼잡할 경우 가스비가 급등할 수 </a:t>
            </a:r>
            <a:r>
              <a:rPr lang="ko-KR" altLang="en-US" u="sng" smtClean="0">
                <a:solidFill>
                  <a:schemeClr val="tx1"/>
                </a:solidFill>
              </a:rPr>
              <a:t>있음 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이는 작은 </a:t>
            </a:r>
            <a:r>
              <a:rPr lang="ko-KR" altLang="en-US">
                <a:solidFill>
                  <a:schemeClr val="tx1"/>
                </a:solidFill>
              </a:rPr>
              <a:t>금액의 트랜잭션의 효율성을 저해할 뿐만 아니라 사용자 경험에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부정적인 </a:t>
            </a:r>
            <a:r>
              <a:rPr lang="ko-KR" altLang="en-US">
                <a:solidFill>
                  <a:schemeClr val="tx1"/>
                </a:solidFill>
              </a:rPr>
              <a:t>영향을 주고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 fontAlgn="base"/>
            <a:r>
              <a:rPr lang="ko-KR" altLang="en-US" smtClean="0">
                <a:solidFill>
                  <a:schemeClr val="tx1"/>
                </a:solidFill>
              </a:rPr>
              <a:t>당연히 </a:t>
            </a:r>
            <a:r>
              <a:rPr lang="ko-KR" altLang="en-US">
                <a:solidFill>
                  <a:schemeClr val="tx1"/>
                </a:solidFill>
              </a:rPr>
              <a:t>이 문제를 해결하기 위해 처리 속도를 </a:t>
            </a:r>
            <a:r>
              <a:rPr lang="ko-KR" altLang="en-US" smtClean="0">
                <a:solidFill>
                  <a:schemeClr val="tx1"/>
                </a:solidFill>
              </a:rPr>
              <a:t>향상시킨 </a:t>
            </a:r>
            <a:r>
              <a:rPr lang="ko-KR" altLang="en-US">
                <a:solidFill>
                  <a:schemeClr val="tx1"/>
                </a:solidFill>
              </a:rPr>
              <a:t>네트워크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가스비가 </a:t>
            </a:r>
            <a:r>
              <a:rPr lang="ko-KR" altLang="en-US">
                <a:solidFill>
                  <a:schemeClr val="tx1"/>
                </a:solidFill>
              </a:rPr>
              <a:t>저렴한 네트워크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수수료를 대납해 줄 수 있는 계정 추상화 기술도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출시되었음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fontAlgn="base"/>
            <a:r>
              <a:rPr lang="en-US" altLang="ko-KR" smtClean="0">
                <a:solidFill>
                  <a:schemeClr val="tx1"/>
                </a:solidFill>
              </a:rPr>
              <a:t>ERC-20 </a:t>
            </a:r>
            <a:r>
              <a:rPr lang="ko-KR" altLang="en-US">
                <a:solidFill>
                  <a:schemeClr val="tx1"/>
                </a:solidFill>
              </a:rPr>
              <a:t>표준은 </a:t>
            </a:r>
            <a:r>
              <a:rPr lang="ko-KR" altLang="en-US"/>
              <a:t>트랜잭션의 실패 여부를 명확하게 처리하지 않기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때문에 </a:t>
            </a:r>
            <a:r>
              <a:rPr lang="ko-KR" altLang="en-US">
                <a:solidFill>
                  <a:schemeClr val="tx1"/>
                </a:solidFill>
              </a:rPr>
              <a:t>사용자 경험에 부정적인 영향을 미칠 수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78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sz="2200" smtClean="0"/>
              <a:t>ERC-20 </a:t>
            </a:r>
            <a:r>
              <a:rPr lang="ko-KR" altLang="en-US" sz="2200"/>
              <a:t>토큰의 사용 사례</a:t>
            </a:r>
          </a:p>
          <a:p>
            <a:pPr lvl="1" fontAlgn="base"/>
            <a:r>
              <a:rPr lang="ko-KR" altLang="en-US" sz="1900" smtClean="0"/>
              <a:t>탈중앙화 </a:t>
            </a:r>
            <a:r>
              <a:rPr lang="ko-KR" altLang="en-US" sz="1900"/>
              <a:t>금융</a:t>
            </a:r>
            <a:r>
              <a:rPr lang="en-US" altLang="ko-KR" sz="1900"/>
              <a:t>(DeFi)</a:t>
            </a:r>
            <a:endParaRPr lang="ko-KR" altLang="en-US" sz="1900"/>
          </a:p>
          <a:p>
            <a:pPr lvl="2" fontAlgn="base"/>
            <a:r>
              <a:rPr lang="ko-KR" altLang="en-US" sz="1700" smtClean="0"/>
              <a:t>블록체인 </a:t>
            </a:r>
            <a:r>
              <a:rPr lang="ko-KR" altLang="en-US" sz="1700"/>
              <a:t>기술을 활용하여 </a:t>
            </a:r>
            <a:r>
              <a:rPr lang="ko-KR" altLang="en-US" sz="1700" u="sng"/>
              <a:t>기존의 금융 서비스를 탈중앙화하는 것을 </a:t>
            </a:r>
            <a:r>
              <a:rPr lang="ko-KR" altLang="en-US" sz="1700"/>
              <a:t>목표로 </a:t>
            </a:r>
            <a:r>
              <a:rPr lang="ko-KR" altLang="en-US" sz="1700" smtClean="0"/>
              <a:t>함</a:t>
            </a:r>
            <a:endParaRPr lang="en-US" altLang="ko-KR" sz="1700" smtClean="0"/>
          </a:p>
          <a:p>
            <a:pPr lvl="3" fontAlgn="base"/>
            <a:r>
              <a:rPr lang="ko-KR" altLang="en-US" sz="1500" u="sng" smtClean="0"/>
              <a:t>은행이나 </a:t>
            </a:r>
            <a:r>
              <a:rPr lang="ko-KR" altLang="en-US" sz="1500" u="sng"/>
              <a:t>금융 기관과 같은 중개자가 없이 금융 거래를 직접적으로 수행할 수 </a:t>
            </a:r>
            <a:r>
              <a:rPr lang="en-US" altLang="ko-KR" sz="1500" u="sng" smtClean="0"/>
              <a:t/>
            </a:r>
            <a:br>
              <a:rPr lang="en-US" altLang="ko-KR" sz="1500" u="sng" smtClean="0"/>
            </a:br>
            <a:r>
              <a:rPr lang="ko-KR" altLang="en-US" sz="1500" u="sng" smtClean="0"/>
              <a:t>있게 해줌</a:t>
            </a:r>
            <a:endParaRPr lang="en-US" altLang="ko-KR" sz="1500" u="sng" smtClean="0"/>
          </a:p>
          <a:p>
            <a:pPr lvl="2" fontAlgn="base"/>
            <a:r>
              <a:rPr lang="en-US" altLang="ko-KR" sz="1700" smtClean="0"/>
              <a:t>ERC-20 </a:t>
            </a:r>
            <a:r>
              <a:rPr lang="ko-KR" altLang="en-US" sz="1700"/>
              <a:t>토큰은 </a:t>
            </a:r>
            <a:r>
              <a:rPr lang="en-US" altLang="ko-KR" sz="1700"/>
              <a:t>DeFi </a:t>
            </a:r>
            <a:r>
              <a:rPr lang="ko-KR" altLang="en-US" sz="1700"/>
              <a:t>생태계의 중심적인 역할을 담당하며</a:t>
            </a:r>
            <a:r>
              <a:rPr lang="en-US" altLang="ko-KR" sz="1700"/>
              <a:t>, </a:t>
            </a:r>
            <a:r>
              <a:rPr lang="ko-KR" altLang="en-US" sz="1700"/>
              <a:t>다음과 같은 </a:t>
            </a:r>
            <a:r>
              <a:rPr lang="en-US" altLang="ko-KR" sz="1700" smtClean="0"/>
              <a:t/>
            </a:r>
            <a:br>
              <a:rPr lang="en-US" altLang="ko-KR" sz="1700" smtClean="0"/>
            </a:br>
            <a:r>
              <a:rPr lang="ko-KR" altLang="en-US" sz="1700" smtClean="0"/>
              <a:t>여러 </a:t>
            </a:r>
            <a:r>
              <a:rPr lang="ko-KR" altLang="en-US" sz="1700"/>
              <a:t>기능을 </a:t>
            </a:r>
            <a:r>
              <a:rPr lang="ko-KR" altLang="en-US" sz="1700" smtClean="0"/>
              <a:t>지원</a:t>
            </a:r>
            <a:endParaRPr lang="en-US" altLang="ko-KR" sz="1700" smtClean="0"/>
          </a:p>
          <a:p>
            <a:pPr lvl="3" fontAlgn="base"/>
            <a:r>
              <a:rPr lang="ko-KR" altLang="en-US" sz="1500" smtClean="0">
                <a:solidFill>
                  <a:srgbClr val="FF0000"/>
                </a:solidFill>
              </a:rPr>
              <a:t>대출과 차입</a:t>
            </a:r>
            <a:endParaRPr lang="en-US" altLang="ko-KR" sz="1500" smtClean="0">
              <a:solidFill>
                <a:srgbClr val="FF0000"/>
              </a:solidFill>
            </a:endParaRPr>
          </a:p>
          <a:p>
            <a:pPr lvl="4" fontAlgn="base"/>
            <a:r>
              <a:rPr lang="en-US" altLang="ko-KR" sz="1500" smtClean="0"/>
              <a:t>Aave</a:t>
            </a:r>
            <a:r>
              <a:rPr lang="en-US" altLang="ko-KR" sz="1500"/>
              <a:t>, Compound</a:t>
            </a:r>
            <a:r>
              <a:rPr lang="ko-KR" altLang="en-US" sz="1500"/>
              <a:t>와 같은 </a:t>
            </a:r>
            <a:r>
              <a:rPr lang="en-US" altLang="ko-KR" sz="1500"/>
              <a:t>DeFi </a:t>
            </a:r>
            <a:r>
              <a:rPr lang="ko-KR" altLang="en-US" sz="1500"/>
              <a:t>플랫폼에서는 </a:t>
            </a:r>
            <a:r>
              <a:rPr lang="en-US" altLang="ko-KR" sz="1500" smtClean="0"/>
              <a:t>ERC-20 </a:t>
            </a:r>
            <a:r>
              <a:rPr lang="ko-KR" altLang="en-US" sz="1500"/>
              <a:t>토큰을 담보로 대출을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받거나</a:t>
            </a:r>
            <a:r>
              <a:rPr lang="en-US" altLang="ko-KR" sz="1500"/>
              <a:t>, </a:t>
            </a:r>
            <a:r>
              <a:rPr lang="ko-KR" altLang="en-US" sz="1500"/>
              <a:t>다른 사용자에게 대출을 제공할 수 </a:t>
            </a:r>
            <a:r>
              <a:rPr lang="ko-KR" altLang="en-US" sz="1500" smtClean="0"/>
              <a:t>있음</a:t>
            </a:r>
            <a:endParaRPr lang="en-US" altLang="ko-KR" sz="1500" smtClean="0"/>
          </a:p>
          <a:p>
            <a:pPr lvl="4" fontAlgn="base"/>
            <a:r>
              <a:rPr lang="ko-KR" altLang="en-US" sz="1500" smtClean="0"/>
              <a:t>사용자는 </a:t>
            </a:r>
            <a:r>
              <a:rPr lang="ko-KR" altLang="en-US" sz="1500"/>
              <a:t>자신의 토큰을 플랫폼에 예치하고</a:t>
            </a:r>
            <a:r>
              <a:rPr lang="en-US" altLang="ko-KR" sz="1500"/>
              <a:t>, </a:t>
            </a:r>
            <a:r>
              <a:rPr lang="ko-KR" altLang="en-US" sz="1500"/>
              <a:t>그에 대한 이자를 받을 수 있으며</a:t>
            </a:r>
            <a:r>
              <a:rPr lang="en-US" altLang="ko-KR" sz="1500"/>
              <a:t>, </a:t>
            </a:r>
            <a:r>
              <a:rPr lang="ko-KR" altLang="en-US" sz="1500"/>
              <a:t>담보를 기반으로 다른 자산을 빌릴 수 </a:t>
            </a:r>
            <a:r>
              <a:rPr lang="ko-KR" altLang="en-US" sz="1500" smtClean="0"/>
              <a:t>있음</a:t>
            </a:r>
            <a:endParaRPr lang="en-US" altLang="ko-KR" sz="1500" smtClean="0"/>
          </a:p>
          <a:p>
            <a:pPr lvl="3" fontAlgn="base"/>
            <a:r>
              <a:rPr lang="ko-KR" altLang="en-US" sz="1500" smtClean="0">
                <a:solidFill>
                  <a:srgbClr val="FF0000"/>
                </a:solidFill>
              </a:rPr>
              <a:t>유동성 공급</a:t>
            </a:r>
            <a:endParaRPr lang="en-US" altLang="ko-KR" sz="1500" smtClean="0">
              <a:solidFill>
                <a:srgbClr val="FF0000"/>
              </a:solidFill>
            </a:endParaRPr>
          </a:p>
          <a:p>
            <a:pPr lvl="4" fontAlgn="base"/>
            <a:r>
              <a:rPr lang="ko-KR" altLang="en-US" sz="1500" smtClean="0"/>
              <a:t>유니스왑</a:t>
            </a:r>
            <a:r>
              <a:rPr lang="en-US" altLang="ko-KR" sz="1500"/>
              <a:t>(Uniswap)</a:t>
            </a:r>
            <a:r>
              <a:rPr lang="ko-KR" altLang="en-US" sz="1500"/>
              <a:t>과 같은 탈중앙화 거래소에서는 유동성 풀에 </a:t>
            </a:r>
            <a:r>
              <a:rPr lang="en-US" altLang="ko-KR" sz="1500" smtClean="0"/>
              <a:t>ERC-20 </a:t>
            </a:r>
            <a:r>
              <a:rPr lang="ko-KR" altLang="en-US" sz="1500"/>
              <a:t>토큰을 예치하여 거래소의 유동성을 공급하고</a:t>
            </a:r>
            <a:r>
              <a:rPr lang="en-US" altLang="ko-KR" sz="1500"/>
              <a:t>, </a:t>
            </a:r>
            <a:r>
              <a:rPr lang="ko-KR" altLang="en-US" sz="1500"/>
              <a:t>그 대가로 수수료를 </a:t>
            </a:r>
            <a:r>
              <a:rPr lang="ko-KR" altLang="en-US" sz="1500" smtClean="0"/>
              <a:t>받음</a:t>
            </a:r>
            <a:endParaRPr lang="en-US" altLang="ko-KR" sz="1500" smtClean="0"/>
          </a:p>
          <a:p>
            <a:pPr lvl="4" fontAlgn="base"/>
            <a:r>
              <a:rPr lang="ko-KR" altLang="en-US" sz="1500" smtClean="0"/>
              <a:t>이는 </a:t>
            </a:r>
            <a:r>
              <a:rPr lang="ko-KR" altLang="en-US" sz="1500"/>
              <a:t>전통적인 거래소에서의 마켓 메이킹과 유사하지만</a:t>
            </a:r>
            <a:r>
              <a:rPr lang="en-US" altLang="ko-KR" sz="1500"/>
              <a:t>, </a:t>
            </a:r>
            <a:r>
              <a:rPr lang="ko-KR" altLang="en-US" sz="1500"/>
              <a:t>스마트 계약을 통해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자동으로 운영됨</a:t>
            </a:r>
            <a:endParaRPr lang="en-US" altLang="ko-KR" sz="1500"/>
          </a:p>
          <a:p>
            <a:pPr lvl="3" fontAlgn="base"/>
            <a:r>
              <a:rPr lang="ko-KR" altLang="en-US" sz="1500" smtClean="0">
                <a:solidFill>
                  <a:srgbClr val="FF0000"/>
                </a:solidFill>
              </a:rPr>
              <a:t>스테이블 코인</a:t>
            </a:r>
            <a:endParaRPr lang="en-US" altLang="ko-KR" sz="1500" smtClean="0">
              <a:solidFill>
                <a:srgbClr val="FF0000"/>
              </a:solidFill>
            </a:endParaRPr>
          </a:p>
          <a:p>
            <a:pPr lvl="4" fontAlgn="base"/>
            <a:r>
              <a:rPr lang="en-US" altLang="ko-KR" sz="1500" smtClean="0"/>
              <a:t>USDT</a:t>
            </a:r>
            <a:r>
              <a:rPr lang="en-US" altLang="ko-KR" sz="1500"/>
              <a:t>, DAI</a:t>
            </a:r>
            <a:r>
              <a:rPr lang="ko-KR" altLang="en-US" sz="1500"/>
              <a:t>와 같은 스테이블코인은 </a:t>
            </a:r>
            <a:r>
              <a:rPr lang="en-US" altLang="ko-KR" sz="1500" smtClean="0"/>
              <a:t>ERC-20 </a:t>
            </a:r>
            <a:r>
              <a:rPr lang="ko-KR" altLang="en-US" sz="1500"/>
              <a:t>토큰 표준을 따르며</a:t>
            </a:r>
            <a:r>
              <a:rPr lang="en-US" altLang="ko-KR" sz="1500"/>
              <a:t>, </a:t>
            </a:r>
            <a:r>
              <a:rPr lang="ko-KR" altLang="en-US" sz="1500"/>
              <a:t>변동성이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큰 </a:t>
            </a:r>
            <a:r>
              <a:rPr lang="ko-KR" altLang="en-US" sz="1500"/>
              <a:t>암호화폐 시장에서 안정적인 가치를 유지하는 역할을 </a:t>
            </a:r>
            <a:r>
              <a:rPr lang="ko-KR" altLang="en-US" sz="1500" smtClean="0"/>
              <a:t>함</a:t>
            </a:r>
            <a:endParaRPr lang="en-US" altLang="ko-KR" sz="1500" smtClean="0"/>
          </a:p>
          <a:p>
            <a:pPr lvl="4" fontAlgn="base"/>
            <a:r>
              <a:rPr lang="ko-KR" altLang="en-US" sz="1500" smtClean="0"/>
              <a:t>특히 </a:t>
            </a:r>
            <a:r>
              <a:rPr lang="en-US" altLang="ko-KR" sz="1500"/>
              <a:t>DAI</a:t>
            </a:r>
            <a:r>
              <a:rPr lang="ko-KR" altLang="en-US" sz="1500"/>
              <a:t>는 암호화폐 담보로 발행되는 탈중앙화된 스테이블코인으로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en-US" altLang="ko-KR" sz="1500" smtClean="0"/>
              <a:t>DeFi </a:t>
            </a:r>
            <a:r>
              <a:rPr lang="ko-KR" altLang="en-US" sz="1500"/>
              <a:t>플랫폼 </a:t>
            </a:r>
            <a:r>
              <a:rPr lang="ko-KR" altLang="en-US" sz="1500" smtClean="0"/>
              <a:t>내에서 </a:t>
            </a:r>
            <a:r>
              <a:rPr lang="ko-KR" altLang="en-US" sz="1500"/>
              <a:t>다양한 금융 활동에 </a:t>
            </a:r>
            <a:r>
              <a:rPr lang="ko-KR" altLang="en-US" sz="1500" smtClean="0"/>
              <a:t>사용됨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379349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토큰의 사용 사례</a:t>
            </a:r>
          </a:p>
          <a:p>
            <a:pPr lvl="1" fontAlgn="base"/>
            <a:r>
              <a:rPr lang="ko-KR" altLang="en-US" smtClean="0"/>
              <a:t>게임 </a:t>
            </a:r>
            <a:r>
              <a:rPr lang="ko-KR" altLang="en-US"/>
              <a:t>산업</a:t>
            </a:r>
          </a:p>
          <a:p>
            <a:pPr lvl="2" fontAlgn="base"/>
            <a:r>
              <a:rPr lang="ko-KR" altLang="en-US"/>
              <a:t>게임 산업에서 </a:t>
            </a:r>
            <a:r>
              <a:rPr lang="en-US" altLang="ko-KR" smtClean="0"/>
              <a:t>ERC-20 </a:t>
            </a:r>
            <a:r>
              <a:rPr lang="ko-KR" altLang="en-US"/>
              <a:t>토큰은 </a:t>
            </a:r>
            <a:r>
              <a:rPr lang="ko-KR" altLang="en-US" u="sng"/>
              <a:t>디지털 자산의 소유권을 보장하고 게임 내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경제를 </a:t>
            </a:r>
            <a:r>
              <a:rPr lang="ko-KR" altLang="en-US" u="sng"/>
              <a:t>더욱 투명하게 운영하는 데 </a:t>
            </a:r>
            <a:r>
              <a:rPr lang="ko-KR" altLang="en-US"/>
              <a:t>중요한 역할을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 fontAlgn="base"/>
            <a:r>
              <a:rPr lang="ko-KR" altLang="en-US" sz="1500" smtClean="0">
                <a:solidFill>
                  <a:srgbClr val="FF0000"/>
                </a:solidFill>
              </a:rPr>
              <a:t>게임 </a:t>
            </a:r>
            <a:r>
              <a:rPr lang="ko-KR" altLang="en-US" sz="1500">
                <a:solidFill>
                  <a:srgbClr val="FF0000"/>
                </a:solidFill>
              </a:rPr>
              <a:t>내 자산의 </a:t>
            </a:r>
            <a:r>
              <a:rPr lang="ko-KR" altLang="en-US" sz="1500" smtClean="0">
                <a:solidFill>
                  <a:srgbClr val="FF0000"/>
                </a:solidFill>
              </a:rPr>
              <a:t>토큰화</a:t>
            </a:r>
            <a:endParaRPr lang="en-US" altLang="ko-KR" sz="1500" smtClean="0">
              <a:solidFill>
                <a:srgbClr val="FF0000"/>
              </a:solidFill>
            </a:endParaRPr>
          </a:p>
          <a:p>
            <a:pPr lvl="4" fontAlgn="base"/>
            <a:r>
              <a:rPr lang="ko-KR" altLang="en-US" smtClean="0"/>
              <a:t>블록체인 </a:t>
            </a:r>
            <a:r>
              <a:rPr lang="ko-KR" altLang="en-US"/>
              <a:t>게임에서 플레이어는 </a:t>
            </a:r>
            <a:r>
              <a:rPr lang="en-US" altLang="ko-KR" smtClean="0"/>
              <a:t>ERC-20 </a:t>
            </a:r>
            <a:r>
              <a:rPr lang="ko-KR" altLang="en-US"/>
              <a:t>토큰을 통해 </a:t>
            </a:r>
            <a:r>
              <a:rPr lang="ko-KR" altLang="en-US" u="sng"/>
              <a:t>게임 내 자산을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소유하고 </a:t>
            </a:r>
            <a:r>
              <a:rPr lang="ko-KR" altLang="en-US" u="sng"/>
              <a:t>거래할 수 </a:t>
            </a:r>
            <a:r>
              <a:rPr lang="ko-KR" altLang="en-US" u="sng" smtClean="0"/>
              <a:t>있음</a:t>
            </a:r>
            <a:endParaRPr lang="en-US" altLang="ko-KR" u="sng" smtClean="0"/>
          </a:p>
          <a:p>
            <a:pPr lvl="5" fontAlgn="base"/>
            <a:r>
              <a:rPr lang="ko-KR" altLang="en-US" sz="1400" b="1" smtClean="0">
                <a:latin typeface="+mn-ea"/>
              </a:rPr>
              <a:t>예를 </a:t>
            </a:r>
            <a:r>
              <a:rPr lang="ko-KR" altLang="en-US" sz="1400" b="1">
                <a:latin typeface="+mn-ea"/>
              </a:rPr>
              <a:t>들어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게임 내의 골드나 아이템이 </a:t>
            </a:r>
            <a:r>
              <a:rPr lang="en-US" altLang="ko-KR" sz="1400" b="1" smtClean="0">
                <a:latin typeface="+mn-ea"/>
              </a:rPr>
              <a:t>ERC-20 </a:t>
            </a:r>
            <a:r>
              <a:rPr lang="ko-KR" altLang="en-US" sz="1400" b="1">
                <a:latin typeface="+mn-ea"/>
              </a:rPr>
              <a:t>토큰으로 발행될 수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있으며</a:t>
            </a:r>
            <a:r>
              <a:rPr lang="en-US" altLang="ko-KR" sz="1400" b="1">
                <a:latin typeface="+mn-ea"/>
              </a:rPr>
              <a:t>, </a:t>
            </a:r>
            <a:r>
              <a:rPr lang="ko-KR" altLang="en-US" sz="1400" b="1">
                <a:latin typeface="+mn-ea"/>
              </a:rPr>
              <a:t>이를 통해 플레이어는 자산을 자유롭게 사고팔 수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있음 </a:t>
            </a:r>
            <a:r>
              <a:rPr lang="en-US" altLang="ko-KR" sz="1400" b="1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 b="1" smtClean="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이는 전통적인 게임 경제 시스템과는 달리 플레이어가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실제 </a:t>
            </a:r>
            <a:r>
              <a:rPr lang="ko-KR" altLang="en-US" sz="1400" b="1">
                <a:latin typeface="+mn-ea"/>
              </a:rPr>
              <a:t>가치를 가진 자산을 소유하고 이를 현금화할 수 있게 </a:t>
            </a:r>
            <a:r>
              <a:rPr lang="ko-KR" altLang="en-US" sz="1400" b="1" smtClean="0">
                <a:latin typeface="+mn-ea"/>
              </a:rPr>
              <a:t>해줌</a:t>
            </a:r>
            <a:endParaRPr lang="en-US" altLang="ko-KR" sz="1400" b="1">
              <a:latin typeface="+mn-ea"/>
            </a:endParaRPr>
          </a:p>
          <a:p>
            <a:pPr lvl="3" fontAlgn="base"/>
            <a:r>
              <a:rPr lang="ko-KR" altLang="en-US" sz="1500">
                <a:solidFill>
                  <a:srgbClr val="FF0000"/>
                </a:solidFill>
              </a:rPr>
              <a:t>게임 경제의 </a:t>
            </a:r>
            <a:r>
              <a:rPr lang="ko-KR" altLang="en-US" sz="1500" smtClean="0">
                <a:solidFill>
                  <a:srgbClr val="FF0000"/>
                </a:solidFill>
              </a:rPr>
              <a:t>투명성</a:t>
            </a:r>
            <a:endParaRPr lang="en-US" altLang="ko-KR" sz="1500" smtClean="0">
              <a:solidFill>
                <a:srgbClr val="FF0000"/>
              </a:solidFill>
            </a:endParaRPr>
          </a:p>
          <a:p>
            <a:pPr lvl="4" fontAlgn="base"/>
            <a:r>
              <a:rPr lang="en-US" altLang="ko-KR" sz="1500" smtClean="0"/>
              <a:t>ERC-20 </a:t>
            </a:r>
            <a:r>
              <a:rPr lang="ko-KR" altLang="en-US" sz="1500"/>
              <a:t>토큰을 사용하면 </a:t>
            </a:r>
            <a:r>
              <a:rPr lang="ko-KR" altLang="en-US" sz="1500" u="sng"/>
              <a:t>게임 내 경제 활동이 블록체인에 기록되어 </a:t>
            </a:r>
            <a:r>
              <a:rPr lang="en-US" altLang="ko-KR" sz="1500" u="sng" smtClean="0"/>
              <a:t/>
            </a:r>
            <a:br>
              <a:rPr lang="en-US" altLang="ko-KR" sz="1500" u="sng" smtClean="0"/>
            </a:br>
            <a:r>
              <a:rPr lang="ko-KR" altLang="en-US" sz="1500" u="sng" smtClean="0"/>
              <a:t>투명하게 공개됨</a:t>
            </a:r>
            <a:endParaRPr lang="en-US" altLang="ko-KR" sz="1500" u="sng" smtClean="0"/>
          </a:p>
          <a:p>
            <a:pPr lvl="4" fontAlgn="base"/>
            <a:r>
              <a:rPr lang="ko-KR" altLang="en-US" sz="1500" smtClean="0"/>
              <a:t>모든 </a:t>
            </a:r>
            <a:r>
              <a:rPr lang="ko-KR" altLang="en-US" sz="1500"/>
              <a:t>거래는 검증 가능하며</a:t>
            </a:r>
            <a:r>
              <a:rPr lang="en-US" altLang="ko-KR" sz="1500"/>
              <a:t>, </a:t>
            </a:r>
            <a:r>
              <a:rPr lang="ko-KR" altLang="en-US" sz="1500"/>
              <a:t>이는 게임 내 부정 행위를 방지하고</a:t>
            </a:r>
            <a:r>
              <a:rPr lang="en-US" altLang="ko-KR" sz="1500"/>
              <a:t>,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공정한 환경을 </a:t>
            </a:r>
            <a:r>
              <a:rPr lang="ko-KR" altLang="en-US" sz="1500"/>
              <a:t>조성하는 데 </a:t>
            </a:r>
            <a:r>
              <a:rPr lang="ko-KR" altLang="en-US" sz="1500" smtClean="0"/>
              <a:t>기여함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307069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토큰의 사용 사례</a:t>
            </a:r>
          </a:p>
          <a:p>
            <a:pPr lvl="1" fontAlgn="base"/>
            <a:r>
              <a:rPr lang="en-US" altLang="ko-KR" smtClean="0"/>
              <a:t>NFT</a:t>
            </a:r>
            <a:r>
              <a:rPr lang="ko-KR" altLang="en-US"/>
              <a:t>와의 결합</a:t>
            </a:r>
          </a:p>
          <a:p>
            <a:pPr lvl="2" fontAlgn="base"/>
            <a:r>
              <a:rPr lang="en-US" altLang="ko-KR"/>
              <a:t>NFT(</a:t>
            </a:r>
            <a:r>
              <a:rPr lang="ko-KR" altLang="en-US"/>
              <a:t>대체 불가능 토큰</a:t>
            </a:r>
            <a:r>
              <a:rPr lang="en-US" altLang="ko-KR"/>
              <a:t>, ERC721)</a:t>
            </a:r>
            <a:r>
              <a:rPr lang="ko-KR" altLang="en-US"/>
              <a:t>는 </a:t>
            </a:r>
            <a:r>
              <a:rPr lang="ko-KR" altLang="en-US" u="sng"/>
              <a:t>고유한 디지털 자산의 소유권을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나타내며</a:t>
            </a:r>
            <a:r>
              <a:rPr lang="en-US" altLang="ko-KR" u="sng"/>
              <a:t>, </a:t>
            </a:r>
            <a:r>
              <a:rPr lang="ko-KR" altLang="en-US" u="sng"/>
              <a:t>주로 디지털 예술 작품</a:t>
            </a:r>
            <a:r>
              <a:rPr lang="en-US" altLang="ko-KR" u="sng"/>
              <a:t>, </a:t>
            </a:r>
            <a:r>
              <a:rPr lang="ko-KR" altLang="en-US" u="sng"/>
              <a:t>수집품</a:t>
            </a:r>
            <a:r>
              <a:rPr lang="en-US" altLang="ko-KR" u="sng"/>
              <a:t>, </a:t>
            </a:r>
            <a:r>
              <a:rPr lang="ko-KR" altLang="en-US" u="sng"/>
              <a:t>게임 아이템 등에 </a:t>
            </a:r>
            <a:r>
              <a:rPr lang="ko-KR" altLang="en-US" u="sng" smtClean="0"/>
              <a:t>사용됨</a:t>
            </a:r>
            <a:endParaRPr lang="en-US" altLang="ko-KR" u="sng" smtClean="0"/>
          </a:p>
          <a:p>
            <a:pPr lvl="2" fontAlgn="base"/>
            <a:r>
              <a:rPr lang="en-US" altLang="ko-KR" smtClean="0"/>
              <a:t>ERC-20 </a:t>
            </a:r>
            <a:r>
              <a:rPr lang="ko-KR" altLang="en-US"/>
              <a:t>토큰은 이러한 </a:t>
            </a:r>
            <a:r>
              <a:rPr lang="en-US" altLang="ko-KR"/>
              <a:t>NFT</a:t>
            </a:r>
            <a:r>
              <a:rPr lang="ko-KR" altLang="en-US"/>
              <a:t>와 결합되어 보다 복잡하고 다양한 생태계를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구축할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/>
          </a:p>
          <a:p>
            <a:pPr lvl="3" fontAlgn="base"/>
            <a:r>
              <a:rPr lang="ko-KR" altLang="en-US">
                <a:solidFill>
                  <a:srgbClr val="FF0000"/>
                </a:solidFill>
              </a:rPr>
              <a:t>디지털 예술 및 </a:t>
            </a:r>
            <a:r>
              <a:rPr lang="ko-KR" altLang="en-US" smtClean="0">
                <a:solidFill>
                  <a:srgbClr val="FF0000"/>
                </a:solidFill>
              </a:rPr>
              <a:t>수집품</a:t>
            </a:r>
            <a:endParaRPr lang="en-US" altLang="ko-KR" smtClean="0">
              <a:solidFill>
                <a:srgbClr val="FF0000"/>
              </a:solidFill>
            </a:endParaRPr>
          </a:p>
          <a:p>
            <a:pPr lvl="4" fontAlgn="base"/>
            <a:r>
              <a:rPr lang="ko-KR" altLang="en-US" smtClean="0"/>
              <a:t>예술가들은 </a:t>
            </a:r>
            <a:r>
              <a:rPr lang="ko-KR" altLang="en-US"/>
              <a:t>자신들의 디지털 작품을 </a:t>
            </a:r>
            <a:r>
              <a:rPr lang="en-US" altLang="ko-KR"/>
              <a:t>NFT</a:t>
            </a:r>
            <a:r>
              <a:rPr lang="ko-KR" altLang="en-US"/>
              <a:t>로 발행하고</a:t>
            </a:r>
            <a:r>
              <a:rPr lang="en-US" altLang="ko-KR"/>
              <a:t>, </a:t>
            </a:r>
            <a:r>
              <a:rPr lang="ko-KR" altLang="en-US"/>
              <a:t>이를 </a:t>
            </a:r>
            <a:r>
              <a:rPr lang="en-US" altLang="ko-KR" smtClean="0"/>
              <a:t>ERC-20 </a:t>
            </a:r>
            <a:r>
              <a:rPr lang="ko-KR" altLang="en-US"/>
              <a:t>토큰과 결합하여 판매할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4" fontAlgn="base"/>
            <a:r>
              <a:rPr lang="ko-KR" altLang="en-US" smtClean="0"/>
              <a:t>예를 </a:t>
            </a:r>
            <a:r>
              <a:rPr lang="ko-KR" altLang="en-US"/>
              <a:t>들어</a:t>
            </a:r>
            <a:r>
              <a:rPr lang="en-US" altLang="ko-KR"/>
              <a:t>, </a:t>
            </a:r>
            <a:r>
              <a:rPr lang="ko-KR" altLang="en-US" u="sng"/>
              <a:t>특정 작품에 대한 소유권을 </a:t>
            </a:r>
            <a:r>
              <a:rPr lang="en-US" altLang="ko-KR" u="sng" smtClean="0"/>
              <a:t>ERC-20 </a:t>
            </a:r>
            <a:r>
              <a:rPr lang="ko-KR" altLang="en-US" u="sng"/>
              <a:t>토큰으로 나누어 판매하고</a:t>
            </a:r>
            <a:r>
              <a:rPr lang="en-US" altLang="ko-KR" u="sng"/>
              <a:t>, </a:t>
            </a:r>
            <a:r>
              <a:rPr lang="ko-KR" altLang="en-US" u="sng"/>
              <a:t>해당 작품의 원본 </a:t>
            </a:r>
            <a:r>
              <a:rPr lang="en-US" altLang="ko-KR" u="sng"/>
              <a:t>NFT</a:t>
            </a:r>
            <a:r>
              <a:rPr lang="ko-KR" altLang="en-US" u="sng"/>
              <a:t>를 소유한 사람은 그 작품에 대한 권리를 가지는 </a:t>
            </a:r>
            <a:r>
              <a:rPr lang="ko-KR" altLang="en-US" u="sng" smtClean="0"/>
              <a:t>구조임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이는 예술가와 소유자가 작품의 가치를 블록체인 상에서 안전하게 보호하고 거래할 수 있도록 </a:t>
            </a:r>
            <a:r>
              <a:rPr lang="ko-KR" altLang="en-US" smtClean="0"/>
              <a:t>해줌</a:t>
            </a:r>
            <a:endParaRPr lang="en-US" altLang="ko-KR"/>
          </a:p>
          <a:p>
            <a:pPr lvl="3" fontAlgn="base"/>
            <a:r>
              <a:rPr lang="ko-KR" altLang="en-US">
                <a:solidFill>
                  <a:srgbClr val="FF0000"/>
                </a:solidFill>
              </a:rPr>
              <a:t>커뮤니티 운영 및 </a:t>
            </a:r>
            <a:r>
              <a:rPr lang="ko-KR" altLang="en-US" smtClean="0">
                <a:solidFill>
                  <a:srgbClr val="FF0000"/>
                </a:solidFill>
              </a:rPr>
              <a:t>거버넌스 운영</a:t>
            </a:r>
            <a:endParaRPr lang="en-US" altLang="ko-KR" smtClean="0">
              <a:solidFill>
                <a:srgbClr val="FF0000"/>
              </a:solidFill>
            </a:endParaRPr>
          </a:p>
          <a:p>
            <a:pPr lvl="4" fontAlgn="base"/>
            <a:r>
              <a:rPr lang="ko-KR" altLang="en-US" smtClean="0"/>
              <a:t>프로젝트의 </a:t>
            </a:r>
            <a:r>
              <a:rPr lang="ko-KR" altLang="en-US"/>
              <a:t>토큰 보유자들은 </a:t>
            </a:r>
            <a:r>
              <a:rPr lang="ko-KR" altLang="en-US" u="sng"/>
              <a:t>투표를 통해 프로젝트의 방향을 결정하거나</a:t>
            </a:r>
            <a:r>
              <a:rPr lang="en-US" altLang="ko-KR" u="sng"/>
              <a:t>, </a:t>
            </a:r>
            <a:r>
              <a:rPr lang="ko-KR" altLang="en-US" u="sng"/>
              <a:t>특정 결정에 대해 의사결정을 내릴 수 </a:t>
            </a:r>
            <a:r>
              <a:rPr lang="ko-KR" altLang="en-US" u="sng" smtClean="0"/>
              <a:t>있음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이는 </a:t>
            </a:r>
            <a:r>
              <a:rPr lang="ko-KR" altLang="en-US"/>
              <a:t>프로젝트의 분산적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운영을 </a:t>
            </a:r>
            <a:r>
              <a:rPr lang="ko-KR" altLang="en-US"/>
              <a:t>가능하게 하며</a:t>
            </a:r>
            <a:r>
              <a:rPr lang="en-US" altLang="ko-KR"/>
              <a:t>, </a:t>
            </a:r>
            <a:r>
              <a:rPr lang="ko-KR" altLang="en-US"/>
              <a:t>커뮤니티 참여를 </a:t>
            </a:r>
            <a:r>
              <a:rPr lang="ko-KR" altLang="en-US" smtClean="0"/>
              <a:t>촉진함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53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토큰의 보안과 </a:t>
            </a:r>
            <a:r>
              <a:rPr lang="ko-KR" altLang="en-US" smtClean="0"/>
              <a:t>거버넌스</a:t>
            </a:r>
            <a:endParaRPr lang="en-US" altLang="ko-KR" smtClean="0"/>
          </a:p>
          <a:p>
            <a:pPr lvl="1" fontAlgn="base"/>
            <a:r>
              <a:rPr lang="ko-KR" altLang="en-US" smtClean="0">
                <a:solidFill>
                  <a:schemeClr val="tx1"/>
                </a:solidFill>
              </a:rPr>
              <a:t>탈중앙화된 </a:t>
            </a:r>
            <a:r>
              <a:rPr lang="ko-KR" altLang="en-US">
                <a:solidFill>
                  <a:schemeClr val="tx1"/>
                </a:solidFill>
              </a:rPr>
              <a:t>네트워크가 </a:t>
            </a:r>
            <a:r>
              <a:rPr lang="ko-KR" altLang="en-US" smtClean="0">
                <a:solidFill>
                  <a:schemeClr val="tx1"/>
                </a:solidFill>
              </a:rPr>
              <a:t>어떻게 </a:t>
            </a:r>
            <a:r>
              <a:rPr lang="ko-KR" altLang="en-US">
                <a:solidFill>
                  <a:schemeClr val="tx1"/>
                </a:solidFill>
              </a:rPr>
              <a:t>운영되고 변화를 수용하는지를 결정하는 핵심적인 </a:t>
            </a:r>
            <a:r>
              <a:rPr lang="ko-KR" altLang="en-US" smtClean="0">
                <a:solidFill>
                  <a:schemeClr val="tx1"/>
                </a:solidFill>
              </a:rPr>
              <a:t>개념</a:t>
            </a:r>
            <a:endParaRPr lang="ko-KR" altLang="en-US">
              <a:solidFill>
                <a:schemeClr val="tx1"/>
              </a:solidFill>
            </a:endParaRPr>
          </a:p>
          <a:p>
            <a:pPr lvl="1" fontAlgn="base"/>
            <a:r>
              <a:rPr lang="en-US" altLang="ko-KR" smtClean="0"/>
              <a:t>ERC-20 </a:t>
            </a:r>
            <a:r>
              <a:rPr lang="ko-KR" altLang="en-US"/>
              <a:t>토큰을 포함한 모든 블록체인 자산은 </a:t>
            </a:r>
            <a:r>
              <a:rPr lang="ko-KR" altLang="en-US" u="sng"/>
              <a:t>보안이 중요한 </a:t>
            </a:r>
            <a:r>
              <a:rPr lang="ko-KR" altLang="en-US" smtClean="0"/>
              <a:t>고려사항임</a:t>
            </a:r>
            <a:endParaRPr lang="en-US" altLang="ko-KR" smtClean="0"/>
          </a:p>
          <a:p>
            <a:pPr lvl="2" fontAlgn="base"/>
            <a:r>
              <a:rPr lang="ko-KR" altLang="en-US" smtClean="0"/>
              <a:t>스마트 </a:t>
            </a:r>
            <a:r>
              <a:rPr lang="ko-KR" altLang="en-US"/>
              <a:t>계약의 </a:t>
            </a:r>
            <a:r>
              <a:rPr lang="ko-KR" altLang="en-US" u="sng"/>
              <a:t>취약점을 악용한 해킹 사례가 종종 발생하며</a:t>
            </a:r>
            <a:r>
              <a:rPr lang="en-US" altLang="ko-KR"/>
              <a:t>, </a:t>
            </a:r>
            <a:r>
              <a:rPr lang="ko-KR" altLang="en-US"/>
              <a:t>이는 사용자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자산의 </a:t>
            </a:r>
            <a:r>
              <a:rPr lang="ko-KR" altLang="en-US"/>
              <a:t>손실로 이어질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 fontAlgn="base"/>
            <a:r>
              <a:rPr lang="ko-KR" altLang="en-US" smtClean="0"/>
              <a:t>따라서</a:t>
            </a:r>
            <a:r>
              <a:rPr lang="en-US" altLang="ko-KR"/>
              <a:t>, </a:t>
            </a:r>
            <a:r>
              <a:rPr lang="ko-KR" altLang="en-US"/>
              <a:t>스마트 계약의 코드를 </a:t>
            </a:r>
            <a:r>
              <a:rPr lang="ko-KR" altLang="en-US" u="sng"/>
              <a:t>철저히 검토하고 보안 테스트를 수행하는 </a:t>
            </a:r>
            <a:r>
              <a:rPr lang="ko-KR" altLang="en-US"/>
              <a:t>것이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필수적임</a:t>
            </a:r>
            <a:endParaRPr lang="en-US" altLang="ko-KR" smtClean="0"/>
          </a:p>
          <a:p>
            <a:pPr lvl="3" fontAlgn="base"/>
            <a:r>
              <a:rPr lang="ko-KR" altLang="en-US" smtClean="0"/>
              <a:t>일반 </a:t>
            </a:r>
            <a:r>
              <a:rPr lang="ko-KR" altLang="en-US"/>
              <a:t>사용자들의 경우 스마트 계약의 코드를 검증하는 것이 불가능한 관계로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</a:t>
            </a:r>
            <a:r>
              <a:rPr lang="ko-KR" altLang="en-US"/>
              <a:t>프로젝트가 보안 사고가 있었는지</a:t>
            </a:r>
            <a:r>
              <a:rPr lang="en-US" altLang="ko-KR"/>
              <a:t>, </a:t>
            </a:r>
            <a:r>
              <a:rPr lang="ko-KR" altLang="en-US"/>
              <a:t>스마트 컨트랙트의 검증은 신뢰할 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있는 </a:t>
            </a:r>
            <a:r>
              <a:rPr lang="en-US" altLang="ko-KR"/>
              <a:t>3</a:t>
            </a:r>
            <a:r>
              <a:rPr lang="ko-KR" altLang="en-US"/>
              <a:t>자로부터 받았는지 등을 검토한 후 판단을 </a:t>
            </a:r>
            <a:r>
              <a:rPr lang="ko-KR" altLang="en-US" smtClean="0"/>
              <a:t>하는 </a:t>
            </a:r>
            <a:r>
              <a:rPr lang="ko-KR" altLang="en-US"/>
              <a:t>것을 </a:t>
            </a:r>
            <a:r>
              <a:rPr lang="ko-KR" altLang="en-US" smtClean="0"/>
              <a:t>추천</a:t>
            </a:r>
            <a:endParaRPr lang="en-US" altLang="ko-KR" smtClean="0"/>
          </a:p>
          <a:p>
            <a:pPr lvl="3" fontAlgn="base"/>
            <a:r>
              <a:rPr lang="ko-KR" altLang="en-US" smtClean="0"/>
              <a:t>또한 </a:t>
            </a:r>
            <a:r>
              <a:rPr lang="en-US" altLang="ko-KR" smtClean="0"/>
              <a:t>ERC-20 </a:t>
            </a:r>
            <a:r>
              <a:rPr lang="ko-KR" altLang="en-US"/>
              <a:t>토큰을 안전하게 오프라인에 보관하는 것도 사용자가 반드시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숙지해야 </a:t>
            </a:r>
            <a:r>
              <a:rPr lang="ko-KR" altLang="en-US"/>
              <a:t>되는 </a:t>
            </a:r>
            <a:r>
              <a:rPr lang="ko-KR" altLang="en-US" smtClean="0"/>
              <a:t>내용임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이를 </a:t>
            </a:r>
            <a:r>
              <a:rPr lang="ko-KR" altLang="en-US"/>
              <a:t>위해 </a:t>
            </a:r>
            <a:r>
              <a:rPr lang="ko-KR" altLang="en-US" u="sng"/>
              <a:t>디센트를 포함한 다른 하드웨어 지갑에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en-US" altLang="ko-KR" u="sng" smtClean="0"/>
              <a:t>ERC-20 </a:t>
            </a:r>
            <a:r>
              <a:rPr lang="ko-KR" altLang="en-US" u="sng" smtClean="0"/>
              <a:t>토큰의 </a:t>
            </a:r>
            <a:r>
              <a:rPr lang="ko-KR" altLang="en-US" u="sng"/>
              <a:t>소유권을 증명할 수 있는 개인키를 보관하는 사용자가 늘고 </a:t>
            </a:r>
            <a:r>
              <a:rPr lang="ko-KR" altLang="en-US" u="sng" smtClean="0"/>
              <a:t>있음</a:t>
            </a:r>
            <a:endParaRPr lang="en-US" altLang="ko-KR" u="sng"/>
          </a:p>
        </p:txBody>
      </p:sp>
    </p:spTree>
    <p:extLst>
      <p:ext uri="{BB962C8B-B14F-4D97-AF65-F5344CB8AC3E}">
        <p14:creationId xmlns:p14="http://schemas.microsoft.com/office/powerpoint/2010/main" val="3736304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토큰의 경제적 영향</a:t>
            </a:r>
          </a:p>
          <a:p>
            <a:pPr lvl="1" fontAlgn="base"/>
            <a:r>
              <a:rPr lang="ko-KR" altLang="en-US" smtClean="0"/>
              <a:t>암호화폐 </a:t>
            </a:r>
            <a:r>
              <a:rPr lang="ko-KR" altLang="en-US"/>
              <a:t>경제에서 중요한 역할을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수 많은 </a:t>
            </a:r>
            <a:r>
              <a:rPr lang="ko-KR" altLang="en-US">
                <a:solidFill>
                  <a:schemeClr val="tx1"/>
                </a:solidFill>
              </a:rPr>
              <a:t>프로젝트가 이 표준을 기반으로 </a:t>
            </a:r>
            <a:r>
              <a:rPr lang="ko-KR" altLang="en-US" u="sng">
                <a:solidFill>
                  <a:schemeClr val="tx1"/>
                </a:solidFill>
              </a:rPr>
              <a:t>자금을 조달하고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사용자들에게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새로운 </a:t>
            </a:r>
            <a:r>
              <a:rPr lang="ko-KR" altLang="en-US" u="sng">
                <a:solidFill>
                  <a:schemeClr val="tx1"/>
                </a:solidFill>
              </a:rPr>
              <a:t>서비스를 제공하고 </a:t>
            </a:r>
            <a:r>
              <a:rPr lang="ko-KR" altLang="en-US" u="sng" smtClean="0">
                <a:solidFill>
                  <a:schemeClr val="tx1"/>
                </a:solidFill>
              </a:rPr>
              <a:t>있음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이는 </a:t>
            </a:r>
            <a:r>
              <a:rPr lang="ko-KR" altLang="en-US" u="sng">
                <a:solidFill>
                  <a:schemeClr val="tx1"/>
                </a:solidFill>
              </a:rPr>
              <a:t>글로벌 금융 시스템에 대안을 제공하며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디지털 자산의 유동성을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크게 증대시켰음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2" fontAlgn="base"/>
            <a:r>
              <a:rPr lang="ko-KR" altLang="en-US" smtClean="0">
                <a:solidFill>
                  <a:schemeClr val="tx1"/>
                </a:solidFill>
              </a:rPr>
              <a:t>특히</a:t>
            </a:r>
            <a:r>
              <a:rPr lang="en-US" altLang="ko-KR">
                <a:solidFill>
                  <a:schemeClr val="tx1"/>
                </a:solidFill>
              </a:rPr>
              <a:t>, ERC-20 </a:t>
            </a:r>
            <a:r>
              <a:rPr lang="ko-KR" altLang="en-US">
                <a:solidFill>
                  <a:schemeClr val="tx1"/>
                </a:solidFill>
              </a:rPr>
              <a:t>토큰은 전통적인 금융 기관이 접근할 수 없는 사람들에게도 금융 서비스를 제공하는 데 중요한 역할을 하고 있고 보다 공정한 글로벌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경제 </a:t>
            </a:r>
            <a:r>
              <a:rPr lang="ko-KR" altLang="en-US">
                <a:solidFill>
                  <a:schemeClr val="tx1"/>
                </a:solidFill>
              </a:rPr>
              <a:t>시스템을 구축하는 데 기여하고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7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 전송 팁</a:t>
            </a:r>
          </a:p>
          <a:p>
            <a:pPr lvl="1" fontAlgn="base"/>
            <a:r>
              <a:rPr lang="en-US" altLang="ko-KR" smtClean="0"/>
              <a:t>ERC-20</a:t>
            </a:r>
            <a:r>
              <a:rPr lang="ko-KR" altLang="en-US"/>
              <a:t>은 이더리움에 해당하는 표준 인터페이스를 나타내지만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각 </a:t>
            </a:r>
            <a:r>
              <a:rPr lang="ko-KR" altLang="en-US"/>
              <a:t>블록체인 네트워크 마다 </a:t>
            </a:r>
            <a:r>
              <a:rPr lang="ko-KR" altLang="en-US" u="sng"/>
              <a:t>토큰을 발행할 때 사용하는 표준이 </a:t>
            </a:r>
            <a:r>
              <a:rPr lang="ko-KR" altLang="en-US" u="sng" smtClean="0"/>
              <a:t>존재함</a:t>
            </a:r>
            <a:endParaRPr lang="en-US" altLang="ko-KR" u="sng" smtClean="0"/>
          </a:p>
          <a:p>
            <a:pPr lvl="2" fontAlgn="base"/>
            <a:r>
              <a:rPr lang="ko-KR" altLang="en-US" smtClean="0"/>
              <a:t>여러분이 </a:t>
            </a:r>
            <a:r>
              <a:rPr lang="ko-KR" altLang="en-US"/>
              <a:t>개발자가 아니라면</a:t>
            </a:r>
            <a:r>
              <a:rPr lang="en-US" altLang="ko-KR"/>
              <a:t>, </a:t>
            </a:r>
            <a:r>
              <a:rPr lang="en-US" altLang="ko-KR" smtClean="0"/>
              <a:t>ERC-20</a:t>
            </a:r>
            <a:r>
              <a:rPr lang="ko-KR" altLang="en-US"/>
              <a:t>의 내용에 대해서는 숙지하지 않아도 상관없지만</a:t>
            </a:r>
            <a:r>
              <a:rPr lang="en-US" altLang="ko-KR"/>
              <a:t>, </a:t>
            </a:r>
            <a:r>
              <a:rPr lang="ko-KR" altLang="en-US"/>
              <a:t>사용자의 범하는 실수 중 하나는 </a:t>
            </a:r>
            <a:r>
              <a:rPr lang="en-US" altLang="ko-KR"/>
              <a:t>ERC-20 </a:t>
            </a:r>
            <a:r>
              <a:rPr lang="ko-KR" altLang="en-US"/>
              <a:t>토큰을 이더리움이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아닌 </a:t>
            </a:r>
            <a:r>
              <a:rPr lang="ko-KR" altLang="en-US"/>
              <a:t>다른 네트워크의 주소로 보낸다는 </a:t>
            </a:r>
            <a:r>
              <a:rPr lang="ko-KR" altLang="en-US" smtClean="0"/>
              <a:t>것임</a:t>
            </a:r>
            <a:endParaRPr lang="en-US" altLang="ko-KR" smtClean="0"/>
          </a:p>
          <a:p>
            <a:pPr lvl="2" fontAlgn="base"/>
            <a:r>
              <a:rPr lang="ko-KR" altLang="en-US" smtClean="0"/>
              <a:t>예를 </a:t>
            </a:r>
            <a:r>
              <a:rPr lang="ko-KR" altLang="en-US"/>
              <a:t>들어 </a:t>
            </a:r>
            <a:r>
              <a:rPr lang="en-US" altLang="ko-KR" smtClean="0"/>
              <a:t>ERC-20 </a:t>
            </a:r>
            <a:r>
              <a:rPr lang="ko-KR" altLang="en-US"/>
              <a:t>기반의 토큰은 이더리움 네트워크를 지원하는 지갑과는 호환되지만 </a:t>
            </a:r>
            <a:r>
              <a:rPr lang="en-US" altLang="ko-KR" smtClean="0"/>
              <a:t>ERC-20 </a:t>
            </a:r>
            <a:r>
              <a:rPr lang="ko-KR" altLang="en-US"/>
              <a:t>토큰을 다른 네트워크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. </a:t>
            </a:r>
            <a:r>
              <a:rPr lang="ko-KR" altLang="en-US"/>
              <a:t>바이낸스 스마트 체인 </a:t>
            </a:r>
            <a:r>
              <a:rPr lang="en-US" altLang="ko-KR"/>
              <a:t>BEP20 </a:t>
            </a:r>
            <a:r>
              <a:rPr lang="ko-KR" altLang="en-US"/>
              <a:t>또는 트론 표준 </a:t>
            </a:r>
            <a:r>
              <a:rPr lang="en-US" altLang="ko-KR"/>
              <a:t>TRC20) </a:t>
            </a:r>
            <a:r>
              <a:rPr lang="ko-KR" altLang="en-US"/>
              <a:t>으로 보낼 경우 해당 지갑이 </a:t>
            </a:r>
            <a:r>
              <a:rPr lang="en-US" altLang="ko-KR"/>
              <a:t>BEP20 </a:t>
            </a:r>
            <a:r>
              <a:rPr lang="ko-KR" altLang="en-US"/>
              <a:t>이나 </a:t>
            </a:r>
            <a:r>
              <a:rPr lang="en-US" altLang="ko-KR" smtClean="0"/>
              <a:t>TRC20</a:t>
            </a:r>
            <a:r>
              <a:rPr lang="ko-KR" altLang="en-US" smtClean="0"/>
              <a:t>을 </a:t>
            </a:r>
            <a:r>
              <a:rPr lang="ko-KR" altLang="en-US"/>
              <a:t>지원하지 않는다면 토큰을 잃어버릴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 fontAlgn="base"/>
            <a:r>
              <a:rPr lang="ko-KR" altLang="en-US" smtClean="0"/>
              <a:t>따라서 </a:t>
            </a:r>
            <a:r>
              <a:rPr lang="ko-KR" altLang="en-US"/>
              <a:t>가지고 </a:t>
            </a:r>
            <a:r>
              <a:rPr lang="ko-KR" altLang="en-US" smtClean="0"/>
              <a:t>있는 </a:t>
            </a:r>
            <a:r>
              <a:rPr lang="ko-KR" altLang="en-US" u="sng" smtClean="0">
                <a:solidFill>
                  <a:srgbClr val="006600"/>
                </a:solidFill>
              </a:rPr>
              <a:t>자산을 </a:t>
            </a:r>
            <a:r>
              <a:rPr lang="ko-KR" altLang="en-US" u="sng">
                <a:solidFill>
                  <a:srgbClr val="006600"/>
                </a:solidFill>
              </a:rPr>
              <a:t>다른 주소로 보낼 때에는 반드시 어떤 네트워크 기반의 토큰을 보내는 지 </a:t>
            </a:r>
            <a:r>
              <a:rPr lang="ko-KR" altLang="en-US" u="sng" smtClean="0">
                <a:solidFill>
                  <a:srgbClr val="006600"/>
                </a:solidFill>
              </a:rPr>
              <a:t>확인하고 보내야 </a:t>
            </a:r>
            <a:r>
              <a:rPr lang="ko-KR" altLang="en-US" u="sng">
                <a:solidFill>
                  <a:srgbClr val="006600"/>
                </a:solidFill>
              </a:rPr>
              <a:t>자산의 손실을 막을 수 </a:t>
            </a:r>
            <a:r>
              <a:rPr lang="ko-KR" altLang="en-US" u="sng" smtClean="0">
                <a:solidFill>
                  <a:srgbClr val="006600"/>
                </a:solidFill>
              </a:rPr>
              <a:t>있음</a:t>
            </a:r>
            <a:endParaRPr lang="ko-KR" altLang="en-US" u="sng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11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 전송 팁</a:t>
            </a:r>
          </a:p>
          <a:p>
            <a:pPr lvl="1" fontAlgn="base"/>
            <a:r>
              <a:rPr lang="en-US" altLang="ko-KR" smtClean="0">
                <a:solidFill>
                  <a:schemeClr val="tx1"/>
                </a:solidFill>
              </a:rPr>
              <a:t>ERC-20 </a:t>
            </a:r>
            <a:r>
              <a:rPr lang="ko-KR" altLang="en-US">
                <a:solidFill>
                  <a:schemeClr val="tx1"/>
                </a:solidFill>
              </a:rPr>
              <a:t>토큰을 보낼 때 수수료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이더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ko-KR" altLang="en-US" smtClean="0">
                <a:solidFill>
                  <a:schemeClr val="tx1"/>
                </a:solidFill>
              </a:rPr>
              <a:t>필요한데 거래를 </a:t>
            </a:r>
            <a:r>
              <a:rPr lang="ko-KR" altLang="en-US">
                <a:solidFill>
                  <a:schemeClr val="tx1"/>
                </a:solidFill>
              </a:rPr>
              <a:t>성사시켜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주는 </a:t>
            </a:r>
            <a:r>
              <a:rPr lang="ko-KR" altLang="en-US">
                <a:solidFill>
                  <a:schemeClr val="tx1"/>
                </a:solidFill>
              </a:rPr>
              <a:t>채굴업자가 특정 거래에서 설정된 </a:t>
            </a:r>
            <a:r>
              <a:rPr lang="ko-KR" altLang="en-US" u="sng"/>
              <a:t>수수료가 적다고 판단할 경우 수수료를 높게 설정한 다른 거래들을 우선으로 처리를 해 주는 것이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상식임</a:t>
            </a:r>
            <a:endParaRPr lang="en-US" altLang="ko-KR" u="sng" smtClean="0"/>
          </a:p>
          <a:p>
            <a:pPr lvl="2" fontAlgn="base"/>
            <a:r>
              <a:rPr lang="ko-KR" altLang="en-US" smtClean="0"/>
              <a:t>네트워크가 </a:t>
            </a:r>
            <a:r>
              <a:rPr lang="ko-KR" altLang="en-US"/>
              <a:t>혼잡할 </a:t>
            </a:r>
            <a:r>
              <a:rPr lang="ko-KR" altLang="en-US" smtClean="0"/>
              <a:t>경우</a:t>
            </a:r>
            <a:r>
              <a:rPr lang="en-US" altLang="ko-KR" smtClean="0"/>
              <a:t>(</a:t>
            </a:r>
            <a:r>
              <a:rPr lang="ko-KR" altLang="en-US"/>
              <a:t>처리를 해야 되는 거래 건수가 많을 경우</a:t>
            </a:r>
            <a:r>
              <a:rPr lang="en-US" altLang="ko-KR"/>
              <a:t>) </a:t>
            </a:r>
            <a:r>
              <a:rPr lang="ko-KR" altLang="en-US"/>
              <a:t>낮게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설정된 </a:t>
            </a:r>
            <a:r>
              <a:rPr lang="ko-KR" altLang="en-US"/>
              <a:t>거래 성사에 오랜 시간이 걸리는 경우가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 fontAlgn="base"/>
            <a:r>
              <a:rPr lang="en-US" altLang="ko-KR" smtClean="0">
                <a:solidFill>
                  <a:schemeClr val="tx1"/>
                </a:solidFill>
              </a:rPr>
              <a:t>ERC-20</a:t>
            </a:r>
            <a:r>
              <a:rPr lang="ko-KR" altLang="en-US">
                <a:solidFill>
                  <a:schemeClr val="tx1"/>
                </a:solidFill>
              </a:rPr>
              <a:t>의 문제점 중 </a:t>
            </a:r>
            <a:r>
              <a:rPr lang="ko-KR" altLang="en-US" u="sng"/>
              <a:t>하나인 거래 실패 여부를 명확하게 처리하지 </a:t>
            </a:r>
            <a:r>
              <a:rPr lang="ko-KR" altLang="en-US" u="sng" smtClean="0"/>
              <a:t>않음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블록체인 </a:t>
            </a:r>
            <a:r>
              <a:rPr lang="ko-KR" altLang="en-US"/>
              <a:t>특성상 거래가 완료되지 않은 상황에서 다른 주소로의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전송은 </a:t>
            </a:r>
            <a:r>
              <a:rPr lang="ko-KR" altLang="en-US"/>
              <a:t>불가능하게 </a:t>
            </a:r>
            <a:r>
              <a:rPr lang="ko-KR" altLang="en-US" smtClean="0"/>
              <a:t>설계되었음</a:t>
            </a:r>
            <a:endParaRPr lang="en-US" altLang="ko-KR" smtClean="0"/>
          </a:p>
          <a:p>
            <a:pPr lvl="2" fontAlgn="base"/>
            <a:r>
              <a:rPr lang="ko-KR" altLang="en-US" smtClean="0"/>
              <a:t>수수료를 </a:t>
            </a:r>
            <a:r>
              <a:rPr lang="ko-KR" altLang="en-US"/>
              <a:t>낮게 설정한 거래가 전송이 완료가 될 때까지 다른 주소로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새로운 </a:t>
            </a:r>
            <a:r>
              <a:rPr lang="ko-KR" altLang="en-US"/>
              <a:t>트랜잭션을 </a:t>
            </a:r>
            <a:r>
              <a:rPr lang="ko-KR" altLang="en-US" smtClean="0"/>
              <a:t>만들지 </a:t>
            </a:r>
            <a:r>
              <a:rPr lang="ko-KR" altLang="en-US"/>
              <a:t>못한다는 이야기인데 이 경우 처리중으로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표시가 </a:t>
            </a:r>
            <a:r>
              <a:rPr lang="ko-KR" altLang="en-US"/>
              <a:t>되어 있는 동일한 받는 주소에 수수료를 높게 책정할 경우 새로운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거래가 </a:t>
            </a:r>
            <a:r>
              <a:rPr lang="ko-KR" altLang="en-US"/>
              <a:t>처리중으로 표시가 된 거래를 덮어쓰게 되고 채굴업자가 거래를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성사시켜 줌</a:t>
            </a:r>
            <a:endParaRPr lang="en-US" altLang="ko-KR" smtClean="0"/>
          </a:p>
          <a:p>
            <a:pPr lvl="2" fontAlgn="base"/>
            <a:r>
              <a:rPr lang="ko-KR" altLang="en-US" smtClean="0"/>
              <a:t>당연히 </a:t>
            </a:r>
            <a:r>
              <a:rPr lang="ko-KR" altLang="en-US"/>
              <a:t>디센트 지갑에서는 수수료를 책정할 때 낮음</a:t>
            </a:r>
            <a:r>
              <a:rPr lang="en-US" altLang="ko-KR"/>
              <a:t>, </a:t>
            </a:r>
            <a:r>
              <a:rPr lang="ko-KR" altLang="en-US"/>
              <a:t>중간</a:t>
            </a:r>
            <a:r>
              <a:rPr lang="en-US" altLang="ko-KR"/>
              <a:t>, </a:t>
            </a:r>
            <a:r>
              <a:rPr lang="ko-KR" altLang="en-US"/>
              <a:t>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표시를 </a:t>
            </a:r>
            <a:r>
              <a:rPr lang="ko-KR" altLang="en-US"/>
              <a:t>해서 사용자의 편의성을 </a:t>
            </a:r>
            <a:r>
              <a:rPr lang="ko-KR" altLang="en-US" smtClean="0"/>
              <a:t>높였음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63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토큰의 미래 전망</a:t>
            </a:r>
          </a:p>
          <a:p>
            <a:pPr lvl="1" fontAlgn="base"/>
            <a:r>
              <a:rPr lang="en-US" altLang="ko-KR" smtClean="0"/>
              <a:t>ERC-20 </a:t>
            </a:r>
            <a:r>
              <a:rPr lang="ko-KR" altLang="en-US"/>
              <a:t>토큰의 성공은 이더리움 블록체인의 성공과 밀접하게 연관되어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 fontAlgn="base"/>
            <a:r>
              <a:rPr lang="ko-KR" altLang="en-US" smtClean="0"/>
              <a:t>이더리움은 </a:t>
            </a:r>
            <a:r>
              <a:rPr lang="ko-KR" altLang="en-US" u="sng"/>
              <a:t>스마트 계약 기능을 제공하는 대표적인 블록체인 플랫폼으로</a:t>
            </a:r>
            <a:r>
              <a:rPr lang="en-US" altLang="ko-KR"/>
              <a:t>, </a:t>
            </a:r>
            <a:r>
              <a:rPr lang="ko-KR" altLang="en-US"/>
              <a:t>다양한 </a:t>
            </a:r>
            <a:r>
              <a:rPr lang="ko-KR" altLang="en-US" smtClean="0"/>
              <a:t>탈중앙화 </a:t>
            </a:r>
            <a:r>
              <a:rPr lang="ko-KR" altLang="en-US"/>
              <a:t>애플리케이션</a:t>
            </a:r>
            <a:r>
              <a:rPr lang="en-US" altLang="ko-KR"/>
              <a:t>(dApps)</a:t>
            </a:r>
            <a:r>
              <a:rPr lang="ko-KR" altLang="en-US"/>
              <a:t>이 구축되고 있으며</a:t>
            </a:r>
            <a:r>
              <a:rPr lang="en-US" altLang="ko-KR"/>
              <a:t>, </a:t>
            </a:r>
            <a:r>
              <a:rPr lang="ko-KR" altLang="en-US"/>
              <a:t>그 중심에는 </a:t>
            </a:r>
            <a:r>
              <a:rPr lang="en-US" altLang="ko-KR" smtClean="0"/>
              <a:t>ERC-20 </a:t>
            </a:r>
            <a:r>
              <a:rPr lang="ko-KR" altLang="en-US" smtClean="0"/>
              <a:t>토큰이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 fontAlgn="base"/>
            <a:r>
              <a:rPr lang="ko-KR" altLang="en-US" smtClean="0"/>
              <a:t>이더리움 </a:t>
            </a:r>
            <a:r>
              <a:rPr lang="en-US" altLang="ko-KR"/>
              <a:t>2.0 </a:t>
            </a:r>
            <a:r>
              <a:rPr lang="ko-KR" altLang="en-US"/>
              <a:t>업그레이드와 </a:t>
            </a:r>
            <a:r>
              <a:rPr lang="en-US" altLang="ko-KR" smtClean="0"/>
              <a:t>ERC-20 </a:t>
            </a:r>
            <a:r>
              <a:rPr lang="ko-KR" altLang="en-US" smtClean="0"/>
              <a:t>토큰</a:t>
            </a:r>
            <a:endParaRPr lang="en-US" altLang="ko-KR" smtClean="0"/>
          </a:p>
          <a:p>
            <a:pPr lvl="3" fontAlgn="base"/>
            <a:r>
              <a:rPr lang="ko-KR" altLang="en-US" smtClean="0"/>
              <a:t>이더리움 </a:t>
            </a:r>
            <a:r>
              <a:rPr lang="en-US" altLang="ko-KR"/>
              <a:t>2.0 </a:t>
            </a:r>
            <a:r>
              <a:rPr lang="ko-KR" altLang="en-US"/>
              <a:t>업그레이드는 이더리움 네트워크의 성능과 확장성을 크게 개선하는 것을 목표로 하고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 fontAlgn="base"/>
            <a:r>
              <a:rPr lang="ko-KR" altLang="en-US" smtClean="0"/>
              <a:t>이전에는 </a:t>
            </a:r>
            <a:r>
              <a:rPr lang="ko-KR" altLang="en-US"/>
              <a:t>이더리움 네트워크는 작업 증명</a:t>
            </a:r>
            <a:r>
              <a:rPr lang="en-US" altLang="ko-KR"/>
              <a:t>(PoW, Proof of Work)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합의 </a:t>
            </a:r>
            <a:r>
              <a:rPr lang="ko-KR" altLang="en-US"/>
              <a:t>알고리즘을 사용하였지만</a:t>
            </a:r>
            <a:r>
              <a:rPr lang="en-US" altLang="ko-KR"/>
              <a:t>, </a:t>
            </a:r>
            <a:r>
              <a:rPr lang="ko-KR" altLang="en-US" u="sng"/>
              <a:t>이더리움 </a:t>
            </a:r>
            <a:r>
              <a:rPr lang="en-US" altLang="ko-KR" u="sng"/>
              <a:t>2.0</a:t>
            </a:r>
            <a:r>
              <a:rPr lang="ko-KR" altLang="en-US" u="sng"/>
              <a:t>은 지분 증명</a:t>
            </a:r>
            <a:r>
              <a:rPr lang="en-US" altLang="ko-KR" u="sng"/>
              <a:t>(PoS, Proof of Stake)</a:t>
            </a:r>
            <a:r>
              <a:rPr lang="ko-KR" altLang="en-US" u="sng"/>
              <a:t>으로 전환 중이고 이를 통해 트랜잭션 처리 속도가 빨라지고 가스비가 낮아지며</a:t>
            </a:r>
            <a:r>
              <a:rPr lang="en-US" altLang="ko-KR" u="sng"/>
              <a:t>, </a:t>
            </a:r>
            <a:r>
              <a:rPr lang="ko-KR" altLang="en-US" u="sng"/>
              <a:t>네트워크의 </a:t>
            </a:r>
            <a:r>
              <a:rPr lang="ko-KR" altLang="en-US" u="sng" smtClean="0"/>
              <a:t>에너지 </a:t>
            </a:r>
            <a:r>
              <a:rPr lang="ko-KR" altLang="en-US" u="sng"/>
              <a:t>효율성이 크게 향상될 것으로 </a:t>
            </a:r>
            <a:r>
              <a:rPr lang="ko-KR" altLang="en-US" u="sng" smtClean="0"/>
              <a:t>예측됨</a:t>
            </a:r>
            <a:endParaRPr lang="en-US" altLang="ko-KR" u="sng" smtClean="0"/>
          </a:p>
          <a:p>
            <a:pPr lvl="3" fontAlgn="base"/>
            <a:r>
              <a:rPr lang="ko-KR" altLang="en-US" smtClean="0"/>
              <a:t>이러한 </a:t>
            </a:r>
            <a:r>
              <a:rPr lang="ko-KR" altLang="en-US"/>
              <a:t>업그레이드는 </a:t>
            </a:r>
            <a:r>
              <a:rPr lang="en-US" altLang="ko-KR" smtClean="0"/>
              <a:t>ERC-20 </a:t>
            </a:r>
            <a:r>
              <a:rPr lang="ko-KR" altLang="en-US"/>
              <a:t>토큰의 사용성에도 직접적인 영향을 </a:t>
            </a:r>
            <a:r>
              <a:rPr lang="ko-KR" altLang="en-US" smtClean="0"/>
              <a:t>미침</a:t>
            </a:r>
            <a:endParaRPr lang="en-US" altLang="ko-KR" smtClean="0"/>
          </a:p>
          <a:p>
            <a:pPr lvl="3" fontAlgn="base"/>
            <a:r>
              <a:rPr lang="ko-KR" altLang="en-US" smtClean="0"/>
              <a:t>네트워크의 </a:t>
            </a:r>
            <a:r>
              <a:rPr lang="ko-KR" altLang="en-US"/>
              <a:t>성능이 개선됨에 따라 </a:t>
            </a:r>
            <a:r>
              <a:rPr lang="en-US" altLang="ko-KR" smtClean="0"/>
              <a:t>ERC-20 </a:t>
            </a:r>
            <a:r>
              <a:rPr lang="ko-KR" altLang="en-US"/>
              <a:t>토큰을 이용한 트랜잭션이 더욱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원활해지고</a:t>
            </a:r>
            <a:r>
              <a:rPr lang="en-US" altLang="ko-KR"/>
              <a:t>, </a:t>
            </a:r>
            <a:r>
              <a:rPr lang="ko-KR" altLang="en-US"/>
              <a:t>높은 수수료 문제도 완화될 </a:t>
            </a:r>
            <a:r>
              <a:rPr lang="ko-KR" altLang="en-US" smtClean="0"/>
              <a:t>것임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이는 </a:t>
            </a:r>
            <a:r>
              <a:rPr lang="ko-KR" altLang="en-US"/>
              <a:t>사용자 경험을 개선하고 </a:t>
            </a:r>
            <a:r>
              <a:rPr lang="en-US" altLang="ko-KR" smtClean="0"/>
              <a:t>ERC-20 </a:t>
            </a:r>
            <a:r>
              <a:rPr lang="ko-KR" altLang="en-US"/>
              <a:t>토큰의 확산을 촉진할 수 </a:t>
            </a:r>
            <a:r>
              <a:rPr lang="ko-KR" altLang="en-US" smtClean="0"/>
              <a:t>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 smtClean="0"/>
              <a:t>백서</a:t>
            </a:r>
            <a:r>
              <a:rPr lang="en-US" altLang="ko-KR" smtClean="0"/>
              <a:t>(white paper)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영국 정부의 공식 보고서 명칭으로 </a:t>
            </a:r>
            <a:r>
              <a:rPr lang="ko-KR" altLang="en-US" smtClean="0"/>
              <a:t>표지가 백색이기 때문에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chemeClr val="tx1"/>
                </a:solidFill>
              </a:rPr>
              <a:t>백서라는 명칭이 붙음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정부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공공 기관 또는 기업이 특정 주제나 정책에 대한 </a:t>
            </a:r>
            <a:r>
              <a:rPr lang="ko-KR" altLang="en-US" u="sng"/>
              <a:t>조사 결과를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정리하여 </a:t>
            </a:r>
            <a:r>
              <a:rPr lang="ko-KR" altLang="en-US" u="sng"/>
              <a:t>대중에게 알리는 공식 보고서</a:t>
            </a:r>
            <a:endParaRPr lang="en-US" altLang="ko-KR" u="sng" smtClean="0"/>
          </a:p>
          <a:p>
            <a:pPr lvl="1"/>
            <a:r>
              <a:rPr lang="ko-KR" altLang="en-US" smtClean="0"/>
              <a:t>론칭</a:t>
            </a:r>
            <a:r>
              <a:rPr lang="en-US" altLang="ko-KR" smtClean="0"/>
              <a:t>(launching)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주로 </a:t>
            </a:r>
            <a:r>
              <a:rPr lang="ko-KR" altLang="en-US">
                <a:solidFill>
                  <a:schemeClr val="tx1"/>
                </a:solidFill>
              </a:rPr>
              <a:t>상품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브랜드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서비스 등을 </a:t>
            </a:r>
            <a:r>
              <a:rPr lang="ko-KR" altLang="en-US" u="sng">
                <a:solidFill>
                  <a:schemeClr val="tx1"/>
                </a:solidFill>
              </a:rPr>
              <a:t>처음으로 시장에 내놓거나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시작하는 것을 </a:t>
            </a:r>
            <a:r>
              <a:rPr lang="ko-KR" altLang="en-US" u="sng">
                <a:solidFill>
                  <a:schemeClr val="tx1"/>
                </a:solidFill>
              </a:rPr>
              <a:t>의미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오프닝과 의미가 비슷하긴 하나 </a:t>
            </a:r>
            <a:r>
              <a:rPr lang="ko-KR" altLang="en-US" smtClean="0"/>
              <a:t>새로 시작하는 것에 대한 의미가 더 강함</a:t>
            </a:r>
            <a:endParaRPr lang="en-US" altLang="ko-KR" smtClean="0"/>
          </a:p>
          <a:p>
            <a:pPr lvl="1"/>
            <a:r>
              <a:rPr lang="ko-KR" altLang="en-US" smtClean="0"/>
              <a:t>스위프트</a:t>
            </a:r>
            <a:r>
              <a:rPr lang="en-US" altLang="ko-KR"/>
              <a:t>(</a:t>
            </a:r>
            <a:r>
              <a:rPr lang="en-US" altLang="ko-KR" smtClean="0"/>
              <a:t>SWIFT:</a:t>
            </a:r>
            <a:r>
              <a:rPr lang="ko-KR" altLang="en-US" smtClean="0"/>
              <a:t>국제은행간통신협회의 </a:t>
            </a:r>
            <a:r>
              <a:rPr lang="ko-KR" altLang="en-US"/>
              <a:t>영문 </a:t>
            </a:r>
            <a:r>
              <a:rPr lang="ko-KR" altLang="en-US" smtClean="0"/>
              <a:t>줄임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전 세계은행 및 금융 기관이 국경 간에 </a:t>
            </a:r>
            <a:r>
              <a:rPr lang="ko-KR" altLang="en-US" u="sng">
                <a:solidFill>
                  <a:schemeClr val="tx1"/>
                </a:solidFill>
              </a:rPr>
              <a:t>안전하고 </a:t>
            </a:r>
            <a:r>
              <a:rPr lang="ko-KR" altLang="en-US" u="sng"/>
              <a:t>표준화된 금융 메시지를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안전하게 </a:t>
            </a:r>
            <a:r>
              <a:rPr lang="ko-KR" altLang="en-US" u="sng"/>
              <a:t>교환할 수 있도록 해주는 국제 금융 통신 </a:t>
            </a:r>
            <a:r>
              <a:rPr lang="ko-KR" altLang="en-US" u="sng" smtClean="0"/>
              <a:t>네트워크</a:t>
            </a:r>
            <a:endParaRPr lang="en-US" altLang="ko-KR" u="sng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유럽과 북아메리카의 주요 은행이 가맹하고 있으며</a:t>
            </a:r>
            <a:r>
              <a:rPr lang="en-US" altLang="ko-KR">
                <a:solidFill>
                  <a:schemeClr val="tx1"/>
                </a:solidFill>
              </a:rPr>
              <a:t>, 1973</a:t>
            </a:r>
            <a:r>
              <a:rPr lang="ko-KR" altLang="en-US" smtClean="0">
                <a:solidFill>
                  <a:schemeClr val="tx1"/>
                </a:solidFill>
              </a:rPr>
              <a:t>년 벨기에에서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발족하였음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02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mtClean="0"/>
              <a:t>ERC-20 </a:t>
            </a:r>
            <a:r>
              <a:rPr lang="ko-KR" altLang="en-US"/>
              <a:t>토큰의 미래 전망</a:t>
            </a:r>
          </a:p>
          <a:p>
            <a:pPr lvl="2" fontAlgn="base"/>
            <a:r>
              <a:rPr lang="ko-KR" altLang="en-US" smtClean="0"/>
              <a:t>레이어 </a:t>
            </a:r>
            <a:r>
              <a:rPr lang="en-US" altLang="ko-KR"/>
              <a:t>2 </a:t>
            </a:r>
            <a:r>
              <a:rPr lang="ko-KR" altLang="en-US"/>
              <a:t>솔루션의 </a:t>
            </a:r>
            <a:r>
              <a:rPr lang="ko-KR" altLang="en-US" smtClean="0"/>
              <a:t>도입</a:t>
            </a:r>
            <a:endParaRPr lang="en-US" altLang="ko-KR" smtClean="0"/>
          </a:p>
          <a:p>
            <a:pPr lvl="3" fontAlgn="base"/>
            <a:r>
              <a:rPr lang="ko-KR" altLang="en-US" smtClean="0"/>
              <a:t>이더리움 </a:t>
            </a:r>
            <a:r>
              <a:rPr lang="en-US" altLang="ko-KR"/>
              <a:t>2.0</a:t>
            </a:r>
            <a:r>
              <a:rPr lang="ko-KR" altLang="en-US"/>
              <a:t>과 함께 레이어 </a:t>
            </a:r>
            <a:r>
              <a:rPr lang="en-US" altLang="ko-KR"/>
              <a:t>2 </a:t>
            </a:r>
            <a:r>
              <a:rPr lang="ko-KR" altLang="en-US"/>
              <a:t>솔루션의 도입도 </a:t>
            </a:r>
            <a:r>
              <a:rPr lang="en-US" altLang="ko-KR"/>
              <a:t>ERC20 </a:t>
            </a:r>
            <a:r>
              <a:rPr lang="ko-KR" altLang="en-US"/>
              <a:t>토큰의 미래에 중요한 역할을 할 </a:t>
            </a:r>
            <a:r>
              <a:rPr lang="ko-KR" altLang="en-US" smtClean="0"/>
              <a:t>것임</a:t>
            </a:r>
            <a:endParaRPr lang="en-US" altLang="ko-KR" smtClean="0"/>
          </a:p>
          <a:p>
            <a:pPr lvl="3" fontAlgn="base"/>
            <a:r>
              <a:rPr lang="ko-KR" altLang="en-US" smtClean="0"/>
              <a:t>레이어 </a:t>
            </a:r>
            <a:r>
              <a:rPr lang="en-US" altLang="ko-KR"/>
              <a:t>2 </a:t>
            </a:r>
            <a:r>
              <a:rPr lang="ko-KR" altLang="en-US"/>
              <a:t>솔루션은 이더리움 메인넷의 부하를 줄이기 위해 설계된 확장성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솔루션으로</a:t>
            </a:r>
            <a:r>
              <a:rPr lang="en-US" altLang="ko-KR"/>
              <a:t>, </a:t>
            </a:r>
            <a:r>
              <a:rPr lang="ko-KR" altLang="en-US"/>
              <a:t>트랜잭션을 오프체인에서 처리한 후 메인넷에 기록하는 방식을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3" fontAlgn="base"/>
            <a:r>
              <a:rPr lang="ko-KR" altLang="en-US" smtClean="0"/>
              <a:t>대표적인 </a:t>
            </a:r>
            <a:r>
              <a:rPr lang="ko-KR" altLang="en-US"/>
              <a:t>레이어 </a:t>
            </a:r>
            <a:r>
              <a:rPr lang="en-US" altLang="ko-KR"/>
              <a:t>2 </a:t>
            </a:r>
            <a:r>
              <a:rPr lang="ko-KR" altLang="en-US"/>
              <a:t>솔루션으로는 옵티미스틱 롤업</a:t>
            </a:r>
            <a:r>
              <a:rPr lang="en-US" altLang="ko-KR"/>
              <a:t>(Optimistic Rollup)</a:t>
            </a:r>
            <a:r>
              <a:rPr lang="ko-KR" altLang="en-US"/>
              <a:t>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제로 </a:t>
            </a:r>
            <a:r>
              <a:rPr lang="ko-KR" altLang="en-US"/>
              <a:t>지식 롤업</a:t>
            </a:r>
            <a:r>
              <a:rPr lang="en-US" altLang="ko-KR"/>
              <a:t>(ZK-Rollup)</a:t>
            </a:r>
            <a:r>
              <a:rPr lang="ko-KR" altLang="en-US"/>
              <a:t>이 </a:t>
            </a:r>
            <a:r>
              <a:rPr lang="ko-KR" altLang="en-US" smtClean="0"/>
              <a:t>있음</a:t>
            </a:r>
            <a:endParaRPr lang="en-US" altLang="ko-KR"/>
          </a:p>
          <a:p>
            <a:pPr lvl="1" fontAlgn="base"/>
            <a:r>
              <a:rPr lang="ko-KR" altLang="en-US" smtClean="0"/>
              <a:t>이러한 </a:t>
            </a:r>
            <a:r>
              <a:rPr lang="ko-KR" altLang="en-US"/>
              <a:t>솔루션들은 트랜잭션 처리 속도를 크게 향상시키고</a:t>
            </a:r>
            <a:r>
              <a:rPr lang="en-US" altLang="ko-KR"/>
              <a:t>, </a:t>
            </a:r>
            <a:r>
              <a:rPr lang="ko-KR" altLang="en-US"/>
              <a:t>가스비를 낮추며</a:t>
            </a:r>
            <a:r>
              <a:rPr lang="en-US" altLang="ko-KR"/>
              <a:t>, ERC20 </a:t>
            </a:r>
            <a:r>
              <a:rPr lang="ko-KR" altLang="en-US"/>
              <a:t>토큰의 사용성을 더욱 강화할 것으로 </a:t>
            </a:r>
            <a:r>
              <a:rPr lang="ko-KR" altLang="en-US" smtClean="0"/>
              <a:t>예측됨 </a:t>
            </a:r>
            <a:endParaRPr lang="en-US" altLang="ko-KR" smtClean="0"/>
          </a:p>
          <a:p>
            <a:pPr lvl="1" fontAlgn="base"/>
            <a:r>
              <a:rPr lang="ko-KR" altLang="en-US" smtClean="0"/>
              <a:t>특히</a:t>
            </a:r>
            <a:r>
              <a:rPr lang="en-US" altLang="ko-KR"/>
              <a:t>, </a:t>
            </a:r>
            <a:r>
              <a:rPr lang="ko-KR" altLang="en-US"/>
              <a:t>탈중앙화 금융</a:t>
            </a:r>
            <a:r>
              <a:rPr lang="en-US" altLang="ko-KR"/>
              <a:t>(DeFi) </a:t>
            </a:r>
            <a:r>
              <a:rPr lang="ko-KR" altLang="en-US"/>
              <a:t>애플리케이션에서는 대량의 트랜잭션이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발생하기 </a:t>
            </a:r>
            <a:r>
              <a:rPr lang="ko-KR" altLang="en-US"/>
              <a:t>때문에</a:t>
            </a:r>
            <a:r>
              <a:rPr lang="en-US" altLang="ko-KR"/>
              <a:t>, </a:t>
            </a:r>
            <a:r>
              <a:rPr lang="ko-KR" altLang="en-US"/>
              <a:t>레이어 </a:t>
            </a:r>
            <a:r>
              <a:rPr lang="en-US" altLang="ko-KR"/>
              <a:t>2 </a:t>
            </a:r>
            <a:r>
              <a:rPr lang="ko-KR" altLang="en-US"/>
              <a:t>솔루션의 도입은 </a:t>
            </a:r>
            <a:r>
              <a:rPr lang="en-US" altLang="ko-KR"/>
              <a:t>DeFi </a:t>
            </a:r>
            <a:r>
              <a:rPr lang="ko-KR" altLang="en-US"/>
              <a:t>생태계 전반에 걸쳐 </a:t>
            </a:r>
            <a:r>
              <a:rPr lang="en-US" altLang="ko-KR"/>
              <a:t>ERC-20 </a:t>
            </a:r>
            <a:r>
              <a:rPr lang="ko-KR" altLang="en-US"/>
              <a:t>토큰의 효율성을 높이는 데 중요한 역할을 할 </a:t>
            </a:r>
            <a:r>
              <a:rPr lang="ko-KR" altLang="en-US" smtClean="0"/>
              <a:t>것임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179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/>
              <a:t>ERC-20 </a:t>
            </a:r>
            <a:r>
              <a:rPr lang="ko-KR" altLang="en-US" smtClean="0"/>
              <a:t>토큰에 대해 </a:t>
            </a:r>
            <a:r>
              <a:rPr lang="ko-KR" altLang="en-US"/>
              <a:t>마무리하며</a:t>
            </a:r>
            <a:endParaRPr lang="en-US" altLang="ko-KR" smtClean="0"/>
          </a:p>
          <a:p>
            <a:pPr lvl="1" fontAlgn="base"/>
            <a:r>
              <a:rPr lang="en-US" altLang="ko-KR" smtClean="0">
                <a:solidFill>
                  <a:schemeClr val="tx1"/>
                </a:solidFill>
              </a:rPr>
              <a:t>ERC20 </a:t>
            </a:r>
            <a:r>
              <a:rPr lang="ko-KR" altLang="en-US">
                <a:solidFill>
                  <a:schemeClr val="tx1"/>
                </a:solidFill>
              </a:rPr>
              <a:t>토큰은 블록체인 기술의 발전과 함께 지속적으로 진화하고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앞으로도 디지털 자산 생태계의 중요한 구성 요소로 남을 </a:t>
            </a:r>
            <a:r>
              <a:rPr lang="ko-KR" altLang="en-US" smtClean="0">
                <a:solidFill>
                  <a:schemeClr val="tx1"/>
                </a:solidFill>
              </a:rPr>
              <a:t>것임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fontAlgn="base"/>
            <a:r>
              <a:rPr lang="ko-KR" altLang="en-US" u="sng" smtClean="0">
                <a:solidFill>
                  <a:schemeClr val="tx1"/>
                </a:solidFill>
              </a:rPr>
              <a:t>이더리움 </a:t>
            </a:r>
            <a:r>
              <a:rPr lang="en-US" altLang="ko-KR" u="sng">
                <a:solidFill>
                  <a:schemeClr val="tx1"/>
                </a:solidFill>
              </a:rPr>
              <a:t>2.0 </a:t>
            </a:r>
            <a:r>
              <a:rPr lang="ko-KR" altLang="en-US" u="sng">
                <a:solidFill>
                  <a:schemeClr val="tx1"/>
                </a:solidFill>
              </a:rPr>
              <a:t>업그레이드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레이어 </a:t>
            </a:r>
            <a:r>
              <a:rPr lang="en-US" altLang="ko-KR" u="sng">
                <a:solidFill>
                  <a:schemeClr val="tx1"/>
                </a:solidFill>
              </a:rPr>
              <a:t>2 </a:t>
            </a:r>
            <a:r>
              <a:rPr lang="ko-KR" altLang="en-US" u="sng">
                <a:solidFill>
                  <a:schemeClr val="tx1"/>
                </a:solidFill>
              </a:rPr>
              <a:t>솔루션의 도입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새로운 표준의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확장 </a:t>
            </a:r>
            <a:r>
              <a:rPr lang="ko-KR" altLang="en-US" u="sng">
                <a:solidFill>
                  <a:schemeClr val="tx1"/>
                </a:solidFill>
              </a:rPr>
              <a:t>등은</a:t>
            </a:r>
            <a:r>
              <a:rPr lang="ko-KR" altLang="en-US">
                <a:solidFill>
                  <a:schemeClr val="tx1"/>
                </a:solidFill>
              </a:rPr>
              <a:t> 모두 </a:t>
            </a:r>
            <a:r>
              <a:rPr lang="en-US" altLang="ko-KR" smtClean="0">
                <a:solidFill>
                  <a:schemeClr val="tx1"/>
                </a:solidFill>
              </a:rPr>
              <a:t>ERC-20 </a:t>
            </a:r>
            <a:r>
              <a:rPr lang="ko-KR" altLang="en-US">
                <a:solidFill>
                  <a:schemeClr val="tx1"/>
                </a:solidFill>
              </a:rPr>
              <a:t>토큰의 미래를 밝게 하는 </a:t>
            </a:r>
            <a:r>
              <a:rPr lang="ko-KR" altLang="en-US" smtClean="0">
                <a:solidFill>
                  <a:schemeClr val="tx1"/>
                </a:solidFill>
              </a:rPr>
              <a:t>요소들임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 fontAlgn="base"/>
            <a:r>
              <a:rPr lang="ko-KR" altLang="en-US" smtClean="0">
                <a:solidFill>
                  <a:schemeClr val="tx1"/>
                </a:solidFill>
              </a:rPr>
              <a:t>이러한 </a:t>
            </a:r>
            <a:r>
              <a:rPr lang="ko-KR" altLang="en-US">
                <a:solidFill>
                  <a:schemeClr val="tx1"/>
                </a:solidFill>
              </a:rPr>
              <a:t>변화와 발전을 통해 </a:t>
            </a:r>
            <a:r>
              <a:rPr lang="en-US" altLang="ko-KR" smtClean="0">
                <a:solidFill>
                  <a:schemeClr val="tx1"/>
                </a:solidFill>
              </a:rPr>
              <a:t>ERC-20 </a:t>
            </a:r>
            <a:r>
              <a:rPr lang="ko-KR" altLang="en-US">
                <a:solidFill>
                  <a:schemeClr val="tx1"/>
                </a:solidFill>
              </a:rPr>
              <a:t>토큰은 더욱 효율적이고 확장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가능한 </a:t>
            </a:r>
            <a:r>
              <a:rPr lang="ko-KR" altLang="en-US">
                <a:solidFill>
                  <a:schemeClr val="tx1"/>
                </a:solidFill>
              </a:rPr>
              <a:t>디지털 자산으로 자리매김할 것이며 다양한 산업과 분야에서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중요한 </a:t>
            </a:r>
            <a:r>
              <a:rPr lang="ko-KR" altLang="en-US">
                <a:solidFill>
                  <a:schemeClr val="tx1"/>
                </a:solidFill>
              </a:rPr>
              <a:t>역할을 계속해서 수행할 </a:t>
            </a:r>
            <a:r>
              <a:rPr lang="ko-KR" altLang="en-US" smtClean="0">
                <a:solidFill>
                  <a:schemeClr val="tx1"/>
                </a:solidFill>
              </a:rPr>
              <a:t>것임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63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이더리움 토큰의 응용 및 순위</a:t>
            </a:r>
            <a:endParaRPr lang="ko-KR" altLang="en-US" b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coindalin.com</a:t>
            </a:r>
            <a:r>
              <a:rPr lang="ko-KR" altLang="en-US" smtClean="0">
                <a:solidFill>
                  <a:schemeClr val="tx1"/>
                </a:solidFill>
              </a:rPr>
              <a:t>의 </a:t>
            </a:r>
            <a:r>
              <a:rPr lang="en-US" altLang="ko-KR" smtClean="0">
                <a:solidFill>
                  <a:schemeClr val="tx1"/>
                </a:solidFill>
              </a:rPr>
              <a:t>2021. 9. 15 </a:t>
            </a:r>
            <a:r>
              <a:rPr lang="ko-KR" altLang="en-US" smtClean="0">
                <a:solidFill>
                  <a:schemeClr val="tx1"/>
                </a:solidFill>
              </a:rPr>
              <a:t>자료</a:t>
            </a:r>
            <a:r>
              <a:rPr lang="ko-KR" altLang="en-US" b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5549999" cy="300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960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기존 해외 송금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국제금융통신망</a:t>
            </a:r>
            <a:r>
              <a:rPr lang="en-US" altLang="ko-KR">
                <a:solidFill>
                  <a:schemeClr val="tx1"/>
                </a:solidFill>
              </a:rPr>
              <a:t>(SWIFT)</a:t>
            </a:r>
            <a:r>
              <a:rPr lang="ko-KR" altLang="en-US" smtClean="0">
                <a:solidFill>
                  <a:schemeClr val="tx1"/>
                </a:solidFill>
              </a:rPr>
              <a:t>을 이용한 기존 해외 송금은 중계 은행 필요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/>
              <a:t>스위프트</a:t>
            </a:r>
            <a:r>
              <a:rPr lang="en-US" altLang="ko-KR"/>
              <a:t>(SWIFT)</a:t>
            </a:r>
            <a:r>
              <a:rPr lang="ko-KR" altLang="en-US"/>
              <a:t>망은 </a:t>
            </a:r>
            <a:r>
              <a:rPr lang="ko-KR" altLang="en-US" u="sng"/>
              <a:t>느리고 비싼 비효율적 방식이고 환율은 국가간의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정치적</a:t>
            </a:r>
            <a:r>
              <a:rPr lang="en-US" altLang="ko-KR" u="sng"/>
              <a:t>, </a:t>
            </a:r>
            <a:r>
              <a:rPr lang="ko-KR" altLang="en-US" u="sng"/>
              <a:t>경제적 실리에 따라 실시간으로 변동하며</a:t>
            </a:r>
            <a:r>
              <a:rPr lang="en-US" altLang="ko-KR" u="sng"/>
              <a:t>, </a:t>
            </a:r>
            <a:r>
              <a:rPr lang="ko-KR" altLang="en-US" u="sng" smtClean="0"/>
              <a:t>환전</a:t>
            </a:r>
            <a:r>
              <a:rPr lang="ko-KR" altLang="en-US" u="sng"/>
              <a:t>서</a:t>
            </a:r>
            <a:r>
              <a:rPr lang="ko-KR" altLang="en-US" u="sng" smtClean="0"/>
              <a:t>비스를 </a:t>
            </a:r>
            <a:r>
              <a:rPr lang="ko-KR" altLang="en-US" u="sng"/>
              <a:t>제공하는 금융기관의 수수료 또한 제각기 </a:t>
            </a:r>
            <a:r>
              <a:rPr lang="ko-KR" altLang="en-US" u="sng" smtClean="0"/>
              <a:t>다름</a:t>
            </a:r>
            <a:r>
              <a:rPr lang="en-US" altLang="ko-KR" u="sng" smtClean="0"/>
              <a:t> 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2~3</a:t>
            </a:r>
            <a:r>
              <a:rPr lang="ko-KR" altLang="en-US" smtClean="0">
                <a:solidFill>
                  <a:schemeClr val="tx1"/>
                </a:solidFill>
              </a:rPr>
              <a:t>일소요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송금 수수료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만원</a:t>
            </a:r>
            <a:r>
              <a:rPr lang="en-US" altLang="ko-KR">
                <a:solidFill>
                  <a:schemeClr val="tx1"/>
                </a:solidFill>
              </a:rPr>
              <a:t>) + </a:t>
            </a:r>
            <a:r>
              <a:rPr lang="ko-KR" altLang="en-US" smtClean="0">
                <a:solidFill>
                  <a:schemeClr val="tx1"/>
                </a:solidFill>
              </a:rPr>
              <a:t>중계 수수료</a:t>
            </a:r>
            <a:r>
              <a:rPr lang="en-US" altLang="ko-KR">
                <a:solidFill>
                  <a:schemeClr val="tx1"/>
                </a:solidFill>
              </a:rPr>
              <a:t>(10$) + </a:t>
            </a:r>
            <a:r>
              <a:rPr lang="ko-KR" altLang="en-US" smtClean="0">
                <a:solidFill>
                  <a:schemeClr val="tx1"/>
                </a:solidFill>
              </a:rPr>
              <a:t>해외은행 수취 수수료</a:t>
            </a:r>
            <a:r>
              <a:rPr lang="en-US" altLang="ko-KR">
                <a:solidFill>
                  <a:schemeClr val="tx1"/>
                </a:solidFill>
              </a:rPr>
              <a:t>(15$) + </a:t>
            </a:r>
            <a:r>
              <a:rPr lang="ko-KR" altLang="en-US">
                <a:solidFill>
                  <a:schemeClr val="tx1"/>
                </a:solidFill>
              </a:rPr>
              <a:t>전신료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스위프트를 통해 은행간 전신문 교환 비용</a:t>
            </a:r>
            <a:r>
              <a:rPr lang="en-US" altLang="ko-KR">
                <a:solidFill>
                  <a:schemeClr val="tx1"/>
                </a:solidFill>
              </a:rPr>
              <a:t>, 8000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r>
              <a:rPr lang="en-US" altLang="ko-KR">
                <a:solidFill>
                  <a:schemeClr val="tx1"/>
                </a:solidFill>
              </a:rPr>
              <a:t>) → 30~40$ </a:t>
            </a:r>
            <a:endParaRPr lang="ko-KR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63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기반 해외송금</a:t>
            </a:r>
            <a:endParaRPr lang="ko-KR" altLang="en-US" b="0"/>
          </a:p>
          <a:p>
            <a:pPr lvl="1"/>
            <a:r>
              <a:rPr lang="ko-KR" altLang="en-US" smtClean="0"/>
              <a:t>대표적인 블록체인 해외 송금 플랫폼 </a:t>
            </a:r>
            <a:r>
              <a:rPr lang="en-US" altLang="ko-KR" smtClean="0"/>
              <a:t>- </a:t>
            </a:r>
            <a:r>
              <a:rPr lang="en-US" altLang="ko-KR">
                <a:hlinkClick r:id="rId2"/>
              </a:rPr>
              <a:t>Ripple</a:t>
            </a:r>
            <a:r>
              <a:rPr lang="ko-KR" altLang="en-US" smtClean="0"/>
              <a:t>과 </a:t>
            </a:r>
            <a:r>
              <a:rPr lang="en-US" altLang="ko-KR" smtClean="0">
                <a:hlinkClick r:id="rId3"/>
              </a:rPr>
              <a:t>Stellar </a:t>
            </a:r>
            <a:r>
              <a:rPr lang="en-US" altLang="ko-KR">
                <a:hlinkClick r:id="rId3"/>
              </a:rPr>
              <a:t>Lumens</a:t>
            </a:r>
            <a:r>
              <a:rPr lang="en-US" altLang="ko-KR"/>
              <a:t>, REMIIT</a:t>
            </a:r>
            <a:endParaRPr lang="ko-KR" altLang="en-US" b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708920"/>
            <a:ext cx="53816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805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리플</a:t>
            </a:r>
            <a:r>
              <a:rPr lang="en-US" altLang="ko-KR"/>
              <a:t>(ripple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전 </a:t>
            </a:r>
            <a:r>
              <a:rPr lang="ko-KR" altLang="en-US">
                <a:solidFill>
                  <a:schemeClr val="tx1"/>
                </a:solidFill>
              </a:rPr>
              <a:t>세계 여러 은행들이 </a:t>
            </a:r>
            <a:r>
              <a:rPr lang="ko-KR" altLang="en-US"/>
              <a:t>실시간으로 자금을 송금하기 위해 사용하는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프로토콜 </a:t>
            </a:r>
            <a:r>
              <a:rPr lang="ko-KR" altLang="en-US"/>
              <a:t>겸 </a:t>
            </a:r>
            <a:r>
              <a:rPr lang="ko-KR" altLang="en-US" smtClean="0"/>
              <a:t>암호화폐</a:t>
            </a:r>
            <a:endParaRPr lang="en-US" altLang="ko-KR" smtClean="0"/>
          </a:p>
          <a:p>
            <a:pPr lvl="2"/>
            <a:r>
              <a:rPr lang="en-US" altLang="ko-KR" smtClean="0"/>
              <a:t>2012</a:t>
            </a:r>
            <a:r>
              <a:rPr lang="ko-KR" altLang="en-US" smtClean="0"/>
              <a:t>년 최초 발행</a:t>
            </a:r>
            <a:endParaRPr lang="en-US" altLang="ko-KR" smtClean="0"/>
          </a:p>
          <a:p>
            <a:pPr lvl="2"/>
            <a:r>
              <a:rPr lang="ko-KR" altLang="en-US"/>
              <a:t>리플랩스</a:t>
            </a:r>
            <a:r>
              <a:rPr lang="en-US" altLang="ko-KR"/>
              <a:t>(Ripple Labs Inc.)</a:t>
            </a:r>
            <a:r>
              <a:rPr lang="ko-KR" altLang="en-US"/>
              <a:t>에서 개발하고 발행한 암호화폐이며 비채굴형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암호화폐 </a:t>
            </a:r>
            <a:r>
              <a:rPr lang="ko-KR" altLang="en-US"/>
              <a:t>중 시가총액 </a:t>
            </a:r>
            <a:r>
              <a:rPr lang="en-US" altLang="ko-KR"/>
              <a:t>2</a:t>
            </a:r>
            <a:r>
              <a:rPr lang="ko-KR" altLang="en-US" smtClean="0"/>
              <a:t>위</a:t>
            </a:r>
            <a:endParaRPr lang="en-US" altLang="ko-KR" smtClean="0"/>
          </a:p>
          <a:p>
            <a:pPr lvl="2"/>
            <a:r>
              <a:rPr lang="ko-KR" altLang="en-US" smtClean="0"/>
              <a:t>지분증명방식</a:t>
            </a:r>
            <a:r>
              <a:rPr lang="en-US" altLang="ko-KR"/>
              <a:t>, </a:t>
            </a:r>
            <a:r>
              <a:rPr lang="en-US" altLang="ko-KR" smtClean="0"/>
              <a:t> 3.5</a:t>
            </a:r>
            <a:r>
              <a:rPr lang="ko-KR" altLang="en-US" smtClean="0"/>
              <a:t>초마다 블록생성</a:t>
            </a:r>
            <a:r>
              <a:rPr lang="en-US" altLang="ko-KR"/>
              <a:t>, </a:t>
            </a:r>
            <a:r>
              <a:rPr lang="en-US" altLang="ko-KR" smtClean="0"/>
              <a:t>1500TPS</a:t>
            </a:r>
          </a:p>
          <a:p>
            <a:pPr lvl="2"/>
            <a:r>
              <a:rPr lang="ko-KR" altLang="en-US" smtClean="0"/>
              <a:t>리플을 이용한 해외송금 </a:t>
            </a:r>
            <a:r>
              <a:rPr lang="en-US" altLang="ko-KR" smtClean="0"/>
              <a:t>- </a:t>
            </a:r>
            <a:r>
              <a:rPr lang="en-US" altLang="ko-KR"/>
              <a:t>3~5</a:t>
            </a:r>
            <a:r>
              <a:rPr lang="ko-KR" altLang="en-US"/>
              <a:t>초소요</a:t>
            </a:r>
            <a:r>
              <a:rPr lang="en-US" altLang="ko-KR"/>
              <a:t>, 0.01$ </a:t>
            </a:r>
            <a:r>
              <a:rPr lang="ko-KR" altLang="en-US" smtClean="0"/>
              <a:t>미만의수수료</a:t>
            </a:r>
            <a:endParaRPr lang="en-US" altLang="ko-KR" smtClean="0"/>
          </a:p>
          <a:p>
            <a:pPr lvl="2"/>
            <a:r>
              <a:rPr lang="ko-KR" altLang="en-US" smtClean="0"/>
              <a:t>단위</a:t>
            </a:r>
            <a:r>
              <a:rPr lang="en-US" altLang="ko-KR"/>
              <a:t> </a:t>
            </a:r>
            <a:r>
              <a:rPr lang="en-US" altLang="ko-KR" smtClean="0"/>
              <a:t>- XRP</a:t>
            </a:r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4365104"/>
            <a:ext cx="5966247" cy="229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571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(stablecoin</a:t>
            </a:r>
            <a:r>
              <a:rPr lang="en-US" altLang="ko-KR" smtClean="0"/>
              <a:t>) </a:t>
            </a:r>
            <a:r>
              <a:rPr lang="ko-KR" altLang="en-US" smtClean="0"/>
              <a:t>탄생</a:t>
            </a:r>
            <a:endParaRPr lang="en-US" altLang="ko-KR" smtClean="0"/>
          </a:p>
          <a:p>
            <a:pPr lvl="1"/>
            <a:r>
              <a:rPr lang="ko-KR" altLang="en-US" smtClean="0"/>
              <a:t>암호화폐의 </a:t>
            </a:r>
            <a:r>
              <a:rPr lang="ko-KR" altLang="en-US"/>
              <a:t>치명적인 단점으로 지적되는 </a:t>
            </a:r>
            <a:r>
              <a:rPr lang="ko-KR" altLang="en-US" smtClean="0"/>
              <a:t>것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 </a:t>
            </a:r>
            <a:r>
              <a:rPr lang="ko-KR" altLang="en-US"/>
              <a:t>가치의 </a:t>
            </a:r>
            <a:r>
              <a:rPr lang="ko-KR" altLang="en-US" smtClean="0"/>
              <a:t>변동성임</a:t>
            </a:r>
            <a:endParaRPr lang="en-US" altLang="ko-KR" smtClean="0"/>
          </a:p>
          <a:p>
            <a:pPr lvl="2"/>
            <a:r>
              <a:rPr lang="ko-KR" altLang="en-US" smtClean="0"/>
              <a:t>암호화폐의 </a:t>
            </a:r>
            <a:r>
              <a:rPr lang="ko-KR" altLang="en-US"/>
              <a:t>탄생 배경은 </a:t>
            </a:r>
            <a:r>
              <a:rPr lang="ko-KR" altLang="en-US">
                <a:solidFill>
                  <a:srgbClr val="006600"/>
                </a:solidFill>
              </a:rPr>
              <a:t>중앙화된 명목 화폐를 대체하기 </a:t>
            </a:r>
            <a:r>
              <a:rPr lang="ko-KR" altLang="en-US"/>
              <a:t>위함인데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006600"/>
                </a:solidFill>
              </a:rPr>
              <a:t>가치의 </a:t>
            </a:r>
            <a:r>
              <a:rPr lang="ko-KR" altLang="en-US">
                <a:solidFill>
                  <a:srgbClr val="006600"/>
                </a:solidFill>
              </a:rPr>
              <a:t>변동성으로 </a:t>
            </a:r>
            <a:r>
              <a:rPr lang="ko-KR" altLang="en-US"/>
              <a:t>인해 거래를 위한 돈으로 사용되기 힘들다는 </a:t>
            </a:r>
            <a:r>
              <a:rPr lang="ko-KR" altLang="en-US" smtClean="0"/>
              <a:t>것임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즉</a:t>
            </a:r>
            <a:r>
              <a:rPr lang="en-US" altLang="ko-KR"/>
              <a:t>, </a:t>
            </a:r>
            <a:r>
              <a:rPr lang="ko-KR" altLang="en-US" u="sng"/>
              <a:t>교환의 매개체라는 </a:t>
            </a:r>
            <a:r>
              <a:rPr lang="ko-KR" altLang="en-US"/>
              <a:t>목적을 달성하지 못한다는 </a:t>
            </a:r>
            <a:r>
              <a:rPr lang="ko-KR" altLang="en-US" smtClean="0"/>
              <a:t>것임</a:t>
            </a:r>
            <a:endParaRPr lang="en-US" altLang="ko-KR" smtClean="0"/>
          </a:p>
          <a:p>
            <a:pPr lvl="1"/>
            <a:r>
              <a:rPr lang="ko-KR" altLang="en-US" smtClean="0"/>
              <a:t>이를 </a:t>
            </a:r>
            <a:r>
              <a:rPr lang="ko-KR" altLang="en-US"/>
              <a:t>보완하기 위해 </a:t>
            </a:r>
            <a:r>
              <a:rPr lang="ko-KR" altLang="en-US" smtClean="0"/>
              <a:t>스테이블 코인이 탄생</a:t>
            </a:r>
            <a:r>
              <a:rPr lang="en-US" altLang="ko-KR" smtClean="0"/>
              <a:t>!!!</a:t>
            </a:r>
          </a:p>
          <a:p>
            <a:pPr lvl="2"/>
            <a:r>
              <a:rPr lang="ko-KR" altLang="en-US" smtClean="0"/>
              <a:t>두 </a:t>
            </a:r>
            <a:r>
              <a:rPr lang="ko-KR" altLang="en-US"/>
              <a:t>단어의 </a:t>
            </a:r>
            <a:r>
              <a:rPr lang="ko-KR" altLang="en-US" smtClean="0"/>
              <a:t>조합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>
                <a:solidFill>
                  <a:srgbClr val="006600"/>
                </a:solidFill>
              </a:rPr>
              <a:t>안정성</a:t>
            </a:r>
            <a:r>
              <a:rPr lang="ko-KR" altLang="en-US"/>
              <a:t>을 뜻하는 스테이블</a:t>
            </a:r>
            <a:r>
              <a:rPr lang="en-US" altLang="ko-KR"/>
              <a:t>(stable)</a:t>
            </a:r>
            <a:r>
              <a:rPr lang="ko-KR" altLang="en-US"/>
              <a:t>과 </a:t>
            </a:r>
            <a:r>
              <a:rPr lang="ko-KR" altLang="en-US">
                <a:solidFill>
                  <a:srgbClr val="006600"/>
                </a:solidFill>
              </a:rPr>
              <a:t>암호화폐</a:t>
            </a:r>
            <a:r>
              <a:rPr lang="ko-KR" altLang="en-US"/>
              <a:t>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뜻하는 </a:t>
            </a:r>
            <a:r>
              <a:rPr lang="ko-KR" altLang="en-US"/>
              <a:t>코인</a:t>
            </a:r>
            <a:r>
              <a:rPr lang="en-US" altLang="ko-KR"/>
              <a:t>(coin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즉</a:t>
            </a:r>
            <a:r>
              <a:rPr lang="en-US" altLang="ko-KR"/>
              <a:t>, </a:t>
            </a:r>
            <a:r>
              <a:rPr lang="ko-KR" altLang="en-US"/>
              <a:t>명목 화폐의 안정성을 투명성 등 암호화폐의 장점과 결합시킨 </a:t>
            </a:r>
            <a:r>
              <a:rPr lang="ko-KR" altLang="en-US" smtClean="0"/>
              <a:t>단어</a:t>
            </a:r>
            <a:endParaRPr lang="en-US" altLang="ko-KR" smtClean="0"/>
          </a:p>
          <a:p>
            <a:pPr lvl="2"/>
            <a:r>
              <a:rPr lang="ko-KR" altLang="en-US" smtClean="0"/>
              <a:t>여러 </a:t>
            </a:r>
            <a:r>
              <a:rPr lang="ko-KR" altLang="en-US"/>
              <a:t>국가의 중앙은행들은 중앙은행 디지털 </a:t>
            </a:r>
            <a:r>
              <a:rPr lang="ko-KR" altLang="en-US" smtClean="0"/>
              <a:t>화폐</a:t>
            </a:r>
            <a:r>
              <a:rPr lang="en-US" altLang="ko-KR" smtClean="0"/>
              <a:t>(</a:t>
            </a:r>
            <a:r>
              <a:rPr lang="en-US" altLang="ko-KR"/>
              <a:t>Central Bank Digital Currencies; </a:t>
            </a:r>
            <a:r>
              <a:rPr lang="en-US" altLang="ko-KR" smtClean="0"/>
              <a:t>CBDC)</a:t>
            </a:r>
            <a:r>
              <a:rPr lang="ko-KR" altLang="en-US" smtClean="0"/>
              <a:t>라는 </a:t>
            </a:r>
            <a:r>
              <a:rPr lang="ko-KR" altLang="en-US"/>
              <a:t>새로운 형태의 화폐를 제작하고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en-US" altLang="ko-KR" smtClean="0"/>
              <a:t>CBDC</a:t>
            </a:r>
            <a:r>
              <a:rPr lang="ko-KR" altLang="en-US"/>
              <a:t>는 엄밀히 말해 스테이블코인은 아니지만 스테이블코인과 유사성이 </a:t>
            </a:r>
            <a:r>
              <a:rPr lang="ko-KR" altLang="en-US" smtClean="0"/>
              <a:t>많음</a:t>
            </a:r>
            <a:endParaRPr lang="en-US" altLang="ko-KR" smtClean="0"/>
          </a:p>
          <a:p>
            <a:pPr lvl="1"/>
            <a:r>
              <a:rPr lang="ko-KR" altLang="en-US"/>
              <a:t>달러화 등 기존 화폐에 고정 가치로 발행되는 암호화폐</a:t>
            </a:r>
            <a:endParaRPr lang="en-US" altLang="ko-KR"/>
          </a:p>
          <a:p>
            <a:pPr lvl="3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73216"/>
            <a:ext cx="4714875" cy="126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968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(stablecoin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스테이블 코인의 작동 방식</a:t>
            </a:r>
            <a:endParaRPr lang="en-US" altLang="ko-KR" smtClean="0"/>
          </a:p>
          <a:p>
            <a:pPr lvl="2"/>
            <a:r>
              <a:rPr lang="ko-KR" altLang="en-US" smtClean="0"/>
              <a:t>다른 </a:t>
            </a:r>
            <a:r>
              <a:rPr lang="ko-KR" altLang="en-US"/>
              <a:t>암호화폐와 마찬가지로</a:t>
            </a:r>
            <a:r>
              <a:rPr lang="en-US" altLang="ko-KR"/>
              <a:t>, </a:t>
            </a:r>
            <a:r>
              <a:rPr lang="ko-KR" altLang="en-US" smtClean="0"/>
              <a:t>스테이블 코인은 </a:t>
            </a:r>
            <a:r>
              <a:rPr lang="ko-KR" altLang="en-US">
                <a:solidFill>
                  <a:srgbClr val="006600"/>
                </a:solidFill>
              </a:rPr>
              <a:t>탈중앙화 되어 있고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세계적인 </a:t>
            </a:r>
            <a:r>
              <a:rPr lang="en-US" altLang="ko-KR">
                <a:solidFill>
                  <a:srgbClr val="006600"/>
                </a:solidFill>
              </a:rPr>
              <a:t>P2P </a:t>
            </a:r>
            <a:r>
              <a:rPr lang="ko-KR" altLang="en-US">
                <a:solidFill>
                  <a:srgbClr val="006600"/>
                </a:solidFill>
              </a:rPr>
              <a:t>네트워크로 전송</a:t>
            </a:r>
            <a:r>
              <a:rPr lang="ko-KR" altLang="en-US"/>
              <a:t>될 수 있다는 특징을 </a:t>
            </a:r>
            <a:r>
              <a:rPr lang="ko-KR" altLang="en-US" smtClean="0"/>
              <a:t>가짐</a:t>
            </a:r>
            <a:endParaRPr lang="en-US" altLang="ko-KR" smtClean="0"/>
          </a:p>
          <a:p>
            <a:pPr lvl="2"/>
            <a:r>
              <a:rPr lang="ko-KR" altLang="en-US" smtClean="0"/>
              <a:t>대부분의 스테이블 코인은 </a:t>
            </a:r>
            <a:r>
              <a:rPr lang="ko-KR" altLang="en-US">
                <a:solidFill>
                  <a:srgbClr val="006600"/>
                </a:solidFill>
              </a:rPr>
              <a:t>자체 네트워크가 있지는 않고 이더리움이나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바이낸스 </a:t>
            </a:r>
            <a:r>
              <a:rPr lang="ko-KR" altLang="en-US">
                <a:solidFill>
                  <a:srgbClr val="006600"/>
                </a:solidFill>
              </a:rPr>
              <a:t>체인 같은 네트워크에서 </a:t>
            </a:r>
            <a:r>
              <a:rPr lang="ko-KR" altLang="en-US" smtClean="0">
                <a:solidFill>
                  <a:srgbClr val="006600"/>
                </a:solidFill>
              </a:rPr>
              <a:t>작동함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스테이블 코인을 </a:t>
            </a:r>
            <a:r>
              <a:rPr lang="ko-KR" altLang="en-US"/>
              <a:t>위한 네트워크를 처음부터 만들어낼 필요가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lvl="3"/>
            <a:r>
              <a:rPr lang="ko-KR" altLang="en-US" smtClean="0"/>
              <a:t>예를 </a:t>
            </a:r>
            <a:r>
              <a:rPr lang="ko-KR" altLang="en-US"/>
              <a:t>들어</a:t>
            </a:r>
            <a:r>
              <a:rPr lang="en-US" altLang="ko-KR"/>
              <a:t>, </a:t>
            </a:r>
            <a:r>
              <a:rPr lang="ko-KR" altLang="en-US"/>
              <a:t>이더리움 기반의 스테이블코인을 트레이드하는 것은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이더리움 </a:t>
            </a:r>
            <a:r>
              <a:rPr lang="ko-KR" altLang="en-US"/>
              <a:t>생태계 </a:t>
            </a:r>
            <a:r>
              <a:rPr lang="ko-KR" altLang="en-US" u="sng" smtClean="0">
                <a:solidFill>
                  <a:srgbClr val="006600"/>
                </a:solidFill>
              </a:rPr>
              <a:t>기축통화</a:t>
            </a:r>
            <a:r>
              <a:rPr lang="en-US" altLang="ko-KR" u="sng" baseline="30000" smtClean="0">
                <a:solidFill>
                  <a:srgbClr val="FF0000"/>
                </a:solidFill>
              </a:rPr>
              <a:t>(</a:t>
            </a:r>
            <a:r>
              <a:rPr lang="ko-KR" altLang="en-US" baseline="30000">
                <a:solidFill>
                  <a:srgbClr val="FF0000"/>
                </a:solidFill>
              </a:rPr>
              <a:t>전 세계적으로 가장 신뢰받고 널리 쓰이는 </a:t>
            </a:r>
            <a:r>
              <a:rPr lang="en-US" altLang="ko-KR" baseline="30000">
                <a:solidFill>
                  <a:srgbClr val="FF0000"/>
                </a:solidFill>
              </a:rPr>
              <a:t>'</a:t>
            </a:r>
            <a:r>
              <a:rPr lang="ko-KR" altLang="en-US" baseline="30000">
                <a:solidFill>
                  <a:srgbClr val="FF0000"/>
                </a:solidFill>
              </a:rPr>
              <a:t>세계 공용 </a:t>
            </a:r>
            <a:r>
              <a:rPr lang="ko-KR" altLang="en-US" baseline="30000" smtClean="0">
                <a:solidFill>
                  <a:srgbClr val="FF0000"/>
                </a:solidFill>
              </a:rPr>
              <a:t>화폐</a:t>
            </a:r>
            <a:r>
              <a:rPr lang="en-US" altLang="ko-KR" baseline="30000" smtClean="0">
                <a:solidFill>
                  <a:srgbClr val="FF0000"/>
                </a:solidFill>
              </a:rPr>
              <a:t>‘)</a:t>
            </a:r>
            <a:r>
              <a:rPr lang="ko-KR" altLang="en-US" u="sng" smtClean="0">
                <a:solidFill>
                  <a:srgbClr val="006600"/>
                </a:solidFill>
              </a:rPr>
              <a:t>인 </a:t>
            </a:r>
            <a:r>
              <a:rPr lang="ko-KR" altLang="en-US" u="sng">
                <a:solidFill>
                  <a:srgbClr val="006600"/>
                </a:solidFill>
              </a:rPr>
              <a:t>이더를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트레이드하는 </a:t>
            </a:r>
            <a:r>
              <a:rPr lang="ko-KR" altLang="en-US" u="sng">
                <a:solidFill>
                  <a:srgbClr val="006600"/>
                </a:solidFill>
              </a:rPr>
              <a:t>것과 </a:t>
            </a:r>
            <a:r>
              <a:rPr lang="ko-KR" altLang="en-US"/>
              <a:t>거의 다를 바가 </a:t>
            </a:r>
            <a:r>
              <a:rPr lang="ko-KR" altLang="en-US" smtClean="0"/>
              <a:t>없음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20173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(stablecoin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스테이블 코인의 </a:t>
            </a:r>
            <a:r>
              <a:rPr lang="ko-KR" altLang="en-US"/>
              <a:t>가장 중요한 특징은 </a:t>
            </a:r>
            <a:r>
              <a:rPr lang="ko-KR" altLang="en-US" u="sng" smtClean="0"/>
              <a:t>안정성임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안정성을 </a:t>
            </a:r>
            <a:r>
              <a:rPr lang="ko-KR" altLang="en-US"/>
              <a:t>얻기 위한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방법은 </a:t>
            </a:r>
            <a:r>
              <a:rPr lang="ko-KR" altLang="en-US"/>
              <a:t>여러 가지가 있는데</a:t>
            </a:r>
            <a:r>
              <a:rPr lang="en-US" altLang="ko-KR"/>
              <a:t>, </a:t>
            </a:r>
            <a:r>
              <a:rPr lang="ko-KR" altLang="en-US"/>
              <a:t>크게 다음 범주로 나눌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명목 화폐기반 스테이블 코인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중앙 발행자는 명목화폐</a:t>
            </a:r>
            <a:r>
              <a:rPr lang="en-US" altLang="ko-KR"/>
              <a:t>(</a:t>
            </a:r>
            <a:r>
              <a:rPr lang="ko-KR" altLang="en-US"/>
              <a:t>달러</a:t>
            </a:r>
            <a:r>
              <a:rPr lang="en-US" altLang="ko-KR"/>
              <a:t>, </a:t>
            </a:r>
            <a:r>
              <a:rPr lang="ko-KR" altLang="en-US"/>
              <a:t>유로</a:t>
            </a:r>
            <a:r>
              <a:rPr lang="en-US" altLang="ko-KR"/>
              <a:t>,…)</a:t>
            </a:r>
            <a:r>
              <a:rPr lang="ko-KR" altLang="en-US" smtClean="0"/>
              <a:t>로 준비금을 보유하며</a:t>
            </a:r>
            <a:r>
              <a:rPr lang="en-US" altLang="ko-KR"/>
              <a:t>, </a:t>
            </a:r>
            <a:r>
              <a:rPr lang="ko-KR" altLang="en-US" smtClean="0"/>
              <a:t>이에 비례해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토큰 발행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명목화폐와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1:1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비율로 직접 연동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ko-KR" altLang="en-US"/>
              <a:t>미국 달러와 같은 법정화폐나 국채를 담보로 가치를 </a:t>
            </a:r>
            <a:r>
              <a:rPr lang="ko-KR" altLang="en-US" smtClean="0"/>
              <a:t>유지함</a:t>
            </a:r>
            <a:endParaRPr lang="en-US" altLang="ko-KR" smtClean="0"/>
          </a:p>
          <a:p>
            <a:pPr lvl="3"/>
            <a:r>
              <a:rPr lang="en-US" altLang="ko-KR" smtClean="0"/>
              <a:t>USD </a:t>
            </a:r>
            <a:r>
              <a:rPr lang="ko-KR" altLang="en-US"/>
              <a:t>테더</a:t>
            </a:r>
            <a:r>
              <a:rPr lang="en-US" altLang="ko-KR"/>
              <a:t>(USDT), </a:t>
            </a:r>
            <a:r>
              <a:rPr lang="ko-KR" altLang="en-US"/>
              <a:t>트루</a:t>
            </a:r>
            <a:r>
              <a:rPr lang="en-US" altLang="ko-KR"/>
              <a:t>USD(TUSD), </a:t>
            </a:r>
            <a:r>
              <a:rPr lang="ko-KR" altLang="en-US"/>
              <a:t>팍소스스탠다드</a:t>
            </a:r>
            <a:r>
              <a:rPr lang="en-US" altLang="ko-KR"/>
              <a:t>(PAX), USD </a:t>
            </a:r>
            <a:r>
              <a:rPr lang="ko-KR" altLang="en-US"/>
              <a:t>코인</a:t>
            </a:r>
            <a:r>
              <a:rPr lang="en-US" altLang="ko-KR"/>
              <a:t>(USDC),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바이낸스</a:t>
            </a:r>
            <a:r>
              <a:rPr lang="en-US" altLang="ko-KR"/>
              <a:t>USD(BUSD</a:t>
            </a:r>
            <a:r>
              <a:rPr lang="en-US" altLang="ko-KR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73167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35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(stablecoin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암호 화폐기반 스테이블코인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다른 </a:t>
            </a:r>
            <a:r>
              <a:rPr lang="ko-KR" altLang="en-US"/>
              <a:t>암호화폐를 담보로 발행되는 </a:t>
            </a:r>
            <a:r>
              <a:rPr lang="ko-KR" altLang="en-US" smtClean="0"/>
              <a:t>스테이블코인</a:t>
            </a:r>
            <a:endParaRPr lang="en-US" altLang="ko-KR"/>
          </a:p>
          <a:p>
            <a:pPr lvl="4"/>
            <a:r>
              <a:rPr lang="ko-KR" altLang="en-US" smtClean="0">
                <a:solidFill>
                  <a:srgbClr val="FF0000"/>
                </a:solidFill>
              </a:rPr>
              <a:t>비트코인</a:t>
            </a:r>
            <a:r>
              <a:rPr lang="en-US" altLang="ko-KR">
                <a:solidFill>
                  <a:srgbClr val="FF0000"/>
                </a:solidFill>
              </a:rPr>
              <a:t>(BTC)</a:t>
            </a:r>
            <a:r>
              <a:rPr lang="ko-KR" altLang="en-US">
                <a:solidFill>
                  <a:srgbClr val="FF0000"/>
                </a:solidFill>
              </a:rPr>
              <a:t>이나 이더리움</a:t>
            </a:r>
            <a:r>
              <a:rPr lang="en-US" altLang="ko-KR">
                <a:solidFill>
                  <a:srgbClr val="FF0000"/>
                </a:solidFill>
              </a:rPr>
              <a:t>(ETH)</a:t>
            </a:r>
            <a:r>
              <a:rPr lang="ko-KR" altLang="en-US">
                <a:solidFill>
                  <a:srgbClr val="FF0000"/>
                </a:solidFill>
              </a:rPr>
              <a:t>처럼 가격 변동성이 큰 암호화폐를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담보로 삼음</a:t>
            </a:r>
            <a:endParaRPr lang="en-US" altLang="ko-KR">
              <a:solidFill>
                <a:srgbClr val="FF0000"/>
              </a:solidFill>
            </a:endParaRPr>
          </a:p>
          <a:p>
            <a:pPr lvl="3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자신의 암호화폐를 토큰을 발행하는 스마트계약에 예치후 </a:t>
            </a:r>
            <a:r>
              <a:rPr lang="ko-KR" altLang="en-US" smtClean="0"/>
              <a:t>해당 스테이블 코인을 획득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이는 </a:t>
            </a:r>
            <a:r>
              <a:rPr lang="ko-KR" altLang="en-US"/>
              <a:t>기업이나 사람의 행동 의존도를 낮추기 위한 방법으로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스마트 </a:t>
            </a:r>
            <a:r>
              <a:rPr lang="ko-KR" altLang="en-US"/>
              <a:t>계약을 </a:t>
            </a:r>
            <a:r>
              <a:rPr lang="ko-KR" altLang="en-US" smtClean="0"/>
              <a:t>사용하여 </a:t>
            </a:r>
            <a:r>
              <a:rPr lang="ko-KR" altLang="en-US"/>
              <a:t>시스템의 안정성을 관리함</a:t>
            </a:r>
            <a:endParaRPr lang="en-US" altLang="ko-KR"/>
          </a:p>
          <a:p>
            <a:pPr lvl="3"/>
            <a:r>
              <a:rPr lang="ko-KR" altLang="en-US"/>
              <a:t>비트셰어 </a:t>
            </a:r>
            <a:r>
              <a:rPr lang="en-US" altLang="ko-KR" smtClean="0"/>
              <a:t>USD</a:t>
            </a:r>
          </a:p>
          <a:p>
            <a:pPr lvl="4"/>
            <a:r>
              <a:rPr lang="ko-KR" altLang="en-US" smtClean="0"/>
              <a:t>암호화폐 </a:t>
            </a:r>
            <a:r>
              <a:rPr lang="ko-KR" altLang="en-US"/>
              <a:t>기반 스테이블코인의 초기 모델을 개척한 </a:t>
            </a:r>
            <a:r>
              <a:rPr lang="ko-KR" altLang="en-US" smtClean="0"/>
              <a:t>코인</a:t>
            </a:r>
            <a:endParaRPr lang="en-US" altLang="ko-KR" smtClean="0"/>
          </a:p>
          <a:p>
            <a:pPr lvl="4"/>
            <a:r>
              <a:rPr lang="ko-KR" altLang="en-US" smtClean="0"/>
              <a:t>비트셰어즈</a:t>
            </a:r>
            <a:r>
              <a:rPr lang="en-US" altLang="ko-KR"/>
              <a:t>(BitShares) </a:t>
            </a:r>
            <a:r>
              <a:rPr lang="ko-KR" altLang="en-US"/>
              <a:t>블록체인 위에서 만들어졌으며</a:t>
            </a:r>
            <a:r>
              <a:rPr lang="en-US" altLang="ko-KR"/>
              <a:t>, </a:t>
            </a:r>
            <a:r>
              <a:rPr lang="ko-KR" altLang="en-US"/>
              <a:t>비트셰어즈의 자체 토큰인 </a:t>
            </a:r>
            <a:r>
              <a:rPr lang="en-US" altLang="ko-KR"/>
              <a:t>BTS</a:t>
            </a:r>
            <a:r>
              <a:rPr lang="ko-KR" altLang="en-US"/>
              <a:t>를 담보로 </a:t>
            </a:r>
            <a:r>
              <a:rPr lang="en-US" altLang="ko-KR"/>
              <a:t>BitUSD</a:t>
            </a:r>
            <a:r>
              <a:rPr lang="ko-KR" altLang="en-US"/>
              <a:t>를 발행하는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3"/>
            <a:r>
              <a:rPr lang="en-US" altLang="ko-KR" smtClean="0"/>
              <a:t>DAI</a:t>
            </a:r>
          </a:p>
          <a:p>
            <a:pPr lvl="4"/>
            <a:r>
              <a:rPr lang="ko-KR" altLang="en-US" smtClean="0"/>
              <a:t>현재 </a:t>
            </a:r>
            <a:r>
              <a:rPr lang="ko-KR" altLang="en-US"/>
              <a:t>가장 성공적인 탈중앙화된 암호화폐 기반 스테이블코인으로 평가받고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4"/>
            <a:r>
              <a:rPr lang="ko-KR" altLang="en-US" smtClean="0"/>
              <a:t>메이커다오</a:t>
            </a:r>
            <a:r>
              <a:rPr lang="en-US" altLang="ko-KR"/>
              <a:t>(MakerDAO)</a:t>
            </a:r>
            <a:r>
              <a:rPr lang="ko-KR" altLang="en-US"/>
              <a:t>라는 탈중앙화된 자율 조직</a:t>
            </a:r>
            <a:r>
              <a:rPr lang="en-US" altLang="ko-KR"/>
              <a:t>(DAO)</a:t>
            </a:r>
            <a:r>
              <a:rPr lang="ko-KR" altLang="en-US"/>
              <a:t>에 의해 발행 및 관리됩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5" y="3933056"/>
            <a:ext cx="1299853" cy="134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3" y="5733256"/>
            <a:ext cx="2076151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리플</a:t>
            </a:r>
            <a:r>
              <a:rPr lang="en-US" altLang="ko-KR"/>
              <a:t>(</a:t>
            </a:r>
            <a:r>
              <a:rPr lang="en-US" altLang="ko-KR" smtClean="0"/>
              <a:t>Ripple) - </a:t>
            </a:r>
            <a:r>
              <a:rPr lang="en-US" altLang="ko-KR"/>
              <a:t>SWIFT</a:t>
            </a:r>
            <a:r>
              <a:rPr lang="ko-KR" altLang="en-US"/>
              <a:t>와 리플</a:t>
            </a:r>
            <a:r>
              <a:rPr lang="en-US" altLang="ko-KR"/>
              <a:t>, </a:t>
            </a:r>
            <a:r>
              <a:rPr lang="ko-KR" altLang="en-US"/>
              <a:t>경쟁에서 협력으로의 전환점</a:t>
            </a:r>
            <a:r>
              <a:rPr lang="en-US" altLang="ko-KR" smtClean="0"/>
              <a:t>?</a:t>
            </a:r>
            <a:endParaRPr lang="ko-KR" altLang="en-US">
              <a:hlinkClick r:id="rId2"/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암호화폐를 넘어 </a:t>
            </a:r>
            <a:r>
              <a:rPr lang="ko-KR" altLang="en-US" u="sng">
                <a:solidFill>
                  <a:srgbClr val="FF0000"/>
                </a:solidFill>
              </a:rPr>
              <a:t>글로벌 결제 네트워크를 </a:t>
            </a:r>
            <a:r>
              <a:rPr lang="ko-KR" altLang="en-US">
                <a:solidFill>
                  <a:schemeClr val="tx1"/>
                </a:solidFill>
              </a:rPr>
              <a:t>지향하는 블록체인 기반 </a:t>
            </a:r>
            <a:r>
              <a:rPr lang="ko-KR" altLang="en-US" smtClean="0">
                <a:solidFill>
                  <a:schemeClr val="tx1"/>
                </a:solidFill>
              </a:rPr>
              <a:t>프로젝트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전 </a:t>
            </a:r>
            <a:r>
              <a:rPr lang="ko-KR" altLang="en-US">
                <a:solidFill>
                  <a:schemeClr val="tx1"/>
                </a:solidFill>
              </a:rPr>
              <a:t>세계의 금융 관련 기관 및 기업들이 </a:t>
            </a:r>
            <a:r>
              <a:rPr lang="ko-KR" altLang="en-US"/>
              <a:t>실시간으로 자금을 송금하기 위해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</a:t>
            </a:r>
            <a:r>
              <a:rPr lang="ko-KR" altLang="en-US"/>
              <a:t>프로토콜이자 </a:t>
            </a:r>
            <a:r>
              <a:rPr lang="ko-KR" altLang="en-US" smtClean="0"/>
              <a:t>디지털자산</a:t>
            </a:r>
            <a:r>
              <a:rPr lang="en-US" altLang="ko-KR" smtClean="0"/>
              <a:t>(</a:t>
            </a:r>
            <a:r>
              <a:rPr lang="ko-KR" altLang="en-US" smtClean="0"/>
              <a:t>암호화폐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공식적인 가상화폐 이름은 엑스알피</a:t>
            </a:r>
            <a:r>
              <a:rPr lang="en-US" altLang="ko-KR">
                <a:solidFill>
                  <a:schemeClr val="tx1"/>
                </a:solidFill>
              </a:rPr>
              <a:t>(XRP)</a:t>
            </a:r>
            <a:r>
              <a:rPr lang="ko-KR" altLang="en-US" smtClean="0">
                <a:solidFill>
                  <a:schemeClr val="tx1"/>
                </a:solidFill>
              </a:rPr>
              <a:t>이며 리플은 이를 운용하는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회사 이름이지만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화폐도 리플이라고 통칭해 부름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/>
            <a:r>
              <a:rPr lang="en-US" altLang="ko-KR"/>
              <a:t>1 XRP = 2953.77 </a:t>
            </a:r>
            <a:r>
              <a:rPr lang="en-US" altLang="ko-KR" smtClean="0"/>
              <a:t>KRW</a:t>
            </a:r>
          </a:p>
          <a:p>
            <a:pPr lvl="1"/>
            <a:r>
              <a:rPr lang="en-US" altLang="ko-KR" smtClean="0"/>
              <a:t>RippleNet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리플이 </a:t>
            </a:r>
            <a:r>
              <a:rPr lang="ko-KR" altLang="en-US">
                <a:solidFill>
                  <a:schemeClr val="tx1"/>
                </a:solidFill>
              </a:rPr>
              <a:t>구축한 </a:t>
            </a:r>
            <a:r>
              <a:rPr lang="ko-KR" altLang="en-US" u="sng">
                <a:solidFill>
                  <a:schemeClr val="tx1"/>
                </a:solidFill>
              </a:rPr>
              <a:t>글로벌 결제 </a:t>
            </a:r>
            <a:r>
              <a:rPr lang="ko-KR" altLang="en-US" u="sng" smtClean="0">
                <a:solidFill>
                  <a:schemeClr val="tx1"/>
                </a:solidFill>
              </a:rPr>
              <a:t>네트워크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은행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결제 제공자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디지털 자산 거래소 등이 참여하여 </a:t>
            </a:r>
            <a:r>
              <a:rPr lang="ko-KR" altLang="en-US" u="sng">
                <a:solidFill>
                  <a:schemeClr val="tx1"/>
                </a:solidFill>
              </a:rPr>
              <a:t>실시간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국제 </a:t>
            </a:r>
            <a:r>
              <a:rPr lang="ko-KR" altLang="en-US" u="sng" smtClean="0">
                <a:solidFill>
                  <a:schemeClr val="tx1"/>
                </a:solidFill>
              </a:rPr>
              <a:t>송금이 </a:t>
            </a:r>
            <a:r>
              <a:rPr lang="ko-KR" altLang="en-US" u="sng">
                <a:solidFill>
                  <a:schemeClr val="tx1"/>
                </a:solidFill>
              </a:rPr>
              <a:t>가능</a:t>
            </a:r>
          </a:p>
          <a:p>
            <a:pPr lvl="3"/>
            <a:endParaRPr lang="ko-KR" altLang="en-US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29000"/>
            <a:ext cx="1997794" cy="98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97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</a:t>
            </a:r>
            <a:r>
              <a:rPr lang="en-US" altLang="ko-KR" smtClean="0"/>
              <a:t>stablecoin)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알고리즘기반 스테이블 코인</a:t>
            </a:r>
            <a:endParaRPr lang="ko-KR" altLang="en-US" b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담보 </a:t>
            </a:r>
            <a:r>
              <a:rPr lang="ko-KR" altLang="en-US"/>
              <a:t>자산 없이 소프트웨어 알고리즘을 통해 가치를 유지하는 </a:t>
            </a:r>
            <a:r>
              <a:rPr lang="ko-KR" altLang="en-US" smtClean="0"/>
              <a:t>암호화폐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명목화폐나 암호화폐에 의해 보증되지 않으며</a:t>
            </a:r>
            <a:r>
              <a:rPr lang="en-US" altLang="ko-KR"/>
              <a:t>,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토큰 공급량을 관리하는 알고리즘과 스마트 계약에 의존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/>
              <a:t>중앙은행이 국가 통화를 관리하는 것과 유사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u="sng" smtClean="0"/>
              <a:t>연동된 명목화폐 가격보다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낮아질 경우 토큰 공급량 감소</a:t>
            </a:r>
            <a:endParaRPr lang="en-US" altLang="ko-KR" u="sng" smtClean="0"/>
          </a:p>
          <a:p>
            <a:pPr lvl="3"/>
            <a:r>
              <a:rPr lang="en-US" altLang="ko-KR" smtClean="0"/>
              <a:t>Carbon</a:t>
            </a:r>
            <a:r>
              <a:rPr lang="en-US" altLang="ko-KR"/>
              <a:t>, </a:t>
            </a:r>
            <a:r>
              <a:rPr lang="en-US" altLang="ko-KR" smtClean="0"/>
              <a:t>Basis</a:t>
            </a:r>
            <a:endParaRPr lang="en-US" altLang="ko-KR"/>
          </a:p>
        </p:txBody>
      </p:sp>
      <p:pic>
        <p:nvPicPr>
          <p:cNvPr id="6146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02196"/>
            <a:ext cx="6120680" cy="303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95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7" y="4869160"/>
            <a:ext cx="15525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6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</a:t>
            </a:r>
            <a:r>
              <a:rPr lang="en-US" altLang="ko-KR" smtClean="0"/>
              <a:t>stablecoin)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스테이블 코인의 시총이 </a:t>
            </a:r>
            <a:r>
              <a:rPr lang="en-US" altLang="ko-KR" smtClean="0">
                <a:solidFill>
                  <a:srgbClr val="FF0000"/>
                </a:solidFill>
              </a:rPr>
              <a:t>1000</a:t>
            </a:r>
            <a:r>
              <a:rPr lang="ko-KR" altLang="en-US">
                <a:solidFill>
                  <a:srgbClr val="FF0000"/>
                </a:solidFill>
              </a:rPr>
              <a:t>억</a:t>
            </a:r>
            <a:r>
              <a:rPr lang="en-US" altLang="ko-KR">
                <a:solidFill>
                  <a:srgbClr val="FF0000"/>
                </a:solidFill>
              </a:rPr>
              <a:t>(113</a:t>
            </a:r>
            <a:r>
              <a:rPr lang="ko-KR" altLang="en-US">
                <a:solidFill>
                  <a:srgbClr val="FF0000"/>
                </a:solidFill>
              </a:rPr>
              <a:t>조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 smtClean="0">
                <a:solidFill>
                  <a:srgbClr val="FF0000"/>
                </a:solidFill>
              </a:rPr>
              <a:t>달러 돌파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en-US" altLang="ko-KR">
                <a:solidFill>
                  <a:schemeClr val="tx1"/>
                </a:solidFill>
              </a:rPr>
              <a:t>2025</a:t>
            </a:r>
            <a:r>
              <a:rPr lang="ko-KR" altLang="en-US">
                <a:solidFill>
                  <a:schemeClr val="tx1"/>
                </a:solidFill>
              </a:rPr>
              <a:t>년 중반 기준으로 약 </a:t>
            </a:r>
            <a:r>
              <a:rPr lang="en-US" altLang="ko-KR">
                <a:solidFill>
                  <a:schemeClr val="tx1"/>
                </a:solidFill>
              </a:rPr>
              <a:t>2,500</a:t>
            </a:r>
            <a:r>
              <a:rPr lang="ko-KR" altLang="en-US">
                <a:solidFill>
                  <a:schemeClr val="tx1"/>
                </a:solidFill>
              </a:rPr>
              <a:t>억 달러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한화 약 </a:t>
            </a:r>
            <a:r>
              <a:rPr lang="en-US" altLang="ko-KR">
                <a:solidFill>
                  <a:schemeClr val="tx1"/>
                </a:solidFill>
              </a:rPr>
              <a:t>345</a:t>
            </a:r>
            <a:r>
              <a:rPr lang="ko-KR" altLang="en-US">
                <a:solidFill>
                  <a:schemeClr val="tx1"/>
                </a:solidFill>
              </a:rPr>
              <a:t>조 원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규모를 형성하고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ko-KR" altLang="en-US" u="sng">
                <a:solidFill>
                  <a:schemeClr val="tx1"/>
                </a:solidFill>
              </a:rPr>
              <a:t>주요 스테이블 코인의 시가총액을 보면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 smtClean="0">
                <a:solidFill>
                  <a:schemeClr val="tx1"/>
                </a:solidFill>
              </a:rPr>
              <a:t>테더</a:t>
            </a:r>
            <a:r>
              <a:rPr lang="en-US" altLang="ko-KR" u="sng">
                <a:solidFill>
                  <a:schemeClr val="tx1"/>
                </a:solidFill>
              </a:rPr>
              <a:t>(USDT)</a:t>
            </a:r>
            <a:r>
              <a:rPr lang="ko-KR" altLang="en-US" u="sng">
                <a:solidFill>
                  <a:schemeClr val="tx1"/>
                </a:solidFill>
              </a:rPr>
              <a:t>와 </a:t>
            </a:r>
            <a:r>
              <a:rPr lang="en-US" altLang="ko-KR" u="sng">
                <a:solidFill>
                  <a:schemeClr val="tx1"/>
                </a:solidFill>
              </a:rPr>
              <a:t>USD</a:t>
            </a:r>
            <a:r>
              <a:rPr lang="ko-KR" altLang="en-US" u="sng">
                <a:solidFill>
                  <a:schemeClr val="tx1"/>
                </a:solidFill>
              </a:rPr>
              <a:t>코인</a:t>
            </a:r>
            <a:r>
              <a:rPr lang="en-US" altLang="ko-KR" u="sng">
                <a:solidFill>
                  <a:schemeClr val="tx1"/>
                </a:solidFill>
              </a:rPr>
              <a:t>(USDC</a:t>
            </a:r>
            <a:r>
              <a:rPr lang="en-US" altLang="ko-KR" u="sng" smtClean="0">
                <a:solidFill>
                  <a:schemeClr val="tx1"/>
                </a:solidFill>
              </a:rPr>
              <a:t>)</a:t>
            </a:r>
            <a:r>
              <a:rPr lang="ko-KR" altLang="en-US" u="sng" smtClean="0">
                <a:solidFill>
                  <a:schemeClr val="tx1"/>
                </a:solidFill>
              </a:rPr>
              <a:t>이 </a:t>
            </a:r>
            <a:r>
              <a:rPr lang="ko-KR" altLang="en-US" u="sng">
                <a:solidFill>
                  <a:schemeClr val="tx1"/>
                </a:solidFill>
              </a:rPr>
              <a:t>시장의 대부분을 차지하고 있으며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이 두 코인의 시가총액 합계가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전체 </a:t>
            </a:r>
            <a:r>
              <a:rPr lang="ko-KR" altLang="en-US" u="sng">
                <a:solidFill>
                  <a:schemeClr val="tx1"/>
                </a:solidFill>
              </a:rPr>
              <a:t>시장의 </a:t>
            </a:r>
            <a:r>
              <a:rPr lang="en-US" altLang="ko-KR" u="sng">
                <a:solidFill>
                  <a:schemeClr val="tx1"/>
                </a:solidFill>
              </a:rPr>
              <a:t>90% </a:t>
            </a:r>
            <a:r>
              <a:rPr lang="ko-KR" altLang="en-US" u="sng">
                <a:solidFill>
                  <a:schemeClr val="tx1"/>
                </a:solidFill>
              </a:rPr>
              <a:t>이상을 차지하는 것으로 </a:t>
            </a:r>
            <a:r>
              <a:rPr lang="ko-KR" altLang="en-US" u="sng" smtClean="0">
                <a:solidFill>
                  <a:schemeClr val="tx1"/>
                </a:solidFill>
              </a:rPr>
              <a:t>나타났음</a:t>
            </a:r>
            <a:endParaRPr lang="en-US" altLang="ko-KR" u="sng">
              <a:solidFill>
                <a:schemeClr val="tx1"/>
              </a:solidFill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전문가들은 스테이블 코인 시장이 앞으로도 계속 성장할 것으로 전망하며</a:t>
            </a:r>
            <a:r>
              <a:rPr lang="en-US" altLang="ko-KR">
                <a:solidFill>
                  <a:schemeClr val="tx1"/>
                </a:solidFill>
              </a:rPr>
              <a:t>, 2028</a:t>
            </a:r>
            <a:r>
              <a:rPr lang="ko-KR" altLang="en-US">
                <a:solidFill>
                  <a:schemeClr val="tx1"/>
                </a:solidFill>
              </a:rPr>
              <a:t>년에는 그 규모가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조 달러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한화 약 </a:t>
            </a:r>
            <a:r>
              <a:rPr lang="en-US" altLang="ko-KR">
                <a:solidFill>
                  <a:schemeClr val="tx1"/>
                </a:solidFill>
              </a:rPr>
              <a:t>2,700</a:t>
            </a:r>
            <a:r>
              <a:rPr lang="ko-KR" altLang="en-US">
                <a:solidFill>
                  <a:schemeClr val="tx1"/>
                </a:solidFill>
              </a:rPr>
              <a:t>조 원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까지 커질 수 있다는 분석도 나오고 </a:t>
            </a:r>
            <a:r>
              <a:rPr lang="ko-KR" altLang="en-US" smtClean="0">
                <a:solidFill>
                  <a:schemeClr val="tx1"/>
                </a:solidFill>
              </a:rPr>
              <a:t>있음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이러한 성장은 </a:t>
            </a:r>
            <a:r>
              <a:rPr lang="ko-KR" altLang="en-US" u="sng">
                <a:solidFill>
                  <a:schemeClr val="tx1"/>
                </a:solidFill>
              </a:rPr>
              <a:t>스테이블 코인이 국제 결제 및 금융 시스템에서 더욱 중요한 역할을 하게 될 것이라는 기대를 </a:t>
            </a:r>
            <a:r>
              <a:rPr lang="ko-KR" altLang="en-US" u="sng" smtClean="0">
                <a:solidFill>
                  <a:schemeClr val="tx1"/>
                </a:solidFill>
              </a:rPr>
              <a:t>반영함</a:t>
            </a:r>
            <a:endParaRPr lang="en-US" altLang="ko-KR" u="sng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관련 업체들이 </a:t>
            </a:r>
            <a:r>
              <a:rPr lang="en-US" altLang="ko-KR" smtClean="0">
                <a:solidFill>
                  <a:srgbClr val="FF0000"/>
                </a:solidFill>
              </a:rPr>
              <a:t>1000</a:t>
            </a:r>
            <a:r>
              <a:rPr lang="ko-KR" altLang="en-US" smtClean="0">
                <a:solidFill>
                  <a:srgbClr val="FF0000"/>
                </a:solidFill>
              </a:rPr>
              <a:t>억달러의 현금을 보유하고 </a:t>
            </a:r>
            <a:r>
              <a:rPr lang="ko-KR" altLang="en-US" smtClean="0">
                <a:solidFill>
                  <a:schemeClr val="tx1"/>
                </a:solidFill>
              </a:rPr>
              <a:t>있어야함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미국 금융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당국이 </a:t>
            </a:r>
            <a:r>
              <a:rPr lang="ko-KR" altLang="en-US" smtClean="0">
                <a:solidFill>
                  <a:srgbClr val="006600"/>
                </a:solidFill>
              </a:rPr>
              <a:t>테더를 조사한 결과 지급 준비금이 충분하지 못하였음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암호화폐발 </a:t>
            </a:r>
            <a:r>
              <a:rPr lang="ko-KR" altLang="en-US" smtClean="0">
                <a:solidFill>
                  <a:srgbClr val="006600"/>
                </a:solidFill>
              </a:rPr>
              <a:t>금융 위기가 온다면 스테이블 코인에서 시작할 가능성이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크다고 블룸버그는 전망</a:t>
            </a:r>
            <a:r>
              <a:rPr lang="en-US" altLang="ko-KR">
                <a:solidFill>
                  <a:schemeClr val="tx1"/>
                </a:solidFill>
              </a:rPr>
              <a:t>(2021.6.17)</a:t>
            </a:r>
            <a:endParaRPr lang="ko-KR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스테이블 코인</a:t>
            </a:r>
            <a:r>
              <a:rPr lang="en-US" altLang="ko-KR"/>
              <a:t>(</a:t>
            </a:r>
            <a:r>
              <a:rPr lang="en-US" altLang="ko-KR" smtClean="0"/>
              <a:t>stablecoin)</a:t>
            </a:r>
          </a:p>
          <a:p>
            <a:pPr lvl="1"/>
            <a:r>
              <a:rPr lang="ko-KR" altLang="en-US" smtClean="0"/>
              <a:t>스테이블 코인으로 무엇을 할 수 있나요</a:t>
            </a:r>
            <a:r>
              <a:rPr lang="en-US" altLang="ko-KR" smtClean="0"/>
              <a:t>?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변동성 최소화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매수인과 매도인 모두 토큰 가치가 가까운 장래에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u="sng" smtClean="0"/>
              <a:t>예기치 않게 급등하거나 붕괴하지 않을 것이라고 예측할 수 있음</a:t>
            </a:r>
            <a:endParaRPr lang="en-US" altLang="ko-KR" u="sng" smtClean="0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빠른 처리와 저렴한 이체 수수료로 전 세계 어디로든 송금할 수 있음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/>
              <a:t>1</a:t>
            </a:r>
            <a:r>
              <a:rPr lang="ko-KR" altLang="en-US" smtClean="0"/>
              <a:t>백만 달러 상당의 </a:t>
            </a:r>
            <a:r>
              <a:rPr lang="en-US" altLang="ko-KR" smtClean="0"/>
              <a:t>USDC</a:t>
            </a:r>
            <a:r>
              <a:rPr lang="ko-KR" altLang="en-US" smtClean="0"/>
              <a:t>를 송금할 때 소요되는 이체 수수료는 </a:t>
            </a:r>
            <a:r>
              <a:rPr lang="en-US" altLang="ko-KR" smtClean="0"/>
              <a:t>1</a:t>
            </a:r>
            <a:r>
              <a:rPr lang="ko-KR" altLang="en-US" smtClean="0"/>
              <a:t>달러 미만</a:t>
            </a:r>
            <a:endParaRPr lang="ko-KR" altLang="en-US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67246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74374" y="5635188"/>
            <a:ext cx="67139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Visa</a:t>
            </a:r>
            <a:r>
              <a:rPr lang="ko-KR" altLang="en-US" sz="1100" b="1"/>
              <a:t>나 </a:t>
            </a:r>
            <a:r>
              <a:rPr lang="en-US" altLang="ko-KR" sz="1100" b="1"/>
              <a:t>Mastercard </a:t>
            </a:r>
            <a:r>
              <a:rPr lang="ko-KR" altLang="en-US" sz="1100" b="1"/>
              <a:t>네트워크는 일반적으로 수수료가 </a:t>
            </a:r>
            <a:r>
              <a:rPr lang="ko-KR" altLang="en-US" sz="1100" b="1" u="sng">
                <a:hlinkClick r:id="rId3"/>
              </a:rPr>
              <a:t>각 트랜잭션의 </a:t>
            </a:r>
            <a:r>
              <a:rPr lang="en-US" altLang="ko-KR" sz="1100" b="1" u="sng">
                <a:hlinkClick r:id="rId3"/>
              </a:rPr>
              <a:t>1.5%~3.5%</a:t>
            </a:r>
            <a:r>
              <a:rPr lang="ko-KR" altLang="en-US" sz="1100" b="1"/>
              <a:t>를 </a:t>
            </a:r>
            <a:r>
              <a:rPr lang="ko-KR" altLang="en-US" sz="1100" b="1" smtClean="0"/>
              <a:t>차지</a:t>
            </a:r>
            <a:endParaRPr lang="en-US" altLang="ko-KR" sz="1100" b="1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C00000"/>
                </a:solidFill>
              </a:rPr>
              <a:t>스테이블코인의 </a:t>
            </a:r>
            <a:r>
              <a:rPr lang="ko-KR" altLang="en-US" sz="1100" b="1">
                <a:solidFill>
                  <a:srgbClr val="C00000"/>
                </a:solidFill>
              </a:rPr>
              <a:t>수수료는 거래 수수료가 </a:t>
            </a:r>
            <a:r>
              <a:rPr lang="ko-KR" altLang="en-US" sz="1100" b="1" smtClean="0">
                <a:solidFill>
                  <a:srgbClr val="C00000"/>
                </a:solidFill>
              </a:rPr>
              <a:t>유일 </a:t>
            </a:r>
            <a:r>
              <a:rPr lang="en-US" altLang="ko-KR" sz="1100" b="1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smtClean="0"/>
              <a:t>가격 </a:t>
            </a:r>
            <a:r>
              <a:rPr lang="ko-KR" altLang="en-US" sz="1100" b="1"/>
              <a:t>인하를 통해 절감한 금액만큼 소비자에게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혜택을 </a:t>
            </a:r>
            <a:r>
              <a:rPr lang="ko-KR" altLang="en-US" sz="1100" b="1"/>
              <a:t>줄 수 있어 판매자와 소비자 모두에게 이익이 되는 결제 </a:t>
            </a:r>
            <a:r>
              <a:rPr lang="ko-KR" altLang="en-US" sz="1100" b="1" smtClean="0"/>
              <a:t>시스템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21245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테더</a:t>
            </a:r>
            <a:r>
              <a:rPr lang="en-US" altLang="ko-KR" smtClean="0"/>
              <a:t>(</a:t>
            </a:r>
            <a:r>
              <a:rPr lang="en-US" altLang="ko-KR">
                <a:hlinkClick r:id="rId2"/>
              </a:rPr>
              <a:t>Tether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미국 </a:t>
            </a:r>
            <a:r>
              <a:rPr lang="ko-KR" altLang="en-US"/>
              <a:t>달러와 </a:t>
            </a:r>
            <a:r>
              <a:rPr lang="en-US" altLang="ko-KR"/>
              <a:t>1:1</a:t>
            </a:r>
            <a:r>
              <a:rPr lang="ko-KR" altLang="en-US"/>
              <a:t>로 연동된 </a:t>
            </a:r>
            <a:r>
              <a:rPr lang="ko-KR" altLang="en-US" smtClean="0"/>
              <a:t>스테이블 코인으로 </a:t>
            </a:r>
            <a:r>
              <a:rPr lang="en-US" altLang="ko-KR"/>
              <a:t>USDT</a:t>
            </a:r>
            <a:r>
              <a:rPr lang="ko-KR" altLang="en-US"/>
              <a:t>로 줄여서도 </a:t>
            </a:r>
            <a:r>
              <a:rPr lang="ko-KR" altLang="en-US" smtClean="0"/>
              <a:t>씀</a:t>
            </a:r>
            <a:endParaRPr lang="en-US" altLang="ko-KR"/>
          </a:p>
          <a:p>
            <a:pPr lvl="2"/>
            <a:r>
              <a:rPr lang="ko-KR" altLang="en-US" u="sng"/>
              <a:t>처음으로 탄생한 </a:t>
            </a:r>
            <a:r>
              <a:rPr lang="ko-KR" altLang="en-US" u="sng" smtClean="0"/>
              <a:t>스테이블 코인이자 </a:t>
            </a:r>
            <a:r>
              <a:rPr lang="ko-KR" altLang="en-US" u="sng"/>
              <a:t>시가총액이 가장 높은 </a:t>
            </a:r>
            <a:r>
              <a:rPr lang="ko-KR" altLang="en-US" u="sng" smtClean="0"/>
              <a:t>코인으로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en-US" altLang="ko-KR" u="sng" smtClean="0"/>
              <a:t>2014</a:t>
            </a:r>
            <a:r>
              <a:rPr lang="ko-KR" altLang="en-US" u="sng"/>
              <a:t>년에 </a:t>
            </a:r>
            <a:r>
              <a:rPr lang="ko-KR" altLang="en-US" u="sng" smtClean="0"/>
              <a:t>탄생</a:t>
            </a:r>
            <a:r>
              <a:rPr lang="en-US" altLang="ko-KR" u="sng" smtClean="0"/>
              <a:t> </a:t>
            </a:r>
            <a:endParaRPr lang="en-US" altLang="ko-KR" u="sng"/>
          </a:p>
          <a:p>
            <a:pPr lvl="2"/>
            <a:r>
              <a:rPr lang="ko-KR" altLang="en-US" smtClean="0"/>
              <a:t>압도적으로 </a:t>
            </a:r>
            <a:r>
              <a:rPr lang="ko-KR" altLang="en-US"/>
              <a:t>가장 많은 종류의 스테이블코인이 따르는 </a:t>
            </a:r>
            <a:r>
              <a:rPr lang="ko-KR" altLang="en-US">
                <a:solidFill>
                  <a:srgbClr val="006600"/>
                </a:solidFill>
                <a:hlinkClick r:id="rId3" action="ppaction://hlinksldjump"/>
              </a:rPr>
              <a:t>명목 화폐는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당연히 미국 </a:t>
            </a:r>
            <a:r>
              <a:rPr lang="ko-KR" altLang="en-US">
                <a:solidFill>
                  <a:srgbClr val="006600"/>
                </a:solidFill>
              </a:rPr>
              <a:t>달러</a:t>
            </a:r>
            <a:r>
              <a:rPr lang="en-US" altLang="ko-KR">
                <a:solidFill>
                  <a:srgbClr val="006600"/>
                </a:solidFill>
              </a:rPr>
              <a:t>(USD</a:t>
            </a:r>
            <a:r>
              <a:rPr lang="en-US" altLang="ko-KR" smtClean="0">
                <a:solidFill>
                  <a:srgbClr val="006600"/>
                </a:solidFill>
              </a:rPr>
              <a:t>)</a:t>
            </a:r>
          </a:p>
          <a:p>
            <a:pPr lvl="2"/>
            <a:r>
              <a:rPr lang="ko-KR" altLang="en-US" smtClean="0"/>
              <a:t>테더의 </a:t>
            </a:r>
            <a:r>
              <a:rPr lang="ko-KR" altLang="en-US"/>
              <a:t>탄생 이래로 수많은 스테이블코인이 탄생했으며</a:t>
            </a:r>
            <a:r>
              <a:rPr lang="en-US" altLang="ko-KR"/>
              <a:t>, </a:t>
            </a:r>
            <a:r>
              <a:rPr lang="ko-KR" altLang="en-US"/>
              <a:t>미국 달러뿐만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아니라 </a:t>
            </a:r>
            <a:r>
              <a:rPr lang="ko-KR" altLang="en-US"/>
              <a:t>유로나 파운드</a:t>
            </a:r>
            <a:r>
              <a:rPr lang="en-US" altLang="ko-KR"/>
              <a:t>, </a:t>
            </a:r>
            <a:r>
              <a:rPr lang="ko-KR" altLang="en-US"/>
              <a:t>호주 달러</a:t>
            </a:r>
            <a:r>
              <a:rPr lang="en-US" altLang="ko-KR"/>
              <a:t>, </a:t>
            </a:r>
            <a:r>
              <a:rPr lang="ko-KR" altLang="en-US"/>
              <a:t>한국 원</a:t>
            </a:r>
            <a:r>
              <a:rPr lang="en-US" altLang="ko-KR"/>
              <a:t>, </a:t>
            </a:r>
            <a:r>
              <a:rPr lang="ko-KR" altLang="en-US"/>
              <a:t>그리고 이들보다 불안정한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브라질의 </a:t>
            </a:r>
            <a:r>
              <a:rPr lang="ko-KR" altLang="en-US"/>
              <a:t>헤알 등을 기반으로 한 스테이블코인들도 </a:t>
            </a:r>
            <a:r>
              <a:rPr lang="ko-KR" altLang="en-US" smtClean="0"/>
              <a:t>탄생했음</a:t>
            </a:r>
            <a:endParaRPr lang="en-US" altLang="ko-KR" smtClean="0"/>
          </a:p>
          <a:p>
            <a:pPr lvl="1"/>
            <a:r>
              <a:rPr lang="ko-KR" altLang="en-US" smtClean="0"/>
              <a:t>홍콩의 비트파이넥스 거래소가 발행 </a:t>
            </a:r>
            <a:endParaRPr lang="en-US" altLang="ko-KR" smtClean="0"/>
          </a:p>
          <a:p>
            <a:pPr lvl="1"/>
            <a:r>
              <a:rPr lang="ko-KR" altLang="en-US" smtClean="0"/>
              <a:t>가치고정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1</a:t>
            </a:r>
            <a:r>
              <a:rPr lang="ko-KR" altLang="en-US"/>
              <a:t>테더</a:t>
            </a:r>
            <a:r>
              <a:rPr lang="en-US" altLang="ko-KR"/>
              <a:t>(USDT)</a:t>
            </a:r>
            <a:r>
              <a:rPr lang="ko-KR" altLang="en-US" smtClean="0"/>
              <a:t>는 </a:t>
            </a:r>
            <a:r>
              <a:rPr lang="en-US" altLang="ko-KR" smtClean="0"/>
              <a:t>1</a:t>
            </a:r>
            <a:r>
              <a:rPr lang="ko-KR" altLang="en-US" smtClean="0"/>
              <a:t>달러의 가치를 가짐</a:t>
            </a:r>
            <a:endParaRPr lang="ko-KR" altLang="en-US"/>
          </a:p>
          <a:p>
            <a:pPr lvl="1"/>
            <a:r>
              <a:rPr lang="ko-KR" altLang="en-US" smtClean="0"/>
              <a:t>중앙발행체계</a:t>
            </a:r>
            <a:endParaRPr lang="en-US" altLang="ko-KR" smtClean="0"/>
          </a:p>
          <a:p>
            <a:pPr lvl="2"/>
            <a:r>
              <a:rPr lang="ko-KR" altLang="en-US" smtClean="0"/>
              <a:t>거래소에서 직접 발행해 유통</a:t>
            </a:r>
            <a:endParaRPr lang="en-US" altLang="ko-KR" smtClean="0"/>
          </a:p>
          <a:p>
            <a:pPr lvl="2"/>
            <a:r>
              <a:rPr lang="ko-KR" altLang="en-US" smtClean="0"/>
              <a:t>중앙에서 토큰의 수요와 공급을 조절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85184"/>
            <a:ext cx="3554735" cy="135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77272"/>
            <a:ext cx="2409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2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디엠</a:t>
            </a:r>
            <a:r>
              <a:rPr lang="en-US" altLang="ko-KR"/>
              <a:t>(Diem, </a:t>
            </a:r>
            <a:r>
              <a:rPr lang="ko-KR" altLang="en-US"/>
              <a:t>과거 명칭</a:t>
            </a:r>
            <a:r>
              <a:rPr lang="en-US" altLang="ko-KR"/>
              <a:t>: </a:t>
            </a:r>
            <a:r>
              <a:rPr lang="ko-KR" altLang="en-US"/>
              <a:t>리브라</a:t>
            </a:r>
            <a:r>
              <a:rPr lang="en-US" altLang="ko-KR"/>
              <a:t>, Libra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페이스북이 </a:t>
            </a:r>
            <a:r>
              <a:rPr lang="ko-KR" altLang="en-US"/>
              <a:t>계획하고 이용 허가를 받은 </a:t>
            </a:r>
            <a:r>
              <a:rPr lang="ko-KR" altLang="en-US" smtClean="0"/>
              <a:t>암호화폐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페이스북이 </a:t>
            </a:r>
            <a:r>
              <a:rPr lang="en-US" altLang="ko-KR" smtClean="0">
                <a:solidFill>
                  <a:schemeClr val="tx1"/>
                </a:solidFill>
              </a:rPr>
              <a:t>2021</a:t>
            </a:r>
            <a:r>
              <a:rPr lang="ko-KR" altLang="en-US" smtClean="0">
                <a:solidFill>
                  <a:schemeClr val="tx1"/>
                </a:solidFill>
              </a:rPr>
              <a:t>년 발행할 예정인 결제용 암호화폐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리브라는 </a:t>
            </a:r>
            <a:r>
              <a:rPr lang="ko-KR" altLang="en-US">
                <a:solidFill>
                  <a:schemeClr val="tx1"/>
                </a:solidFill>
              </a:rPr>
              <a:t>달러와 같은 법정화폐에 연동되는 스테이블 코인으로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전 </a:t>
            </a:r>
            <a:r>
              <a:rPr lang="ko-KR" altLang="en-US">
                <a:solidFill>
                  <a:srgbClr val="006600"/>
                </a:solidFill>
              </a:rPr>
              <a:t>세계적인 결제 및 금융 시스템을 목표로 </a:t>
            </a:r>
            <a:r>
              <a:rPr lang="ko-KR" altLang="en-US" smtClean="0">
                <a:solidFill>
                  <a:srgbClr val="006600"/>
                </a:solidFill>
              </a:rPr>
              <a:t>했음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하지만 </a:t>
            </a:r>
            <a:r>
              <a:rPr lang="ko-KR" altLang="en-US">
                <a:solidFill>
                  <a:srgbClr val="FF0000"/>
                </a:solidFill>
              </a:rPr>
              <a:t>규제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문제 </a:t>
            </a:r>
            <a:r>
              <a:rPr lang="ko-KR" altLang="en-US">
                <a:solidFill>
                  <a:srgbClr val="FF0000"/>
                </a:solidFill>
              </a:rPr>
              <a:t>등으로 인해 </a:t>
            </a:r>
            <a:r>
              <a:rPr lang="ko-KR" altLang="en-US" smtClean="0">
                <a:solidFill>
                  <a:srgbClr val="FF0000"/>
                </a:solidFill>
              </a:rPr>
              <a:t>프로젝트가 </a:t>
            </a:r>
            <a:r>
              <a:rPr lang="ko-KR" altLang="en-US">
                <a:solidFill>
                  <a:srgbClr val="FF0000"/>
                </a:solidFill>
              </a:rPr>
              <a:t>중단되면서 코인 디엠은 현실화되지 </a:t>
            </a:r>
            <a:r>
              <a:rPr lang="ko-KR" altLang="en-US" smtClean="0">
                <a:solidFill>
                  <a:srgbClr val="FF0000"/>
                </a:solidFill>
              </a:rPr>
              <a:t>못했음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주요 </a:t>
            </a:r>
            <a:r>
              <a:rPr lang="ko-KR" altLang="en-US" smtClean="0"/>
              <a:t>특징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전세계 </a:t>
            </a:r>
            <a:r>
              <a:rPr lang="en-US" altLang="ko-KR" smtClean="0">
                <a:solidFill>
                  <a:schemeClr val="tx1"/>
                </a:solidFill>
              </a:rPr>
              <a:t>20</a:t>
            </a:r>
            <a:r>
              <a:rPr lang="ko-KR" altLang="en-US" smtClean="0">
                <a:solidFill>
                  <a:schemeClr val="tx1"/>
                </a:solidFill>
              </a:rPr>
              <a:t>억명 이상의 페이스북 사용자들이 </a:t>
            </a:r>
            <a:r>
              <a:rPr lang="ko-KR" altLang="en-US" u="sng" smtClean="0">
                <a:solidFill>
                  <a:schemeClr val="tx1"/>
                </a:solidFill>
              </a:rPr>
              <a:t>마치 메신저를 보내듯이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돈을 송금할 수 있게 될 전망</a:t>
            </a:r>
            <a:endParaRPr lang="ko-KR" altLang="en-US" u="sng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페이스북이 발행 화폐가치 만큼 예비금을 보유하는 </a:t>
            </a:r>
            <a:r>
              <a:rPr lang="ko-KR" altLang="en-US" u="sng" smtClean="0">
                <a:solidFill>
                  <a:schemeClr val="tx1"/>
                </a:solidFill>
              </a:rPr>
              <a:t>스테이블코인</a:t>
            </a:r>
            <a:endParaRPr lang="ko-KR" altLang="en-US" u="sng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디엠 비전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은행 계좌가 없는 </a:t>
            </a:r>
            <a:r>
              <a:rPr lang="en-US" altLang="ko-KR" smtClean="0">
                <a:solidFill>
                  <a:schemeClr val="tx1"/>
                </a:solidFill>
              </a:rPr>
              <a:t>17</a:t>
            </a:r>
            <a:r>
              <a:rPr lang="ko-KR" altLang="en-US" smtClean="0">
                <a:solidFill>
                  <a:schemeClr val="tx1"/>
                </a:solidFill>
              </a:rPr>
              <a:t>억명 중에 핸드폰으로 인터넷에 접속할 소외 계층이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차적 타켓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디엠을 통해 복잡하고 고비용의 금융 서비스를 쉽고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저렴하게 이용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21145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7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 화폐별 응용분야 및 비중</a:t>
            </a:r>
            <a:endParaRPr lang="en-US" altLang="ko-KR" smtClean="0"/>
          </a:p>
          <a:p>
            <a:pPr lvl="1"/>
            <a:r>
              <a:rPr lang="en-US" altLang="ko-KR" smtClean="0">
                <a:hlinkClick r:id="rId2"/>
              </a:rPr>
              <a:t>coinmarketcap.com</a:t>
            </a:r>
            <a:r>
              <a:rPr lang="ko-KR" altLang="en-US" smtClean="0"/>
              <a:t>의 </a:t>
            </a:r>
            <a:r>
              <a:rPr lang="en-US" altLang="ko-KR" smtClean="0"/>
              <a:t>2021. 9. 23 </a:t>
            </a:r>
            <a:r>
              <a:rPr lang="ko-KR" altLang="en-US"/>
              <a:t>자료</a:t>
            </a:r>
            <a:endParaRPr lang="ko-KR" altLang="en-US" b="0"/>
          </a:p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5905500" cy="355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0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실물화폐와</a:t>
            </a:r>
            <a:r>
              <a:rPr lang="en-US" altLang="ko-KR" smtClean="0"/>
              <a:t> </a:t>
            </a:r>
            <a:r>
              <a:rPr lang="ko-KR" altLang="en-US" smtClean="0"/>
              <a:t>명목화폐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실물화폐 </a:t>
            </a:r>
            <a:r>
              <a:rPr lang="en-US" altLang="ko-KR"/>
              <a:t>(Commodity Money)</a:t>
            </a:r>
          </a:p>
          <a:p>
            <a:pPr lvl="1"/>
            <a:r>
              <a:rPr lang="ko-KR" altLang="en-US"/>
              <a:t>실물화폐는 그 자체로 가치가 있는 물건을 화폐로 쓰는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2"/>
            <a:r>
              <a:rPr lang="ko-KR" altLang="en-US"/>
              <a:t>물물교환 시대의 불편함을 해소하기 위해 등장했으며</a:t>
            </a:r>
            <a:r>
              <a:rPr lang="en-US" altLang="ko-KR"/>
              <a:t>, </a:t>
            </a:r>
            <a:r>
              <a:rPr lang="ko-KR" altLang="en-US"/>
              <a:t>화폐의 재료 자체가 가진 가치 때문에 사람들이 </a:t>
            </a:r>
            <a:r>
              <a:rPr lang="ko-KR" altLang="en-US" smtClean="0"/>
              <a:t>신뢰했음</a:t>
            </a:r>
            <a:r>
              <a:rPr lang="en-US" altLang="ko-KR" smtClean="0"/>
              <a:t> </a:t>
            </a:r>
            <a:endParaRPr lang="en-US" altLang="ko-KR"/>
          </a:p>
          <a:p>
            <a:pPr lvl="2"/>
            <a:r>
              <a:rPr lang="ko-KR" altLang="en-US" smtClean="0"/>
              <a:t>가치 </a:t>
            </a:r>
            <a:r>
              <a:rPr lang="en-US" altLang="ko-KR" smtClean="0"/>
              <a:t>- </a:t>
            </a:r>
            <a:r>
              <a:rPr lang="ko-KR" altLang="en-US"/>
              <a:t>화폐를 만드는 </a:t>
            </a:r>
            <a:r>
              <a:rPr lang="ko-KR" altLang="en-US" smtClean="0"/>
              <a:t>실물</a:t>
            </a:r>
            <a:r>
              <a:rPr lang="en-US" altLang="ko-KR"/>
              <a:t>(</a:t>
            </a:r>
            <a:r>
              <a:rPr lang="ko-KR" altLang="en-US"/>
              <a:t>상품</a:t>
            </a:r>
            <a:r>
              <a:rPr lang="en-US" altLang="ko-KR" smtClean="0"/>
              <a:t>)</a:t>
            </a:r>
            <a:r>
              <a:rPr lang="ko-KR" altLang="en-US" smtClean="0"/>
              <a:t>의 </a:t>
            </a:r>
            <a:r>
              <a:rPr lang="ko-KR" altLang="en-US"/>
              <a:t>가치에 의해 </a:t>
            </a:r>
            <a:r>
              <a:rPr lang="ko-KR" altLang="en-US" smtClean="0"/>
              <a:t>결정됨</a:t>
            </a:r>
            <a:endParaRPr lang="en-US" altLang="ko-KR"/>
          </a:p>
          <a:p>
            <a:pPr lvl="2"/>
            <a:r>
              <a:rPr lang="ko-KR" altLang="en-US" smtClean="0"/>
              <a:t>예시</a:t>
            </a:r>
            <a:endParaRPr lang="en-US" altLang="ko-KR"/>
          </a:p>
          <a:p>
            <a:pPr lvl="3"/>
            <a:r>
              <a:rPr lang="ko-KR" altLang="en-US">
                <a:solidFill>
                  <a:srgbClr val="FF3399"/>
                </a:solidFill>
              </a:rPr>
              <a:t>금</a:t>
            </a:r>
            <a:r>
              <a:rPr lang="en-US" altLang="ko-KR">
                <a:solidFill>
                  <a:srgbClr val="FF3399"/>
                </a:solidFill>
              </a:rPr>
              <a:t>, </a:t>
            </a:r>
            <a:r>
              <a:rPr lang="ko-KR" altLang="en-US">
                <a:solidFill>
                  <a:srgbClr val="FF3399"/>
                </a:solidFill>
              </a:rPr>
              <a:t>은</a:t>
            </a:r>
            <a:r>
              <a:rPr lang="en-US" altLang="ko-KR">
                <a:solidFill>
                  <a:srgbClr val="FF3399"/>
                </a:solidFill>
              </a:rPr>
              <a:t>, </a:t>
            </a:r>
            <a:r>
              <a:rPr lang="ko-KR" altLang="en-US">
                <a:solidFill>
                  <a:srgbClr val="FF3399"/>
                </a:solidFill>
              </a:rPr>
              <a:t>구리 등의 </a:t>
            </a:r>
            <a:r>
              <a:rPr lang="ko-KR" altLang="en-US" smtClean="0">
                <a:solidFill>
                  <a:srgbClr val="FF3399"/>
                </a:solidFill>
              </a:rPr>
              <a:t>금속 </a:t>
            </a:r>
            <a:r>
              <a:rPr lang="en-US" altLang="ko-KR" smtClean="0"/>
              <a:t>- </a:t>
            </a:r>
            <a:r>
              <a:rPr lang="ko-KR" altLang="en-US"/>
              <a:t>금화나 은화는 녹여도 금속 자체의 가치가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사라지지 않음</a:t>
            </a:r>
            <a:endParaRPr lang="en-US" altLang="ko-KR"/>
          </a:p>
          <a:p>
            <a:pPr lvl="3"/>
            <a:r>
              <a:rPr lang="ko-KR" altLang="en-US"/>
              <a:t>조개껍데기</a:t>
            </a:r>
            <a:r>
              <a:rPr lang="en-US" altLang="ko-KR"/>
              <a:t>, </a:t>
            </a:r>
            <a:r>
              <a:rPr lang="ko-KR" altLang="en-US"/>
              <a:t>소금</a:t>
            </a:r>
            <a:r>
              <a:rPr lang="en-US" altLang="ko-KR"/>
              <a:t>, </a:t>
            </a:r>
            <a:r>
              <a:rPr lang="ko-KR" altLang="en-US"/>
              <a:t>담배</a:t>
            </a:r>
            <a:r>
              <a:rPr lang="en-US" altLang="ko-KR"/>
              <a:t>, </a:t>
            </a:r>
            <a:r>
              <a:rPr lang="ko-KR" altLang="en-US" smtClean="0"/>
              <a:t>곡물 </a:t>
            </a:r>
            <a:r>
              <a:rPr lang="en-US" altLang="ko-KR" smtClean="0"/>
              <a:t>- </a:t>
            </a:r>
            <a:r>
              <a:rPr lang="ko-KR" altLang="en-US"/>
              <a:t>역사적으로 다양한 지역에서 사용된 </a:t>
            </a:r>
            <a:r>
              <a:rPr lang="ko-KR" altLang="en-US" smtClean="0"/>
              <a:t>실물화폐</a:t>
            </a:r>
            <a:endParaRPr lang="en-US" altLang="ko-KR" smtClean="0"/>
          </a:p>
          <a:p>
            <a:r>
              <a:rPr lang="ko-KR" altLang="en-US"/>
              <a:t>명목화폐 </a:t>
            </a:r>
            <a:r>
              <a:rPr lang="en-US" altLang="ko-KR"/>
              <a:t>(Fiat Money)</a:t>
            </a:r>
          </a:p>
          <a:p>
            <a:pPr lvl="1"/>
            <a:r>
              <a:rPr lang="ko-KR" altLang="en-US" smtClean="0"/>
              <a:t>그 </a:t>
            </a:r>
            <a:r>
              <a:rPr lang="ko-KR" altLang="en-US"/>
              <a:t>자체로는 가치가 없지만</a:t>
            </a:r>
            <a:r>
              <a:rPr lang="en-US" altLang="ko-KR"/>
              <a:t>, </a:t>
            </a:r>
            <a:r>
              <a:rPr lang="ko-KR" altLang="en-US"/>
              <a:t>정부의 법률적 강제력과 사람들의 신뢰를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바탕으로 </a:t>
            </a:r>
            <a:r>
              <a:rPr lang="ko-KR" altLang="en-US"/>
              <a:t>가치를 갖는 </a:t>
            </a:r>
            <a:r>
              <a:rPr lang="ko-KR" altLang="en-US" smtClean="0"/>
              <a:t>화폐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 </a:t>
            </a:r>
            <a:r>
              <a:rPr lang="ko-KR" altLang="en-US"/>
              <a:t>현재 우리가 사용하는 대부분의 지폐와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동전이 </a:t>
            </a:r>
            <a:r>
              <a:rPr lang="ko-KR" altLang="en-US"/>
              <a:t>바로 </a:t>
            </a:r>
            <a:r>
              <a:rPr lang="ko-KR" altLang="en-US" smtClean="0"/>
              <a:t>명목화폐</a:t>
            </a:r>
            <a:endParaRPr lang="en-US" altLang="ko-KR"/>
          </a:p>
          <a:p>
            <a:pPr lvl="2"/>
            <a:r>
              <a:rPr lang="ko-KR" altLang="en-US" smtClean="0"/>
              <a:t>가치 </a:t>
            </a:r>
            <a:r>
              <a:rPr lang="en-US" altLang="ko-KR" smtClean="0"/>
              <a:t>- </a:t>
            </a:r>
            <a:r>
              <a:rPr lang="ko-KR" altLang="en-US"/>
              <a:t>정부가 </a:t>
            </a:r>
            <a:r>
              <a:rPr lang="en-US" altLang="ko-KR"/>
              <a:t>'</a:t>
            </a:r>
            <a:r>
              <a:rPr lang="ko-KR" altLang="en-US"/>
              <a:t>이것은 돈이다</a:t>
            </a:r>
            <a:r>
              <a:rPr lang="en-US" altLang="ko-KR"/>
              <a:t>'</a:t>
            </a:r>
            <a:r>
              <a:rPr lang="ko-KR" altLang="en-US"/>
              <a:t>라고 선언하고</a:t>
            </a:r>
            <a:r>
              <a:rPr lang="en-US" altLang="ko-KR"/>
              <a:t>, </a:t>
            </a:r>
            <a:r>
              <a:rPr lang="ko-KR" altLang="en-US"/>
              <a:t>사람들이 그 가치를 신뢰하기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때문에 생겨남</a:t>
            </a:r>
            <a:endParaRPr lang="en-US" altLang="ko-KR"/>
          </a:p>
          <a:p>
            <a:pPr lvl="2"/>
            <a:r>
              <a:rPr lang="ko-KR" altLang="en-US" smtClean="0"/>
              <a:t>예시</a:t>
            </a:r>
            <a:endParaRPr lang="en-US" altLang="ko-KR"/>
          </a:p>
          <a:p>
            <a:pPr lvl="3"/>
            <a:r>
              <a:rPr lang="ko-KR" altLang="en-US">
                <a:solidFill>
                  <a:srgbClr val="FF3399"/>
                </a:solidFill>
              </a:rPr>
              <a:t>현대의 지폐와 </a:t>
            </a:r>
            <a:r>
              <a:rPr lang="ko-KR" altLang="en-US" smtClean="0">
                <a:solidFill>
                  <a:srgbClr val="FF3399"/>
                </a:solidFill>
              </a:rPr>
              <a:t>동전 </a:t>
            </a:r>
            <a:r>
              <a:rPr lang="en-US" altLang="ko-KR" smtClean="0"/>
              <a:t>- </a:t>
            </a:r>
            <a:r>
              <a:rPr lang="ko-KR" altLang="en-US"/>
              <a:t>지폐는 종이일 뿐이고</a:t>
            </a:r>
            <a:r>
              <a:rPr lang="en-US" altLang="ko-KR"/>
              <a:t>, </a:t>
            </a:r>
            <a:r>
              <a:rPr lang="ko-KR" altLang="en-US"/>
              <a:t>동전은 금속 덩어리에 불과하지만</a:t>
            </a:r>
            <a:r>
              <a:rPr lang="en-US" altLang="ko-KR"/>
              <a:t>, </a:t>
            </a:r>
            <a:r>
              <a:rPr lang="ko-KR" altLang="en-US"/>
              <a:t>우리는 그것이 물건을 살 수 있는 가치가 있다고 </a:t>
            </a:r>
            <a:r>
              <a:rPr lang="ko-KR" altLang="en-US" smtClean="0"/>
              <a:t>믿음</a:t>
            </a:r>
            <a:endParaRPr lang="en-US" altLang="ko-KR"/>
          </a:p>
          <a:p>
            <a:pPr lvl="3"/>
            <a:r>
              <a:rPr lang="ko-KR" altLang="en-US"/>
              <a:t>전자화폐</a:t>
            </a:r>
            <a:r>
              <a:rPr lang="en-US" altLang="ko-KR"/>
              <a:t>, </a:t>
            </a:r>
            <a:r>
              <a:rPr lang="ko-KR" altLang="en-US" smtClean="0"/>
              <a:t>신용카드 </a:t>
            </a:r>
            <a:r>
              <a:rPr lang="en-US" altLang="ko-KR" smtClean="0"/>
              <a:t>- </a:t>
            </a:r>
            <a:r>
              <a:rPr lang="ko-KR" altLang="en-US"/>
              <a:t>실물 없이 데이터로만 존재하는 </a:t>
            </a:r>
            <a:r>
              <a:rPr lang="ko-KR" altLang="en-US" smtClean="0"/>
              <a:t>가치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루나</a:t>
            </a:r>
            <a:r>
              <a:rPr lang="en-US" altLang="ko-KR"/>
              <a:t>(LUNA)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루나</a:t>
            </a:r>
            <a:r>
              <a:rPr lang="en-US" altLang="ko-KR"/>
              <a:t>(LUNA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테라</a:t>
            </a:r>
            <a:r>
              <a:rPr lang="en-US" altLang="ko-KR"/>
              <a:t>(Terra) </a:t>
            </a:r>
            <a:r>
              <a:rPr lang="ko-KR" altLang="en-US"/>
              <a:t>블록체인 생태계의 핵심 토큰으로</a:t>
            </a:r>
            <a:r>
              <a:rPr lang="en-US" altLang="ko-KR"/>
              <a:t>, </a:t>
            </a:r>
            <a:r>
              <a:rPr lang="ko-KR" altLang="en-US"/>
              <a:t>알고리즘 기반 스테이블코인인 </a:t>
            </a:r>
            <a:r>
              <a:rPr lang="ko-KR" altLang="en-US" smtClean="0"/>
              <a:t>테라</a:t>
            </a:r>
            <a:r>
              <a:rPr lang="en-US" altLang="ko-KR"/>
              <a:t>USD(UST</a:t>
            </a:r>
            <a:r>
              <a:rPr lang="en-US" altLang="ko-KR" smtClean="0"/>
              <a:t>)</a:t>
            </a:r>
            <a:r>
              <a:rPr lang="ko-KR" altLang="en-US" smtClean="0"/>
              <a:t>의 </a:t>
            </a:r>
            <a:r>
              <a:rPr lang="ko-KR" altLang="en-US"/>
              <a:t>가치를 안정화하는 데 </a:t>
            </a:r>
            <a:r>
              <a:rPr lang="ko-KR" altLang="en-US" smtClean="0"/>
              <a:t>사용되었음</a:t>
            </a:r>
            <a:endParaRPr lang="en-US" altLang="ko-KR" smtClean="0"/>
          </a:p>
          <a:p>
            <a:pPr lvl="1"/>
            <a:r>
              <a:rPr lang="ko-KR" altLang="en-US"/>
              <a:t>루나의 원래 역할</a:t>
            </a:r>
          </a:p>
          <a:p>
            <a:pPr lvl="2"/>
            <a:r>
              <a:rPr lang="en-US" altLang="ko-KR" smtClean="0"/>
              <a:t>UST</a:t>
            </a:r>
            <a:r>
              <a:rPr lang="ko-KR" altLang="en-US"/>
              <a:t>의 가치 </a:t>
            </a:r>
            <a:r>
              <a:rPr lang="ko-KR" altLang="en-US" smtClean="0"/>
              <a:t>안정화 </a:t>
            </a:r>
            <a:r>
              <a:rPr lang="en-US" altLang="ko-KR" smtClean="0"/>
              <a:t>- </a:t>
            </a:r>
            <a:r>
              <a:rPr lang="ko-KR" altLang="en-US" smtClean="0"/>
              <a:t>루나는 </a:t>
            </a:r>
            <a:r>
              <a:rPr lang="en-US" altLang="ko-KR"/>
              <a:t>UST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달러의 가치를 유지하도록 돕는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자매 코인</a:t>
            </a:r>
            <a:endParaRPr lang="en-US" altLang="ko-KR"/>
          </a:p>
          <a:p>
            <a:pPr lvl="3"/>
            <a:r>
              <a:rPr lang="en-US" altLang="ko-KR">
                <a:solidFill>
                  <a:srgbClr val="FF3399"/>
                </a:solidFill>
              </a:rPr>
              <a:t>UST </a:t>
            </a:r>
            <a:r>
              <a:rPr lang="ko-KR" altLang="en-US">
                <a:solidFill>
                  <a:srgbClr val="FF3399"/>
                </a:solidFill>
              </a:rPr>
              <a:t>가격 하락 </a:t>
            </a:r>
            <a:r>
              <a:rPr lang="ko-KR" altLang="en-US" smtClean="0">
                <a:solidFill>
                  <a:srgbClr val="FF3399"/>
                </a:solidFill>
              </a:rPr>
              <a:t>시 </a:t>
            </a:r>
            <a:r>
              <a:rPr lang="en-US" altLang="ko-KR" smtClean="0"/>
              <a:t>- </a:t>
            </a:r>
            <a:r>
              <a:rPr lang="en-US" altLang="ko-KR"/>
              <a:t>UST</a:t>
            </a:r>
            <a:r>
              <a:rPr lang="ko-KR" altLang="en-US"/>
              <a:t>의 가격이 </a:t>
            </a:r>
            <a:r>
              <a:rPr lang="en-US" altLang="ko-KR"/>
              <a:t>1</a:t>
            </a:r>
            <a:r>
              <a:rPr lang="ko-KR" altLang="en-US"/>
              <a:t>달러 아래로 떨어지면</a:t>
            </a:r>
            <a:r>
              <a:rPr lang="en-US" altLang="ko-KR"/>
              <a:t>, </a:t>
            </a:r>
            <a:r>
              <a:rPr lang="ko-KR" altLang="en-US"/>
              <a:t>투자자들이 </a:t>
            </a:r>
            <a:r>
              <a:rPr lang="en-US" altLang="ko-KR"/>
              <a:t>1UST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</a:t>
            </a:r>
            <a:r>
              <a:rPr lang="ko-KR" altLang="en-US"/>
              <a:t>달러어치 루나로 교환할 수 </a:t>
            </a:r>
            <a:r>
              <a:rPr lang="ko-KR" altLang="en-US" smtClean="0"/>
              <a:t>있었음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이렇게 </a:t>
            </a:r>
            <a:r>
              <a:rPr lang="ko-KR" altLang="en-US"/>
              <a:t>하면 </a:t>
            </a:r>
            <a:r>
              <a:rPr lang="en-US" altLang="ko-KR"/>
              <a:t>UST</a:t>
            </a:r>
            <a:r>
              <a:rPr lang="ko-KR" altLang="en-US"/>
              <a:t>의 공급량이 줄어들어 가격이 다시 </a:t>
            </a:r>
            <a:r>
              <a:rPr lang="en-US" altLang="ko-KR"/>
              <a:t>1</a:t>
            </a:r>
            <a:r>
              <a:rPr lang="ko-KR" altLang="en-US"/>
              <a:t>달러에 가깝게 상승하고</a:t>
            </a:r>
            <a:r>
              <a:rPr lang="en-US" altLang="ko-KR"/>
              <a:t>, </a:t>
            </a:r>
            <a:r>
              <a:rPr lang="ko-KR" altLang="en-US"/>
              <a:t>대신 루나의 공급량이 </a:t>
            </a:r>
            <a:r>
              <a:rPr lang="ko-KR" altLang="en-US" smtClean="0"/>
              <a:t>늘어남</a:t>
            </a:r>
            <a:endParaRPr lang="en-US" altLang="ko-KR"/>
          </a:p>
          <a:p>
            <a:pPr lvl="3"/>
            <a:r>
              <a:rPr lang="en-US" altLang="ko-KR">
                <a:solidFill>
                  <a:srgbClr val="FF3399"/>
                </a:solidFill>
              </a:rPr>
              <a:t>UST </a:t>
            </a:r>
            <a:r>
              <a:rPr lang="ko-KR" altLang="en-US">
                <a:solidFill>
                  <a:srgbClr val="FF3399"/>
                </a:solidFill>
              </a:rPr>
              <a:t>가격 상승 </a:t>
            </a:r>
            <a:r>
              <a:rPr lang="ko-KR" altLang="en-US" smtClean="0">
                <a:solidFill>
                  <a:srgbClr val="FF3399"/>
                </a:solidFill>
              </a:rPr>
              <a:t>시 </a:t>
            </a:r>
            <a:r>
              <a:rPr lang="en-US" altLang="ko-KR" smtClean="0"/>
              <a:t>- </a:t>
            </a:r>
            <a:r>
              <a:rPr lang="en-US" altLang="ko-KR"/>
              <a:t>UST</a:t>
            </a:r>
            <a:r>
              <a:rPr lang="ko-KR" altLang="en-US"/>
              <a:t>의 가격이 </a:t>
            </a:r>
            <a:r>
              <a:rPr lang="en-US" altLang="ko-KR"/>
              <a:t>1</a:t>
            </a:r>
            <a:r>
              <a:rPr lang="ko-KR" altLang="en-US"/>
              <a:t>달러를 초과하면</a:t>
            </a:r>
            <a:r>
              <a:rPr lang="en-US" altLang="ko-KR"/>
              <a:t>, </a:t>
            </a:r>
            <a:r>
              <a:rPr lang="ko-KR" altLang="en-US"/>
              <a:t>투자자들이 </a:t>
            </a:r>
            <a:r>
              <a:rPr lang="en-US" altLang="ko-KR"/>
              <a:t>1</a:t>
            </a:r>
            <a:r>
              <a:rPr lang="ko-KR" altLang="en-US"/>
              <a:t>달러어치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루나를 </a:t>
            </a:r>
            <a:r>
              <a:rPr lang="en-US" altLang="ko-KR"/>
              <a:t>1UST</a:t>
            </a:r>
            <a:r>
              <a:rPr lang="ko-KR" altLang="en-US"/>
              <a:t>로 교환하여 차익을 얻을 수 </a:t>
            </a:r>
            <a:r>
              <a:rPr lang="ko-KR" altLang="en-US" smtClean="0"/>
              <a:t>있었음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 과정에서 </a:t>
            </a:r>
            <a:r>
              <a:rPr lang="en-US" altLang="ko-KR"/>
              <a:t>UST</a:t>
            </a:r>
            <a:r>
              <a:rPr lang="ko-KR" altLang="en-US"/>
              <a:t>의 공급량이 늘어나 가격이 다시 </a:t>
            </a:r>
            <a:r>
              <a:rPr lang="en-US" altLang="ko-KR"/>
              <a:t>1</a:t>
            </a:r>
            <a:r>
              <a:rPr lang="ko-KR" altLang="en-US"/>
              <a:t>달러로 내려가게 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/>
            <a:r>
              <a:rPr lang="ko-KR" altLang="en-US"/>
              <a:t>거버넌스 및 </a:t>
            </a:r>
            <a:r>
              <a:rPr lang="ko-KR" altLang="en-US" smtClean="0"/>
              <a:t>스테이킹</a:t>
            </a:r>
            <a:endParaRPr lang="en-US" altLang="ko-KR" smtClean="0"/>
          </a:p>
          <a:p>
            <a:pPr lvl="3"/>
            <a:r>
              <a:rPr lang="ko-KR" altLang="en-US" smtClean="0"/>
              <a:t>루나는 </a:t>
            </a:r>
            <a:r>
              <a:rPr lang="ko-KR" altLang="en-US"/>
              <a:t>테라 블록체인의 </a:t>
            </a:r>
            <a:r>
              <a:rPr lang="ko-KR" altLang="en-US">
                <a:solidFill>
                  <a:srgbClr val="FF3399"/>
                </a:solidFill>
              </a:rPr>
              <a:t>지분증명</a:t>
            </a:r>
            <a:r>
              <a:rPr lang="en-US" altLang="ko-KR">
                <a:solidFill>
                  <a:srgbClr val="FF3399"/>
                </a:solidFill>
              </a:rPr>
              <a:t>(PoS) </a:t>
            </a:r>
            <a:r>
              <a:rPr lang="ko-KR" altLang="en-US">
                <a:solidFill>
                  <a:srgbClr val="FF3399"/>
                </a:solidFill>
              </a:rPr>
              <a:t>합의 메커니즘에서 스테이킹</a:t>
            </a:r>
            <a:r>
              <a:rPr lang="en-US" altLang="ko-KR">
                <a:solidFill>
                  <a:srgbClr val="FF3399"/>
                </a:solidFill>
              </a:rPr>
              <a:t>(</a:t>
            </a:r>
            <a:r>
              <a:rPr lang="ko-KR" altLang="en-US">
                <a:solidFill>
                  <a:srgbClr val="FF3399"/>
                </a:solidFill>
              </a:rPr>
              <a:t>예치</a:t>
            </a:r>
            <a:r>
              <a:rPr lang="en-US" altLang="ko-KR">
                <a:solidFill>
                  <a:srgbClr val="FF3399"/>
                </a:solidFill>
              </a:rPr>
              <a:t>)</a:t>
            </a:r>
            <a:r>
              <a:rPr lang="ko-KR" altLang="en-US">
                <a:solidFill>
                  <a:srgbClr val="FF3399"/>
                </a:solidFill>
              </a:rPr>
              <a:t>을 </a:t>
            </a:r>
            <a:r>
              <a:rPr lang="en-US" altLang="ko-KR" smtClean="0">
                <a:solidFill>
                  <a:srgbClr val="FF3399"/>
                </a:solidFill>
              </a:rPr>
              <a:t/>
            </a:r>
            <a:br>
              <a:rPr lang="en-US" altLang="ko-KR" smtClean="0">
                <a:solidFill>
                  <a:srgbClr val="FF3399"/>
                </a:solidFill>
              </a:rPr>
            </a:br>
            <a:r>
              <a:rPr lang="ko-KR" altLang="en-US" smtClean="0">
                <a:solidFill>
                  <a:srgbClr val="FF3399"/>
                </a:solidFill>
              </a:rPr>
              <a:t>통해 </a:t>
            </a:r>
            <a:r>
              <a:rPr lang="ko-KR" altLang="en-US">
                <a:solidFill>
                  <a:srgbClr val="FF3399"/>
                </a:solidFill>
              </a:rPr>
              <a:t>네트워크의 보안을 유지하고</a:t>
            </a:r>
            <a:r>
              <a:rPr lang="en-US" altLang="ko-KR">
                <a:solidFill>
                  <a:srgbClr val="FF3399"/>
                </a:solidFill>
              </a:rPr>
              <a:t>, </a:t>
            </a:r>
            <a:r>
              <a:rPr lang="ko-KR" altLang="en-US">
                <a:solidFill>
                  <a:srgbClr val="FF3399"/>
                </a:solidFill>
              </a:rPr>
              <a:t>생태계의 주요 결정에 투표하는 거버넌스 </a:t>
            </a:r>
            <a:r>
              <a:rPr lang="en-US" altLang="ko-KR" smtClean="0">
                <a:solidFill>
                  <a:srgbClr val="FF3399"/>
                </a:solidFill>
              </a:rPr>
              <a:t/>
            </a:r>
            <a:br>
              <a:rPr lang="en-US" altLang="ko-KR" smtClean="0">
                <a:solidFill>
                  <a:srgbClr val="FF3399"/>
                </a:solidFill>
              </a:rPr>
            </a:br>
            <a:r>
              <a:rPr lang="ko-KR" altLang="en-US" smtClean="0">
                <a:solidFill>
                  <a:srgbClr val="FF3399"/>
                </a:solidFill>
              </a:rPr>
              <a:t>토큰</a:t>
            </a:r>
            <a:r>
              <a:rPr lang="ko-KR" altLang="en-US" smtClean="0"/>
              <a:t> </a:t>
            </a:r>
            <a:r>
              <a:rPr lang="ko-KR" altLang="en-US"/>
              <a:t>역할도 </a:t>
            </a:r>
            <a:r>
              <a:rPr lang="ko-KR" altLang="en-US" smtClean="0"/>
              <a:t>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71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도널드 트럼프 대통령이 스테이블코인에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깊은 관심을 </a:t>
            </a:r>
            <a:r>
              <a:rPr lang="ko-KR" altLang="en-US"/>
              <a:t>보이고 관련 법안을 추진한 </a:t>
            </a:r>
            <a:r>
              <a:rPr lang="ko-KR" altLang="en-US" smtClean="0"/>
              <a:t>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900" smtClean="0"/>
              <a:t>경제적 전략</a:t>
            </a:r>
            <a:r>
              <a:rPr lang="en-US" altLang="ko-KR" sz="2900" smtClean="0"/>
              <a:t>, </a:t>
            </a:r>
            <a:r>
              <a:rPr lang="ko-KR" altLang="en-US" sz="2900" smtClean="0"/>
              <a:t>정치적 계산</a:t>
            </a:r>
            <a:r>
              <a:rPr lang="en-US" altLang="ko-KR" sz="2900" smtClean="0"/>
              <a:t>, </a:t>
            </a:r>
            <a:r>
              <a:rPr lang="ko-KR" altLang="en-US" sz="2900" smtClean="0"/>
              <a:t>개인적 이해관계가 </a:t>
            </a:r>
            <a:r>
              <a:rPr lang="ko-KR" altLang="en-US" sz="2900"/>
              <a:t>복합적으로 얽혀 </a:t>
            </a:r>
            <a:r>
              <a:rPr lang="ko-KR" altLang="en-US" sz="2900" smtClean="0"/>
              <a:t>있음</a:t>
            </a:r>
            <a:endParaRPr lang="en-US" altLang="ko-KR" sz="2900" smtClean="0"/>
          </a:p>
          <a:p>
            <a:pPr lvl="1"/>
            <a:r>
              <a:rPr lang="en-US" altLang="ko-KR" smtClean="0"/>
              <a:t>1</a:t>
            </a:r>
            <a:r>
              <a:rPr lang="en-US" altLang="ko-KR"/>
              <a:t>. </a:t>
            </a:r>
            <a:r>
              <a:rPr lang="ko-KR" altLang="en-US"/>
              <a:t>달러 패권 유지 </a:t>
            </a:r>
            <a:r>
              <a:rPr lang="ko-KR" altLang="en-US" smtClean="0"/>
              <a:t>전략</a:t>
            </a:r>
            <a:endParaRPr lang="en-US" altLang="ko-KR" smtClean="0"/>
          </a:p>
          <a:p>
            <a:pPr lvl="2"/>
            <a:r>
              <a:rPr lang="ko-KR" altLang="en-US" smtClean="0"/>
              <a:t>트럼프 </a:t>
            </a:r>
            <a:r>
              <a:rPr lang="ko-KR" altLang="en-US"/>
              <a:t>대통령은 </a:t>
            </a:r>
            <a:r>
              <a:rPr lang="ko-KR" altLang="en-US" smtClean="0"/>
              <a:t>미국 </a:t>
            </a:r>
            <a:r>
              <a:rPr lang="ko-KR" altLang="en-US"/>
              <a:t>달러의 기축통화 지위를 </a:t>
            </a:r>
            <a:r>
              <a:rPr lang="ko-KR" altLang="en-US" smtClean="0"/>
              <a:t>강화하기 </a:t>
            </a:r>
            <a:r>
              <a:rPr lang="ko-KR" altLang="en-US"/>
              <a:t>위한 수단으로 스테이블코인을 활용하고자 </a:t>
            </a:r>
            <a:r>
              <a:rPr lang="ko-KR" altLang="en-US" smtClean="0"/>
              <a:t>했음</a:t>
            </a:r>
            <a:endParaRPr lang="en-US" altLang="ko-KR" smtClean="0"/>
          </a:p>
          <a:p>
            <a:pPr lvl="2"/>
            <a:r>
              <a:rPr lang="ko-KR" altLang="en-US" smtClean="0"/>
              <a:t>스테이블코인은 </a:t>
            </a:r>
            <a:r>
              <a:rPr lang="ko-KR" altLang="en-US"/>
              <a:t>미국 달러와 </a:t>
            </a:r>
            <a:r>
              <a:rPr lang="en-US" altLang="ko-KR"/>
              <a:t>1:1</a:t>
            </a:r>
            <a:r>
              <a:rPr lang="ko-KR" altLang="en-US"/>
              <a:t>로 연동되기 때문에</a:t>
            </a:r>
            <a:r>
              <a:rPr lang="en-US" altLang="ko-KR"/>
              <a:t>, </a:t>
            </a:r>
            <a:r>
              <a:rPr lang="ko-KR" altLang="en-US"/>
              <a:t>이를 글로벌 결제 수단으로 확산시키면 </a:t>
            </a:r>
            <a:r>
              <a:rPr lang="ko-KR" altLang="en-US" smtClean="0"/>
              <a:t> 달러의 </a:t>
            </a:r>
            <a:r>
              <a:rPr lang="ko-KR" altLang="en-US"/>
              <a:t>영향력을 디지털 자산 시장에서도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유지할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/>
          </a:p>
          <a:p>
            <a:pPr lvl="1"/>
            <a:r>
              <a:rPr lang="en-US" altLang="ko-KR" smtClean="0"/>
              <a:t>2</a:t>
            </a:r>
            <a:r>
              <a:rPr lang="en-US" altLang="ko-KR"/>
              <a:t>. ‘</a:t>
            </a:r>
            <a:r>
              <a:rPr lang="ko-KR" altLang="en-US"/>
              <a:t>지니어스 법안’ 제정</a:t>
            </a:r>
          </a:p>
          <a:p>
            <a:pPr lvl="2"/>
            <a:r>
              <a:rPr lang="ko-KR" altLang="en-US" smtClean="0"/>
              <a:t>트럼프는 </a:t>
            </a:r>
            <a:r>
              <a:rPr lang="en-US" altLang="ko-KR"/>
              <a:t>2025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미국 최초의 스테이블코인 규제 법안인 </a:t>
            </a:r>
            <a:r>
              <a:rPr lang="ko-KR" altLang="en-US" smtClean="0"/>
              <a:t>‘</a:t>
            </a:r>
            <a:r>
              <a:rPr lang="ko-KR" altLang="en-US"/>
              <a:t>지니어스 법안</a:t>
            </a:r>
            <a:r>
              <a:rPr lang="en-US" altLang="ko-KR"/>
              <a:t>(Genius Act</a:t>
            </a:r>
            <a:r>
              <a:rPr lang="en-US" altLang="ko-KR" smtClean="0"/>
              <a:t>)’</a:t>
            </a:r>
            <a:r>
              <a:rPr lang="ko-KR" altLang="en-US" smtClean="0"/>
              <a:t>에 서명했음</a:t>
            </a:r>
            <a:endParaRPr lang="en-US" altLang="ko-KR" smtClean="0"/>
          </a:p>
          <a:p>
            <a:pPr lvl="2"/>
            <a:r>
              <a:rPr lang="ko-KR" altLang="en-US" smtClean="0"/>
              <a:t>이 </a:t>
            </a:r>
            <a:r>
              <a:rPr lang="ko-KR" altLang="en-US"/>
              <a:t>법안은 스테이블코인의 정의</a:t>
            </a:r>
            <a:r>
              <a:rPr lang="en-US" altLang="ko-KR"/>
              <a:t>, </a:t>
            </a:r>
            <a:r>
              <a:rPr lang="ko-KR" altLang="en-US"/>
              <a:t>발행 요건</a:t>
            </a:r>
            <a:r>
              <a:rPr lang="en-US" altLang="ko-KR"/>
              <a:t>, </a:t>
            </a:r>
            <a:r>
              <a:rPr lang="ko-KR" altLang="en-US"/>
              <a:t>공시 의무 등을 규정하며</a:t>
            </a:r>
            <a:r>
              <a:rPr lang="en-US" altLang="ko-KR"/>
              <a:t>, </a:t>
            </a:r>
            <a:r>
              <a:rPr lang="ko-KR" altLang="en-US" smtClean="0"/>
              <a:t>자금세탁방지법 </a:t>
            </a:r>
            <a:r>
              <a:rPr lang="ko-KR" altLang="en-US"/>
              <a:t>준수와 </a:t>
            </a:r>
            <a:r>
              <a:rPr lang="en-US" altLang="ko-KR"/>
              <a:t>100% </a:t>
            </a:r>
            <a:r>
              <a:rPr lang="ko-KR" altLang="en-US"/>
              <a:t>담보 </a:t>
            </a:r>
            <a:r>
              <a:rPr lang="ko-KR" altLang="en-US" smtClean="0"/>
              <a:t>보유를 의무화했음</a:t>
            </a:r>
            <a:endParaRPr lang="en-US" altLang="ko-KR" smtClean="0"/>
          </a:p>
          <a:p>
            <a:pPr lvl="2"/>
            <a:r>
              <a:rPr lang="ko-KR" altLang="en-US" smtClean="0"/>
              <a:t>법안은 </a:t>
            </a:r>
            <a:r>
              <a:rPr lang="ko-KR" altLang="en-US"/>
              <a:t>미국을 </a:t>
            </a:r>
            <a:r>
              <a:rPr lang="ko-KR" altLang="en-US" smtClean="0"/>
              <a:t>가상화폐 </a:t>
            </a:r>
            <a:r>
              <a:rPr lang="ko-KR" altLang="en-US"/>
              <a:t>산업의 중심지로 만들기 위한 제도적 </a:t>
            </a:r>
            <a:r>
              <a:rPr lang="ko-KR" altLang="en-US" smtClean="0"/>
              <a:t>기반으로 </a:t>
            </a:r>
            <a:r>
              <a:rPr lang="ko-KR" altLang="en-US"/>
              <a:t>평가받고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en-US" altLang="ko-KR" smtClean="0"/>
              <a:t>3</a:t>
            </a:r>
            <a:r>
              <a:rPr lang="en-US" altLang="ko-KR"/>
              <a:t>. </a:t>
            </a:r>
            <a:r>
              <a:rPr lang="ko-KR" altLang="en-US"/>
              <a:t>가상자산 산업 육성 및 규제 완화</a:t>
            </a:r>
          </a:p>
          <a:p>
            <a:pPr lvl="2"/>
            <a:r>
              <a:rPr lang="ko-KR" altLang="en-US" smtClean="0"/>
              <a:t>트럼프 </a:t>
            </a:r>
            <a:r>
              <a:rPr lang="ko-KR" altLang="en-US"/>
              <a:t>행정부는 바이든 정부의 규제를 비판하며</a:t>
            </a:r>
            <a:r>
              <a:rPr lang="en-US" altLang="ko-KR"/>
              <a:t>, </a:t>
            </a:r>
            <a:r>
              <a:rPr lang="ko-KR" altLang="en-US" smtClean="0"/>
              <a:t>가상자산 </a:t>
            </a:r>
            <a:r>
              <a:rPr lang="ko-KR" altLang="en-US"/>
              <a:t>기업에 대한 금융 서비스 제한을 </a:t>
            </a:r>
            <a:r>
              <a:rPr lang="ko-KR" altLang="en-US" smtClean="0"/>
              <a:t>철회하는 </a:t>
            </a:r>
            <a:r>
              <a:rPr lang="ko-KR" altLang="en-US"/>
              <a:t>‘오퍼레이션 초크포인트 </a:t>
            </a:r>
            <a:r>
              <a:rPr lang="en-US" altLang="ko-KR"/>
              <a:t>2.0’</a:t>
            </a:r>
            <a:r>
              <a:rPr lang="ko-KR" altLang="en-US"/>
              <a:t>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발표했음</a:t>
            </a:r>
            <a:endParaRPr lang="en-US" altLang="ko-KR" smtClean="0"/>
          </a:p>
          <a:p>
            <a:pPr lvl="2"/>
            <a:r>
              <a:rPr lang="ko-KR" altLang="en-US" smtClean="0"/>
              <a:t>이는 </a:t>
            </a:r>
            <a:r>
              <a:rPr lang="ko-KR" altLang="en-US"/>
              <a:t>미국 내 </a:t>
            </a:r>
            <a:r>
              <a:rPr lang="ko-KR" altLang="en-US" smtClean="0"/>
              <a:t>블록체인</a:t>
            </a:r>
            <a:r>
              <a:rPr lang="en-US" altLang="ko-KR"/>
              <a:t>·</a:t>
            </a:r>
            <a:r>
              <a:rPr lang="ko-KR" altLang="en-US"/>
              <a:t>암호화폐 기업의 성장을 </a:t>
            </a:r>
            <a:r>
              <a:rPr lang="ko-KR" altLang="en-US" smtClean="0"/>
              <a:t>촉진하려는 </a:t>
            </a:r>
            <a:r>
              <a:rPr lang="ko-KR" altLang="en-US"/>
              <a:t>의도로 </a:t>
            </a:r>
            <a:r>
              <a:rPr lang="ko-KR" altLang="en-US" smtClean="0"/>
              <a:t>해석됨</a:t>
            </a:r>
            <a:endParaRPr lang="en-US" altLang="ko-KR" smtClean="0"/>
          </a:p>
          <a:p>
            <a:pPr lvl="1"/>
            <a:r>
              <a:rPr lang="en-US" altLang="ko-KR" smtClean="0"/>
              <a:t>4</a:t>
            </a:r>
            <a:r>
              <a:rPr lang="en-US" altLang="ko-KR"/>
              <a:t>. </a:t>
            </a:r>
            <a:r>
              <a:rPr lang="ko-KR" altLang="en-US"/>
              <a:t>개인적 이해관계와 논란</a:t>
            </a:r>
          </a:p>
          <a:p>
            <a:pPr lvl="2"/>
            <a:r>
              <a:rPr lang="ko-KR" altLang="en-US" smtClean="0"/>
              <a:t>트럼프 </a:t>
            </a:r>
            <a:r>
              <a:rPr lang="ko-KR" altLang="en-US"/>
              <a:t>일가는 </a:t>
            </a:r>
            <a:r>
              <a:rPr lang="ko-KR" altLang="en-US" smtClean="0"/>
              <a:t>자체 </a:t>
            </a:r>
            <a:r>
              <a:rPr lang="ko-KR" altLang="en-US"/>
              <a:t>스테이블코인을 발행한 기업</a:t>
            </a:r>
            <a:r>
              <a:rPr lang="en-US" altLang="ko-KR"/>
              <a:t>(WLF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ko-KR" altLang="en-US"/>
              <a:t>소유하고 있으며</a:t>
            </a:r>
            <a:r>
              <a:rPr lang="en-US" altLang="ko-KR"/>
              <a:t>, </a:t>
            </a:r>
            <a:r>
              <a:rPr lang="ko-KR" altLang="en-US"/>
              <a:t>이를 통해 </a:t>
            </a:r>
            <a:r>
              <a:rPr lang="ko-KR" altLang="en-US" smtClean="0"/>
              <a:t>약 </a:t>
            </a:r>
            <a:r>
              <a:rPr lang="en-US" altLang="ko-KR"/>
              <a:t>5,735</a:t>
            </a:r>
            <a:r>
              <a:rPr lang="ko-KR" altLang="en-US"/>
              <a:t>만 달러의 </a:t>
            </a:r>
            <a:r>
              <a:rPr lang="ko-KR" altLang="en-US" smtClean="0"/>
              <a:t>수익을 </a:t>
            </a:r>
            <a:r>
              <a:rPr lang="ko-KR" altLang="en-US"/>
              <a:t>올린 것으로 </a:t>
            </a:r>
            <a:r>
              <a:rPr lang="ko-KR" altLang="en-US" smtClean="0"/>
              <a:t>알려졌음</a:t>
            </a:r>
            <a:endParaRPr lang="en-US" altLang="ko-KR" smtClean="0"/>
          </a:p>
          <a:p>
            <a:pPr lvl="2"/>
            <a:r>
              <a:rPr lang="ko-KR" altLang="en-US" smtClean="0"/>
              <a:t>법안에는 </a:t>
            </a:r>
            <a:r>
              <a:rPr lang="ko-KR" altLang="en-US"/>
              <a:t>의원 및 그 가족의 이익 추구는 금지되었지만</a:t>
            </a:r>
            <a:r>
              <a:rPr lang="en-US" altLang="ko-KR"/>
              <a:t>, </a:t>
            </a:r>
            <a:r>
              <a:rPr lang="ko-KR" altLang="en-US" smtClean="0"/>
              <a:t>대통령과 </a:t>
            </a:r>
            <a:r>
              <a:rPr lang="ko-KR" altLang="en-US"/>
              <a:t>그 가족은 </a:t>
            </a:r>
            <a:r>
              <a:rPr lang="ko-KR" altLang="en-US" smtClean="0"/>
              <a:t>예외로 </a:t>
            </a:r>
            <a:r>
              <a:rPr lang="ko-KR" altLang="en-US"/>
              <a:t>규정되어 논란이 </a:t>
            </a:r>
            <a:r>
              <a:rPr lang="ko-KR" altLang="en-US" smtClean="0"/>
              <a:t>일었음</a:t>
            </a:r>
            <a:endParaRPr lang="en-US" altLang="ko-KR" smtClean="0"/>
          </a:p>
          <a:p>
            <a:pPr lvl="2"/>
            <a:endParaRPr lang="en-US" altLang="ko-KR"/>
          </a:p>
          <a:p>
            <a:endParaRPr lang="en-US" altLang="ko-KR"/>
          </a:p>
          <a:p>
            <a:r>
              <a:rPr lang="ko-KR" altLang="en-US" sz="2300"/>
              <a:t>트럼프 대통령은 “미국을 세계의 가상화폐 수도로 만들겠다”고 공언하며</a:t>
            </a:r>
            <a:r>
              <a:rPr lang="en-US" altLang="ko-KR" sz="2300"/>
              <a:t>, </a:t>
            </a:r>
            <a:r>
              <a:rPr lang="en-US" altLang="ko-KR" sz="2300" smtClean="0"/>
              <a:t/>
            </a:r>
            <a:br>
              <a:rPr lang="en-US" altLang="ko-KR" sz="2300" smtClean="0"/>
            </a:br>
            <a:r>
              <a:rPr lang="ko-KR" altLang="en-US" sz="2300" smtClean="0"/>
              <a:t>스테이블코인을 미국 </a:t>
            </a:r>
            <a:r>
              <a:rPr lang="ko-KR" altLang="en-US" sz="2300"/>
              <a:t>경제의 미래 핵심 </a:t>
            </a:r>
            <a:r>
              <a:rPr lang="ko-KR" altLang="en-US" sz="2300" smtClean="0"/>
              <a:t>기술로 </a:t>
            </a:r>
            <a:r>
              <a:rPr lang="ko-KR" altLang="en-US" sz="2300"/>
              <a:t>보고 </a:t>
            </a:r>
            <a:r>
              <a:rPr lang="ko-KR" altLang="en-US" sz="2300" smtClean="0"/>
              <a:t>있음  </a:t>
            </a:r>
            <a:r>
              <a:rPr lang="en-US" altLang="ko-KR" sz="2300" smtClean="0">
                <a:sym typeface="Wingdings" panose="05000000000000000000" pitchFamily="2" charset="2"/>
              </a:rPr>
              <a:t></a:t>
            </a:r>
            <a:r>
              <a:rPr lang="en-US" altLang="ko-KR" sz="2300" smtClean="0"/>
              <a:t> </a:t>
            </a:r>
            <a:r>
              <a:rPr lang="ko-KR" altLang="en-US" sz="2300"/>
              <a:t>이 법안은 단순한 </a:t>
            </a:r>
            <a:r>
              <a:rPr lang="en-US" altLang="ko-KR" sz="2300" smtClean="0"/>
              <a:t/>
            </a:r>
            <a:br>
              <a:rPr lang="en-US" altLang="ko-KR" sz="2300" smtClean="0"/>
            </a:br>
            <a:r>
              <a:rPr lang="ko-KR" altLang="en-US" sz="2300" smtClean="0"/>
              <a:t>기술 </a:t>
            </a:r>
            <a:r>
              <a:rPr lang="ko-KR" altLang="en-US" sz="2300"/>
              <a:t>규제가 아니라 </a:t>
            </a:r>
            <a:r>
              <a:rPr lang="ko-KR" altLang="en-US" sz="2300" smtClean="0"/>
              <a:t>미국의 </a:t>
            </a:r>
            <a:r>
              <a:rPr lang="ko-KR" altLang="en-US" sz="2300"/>
              <a:t>금융 패권을 디지털 시대에 맞게 재편하려는 전략적 </a:t>
            </a:r>
            <a:r>
              <a:rPr lang="en-US" altLang="ko-KR" sz="2300" smtClean="0"/>
              <a:t/>
            </a:r>
            <a:br>
              <a:rPr lang="en-US" altLang="ko-KR" sz="2300" smtClean="0"/>
            </a:br>
            <a:r>
              <a:rPr lang="ko-KR" altLang="en-US" sz="2300" smtClean="0"/>
              <a:t>움직임으로 해석됨</a:t>
            </a:r>
            <a:endParaRPr lang="ko-KR" altLang="en-US" sz="2300"/>
          </a:p>
        </p:txBody>
      </p:sp>
      <p:sp>
        <p:nvSpPr>
          <p:cNvPr id="4" name="아래쪽 화살표 3"/>
          <p:cNvSpPr/>
          <p:nvPr/>
        </p:nvSpPr>
        <p:spPr>
          <a:xfrm>
            <a:off x="4283968" y="5146501"/>
            <a:ext cx="432048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7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초기 코인 공개</a:t>
            </a:r>
            <a:r>
              <a:rPr lang="en-US" altLang="ko-KR"/>
              <a:t>(</a:t>
            </a:r>
            <a:r>
              <a:rPr lang="en-US" altLang="ko-KR" smtClean="0"/>
              <a:t>ICO:Initial </a:t>
            </a:r>
            <a:r>
              <a:rPr lang="en-US" altLang="ko-KR"/>
              <a:t>Coin Offering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새로운 암호화폐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블록체인 플랫폼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을 만들기 위해 </a:t>
            </a:r>
            <a:r>
              <a:rPr lang="ko-KR" altLang="en-US" u="sng" smtClean="0"/>
              <a:t>초기 개발자금을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모집하고 그대가로 코인이나 토큰을 나누어줌</a:t>
            </a:r>
            <a:endParaRPr lang="en-US" altLang="ko-KR" u="sng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블록체인 스타트업 창업자들은 </a:t>
            </a:r>
            <a:r>
              <a:rPr lang="en-US" altLang="ko-KR" smtClean="0">
                <a:solidFill>
                  <a:schemeClr val="tx1"/>
                </a:solidFill>
              </a:rPr>
              <a:t>ICO</a:t>
            </a:r>
            <a:r>
              <a:rPr lang="ko-KR" altLang="en-US" smtClean="0">
                <a:solidFill>
                  <a:schemeClr val="tx1"/>
                </a:solidFill>
              </a:rPr>
              <a:t>에 참여해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프로젝트에 투자하도록 설득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u="sng" smtClean="0">
                <a:solidFill>
                  <a:schemeClr val="tx1"/>
                </a:solidFill>
              </a:rPr>
              <a:t>기업의 목표와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새로운 생태계의 작동방식을 설명하는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백서</a:t>
            </a:r>
            <a:r>
              <a:rPr lang="en-US" altLang="ko-KR" u="sng">
                <a:solidFill>
                  <a:schemeClr val="tx1"/>
                </a:solidFill>
              </a:rPr>
              <a:t>(white paper</a:t>
            </a:r>
            <a:r>
              <a:rPr lang="en-US" altLang="ko-KR" u="sng" smtClean="0">
                <a:solidFill>
                  <a:schemeClr val="tx1"/>
                </a:solidFill>
              </a:rPr>
              <a:t>) </a:t>
            </a:r>
            <a:r>
              <a:rPr lang="ko-KR" altLang="en-US" u="sng" smtClean="0">
                <a:solidFill>
                  <a:schemeClr val="tx1"/>
                </a:solidFill>
              </a:rPr>
              <a:t>공개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투자자들은 회사의 </a:t>
            </a:r>
            <a:r>
              <a:rPr lang="ko-KR" altLang="en-US" smtClean="0"/>
              <a:t>소유권을 구매하는것이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아님</a:t>
            </a:r>
            <a:endParaRPr lang="en-US" altLang="ko-KR" smtClean="0"/>
          </a:p>
          <a:p>
            <a:pPr lvl="2"/>
            <a:r>
              <a:rPr lang="en-US" altLang="ko-KR" smtClean="0"/>
              <a:t>ICO</a:t>
            </a:r>
            <a:r>
              <a:rPr lang="ko-KR" altLang="en-US" smtClean="0"/>
              <a:t>로 획득한 </a:t>
            </a:r>
            <a:r>
              <a:rPr lang="ko-KR" altLang="en-US" smtClean="0">
                <a:solidFill>
                  <a:srgbClr val="006600"/>
                </a:solidFill>
              </a:rPr>
              <a:t>토큰이 거래소에 상장된 후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해당 암호화폐의 거래가 활성화되어 높은 실적을 기대함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endParaRPr lang="ko-KR" altLang="en-US">
              <a:solidFill>
                <a:srgbClr val="006600"/>
              </a:solidFill>
            </a:endParaRPr>
          </a:p>
          <a:p>
            <a:pPr lvl="1"/>
            <a:endParaRPr lang="ko-KR" altLang="en-US" b="0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64904"/>
            <a:ext cx="2629478" cy="19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68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초기 코인 공개</a:t>
            </a:r>
            <a:r>
              <a:rPr lang="en-US" altLang="ko-KR"/>
              <a:t>(</a:t>
            </a:r>
            <a:r>
              <a:rPr lang="en-US" altLang="ko-KR" smtClean="0"/>
              <a:t>ICO:Initial </a:t>
            </a:r>
            <a:r>
              <a:rPr lang="en-US" altLang="ko-KR"/>
              <a:t>Coin Offering</a:t>
            </a:r>
            <a:r>
              <a:rPr lang="en-US" altLang="ko-KR" smtClean="0"/>
              <a:t>)</a:t>
            </a:r>
          </a:p>
          <a:p>
            <a:pPr lvl="1" latinLnBrk="0"/>
            <a:r>
              <a:rPr lang="ko-KR" altLang="en-US">
                <a:solidFill>
                  <a:schemeClr val="tx1"/>
                </a:solidFill>
              </a:rPr>
              <a:t>스타트업이 자금을 쉽게 조달하는 장점도 있지만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/>
              <a:t>관련 법</a:t>
            </a:r>
            <a:r>
              <a:rPr lang="en-US" altLang="ko-KR"/>
              <a:t>·</a:t>
            </a:r>
            <a:r>
              <a:rPr lang="ko-KR" altLang="en-US"/>
              <a:t>제도 미비로 투자자 피해 발생</a:t>
            </a:r>
            <a:endParaRPr lang="en-US" altLang="ko-KR"/>
          </a:p>
          <a:p>
            <a:pPr lvl="2" latinLnBrk="0"/>
            <a:r>
              <a:rPr lang="ko-KR" altLang="en-US"/>
              <a:t>중국</a:t>
            </a:r>
            <a:r>
              <a:rPr lang="en-US" altLang="ko-KR"/>
              <a:t>, </a:t>
            </a:r>
            <a:r>
              <a:rPr lang="ko-KR" altLang="en-US"/>
              <a:t>미국</a:t>
            </a:r>
            <a:r>
              <a:rPr lang="en-US" altLang="ko-KR"/>
              <a:t>, </a:t>
            </a:r>
            <a:r>
              <a:rPr lang="ko-KR" altLang="en-US"/>
              <a:t>한국 등 국내외에서 규제를 통해 </a:t>
            </a:r>
            <a:r>
              <a:rPr lang="ko-KR" altLang="en-US" u="sng"/>
              <a:t>사기성 </a:t>
            </a:r>
            <a:r>
              <a:rPr lang="en-US" altLang="ko-KR" u="sng"/>
              <a:t>ICO</a:t>
            </a:r>
            <a:r>
              <a:rPr lang="ko-KR" altLang="en-US" u="sng"/>
              <a:t>로 인한 소비자 피해를 최소화 노력</a:t>
            </a:r>
            <a:endParaRPr lang="en-US" altLang="ko-KR" u="sng"/>
          </a:p>
          <a:p>
            <a:pPr lvl="2" latinLnBrk="0"/>
            <a:r>
              <a:rPr lang="ko-KR" altLang="en-US"/>
              <a:t>최근 스타트업 투자 방식이 </a:t>
            </a:r>
            <a:r>
              <a:rPr lang="ko-KR" altLang="en-US">
                <a:solidFill>
                  <a:srgbClr val="006600"/>
                </a:solidFill>
              </a:rPr>
              <a:t>벤처캐피털</a:t>
            </a:r>
            <a:r>
              <a:rPr lang="en-US" altLang="ko-KR">
                <a:solidFill>
                  <a:srgbClr val="006600"/>
                </a:solidFill>
              </a:rPr>
              <a:t>(Venture Capital, VC)</a:t>
            </a:r>
            <a:r>
              <a:rPr lang="ko-KR" altLang="en-US">
                <a:solidFill>
                  <a:srgbClr val="006600"/>
                </a:solidFill>
              </a:rPr>
              <a:t>에서 </a:t>
            </a:r>
            <a:r>
              <a:rPr lang="en-US" altLang="ko-KR">
                <a:solidFill>
                  <a:srgbClr val="006600"/>
                </a:solidFill>
              </a:rPr>
              <a:t>ICO</a:t>
            </a:r>
            <a:r>
              <a:rPr lang="ko-KR" altLang="en-US">
                <a:solidFill>
                  <a:srgbClr val="006600"/>
                </a:solidFill>
              </a:rPr>
              <a:t>로 </a:t>
            </a:r>
            <a:r>
              <a:rPr lang="ko-KR" altLang="en-US"/>
              <a:t>빠르게 전환되고 있음</a:t>
            </a:r>
          </a:p>
          <a:p>
            <a:pPr lvl="1" latinLnBrk="0"/>
            <a:r>
              <a:rPr lang="ko-KR" altLang="en-US" smtClean="0">
                <a:solidFill>
                  <a:schemeClr val="tx1"/>
                </a:solidFill>
              </a:rPr>
              <a:t>투자자는 </a:t>
            </a:r>
            <a:r>
              <a:rPr lang="ko-KR" altLang="en-US">
                <a:solidFill>
                  <a:schemeClr val="tx1"/>
                </a:solidFill>
              </a:rPr>
              <a:t>보유하고 있는 토큰만큼 추후 기업으로부터 </a:t>
            </a:r>
            <a:r>
              <a:rPr lang="ko-KR" altLang="en-US"/>
              <a:t>보상이나 서비스를 받을 수 있으며 언제든지 보유한 토큰을 자유롭게 거래할 수 있음</a:t>
            </a:r>
          </a:p>
          <a:p>
            <a:pPr lvl="2"/>
            <a:endParaRPr lang="ko-KR" altLang="en-US">
              <a:solidFill>
                <a:srgbClr val="006600"/>
              </a:solidFill>
            </a:endParaRPr>
          </a:p>
          <a:p>
            <a:pPr lvl="1"/>
            <a:endParaRPr lang="ko-KR" altLang="en-US" b="0"/>
          </a:p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968" y="4492402"/>
            <a:ext cx="4177457" cy="169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5968" y="5070963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smtClean="0">
                <a:solidFill>
                  <a:srgbClr val="FF0000"/>
                </a:solidFill>
              </a:rPr>
              <a:t>스톡옵션</a:t>
            </a:r>
            <a:r>
              <a:rPr lang="ko-KR" altLang="en-US" sz="1100" b="1" smtClean="0">
                <a:solidFill>
                  <a:srgbClr val="006600"/>
                </a:solidFill>
              </a:rPr>
              <a:t> </a:t>
            </a:r>
            <a:r>
              <a:rPr lang="en-US" altLang="ko-KR" sz="1100" b="1" smtClean="0">
                <a:solidFill>
                  <a:srgbClr val="006600"/>
                </a:solidFill>
              </a:rPr>
              <a:t>-</a:t>
            </a:r>
            <a:r>
              <a:rPr lang="ko-KR" altLang="en-US" sz="1100" b="1" smtClean="0">
                <a:solidFill>
                  <a:srgbClr val="006600"/>
                </a:solidFill>
              </a:rPr>
              <a:t> </a:t>
            </a:r>
            <a:r>
              <a:rPr lang="ko-KR" altLang="en-US" sz="1100" b="1">
                <a:solidFill>
                  <a:srgbClr val="006600"/>
                </a:solidFill>
              </a:rPr>
              <a:t>회사가 임직원에게 </a:t>
            </a:r>
            <a:r>
              <a:rPr lang="ko-KR" altLang="en-US" sz="1100" b="1" smtClean="0">
                <a:solidFill>
                  <a:srgbClr val="006600"/>
                </a:solidFill>
              </a:rPr>
              <a:t>미리 </a:t>
            </a:r>
            <a:r>
              <a:rPr lang="ko-KR" altLang="en-US" sz="1100" b="1">
                <a:solidFill>
                  <a:srgbClr val="006600"/>
                </a:solidFill>
              </a:rPr>
              <a:t>정해진 가격</a:t>
            </a:r>
            <a:r>
              <a:rPr lang="en-US" altLang="ko-KR" sz="1100" b="1">
                <a:solidFill>
                  <a:srgbClr val="006600"/>
                </a:solidFill>
              </a:rPr>
              <a:t>(</a:t>
            </a:r>
            <a:r>
              <a:rPr lang="ko-KR" altLang="en-US" sz="1100" b="1">
                <a:solidFill>
                  <a:srgbClr val="006600"/>
                </a:solidFill>
              </a:rPr>
              <a:t>행사가격</a:t>
            </a:r>
            <a:r>
              <a:rPr lang="en-US" altLang="ko-KR" sz="1100" b="1" smtClean="0">
                <a:solidFill>
                  <a:srgbClr val="006600"/>
                </a:solidFill>
              </a:rPr>
              <a:t>)</a:t>
            </a:r>
            <a:r>
              <a:rPr lang="ko-KR" altLang="en-US" sz="1100" b="1" smtClean="0">
                <a:solidFill>
                  <a:srgbClr val="006600"/>
                </a:solidFill>
              </a:rPr>
              <a:t>으로 </a:t>
            </a:r>
            <a:r>
              <a:rPr lang="en-US" altLang="ko-KR" sz="1100" b="1" smtClean="0">
                <a:solidFill>
                  <a:srgbClr val="006600"/>
                </a:solidFill>
              </a:rPr>
              <a:t/>
            </a:r>
            <a:br>
              <a:rPr lang="en-US" altLang="ko-KR" sz="1100" b="1" smtClean="0">
                <a:solidFill>
                  <a:srgbClr val="006600"/>
                </a:solidFill>
              </a:rPr>
            </a:br>
            <a:r>
              <a:rPr lang="ko-KR" altLang="en-US" sz="1100" b="1" smtClean="0">
                <a:solidFill>
                  <a:srgbClr val="006600"/>
                </a:solidFill>
              </a:rPr>
              <a:t>미리 </a:t>
            </a:r>
            <a:r>
              <a:rPr lang="ko-KR" altLang="en-US" sz="1100" b="1">
                <a:solidFill>
                  <a:srgbClr val="006600"/>
                </a:solidFill>
              </a:rPr>
              <a:t>정해진 수량의 주식을 </a:t>
            </a:r>
            <a:r>
              <a:rPr lang="ko-KR" altLang="en-US" sz="1100" b="1" smtClean="0">
                <a:solidFill>
                  <a:srgbClr val="006600"/>
                </a:solidFill>
              </a:rPr>
              <a:t>미리 </a:t>
            </a:r>
            <a:r>
              <a:rPr lang="ko-KR" altLang="en-US" sz="1100" b="1">
                <a:solidFill>
                  <a:srgbClr val="006600"/>
                </a:solidFill>
              </a:rPr>
              <a:t>정해진 기간</a:t>
            </a:r>
            <a:r>
              <a:rPr lang="en-US" altLang="ko-KR" sz="1100" b="1">
                <a:solidFill>
                  <a:srgbClr val="006600"/>
                </a:solidFill>
              </a:rPr>
              <a:t>(</a:t>
            </a:r>
            <a:r>
              <a:rPr lang="ko-KR" altLang="en-US" sz="1100" b="1">
                <a:solidFill>
                  <a:srgbClr val="006600"/>
                </a:solidFill>
              </a:rPr>
              <a:t>행사기간</a:t>
            </a:r>
            <a:r>
              <a:rPr lang="en-US" altLang="ko-KR" sz="1100" b="1" smtClean="0">
                <a:solidFill>
                  <a:srgbClr val="006600"/>
                </a:solidFill>
              </a:rPr>
              <a:t>)</a:t>
            </a:r>
            <a:r>
              <a:rPr lang="ko-KR" altLang="en-US" sz="1100" b="1" smtClean="0">
                <a:solidFill>
                  <a:srgbClr val="006600"/>
                </a:solidFill>
              </a:rPr>
              <a:t>에 </a:t>
            </a:r>
            <a:r>
              <a:rPr lang="ko-KR" altLang="en-US" sz="1100" b="1">
                <a:solidFill>
                  <a:srgbClr val="006600"/>
                </a:solidFill>
              </a:rPr>
              <a:t>살 수 </a:t>
            </a:r>
            <a:r>
              <a:rPr lang="en-US" altLang="ko-KR" sz="1100" b="1" smtClean="0">
                <a:solidFill>
                  <a:srgbClr val="006600"/>
                </a:solidFill>
              </a:rPr>
              <a:t/>
            </a:r>
            <a:br>
              <a:rPr lang="en-US" altLang="ko-KR" sz="1100" b="1" smtClean="0">
                <a:solidFill>
                  <a:srgbClr val="006600"/>
                </a:solidFill>
              </a:rPr>
            </a:br>
            <a:r>
              <a:rPr lang="ko-KR" altLang="en-US" sz="1100" b="1" smtClean="0">
                <a:solidFill>
                  <a:srgbClr val="006600"/>
                </a:solidFill>
              </a:rPr>
              <a:t>있는 </a:t>
            </a:r>
            <a:r>
              <a:rPr lang="ko-KR" altLang="en-US" sz="1100" b="1">
                <a:solidFill>
                  <a:srgbClr val="006600"/>
                </a:solidFill>
              </a:rPr>
              <a:t>권리를 부여하는 </a:t>
            </a:r>
            <a:r>
              <a:rPr lang="ko-KR" altLang="en-US" sz="1100" b="1" smtClean="0">
                <a:solidFill>
                  <a:srgbClr val="006600"/>
                </a:solidFill>
              </a:rPr>
              <a:t>것 </a:t>
            </a:r>
            <a:r>
              <a:rPr lang="en-US" altLang="ko-KR" sz="1100" b="1" smtClean="0">
                <a:solidFill>
                  <a:srgbClr val="00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smtClean="0">
                <a:solidFill>
                  <a:srgbClr val="006600"/>
                </a:solidFill>
              </a:rPr>
              <a:t>미래에 </a:t>
            </a:r>
            <a:r>
              <a:rPr lang="ko-KR" altLang="en-US" sz="1100" b="1">
                <a:solidFill>
                  <a:srgbClr val="006600"/>
                </a:solidFill>
              </a:rPr>
              <a:t>회사가 성장해서 주식 가격이 </a:t>
            </a:r>
            <a:r>
              <a:rPr lang="en-US" altLang="ko-KR" sz="1100" b="1" smtClean="0">
                <a:solidFill>
                  <a:srgbClr val="006600"/>
                </a:solidFill>
              </a:rPr>
              <a:t/>
            </a:r>
            <a:br>
              <a:rPr lang="en-US" altLang="ko-KR" sz="1100" b="1" smtClean="0">
                <a:solidFill>
                  <a:srgbClr val="006600"/>
                </a:solidFill>
              </a:rPr>
            </a:br>
            <a:r>
              <a:rPr lang="ko-KR" altLang="en-US" sz="1100" b="1" smtClean="0">
                <a:solidFill>
                  <a:srgbClr val="006600"/>
                </a:solidFill>
              </a:rPr>
              <a:t>오르더라도</a:t>
            </a:r>
            <a:r>
              <a:rPr lang="en-US" altLang="ko-KR" sz="1100" b="1">
                <a:solidFill>
                  <a:srgbClr val="006600"/>
                </a:solidFill>
              </a:rPr>
              <a:t>, </a:t>
            </a:r>
            <a:r>
              <a:rPr lang="ko-KR" altLang="en-US" sz="1100" b="1">
                <a:solidFill>
                  <a:srgbClr val="006600"/>
                </a:solidFill>
              </a:rPr>
              <a:t>직원들은 예전에 정해 놓은 낮은 가격으로 주식을 살 수 있는 </a:t>
            </a:r>
            <a:r>
              <a:rPr lang="ko-KR" altLang="en-US" sz="1100" b="1" smtClean="0">
                <a:solidFill>
                  <a:srgbClr val="006600"/>
                </a:solidFill>
              </a:rPr>
              <a:t>특권을 </a:t>
            </a:r>
            <a:r>
              <a:rPr lang="ko-KR" altLang="en-US" sz="1100" b="1">
                <a:solidFill>
                  <a:srgbClr val="006600"/>
                </a:solidFill>
              </a:rPr>
              <a:t>가지게 되는 </a:t>
            </a:r>
            <a:r>
              <a:rPr lang="ko-KR" altLang="en-US" sz="1100" b="1" smtClean="0">
                <a:solidFill>
                  <a:srgbClr val="006600"/>
                </a:solidFill>
              </a:rPr>
              <a:t>것임</a:t>
            </a:r>
            <a:endParaRPr lang="en-US" altLang="ko-KR" sz="1100" b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이더리움</a:t>
            </a:r>
            <a:r>
              <a:rPr lang="en-US" altLang="ko-KR"/>
              <a:t>(Ethereum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2013</a:t>
            </a:r>
            <a:r>
              <a:rPr lang="ko-KR" altLang="en-US" smtClean="0">
                <a:solidFill>
                  <a:schemeClr val="tx1"/>
                </a:solidFill>
              </a:rPr>
              <a:t>년 당시 </a:t>
            </a:r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세의 </a:t>
            </a:r>
            <a:r>
              <a:rPr lang="ko-KR" altLang="en-US">
                <a:solidFill>
                  <a:schemeClr val="tx1"/>
                </a:solidFill>
              </a:rPr>
              <a:t>프로그래머 </a:t>
            </a:r>
            <a:r>
              <a:rPr lang="ko-KR" altLang="en-US" smtClean="0">
                <a:solidFill>
                  <a:srgbClr val="FF0000"/>
                </a:solidFill>
              </a:rPr>
              <a:t>비탈릭 부테린이 </a:t>
            </a:r>
            <a:r>
              <a:rPr lang="ko-KR" altLang="en-US" smtClean="0">
                <a:solidFill>
                  <a:schemeClr val="tx1"/>
                </a:solidFill>
              </a:rPr>
              <a:t>백서를 작성하여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이더리움 개발 제안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2014</a:t>
            </a:r>
            <a:r>
              <a:rPr lang="ko-KR" altLang="en-US" smtClean="0">
                <a:solidFill>
                  <a:schemeClr val="tx1"/>
                </a:solidFill>
              </a:rPr>
              <a:t>년 이더리움 재단을 구성하고 </a:t>
            </a:r>
            <a:r>
              <a:rPr lang="en-US" altLang="ko-KR" u="sng" smtClean="0"/>
              <a:t>ICO</a:t>
            </a:r>
            <a:r>
              <a:rPr lang="ko-KR" altLang="en-US" u="sng" smtClean="0"/>
              <a:t>를 통해 </a:t>
            </a:r>
            <a:r>
              <a:rPr lang="en-US" altLang="ko-KR" u="sng" smtClean="0"/>
              <a:t>3</a:t>
            </a:r>
            <a:r>
              <a:rPr lang="ko-KR" altLang="en-US" u="sng" smtClean="0"/>
              <a:t>만 비트코인에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해당하는 개발자금 모금</a:t>
            </a:r>
            <a:endParaRPr lang="en-US" altLang="ko-KR" u="sng" smtClean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2015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7</a:t>
            </a:r>
            <a:r>
              <a:rPr lang="ko-KR" altLang="en-US" smtClean="0">
                <a:solidFill>
                  <a:schemeClr val="tx1"/>
                </a:solidFill>
              </a:rPr>
              <a:t>월 </a:t>
            </a:r>
            <a:r>
              <a:rPr lang="en-US" altLang="ko-KR" smtClean="0">
                <a:solidFill>
                  <a:schemeClr val="tx1"/>
                </a:solidFill>
              </a:rPr>
              <a:t>30</a:t>
            </a:r>
            <a:r>
              <a:rPr lang="ko-KR" altLang="en-US" smtClean="0">
                <a:solidFill>
                  <a:schemeClr val="tx1"/>
                </a:solidFill>
              </a:rPr>
              <a:t>일 </a:t>
            </a:r>
            <a:r>
              <a:rPr lang="ko-KR" altLang="en-US" smtClean="0"/>
              <a:t>퍼블릭 블록체인 플랫폼으로 이더리움</a:t>
            </a:r>
            <a:r>
              <a:rPr lang="ko-KR" altLang="en-US" smtClean="0">
                <a:solidFill>
                  <a:schemeClr val="tx1"/>
                </a:solidFill>
              </a:rPr>
              <a:t> 서비스 시작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z="1800" smtClean="0">
                <a:solidFill>
                  <a:srgbClr val="006600"/>
                </a:solidFill>
              </a:rPr>
              <a:t>탈중앙화된 </a:t>
            </a:r>
            <a:r>
              <a:rPr lang="ko-KR" altLang="en-US" sz="1800">
                <a:solidFill>
                  <a:srgbClr val="006600"/>
                </a:solidFill>
              </a:rPr>
              <a:t>오픈소스 </a:t>
            </a:r>
            <a:r>
              <a:rPr lang="ko-KR" altLang="en-US" sz="1800" smtClean="0">
                <a:solidFill>
                  <a:srgbClr val="006600"/>
                </a:solidFill>
              </a:rPr>
              <a:t>플랫폼</a:t>
            </a:r>
            <a:endParaRPr lang="en-US" altLang="ko-KR" sz="1800" smtClean="0">
              <a:solidFill>
                <a:srgbClr val="006600"/>
              </a:solidFill>
            </a:endParaRPr>
          </a:p>
          <a:p>
            <a:pPr lvl="3"/>
            <a:r>
              <a:rPr lang="ko-KR" altLang="en-US" sz="1600" smtClean="0"/>
              <a:t>비트코인이 </a:t>
            </a:r>
            <a:r>
              <a:rPr lang="ko-KR" altLang="en-US" sz="1600"/>
              <a:t>주로 </a:t>
            </a:r>
            <a:r>
              <a:rPr lang="ko-KR" altLang="en-US" sz="1600" u="sng">
                <a:solidFill>
                  <a:schemeClr val="accent6">
                    <a:lumMod val="75000"/>
                  </a:schemeClr>
                </a:solidFill>
              </a:rPr>
              <a:t>디지털 화폐 전송에 초점을 맞춘 </a:t>
            </a:r>
            <a:r>
              <a:rPr lang="ko-KR" altLang="en-US" sz="1600"/>
              <a:t>반면</a:t>
            </a:r>
            <a:r>
              <a:rPr lang="en-US" altLang="ko-KR" sz="1600"/>
              <a:t>,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이더리움은 </a:t>
            </a:r>
            <a:r>
              <a:rPr lang="ko-KR" altLang="en-US" sz="1600" u="sng"/>
              <a:t>게임</a:t>
            </a:r>
            <a:r>
              <a:rPr lang="en-US" altLang="ko-KR" sz="1600" u="sng"/>
              <a:t>, </a:t>
            </a:r>
            <a:r>
              <a:rPr lang="ko-KR" altLang="en-US" sz="1600" u="sng"/>
              <a:t>금융 상품</a:t>
            </a:r>
            <a:r>
              <a:rPr lang="en-US" altLang="ko-KR" sz="1600" u="sng"/>
              <a:t>, </a:t>
            </a:r>
            <a:r>
              <a:rPr lang="ko-KR" altLang="en-US" sz="1600" u="sng"/>
              <a:t>디지털 아트 컬렉션 등 다양한 </a:t>
            </a:r>
            <a:r>
              <a:rPr lang="en-US" altLang="ko-KR" sz="1600" u="sng" smtClean="0"/>
              <a:t/>
            </a:r>
            <a:br>
              <a:rPr lang="en-US" altLang="ko-KR" sz="1600" u="sng" smtClean="0"/>
            </a:br>
            <a:r>
              <a:rPr lang="ko-KR" altLang="en-US" sz="1600" u="sng" smtClean="0"/>
              <a:t>애플리케이션과 </a:t>
            </a:r>
            <a:r>
              <a:rPr lang="ko-KR" altLang="en-US" sz="1600" u="sng"/>
              <a:t>서비스를 구축할 수 있는 </a:t>
            </a:r>
            <a:r>
              <a:rPr lang="ko-KR" altLang="en-US" sz="1600" u="sng">
                <a:solidFill>
                  <a:srgbClr val="006600"/>
                </a:solidFill>
              </a:rPr>
              <a:t>환경을 </a:t>
            </a:r>
            <a:r>
              <a:rPr lang="ko-KR" altLang="en-US" sz="1600" u="sng" smtClean="0">
                <a:solidFill>
                  <a:srgbClr val="006600"/>
                </a:solidFill>
              </a:rPr>
              <a:t>제공</a:t>
            </a:r>
            <a:endParaRPr lang="en-US" altLang="ko-KR" sz="1600" u="sng" smtClean="0">
              <a:solidFill>
                <a:srgbClr val="0066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이더리움의 </a:t>
            </a:r>
            <a:r>
              <a:rPr lang="ko-KR" altLang="en-US">
                <a:solidFill>
                  <a:schemeClr val="tx1"/>
                </a:solidFill>
              </a:rPr>
              <a:t>가상자산인 이더</a:t>
            </a:r>
            <a:r>
              <a:rPr lang="en-US" altLang="ko-KR">
                <a:solidFill>
                  <a:schemeClr val="tx1"/>
                </a:solidFill>
              </a:rPr>
              <a:t>(ETH)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>
                <a:solidFill>
                  <a:schemeClr val="tx1"/>
                </a:solidFill>
              </a:rPr>
              <a:t>2025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월 기준 시가총액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약 </a:t>
            </a:r>
            <a:r>
              <a:rPr lang="en-US" altLang="ko-KR">
                <a:solidFill>
                  <a:schemeClr val="tx1"/>
                </a:solidFill>
              </a:rPr>
              <a:t>2,200</a:t>
            </a:r>
            <a:r>
              <a:rPr lang="ko-KR" altLang="en-US">
                <a:solidFill>
                  <a:schemeClr val="tx1"/>
                </a:solidFill>
              </a:rPr>
              <a:t>억 달러로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비트코인 다음으로 큰 규모를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자랑함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80" y="5301208"/>
            <a:ext cx="639127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암호화폐별 현황 및 응용분야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이더리움</a:t>
            </a:r>
            <a:r>
              <a:rPr lang="en-US" altLang="ko-KR"/>
              <a:t>(Ethereum</a:t>
            </a:r>
            <a:r>
              <a:rPr lang="en-US" altLang="ko-KR" smtClean="0"/>
              <a:t>) - </a:t>
            </a:r>
            <a:r>
              <a:rPr lang="ko-KR" altLang="en-US" smtClean="0">
                <a:solidFill>
                  <a:srgbClr val="FF3399"/>
                </a:solidFill>
              </a:rPr>
              <a:t>스마트 </a:t>
            </a:r>
            <a:r>
              <a:rPr lang="ko-KR" altLang="en-US">
                <a:solidFill>
                  <a:srgbClr val="FF3399"/>
                </a:solidFill>
              </a:rPr>
              <a:t>컨트랙트</a:t>
            </a:r>
            <a:r>
              <a:rPr lang="en-US" altLang="ko-KR">
                <a:solidFill>
                  <a:srgbClr val="FF3399"/>
                </a:solidFill>
              </a:rPr>
              <a:t>(smart </a:t>
            </a:r>
            <a:r>
              <a:rPr lang="en-US" altLang="ko-KR" smtClean="0">
                <a:solidFill>
                  <a:srgbClr val="FF3399"/>
                </a:solidFill>
              </a:rPr>
              <a:t>contract)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컴퓨터 </a:t>
            </a:r>
            <a:r>
              <a:rPr lang="ko-KR" altLang="en-US">
                <a:solidFill>
                  <a:schemeClr val="tx1"/>
                </a:solidFill>
              </a:rPr>
              <a:t>과학자이자 암호 전문가인 닉 사보</a:t>
            </a:r>
            <a:r>
              <a:rPr lang="en-US" altLang="ko-KR">
                <a:solidFill>
                  <a:schemeClr val="tx1"/>
                </a:solidFill>
              </a:rPr>
              <a:t>(Nick Szabo)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1990</a:t>
            </a:r>
            <a:r>
              <a:rPr lang="ko-KR" altLang="en-US">
                <a:solidFill>
                  <a:schemeClr val="tx1"/>
                </a:solidFill>
              </a:rPr>
              <a:t>년대에 처음 </a:t>
            </a:r>
            <a:r>
              <a:rPr lang="ko-KR" altLang="en-US" smtClean="0">
                <a:solidFill>
                  <a:schemeClr val="tx1"/>
                </a:solidFill>
              </a:rPr>
              <a:t>사용했음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그가 발표한 글에는 </a:t>
            </a:r>
            <a:r>
              <a:rPr lang="ko-KR" altLang="en-US"/>
              <a:t>스마트 계약이 ‘일련의 약속으로</a:t>
            </a:r>
            <a:r>
              <a:rPr lang="en-US" altLang="ko-KR"/>
              <a:t>, </a:t>
            </a:r>
            <a:r>
              <a:rPr lang="ko-KR" altLang="en-US"/>
              <a:t>약속을 이행하는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당사자가 </a:t>
            </a:r>
            <a:r>
              <a:rPr lang="ko-KR" altLang="en-US"/>
              <a:t>준수해야 하는 프로토콜을 포함하여 디지털 형식으로 규정되어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있다</a:t>
            </a:r>
            <a:r>
              <a:rPr lang="ko-KR" altLang="en-US"/>
              <a:t>’라고 </a:t>
            </a:r>
            <a:r>
              <a:rPr lang="ko-KR" altLang="en-US">
                <a:solidFill>
                  <a:schemeClr val="tx1"/>
                </a:solidFill>
              </a:rPr>
              <a:t>정의되어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스마트 </a:t>
            </a:r>
            <a:r>
              <a:rPr lang="ko-KR" altLang="en-US" smtClean="0">
                <a:solidFill>
                  <a:srgbClr val="006600"/>
                </a:solidFill>
              </a:rPr>
              <a:t>계약 </a:t>
            </a:r>
            <a:r>
              <a:rPr lang="en-US" altLang="ko-KR" smtClean="0">
                <a:solidFill>
                  <a:schemeClr val="tx1"/>
                </a:solidFill>
              </a:rPr>
              <a:t>-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블록체인과 가상자산 영역의 기본 구성 </a:t>
            </a:r>
            <a:r>
              <a:rPr lang="ko-KR" altLang="en-US" smtClean="0">
                <a:solidFill>
                  <a:schemeClr val="tx1"/>
                </a:solidFill>
              </a:rPr>
              <a:t>요소임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블록체인 영역에서 스마트 </a:t>
            </a:r>
            <a:r>
              <a:rPr lang="ko-KR" altLang="en-US" smtClean="0">
                <a:solidFill>
                  <a:srgbClr val="006600"/>
                </a:solidFill>
              </a:rPr>
              <a:t>계약 </a:t>
            </a:r>
            <a:r>
              <a:rPr lang="en-US" altLang="ko-KR" smtClean="0">
                <a:solidFill>
                  <a:schemeClr val="tx1"/>
                </a:solidFill>
              </a:rPr>
              <a:t>-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블록체인에서 운영되는 </a:t>
            </a:r>
            <a:r>
              <a:rPr lang="ko-KR" altLang="en-US">
                <a:solidFill>
                  <a:srgbClr val="FF0000"/>
                </a:solidFill>
              </a:rPr>
              <a:t>자체 실행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컴퓨터 프로그램을 의미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블록체인 안에 저장되어 있는 프로그램을 </a:t>
            </a:r>
            <a:r>
              <a:rPr lang="ko-KR" altLang="en-US" smtClean="0">
                <a:solidFill>
                  <a:schemeClr val="tx1"/>
                </a:solidFill>
              </a:rPr>
              <a:t>통해 금융거래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부동산계약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공증 등 다양한 형태의 계약을 체결하고 이행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>
                <a:solidFill>
                  <a:schemeClr val="tx1"/>
                </a:solidFill>
              </a:rPr>
              <a:t>블록체인이 인기를 얻으면서 </a:t>
            </a:r>
            <a:r>
              <a:rPr lang="ko-KR" altLang="en-US"/>
              <a:t>스마트 계약도 활성화되기 </a:t>
            </a:r>
            <a:r>
              <a:rPr lang="ko-KR" altLang="en-US">
                <a:solidFill>
                  <a:schemeClr val="tx1"/>
                </a:solidFill>
              </a:rPr>
              <a:t>시작했는데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특히 </a:t>
            </a:r>
            <a:r>
              <a:rPr lang="ko-KR" altLang="en-US"/>
              <a:t>스마트 계약을 지원하는 </a:t>
            </a:r>
            <a:r>
              <a:rPr lang="ko-KR" altLang="en-US">
                <a:solidFill>
                  <a:schemeClr val="tx1"/>
                </a:solidFill>
              </a:rPr>
              <a:t>인기 블록체인 중 하나인 </a:t>
            </a:r>
            <a:r>
              <a:rPr lang="en-US" altLang="ko-KR"/>
              <a:t>Ethereum</a:t>
            </a:r>
            <a:r>
              <a:rPr lang="ko-KR" altLang="en-US"/>
              <a:t>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등장하면서 </a:t>
            </a:r>
            <a:r>
              <a:rPr lang="ko-KR" altLang="en-US">
                <a:solidFill>
                  <a:schemeClr val="tx1"/>
                </a:solidFill>
              </a:rPr>
              <a:t>그 현상이 두드러졌음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이더리움은 스마트 계약을 위해 고안되었으며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스마트 계약을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프로그래밍하기 위해 </a:t>
            </a:r>
            <a:r>
              <a:rPr lang="ko-KR" altLang="en-US" u="sng" smtClean="0">
                <a:solidFill>
                  <a:srgbClr val="006600"/>
                </a:solidFill>
              </a:rPr>
              <a:t>솔리디티라고 불리우는 프로그래밍언어가 개발됨</a:t>
            </a:r>
            <a:endParaRPr lang="en-US" altLang="ko-KR" u="sng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12064</TotalTime>
  <Words>2104</Words>
  <Application>Microsoft Office PowerPoint</Application>
  <PresentationFormat>화면 슬라이드 쇼(4:3)</PresentationFormat>
  <Paragraphs>505</Paragraphs>
  <Slides>58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0" baseType="lpstr">
      <vt:lpstr>Office 테마</vt:lpstr>
      <vt:lpstr>포장기 셸 개체</vt:lpstr>
      <vt:lpstr>블록체인 기술과 응용 서비스</vt:lpstr>
      <vt:lpstr>  블록체인응용과사례 </vt:lpstr>
      <vt:lpstr>학습목표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   암호화폐별 현황 및 응용분야 </vt:lpstr>
      <vt:lpstr>   암호화폐별 현황 및 응용분야 </vt:lpstr>
      <vt:lpstr>암호화폐별 현황 및 응용분야 </vt:lpstr>
      <vt:lpstr>암호화폐별 현황 및 응용분야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</vt:lpstr>
      <vt:lpstr>암호화폐별 현황 및 응용분야</vt:lpstr>
      <vt:lpstr>암호화폐별 현황 및 응용분야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암호화폐별 현황 및 응용분야  </vt:lpstr>
      <vt:lpstr>실물화폐와 명목화폐</vt:lpstr>
      <vt:lpstr>루나(LUNA)</vt:lpstr>
      <vt:lpstr>도널드 트럼프 대통령이 스테이블코인에  깊은 관심을 보이고 관련 법안을 추진한 배경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350</cp:revision>
  <dcterms:created xsi:type="dcterms:W3CDTF">2006-10-05T04:04:58Z</dcterms:created>
  <dcterms:modified xsi:type="dcterms:W3CDTF">2025-10-13T11:26:08Z</dcterms:modified>
</cp:coreProperties>
</file>