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5" r:id="rId11"/>
    <p:sldId id="379" r:id="rId12"/>
    <p:sldId id="374" r:id="rId13"/>
    <p:sldId id="377" r:id="rId14"/>
    <p:sldId id="380" r:id="rId15"/>
    <p:sldId id="378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0000CC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C00000"/>
                </a:solidFill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shopping.co.kr/?r=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inmap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cio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한국에서 </a:t>
            </a:r>
            <a:r>
              <a:rPr lang="en-US" altLang="ko-KR"/>
              <a:t>CBDC </a:t>
            </a:r>
            <a:r>
              <a:rPr lang="ko-KR" altLang="en-US"/>
              <a:t>도입에 반대하는 이유는 무엇인가요</a:t>
            </a:r>
            <a:r>
              <a:rPr lang="en-US" altLang="ko-KR"/>
              <a:t>?</a:t>
            </a:r>
          </a:p>
          <a:p>
            <a:pPr lvl="1"/>
            <a:r>
              <a:rPr lang="ko-KR" altLang="en-US" smtClean="0"/>
              <a:t>주로 </a:t>
            </a:r>
            <a:r>
              <a:rPr lang="ko-KR" altLang="en-US"/>
              <a:t>개인 정보 침해 우려와 정부 통제 강화에 대한 우려에서 </a:t>
            </a:r>
            <a:r>
              <a:rPr lang="ko-KR" altLang="en-US" smtClean="0"/>
              <a:t>비롯됨</a:t>
            </a:r>
            <a:endParaRPr lang="en-US" altLang="ko-KR" smtClean="0"/>
          </a:p>
          <a:p>
            <a:pPr lvl="2"/>
            <a:r>
              <a:rPr lang="en-US" altLang="ko-KR" smtClean="0"/>
              <a:t>CBDC</a:t>
            </a:r>
            <a:r>
              <a:rPr lang="ko-KR" altLang="en-US"/>
              <a:t>의 결제 시스템이 </a:t>
            </a:r>
            <a:r>
              <a:rPr lang="ko-KR" altLang="en-US" u="sng"/>
              <a:t>개인의 모든 거래 내역을 추적할 수 있다는 </a:t>
            </a:r>
            <a:r>
              <a:rPr lang="ko-KR" altLang="en-US" u="sng" smtClean="0"/>
              <a:t>점</a:t>
            </a:r>
            <a:endParaRPr lang="en-US" altLang="ko-KR" u="sng" smtClean="0"/>
          </a:p>
          <a:p>
            <a:pPr lvl="2"/>
            <a:r>
              <a:rPr lang="ko-KR" altLang="en-US" smtClean="0"/>
              <a:t>정부가 </a:t>
            </a:r>
            <a:r>
              <a:rPr lang="ko-KR" altLang="en-US"/>
              <a:t>디지털 화폐의 유통 기한이나 사용처를 제한할 수 있다는 </a:t>
            </a:r>
            <a:r>
              <a:rPr lang="ko-KR" altLang="en-US" smtClean="0"/>
              <a:t>점</a:t>
            </a:r>
            <a:endParaRPr lang="en-US" altLang="ko-KR" smtClean="0"/>
          </a:p>
          <a:p>
            <a:pPr lvl="2"/>
            <a:r>
              <a:rPr lang="ko-KR" altLang="en-US" smtClean="0"/>
              <a:t>디지털 </a:t>
            </a:r>
            <a:r>
              <a:rPr lang="ko-KR" altLang="en-US"/>
              <a:t>취약 계층의 정보 접근성 및 활용성 문제</a:t>
            </a:r>
            <a:r>
              <a:rPr lang="en-US" altLang="ko-KR"/>
              <a:t>, </a:t>
            </a:r>
            <a:r>
              <a:rPr lang="ko-KR" altLang="en-US"/>
              <a:t>그리고 기술적 보안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문제도 </a:t>
            </a:r>
            <a:r>
              <a:rPr lang="ko-KR" altLang="en-US"/>
              <a:t>우려 사항으로 </a:t>
            </a:r>
            <a:r>
              <a:rPr lang="ko-KR" altLang="en-US" smtClean="0"/>
              <a:t>꼽힘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7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전 세계가 </a:t>
            </a:r>
            <a:r>
              <a:rPr lang="en-US" altLang="ko-KR" smtClean="0"/>
              <a:t>CBDC</a:t>
            </a:r>
            <a:r>
              <a:rPr lang="ko-KR" altLang="en-US" smtClean="0"/>
              <a:t>에 주목하는 이유</a:t>
            </a:r>
            <a:endParaRPr lang="ko-KR" altLang="en-US" b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776864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644008" y="2319696"/>
            <a:ext cx="3960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99592" y="2708920"/>
            <a:ext cx="24482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52120" y="2717304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0641" y="4437112"/>
            <a:ext cx="223119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52120" y="4437112"/>
            <a:ext cx="29523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33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CBDC </a:t>
            </a:r>
            <a:r>
              <a:rPr lang="ko-KR" altLang="en-US"/>
              <a:t>국내현황</a:t>
            </a:r>
            <a:endParaRPr lang="ko-KR" altLang="en-US" b="0"/>
          </a:p>
          <a:p>
            <a:pPr lvl="1"/>
            <a:r>
              <a:rPr lang="ko-KR" altLang="en-US" smtClean="0"/>
              <a:t>한국은행</a:t>
            </a:r>
            <a:endParaRPr lang="en-US" altLang="ko-KR" smtClean="0"/>
          </a:p>
          <a:p>
            <a:pPr lvl="2"/>
            <a:r>
              <a:rPr lang="en-US" altLang="ko-KR" smtClean="0"/>
              <a:t>21</a:t>
            </a:r>
            <a:r>
              <a:rPr lang="ko-KR" altLang="en-US" smtClean="0"/>
              <a:t>년 </a:t>
            </a:r>
            <a:r>
              <a:rPr lang="en-US" altLang="ko-KR" smtClean="0"/>
              <a:t>8</a:t>
            </a:r>
            <a:r>
              <a:rPr lang="ko-KR" altLang="en-US" smtClean="0"/>
              <a:t>월 </a:t>
            </a:r>
            <a:r>
              <a:rPr lang="en-US" altLang="ko-KR" smtClean="0"/>
              <a:t>CBDC </a:t>
            </a:r>
            <a:r>
              <a:rPr lang="ko-KR" altLang="en-US" smtClean="0"/>
              <a:t>모의실험 시작</a:t>
            </a:r>
            <a:endParaRPr lang="en-US" altLang="ko-KR" smtClean="0"/>
          </a:p>
          <a:p>
            <a:pPr lvl="2"/>
            <a:r>
              <a:rPr lang="ko-KR" altLang="en-US" smtClean="0"/>
              <a:t>제조에서 대금 결제까지 모의실험을 진행하며</a:t>
            </a:r>
            <a:r>
              <a:rPr lang="en-US" altLang="ko-KR"/>
              <a:t>, </a:t>
            </a:r>
            <a:r>
              <a:rPr lang="ko-KR" altLang="en-US" smtClean="0"/>
              <a:t>분산원장 기반의 관리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기술과 데이터 위</a:t>
            </a:r>
            <a:r>
              <a:rPr lang="en-US" altLang="ko-KR"/>
              <a:t>·</a:t>
            </a:r>
            <a:r>
              <a:rPr lang="ko-KR" altLang="en-US" smtClean="0"/>
              <a:t>변조 방지의 보안 기술을 </a:t>
            </a:r>
            <a:r>
              <a:rPr lang="en-US" altLang="ko-KR" smtClean="0"/>
              <a:t>CBDC</a:t>
            </a:r>
            <a:r>
              <a:rPr lang="ko-KR" altLang="en-US" smtClean="0"/>
              <a:t>에 적용 가능한지 점검</a:t>
            </a:r>
            <a:endParaRPr lang="en-US" altLang="ko-KR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12976"/>
            <a:ext cx="705678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763688" y="4221088"/>
            <a:ext cx="6120680" cy="165618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4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CBDC </a:t>
            </a:r>
            <a:r>
              <a:rPr lang="ko-KR" altLang="en-US" smtClean="0"/>
              <a:t>국내현황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그라운드 </a:t>
            </a:r>
            <a:r>
              <a:rPr lang="en-US" altLang="ko-KR" smtClean="0">
                <a:solidFill>
                  <a:srgbClr val="FF0000"/>
                </a:solidFill>
              </a:rPr>
              <a:t>X</a:t>
            </a: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CBDC </a:t>
            </a:r>
            <a:r>
              <a:rPr lang="ko-KR" altLang="en-US" smtClean="0">
                <a:solidFill>
                  <a:schemeClr val="tx1"/>
                </a:solidFill>
              </a:rPr>
              <a:t>플랫폼을 위하여 클레이튼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퍼블릭 블록체인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프라이빗 버전으로 개발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신한은행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LG </a:t>
            </a:r>
            <a:r>
              <a:rPr lang="en-US" altLang="ko-KR">
                <a:solidFill>
                  <a:schemeClr val="tx1"/>
                </a:solidFill>
              </a:rPr>
              <a:t>CNS</a:t>
            </a:r>
            <a:r>
              <a:rPr lang="ko-KR" altLang="en-US" smtClean="0">
                <a:solidFill>
                  <a:schemeClr val="tx1"/>
                </a:solidFill>
              </a:rPr>
              <a:t>와 블록체인기반 디지털 화폐 플랫폼의 시범 구축을 완료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 b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681990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0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CBDC </a:t>
            </a:r>
            <a:r>
              <a:rPr lang="ko-KR" altLang="en-US" smtClean="0"/>
              <a:t>미국현황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6624736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98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CBDC </a:t>
            </a:r>
            <a:r>
              <a:rPr lang="ko-KR" altLang="en-US" smtClean="0"/>
              <a:t>중국현황</a:t>
            </a:r>
            <a:endParaRPr lang="en-US" altLang="ko-KR" smtClean="0"/>
          </a:p>
          <a:p>
            <a:endParaRPr lang="ko-KR" altLang="en-US" b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547260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90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CBDC </a:t>
            </a:r>
            <a:r>
              <a:rPr lang="ko-KR" altLang="en-US" smtClean="0"/>
              <a:t>전망</a:t>
            </a:r>
            <a:endParaRPr lang="ko-KR" altLang="en-US"/>
          </a:p>
          <a:p>
            <a:pPr lvl="1"/>
            <a:r>
              <a:rPr lang="ko-KR" altLang="en-US" smtClean="0"/>
              <a:t>코로나 </a:t>
            </a:r>
            <a:r>
              <a:rPr lang="en-US" altLang="ko-KR" smtClean="0"/>
              <a:t>19 </a:t>
            </a:r>
            <a:r>
              <a:rPr lang="ko-KR" altLang="en-US" smtClean="0"/>
              <a:t>이후 비대면 결제가 확대되면서 소극적이었던 국가들이 </a:t>
            </a:r>
            <a:r>
              <a:rPr lang="en-US" altLang="ko-KR" smtClean="0"/>
              <a:t>CBDC </a:t>
            </a:r>
            <a:r>
              <a:rPr lang="ko-KR" altLang="en-US" smtClean="0"/>
              <a:t>도입을 서두르고 있음</a:t>
            </a:r>
            <a:endParaRPr lang="en-US" altLang="ko-KR" smtClean="0"/>
          </a:p>
          <a:p>
            <a:pPr lvl="2"/>
            <a:r>
              <a:rPr lang="en-US" altLang="ko-KR" smtClean="0"/>
              <a:t>CBDC</a:t>
            </a:r>
            <a:r>
              <a:rPr lang="ko-KR" altLang="en-US" smtClean="0"/>
              <a:t>를 검토중인 전 세계 중앙은행 </a:t>
            </a:r>
            <a:r>
              <a:rPr lang="en-US" altLang="ko-KR" smtClean="0"/>
              <a:t>60</a:t>
            </a:r>
            <a:r>
              <a:rPr lang="ko-KR" altLang="en-US" smtClean="0"/>
              <a:t>여곳 중 </a:t>
            </a:r>
            <a:r>
              <a:rPr lang="en-US" altLang="ko-KR" smtClean="0"/>
              <a:t>88</a:t>
            </a:r>
            <a:r>
              <a:rPr lang="en-US" altLang="ko-KR"/>
              <a:t>%</a:t>
            </a:r>
            <a:r>
              <a:rPr lang="ko-KR" altLang="en-US" smtClean="0"/>
              <a:t>가 블록체인기술 기반</a:t>
            </a:r>
            <a:r>
              <a:rPr lang="en-US" altLang="ko-KR"/>
              <a:t>(PwC</a:t>
            </a:r>
            <a:r>
              <a:rPr lang="ko-KR" altLang="en-US" smtClean="0"/>
              <a:t>의 </a:t>
            </a:r>
            <a:r>
              <a:rPr lang="en-US" altLang="ko-KR" smtClean="0"/>
              <a:t>CBDC </a:t>
            </a:r>
            <a:r>
              <a:rPr lang="ko-KR" altLang="en-US"/>
              <a:t>보고서</a:t>
            </a:r>
            <a:r>
              <a:rPr lang="en-US" altLang="ko-KR"/>
              <a:t>, 2021</a:t>
            </a:r>
            <a:r>
              <a:rPr lang="ko-KR" altLang="en-US"/>
              <a:t>년</a:t>
            </a:r>
            <a:r>
              <a:rPr lang="en-US" altLang="ko-KR"/>
              <a:t>4</a:t>
            </a:r>
            <a:r>
              <a:rPr lang="ko-KR" altLang="en-US"/>
              <a:t>월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BIS</a:t>
            </a:r>
            <a:r>
              <a:rPr lang="en-US" altLang="ko-KR"/>
              <a:t>(</a:t>
            </a:r>
            <a:r>
              <a:rPr lang="ko-KR" altLang="en-US"/>
              <a:t>국제결제은행</a:t>
            </a:r>
            <a:r>
              <a:rPr lang="en-US" altLang="ko-KR"/>
              <a:t>)</a:t>
            </a:r>
            <a:r>
              <a:rPr lang="ko-KR" altLang="en-US" smtClean="0"/>
              <a:t>은 </a:t>
            </a:r>
            <a:r>
              <a:rPr lang="en-US" altLang="ko-KR" smtClean="0"/>
              <a:t>CBDC </a:t>
            </a:r>
            <a:r>
              <a:rPr lang="ko-KR" altLang="en-US" smtClean="0"/>
              <a:t>보고서에서 </a:t>
            </a:r>
            <a:r>
              <a:rPr lang="en-US" altLang="ko-KR" smtClean="0"/>
              <a:t>"</a:t>
            </a:r>
            <a:r>
              <a:rPr lang="en-US" altLang="ko-KR"/>
              <a:t>2026</a:t>
            </a:r>
            <a:r>
              <a:rPr lang="ko-KR" altLang="en-US" smtClean="0"/>
              <a:t>년에 각국 중앙은행의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20% </a:t>
            </a:r>
            <a:r>
              <a:rPr lang="ko-KR" altLang="en-US" smtClean="0"/>
              <a:t>가 </a:t>
            </a:r>
            <a:r>
              <a:rPr lang="en-US" altLang="ko-KR" smtClean="0"/>
              <a:t>CBDC</a:t>
            </a:r>
            <a:r>
              <a:rPr lang="ko-KR" altLang="en-US" smtClean="0"/>
              <a:t>를 발행할 것</a:t>
            </a:r>
            <a:r>
              <a:rPr lang="en-US" altLang="ko-KR"/>
              <a:t>"</a:t>
            </a:r>
            <a:r>
              <a:rPr lang="ko-KR" altLang="en-US" smtClean="0"/>
              <a:t>이라고 전망</a:t>
            </a:r>
            <a:endParaRPr lang="en-US" altLang="ko-KR" smtClean="0"/>
          </a:p>
          <a:p>
            <a:pPr lvl="1"/>
            <a:r>
              <a:rPr lang="ko-KR" altLang="en-US"/>
              <a:t>도입 </a:t>
            </a:r>
            <a:r>
              <a:rPr lang="ko-KR" altLang="en-US" smtClean="0"/>
              <a:t>확산</a:t>
            </a:r>
            <a:endParaRPr lang="en-US" altLang="ko-KR" smtClean="0"/>
          </a:p>
          <a:p>
            <a:pPr lvl="2"/>
            <a:r>
              <a:rPr lang="en-US" altLang="ko-KR" smtClean="0"/>
              <a:t>2030</a:t>
            </a:r>
            <a:r>
              <a:rPr lang="ko-KR" altLang="en-US"/>
              <a:t>년까지 </a:t>
            </a:r>
            <a:r>
              <a:rPr lang="en-US" altLang="ko-KR"/>
              <a:t>24</a:t>
            </a:r>
            <a:r>
              <a:rPr lang="ko-KR" altLang="en-US"/>
              <a:t>개국 중앙은행이 </a:t>
            </a:r>
            <a:r>
              <a:rPr lang="en-US" altLang="ko-KR"/>
              <a:t>CBDC</a:t>
            </a:r>
            <a:r>
              <a:rPr lang="ko-KR" altLang="en-US"/>
              <a:t>를 보유할 것으로 </a:t>
            </a:r>
            <a:r>
              <a:rPr lang="en-US" altLang="ko-KR"/>
              <a:t>BIS </a:t>
            </a:r>
            <a:r>
              <a:rPr lang="ko-KR" altLang="en-US"/>
              <a:t>연구 결과가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나왔음</a:t>
            </a:r>
            <a:endParaRPr lang="en-US" altLang="ko-KR" smtClean="0"/>
          </a:p>
          <a:p>
            <a:pPr lvl="1"/>
            <a:r>
              <a:rPr lang="ko-KR" altLang="en-US" smtClean="0"/>
              <a:t>금융 </a:t>
            </a:r>
            <a:r>
              <a:rPr lang="ko-KR" altLang="en-US"/>
              <a:t>시스템 </a:t>
            </a:r>
            <a:r>
              <a:rPr lang="ko-KR" altLang="en-US" smtClean="0"/>
              <a:t>변화</a:t>
            </a:r>
            <a:endParaRPr lang="en-US" altLang="ko-KR" smtClean="0"/>
          </a:p>
          <a:p>
            <a:pPr lvl="2"/>
            <a:r>
              <a:rPr lang="en-US" altLang="ko-KR" smtClean="0"/>
              <a:t>CBDC</a:t>
            </a:r>
            <a:r>
              <a:rPr lang="ko-KR" altLang="en-US"/>
              <a:t>는 </a:t>
            </a:r>
            <a:r>
              <a:rPr lang="ko-KR" altLang="en-US" u="sng"/>
              <a:t>현금 없는 사회를 가속화하고</a:t>
            </a:r>
            <a:r>
              <a:rPr lang="en-US" altLang="ko-KR" u="sng"/>
              <a:t>, </a:t>
            </a:r>
            <a:r>
              <a:rPr lang="ko-KR" altLang="en-US" u="sng"/>
              <a:t>개인 맞춤형 금융 서비스 및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자산 </a:t>
            </a:r>
            <a:r>
              <a:rPr lang="ko-KR" altLang="en-US" u="sng"/>
              <a:t>간 연결 기반의 신규 금융 서비스를 촉진할 것으로 </a:t>
            </a:r>
            <a:r>
              <a:rPr lang="ko-KR" altLang="en-US" smtClean="0"/>
              <a:t>예상됨</a:t>
            </a:r>
            <a:endParaRPr lang="en-US" altLang="ko-KR" smtClean="0"/>
          </a:p>
          <a:p>
            <a:pPr lvl="1"/>
            <a:r>
              <a:rPr lang="ko-KR" altLang="en-US" smtClean="0"/>
              <a:t>국제 </a:t>
            </a:r>
            <a:r>
              <a:rPr lang="ko-KR" altLang="en-US"/>
              <a:t>결제 </a:t>
            </a:r>
            <a:r>
              <a:rPr lang="ko-KR" altLang="en-US" smtClean="0"/>
              <a:t>혁신</a:t>
            </a:r>
            <a:endParaRPr lang="en-US" altLang="ko-KR" smtClean="0"/>
          </a:p>
          <a:p>
            <a:pPr lvl="2"/>
            <a:r>
              <a:rPr lang="en-US" altLang="ko-KR" smtClean="0"/>
              <a:t>CBDC</a:t>
            </a:r>
            <a:r>
              <a:rPr lang="ko-KR" altLang="en-US"/>
              <a:t>는 국경 간 거래 효율성을 높여 </a:t>
            </a:r>
            <a:r>
              <a:rPr lang="ko-KR" altLang="en-US" u="sng"/>
              <a:t>국제 결제 시스템에 혁신을 </a:t>
            </a:r>
            <a:r>
              <a:rPr lang="ko-KR" altLang="en-US"/>
              <a:t>가져올 수 있는 잠재력을 지니고 </a:t>
            </a:r>
            <a:r>
              <a:rPr lang="ko-KR" altLang="en-US" smtClean="0"/>
              <a:t>있음</a:t>
            </a:r>
            <a:endParaRPr lang="en-US" altLang="ko-KR"/>
          </a:p>
          <a:p>
            <a:pPr lvl="2"/>
            <a:endParaRPr lang="ko-KR" altLang="en-US" b="0"/>
          </a:p>
          <a:p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05903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CBDC </a:t>
            </a:r>
            <a:r>
              <a:rPr lang="ko-KR" altLang="en-US" smtClean="0"/>
              <a:t>전망</a:t>
            </a:r>
            <a:endParaRPr lang="ko-KR" altLang="en-US"/>
          </a:p>
          <a:p>
            <a:pPr lvl="1"/>
            <a:r>
              <a:rPr lang="en-US" altLang="ko-KR" smtClean="0"/>
              <a:t>CBDC</a:t>
            </a:r>
            <a:r>
              <a:rPr lang="ko-KR" altLang="en-US" smtClean="0"/>
              <a:t>와 신용카드</a:t>
            </a:r>
            <a:endParaRPr lang="en-US" altLang="ko-KR" smtClean="0"/>
          </a:p>
          <a:p>
            <a:pPr lvl="2"/>
            <a:r>
              <a:rPr lang="en-US" altLang="ko-KR" smtClean="0"/>
              <a:t>CBDC </a:t>
            </a:r>
            <a:r>
              <a:rPr lang="ko-KR" altLang="en-US" smtClean="0"/>
              <a:t>계좌</a:t>
            </a:r>
            <a:r>
              <a:rPr lang="en-US" altLang="ko-KR" baseline="30000" smtClean="0"/>
              <a:t>(</a:t>
            </a:r>
            <a:r>
              <a:rPr lang="ko-KR" altLang="en-US" baseline="30000" smtClean="0"/>
              <a:t>은행이 </a:t>
            </a:r>
            <a:r>
              <a:rPr lang="ko-KR" altLang="en-US" baseline="30000"/>
              <a:t>아니라 한국은행 같은 중앙은행이 직접 발행한 디지털 화폐를 담는 </a:t>
            </a:r>
            <a:r>
              <a:rPr lang="ko-KR" altLang="en-US" baseline="30000" smtClean="0"/>
              <a:t>통장</a:t>
            </a:r>
            <a:r>
              <a:rPr lang="en-US" altLang="ko-KR" baseline="30000" smtClean="0"/>
              <a:t>)</a:t>
            </a:r>
            <a:r>
              <a:rPr lang="ko-KR" altLang="en-US" baseline="30000" smtClean="0"/>
              <a:t> </a:t>
            </a:r>
            <a:r>
              <a:rPr lang="ko-KR" altLang="en-US" smtClean="0"/>
              <a:t>기반의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직불 서비스 활성화에 따라 </a:t>
            </a:r>
            <a:r>
              <a:rPr lang="ko-KR" altLang="en-US" smtClean="0">
                <a:solidFill>
                  <a:srgbClr val="006600"/>
                </a:solidFill>
              </a:rPr>
              <a:t>현행 직불형 카드</a:t>
            </a:r>
            <a:r>
              <a:rPr lang="en-US" altLang="ko-KR">
                <a:solidFill>
                  <a:srgbClr val="006600"/>
                </a:solidFill>
              </a:rPr>
              <a:t>(</a:t>
            </a:r>
            <a:r>
              <a:rPr lang="ko-KR" altLang="en-US">
                <a:solidFill>
                  <a:srgbClr val="006600"/>
                </a:solidFill>
              </a:rPr>
              <a:t>예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 smtClean="0">
                <a:solidFill>
                  <a:srgbClr val="006600"/>
                </a:solidFill>
              </a:rPr>
              <a:t>체크 카드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 smtClean="0">
                <a:solidFill>
                  <a:srgbClr val="006600"/>
                </a:solidFill>
              </a:rPr>
              <a:t>와 신용카드의 이용 규모가 축소될 가능성 있음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신용카드의 경우 외상구매라는 특성으로 이용 규모의 </a:t>
            </a:r>
            <a:r>
              <a:rPr lang="ko-KR" altLang="en-US" smtClean="0">
                <a:solidFill>
                  <a:srgbClr val="006600"/>
                </a:solidFill>
              </a:rPr>
              <a:t>축소폭이 크지 않을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가능성이 높음</a:t>
            </a:r>
            <a:endParaRPr lang="ko-KR" altLang="en-US" b="0">
              <a:solidFill>
                <a:srgbClr val="006600"/>
              </a:solidFill>
            </a:endParaRPr>
          </a:p>
          <a:p>
            <a:pPr lvl="2"/>
            <a:endParaRPr lang="ko-KR" altLang="en-US" b="0"/>
          </a:p>
          <a:p>
            <a:endParaRPr lang="ko-KR" altLang="en-US" b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573016"/>
            <a:ext cx="72008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275856" y="3789040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04248" y="3796708"/>
            <a:ext cx="5040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CBDC </a:t>
            </a:r>
            <a:r>
              <a:rPr lang="ko-KR" altLang="en-US"/>
              <a:t>전망</a:t>
            </a:r>
          </a:p>
          <a:p>
            <a:pPr lvl="1"/>
            <a:r>
              <a:rPr lang="en-US" altLang="ko-KR"/>
              <a:t>CBDC</a:t>
            </a:r>
            <a:r>
              <a:rPr lang="ko-KR" altLang="en-US"/>
              <a:t>와 신용카드</a:t>
            </a:r>
            <a:endParaRPr lang="en-US" altLang="ko-KR"/>
          </a:p>
          <a:p>
            <a:pPr lvl="2"/>
            <a:r>
              <a:rPr lang="ko-KR" altLang="en-US" smtClean="0"/>
              <a:t>신용카드 </a:t>
            </a:r>
            <a:r>
              <a:rPr lang="ko-KR" altLang="en-US"/>
              <a:t>회사 등 지급결제 </a:t>
            </a:r>
            <a:r>
              <a:rPr lang="ko-KR" altLang="en-US" smtClean="0"/>
              <a:t>기업</a:t>
            </a:r>
            <a:r>
              <a:rPr lang="en-US" altLang="ko-KR" baseline="30000" smtClean="0"/>
              <a:t>(</a:t>
            </a:r>
            <a:r>
              <a:rPr lang="ko-KR" altLang="en-US" baseline="30000"/>
              <a:t>온라인이나 오프라인에서 결제를 할 때 필요한 다리 </a:t>
            </a:r>
            <a:r>
              <a:rPr lang="ko-KR" altLang="en-US" baseline="30000" smtClean="0"/>
              <a:t>역할</a:t>
            </a:r>
            <a:r>
              <a:rPr lang="en-US" altLang="ko-KR" baseline="30000" smtClean="0"/>
              <a:t>, </a:t>
            </a:r>
            <a:br>
              <a:rPr lang="en-US" altLang="ko-KR" baseline="30000" smtClean="0"/>
            </a:br>
            <a:r>
              <a:rPr lang="en-US" altLang="ko-KR" baseline="30000" smtClean="0"/>
              <a:t>KG</a:t>
            </a:r>
            <a:r>
              <a:rPr lang="ko-KR" altLang="en-US" baseline="30000"/>
              <a:t>이니시스</a:t>
            </a:r>
            <a:r>
              <a:rPr lang="en-US" altLang="ko-KR" baseline="30000"/>
              <a:t>, NHN </a:t>
            </a:r>
            <a:r>
              <a:rPr lang="en-US" altLang="ko-KR" baseline="30000" smtClean="0"/>
              <a:t>KCP </a:t>
            </a:r>
            <a:r>
              <a:rPr lang="ko-KR" altLang="en-US" baseline="30000" smtClean="0"/>
              <a:t>등</a:t>
            </a:r>
            <a:r>
              <a:rPr lang="en-US" altLang="ko-KR" baseline="30000" smtClean="0"/>
              <a:t>)</a:t>
            </a:r>
            <a:r>
              <a:rPr lang="ko-KR" altLang="en-US" smtClean="0"/>
              <a:t>들의 </a:t>
            </a:r>
            <a:r>
              <a:rPr lang="ko-KR" altLang="en-US"/>
              <a:t>가치는 감소세를 보이고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ko-KR" altLang="en-US" smtClean="0"/>
              <a:t>현재 </a:t>
            </a:r>
            <a:r>
              <a:rPr lang="ko-KR" altLang="en-US"/>
              <a:t>지급결제 회사들의 주가는 </a:t>
            </a:r>
            <a:r>
              <a:rPr lang="en-US" altLang="ko-KR"/>
              <a:t>2021</a:t>
            </a:r>
            <a:r>
              <a:rPr lang="ko-KR" altLang="en-US"/>
              <a:t>년 최고치를 기록한 이후 감소했으며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2020</a:t>
            </a:r>
            <a:r>
              <a:rPr lang="ko-KR" altLang="en-US"/>
              <a:t>년</a:t>
            </a:r>
            <a:r>
              <a:rPr lang="en-US" altLang="ko-KR"/>
              <a:t>~2022</a:t>
            </a:r>
            <a:r>
              <a:rPr lang="ko-KR" altLang="en-US"/>
              <a:t>년에는 </a:t>
            </a:r>
            <a:r>
              <a:rPr lang="en-US" altLang="ko-KR"/>
              <a:t>17%</a:t>
            </a:r>
            <a:r>
              <a:rPr lang="ko-KR" altLang="en-US"/>
              <a:t>를 기록한 매출 성장 기대치 역시 </a:t>
            </a:r>
            <a:r>
              <a:rPr lang="en-US" altLang="ko-KR"/>
              <a:t>2022</a:t>
            </a:r>
            <a:r>
              <a:rPr lang="ko-KR" altLang="en-US"/>
              <a:t>년</a:t>
            </a:r>
            <a:r>
              <a:rPr lang="en-US" altLang="ko-KR"/>
              <a:t>~2024</a:t>
            </a:r>
            <a:r>
              <a:rPr lang="ko-KR" altLang="en-US"/>
              <a:t>년에는 </a:t>
            </a:r>
            <a:r>
              <a:rPr lang="en-US" altLang="ko-KR"/>
              <a:t>10%</a:t>
            </a:r>
            <a:r>
              <a:rPr lang="ko-KR" altLang="en-US"/>
              <a:t>로 </a:t>
            </a:r>
            <a:r>
              <a:rPr lang="ko-KR" altLang="en-US" smtClean="0"/>
              <a:t>하락했음</a:t>
            </a:r>
            <a:endParaRPr lang="en-US" altLang="ko-KR" smtClean="0"/>
          </a:p>
          <a:p>
            <a:pPr lvl="4"/>
            <a:r>
              <a:rPr lang="en-US" altLang="ko-KR" smtClean="0"/>
              <a:t>"</a:t>
            </a:r>
            <a:r>
              <a:rPr lang="ko-KR" altLang="en-US">
                <a:solidFill>
                  <a:srgbClr val="006600"/>
                </a:solidFill>
              </a:rPr>
              <a:t>시장은 커지고 있으나 참여자들이 증대했고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경쟁이 심화된 와중에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/>
              <a:t>성장률은 </a:t>
            </a:r>
            <a:r>
              <a:rPr lang="ko-KR" altLang="en-US"/>
              <a:t>축소된 상황</a:t>
            </a:r>
            <a:r>
              <a:rPr lang="en-US" altLang="ko-KR"/>
              <a:t>"</a:t>
            </a:r>
            <a:r>
              <a:rPr lang="ko-KR" altLang="en-US"/>
              <a:t>이라고 </a:t>
            </a:r>
            <a:r>
              <a:rPr lang="ko-KR" altLang="en-US" smtClean="0"/>
              <a:t>우려했음</a:t>
            </a:r>
            <a:endParaRPr lang="en-US" altLang="ko-KR" smtClean="0"/>
          </a:p>
          <a:p>
            <a:pPr lvl="2"/>
            <a:r>
              <a:rPr lang="ko-KR" altLang="en-US" smtClean="0"/>
              <a:t>여기에 </a:t>
            </a:r>
            <a:r>
              <a:rPr lang="en-US" altLang="ko-KR">
                <a:solidFill>
                  <a:srgbClr val="006600"/>
                </a:solidFill>
              </a:rPr>
              <a:t>CBDC</a:t>
            </a:r>
            <a:r>
              <a:rPr lang="ko-KR" altLang="en-US">
                <a:solidFill>
                  <a:srgbClr val="006600"/>
                </a:solidFill>
              </a:rPr>
              <a:t>가 도입될 경우 지급결제 관련 수수료가 </a:t>
            </a:r>
            <a:r>
              <a:rPr lang="en-US" altLang="ko-KR">
                <a:solidFill>
                  <a:srgbClr val="006600"/>
                </a:solidFill>
              </a:rPr>
              <a:t>0</a:t>
            </a:r>
            <a:r>
              <a:rPr lang="ko-KR" altLang="en-US">
                <a:solidFill>
                  <a:srgbClr val="006600"/>
                </a:solidFill>
              </a:rPr>
              <a:t>에 수렴하고</a:t>
            </a:r>
            <a:r>
              <a:rPr lang="en-US" altLang="ko-KR"/>
              <a:t>, </a:t>
            </a:r>
            <a:r>
              <a:rPr lang="ko-KR" altLang="en-US"/>
              <a:t>예금의 필요성 감소로 인해 자본 조달 비용이 상승할 가능성도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/>
              <a:t>이에 </a:t>
            </a:r>
            <a:r>
              <a:rPr lang="ko-KR" altLang="en-US" u="sng"/>
              <a:t>현재 카드사들은 </a:t>
            </a:r>
            <a:r>
              <a:rPr lang="en-US" altLang="ko-KR" u="sng"/>
              <a:t>CBDC </a:t>
            </a:r>
            <a:r>
              <a:rPr lang="ko-KR" altLang="en-US" u="sng"/>
              <a:t>도입에 발맞춰 생존 전략을 </a:t>
            </a:r>
            <a:r>
              <a:rPr lang="ko-KR" altLang="en-US" u="sng" smtClean="0"/>
              <a:t>구사하고 있음</a:t>
            </a:r>
            <a:endParaRPr lang="en-US" altLang="ko-KR" u="sng" smtClean="0"/>
          </a:p>
          <a:p>
            <a:pPr lvl="3"/>
            <a:r>
              <a:rPr lang="ko-KR" altLang="en-US" smtClean="0"/>
              <a:t>비자의 </a:t>
            </a:r>
            <a:r>
              <a:rPr lang="ko-KR" altLang="en-US"/>
              <a:t>경우 </a:t>
            </a:r>
            <a:r>
              <a:rPr lang="en-US" altLang="ko-KR"/>
              <a:t>CBDC</a:t>
            </a:r>
            <a:r>
              <a:rPr lang="ko-KR" altLang="en-US"/>
              <a:t>를 기존 결제 시스템에 연계 가능하도록 지원 기능을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3"/>
            <a:r>
              <a:rPr lang="ko-KR" altLang="en-US" smtClean="0"/>
              <a:t>마스터카드는 </a:t>
            </a:r>
            <a:r>
              <a:rPr lang="ko-KR" altLang="en-US"/>
              <a:t>네트워크 차원의 비대면 본인인증</a:t>
            </a:r>
            <a:r>
              <a:rPr lang="en-US" altLang="ko-KR"/>
              <a:t>(KYC) </a:t>
            </a:r>
            <a:r>
              <a:rPr lang="ko-KR" altLang="en-US"/>
              <a:t>및 금융범죄 추적 시스템인 </a:t>
            </a:r>
            <a:r>
              <a:rPr lang="en-US" altLang="ko-KR"/>
              <a:t>'</a:t>
            </a:r>
            <a:r>
              <a:rPr lang="ko-KR" altLang="en-US"/>
              <a:t>트레이스 파이낸셜 크라임</a:t>
            </a:r>
            <a:r>
              <a:rPr lang="en-US" altLang="ko-KR"/>
              <a:t>(Trace Financial Crime)'</a:t>
            </a:r>
            <a:r>
              <a:rPr lang="ko-KR" altLang="en-US"/>
              <a:t>과 금융사기 방지 솔루션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'</a:t>
            </a:r>
            <a:r>
              <a:rPr lang="ko-KR" altLang="en-US"/>
              <a:t>세이프티 넷</a:t>
            </a:r>
            <a:r>
              <a:rPr lang="en-US" altLang="ko-KR"/>
              <a:t>(Safety Net)'</a:t>
            </a:r>
            <a:r>
              <a:rPr lang="ko-KR" altLang="en-US"/>
              <a:t>을 제공</a:t>
            </a:r>
          </a:p>
        </p:txBody>
      </p:sp>
    </p:spTree>
    <p:extLst>
      <p:ext uri="{BB962C8B-B14F-4D97-AF65-F5344CB8AC3E}">
        <p14:creationId xmlns:p14="http://schemas.microsoft.com/office/powerpoint/2010/main" val="2790128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</a:t>
            </a:r>
            <a:r>
              <a:rPr lang="en-US" altLang="ko-KR" smtClean="0"/>
              <a:t>- </a:t>
            </a:r>
            <a:r>
              <a:rPr lang="ko-KR" altLang="en-US" smtClean="0"/>
              <a:t>금융</a:t>
            </a:r>
            <a:endParaRPr lang="en-US" altLang="ko-KR"/>
          </a:p>
          <a:p>
            <a:pPr lvl="1"/>
            <a:r>
              <a:rPr lang="ko-KR" altLang="en-US" smtClean="0"/>
              <a:t>탈중앙화금융</a:t>
            </a:r>
            <a:r>
              <a:rPr lang="en-US" altLang="ko-KR"/>
              <a:t>(DeFi: Decentralized Finance</a:t>
            </a:r>
            <a:r>
              <a:rPr lang="en-US" altLang="ko-KR" smtClean="0"/>
              <a:t>) – </a:t>
            </a:r>
            <a:r>
              <a:rPr lang="ko-KR" altLang="en-US" smtClean="0">
                <a:solidFill>
                  <a:srgbClr val="006600"/>
                </a:solidFill>
              </a:rPr>
              <a:t>블록체인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네트워크 상에서 중개자 없이 작동하는 금융시스템으로 예금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대출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토큰간의 교환 등에활용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중앙 </a:t>
            </a:r>
            <a:r>
              <a:rPr lang="ko-KR" altLang="en-US"/>
              <a:t>기관의 통제 없이 운영되는 금융 </a:t>
            </a:r>
            <a:r>
              <a:rPr lang="ko-KR" altLang="en-US" smtClean="0"/>
              <a:t>서비스</a:t>
            </a:r>
            <a:endParaRPr lang="en-US" altLang="ko-KR" smtClean="0"/>
          </a:p>
          <a:p>
            <a:pPr lvl="2"/>
            <a:r>
              <a:rPr lang="ko-KR" altLang="en-US" smtClean="0"/>
              <a:t>블록체인 </a:t>
            </a:r>
            <a:r>
              <a:rPr lang="ko-KR" altLang="en-US"/>
              <a:t>기술과 스마트 계약을 기반으로 작동하며</a:t>
            </a:r>
            <a:r>
              <a:rPr lang="en-US" altLang="ko-KR"/>
              <a:t>, </a:t>
            </a:r>
            <a:r>
              <a:rPr lang="ko-KR" altLang="en-US"/>
              <a:t>누구나 인터넷만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있으면 </a:t>
            </a:r>
            <a:r>
              <a:rPr lang="ko-KR" altLang="en-US"/>
              <a:t>접근할 수 있다는 특징을 </a:t>
            </a:r>
            <a:r>
              <a:rPr lang="ko-KR" altLang="en-US" smtClean="0"/>
              <a:t>가집</a:t>
            </a:r>
            <a:endParaRPr lang="en-US" altLang="ko-KR" smtClean="0"/>
          </a:p>
          <a:p>
            <a:pPr lvl="1"/>
            <a:r>
              <a:rPr lang="ko-KR" altLang="en-US" smtClean="0"/>
              <a:t>디파이</a:t>
            </a:r>
            <a:r>
              <a:rPr lang="en-US" altLang="ko-KR"/>
              <a:t>(DeFi</a:t>
            </a:r>
            <a:r>
              <a:rPr lang="en-US" altLang="ko-KR" smtClean="0"/>
              <a:t>) </a:t>
            </a:r>
            <a:r>
              <a:rPr lang="ko-KR" altLang="en-US" smtClean="0"/>
              <a:t>특징</a:t>
            </a:r>
            <a:endParaRPr lang="en-US" altLang="ko-KR" smtClean="0"/>
          </a:p>
          <a:p>
            <a:pPr lvl="2"/>
            <a:r>
              <a:rPr lang="ko-KR" altLang="en-US" smtClean="0"/>
              <a:t>기존 금융에서는 은행을 방문하여 신원 확인부터 복잡한 서류 과정을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거쳐야하는 것과 달리 </a:t>
            </a:r>
            <a:r>
              <a:rPr lang="en-US" altLang="ko-KR" smtClean="0"/>
              <a:t>DeFi </a:t>
            </a:r>
            <a:r>
              <a:rPr lang="ko-KR" altLang="en-US" smtClean="0"/>
              <a:t>생태계에서는 </a:t>
            </a:r>
            <a:r>
              <a:rPr lang="ko-KR" altLang="en-US" smtClean="0">
                <a:solidFill>
                  <a:srgbClr val="006600"/>
                </a:solidFill>
              </a:rPr>
              <a:t>모든 금융 서비스가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스마트 계약을 통해 자동으로 이뤄지므로 중개자가 필요 없음</a:t>
            </a:r>
            <a:endParaRPr lang="ko-KR" altLang="en-US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블록체인응용과사례</a:t>
            </a:r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     금융의 블록체인 응용 사례</a:t>
            </a:r>
            <a:r>
              <a:rPr lang="ko-KR" altLang="en-US" b="0">
                <a:solidFill>
                  <a:srgbClr val="C00000"/>
                </a:solidFill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130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</a:t>
            </a:r>
            <a:r>
              <a:rPr lang="en-US" altLang="ko-KR" smtClean="0"/>
              <a:t>- </a:t>
            </a:r>
            <a:r>
              <a:rPr lang="ko-KR" altLang="en-US" smtClean="0"/>
              <a:t>금융</a:t>
            </a:r>
            <a:endParaRPr lang="en-US" altLang="ko-KR"/>
          </a:p>
          <a:p>
            <a:pPr lvl="1"/>
            <a:r>
              <a:rPr lang="ko-KR" altLang="en-US" smtClean="0"/>
              <a:t>금융에 블록체인을 더하다</a:t>
            </a:r>
            <a:r>
              <a:rPr lang="en-US" altLang="ko-KR"/>
              <a:t>.(</a:t>
            </a:r>
            <a:r>
              <a:rPr lang="ko-KR" altLang="en-US"/>
              <a:t>한국금융신문</a:t>
            </a:r>
            <a:r>
              <a:rPr lang="en-US" altLang="ko-KR"/>
              <a:t>, 2020.5.22)</a:t>
            </a:r>
            <a:endParaRPr lang="ko-KR" altLang="en-US" b="0"/>
          </a:p>
          <a:p>
            <a:pPr lvl="2"/>
            <a:r>
              <a:rPr lang="ko-KR" altLang="en-US" smtClean="0"/>
              <a:t>세계경제포럼</a:t>
            </a:r>
            <a:r>
              <a:rPr lang="en-US" altLang="ko-KR"/>
              <a:t>(WEF</a:t>
            </a:r>
            <a:r>
              <a:rPr lang="en-US" altLang="ko-KR" smtClean="0"/>
              <a:t>) – </a:t>
            </a:r>
            <a:r>
              <a:rPr lang="ko-KR" altLang="en-US" smtClean="0"/>
              <a:t>전 세계은행의 </a:t>
            </a:r>
            <a:r>
              <a:rPr lang="en-US" altLang="ko-KR" smtClean="0">
                <a:solidFill>
                  <a:srgbClr val="006600"/>
                </a:solidFill>
              </a:rPr>
              <a:t>80</a:t>
            </a:r>
            <a:r>
              <a:rPr lang="en-US" altLang="ko-KR">
                <a:solidFill>
                  <a:srgbClr val="006600"/>
                </a:solidFill>
              </a:rPr>
              <a:t>%</a:t>
            </a:r>
            <a:r>
              <a:rPr lang="ko-KR" altLang="en-US" smtClean="0">
                <a:solidFill>
                  <a:srgbClr val="006600"/>
                </a:solidFill>
              </a:rPr>
              <a:t>가 블록체인 기술을 </a:t>
            </a:r>
            <a:r>
              <a:rPr lang="ko-KR" altLang="en-US" smtClean="0"/>
              <a:t>도입할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것이라고 분석</a:t>
            </a:r>
            <a:endParaRPr lang="en-US" altLang="ko-KR" smtClean="0"/>
          </a:p>
          <a:p>
            <a:pPr lvl="2"/>
            <a:r>
              <a:rPr lang="ko-KR" altLang="en-US" smtClean="0"/>
              <a:t>한국개발연구원</a:t>
            </a:r>
            <a:r>
              <a:rPr lang="en-US" altLang="ko-KR"/>
              <a:t>(KDI</a:t>
            </a:r>
            <a:r>
              <a:rPr lang="en-US" altLang="ko-KR" smtClean="0"/>
              <a:t>) – </a:t>
            </a:r>
            <a:r>
              <a:rPr lang="ko-KR" altLang="en-US" smtClean="0"/>
              <a:t>설문조사 응답 </a:t>
            </a:r>
            <a:r>
              <a:rPr lang="ko-KR" altLang="en-US" smtClean="0">
                <a:solidFill>
                  <a:srgbClr val="006600"/>
                </a:solidFill>
              </a:rPr>
              <a:t>금융기관 </a:t>
            </a:r>
            <a:r>
              <a:rPr lang="en-US" altLang="ko-KR" smtClean="0">
                <a:solidFill>
                  <a:srgbClr val="006600"/>
                </a:solidFill>
              </a:rPr>
              <a:t>90</a:t>
            </a:r>
            <a:r>
              <a:rPr lang="ko-KR" altLang="en-US" smtClean="0">
                <a:solidFill>
                  <a:srgbClr val="006600"/>
                </a:solidFill>
              </a:rPr>
              <a:t>곳의 </a:t>
            </a:r>
            <a:r>
              <a:rPr lang="en-US" altLang="ko-KR" smtClean="0">
                <a:solidFill>
                  <a:srgbClr val="006600"/>
                </a:solidFill>
              </a:rPr>
              <a:t>54</a:t>
            </a:r>
            <a:r>
              <a:rPr lang="en-US" altLang="ko-KR">
                <a:solidFill>
                  <a:srgbClr val="006600"/>
                </a:solidFill>
              </a:rPr>
              <a:t>%</a:t>
            </a:r>
            <a:r>
              <a:rPr lang="ko-KR" altLang="en-US" smtClean="0">
                <a:solidFill>
                  <a:srgbClr val="006600"/>
                </a:solidFill>
              </a:rPr>
              <a:t>가 블록체인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기술 도입을 고려하거나 </a:t>
            </a:r>
            <a:r>
              <a:rPr lang="ko-KR" altLang="en-US" smtClean="0"/>
              <a:t>이미 개발을 추진 중</a:t>
            </a:r>
            <a:endParaRPr lang="en-US" altLang="ko-KR" smtClean="0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91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</a:t>
            </a:r>
            <a:r>
              <a:rPr lang="en-US" altLang="ko-KR" smtClean="0"/>
              <a:t>- </a:t>
            </a:r>
            <a:r>
              <a:rPr lang="ko-KR" altLang="en-US" smtClean="0"/>
              <a:t>금융</a:t>
            </a:r>
            <a:endParaRPr lang="en-US" altLang="ko-KR"/>
          </a:p>
          <a:p>
            <a:pPr lvl="1"/>
            <a:r>
              <a:rPr lang="ko-KR" altLang="en-US" smtClean="0"/>
              <a:t>은행들이 최근 주목하고 있는 블록체인 기술의 새로운 활용처는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'</a:t>
            </a:r>
            <a:r>
              <a:rPr lang="ko-KR" altLang="en-US" smtClean="0"/>
              <a:t>특정직업군 대출</a:t>
            </a:r>
            <a:r>
              <a:rPr lang="en-US" altLang="ko-KR"/>
              <a:t>'</a:t>
            </a:r>
            <a:r>
              <a:rPr lang="ko-KR" altLang="en-US" smtClean="0"/>
              <a:t>과 </a:t>
            </a:r>
            <a:r>
              <a:rPr lang="en-US" altLang="ko-KR" smtClean="0"/>
              <a:t>'</a:t>
            </a:r>
            <a:r>
              <a:rPr lang="ko-KR" altLang="en-US" smtClean="0"/>
              <a:t>자격증명</a:t>
            </a:r>
            <a:r>
              <a:rPr lang="en-US" altLang="ko-KR" smtClean="0"/>
              <a:t>‘ </a:t>
            </a:r>
            <a:r>
              <a:rPr lang="ko-KR" altLang="en-US" smtClean="0"/>
              <a:t>분야</a:t>
            </a:r>
            <a:r>
              <a:rPr lang="en-US" altLang="ko-KR"/>
              <a:t>(ZDNetKorea, 2020.8.20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블록체인을 활용하여 은행과 특정 직업군이 포함된 단체가 </a:t>
            </a:r>
            <a:r>
              <a:rPr lang="ko-KR" altLang="en-US" u="sng" smtClean="0"/>
              <a:t>실시간으로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서류의 진위나 직업군에 속하는지 확인할 수 있음</a:t>
            </a:r>
            <a:endParaRPr lang="en-US" altLang="ko-KR" u="sng" smtClean="0"/>
          </a:p>
          <a:p>
            <a:pPr lvl="2"/>
            <a:r>
              <a:rPr lang="ko-KR" altLang="en-US" smtClean="0"/>
              <a:t>은행과 통신사 등이 참여한 블록체인 기반의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탈중앙화 신원증명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(DID, Decentralized Identifier)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을 통해 잔액이나 계좌를 증명하는 </a:t>
            </a:r>
            <a:r>
              <a:rPr lang="ko-KR" altLang="en-US" smtClean="0"/>
              <a:t>프로젝트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진행 중</a:t>
            </a:r>
            <a:endParaRPr lang="en-US" altLang="ko-KR" smtClean="0"/>
          </a:p>
          <a:p>
            <a:pPr lvl="2"/>
            <a:endParaRPr lang="ko-KR" altLang="en-US" b="0" smtClean="0"/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40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기존 신원증명 방식의 문제점</a:t>
            </a:r>
          </a:p>
          <a:p>
            <a:pPr lvl="1"/>
            <a:r>
              <a:rPr lang="ko-KR" altLang="en-US"/>
              <a:t>현재 우리가 사용하는 신원증명 방식은 대부분 </a:t>
            </a:r>
            <a:r>
              <a:rPr lang="ko-KR" altLang="en-US" smtClean="0"/>
              <a:t>중앙집중형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주민등록증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/>
              <a:t>정부</a:t>
            </a:r>
            <a:r>
              <a:rPr lang="en-US" altLang="ko-KR"/>
              <a:t>(</a:t>
            </a:r>
            <a:r>
              <a:rPr lang="ko-KR" altLang="en-US"/>
              <a:t>행정안전부</a:t>
            </a:r>
            <a:r>
              <a:rPr lang="en-US" altLang="ko-KR"/>
              <a:t>)</a:t>
            </a:r>
            <a:r>
              <a:rPr lang="ko-KR" altLang="en-US"/>
              <a:t>가 관리하는 중앙 시스템에 내 정보가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저장되어 있음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온라인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서비스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회원가입 </a:t>
            </a:r>
            <a:r>
              <a:rPr lang="en-US" altLang="ko-KR" smtClean="0"/>
              <a:t>- </a:t>
            </a:r>
            <a:r>
              <a:rPr lang="ko-KR" altLang="en-US"/>
              <a:t>특정 기업</a:t>
            </a:r>
            <a:r>
              <a:rPr lang="en-US" altLang="ko-KR"/>
              <a:t>(</a:t>
            </a:r>
            <a:r>
              <a:rPr lang="ko-KR" altLang="en-US"/>
              <a:t>네이버</a:t>
            </a:r>
            <a:r>
              <a:rPr lang="en-US" altLang="ko-KR"/>
              <a:t>, </a:t>
            </a:r>
            <a:r>
              <a:rPr lang="ko-KR" altLang="en-US"/>
              <a:t>구글 등</a:t>
            </a:r>
            <a:r>
              <a:rPr lang="en-US" altLang="ko-KR"/>
              <a:t>)</a:t>
            </a:r>
            <a:r>
              <a:rPr lang="ko-KR" altLang="en-US"/>
              <a:t>의 서버에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내 </a:t>
            </a:r>
            <a:r>
              <a:rPr lang="ko-KR" altLang="en-US"/>
              <a:t>개인정보가 저장되어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예</a:t>
            </a:r>
            <a:r>
              <a:rPr lang="en-US" altLang="ko-KR" smtClean="0">
                <a:solidFill>
                  <a:srgbClr val="006600"/>
                </a:solidFill>
              </a:rPr>
              <a:t>) </a:t>
            </a:r>
            <a:r>
              <a:rPr lang="ko-KR" altLang="en-US">
                <a:solidFill>
                  <a:srgbClr val="006600"/>
                </a:solidFill>
              </a:rPr>
              <a:t>기존 </a:t>
            </a:r>
            <a:r>
              <a:rPr lang="ko-KR" altLang="en-US" smtClean="0">
                <a:solidFill>
                  <a:srgbClr val="006600"/>
                </a:solidFill>
              </a:rPr>
              <a:t>신원증명 </a:t>
            </a:r>
            <a:r>
              <a:rPr lang="en-US" altLang="ko-KR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여권이나 운전면허증 같은 신분증을 은행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공항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호텔에 </a:t>
            </a:r>
            <a:r>
              <a:rPr lang="ko-KR" altLang="en-US">
                <a:solidFill>
                  <a:srgbClr val="006600"/>
                </a:solidFill>
              </a:rPr>
              <a:t>맡기고 복사본을 만들어가게 하는 것과 </a:t>
            </a:r>
            <a:r>
              <a:rPr lang="ko-KR" altLang="en-US" smtClean="0">
                <a:solidFill>
                  <a:srgbClr val="006600"/>
                </a:solidFill>
              </a:rPr>
              <a:t>비슷하고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내 정보가 어디에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얼마나 </a:t>
            </a:r>
            <a:r>
              <a:rPr lang="ko-KR" altLang="en-US">
                <a:solidFill>
                  <a:srgbClr val="006600"/>
                </a:solidFill>
              </a:rPr>
              <a:t>퍼져 있는지 알 수 </a:t>
            </a:r>
            <a:r>
              <a:rPr lang="ko-KR" altLang="en-US" smtClean="0">
                <a:solidFill>
                  <a:srgbClr val="006600"/>
                </a:solidFill>
              </a:rPr>
              <a:t>없음</a:t>
            </a:r>
            <a:endParaRPr lang="en-US" altLang="ko-KR">
              <a:solidFill>
                <a:srgbClr val="006600"/>
              </a:solidFill>
            </a:endParaRPr>
          </a:p>
          <a:p>
            <a:pPr lvl="1"/>
            <a:r>
              <a:rPr lang="ko-KR" altLang="en-US" smtClean="0"/>
              <a:t>문제점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개인정보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유출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위험 </a:t>
            </a:r>
            <a:r>
              <a:rPr lang="en-US" altLang="ko-KR" smtClean="0"/>
              <a:t>- </a:t>
            </a:r>
            <a:r>
              <a:rPr lang="ko-KR" altLang="en-US"/>
              <a:t>중앙 서버가 해킹당하면 수많은 사람의 개인정보가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한꺼번에 </a:t>
            </a:r>
            <a:r>
              <a:rPr lang="ko-KR" altLang="en-US"/>
              <a:t>유출될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개인정보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통제권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부재 </a:t>
            </a:r>
            <a:r>
              <a:rPr lang="en-US" altLang="ko-KR" smtClean="0"/>
              <a:t>- </a:t>
            </a:r>
            <a:r>
              <a:rPr lang="ko-KR" altLang="en-US"/>
              <a:t>내가 어떤 회사에 어떤 정보를 제공했는지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 </a:t>
            </a:r>
            <a:r>
              <a:rPr lang="ko-KR" altLang="en-US"/>
              <a:t>회사가 내 정보를 어떻게 사용하고 있는지 알기 어렵고</a:t>
            </a:r>
            <a:r>
              <a:rPr lang="en-US" altLang="ko-KR"/>
              <a:t>, </a:t>
            </a:r>
            <a:r>
              <a:rPr lang="ko-KR" altLang="en-US"/>
              <a:t>통제할 수 </a:t>
            </a:r>
            <a:r>
              <a:rPr lang="ko-KR" altLang="en-US" smtClean="0"/>
              <a:t>없음</a:t>
            </a:r>
            <a:endParaRPr lang="en-US" altLang="ko-KR"/>
          </a:p>
          <a:p>
            <a:pPr lvl="2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불필요한 정보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제공 </a:t>
            </a:r>
            <a:r>
              <a:rPr lang="en-US" altLang="ko-KR" smtClean="0"/>
              <a:t>- </a:t>
            </a:r>
            <a:r>
              <a:rPr lang="ko-KR" altLang="en-US"/>
              <a:t>어떤 서비스를 이용하기 위해 주민등록번호</a:t>
            </a:r>
            <a:r>
              <a:rPr lang="en-US" altLang="ko-KR"/>
              <a:t>, </a:t>
            </a:r>
            <a:r>
              <a:rPr lang="ko-KR" altLang="en-US"/>
              <a:t>주소 등 필요 이상의 정보를 제공해야 하는 경우가 </a:t>
            </a:r>
            <a:r>
              <a:rPr lang="ko-KR" altLang="en-US" smtClean="0"/>
              <a:t>많음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9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탈중앙화 신원증명</a:t>
            </a:r>
            <a:r>
              <a:rPr lang="en-US" altLang="ko-KR"/>
              <a:t>(DID)</a:t>
            </a:r>
            <a:r>
              <a:rPr lang="ko-KR" altLang="en-US"/>
              <a:t>의 특징</a:t>
            </a:r>
          </a:p>
          <a:p>
            <a:pPr lvl="1"/>
            <a:r>
              <a:rPr lang="ko-KR" altLang="en-US" smtClean="0"/>
              <a:t>앞의 문제를 </a:t>
            </a:r>
            <a:r>
              <a:rPr lang="ko-KR" altLang="en-US"/>
              <a:t>해결하기 위해 블록체인 기술을 </a:t>
            </a:r>
            <a:r>
              <a:rPr lang="ko-KR" altLang="en-US" smtClean="0"/>
              <a:t>활용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개인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주권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확보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/>
              <a:t>개인은 </a:t>
            </a:r>
            <a:r>
              <a:rPr lang="ko-KR" altLang="en-US"/>
              <a:t>자신의 신원 정보를 직접 소유하고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3"/>
            <a:r>
              <a:rPr lang="ko-KR" altLang="en-US" smtClean="0"/>
              <a:t>정보는 </a:t>
            </a:r>
            <a:r>
              <a:rPr lang="ko-KR" altLang="en-US"/>
              <a:t>중앙 서버가 아닌</a:t>
            </a:r>
            <a:r>
              <a:rPr lang="en-US" altLang="ko-KR"/>
              <a:t>, </a:t>
            </a:r>
            <a:r>
              <a:rPr lang="ko-KR" altLang="en-US"/>
              <a:t>개인의 스마트폰이나 기기에 안전하게 </a:t>
            </a:r>
            <a:r>
              <a:rPr lang="ko-KR" altLang="en-US" smtClean="0"/>
              <a:t>보관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최소한의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정보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공유 </a:t>
            </a:r>
            <a:r>
              <a:rPr lang="en-US" altLang="ko-KR" smtClean="0"/>
              <a:t>- </a:t>
            </a:r>
            <a:r>
              <a:rPr lang="ko-KR" altLang="en-US"/>
              <a:t>어떤 서비스에 가입할 때</a:t>
            </a:r>
            <a:r>
              <a:rPr lang="en-US" altLang="ko-KR"/>
              <a:t>, </a:t>
            </a:r>
            <a:r>
              <a:rPr lang="ko-KR" altLang="en-US"/>
              <a:t>필요 이상의 모든 정보를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제공하는 </a:t>
            </a:r>
            <a:r>
              <a:rPr lang="ko-KR" altLang="en-US"/>
              <a:t>것이 아니라</a:t>
            </a:r>
            <a:r>
              <a:rPr lang="en-US" altLang="ko-KR"/>
              <a:t>, </a:t>
            </a:r>
            <a:r>
              <a:rPr lang="ko-KR" altLang="en-US"/>
              <a:t>해당 서비스에 필요한 최소한의 정보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"</a:t>
            </a:r>
            <a:r>
              <a:rPr lang="ko-KR" altLang="en-US"/>
              <a:t>만 </a:t>
            </a:r>
            <a:r>
              <a:rPr lang="en-US" altLang="ko-KR"/>
              <a:t>19</a:t>
            </a:r>
            <a:r>
              <a:rPr lang="ko-KR" altLang="en-US"/>
              <a:t>세 이상이라는 사실</a:t>
            </a:r>
            <a:r>
              <a:rPr lang="en-US" altLang="ko-KR"/>
              <a:t>")</a:t>
            </a:r>
            <a:r>
              <a:rPr lang="ko-KR" altLang="en-US"/>
              <a:t>만 선택적으로 제공할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위변조 불가능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/>
              <a:t>블록체인에 </a:t>
            </a:r>
            <a:r>
              <a:rPr lang="ko-KR" altLang="en-US"/>
              <a:t>기록된 신원 정보는 위변조가 불가능하며</a:t>
            </a:r>
            <a:r>
              <a:rPr lang="en-US" altLang="ko-KR"/>
              <a:t>, </a:t>
            </a:r>
            <a:r>
              <a:rPr lang="ko-KR" altLang="en-US"/>
              <a:t>투명하게 </a:t>
            </a:r>
            <a:r>
              <a:rPr lang="ko-KR" altLang="en-US" smtClean="0"/>
              <a:t>관리</a:t>
            </a:r>
            <a:endParaRPr lang="en-US" altLang="ko-KR" smtClean="0"/>
          </a:p>
          <a:p>
            <a:pPr lvl="3"/>
            <a:r>
              <a:rPr lang="ko-KR" altLang="en-US" smtClean="0"/>
              <a:t>서비스를 </a:t>
            </a:r>
            <a:r>
              <a:rPr lang="ko-KR" altLang="en-US"/>
              <a:t>제공하는 기업은 사용자의 정보를 직접 보관하지 않고</a:t>
            </a:r>
            <a:r>
              <a:rPr lang="en-US" altLang="ko-KR"/>
              <a:t>, </a:t>
            </a:r>
            <a:r>
              <a:rPr lang="ko-KR" altLang="en-US"/>
              <a:t>블록체인에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기록된 </a:t>
            </a:r>
            <a:r>
              <a:rPr lang="ko-KR" altLang="en-US"/>
              <a:t>정보를 통해 신원을 </a:t>
            </a:r>
            <a:r>
              <a:rPr lang="ko-KR" altLang="en-US" smtClean="0"/>
              <a:t>검증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정보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주체의 투명한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관리 </a:t>
            </a:r>
            <a:r>
              <a:rPr lang="en-US" altLang="ko-KR" smtClean="0"/>
              <a:t>- </a:t>
            </a:r>
            <a:r>
              <a:rPr lang="ko-KR" altLang="en-US"/>
              <a:t>누가 내 신원 정보를 열람했는지</a:t>
            </a:r>
            <a:r>
              <a:rPr lang="en-US" altLang="ko-KR"/>
              <a:t>, </a:t>
            </a:r>
            <a:r>
              <a:rPr lang="ko-KR" altLang="en-US"/>
              <a:t>어디에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사용되었는지 </a:t>
            </a:r>
            <a:r>
              <a:rPr lang="ko-KR" altLang="en-US"/>
              <a:t>모든 이력을 본인이 직접 확인할 수 </a:t>
            </a:r>
            <a:r>
              <a:rPr lang="ko-KR" altLang="en-US" smtClean="0"/>
              <a:t>있음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5661248"/>
            <a:ext cx="741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탈중앙화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신원증명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디지털 신분증을 내가 직접 들고 다니면서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"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나는 성인입니다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"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라는 사실만 인증하고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내 이름이나 주민번호 같은 세부 정보는 보여주지 않는 것과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같음</a:t>
            </a:r>
            <a:endParaRPr lang="en-US" altLang="ko-KR" sz="1200" b="1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  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-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모바일 운전면허증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코로나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19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백신 접종 증명서 등 다양한 분야에서 시범적으로 적용되고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있음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6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CBDC</a:t>
            </a:r>
            <a:r>
              <a:rPr lang="ko-KR" altLang="en-US" smtClean="0"/>
              <a:t>의 현황과 전망에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금융의 블록체인 응용사례에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비트쇼핑</a:t>
            </a:r>
            <a:r>
              <a:rPr lang="en-US" altLang="ko-KR" smtClean="0"/>
              <a:t>(Bit Shopping/Beat Shopping)</a:t>
            </a:r>
          </a:p>
          <a:p>
            <a:pPr lvl="1"/>
            <a:r>
              <a:rPr lang="en-US" altLang="ko-KR" smtClean="0"/>
              <a:t>2018</a:t>
            </a:r>
            <a:r>
              <a:rPr lang="ko-KR" altLang="en-US" smtClean="0"/>
              <a:t>년 암호화폐를 </a:t>
            </a:r>
            <a:r>
              <a:rPr lang="ko-KR" altLang="en-US"/>
              <a:t>사용할 수 있는 국내오프라인</a:t>
            </a:r>
            <a:r>
              <a:rPr lang="en-US" altLang="ko-KR"/>
              <a:t>, </a:t>
            </a:r>
            <a:r>
              <a:rPr lang="ko-KR" altLang="en-US"/>
              <a:t>온라인 매장과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ATM</a:t>
            </a:r>
            <a:r>
              <a:rPr lang="ko-KR" altLang="en-US"/>
              <a:t>의 위치 및정보제공</a:t>
            </a:r>
            <a:r>
              <a:rPr lang="en-US" altLang="ko-KR"/>
              <a:t>(</a:t>
            </a:r>
            <a:r>
              <a:rPr lang="en-US" altLang="ko-KR">
                <a:hlinkClick r:id="rId2"/>
              </a:rPr>
              <a:t>http://bitshopping.co.kr/?r=home</a:t>
            </a:r>
            <a:r>
              <a:rPr lang="en-US" altLang="ko-KR" smtClean="0"/>
              <a:t>) </a:t>
            </a:r>
            <a:br>
              <a:rPr lang="en-US" altLang="ko-KR" smtClean="0"/>
            </a:b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6600"/>
                </a:solidFill>
              </a:rPr>
              <a:t>현재는 </a:t>
            </a:r>
            <a:r>
              <a:rPr lang="ko-KR" altLang="en-US" smtClean="0">
                <a:solidFill>
                  <a:srgbClr val="006600"/>
                </a:solidFill>
              </a:rPr>
              <a:t>서비스가 중단됨</a:t>
            </a:r>
            <a:endParaRPr lang="en-US" altLang="ko-KR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비트라는 </a:t>
            </a:r>
            <a:r>
              <a:rPr lang="ko-KR" altLang="en-US"/>
              <a:t>단어는 전자 상거래 </a:t>
            </a:r>
            <a:r>
              <a:rPr lang="ko-KR" altLang="en-US" smtClean="0"/>
              <a:t>플랫폼</a:t>
            </a:r>
            <a:r>
              <a:rPr lang="en-US" altLang="ko-KR" smtClean="0"/>
              <a:t>, </a:t>
            </a:r>
            <a:r>
              <a:rPr lang="ko-KR" altLang="en-US" smtClean="0"/>
              <a:t>상품명</a:t>
            </a:r>
            <a:r>
              <a:rPr lang="en-US" altLang="ko-KR" smtClean="0"/>
              <a:t>, </a:t>
            </a:r>
            <a:r>
              <a:rPr lang="ko-KR" altLang="en-US"/>
              <a:t>또는 네일 드릴 비트와 같은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상품 </a:t>
            </a:r>
            <a:r>
              <a:rPr lang="ko-KR" altLang="en-US"/>
              <a:t>카테고리</a:t>
            </a:r>
            <a:r>
              <a:rPr lang="en-US" altLang="ko-KR"/>
              <a:t>, </a:t>
            </a:r>
            <a:r>
              <a:rPr lang="ko-KR" altLang="en-US"/>
              <a:t>그리고 </a:t>
            </a:r>
            <a:r>
              <a:rPr lang="ko-KR" altLang="en-US" smtClean="0"/>
              <a:t>기업명</a:t>
            </a:r>
            <a:r>
              <a:rPr lang="en-US" altLang="ko-KR" smtClean="0"/>
              <a:t> </a:t>
            </a:r>
            <a:r>
              <a:rPr lang="ko-KR" altLang="en-US"/>
              <a:t>등 다양한 맥락에서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01008"/>
            <a:ext cx="605866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2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코인맵</a:t>
            </a:r>
            <a:r>
              <a:rPr lang="en-US" altLang="ko-KR"/>
              <a:t>(Coinmap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직관적이고 </a:t>
            </a:r>
            <a:r>
              <a:rPr lang="ko-KR" altLang="en-US">
                <a:solidFill>
                  <a:schemeClr val="tx1"/>
                </a:solidFill>
              </a:rPr>
              <a:t>사용하기 쉬운 인터페이스를 통해 </a:t>
            </a:r>
            <a:r>
              <a:rPr lang="ko-KR" altLang="en-US"/>
              <a:t>비트코인</a:t>
            </a:r>
            <a:r>
              <a:rPr lang="en-US" altLang="ko-KR"/>
              <a:t>, </a:t>
            </a:r>
            <a:r>
              <a:rPr lang="ko-KR" altLang="en-US"/>
              <a:t>이더리움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다양한 </a:t>
            </a:r>
            <a:r>
              <a:rPr lang="ko-KR" altLang="en-US"/>
              <a:t>가상자산 정보를 실시간으로 </a:t>
            </a:r>
            <a:r>
              <a:rPr lang="ko-KR" altLang="en-US" smtClean="0"/>
              <a:t>제공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암호화폐를 사용할 수 있는 전 세계의 오프라인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온라인 매장과 </a:t>
            </a:r>
            <a:r>
              <a:rPr lang="en-US" altLang="ko-KR" smtClean="0">
                <a:solidFill>
                  <a:schemeClr val="tx1"/>
                </a:solidFill>
              </a:rPr>
              <a:t>ATM</a:t>
            </a:r>
            <a:r>
              <a:rPr lang="ko-KR" altLang="en-US" smtClean="0">
                <a:solidFill>
                  <a:schemeClr val="tx1"/>
                </a:solidFill>
              </a:rPr>
              <a:t>의 위치 및 정보제공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>
                <a:solidFill>
                  <a:schemeClr val="tx1"/>
                </a:solidFill>
                <a:hlinkClick r:id="rId2"/>
              </a:rPr>
              <a:t>://coinmap.org/view/#/</a:t>
            </a:r>
            <a:r>
              <a:rPr lang="en-US" altLang="ko-KR" smtClean="0">
                <a:solidFill>
                  <a:schemeClr val="tx1"/>
                </a:solidFill>
                <a:hlinkClick r:id="rId2"/>
              </a:rPr>
              <a:t>world/28.61345942/15.46875000/2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약 </a:t>
            </a:r>
            <a:r>
              <a:rPr lang="en-US" altLang="ko-KR" smtClean="0">
                <a:solidFill>
                  <a:schemeClr val="tx1"/>
                </a:solidFill>
              </a:rPr>
              <a:t>2</a:t>
            </a:r>
            <a:r>
              <a:rPr lang="ko-KR" altLang="en-US" smtClean="0">
                <a:solidFill>
                  <a:schemeClr val="tx1"/>
                </a:solidFill>
              </a:rPr>
              <a:t>만 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천개의 매장 등록</a:t>
            </a:r>
            <a:r>
              <a:rPr lang="en-US" altLang="ko-KR" smtClean="0">
                <a:solidFill>
                  <a:schemeClr val="tx1"/>
                </a:solidFill>
              </a:rPr>
              <a:t>(‘21. 9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933056"/>
            <a:ext cx="532859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004048" y="4509120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Invity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라는 회사에서 운영하는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서비스</a:t>
            </a:r>
            <a:endParaRPr lang="en-US" altLang="ko-KR" sz="1200" b="1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Invity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는 비트코인 하드웨어 지갑으로 유명한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Trezor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를 만든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SatoshiLabs Group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의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일원</a:t>
            </a:r>
            <a:endParaRPr lang="en-US" altLang="ko-KR" sz="1200" b="1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Invity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는 암호화폐 거래 및 교환 서비스를 제공하며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Coinmap.org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는 암호화폐 생태계의 접근성을 높이기 위한 비영리 커뮤니티 프로젝트로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Invity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팀이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만들고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운영하고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있음</a:t>
            </a:r>
            <a:endParaRPr lang="ko-KR" altLang="en-US" sz="12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80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칠리즈</a:t>
            </a:r>
            <a:r>
              <a:rPr lang="en-US" altLang="ko-KR"/>
              <a:t>-</a:t>
            </a:r>
            <a:r>
              <a:rPr lang="ko-KR" altLang="en-US" smtClean="0"/>
              <a:t>팬 토큰</a:t>
            </a:r>
            <a:r>
              <a:rPr lang="en-US" altLang="ko-KR" smtClean="0"/>
              <a:t>(</a:t>
            </a:r>
            <a:r>
              <a:rPr lang="en-US" altLang="ko-KR"/>
              <a:t>Chiliz Fan </a:t>
            </a:r>
            <a:r>
              <a:rPr lang="en-US" altLang="ko-KR" smtClean="0"/>
              <a:t>Tokens)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칠리즈는 세계 최초로 </a:t>
            </a:r>
            <a:r>
              <a:rPr lang="ko-KR" altLang="en-US" smtClean="0"/>
              <a:t>블록체인 기술을 활용하여 스포츠</a:t>
            </a:r>
            <a:r>
              <a:rPr lang="en-US" altLang="ko-KR"/>
              <a:t>·e</a:t>
            </a:r>
            <a:r>
              <a:rPr lang="ko-KR" altLang="en-US"/>
              <a:t>스포츠</a:t>
            </a:r>
            <a:r>
              <a:rPr lang="en-US" altLang="ko-KR"/>
              <a:t>·</a:t>
            </a:r>
            <a:r>
              <a:rPr lang="ko-KR" altLang="en-US" smtClean="0"/>
              <a:t>엔터테인먼트 팬들의 </a:t>
            </a:r>
            <a:r>
              <a:rPr lang="ko-KR" altLang="en-US" smtClean="0"/>
              <a:t>참여 플랫폼인 소시오스닷컴</a:t>
            </a:r>
            <a:r>
              <a:rPr lang="en-US" altLang="ko-KR"/>
              <a:t>(</a:t>
            </a:r>
            <a:r>
              <a:rPr lang="en-US" altLang="ko-KR">
                <a:hlinkClick r:id="rId2"/>
              </a:rPr>
              <a:t>socios.com</a:t>
            </a:r>
            <a:r>
              <a:rPr lang="en-US" altLang="ko-KR" smtClean="0"/>
              <a:t>) </a:t>
            </a:r>
            <a:r>
              <a:rPr lang="ko-KR" altLang="en-US" smtClean="0"/>
              <a:t>운영</a:t>
            </a:r>
            <a:endParaRPr lang="ko-KR" altLang="en-US"/>
          </a:p>
          <a:p>
            <a:pPr lvl="2"/>
            <a:r>
              <a:rPr lang="ko-KR" altLang="en-US" smtClean="0"/>
              <a:t>소시오스닷컴은 축구 </a:t>
            </a:r>
            <a:r>
              <a:rPr lang="ko-KR" altLang="en-US" smtClean="0"/>
              <a:t>클럽들의 디지털 자산인 </a:t>
            </a:r>
            <a:r>
              <a:rPr lang="en-US" altLang="ko-KR" u="sng" smtClean="0"/>
              <a:t>ERC-20 </a:t>
            </a:r>
            <a:r>
              <a:rPr lang="ko-KR" altLang="en-US" u="sng" smtClean="0"/>
              <a:t>유형의 팬토큰</a:t>
            </a:r>
            <a:r>
              <a:rPr lang="en-US" altLang="ko-KR" u="sng"/>
              <a:t>(Fan Token)</a:t>
            </a:r>
            <a:r>
              <a:rPr lang="ko-KR" altLang="en-US" u="sng" smtClean="0"/>
              <a:t>을 클럽별로 발행</a:t>
            </a:r>
            <a:endParaRPr lang="en-US" altLang="ko-KR" u="sng" smtClean="0"/>
          </a:p>
          <a:p>
            <a:pPr lvl="2"/>
            <a:r>
              <a:rPr lang="ko-KR" altLang="en-US" u="sng" smtClean="0">
                <a:solidFill>
                  <a:srgbClr val="006600"/>
                </a:solidFill>
              </a:rPr>
              <a:t>팬토큰 구매자는 클럽 관련 의사결정의 투표권한 </a:t>
            </a:r>
            <a:r>
              <a:rPr lang="en-US" altLang="ko-KR" u="sng" smtClean="0">
                <a:solidFill>
                  <a:srgbClr val="00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u="sng" smtClean="0">
                <a:solidFill>
                  <a:srgbClr val="006600"/>
                </a:solidFill>
              </a:rPr>
              <a:t>골을 넣었을 때 울리는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음악선곡</a:t>
            </a:r>
            <a:r>
              <a:rPr lang="en-US" altLang="ko-KR" u="sng">
                <a:solidFill>
                  <a:srgbClr val="006600"/>
                </a:solidFill>
              </a:rPr>
              <a:t>, </a:t>
            </a:r>
            <a:r>
              <a:rPr lang="ko-KR" altLang="en-US" u="sng" smtClean="0">
                <a:solidFill>
                  <a:srgbClr val="006600"/>
                </a:solidFill>
              </a:rPr>
              <a:t>주장 완장에 새겨질 문구</a:t>
            </a:r>
            <a:r>
              <a:rPr lang="en-US" altLang="ko-KR" u="sng">
                <a:solidFill>
                  <a:srgbClr val="006600"/>
                </a:solidFill>
              </a:rPr>
              <a:t>, </a:t>
            </a:r>
            <a:r>
              <a:rPr lang="ko-KR" altLang="en-US" u="sng" smtClean="0">
                <a:solidFill>
                  <a:srgbClr val="006600"/>
                </a:solidFill>
              </a:rPr>
              <a:t>구단버스 디자인 등에 영향력 행사</a:t>
            </a:r>
            <a:endParaRPr lang="ko-KR" altLang="en-US" u="sng">
              <a:solidFill>
                <a:srgbClr val="006600"/>
              </a:solidFill>
            </a:endParaRPr>
          </a:p>
          <a:p>
            <a:pPr lvl="2"/>
            <a:r>
              <a:rPr lang="ko-KR" altLang="en-US" u="sng" smtClean="0">
                <a:solidFill>
                  <a:srgbClr val="006600"/>
                </a:solidFill>
              </a:rPr>
              <a:t>팬토큰은 암호화폐처럼 시장에서 거래 가능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1"/>
            <a:r>
              <a:rPr lang="ko-KR" altLang="en-US" smtClean="0"/>
              <a:t>대표적인 파트너 클럽 </a:t>
            </a:r>
            <a:r>
              <a:rPr lang="en-US" altLang="ko-KR" smtClean="0">
                <a:solidFill>
                  <a:schemeClr val="tx1"/>
                </a:solidFill>
              </a:rPr>
              <a:t>- FC </a:t>
            </a:r>
            <a:r>
              <a:rPr lang="ko-KR" altLang="en-US">
                <a:solidFill>
                  <a:schemeClr val="tx1"/>
                </a:solidFill>
              </a:rPr>
              <a:t>바르셀로나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유벤투스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파리생제르맹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아틀레티코마드리드</a:t>
            </a:r>
            <a:r>
              <a:rPr lang="en-US" altLang="ko-KR">
                <a:solidFill>
                  <a:schemeClr val="tx1"/>
                </a:solidFill>
              </a:rPr>
              <a:t>, AS </a:t>
            </a:r>
            <a:r>
              <a:rPr lang="ko-KR" altLang="en-US" smtClean="0">
                <a:solidFill>
                  <a:schemeClr val="tx1"/>
                </a:solidFill>
              </a:rPr>
              <a:t>로마 등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437112"/>
            <a:ext cx="24193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칠리즈</a:t>
            </a:r>
            <a:r>
              <a:rPr lang="en-US" altLang="ko-KR"/>
              <a:t>-</a:t>
            </a:r>
            <a:r>
              <a:rPr lang="ko-KR" altLang="en-US" smtClean="0"/>
              <a:t>팬토큰</a:t>
            </a:r>
            <a:r>
              <a:rPr lang="en-US" altLang="ko-KR" smtClean="0"/>
              <a:t>(</a:t>
            </a:r>
            <a:r>
              <a:rPr lang="en-US" altLang="ko-KR"/>
              <a:t>Chiliz Fan </a:t>
            </a:r>
            <a:r>
              <a:rPr lang="en-US" altLang="ko-KR" smtClean="0"/>
              <a:t>Tokens)</a:t>
            </a:r>
            <a:endParaRPr lang="en-US" altLang="ko-KR"/>
          </a:p>
          <a:p>
            <a:pPr lvl="1"/>
            <a:r>
              <a:rPr lang="ko-KR" altLang="en-US" u="sng" smtClean="0">
                <a:solidFill>
                  <a:srgbClr val="FF0000"/>
                </a:solidFill>
              </a:rPr>
              <a:t>메시가 파리 생제르맹 입단 계약금 </a:t>
            </a:r>
            <a:r>
              <a:rPr lang="en-US" altLang="ko-KR" u="sng" smtClean="0">
                <a:solidFill>
                  <a:srgbClr val="FF0000"/>
                </a:solidFill>
              </a:rPr>
              <a:t>3000</a:t>
            </a:r>
            <a:r>
              <a:rPr lang="ko-KR" altLang="en-US" u="sng" smtClean="0">
                <a:solidFill>
                  <a:srgbClr val="FF0000"/>
                </a:solidFill>
              </a:rPr>
              <a:t>만달러 중 상당 금액을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en-US" altLang="ko-KR" u="sng" smtClean="0">
                <a:solidFill>
                  <a:srgbClr val="FF0000"/>
                </a:solidFill>
              </a:rPr>
              <a:t>PSG </a:t>
            </a:r>
            <a:r>
              <a:rPr lang="ko-KR" altLang="en-US" u="sng" smtClean="0">
                <a:solidFill>
                  <a:srgbClr val="FF0000"/>
                </a:solidFill>
              </a:rPr>
              <a:t>팬토큰으로 받은 것으로 추산</a:t>
            </a:r>
            <a:endParaRPr lang="ko-KR" altLang="en-US" b="0" u="sng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21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8</a:t>
            </a:r>
            <a:r>
              <a:rPr lang="ko-KR" altLang="en-US" smtClean="0">
                <a:solidFill>
                  <a:schemeClr val="tx1"/>
                </a:solidFill>
              </a:rPr>
              <a:t>월초 개당 </a:t>
            </a:r>
            <a:r>
              <a:rPr lang="en-US" altLang="ko-KR" smtClean="0">
                <a:solidFill>
                  <a:schemeClr val="tx1"/>
                </a:solidFill>
              </a:rPr>
              <a:t>20</a:t>
            </a:r>
            <a:r>
              <a:rPr lang="ko-KR" altLang="en-US" smtClean="0">
                <a:solidFill>
                  <a:schemeClr val="tx1"/>
                </a:solidFill>
              </a:rPr>
              <a:t>달러선이던 </a:t>
            </a:r>
            <a:r>
              <a:rPr lang="en-US" altLang="ko-KR" smtClean="0">
                <a:solidFill>
                  <a:schemeClr val="tx1"/>
                </a:solidFill>
              </a:rPr>
              <a:t>PSG </a:t>
            </a:r>
            <a:r>
              <a:rPr lang="ko-KR" altLang="en-US" smtClean="0">
                <a:solidFill>
                  <a:schemeClr val="tx1"/>
                </a:solidFill>
              </a:rPr>
              <a:t>팬토큰은 메시 입단이 공식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발표될 즈음에 </a:t>
            </a:r>
            <a:r>
              <a:rPr lang="en-US" altLang="ko-KR" smtClean="0">
                <a:solidFill>
                  <a:schemeClr val="tx1"/>
                </a:solidFill>
              </a:rPr>
              <a:t>61.53</a:t>
            </a:r>
            <a:r>
              <a:rPr lang="ko-KR" altLang="en-US">
                <a:solidFill>
                  <a:schemeClr val="tx1"/>
                </a:solidFill>
              </a:rPr>
              <a:t>달러</a:t>
            </a:r>
            <a:r>
              <a:rPr lang="en-US" altLang="ko-KR">
                <a:solidFill>
                  <a:schemeClr val="tx1"/>
                </a:solidFill>
              </a:rPr>
              <a:t>(71,000</a:t>
            </a:r>
            <a:r>
              <a:rPr lang="ko-KR" altLang="en-US">
                <a:solidFill>
                  <a:schemeClr val="tx1"/>
                </a:solidFill>
              </a:rPr>
              <a:t>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까지 상승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메시의 입단으로 인한 팬토큰의 상승으로 구단이 최소 </a:t>
            </a:r>
            <a:r>
              <a:rPr lang="en-US" altLang="ko-KR" smtClean="0">
                <a:solidFill>
                  <a:schemeClr val="tx1"/>
                </a:solidFill>
              </a:rPr>
              <a:t>1500</a:t>
            </a:r>
            <a:r>
              <a:rPr lang="ko-KR" altLang="en-US" smtClean="0">
                <a:solidFill>
                  <a:schemeClr val="tx1"/>
                </a:solidFill>
              </a:rPr>
              <a:t>만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유로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약</a:t>
            </a:r>
            <a:r>
              <a:rPr lang="en-US" altLang="ko-KR">
                <a:solidFill>
                  <a:schemeClr val="tx1"/>
                </a:solidFill>
              </a:rPr>
              <a:t>205</a:t>
            </a:r>
            <a:r>
              <a:rPr lang="ko-KR" altLang="en-US">
                <a:solidFill>
                  <a:schemeClr val="tx1"/>
                </a:solidFill>
              </a:rPr>
              <a:t>억원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의 수익을 봤을 것이라고 보도됨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77072"/>
            <a:ext cx="27241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CBDC(Central </a:t>
            </a:r>
            <a:r>
              <a:rPr lang="en-US" altLang="ko-KR"/>
              <a:t>Bank Digital Currency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실물 명목화폐를 대체하거나 보완하기 위해 중앙은행이 발행하는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디지털 화폐</a:t>
            </a:r>
            <a:endParaRPr lang="en-US" altLang="ko-KR" smtClean="0"/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기존 현금과 동일한 가치를 가지면서 전자적인 형태로 유통되는 특징을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가지고 있음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이는 </a:t>
            </a:r>
            <a:r>
              <a:rPr lang="ko-KR" altLang="en-US">
                <a:solidFill>
                  <a:srgbClr val="FF0000"/>
                </a:solidFill>
              </a:rPr>
              <a:t>중앙은행이 직접 발행하므로 민간에서 발행하는 가상화폐와는 달리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안정적인 </a:t>
            </a:r>
            <a:r>
              <a:rPr lang="ko-KR" altLang="en-US">
                <a:solidFill>
                  <a:srgbClr val="FF0000"/>
                </a:solidFill>
              </a:rPr>
              <a:t>가치를 </a:t>
            </a:r>
            <a:r>
              <a:rPr lang="ko-KR" altLang="en-US" smtClean="0">
                <a:solidFill>
                  <a:srgbClr val="FF0000"/>
                </a:solidFill>
              </a:rPr>
              <a:t>유지함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지급결제 </a:t>
            </a:r>
            <a:r>
              <a:rPr lang="ko-KR" altLang="en-US"/>
              <a:t>시스템의 효율성을 높이고 새로운 금융 서비스를 제공할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/>
              <a:t>비트코인과 달리 </a:t>
            </a:r>
            <a:r>
              <a:rPr lang="ko-KR" altLang="en-US" u="sng" smtClean="0"/>
              <a:t>법정통화이므로 정부가 양을 늘리거나 줄이는 것이 가능</a:t>
            </a:r>
            <a:endParaRPr lang="en-US" altLang="ko-KR" u="sng" smtClean="0"/>
          </a:p>
          <a:p>
            <a:pPr lvl="2"/>
            <a:r>
              <a:rPr lang="en-US" altLang="ko-KR" smtClean="0"/>
              <a:t>CBDC </a:t>
            </a:r>
            <a:r>
              <a:rPr lang="ko-KR" altLang="en-US" smtClean="0"/>
              <a:t>화폐는 은행이 아닌 </a:t>
            </a:r>
            <a:r>
              <a:rPr lang="ko-KR" altLang="en-US" smtClean="0">
                <a:solidFill>
                  <a:srgbClr val="006600"/>
                </a:solidFill>
              </a:rPr>
              <a:t>온라인 지갑에 있음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구현방식 </a:t>
            </a:r>
            <a:r>
              <a:rPr lang="en-US" altLang="ko-KR" smtClean="0"/>
              <a:t>- </a:t>
            </a:r>
            <a:r>
              <a:rPr lang="ko-KR" altLang="en-US">
                <a:solidFill>
                  <a:srgbClr val="006600"/>
                </a:solidFill>
              </a:rPr>
              <a:t>단일원장방식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분산원장방식</a:t>
            </a:r>
            <a:endParaRPr lang="ko-KR" altLang="en-US" b="0">
              <a:solidFill>
                <a:srgbClr val="00660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53136"/>
            <a:ext cx="26098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7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금융의 블록체인 응용 사례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CBDC(Central Bank Digital Currency)</a:t>
            </a:r>
          </a:p>
          <a:p>
            <a:pPr lvl="1"/>
            <a:r>
              <a:rPr lang="ko-KR" altLang="en-US" smtClean="0"/>
              <a:t>블록 체인 기술이 필수일까</a:t>
            </a:r>
            <a:r>
              <a:rPr lang="en-US" altLang="ko-KR" smtClean="0"/>
              <a:t>?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찬성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u="sng" smtClean="0"/>
              <a:t>안전한 송금</a:t>
            </a:r>
            <a:r>
              <a:rPr lang="en-US" altLang="ko-KR" u="sng"/>
              <a:t>, </a:t>
            </a:r>
            <a:r>
              <a:rPr lang="ko-KR" altLang="en-US" u="sng" smtClean="0"/>
              <a:t>거래 투명성</a:t>
            </a:r>
            <a:r>
              <a:rPr lang="en-US" altLang="ko-KR" u="sng"/>
              <a:t>, </a:t>
            </a:r>
            <a:r>
              <a:rPr lang="ko-KR" altLang="en-US" u="sng" smtClean="0"/>
              <a:t>익명성 정도 조절 가능</a:t>
            </a:r>
            <a:r>
              <a:rPr lang="en-US" altLang="ko-KR" u="sng"/>
              <a:t>(</a:t>
            </a:r>
            <a:r>
              <a:rPr lang="ko-KR" altLang="en-US" u="sng"/>
              <a:t>거래기록</a:t>
            </a:r>
            <a:r>
              <a:rPr lang="en-US" altLang="ko-KR" u="sng"/>
              <a:t>,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신원정보등</a:t>
            </a:r>
            <a:r>
              <a:rPr lang="en-US" altLang="ko-KR" u="sng"/>
              <a:t>), </a:t>
            </a:r>
            <a:r>
              <a:rPr lang="ko-KR" altLang="en-US" u="sng" smtClean="0"/>
              <a:t>다른 디지털 자산과 상호운용 가능</a:t>
            </a:r>
            <a:r>
              <a:rPr lang="en-US" altLang="ko-KR" u="sng"/>
              <a:t>, </a:t>
            </a:r>
            <a:r>
              <a:rPr lang="ko-KR" altLang="en-US" u="sng" smtClean="0"/>
              <a:t>자동화 결제 등의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추가 시스템 개발가능</a:t>
            </a:r>
            <a:endParaRPr lang="en-US" altLang="ko-KR" u="sng" smtClean="0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반대</a:t>
            </a:r>
            <a:r>
              <a:rPr lang="ko-KR" altLang="en-US" smtClean="0"/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느린 속도</a:t>
            </a:r>
            <a:r>
              <a:rPr lang="en-US" altLang="ko-KR"/>
              <a:t>, </a:t>
            </a:r>
            <a:r>
              <a:rPr lang="ko-KR" altLang="en-US" smtClean="0"/>
              <a:t>보장되지 않은 보안성</a:t>
            </a:r>
            <a:r>
              <a:rPr lang="en-US" altLang="ko-KR"/>
              <a:t>, </a:t>
            </a:r>
            <a:r>
              <a:rPr lang="ko-KR" altLang="en-US" smtClean="0"/>
              <a:t>기존 거래 네트워크와의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상호 운용성 부재</a:t>
            </a:r>
            <a:endParaRPr lang="en-US" altLang="ko-KR" smtClean="0"/>
          </a:p>
          <a:p>
            <a:pPr lvl="3"/>
            <a:r>
              <a:rPr lang="en-US" altLang="ko-KR" smtClean="0"/>
              <a:t>CBDC</a:t>
            </a:r>
            <a:r>
              <a:rPr lang="ko-KR" altLang="en-US" smtClean="0"/>
              <a:t>에 주로 활용되는 </a:t>
            </a:r>
            <a:r>
              <a:rPr lang="ko-KR" altLang="en-US" smtClean="0">
                <a:solidFill>
                  <a:srgbClr val="FF0000"/>
                </a:solidFill>
              </a:rPr>
              <a:t>프라이빗 블록체인의 경우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중앙은행등 정해진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기관만 노드로 </a:t>
            </a:r>
            <a:r>
              <a:rPr lang="ko-KR" altLang="en-US" smtClean="0">
                <a:solidFill>
                  <a:srgbClr val="FF0000"/>
                </a:solidFill>
              </a:rPr>
              <a:t>참여할 수 있어 속도가 지연될 가능성도 낮음</a:t>
            </a:r>
            <a:endParaRPr lang="ko-KR" altLang="en-US" b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505777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42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3784</TotalTime>
  <Words>632</Words>
  <Application>Microsoft Office PowerPoint</Application>
  <PresentationFormat>화면 슬라이드 쇼(4:3)</PresentationFormat>
  <Paragraphs>135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블록체인 기술과 응용 서비스</vt:lpstr>
      <vt:lpstr>  블록체인응용과사례 </vt:lpstr>
      <vt:lpstr>학습목표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  <vt:lpstr>금융의 블록체인 응용 사례 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250</cp:revision>
  <dcterms:created xsi:type="dcterms:W3CDTF">2006-10-05T04:04:58Z</dcterms:created>
  <dcterms:modified xsi:type="dcterms:W3CDTF">2025-10-13T11:35:49Z</dcterms:modified>
</cp:coreProperties>
</file>