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38" r:id="rId9"/>
    <p:sldId id="341" r:id="rId10"/>
    <p:sldId id="339" r:id="rId11"/>
    <p:sldId id="340" r:id="rId12"/>
    <p:sldId id="342" r:id="rId13"/>
    <p:sldId id="343" r:id="rId14"/>
    <p:sldId id="344" r:id="rId15"/>
    <p:sldId id="345" r:id="rId16"/>
    <p:sldId id="346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94608" autoAdjust="0"/>
  </p:normalViewPr>
  <p:slideViewPr>
    <p:cSldViewPr>
      <p:cViewPr varScale="1">
        <p:scale>
          <a:sx n="98" d="100"/>
          <a:sy n="98" d="100"/>
        </p:scale>
        <p:origin x="-159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0000CC"/>
                </a:solidFill>
                <a:latin typeface="+mn-ea"/>
                <a:ea typeface="+mn-ea"/>
              </a:defRPr>
            </a:lvl1pPr>
            <a:lvl2pPr>
              <a:defRPr sz="1800" b="1">
                <a:solidFill>
                  <a:srgbClr val="C00000"/>
                </a:solidFill>
                <a:latin typeface="+mn-ea"/>
                <a:ea typeface="+mn-ea"/>
              </a:defRPr>
            </a:lvl2pPr>
            <a:lvl3pPr>
              <a:defRPr sz="1600" b="1">
                <a:latin typeface="+mn-ea"/>
                <a:ea typeface="+mn-ea"/>
              </a:defRPr>
            </a:lvl3pPr>
            <a:lvl4pPr>
              <a:defRPr sz="1400" b="1">
                <a:latin typeface="+mn-ea"/>
                <a:ea typeface="+mn-ea"/>
              </a:defRPr>
            </a:lvl4pPr>
            <a:lvl5pPr>
              <a:defRPr sz="1400" b="1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2025-10-13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rypto51.app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etmonero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b="0">
                <a:latin typeface="+mn-ea"/>
                <a:ea typeface="+mn-ea"/>
              </a:rPr>
              <a:t/>
            </a:r>
            <a:br>
              <a:rPr lang="ko-KR" altLang="en-US" b="0">
                <a:latin typeface="+mn-ea"/>
                <a:ea typeface="+mn-ea"/>
              </a:rPr>
            </a:br>
            <a:r>
              <a:rPr lang="ko-KR" altLang="en-US" b="0">
                <a:latin typeface="+mn-ea"/>
                <a:ea typeface="+mn-ea"/>
              </a:rPr>
              <a:t> </a:t>
            </a:r>
            <a:r>
              <a:rPr lang="ko-KR" altLang="en-US" smtClean="0">
                <a:latin typeface="+mn-ea"/>
                <a:ea typeface="+mn-ea"/>
              </a:rPr>
              <a:t>블록체인 보안</a:t>
            </a:r>
            <a:endParaRPr lang="ko-KR" altLang="en-US" b="0">
              <a:latin typeface="+mn-ea"/>
              <a:ea typeface="+mn-ea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rgbClr val="C00000"/>
                </a:solidFill>
                <a:latin typeface="+mn-ea"/>
                <a:ea typeface="+mn-ea"/>
              </a:rPr>
              <a:t>다크 코인과 </a:t>
            </a:r>
            <a:r>
              <a:rPr lang="en-US" altLang="ko-KR" smtClean="0">
                <a:solidFill>
                  <a:srgbClr val="C00000"/>
                </a:solidFill>
                <a:latin typeface="+mn-ea"/>
                <a:ea typeface="+mn-ea"/>
              </a:rPr>
              <a:t>51</a:t>
            </a:r>
            <a:r>
              <a:rPr lang="en-US" altLang="ko-KR">
                <a:solidFill>
                  <a:srgbClr val="C00000"/>
                </a:solidFill>
                <a:latin typeface="+mn-ea"/>
                <a:ea typeface="+mn-ea"/>
              </a:rPr>
              <a:t>% </a:t>
            </a:r>
            <a:r>
              <a:rPr lang="ko-KR" altLang="en-US">
                <a:solidFill>
                  <a:srgbClr val="C00000"/>
                </a:solidFill>
                <a:latin typeface="+mn-ea"/>
                <a:ea typeface="+mn-ea"/>
              </a:rPr>
              <a:t>공격</a:t>
            </a:r>
            <a:r>
              <a:rPr lang="ko-KR" altLang="en-US" b="0">
                <a:solidFill>
                  <a:srgbClr val="C00000"/>
                </a:solidFill>
                <a:latin typeface="+mn-ea"/>
                <a:ea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5748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endParaRPr lang="ko-KR" altLang="en-US" b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51% </a:t>
            </a:r>
            <a:r>
              <a:rPr lang="ko-KR" altLang="en-US" smtClean="0"/>
              <a:t>공격</a:t>
            </a:r>
            <a:endParaRPr lang="ko-KR" altLang="en-US" b="0"/>
          </a:p>
          <a:p>
            <a:pPr lvl="1"/>
            <a:r>
              <a:rPr lang="ko-KR" altLang="en-US"/>
              <a:t>블록체인 네트워크의 보안을 위협하는 잠재적인 취약점 중 </a:t>
            </a:r>
            <a:r>
              <a:rPr lang="ko-KR" altLang="en-US" smtClean="0"/>
              <a:t>하나</a:t>
            </a:r>
            <a:endParaRPr lang="en-US" altLang="ko-KR" smtClean="0"/>
          </a:p>
          <a:p>
            <a:pPr lvl="2"/>
            <a:r>
              <a:rPr lang="ko-KR" altLang="en-US" smtClean="0"/>
              <a:t>단일 </a:t>
            </a:r>
            <a:r>
              <a:rPr lang="ko-KR" altLang="en-US"/>
              <a:t>주체</a:t>
            </a:r>
            <a:r>
              <a:rPr lang="en-US" altLang="ko-KR"/>
              <a:t>(</a:t>
            </a:r>
            <a:r>
              <a:rPr lang="ko-KR" altLang="en-US"/>
              <a:t>개인 또는 그룹</a:t>
            </a:r>
            <a:r>
              <a:rPr lang="en-US" altLang="ko-KR"/>
              <a:t>)</a:t>
            </a:r>
            <a:r>
              <a:rPr lang="ko-KR" altLang="en-US"/>
              <a:t>가 특정 블록체인 </a:t>
            </a:r>
            <a:r>
              <a:rPr lang="ko-KR" altLang="en-US">
                <a:solidFill>
                  <a:srgbClr val="006600"/>
                </a:solidFill>
              </a:rPr>
              <a:t>네트워크의 전체 컴퓨팅 파워</a:t>
            </a:r>
            <a:r>
              <a:rPr lang="en-US" altLang="ko-KR">
                <a:solidFill>
                  <a:srgbClr val="006600"/>
                </a:solidFill>
              </a:rPr>
              <a:t>(</a:t>
            </a:r>
            <a:r>
              <a:rPr lang="ko-KR" altLang="en-US">
                <a:solidFill>
                  <a:srgbClr val="006600"/>
                </a:solidFill>
              </a:rPr>
              <a:t>해시 파워</a:t>
            </a:r>
            <a:r>
              <a:rPr lang="en-US" altLang="ko-KR">
                <a:solidFill>
                  <a:srgbClr val="006600"/>
                </a:solidFill>
              </a:rPr>
              <a:t>) </a:t>
            </a:r>
            <a:r>
              <a:rPr lang="ko-KR" altLang="en-US">
                <a:solidFill>
                  <a:srgbClr val="006600"/>
                </a:solidFill>
              </a:rPr>
              <a:t>또는 스테이킹된 자산의 </a:t>
            </a:r>
            <a:r>
              <a:rPr lang="en-US" altLang="ko-KR">
                <a:solidFill>
                  <a:srgbClr val="006600"/>
                </a:solidFill>
              </a:rPr>
              <a:t>50% </a:t>
            </a:r>
            <a:r>
              <a:rPr lang="ko-KR" altLang="en-US">
                <a:solidFill>
                  <a:srgbClr val="006600"/>
                </a:solidFill>
              </a:rPr>
              <a:t>이상을 장악할 </a:t>
            </a:r>
            <a:r>
              <a:rPr lang="ko-KR" altLang="en-US"/>
              <a:t>때 발생할 수 있는 </a:t>
            </a:r>
            <a:r>
              <a:rPr lang="ko-KR" altLang="en-US" smtClean="0"/>
              <a:t>공격</a:t>
            </a:r>
            <a:endParaRPr lang="en-US" altLang="ko-KR" smtClean="0"/>
          </a:p>
          <a:p>
            <a:pPr lvl="3"/>
            <a:r>
              <a:rPr lang="ko-KR" altLang="en-US" smtClean="0"/>
              <a:t>전체 </a:t>
            </a:r>
            <a:r>
              <a:rPr lang="ko-KR" altLang="en-US"/>
              <a:t>해시 파워의 </a:t>
            </a:r>
            <a:r>
              <a:rPr lang="en-US" altLang="ko-KR" smtClean="0"/>
              <a:t>50</a:t>
            </a:r>
            <a:r>
              <a:rPr lang="en-US" altLang="ko-KR"/>
              <a:t>% </a:t>
            </a:r>
            <a:r>
              <a:rPr lang="ko-KR" altLang="en-US" smtClean="0"/>
              <a:t>이상을 확보하여 거래정보를 조작하는 공격</a:t>
            </a:r>
            <a:endParaRPr lang="ko-KR" altLang="en-US" b="0"/>
          </a:p>
          <a:p>
            <a:pPr lvl="3"/>
            <a:r>
              <a:rPr lang="ko-KR" altLang="en-US" smtClean="0"/>
              <a:t>공격자 노드들은 전체 해시파워가 높으므로 더 빠른 속도로 블록을 채굴</a:t>
            </a:r>
            <a:endParaRPr lang="ko-KR" altLang="en-US" b="0"/>
          </a:p>
          <a:p>
            <a:endParaRPr lang="ko-KR" altLang="en-US"/>
          </a:p>
          <a:p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528392" cy="2062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348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endParaRPr lang="ko-KR" altLang="en-US" b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51% </a:t>
            </a:r>
            <a:r>
              <a:rPr lang="ko-KR" altLang="en-US" smtClean="0"/>
              <a:t>공격</a:t>
            </a:r>
            <a:endParaRPr lang="ko-KR" altLang="en-US" b="0"/>
          </a:p>
          <a:p>
            <a:pPr lvl="1"/>
            <a:r>
              <a:rPr lang="ko-KR" altLang="en-US">
                <a:solidFill>
                  <a:schemeClr val="tx1"/>
                </a:solidFill>
              </a:rPr>
              <a:t>정상 네트워크에서 공격자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ko-KR" altLang="en-US">
                <a:solidFill>
                  <a:schemeClr val="tx1"/>
                </a:solidFill>
              </a:rPr>
              <a:t>가 </a:t>
            </a:r>
            <a:r>
              <a:rPr lang="en-US" altLang="ko-KR">
                <a:solidFill>
                  <a:schemeClr val="tx1"/>
                </a:solidFill>
              </a:rPr>
              <a:t>B</a:t>
            </a:r>
            <a:r>
              <a:rPr lang="ko-KR" altLang="en-US">
                <a:solidFill>
                  <a:schemeClr val="tx1"/>
                </a:solidFill>
              </a:rPr>
              <a:t>에게 </a:t>
            </a:r>
            <a:r>
              <a:rPr lang="en-US" altLang="ko-KR" smtClean="0">
                <a:solidFill>
                  <a:schemeClr val="tx1"/>
                </a:solidFill>
              </a:rPr>
              <a:t>50 BTC </a:t>
            </a:r>
            <a:r>
              <a:rPr lang="ko-KR" altLang="en-US">
                <a:solidFill>
                  <a:schemeClr val="tx1"/>
                </a:solidFill>
              </a:rPr>
              <a:t>입금한 트랜잭션이 </a:t>
            </a:r>
            <a:r>
              <a:rPr lang="en-US" altLang="ko-KR">
                <a:solidFill>
                  <a:schemeClr val="tx1"/>
                </a:solidFill>
              </a:rPr>
              <a:t/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en-US" altLang="ko-KR">
                <a:solidFill>
                  <a:schemeClr val="tx1"/>
                </a:solidFill>
              </a:rPr>
              <a:t>2381</a:t>
            </a:r>
            <a:r>
              <a:rPr lang="ko-KR" altLang="en-US">
                <a:solidFill>
                  <a:schemeClr val="tx1"/>
                </a:solidFill>
              </a:rPr>
              <a:t>번째블록에 기록 → </a:t>
            </a:r>
            <a:r>
              <a:rPr lang="en-US" altLang="ko-KR">
                <a:solidFill>
                  <a:schemeClr val="tx1"/>
                </a:solidFill>
              </a:rPr>
              <a:t>B</a:t>
            </a:r>
            <a:r>
              <a:rPr lang="ko-KR" altLang="en-US">
                <a:solidFill>
                  <a:schemeClr val="tx1"/>
                </a:solidFill>
              </a:rPr>
              <a:t>는 거래내역이 블록체인에 연결된 후 </a:t>
            </a:r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ko-KR" altLang="en-US">
                <a:solidFill>
                  <a:schemeClr val="tx1"/>
                </a:solidFill>
              </a:rPr>
              <a:t>에게 </a:t>
            </a:r>
            <a:r>
              <a:rPr lang="ko-KR" altLang="en-US"/>
              <a:t>현금</a:t>
            </a:r>
            <a:r>
              <a:rPr lang="ko-KR" altLang="en-US">
                <a:solidFill>
                  <a:schemeClr val="tx1"/>
                </a:solidFill>
              </a:rPr>
              <a:t> 송금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ko-KR" altLang="en-US">
                <a:solidFill>
                  <a:schemeClr val="tx1"/>
                </a:solidFill>
              </a:rPr>
              <a:t>는 현금을 받은뒤 </a:t>
            </a:r>
            <a:r>
              <a:rPr lang="en-US" altLang="ko-KR">
                <a:solidFill>
                  <a:schemeClr val="tx1"/>
                </a:solidFill>
              </a:rPr>
              <a:t>2381 </a:t>
            </a:r>
            <a:r>
              <a:rPr lang="ko-KR" altLang="en-US">
                <a:solidFill>
                  <a:schemeClr val="tx1"/>
                </a:solidFill>
              </a:rPr>
              <a:t>블록에서 </a:t>
            </a:r>
            <a:r>
              <a:rPr lang="en-US" altLang="ko-KR">
                <a:solidFill>
                  <a:schemeClr val="tx1"/>
                </a:solidFill>
              </a:rPr>
              <a:t>B</a:t>
            </a:r>
            <a:r>
              <a:rPr lang="ko-KR" altLang="en-US">
                <a:solidFill>
                  <a:schemeClr val="tx1"/>
                </a:solidFill>
              </a:rPr>
              <a:t>에게 보낸 송금기록을 삭제하고 </a:t>
            </a:r>
            <a:r>
              <a:rPr lang="en-US" altLang="ko-KR">
                <a:solidFill>
                  <a:schemeClr val="tx1"/>
                </a:solidFill>
              </a:rPr>
              <a:t/>
            </a:r>
            <a:br>
              <a:rPr lang="en-US" altLang="ko-KR">
                <a:solidFill>
                  <a:schemeClr val="tx1"/>
                </a:solidFill>
              </a:rPr>
            </a:br>
            <a:r>
              <a:rPr lang="ko-KR" altLang="en-US">
                <a:solidFill>
                  <a:schemeClr val="tx1"/>
                </a:solidFill>
              </a:rPr>
              <a:t>새로운 블록 생성</a:t>
            </a:r>
            <a:endParaRPr lang="en-US" altLang="ko-KR">
              <a:solidFill>
                <a:schemeClr val="tx1"/>
              </a:solidFill>
            </a:endParaRPr>
          </a:p>
          <a:p>
            <a:pPr lvl="1"/>
            <a:r>
              <a:rPr lang="en-US" altLang="ko-KR">
                <a:solidFill>
                  <a:schemeClr val="tx1"/>
                </a:solidFill>
              </a:rPr>
              <a:t>A</a:t>
            </a:r>
            <a:r>
              <a:rPr lang="ko-KR" altLang="en-US">
                <a:solidFill>
                  <a:schemeClr val="tx1"/>
                </a:solidFill>
              </a:rPr>
              <a:t>는 해시파워가 높으므로 남들보다 빠르게 뒤에 이어질 블록생성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→ </a:t>
            </a:r>
            <a:r>
              <a:rPr lang="ko-KR" altLang="en-US"/>
              <a:t>공격자는 프로그램을 수정하여 채굴</a:t>
            </a:r>
            <a:r>
              <a:rPr lang="en-US" altLang="ko-KR"/>
              <a:t>(</a:t>
            </a:r>
            <a:r>
              <a:rPr lang="ko-KR" altLang="en-US"/>
              <a:t>생성</a:t>
            </a:r>
            <a:r>
              <a:rPr lang="en-US" altLang="ko-KR"/>
              <a:t>)</a:t>
            </a:r>
            <a:r>
              <a:rPr lang="ko-KR" altLang="en-US"/>
              <a:t>한 블록들을 전파하지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않고 </a:t>
            </a:r>
            <a:r>
              <a:rPr lang="ko-KR" altLang="en-US"/>
              <a:t>보유</a:t>
            </a:r>
            <a:endParaRPr lang="ko-KR" altLang="en-US" b="0"/>
          </a:p>
          <a:p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149080"/>
            <a:ext cx="5962650" cy="2461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457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endParaRPr lang="ko-KR" altLang="en-US" b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51% </a:t>
            </a:r>
            <a:r>
              <a:rPr lang="ko-KR" altLang="en-US" smtClean="0"/>
              <a:t>공격</a:t>
            </a:r>
            <a:endParaRPr lang="ko-KR" altLang="en-US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공격자는 </a:t>
            </a:r>
            <a:r>
              <a:rPr lang="ko-KR" altLang="en-US" smtClean="0"/>
              <a:t>더 길게 생성된 체인을 </a:t>
            </a:r>
            <a:r>
              <a:rPr lang="ko-KR" altLang="en-US" smtClean="0">
                <a:solidFill>
                  <a:schemeClr val="tx1"/>
                </a:solidFill>
              </a:rPr>
              <a:t>정상 네트워크에 전파</a:t>
            </a:r>
            <a:endParaRPr lang="ko-KR" altLang="en-US" b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각 노드들은 </a:t>
            </a:r>
            <a:r>
              <a:rPr lang="en-US" altLang="ko-KR" smtClean="0">
                <a:solidFill>
                  <a:schemeClr val="tx1"/>
                </a:solidFill>
              </a:rPr>
              <a:t>2380 </a:t>
            </a:r>
            <a:r>
              <a:rPr lang="ko-KR" altLang="en-US" smtClean="0">
                <a:solidFill>
                  <a:schemeClr val="tx1"/>
                </a:solidFill>
              </a:rPr>
              <a:t>블록을 조상으로 하는 두개의 체인을 가지나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긴 체인을 채택하는 프로토콜에 의해 </a:t>
            </a:r>
            <a:r>
              <a:rPr lang="ko-KR" altLang="en-US" smtClean="0">
                <a:solidFill>
                  <a:schemeClr val="tx1"/>
                </a:solidFill>
              </a:rPr>
              <a:t>기존의 짧은 체인버림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체인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재구성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endParaRPr lang="ko-KR" altLang="en-US" b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체인 재구성으로 </a:t>
            </a:r>
            <a:r>
              <a:rPr lang="en-US" altLang="ko-KR" smtClean="0">
                <a:solidFill>
                  <a:schemeClr val="tx1"/>
                </a:solidFill>
              </a:rPr>
              <a:t>50BTC </a:t>
            </a:r>
            <a:r>
              <a:rPr lang="ko-KR" altLang="en-US" smtClean="0">
                <a:solidFill>
                  <a:schemeClr val="tx1"/>
                </a:solidFill>
              </a:rPr>
              <a:t>입금 트랜잭션 무효화 → </a:t>
            </a:r>
            <a:r>
              <a:rPr lang="en-US" altLang="ko-KR"/>
              <a:t>B</a:t>
            </a:r>
            <a:r>
              <a:rPr lang="ko-KR" altLang="en-US" smtClean="0"/>
              <a:t>가 손해를 입게됨</a:t>
            </a:r>
            <a:endParaRPr lang="ko-KR" altLang="en-US" b="0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A</a:t>
            </a:r>
            <a:r>
              <a:rPr lang="ko-KR" altLang="en-US" smtClean="0">
                <a:solidFill>
                  <a:schemeClr val="tx1"/>
                </a:solidFill>
              </a:rPr>
              <a:t>의 계좌에는 다시 </a:t>
            </a:r>
            <a:r>
              <a:rPr lang="en-US" altLang="ko-KR" smtClean="0">
                <a:solidFill>
                  <a:schemeClr val="tx1"/>
                </a:solidFill>
              </a:rPr>
              <a:t>50BTC</a:t>
            </a:r>
            <a:r>
              <a:rPr lang="ko-KR" altLang="en-US" smtClean="0">
                <a:solidFill>
                  <a:schemeClr val="tx1"/>
                </a:solidFill>
              </a:rPr>
              <a:t>의 잔고가 생김 → 공격자가 만든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블록체인에서 다시 </a:t>
            </a:r>
            <a:r>
              <a:rPr lang="en-US" altLang="ko-KR" smtClean="0">
                <a:solidFill>
                  <a:schemeClr val="tx1"/>
                </a:solidFill>
              </a:rPr>
              <a:t>50BTC</a:t>
            </a:r>
            <a:r>
              <a:rPr lang="ko-KR" altLang="en-US" smtClean="0">
                <a:solidFill>
                  <a:schemeClr val="tx1"/>
                </a:solidFill>
              </a:rPr>
              <a:t>를 송금하면 </a:t>
            </a:r>
            <a:r>
              <a:rPr lang="ko-KR" altLang="en-US" smtClean="0"/>
              <a:t>이중지불 발생</a:t>
            </a:r>
            <a:endParaRPr lang="ko-KR" altLang="en-US" b="0"/>
          </a:p>
          <a:p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149080"/>
            <a:ext cx="5991225" cy="2631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638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endParaRPr lang="ko-KR" altLang="en-US" b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51% </a:t>
            </a:r>
            <a:r>
              <a:rPr lang="ko-KR" altLang="en-US" smtClean="0"/>
              <a:t>공격 사례</a:t>
            </a:r>
            <a:endParaRPr lang="ko-KR" altLang="en-US"/>
          </a:p>
          <a:p>
            <a:pPr lvl="1"/>
            <a:r>
              <a:rPr lang="ko-KR" altLang="en-US" smtClean="0"/>
              <a:t>소규모 </a:t>
            </a:r>
            <a:r>
              <a:rPr lang="ko-KR" altLang="en-US" smtClean="0">
                <a:solidFill>
                  <a:schemeClr val="tx1"/>
                </a:solidFill>
              </a:rPr>
              <a:t>알트코인은 </a:t>
            </a:r>
            <a:r>
              <a:rPr lang="ko-KR" altLang="en-US" smtClean="0"/>
              <a:t>해시파워를 적게 가지고 있어</a:t>
            </a:r>
            <a:r>
              <a:rPr lang="en-US" altLang="ko-KR" baseline="30000" smtClean="0"/>
              <a:t>(</a:t>
            </a:r>
            <a:r>
              <a:rPr lang="ko-KR" altLang="en-US" baseline="30000"/>
              <a:t>네트워크의 규모와 분산화 </a:t>
            </a:r>
            <a:r>
              <a:rPr lang="ko-KR" altLang="en-US" baseline="30000" smtClean="0"/>
              <a:t>수준</a:t>
            </a:r>
            <a:r>
              <a:rPr lang="en-US" altLang="ko-KR" baseline="30000" smtClean="0"/>
              <a:t>)</a:t>
            </a:r>
            <a:r>
              <a:rPr lang="ko-KR" altLang="en-US" baseline="30000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51</a:t>
            </a:r>
            <a:r>
              <a:rPr lang="en-US" altLang="ko-KR">
                <a:solidFill>
                  <a:schemeClr val="tx1"/>
                </a:solidFill>
              </a:rPr>
              <a:t>% </a:t>
            </a:r>
            <a:r>
              <a:rPr lang="ko-KR" altLang="en-US" smtClean="0">
                <a:solidFill>
                  <a:schemeClr val="tx1"/>
                </a:solidFill>
              </a:rPr>
              <a:t>공격대상이 될 수 있음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절반 이상의 해시파워를 얻는 것은 비용이 많이 들지만 이중지불 공격을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병행하면수익화할 수 있다고 판단</a:t>
            </a:r>
            <a:endParaRPr lang="ko-KR" altLang="en-US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버트코인</a:t>
            </a:r>
            <a:r>
              <a:rPr lang="en-US" altLang="ko-KR">
                <a:solidFill>
                  <a:schemeClr val="tx1"/>
                </a:solidFill>
              </a:rPr>
              <a:t>(VTC</a:t>
            </a:r>
            <a:r>
              <a:rPr lang="en-US" altLang="ko-KR" smtClean="0">
                <a:solidFill>
                  <a:schemeClr val="tx1"/>
                </a:solidFill>
              </a:rPr>
              <a:t>) - 18</a:t>
            </a:r>
            <a:r>
              <a:rPr lang="ko-KR" altLang="en-US">
                <a:solidFill>
                  <a:schemeClr val="tx1"/>
                </a:solidFill>
              </a:rPr>
              <a:t>년</a:t>
            </a:r>
            <a:r>
              <a:rPr lang="en-US" altLang="ko-KR">
                <a:solidFill>
                  <a:schemeClr val="tx1"/>
                </a:solidFill>
              </a:rPr>
              <a:t>10</a:t>
            </a:r>
            <a:r>
              <a:rPr lang="ko-KR" altLang="en-US" smtClean="0">
                <a:solidFill>
                  <a:schemeClr val="tx1"/>
                </a:solidFill>
              </a:rPr>
              <a:t>월과 </a:t>
            </a:r>
            <a:r>
              <a:rPr lang="en-US" altLang="ko-KR" smtClean="0">
                <a:solidFill>
                  <a:schemeClr val="tx1"/>
                </a:solidFill>
              </a:rPr>
              <a:t>12</a:t>
            </a:r>
            <a:r>
              <a:rPr lang="ko-KR" altLang="en-US" smtClean="0">
                <a:solidFill>
                  <a:schemeClr val="tx1"/>
                </a:solidFill>
              </a:rPr>
              <a:t>월에 나이스 해시</a:t>
            </a:r>
            <a:r>
              <a:rPr lang="en-US" altLang="ko-KR" baseline="30000" smtClean="0">
                <a:solidFill>
                  <a:schemeClr val="tx1"/>
                </a:solidFill>
              </a:rPr>
              <a:t>(</a:t>
            </a:r>
            <a:r>
              <a:rPr lang="ko-KR" altLang="en-US" baseline="30000"/>
              <a:t>슬로베니아에 본사를 둔 </a:t>
            </a:r>
            <a:r>
              <a:rPr lang="en-US" altLang="ko-KR" baseline="30000" smtClean="0"/>
              <a:t/>
            </a:r>
            <a:br>
              <a:rPr lang="en-US" altLang="ko-KR" baseline="30000" smtClean="0"/>
            </a:br>
            <a:r>
              <a:rPr lang="ko-KR" altLang="en-US" baseline="30000" smtClean="0"/>
              <a:t>클라우드 </a:t>
            </a:r>
            <a:r>
              <a:rPr lang="ko-KR" altLang="en-US" baseline="30000"/>
              <a:t>기반 암호화폐 채굴 마켓플레이스 </a:t>
            </a:r>
            <a:r>
              <a:rPr lang="en-US" altLang="ko-KR" baseline="30000" smtClean="0"/>
              <a:t>)</a:t>
            </a:r>
            <a:r>
              <a:rPr lang="ko-KR" altLang="en-US" smtClean="0">
                <a:solidFill>
                  <a:schemeClr val="tx1"/>
                </a:solidFill>
              </a:rPr>
              <a:t>로부터 충분한 연산파워를 얻은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개인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기관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의 이중지불에 의해 </a:t>
            </a:r>
            <a:r>
              <a:rPr lang="en-US" altLang="ko-KR" smtClean="0">
                <a:solidFill>
                  <a:schemeClr val="tx1"/>
                </a:solidFill>
              </a:rPr>
              <a:t>10</a:t>
            </a:r>
            <a:r>
              <a:rPr lang="ko-KR" altLang="en-US" smtClean="0">
                <a:solidFill>
                  <a:schemeClr val="tx1"/>
                </a:solidFill>
              </a:rPr>
              <a:t>만달러 가치의 </a:t>
            </a:r>
            <a:r>
              <a:rPr lang="en-US" altLang="ko-KR" smtClean="0">
                <a:solidFill>
                  <a:schemeClr val="tx1"/>
                </a:solidFill>
              </a:rPr>
              <a:t>VTC </a:t>
            </a:r>
            <a:r>
              <a:rPr lang="ko-KR" altLang="en-US">
                <a:solidFill>
                  <a:schemeClr val="tx1"/>
                </a:solidFill>
              </a:rPr>
              <a:t>잃음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이더리움 클래식</a:t>
            </a:r>
            <a:r>
              <a:rPr lang="en-US" altLang="ko-KR">
                <a:solidFill>
                  <a:schemeClr val="tx1"/>
                </a:solidFill>
              </a:rPr>
              <a:t>(ETC</a:t>
            </a:r>
            <a:r>
              <a:rPr lang="en-US" altLang="ko-KR" smtClean="0">
                <a:solidFill>
                  <a:schemeClr val="tx1"/>
                </a:solidFill>
              </a:rPr>
              <a:t>) - 20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8</a:t>
            </a:r>
            <a:r>
              <a:rPr lang="ko-KR" altLang="en-US" smtClean="0">
                <a:solidFill>
                  <a:schemeClr val="tx1"/>
                </a:solidFill>
              </a:rPr>
              <a:t>월에 세번의 </a:t>
            </a:r>
            <a:r>
              <a:rPr lang="en-US" altLang="ko-KR" smtClean="0">
                <a:solidFill>
                  <a:schemeClr val="tx1"/>
                </a:solidFill>
              </a:rPr>
              <a:t>51</a:t>
            </a:r>
            <a:r>
              <a:rPr lang="en-US" altLang="ko-KR">
                <a:solidFill>
                  <a:schemeClr val="tx1"/>
                </a:solidFill>
              </a:rPr>
              <a:t>% </a:t>
            </a:r>
            <a:r>
              <a:rPr lang="ko-KR" altLang="en-US" smtClean="0">
                <a:solidFill>
                  <a:schemeClr val="tx1"/>
                </a:solidFill>
              </a:rPr>
              <a:t>공격 → 코인베이스</a:t>
            </a:r>
            <a:r>
              <a:rPr lang="en-US" altLang="ko-KR" baseline="30000" smtClean="0">
                <a:solidFill>
                  <a:schemeClr val="tx1"/>
                </a:solidFill>
              </a:rPr>
              <a:t>(</a:t>
            </a:r>
            <a:r>
              <a:rPr lang="en-US" altLang="ko-KR" baseline="30000"/>
              <a:t>2012</a:t>
            </a:r>
            <a:r>
              <a:rPr lang="ko-KR" altLang="en-US" baseline="30000"/>
              <a:t>년에 설립된 미국의 대표적인 암호화폐 거래소이자 </a:t>
            </a:r>
            <a:r>
              <a:rPr lang="ko-KR" altLang="en-US" baseline="30000" smtClean="0"/>
              <a:t>플랫폼</a:t>
            </a:r>
            <a:r>
              <a:rPr lang="en-US" altLang="ko-KR" baseline="30000" smtClean="0"/>
              <a:t>)</a:t>
            </a:r>
            <a:r>
              <a:rPr lang="ko-KR" altLang="en-US" smtClean="0">
                <a:solidFill>
                  <a:schemeClr val="tx1"/>
                </a:solidFill>
              </a:rPr>
              <a:t>는 </a:t>
            </a:r>
            <a:r>
              <a:rPr lang="en-US" altLang="ko-KR" smtClean="0">
                <a:solidFill>
                  <a:schemeClr val="tx1"/>
                </a:solidFill>
              </a:rPr>
              <a:t>ETC </a:t>
            </a:r>
            <a:r>
              <a:rPr lang="ko-KR" altLang="en-US" smtClean="0">
                <a:solidFill>
                  <a:schemeClr val="tx1"/>
                </a:solidFill>
              </a:rPr>
              <a:t>입출금 전면중단</a:t>
            </a:r>
            <a:endParaRPr lang="ko-KR" altLang="en-US">
              <a:solidFill>
                <a:schemeClr val="tx1"/>
              </a:solidFill>
            </a:endParaRP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2014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GHash.io </a:t>
            </a:r>
            <a:r>
              <a:rPr lang="ko-KR" altLang="en-US" smtClean="0">
                <a:solidFill>
                  <a:schemeClr val="tx1"/>
                </a:solidFill>
              </a:rPr>
              <a:t>마이닝풀의 일시적인 해시파워 </a:t>
            </a:r>
            <a:r>
              <a:rPr lang="en-US" altLang="ko-KR" smtClean="0">
                <a:solidFill>
                  <a:schemeClr val="tx1"/>
                </a:solidFill>
              </a:rPr>
              <a:t>51</a:t>
            </a:r>
            <a:r>
              <a:rPr lang="en-US" altLang="ko-KR">
                <a:solidFill>
                  <a:schemeClr val="tx1"/>
                </a:solidFill>
              </a:rPr>
              <a:t>%</a:t>
            </a:r>
            <a:r>
              <a:rPr lang="ko-KR" altLang="en-US" smtClean="0">
                <a:solidFill>
                  <a:schemeClr val="tx1"/>
                </a:solidFill>
              </a:rPr>
              <a:t>초과로 비트코인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가격 폭락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지해쉬는 의도적인 것이 아니라고 해명하였으나 </a:t>
            </a:r>
            <a:r>
              <a:rPr lang="en-US" altLang="ko-KR" smtClean="0">
                <a:solidFill>
                  <a:schemeClr val="tx1"/>
                </a:solidFill>
              </a:rPr>
              <a:t>51</a:t>
            </a:r>
            <a:r>
              <a:rPr lang="en-US" altLang="ko-KR">
                <a:solidFill>
                  <a:schemeClr val="tx1"/>
                </a:solidFill>
              </a:rPr>
              <a:t>% </a:t>
            </a:r>
            <a:r>
              <a:rPr lang="ko-KR" altLang="en-US" smtClean="0">
                <a:solidFill>
                  <a:schemeClr val="tx1"/>
                </a:solidFill>
              </a:rPr>
              <a:t>공격의 가능성을 보임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지해쉬에 참여하고 있던 개인들이 의도적으로 빠지게되어 </a:t>
            </a:r>
            <a:r>
              <a:rPr lang="en-US" altLang="ko-KR" smtClean="0">
                <a:solidFill>
                  <a:schemeClr val="tx1"/>
                </a:solidFill>
              </a:rPr>
              <a:t>51</a:t>
            </a:r>
            <a:r>
              <a:rPr lang="en-US" altLang="ko-KR">
                <a:solidFill>
                  <a:schemeClr val="tx1"/>
                </a:solidFill>
              </a:rPr>
              <a:t>% </a:t>
            </a:r>
            <a:r>
              <a:rPr lang="ko-KR" altLang="en-US" smtClean="0">
                <a:solidFill>
                  <a:schemeClr val="tx1"/>
                </a:solidFill>
              </a:rPr>
              <a:t>문제가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해결됨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71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endParaRPr lang="ko-KR" altLang="en-US" b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51% </a:t>
            </a:r>
            <a:r>
              <a:rPr lang="ko-KR" altLang="en-US" smtClean="0"/>
              <a:t>공격이 불가능한 이유</a:t>
            </a:r>
            <a:endParaRPr lang="ko-KR" altLang="en-US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대형 채굴풀</a:t>
            </a:r>
            <a:r>
              <a:rPr lang="en-US" altLang="ko-KR">
                <a:solidFill>
                  <a:schemeClr val="tx1"/>
                </a:solidFill>
              </a:rPr>
              <a:t>(BTC.com, AntPool, </a:t>
            </a:r>
            <a:r>
              <a:rPr lang="en-US" altLang="ko-KR" smtClean="0">
                <a:solidFill>
                  <a:schemeClr val="tx1"/>
                </a:solidFill>
              </a:rPr>
              <a:t>SlushPool </a:t>
            </a:r>
            <a:r>
              <a:rPr lang="ko-KR" altLang="en-US" smtClean="0">
                <a:solidFill>
                  <a:schemeClr val="tx1"/>
                </a:solidFill>
              </a:rPr>
              <a:t>등</a:t>
            </a:r>
            <a:r>
              <a:rPr lang="en-US" altLang="ko-KR" smtClean="0">
                <a:solidFill>
                  <a:schemeClr val="tx1"/>
                </a:solidFill>
              </a:rPr>
              <a:t>) </a:t>
            </a:r>
            <a:r>
              <a:rPr lang="en-US" altLang="ko-KR" baseline="30000" smtClean="0">
                <a:solidFill>
                  <a:schemeClr val="tx1"/>
                </a:solidFill>
              </a:rPr>
              <a:t>(</a:t>
            </a:r>
            <a:r>
              <a:rPr lang="ko-KR" altLang="en-US" baseline="30000"/>
              <a:t>개별 채굴자들이 자신의 해시 파워</a:t>
            </a:r>
            <a:r>
              <a:rPr lang="en-US" altLang="ko-KR" baseline="30000"/>
              <a:t>(</a:t>
            </a:r>
            <a:r>
              <a:rPr lang="ko-KR" altLang="en-US" baseline="30000"/>
              <a:t>컴퓨팅 능력</a:t>
            </a:r>
            <a:r>
              <a:rPr lang="en-US" altLang="ko-KR" baseline="30000"/>
              <a:t>)</a:t>
            </a:r>
            <a:r>
              <a:rPr lang="ko-KR" altLang="en-US" baseline="30000"/>
              <a:t>를 모아 함께 블록을 채굴하고</a:t>
            </a:r>
            <a:r>
              <a:rPr lang="en-US" altLang="ko-KR" baseline="30000"/>
              <a:t>, </a:t>
            </a:r>
            <a:r>
              <a:rPr lang="ko-KR" altLang="en-US" baseline="30000"/>
              <a:t>성공 시 얻는 보상을 기여도에 따라 나누는 집단 </a:t>
            </a:r>
            <a:r>
              <a:rPr lang="en-US" altLang="ko-KR" baseline="30000" smtClean="0"/>
              <a:t>)</a:t>
            </a:r>
            <a:r>
              <a:rPr lang="ko-KR" altLang="en-US" smtClean="0">
                <a:solidFill>
                  <a:schemeClr val="tx1"/>
                </a:solidFill>
              </a:rPr>
              <a:t>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악의적으로 단합한다면</a:t>
            </a:r>
            <a:r>
              <a:rPr lang="ko-KR" altLang="en-US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51</a:t>
            </a:r>
            <a:r>
              <a:rPr lang="en-US" altLang="ko-KR">
                <a:solidFill>
                  <a:schemeClr val="tx1"/>
                </a:solidFill>
              </a:rPr>
              <a:t>% </a:t>
            </a:r>
            <a:r>
              <a:rPr lang="ko-KR" altLang="en-US" smtClean="0">
                <a:solidFill>
                  <a:schemeClr val="tx1"/>
                </a:solidFill>
              </a:rPr>
              <a:t>공격이 가능하지만 그럴 가능성은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굉장히 낮음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비트코인 블록체인의 거래는 투명하므로 </a:t>
            </a:r>
            <a:r>
              <a:rPr lang="en-US" altLang="ko-KR" smtClean="0"/>
              <a:t>51</a:t>
            </a:r>
            <a:r>
              <a:rPr lang="en-US" altLang="ko-KR"/>
              <a:t>% </a:t>
            </a:r>
            <a:r>
              <a:rPr lang="ko-KR" altLang="en-US" smtClean="0"/>
              <a:t>공격을 받을 경우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바로 알게됨 → 채굴풀은 자신이 채굴하는 암호화폐의 가치를 떨어뜨리는 일을하지않음</a:t>
            </a:r>
            <a:endParaRPr lang="ko-KR" altLang="en-US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51</a:t>
            </a:r>
            <a:r>
              <a:rPr lang="en-US" altLang="ko-KR">
                <a:solidFill>
                  <a:schemeClr val="tx1"/>
                </a:solidFill>
              </a:rPr>
              <a:t>% </a:t>
            </a:r>
            <a:r>
              <a:rPr lang="ko-KR" altLang="en-US" smtClean="0">
                <a:solidFill>
                  <a:schemeClr val="tx1"/>
                </a:solidFill>
              </a:rPr>
              <a:t>공격은 앞으로 보관될 거래들의 위조</a:t>
            </a:r>
            <a:r>
              <a:rPr lang="en-US" altLang="ko-KR">
                <a:solidFill>
                  <a:schemeClr val="tx1"/>
                </a:solidFill>
              </a:rPr>
              <a:t>/</a:t>
            </a:r>
            <a:r>
              <a:rPr lang="ko-KR" altLang="en-US" smtClean="0">
                <a:solidFill>
                  <a:schemeClr val="tx1"/>
                </a:solidFill>
              </a:rPr>
              <a:t>변조 위험성을 나타내지만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기존에 저장된 거래들의 위조</a:t>
            </a:r>
            <a:r>
              <a:rPr lang="en-US" altLang="ko-KR"/>
              <a:t>/</a:t>
            </a:r>
            <a:r>
              <a:rPr lang="ko-KR" altLang="en-US" smtClean="0"/>
              <a:t>변조는 거의 불가능</a:t>
            </a:r>
            <a:endParaRPr lang="ko-KR" altLang="en-US"/>
          </a:p>
          <a:p>
            <a:pPr lvl="2"/>
            <a:r>
              <a:rPr lang="ko-KR" altLang="en-US" smtClean="0"/>
              <a:t>비트코인의 블록주기인 </a:t>
            </a:r>
            <a:r>
              <a:rPr lang="en-US" altLang="ko-KR" smtClean="0"/>
              <a:t>10</a:t>
            </a:r>
            <a:r>
              <a:rPr lang="ko-KR" altLang="en-US" smtClean="0"/>
              <a:t>분 안에 과거에 생성된 블록체인보다 긴 체인을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생성하는 것은 전 세계 슈퍼컴퓨터를 모두 동원하지않는 이상 불가능</a:t>
            </a:r>
            <a:endParaRPr lang="ko-KR" altLang="en-US"/>
          </a:p>
          <a:p>
            <a:pPr lvl="2"/>
            <a:r>
              <a:rPr lang="ko-KR" altLang="en-US" smtClean="0"/>
              <a:t>비트코인은 한번도 블록체인 자체가 해킹당한 적이 없음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726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 </a:t>
            </a:r>
            <a:r>
              <a:rPr lang="ko-KR" altLang="en-US" b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Crypto51 </a:t>
            </a:r>
            <a:r>
              <a:rPr lang="ko-KR" altLang="en-US" smtClean="0"/>
              <a:t>사이트</a:t>
            </a:r>
            <a:endParaRPr lang="en-US" altLang="ko-KR" b="0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PoW </a:t>
            </a:r>
            <a:r>
              <a:rPr lang="ko-KR" altLang="en-US" smtClean="0">
                <a:solidFill>
                  <a:schemeClr val="tx1"/>
                </a:solidFill>
              </a:rPr>
              <a:t>코인별로 </a:t>
            </a:r>
            <a:r>
              <a:rPr lang="en-US" altLang="ko-KR" smtClean="0">
                <a:solidFill>
                  <a:schemeClr val="tx1"/>
                </a:solidFill>
              </a:rPr>
              <a:t>51</a:t>
            </a:r>
            <a:r>
              <a:rPr lang="en-US" altLang="ko-KR">
                <a:solidFill>
                  <a:schemeClr val="tx1"/>
                </a:solidFill>
              </a:rPr>
              <a:t>% </a:t>
            </a:r>
            <a:r>
              <a:rPr lang="ko-KR" altLang="en-US" smtClean="0">
                <a:solidFill>
                  <a:schemeClr val="tx1"/>
                </a:solidFill>
              </a:rPr>
              <a:t>공격의 </a:t>
            </a:r>
            <a:r>
              <a:rPr lang="ko-KR" altLang="en-US" smtClean="0"/>
              <a:t>이론적인 비용을 </a:t>
            </a:r>
            <a:r>
              <a:rPr lang="ko-KR" altLang="en-US" smtClean="0">
                <a:solidFill>
                  <a:schemeClr val="tx1"/>
                </a:solidFill>
              </a:rPr>
              <a:t>정리한 사이트</a:t>
            </a:r>
            <a:r>
              <a:rPr lang="en-US" altLang="ko-KR" smtClean="0">
                <a:solidFill>
                  <a:schemeClr val="tx1"/>
                </a:solidFill>
                <a:hlinkClick r:id="rId2"/>
              </a:rPr>
              <a:t>(https</a:t>
            </a:r>
            <a:r>
              <a:rPr lang="en-US" altLang="ko-KR">
                <a:solidFill>
                  <a:schemeClr val="tx1"/>
                </a:solidFill>
                <a:hlinkClick r:id="rId2"/>
              </a:rPr>
              <a:t>://www.crypto51.app) </a:t>
            </a:r>
            <a:endParaRPr lang="en-US" altLang="ko-KR">
              <a:solidFill>
                <a:schemeClr val="tx1"/>
              </a:solidFill>
            </a:endParaRPr>
          </a:p>
          <a:p>
            <a:pPr lvl="2"/>
            <a:r>
              <a:rPr lang="en-US" altLang="ko-KR" smtClean="0"/>
              <a:t>1h </a:t>
            </a:r>
            <a:r>
              <a:rPr lang="en-US" altLang="ko-KR"/>
              <a:t>Attack </a:t>
            </a:r>
            <a:r>
              <a:rPr lang="en-US" altLang="ko-KR" smtClean="0"/>
              <a:t>Cost 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en-US" altLang="ko-KR">
                <a:solidFill>
                  <a:schemeClr val="tx1"/>
                </a:solidFill>
              </a:rPr>
              <a:t>1</a:t>
            </a:r>
            <a:r>
              <a:rPr lang="ko-KR" altLang="en-US" smtClean="0">
                <a:solidFill>
                  <a:schemeClr val="tx1"/>
                </a:solidFill>
              </a:rPr>
              <a:t>시간 동안 공격하는데 들어가는 비용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en-US" altLang="ko-KR" smtClean="0"/>
              <a:t>NiceHash-able</a:t>
            </a:r>
            <a:r>
              <a:rPr lang="en-US" altLang="ko-KR" smtClean="0">
                <a:solidFill>
                  <a:schemeClr val="tx1"/>
                </a:solidFill>
              </a:rPr>
              <a:t>  – </a:t>
            </a:r>
            <a:r>
              <a:rPr lang="ko-KR" altLang="en-US" smtClean="0">
                <a:solidFill>
                  <a:schemeClr val="tx1"/>
                </a:solidFill>
              </a:rPr>
              <a:t>나이스 해시 임대로 가능한 해시 비율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50" y="3284984"/>
            <a:ext cx="6336704" cy="2927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141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Crypto51 </a:t>
            </a:r>
            <a:r>
              <a:rPr lang="ko-KR" altLang="en-US"/>
              <a:t>사이트</a:t>
            </a:r>
            <a:endParaRPr lang="en-US" altLang="ko-KR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비트코인 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ko-KR" altLang="en-US" smtClean="0">
                <a:solidFill>
                  <a:srgbClr val="FF0000"/>
                </a:solidFill>
              </a:rPr>
              <a:t>시간 해킹에 필요한 비용이</a:t>
            </a:r>
            <a:r>
              <a:rPr lang="en-US" altLang="ko-KR">
                <a:solidFill>
                  <a:srgbClr val="FF0000"/>
                </a:solidFill>
              </a:rPr>
              <a:t>1,451,406$</a:t>
            </a:r>
            <a:r>
              <a:rPr lang="ko-KR" altLang="en-US">
                <a:solidFill>
                  <a:srgbClr val="FF0000"/>
                </a:solidFill>
              </a:rPr>
              <a:t>이며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나이스 해시에서 충분한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해시를 임대</a:t>
            </a:r>
            <a:r>
              <a:rPr lang="en-US" altLang="ko-KR">
                <a:solidFill>
                  <a:schemeClr val="tx1"/>
                </a:solidFill>
              </a:rPr>
              <a:t>(0%)</a:t>
            </a:r>
            <a:r>
              <a:rPr lang="ko-KR" altLang="en-US" smtClean="0">
                <a:solidFill>
                  <a:schemeClr val="tx1"/>
                </a:solidFill>
              </a:rPr>
              <a:t>할 수 없기 때문에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사실상 해킹이 불가능</a:t>
            </a:r>
            <a:endParaRPr lang="ko-KR" altLang="en-US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비트코인 골드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1</a:t>
            </a:r>
            <a:r>
              <a:rPr lang="ko-KR" altLang="en-US" smtClean="0">
                <a:solidFill>
                  <a:srgbClr val="FF0000"/>
                </a:solidFill>
              </a:rPr>
              <a:t>시간 해킹에 필요한 비용이</a:t>
            </a:r>
            <a:r>
              <a:rPr lang="en-US" altLang="ko-KR">
                <a:solidFill>
                  <a:srgbClr val="FF0000"/>
                </a:solidFill>
              </a:rPr>
              <a:t>1,710$</a:t>
            </a:r>
            <a:r>
              <a:rPr lang="ko-KR" altLang="en-US" smtClean="0">
                <a:solidFill>
                  <a:srgbClr val="FF0000"/>
                </a:solidFill>
              </a:rPr>
              <a:t>에 불과하며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나이스 해시에서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en-US" altLang="ko-KR" smtClean="0">
                <a:solidFill>
                  <a:schemeClr val="tx1"/>
                </a:solidFill>
              </a:rPr>
              <a:t>68</a:t>
            </a:r>
            <a:r>
              <a:rPr lang="en-US" altLang="ko-KR">
                <a:solidFill>
                  <a:schemeClr val="tx1"/>
                </a:solidFill>
              </a:rPr>
              <a:t>%</a:t>
            </a:r>
            <a:r>
              <a:rPr lang="ko-KR" altLang="en-US" smtClean="0">
                <a:solidFill>
                  <a:schemeClr val="tx1"/>
                </a:solidFill>
              </a:rPr>
              <a:t>에 달하는 해시를 임대할 수 있음</a:t>
            </a:r>
            <a:endParaRPr lang="ko-KR" altLang="en-US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최소한의 해시 즉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많은 사용자가 참여하는 </a:t>
            </a:r>
            <a:r>
              <a:rPr lang="ko-KR" altLang="en-US" smtClean="0"/>
              <a:t>활성화된</a:t>
            </a:r>
            <a:r>
              <a:rPr lang="en-US" altLang="ko-KR" baseline="30000" smtClean="0"/>
              <a:t>(</a:t>
            </a:r>
            <a:r>
              <a:rPr lang="ko-KR" altLang="en-US" baseline="30000"/>
              <a:t>현재 작동 중이며</a:t>
            </a:r>
            <a:r>
              <a:rPr lang="en-US" altLang="ko-KR" baseline="30000"/>
              <a:t>, </a:t>
            </a:r>
            <a:r>
              <a:rPr lang="ko-KR" altLang="en-US" baseline="30000"/>
              <a:t>블록이 </a:t>
            </a:r>
            <a:r>
              <a:rPr lang="en-US" altLang="ko-KR" baseline="30000" smtClean="0"/>
              <a:t/>
            </a:r>
            <a:br>
              <a:rPr lang="en-US" altLang="ko-KR" baseline="30000" smtClean="0"/>
            </a:br>
            <a:r>
              <a:rPr lang="ko-KR" altLang="en-US" baseline="30000" smtClean="0"/>
              <a:t>지속적으로 </a:t>
            </a:r>
            <a:r>
              <a:rPr lang="ko-KR" altLang="en-US" baseline="30000"/>
              <a:t>생성되고</a:t>
            </a:r>
            <a:r>
              <a:rPr lang="en-US" altLang="ko-KR" baseline="30000"/>
              <a:t>, </a:t>
            </a:r>
            <a:r>
              <a:rPr lang="ko-KR" altLang="en-US" baseline="30000"/>
              <a:t>거래가 처리되며</a:t>
            </a:r>
            <a:r>
              <a:rPr lang="en-US" altLang="ko-KR" baseline="30000"/>
              <a:t>, </a:t>
            </a:r>
            <a:r>
              <a:rPr lang="ko-KR" altLang="en-US" baseline="30000"/>
              <a:t>참여자들이 활발하게 활동하고 있는 </a:t>
            </a:r>
            <a:r>
              <a:rPr lang="ko-KR" altLang="en-US" baseline="30000" smtClean="0"/>
              <a:t>상태</a:t>
            </a:r>
            <a:r>
              <a:rPr lang="en-US" altLang="ko-KR" baseline="30000" smtClean="0"/>
              <a:t>)</a:t>
            </a:r>
            <a:r>
              <a:rPr lang="ko-KR" altLang="en-US" smtClean="0"/>
              <a:t> </a:t>
            </a:r>
            <a:r>
              <a:rPr lang="ko-KR" altLang="en-US"/>
              <a:t>블록체인이 </a:t>
            </a:r>
            <a:r>
              <a:rPr lang="en-US" altLang="ko-KR" smtClean="0">
                <a:solidFill>
                  <a:schemeClr val="tx1"/>
                </a:solidFill>
              </a:rPr>
              <a:t>51</a:t>
            </a:r>
            <a:r>
              <a:rPr lang="en-US" altLang="ko-KR">
                <a:solidFill>
                  <a:schemeClr val="tx1"/>
                </a:solidFill>
              </a:rPr>
              <a:t>% </a:t>
            </a:r>
            <a:r>
              <a:rPr lang="ko-KR" altLang="en-US" smtClean="0">
                <a:solidFill>
                  <a:schemeClr val="tx1"/>
                </a:solidFill>
              </a:rPr>
              <a:t>공격에 안전함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8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다크 코인의 추적을 어렵게 하는 안전장치와 현황에 대하여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설명할 수 있다</a:t>
            </a:r>
            <a:r>
              <a:rPr lang="en-US" altLang="ko-KR"/>
              <a:t>.</a:t>
            </a:r>
            <a:endParaRPr lang="ko-KR" altLang="en-US" b="0"/>
          </a:p>
          <a:p>
            <a:r>
              <a:rPr lang="en-US" altLang="ko-KR" smtClean="0"/>
              <a:t>51</a:t>
            </a:r>
            <a:r>
              <a:rPr lang="en-US" altLang="ko-KR"/>
              <a:t>% </a:t>
            </a:r>
            <a:r>
              <a:rPr lang="ko-KR" altLang="en-US" smtClean="0"/>
              <a:t>공격의 의미와 공격사례에 대하여 설명할 수 있다</a:t>
            </a:r>
            <a:r>
              <a:rPr lang="en-US" altLang="ko-KR"/>
              <a:t>.</a:t>
            </a:r>
            <a:endParaRPr lang="ko-KR" altLang="en-US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78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주요 용어</a:t>
            </a:r>
            <a:endParaRPr lang="ko-KR" altLang="en-US" b="0"/>
          </a:p>
          <a:p>
            <a:pPr lvl="1"/>
            <a:r>
              <a:rPr lang="en-US" altLang="ko-KR" smtClean="0"/>
              <a:t>FATF(Financial </a:t>
            </a:r>
            <a:r>
              <a:rPr lang="en-US" altLang="ko-KR"/>
              <a:t>Action Task Force on Money </a:t>
            </a:r>
            <a:r>
              <a:rPr lang="en-US" altLang="ko-KR" smtClean="0"/>
              <a:t>Laundering, </a:t>
            </a:r>
            <a:r>
              <a:rPr lang="ko-KR" altLang="en-US"/>
              <a:t>국제자금세탁방지기구</a:t>
            </a:r>
            <a:r>
              <a:rPr lang="en-US" altLang="ko-KR" smtClean="0"/>
              <a:t>)</a:t>
            </a:r>
          </a:p>
          <a:p>
            <a:pPr lvl="2"/>
            <a:r>
              <a:rPr lang="ko-KR" altLang="en-US" smtClean="0"/>
              <a:t>전 </a:t>
            </a:r>
            <a:r>
              <a:rPr lang="ko-KR" altLang="en-US"/>
              <a:t>세계적인 </a:t>
            </a:r>
            <a:r>
              <a:rPr lang="ko-KR" altLang="en-US">
                <a:solidFill>
                  <a:srgbClr val="006600"/>
                </a:solidFill>
              </a:rPr>
              <a:t>자금세탁</a:t>
            </a:r>
            <a:r>
              <a:rPr lang="en-US" altLang="ko-KR">
                <a:solidFill>
                  <a:srgbClr val="006600"/>
                </a:solidFill>
              </a:rPr>
              <a:t>(Money Laundering) </a:t>
            </a:r>
            <a:r>
              <a:rPr lang="ko-KR" altLang="en-US">
                <a:solidFill>
                  <a:srgbClr val="006600"/>
                </a:solidFill>
              </a:rPr>
              <a:t>및 테러 자금 조달</a:t>
            </a:r>
            <a:r>
              <a:rPr lang="en-US" altLang="ko-KR">
                <a:solidFill>
                  <a:srgbClr val="006600"/>
                </a:solidFill>
              </a:rPr>
              <a:t>(Terrorist Financing)</a:t>
            </a:r>
            <a:r>
              <a:rPr lang="ko-KR" altLang="en-US">
                <a:solidFill>
                  <a:srgbClr val="006600"/>
                </a:solidFill>
              </a:rPr>
              <a:t>을 방지하기 </a:t>
            </a:r>
            <a:r>
              <a:rPr lang="ko-KR" altLang="en-US"/>
              <a:t>위한 국제 표준을 설정하고</a:t>
            </a:r>
            <a:r>
              <a:rPr lang="en-US" altLang="ko-KR"/>
              <a:t>, </a:t>
            </a:r>
            <a:r>
              <a:rPr lang="ko-KR" altLang="en-US"/>
              <a:t>각국이 이 표준을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효과적으로 </a:t>
            </a:r>
            <a:r>
              <a:rPr lang="ko-KR" altLang="en-US"/>
              <a:t>이행하도록 유도하는 역할을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3"/>
            <a:r>
              <a:rPr lang="ko-KR" altLang="en-US" u="sng" smtClean="0"/>
              <a:t>자금세탁 방지를 위한 불법자금 모니터링 및 국제간협력체제지원을 </a:t>
            </a:r>
            <a:r>
              <a:rPr lang="ko-KR" altLang="en-US" smtClean="0"/>
              <a:t>위해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설립된 국제기구로</a:t>
            </a:r>
            <a:r>
              <a:rPr lang="en-US" altLang="ko-KR"/>
              <a:t>, 1989</a:t>
            </a:r>
            <a:r>
              <a:rPr lang="ko-KR" altLang="en-US" smtClean="0"/>
              <a:t>년 </a:t>
            </a:r>
            <a:r>
              <a:rPr lang="en-US" altLang="ko-KR" smtClean="0"/>
              <a:t>OECD </a:t>
            </a:r>
            <a:r>
              <a:rPr lang="ko-KR" altLang="en-US" smtClean="0"/>
              <a:t>산하기구로 설립되었음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686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 </a:t>
            </a:r>
            <a:r>
              <a:rPr lang="ko-KR" altLang="en-US" b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Darkcoin(</a:t>
            </a:r>
            <a:r>
              <a:rPr lang="ko-KR" altLang="en-US" smtClean="0"/>
              <a:t>다크코인</a:t>
            </a:r>
            <a:r>
              <a:rPr lang="en-US" altLang="ko-KR" smtClean="0"/>
              <a:t>, </a:t>
            </a:r>
            <a:r>
              <a:rPr lang="ko-KR" altLang="en-US" smtClean="0"/>
              <a:t>또는 프라이버시 </a:t>
            </a:r>
            <a:r>
              <a:rPr lang="ko-KR" altLang="en-US"/>
              <a:t>코인</a:t>
            </a:r>
            <a:r>
              <a:rPr lang="en-US" altLang="ko-KR"/>
              <a:t>(Privacy Coin</a:t>
            </a:r>
            <a:r>
              <a:rPr lang="en-US" altLang="ko-KR" smtClean="0"/>
              <a:t>))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일반적인 </a:t>
            </a:r>
            <a:r>
              <a:rPr lang="ko-KR" altLang="en-US">
                <a:solidFill>
                  <a:schemeClr val="tx1"/>
                </a:solidFill>
              </a:rPr>
              <a:t>암호화폐와 달리 </a:t>
            </a:r>
            <a:r>
              <a:rPr lang="ko-KR" altLang="en-US"/>
              <a:t>거래 내역과 사용자 신원에 대한 </a:t>
            </a:r>
            <a:r>
              <a:rPr lang="ko-KR" altLang="en-US" u="sng"/>
              <a:t>익명성을 </a:t>
            </a:r>
            <a:r>
              <a:rPr lang="en-US" altLang="ko-KR" u="sng" smtClean="0"/>
              <a:t/>
            </a:r>
            <a:br>
              <a:rPr lang="en-US" altLang="ko-KR" u="sng" smtClean="0"/>
            </a:br>
            <a:r>
              <a:rPr lang="ko-KR" altLang="en-US" u="sng" smtClean="0"/>
              <a:t>극대화한 암호화폐</a:t>
            </a:r>
            <a:endParaRPr lang="en-US" altLang="ko-KR" u="sng" smtClean="0"/>
          </a:p>
          <a:p>
            <a:pPr lvl="2"/>
            <a:r>
              <a:rPr lang="ko-KR" altLang="en-US" smtClean="0"/>
              <a:t>비트코인이나 </a:t>
            </a:r>
            <a:r>
              <a:rPr lang="ko-KR" altLang="en-US"/>
              <a:t>이더리움과 같은 대부분의 암호화폐는 거래 내역이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블록체인에 </a:t>
            </a:r>
            <a:r>
              <a:rPr lang="ko-KR" altLang="en-US"/>
              <a:t>투명하게 공개되어 누구나 확인할 수 </a:t>
            </a:r>
            <a:r>
              <a:rPr lang="ko-KR" altLang="en-US" smtClean="0"/>
              <a:t>있지만</a:t>
            </a:r>
            <a:r>
              <a:rPr lang="en-US" altLang="ko-KR" smtClean="0"/>
              <a:t>(</a:t>
            </a:r>
            <a:r>
              <a:rPr lang="ko-KR" altLang="en-US"/>
              <a:t>추적이 </a:t>
            </a:r>
            <a:r>
              <a:rPr lang="ko-KR" altLang="en-US" smtClean="0"/>
              <a:t>가능</a:t>
            </a:r>
            <a:r>
              <a:rPr lang="en-US" altLang="ko-KR" smtClean="0"/>
              <a:t>), </a:t>
            </a:r>
            <a:br>
              <a:rPr lang="en-US" altLang="ko-KR" smtClean="0"/>
            </a:br>
            <a:r>
              <a:rPr lang="ko-KR" altLang="en-US" u="sng" smtClean="0"/>
              <a:t>다크코인은 </a:t>
            </a:r>
            <a:r>
              <a:rPr lang="ko-KR" altLang="en-US" u="sng" smtClean="0">
                <a:solidFill>
                  <a:srgbClr val="006600"/>
                </a:solidFill>
              </a:rPr>
              <a:t>특별한 </a:t>
            </a:r>
            <a:r>
              <a:rPr lang="ko-KR" altLang="en-US" u="sng">
                <a:solidFill>
                  <a:srgbClr val="006600"/>
                </a:solidFill>
              </a:rPr>
              <a:t>암명 기술을 사용하여 이를 </a:t>
            </a:r>
            <a:r>
              <a:rPr lang="ko-KR" altLang="en-US" u="sng" smtClean="0">
                <a:solidFill>
                  <a:srgbClr val="006600"/>
                </a:solidFill>
              </a:rPr>
              <a:t>숨김</a:t>
            </a:r>
            <a:endParaRPr lang="en-US" altLang="ko-KR" u="sng">
              <a:solidFill>
                <a:srgbClr val="006600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다크코인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 smtClean="0">
                <a:solidFill>
                  <a:schemeClr val="tx1"/>
                </a:solidFill>
              </a:rPr>
              <a:t>프라이버시 코인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은 </a:t>
            </a:r>
            <a:r>
              <a:rPr lang="ko-KR" altLang="en-US" u="sng" smtClean="0">
                <a:solidFill>
                  <a:schemeClr val="tx1"/>
                </a:solidFill>
              </a:rPr>
              <a:t>지갑주소의 익명화는 물론 거래내역의 </a:t>
            </a:r>
            <a:r>
              <a:rPr lang="en-US" altLang="ko-KR" u="sng" smtClean="0">
                <a:solidFill>
                  <a:schemeClr val="tx1"/>
                </a:solidFill>
              </a:rPr>
              <a:t/>
            </a:r>
            <a:br>
              <a:rPr lang="en-US" altLang="ko-KR" u="sng" smtClean="0">
                <a:solidFill>
                  <a:schemeClr val="tx1"/>
                </a:solidFill>
              </a:rPr>
            </a:br>
            <a:r>
              <a:rPr lang="ko-KR" altLang="en-US" u="sng" smtClean="0">
                <a:solidFill>
                  <a:schemeClr val="tx1"/>
                </a:solidFill>
              </a:rPr>
              <a:t>추적이 불가능하도록 설계</a:t>
            </a:r>
            <a:endParaRPr lang="en-US" altLang="ko-KR" u="sng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범죄자금의 돈세탁에 연루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 u="sng"/>
              <a:t>n</a:t>
            </a:r>
            <a:r>
              <a:rPr lang="ko-KR" altLang="en-US" u="sng" smtClean="0"/>
              <a:t>번방 사건</a:t>
            </a:r>
            <a:r>
              <a:rPr lang="en-US" altLang="ko-KR" u="sng"/>
              <a:t>(</a:t>
            </a:r>
            <a:r>
              <a:rPr lang="ko-KR" altLang="en-US" u="sng"/>
              <a:t>박사방</a:t>
            </a:r>
            <a:r>
              <a:rPr lang="en-US" altLang="ko-KR" u="sng"/>
              <a:t>)</a:t>
            </a:r>
            <a:r>
              <a:rPr lang="ko-KR" altLang="en-US" u="sng" smtClean="0"/>
              <a:t>에서 모네로가 입장료로 사용</a:t>
            </a:r>
            <a:endParaRPr lang="en-US" altLang="ko-KR" u="sng" smtClean="0"/>
          </a:p>
          <a:p>
            <a:pPr lvl="1"/>
            <a:r>
              <a:rPr lang="ko-KR" altLang="en-US">
                <a:solidFill>
                  <a:schemeClr val="tx1"/>
                </a:solidFill>
              </a:rPr>
              <a:t>대표적인 </a:t>
            </a:r>
            <a:r>
              <a:rPr lang="ko-KR" altLang="en-US" smtClean="0">
                <a:solidFill>
                  <a:schemeClr val="tx1"/>
                </a:solidFill>
              </a:rPr>
              <a:t>다크코인</a:t>
            </a:r>
            <a:endParaRPr lang="ko-KR" altLang="en-US">
              <a:solidFill>
                <a:schemeClr val="tx1"/>
              </a:solidFill>
            </a:endParaRPr>
          </a:p>
          <a:p>
            <a:pPr lvl="2"/>
            <a:r>
              <a:rPr lang="ko-KR" altLang="en-US">
                <a:solidFill>
                  <a:srgbClr val="006600"/>
                </a:solidFill>
                <a:hlinkClick r:id="rId2"/>
              </a:rPr>
              <a:t>모네로</a:t>
            </a:r>
            <a:r>
              <a:rPr lang="en-US" altLang="ko-KR">
                <a:solidFill>
                  <a:srgbClr val="006600"/>
                </a:solidFill>
                <a:hlinkClick r:id="rId2"/>
              </a:rPr>
              <a:t>(Monero, XMR</a:t>
            </a:r>
            <a:r>
              <a:rPr lang="en-US" altLang="ko-KR" smtClean="0">
                <a:solidFill>
                  <a:srgbClr val="006600"/>
                </a:solidFill>
                <a:hlinkClick r:id="rId2"/>
              </a:rPr>
              <a:t>) </a:t>
            </a:r>
            <a:r>
              <a:rPr lang="en-US" altLang="ko-KR" smtClean="0">
                <a:solidFill>
                  <a:srgbClr val="006600"/>
                </a:solidFill>
              </a:rPr>
              <a:t>-</a:t>
            </a:r>
            <a:r>
              <a:rPr lang="ko-KR" altLang="en-US" smtClean="0">
                <a:solidFill>
                  <a:srgbClr val="006600"/>
                </a:solidFill>
              </a:rPr>
              <a:t> </a:t>
            </a:r>
            <a:r>
              <a:rPr lang="ko-KR" altLang="en-US">
                <a:solidFill>
                  <a:srgbClr val="006600"/>
                </a:solidFill>
              </a:rPr>
              <a:t>가장 유명하고 강력한 익명성을 자랑하는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다크코인 </a:t>
            </a:r>
            <a:r>
              <a:rPr lang="ko-KR" altLang="en-US">
                <a:solidFill>
                  <a:srgbClr val="006600"/>
                </a:solidFill>
              </a:rPr>
              <a:t>중 </a:t>
            </a:r>
            <a:r>
              <a:rPr lang="ko-KR" altLang="en-US" smtClean="0">
                <a:solidFill>
                  <a:srgbClr val="006600"/>
                </a:solidFill>
              </a:rPr>
              <a:t>하나</a:t>
            </a:r>
            <a:endParaRPr lang="en-US" altLang="ko-KR">
              <a:solidFill>
                <a:srgbClr val="006600"/>
              </a:solidFill>
            </a:endParaRPr>
          </a:p>
          <a:p>
            <a:pPr lvl="2"/>
            <a:r>
              <a:rPr lang="ko-KR" altLang="en-US"/>
              <a:t>지캐시</a:t>
            </a:r>
            <a:r>
              <a:rPr lang="en-US" altLang="ko-KR"/>
              <a:t>(Zcash, ZEC</a:t>
            </a:r>
            <a:r>
              <a:rPr lang="en-US" altLang="ko-KR" smtClean="0"/>
              <a:t>) -</a:t>
            </a:r>
            <a:r>
              <a:rPr lang="ko-KR" altLang="en-US" smtClean="0"/>
              <a:t> </a:t>
            </a:r>
            <a:r>
              <a:rPr lang="ko-KR" altLang="en-US"/>
              <a:t>영지식 증명 기술을 사용하여 거래의 익명성을 </a:t>
            </a:r>
            <a:r>
              <a:rPr lang="ko-KR" altLang="en-US" smtClean="0"/>
              <a:t>보장</a:t>
            </a:r>
            <a:endParaRPr lang="en-US" altLang="ko-KR"/>
          </a:p>
          <a:p>
            <a:pPr lvl="2"/>
            <a:r>
              <a:rPr lang="ko-KR" altLang="en-US"/>
              <a:t>대시</a:t>
            </a:r>
            <a:r>
              <a:rPr lang="en-US" altLang="ko-KR"/>
              <a:t>(Dash, DASH</a:t>
            </a:r>
            <a:r>
              <a:rPr lang="en-US" altLang="ko-KR" smtClean="0"/>
              <a:t>) -</a:t>
            </a:r>
            <a:r>
              <a:rPr lang="ko-KR" altLang="en-US" smtClean="0"/>
              <a:t> </a:t>
            </a:r>
            <a:r>
              <a:rPr lang="en-US" altLang="ko-KR"/>
              <a:t>PrivateSend</a:t>
            </a:r>
            <a:r>
              <a:rPr lang="ko-KR" altLang="en-US"/>
              <a:t>라는 기능을 통해 거래 익명성을 </a:t>
            </a:r>
            <a:r>
              <a:rPr lang="ko-KR" altLang="en-US" smtClean="0"/>
              <a:t>제공</a:t>
            </a:r>
            <a:endParaRPr lang="en-US" altLang="ko-KR"/>
          </a:p>
          <a:p>
            <a:pPr lvl="2"/>
            <a:r>
              <a:rPr lang="ko-KR" altLang="en-US"/>
              <a:t>버지</a:t>
            </a:r>
            <a:r>
              <a:rPr lang="en-US" altLang="ko-KR"/>
              <a:t>(Verge, XVG</a:t>
            </a:r>
            <a:r>
              <a:rPr lang="en-US" altLang="ko-KR" smtClean="0"/>
              <a:t>), </a:t>
            </a:r>
            <a:r>
              <a:rPr lang="ko-KR" altLang="en-US" smtClean="0"/>
              <a:t>호라이즌</a:t>
            </a:r>
            <a:r>
              <a:rPr lang="en-US" altLang="ko-KR"/>
              <a:t>(Horizen, ZEN</a:t>
            </a:r>
            <a:r>
              <a:rPr lang="en-US" altLang="ko-KR" smtClean="0"/>
              <a:t>), </a:t>
            </a:r>
            <a:r>
              <a:rPr lang="ko-KR" altLang="en-US" smtClean="0"/>
              <a:t>피벡스</a:t>
            </a:r>
            <a:r>
              <a:rPr lang="en-US" altLang="ko-KR"/>
              <a:t>(PIVX</a:t>
            </a:r>
            <a:r>
              <a:rPr lang="en-US" altLang="ko-KR" smtClean="0"/>
              <a:t>) </a:t>
            </a:r>
            <a:r>
              <a:rPr lang="ko-KR" altLang="en-US" smtClean="0"/>
              <a:t>등</a:t>
            </a:r>
            <a:endParaRPr lang="ko-KR" altLang="en-US"/>
          </a:p>
          <a:p>
            <a:pPr lvl="1"/>
            <a:endParaRPr lang="ko-KR" altLang="en-US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12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 </a:t>
            </a:r>
            <a:r>
              <a:rPr lang="ko-KR" altLang="en-US" b="0">
                <a:solidFill>
                  <a:srgbClr val="C00000"/>
                </a:solidFill>
              </a:rPr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다크코인 </a:t>
            </a:r>
            <a:r>
              <a:rPr lang="en-US" altLang="ko-KR" smtClean="0"/>
              <a:t>3 </a:t>
            </a:r>
            <a:r>
              <a:rPr lang="ko-KR" altLang="en-US"/>
              <a:t>인방</a:t>
            </a:r>
            <a:endParaRPr lang="ko-KR" altLang="en-US" b="0">
              <a:solidFill>
                <a:schemeClr val="tx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060848"/>
            <a:ext cx="7704856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5244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endParaRPr lang="ko-KR" altLang="en-US" b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모네로 추적을 어렵게 하는 기술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링서명</a:t>
            </a:r>
            <a:r>
              <a:rPr lang="en-US" altLang="ko-KR" baseline="30000" smtClean="0">
                <a:solidFill>
                  <a:schemeClr val="tx1"/>
                </a:solidFill>
              </a:rPr>
              <a:t>(</a:t>
            </a:r>
            <a:r>
              <a:rPr lang="en-US" altLang="ko-KR" baseline="30000"/>
              <a:t>"</a:t>
            </a:r>
            <a:r>
              <a:rPr lang="ko-KR" altLang="en-US" baseline="30000"/>
              <a:t>화이트 하우스 내부 고위 관리 중 한 명이 이 문서를 승인했다</a:t>
            </a:r>
            <a:r>
              <a:rPr lang="en-US" altLang="ko-KR" baseline="30000"/>
              <a:t>"</a:t>
            </a:r>
            <a:r>
              <a:rPr lang="ko-KR" altLang="en-US" baseline="30000"/>
              <a:t>는 사실은 알 수 있지만</a:t>
            </a:r>
            <a:r>
              <a:rPr lang="en-US" altLang="ko-KR" baseline="30000"/>
              <a:t>, "</a:t>
            </a:r>
            <a:r>
              <a:rPr lang="ko-KR" altLang="en-US" baseline="30000"/>
              <a:t>정확히 </a:t>
            </a:r>
            <a:r>
              <a:rPr lang="en-US" altLang="ko-KR" baseline="30000" smtClean="0"/>
              <a:t/>
            </a:r>
            <a:br>
              <a:rPr lang="en-US" altLang="ko-KR" baseline="30000" smtClean="0"/>
            </a:br>
            <a:r>
              <a:rPr lang="ko-KR" altLang="en-US" baseline="30000" smtClean="0"/>
              <a:t>어떤 </a:t>
            </a:r>
            <a:r>
              <a:rPr lang="ko-KR" altLang="en-US" baseline="30000"/>
              <a:t>고위 관리가 서명했는지</a:t>
            </a:r>
            <a:r>
              <a:rPr lang="en-US" altLang="ko-KR" baseline="30000"/>
              <a:t>"</a:t>
            </a:r>
            <a:r>
              <a:rPr lang="ko-KR" altLang="en-US" baseline="30000"/>
              <a:t>는 알 수 없는 것과 </a:t>
            </a:r>
            <a:r>
              <a:rPr lang="ko-KR" altLang="en-US" baseline="30000" smtClean="0"/>
              <a:t>같음</a:t>
            </a:r>
            <a:r>
              <a:rPr lang="en-US" altLang="ko-KR" baseline="30000" smtClean="0">
                <a:solidFill>
                  <a:schemeClr val="tx1"/>
                </a:solidFill>
              </a:rPr>
              <a:t>)</a:t>
            </a:r>
            <a:r>
              <a:rPr lang="ko-KR" altLang="en-US" baseline="30000" smtClean="0">
                <a:solidFill>
                  <a:schemeClr val="tx1"/>
                </a:solidFill>
              </a:rPr>
              <a:t> </a:t>
            </a:r>
            <a:r>
              <a:rPr lang="en-US" altLang="ko-KR" smtClean="0">
                <a:solidFill>
                  <a:schemeClr val="tx1"/>
                </a:solidFill>
              </a:rPr>
              <a:t>– </a:t>
            </a:r>
            <a:r>
              <a:rPr lang="ko-KR" altLang="en-US" smtClean="0">
                <a:solidFill>
                  <a:schemeClr val="tx1"/>
                </a:solidFill>
              </a:rPr>
              <a:t>실제 서명자가 누군지 감춤으로 송금자의 식별을 어렵게 만듦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RingCT(Ring </a:t>
            </a:r>
            <a:r>
              <a:rPr lang="en-US" altLang="ko-KR">
                <a:solidFill>
                  <a:srgbClr val="FF0000"/>
                </a:solidFill>
              </a:rPr>
              <a:t>Confidential Transactions</a:t>
            </a:r>
            <a:r>
              <a:rPr lang="en-US" altLang="ko-KR" smtClean="0">
                <a:solidFill>
                  <a:srgbClr val="FF0000"/>
                </a:solidFill>
              </a:rPr>
              <a:t>) </a:t>
            </a:r>
            <a:r>
              <a:rPr lang="en-US" altLang="ko-KR" smtClean="0">
                <a:solidFill>
                  <a:schemeClr val="tx1"/>
                </a:solidFill>
              </a:rPr>
              <a:t>– </a:t>
            </a:r>
            <a:r>
              <a:rPr lang="ko-KR" altLang="en-US" smtClean="0">
                <a:solidFill>
                  <a:schemeClr val="tx1"/>
                </a:solidFill>
              </a:rPr>
              <a:t>실제 송금액이 아닌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암호화된 금액이 블록체인 상에 기록되므로 </a:t>
            </a:r>
            <a:r>
              <a:rPr lang="ko-KR" altLang="en-US" u="sng" smtClean="0">
                <a:solidFill>
                  <a:schemeClr val="tx1"/>
                </a:solidFill>
              </a:rPr>
              <a:t>송금액수를 숨김</a:t>
            </a:r>
            <a:endParaRPr lang="ko-KR" altLang="en-US" b="0" u="sng">
              <a:solidFill>
                <a:schemeClr val="tx1"/>
              </a:solidFill>
            </a:endParaRPr>
          </a:p>
          <a:p>
            <a:pPr lvl="2"/>
            <a:r>
              <a:rPr lang="ko-KR" altLang="en-US" smtClean="0">
                <a:solidFill>
                  <a:srgbClr val="FF0000"/>
                </a:solidFill>
              </a:rPr>
              <a:t>수신자의 전자지갑 주소를 감추는 스텔스 주소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>–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무작위로 생성된 주소와 비밀번호로 이체하고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해당주소의 비번은 암호화해 수신자에게 전달</a:t>
            </a:r>
            <a:endParaRPr lang="ko-KR" altLang="en-US" b="0">
              <a:solidFill>
                <a:schemeClr val="accent6">
                  <a:lumMod val="75000"/>
                </a:schemeClr>
              </a:solidFill>
            </a:endParaRPr>
          </a:p>
          <a:p>
            <a:pPr lvl="2"/>
            <a:r>
              <a:rPr lang="en-US" altLang="ko-KR" smtClean="0">
                <a:solidFill>
                  <a:srgbClr val="FF0000"/>
                </a:solidFill>
              </a:rPr>
              <a:t>Kovri </a:t>
            </a:r>
            <a:r>
              <a:rPr lang="en-US" altLang="ko-KR" smtClean="0">
                <a:solidFill>
                  <a:schemeClr val="tx1"/>
                </a:solidFill>
              </a:rPr>
              <a:t>- </a:t>
            </a:r>
            <a:r>
              <a:rPr lang="en-US" altLang="ko-KR">
                <a:solidFill>
                  <a:schemeClr val="tx1"/>
                </a:solidFill>
              </a:rPr>
              <a:t>Garlic </a:t>
            </a:r>
            <a:r>
              <a:rPr lang="ko-KR" altLang="en-US" smtClean="0">
                <a:solidFill>
                  <a:schemeClr val="tx1"/>
                </a:solidFill>
              </a:rPr>
              <a:t>암호화 및 라우터 사용으로 인터넷 트래픽 암호화 → </a:t>
            </a:r>
            <a:r>
              <a:rPr lang="en-US" altLang="ko-KR">
                <a:solidFill>
                  <a:schemeClr val="tx1"/>
                </a:solidFill>
              </a:rPr>
              <a:t>Monero</a:t>
            </a:r>
            <a:r>
              <a:rPr lang="ko-KR" altLang="en-US" smtClean="0">
                <a:solidFill>
                  <a:schemeClr val="tx1"/>
                </a:solidFill>
              </a:rPr>
              <a:t>에서 </a:t>
            </a:r>
            <a:r>
              <a:rPr lang="en-US" altLang="ko-KR" smtClean="0">
                <a:solidFill>
                  <a:schemeClr val="tx1"/>
                </a:solidFill>
              </a:rPr>
              <a:t>IP</a:t>
            </a:r>
            <a:r>
              <a:rPr lang="ko-KR" altLang="en-US" smtClean="0">
                <a:solidFill>
                  <a:schemeClr val="tx1"/>
                </a:solidFill>
              </a:rPr>
              <a:t>주소 식별 가능성 제거</a:t>
            </a:r>
            <a:endParaRPr lang="ko-KR" altLang="en-US" b="0">
              <a:solidFill>
                <a:schemeClr val="tx1"/>
              </a:solidFill>
            </a:endParaRPr>
          </a:p>
          <a:p>
            <a:endParaRPr lang="ko-KR" altLang="en-US" b="0">
              <a:solidFill>
                <a:schemeClr val="tx1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7152"/>
            <a:ext cx="842493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268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endParaRPr lang="ko-KR" altLang="en-US" b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어둠속으로 사라지는 다크코인</a:t>
            </a:r>
            <a:endParaRPr lang="ko-KR" altLang="en-US"/>
          </a:p>
          <a:p>
            <a:pPr lvl="1"/>
            <a:r>
              <a:rPr lang="en-US" altLang="ko-KR" smtClean="0"/>
              <a:t>19</a:t>
            </a:r>
            <a:r>
              <a:rPr lang="ko-KR" altLang="en-US" smtClean="0"/>
              <a:t>년 국제자금세탁방지기구</a:t>
            </a:r>
            <a:r>
              <a:rPr lang="en-US" altLang="ko-KR"/>
              <a:t>(FATF)</a:t>
            </a:r>
            <a:r>
              <a:rPr lang="ko-KR" altLang="en-US" smtClean="0"/>
              <a:t>가 </a:t>
            </a:r>
            <a:r>
              <a:rPr lang="en-US" altLang="ko-KR" smtClean="0"/>
              <a:t>37</a:t>
            </a:r>
            <a:r>
              <a:rPr lang="ko-KR" altLang="en-US" smtClean="0"/>
              <a:t>개 회원국에 보낸 권고안</a:t>
            </a:r>
            <a:endParaRPr lang="ko-KR" altLang="en-US"/>
          </a:p>
          <a:p>
            <a:pPr lvl="2"/>
            <a:r>
              <a:rPr lang="en-US" altLang="ko-KR" smtClean="0"/>
              <a:t>“</a:t>
            </a:r>
            <a:r>
              <a:rPr lang="ko-KR" altLang="en-US" smtClean="0"/>
              <a:t>가상자산 거래소는 송금인</a:t>
            </a:r>
            <a:r>
              <a:rPr lang="en-US" altLang="ko-KR"/>
              <a:t>·</a:t>
            </a:r>
            <a:r>
              <a:rPr lang="ko-KR" altLang="en-US" smtClean="0"/>
              <a:t>수취인의 신원정보를 수집</a:t>
            </a:r>
            <a:r>
              <a:rPr lang="en-US" altLang="ko-KR"/>
              <a:t>·</a:t>
            </a:r>
            <a:r>
              <a:rPr lang="ko-KR" altLang="en-US"/>
              <a:t>보유해야한다</a:t>
            </a:r>
            <a:r>
              <a:rPr lang="en-US" altLang="ko-KR" smtClean="0"/>
              <a:t>.”</a:t>
            </a:r>
            <a:endParaRPr lang="ko-KR" altLang="en-US"/>
          </a:p>
          <a:p>
            <a:pPr lvl="1"/>
            <a:r>
              <a:rPr lang="ko-KR" altLang="en-US" smtClean="0"/>
              <a:t>각국이 다크코인 퇴출의 주요근거로 </a:t>
            </a:r>
            <a:r>
              <a:rPr lang="en-US" altLang="ko-KR" smtClean="0"/>
              <a:t>FATF </a:t>
            </a:r>
            <a:r>
              <a:rPr lang="ko-KR" altLang="en-US" smtClean="0"/>
              <a:t>권고안 활용</a:t>
            </a:r>
            <a:endParaRPr lang="ko-KR" altLang="en-US"/>
          </a:p>
          <a:p>
            <a:pPr lvl="2"/>
            <a:r>
              <a:rPr lang="ko-KR" altLang="en-US" smtClean="0"/>
              <a:t>주요 다크코인에 대하여 업비트는 </a:t>
            </a:r>
            <a:r>
              <a:rPr lang="en-US" altLang="ko-KR" smtClean="0"/>
              <a:t>'19</a:t>
            </a:r>
            <a:r>
              <a:rPr lang="ko-KR" altLang="en-US" smtClean="0"/>
              <a:t>년 </a:t>
            </a:r>
            <a:r>
              <a:rPr lang="en-US" altLang="ko-KR" smtClean="0"/>
              <a:t>9</a:t>
            </a:r>
            <a:r>
              <a:rPr lang="ko-KR" altLang="en-US" smtClean="0"/>
              <a:t>월 </a:t>
            </a:r>
            <a:r>
              <a:rPr lang="en-US" altLang="ko-KR" smtClean="0"/>
              <a:t>30</a:t>
            </a:r>
            <a:r>
              <a:rPr lang="ko-KR" altLang="en-US"/>
              <a:t>일</a:t>
            </a:r>
            <a:r>
              <a:rPr lang="en-US" altLang="ko-KR"/>
              <a:t>, </a:t>
            </a:r>
            <a:r>
              <a:rPr lang="ko-KR" altLang="en-US" smtClean="0"/>
              <a:t>미국의 비트렉스는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'21</a:t>
            </a:r>
            <a:r>
              <a:rPr lang="ko-KR" altLang="en-US" smtClean="0"/>
              <a:t>년 </a:t>
            </a:r>
            <a:r>
              <a:rPr lang="en-US" altLang="ko-KR" smtClean="0"/>
              <a:t>1</a:t>
            </a:r>
            <a:r>
              <a:rPr lang="ko-KR" altLang="en-US" smtClean="0"/>
              <a:t>월 </a:t>
            </a:r>
            <a:r>
              <a:rPr lang="en-US" altLang="ko-KR" smtClean="0"/>
              <a:t>15</a:t>
            </a:r>
            <a:r>
              <a:rPr lang="ko-KR" altLang="en-US" smtClean="0"/>
              <a:t>일 거래지원 종료</a:t>
            </a:r>
            <a:endParaRPr lang="en-US" altLang="ko-KR" smtClean="0"/>
          </a:p>
          <a:p>
            <a:pPr lvl="2"/>
            <a:r>
              <a:rPr lang="ko-KR" altLang="en-US" smtClean="0"/>
              <a:t>정부는 특금법 개정안 시행령에 </a:t>
            </a:r>
            <a:r>
              <a:rPr lang="en-US" altLang="ko-KR" smtClean="0"/>
              <a:t>'</a:t>
            </a:r>
            <a:r>
              <a:rPr lang="ko-KR" altLang="en-US" smtClean="0"/>
              <a:t>가상자산거래소의 다크코인 유통을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금지한다</a:t>
            </a:r>
            <a:r>
              <a:rPr lang="en-US" altLang="ko-KR"/>
              <a:t>'</a:t>
            </a:r>
            <a:r>
              <a:rPr lang="ko-KR" altLang="en-US" smtClean="0"/>
              <a:t>고 명시</a:t>
            </a:r>
            <a:endParaRPr lang="ko-KR" altLang="en-US"/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다크코인들은 이제 </a:t>
            </a:r>
            <a:r>
              <a:rPr lang="en-US" altLang="ko-KR" smtClean="0">
                <a:solidFill>
                  <a:srgbClr val="006600"/>
                </a:solidFill>
              </a:rPr>
              <a:t>'</a:t>
            </a:r>
            <a:r>
              <a:rPr lang="ko-KR" altLang="en-US" smtClean="0">
                <a:solidFill>
                  <a:srgbClr val="006600"/>
                </a:solidFill>
              </a:rPr>
              <a:t>어둠의 화폐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 smtClean="0">
                <a:solidFill>
                  <a:srgbClr val="006600"/>
                </a:solidFill>
              </a:rPr>
              <a:t>로 명맥을 이어갈 가능성이 높아졌음</a:t>
            </a:r>
            <a:endParaRPr lang="ko-KR" altLang="en-US">
              <a:solidFill>
                <a:srgbClr val="006600"/>
              </a:solidFill>
            </a:endParaRPr>
          </a:p>
          <a:p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395928"/>
            <a:ext cx="357187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283968" y="4819749"/>
            <a:ext cx="52200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smtClean="0">
                <a:solidFill>
                  <a:srgbClr val="FF0000"/>
                </a:solidFill>
              </a:rPr>
              <a:t>다크사이트</a:t>
            </a:r>
            <a:r>
              <a:rPr lang="en-US" altLang="ko-KR" sz="1200" b="1">
                <a:solidFill>
                  <a:srgbClr val="FF0000"/>
                </a:solidFill>
              </a:rPr>
              <a:t>(Dark </a:t>
            </a:r>
            <a:r>
              <a:rPr lang="en-US" altLang="ko-KR" sz="1200" b="1">
                <a:solidFill>
                  <a:srgbClr val="FF0000"/>
                </a:solidFill>
              </a:rPr>
              <a:t>Site</a:t>
            </a:r>
            <a:r>
              <a:rPr lang="en-US" altLang="ko-KR" sz="1200" b="1" smtClean="0">
                <a:solidFill>
                  <a:srgbClr val="FF0000"/>
                </a:solidFill>
              </a:rPr>
              <a:t>) -</a:t>
            </a:r>
            <a:r>
              <a:rPr lang="ko-KR" altLang="en-US" sz="1200" b="1" smtClean="0">
                <a:solidFill>
                  <a:srgbClr val="FF0000"/>
                </a:solidFill>
              </a:rPr>
              <a:t> </a:t>
            </a:r>
            <a:r>
              <a:rPr lang="ko-KR" altLang="en-US" sz="1200" b="1">
                <a:solidFill>
                  <a:srgbClr val="FF0000"/>
                </a:solidFill>
              </a:rPr>
              <a:t>일반적인 인터넷 검색 </a:t>
            </a:r>
            <a:r>
              <a:rPr lang="ko-KR" altLang="en-US" sz="1200" b="1">
                <a:solidFill>
                  <a:srgbClr val="FF0000"/>
                </a:solidFill>
              </a:rPr>
              <a:t>엔진에 </a:t>
            </a:r>
            <a:r>
              <a:rPr lang="en-US" altLang="ko-KR" sz="1200" b="1" smtClean="0">
                <a:solidFill>
                  <a:srgbClr val="FF0000"/>
                </a:solidFill>
              </a:rPr>
              <a:t/>
            </a:r>
            <a:br>
              <a:rPr lang="en-US" altLang="ko-KR" sz="1200" b="1" smtClean="0">
                <a:solidFill>
                  <a:srgbClr val="FF0000"/>
                </a:solidFill>
              </a:rPr>
            </a:br>
            <a:r>
              <a:rPr lang="ko-KR" altLang="en-US" sz="1200" b="1" smtClean="0">
                <a:solidFill>
                  <a:srgbClr val="FF0000"/>
                </a:solidFill>
              </a:rPr>
              <a:t>노출되지 </a:t>
            </a:r>
            <a:r>
              <a:rPr lang="ko-KR" altLang="en-US" sz="1200" b="1">
                <a:solidFill>
                  <a:srgbClr val="FF0000"/>
                </a:solidFill>
              </a:rPr>
              <a:t>않으며</a:t>
            </a:r>
            <a:r>
              <a:rPr lang="en-US" altLang="ko-KR" sz="1200" b="1">
                <a:solidFill>
                  <a:srgbClr val="FF0000"/>
                </a:solidFill>
              </a:rPr>
              <a:t>, </a:t>
            </a:r>
            <a:r>
              <a:rPr lang="ko-KR" altLang="en-US" sz="1200" b="1" u="sng">
                <a:solidFill>
                  <a:srgbClr val="FF0000"/>
                </a:solidFill>
              </a:rPr>
              <a:t>특수한 브라우저나 소프트웨어</a:t>
            </a:r>
            <a:r>
              <a:rPr lang="en-US" altLang="ko-KR" sz="1200" b="1" u="sng">
                <a:solidFill>
                  <a:srgbClr val="FF0000"/>
                </a:solidFill>
              </a:rPr>
              <a:t>(</a:t>
            </a:r>
            <a:r>
              <a:rPr lang="ko-KR" altLang="en-US" sz="1200" b="1" u="sng">
                <a:solidFill>
                  <a:srgbClr val="FF0000"/>
                </a:solidFill>
              </a:rPr>
              <a:t>가장 </a:t>
            </a:r>
            <a:r>
              <a:rPr lang="ko-KR" altLang="en-US" sz="1200" b="1" u="sng">
                <a:solidFill>
                  <a:srgbClr val="FF0000"/>
                </a:solidFill>
              </a:rPr>
              <a:t>대표적으로 </a:t>
            </a:r>
            <a:r>
              <a:rPr lang="en-US" altLang="ko-KR" sz="1200" b="1" u="sng" smtClean="0">
                <a:solidFill>
                  <a:srgbClr val="FF0000"/>
                </a:solidFill>
              </a:rPr>
              <a:t/>
            </a:r>
            <a:br>
              <a:rPr lang="en-US" altLang="ko-KR" sz="1200" b="1" u="sng" smtClean="0">
                <a:solidFill>
                  <a:srgbClr val="FF0000"/>
                </a:solidFill>
              </a:rPr>
            </a:br>
            <a:r>
              <a:rPr lang="en-US" altLang="ko-KR" sz="1200" b="1" u="sng" smtClean="0">
                <a:solidFill>
                  <a:srgbClr val="FF0000"/>
                </a:solidFill>
              </a:rPr>
              <a:t>Tor </a:t>
            </a:r>
            <a:r>
              <a:rPr lang="ko-KR" altLang="en-US" sz="1200" b="1" u="sng">
                <a:solidFill>
                  <a:srgbClr val="FF0000"/>
                </a:solidFill>
              </a:rPr>
              <a:t>브라우저</a:t>
            </a:r>
            <a:r>
              <a:rPr lang="en-US" altLang="ko-KR" sz="1200" b="1" u="sng">
                <a:solidFill>
                  <a:srgbClr val="FF0000"/>
                </a:solidFill>
              </a:rPr>
              <a:t>)</a:t>
            </a:r>
            <a:r>
              <a:rPr lang="ko-KR" altLang="en-US" sz="1200" b="1" u="sng">
                <a:solidFill>
                  <a:srgbClr val="FF0000"/>
                </a:solidFill>
              </a:rPr>
              <a:t>를 통해서만 접근할 수 있는 </a:t>
            </a:r>
            <a:r>
              <a:rPr lang="ko-KR" altLang="en-US" sz="1200" b="1">
                <a:solidFill>
                  <a:srgbClr val="FF0000"/>
                </a:solidFill>
              </a:rPr>
              <a:t>암호화된 </a:t>
            </a:r>
            <a:r>
              <a:rPr lang="ko-KR" altLang="en-US" sz="1200" b="1" smtClean="0">
                <a:solidFill>
                  <a:srgbClr val="FF0000"/>
                </a:solidFill>
              </a:rPr>
              <a:t>웹 </a:t>
            </a:r>
            <a:r>
              <a:rPr lang="ko-KR" altLang="en-US" sz="1200" b="1">
                <a:solidFill>
                  <a:srgbClr val="FF0000"/>
                </a:solidFill>
              </a:rPr>
              <a:t>영역을 통칭</a:t>
            </a:r>
          </a:p>
        </p:txBody>
      </p:sp>
    </p:spTree>
    <p:extLst>
      <p:ext uri="{BB962C8B-B14F-4D97-AF65-F5344CB8AC3E}">
        <p14:creationId xmlns:p14="http://schemas.microsoft.com/office/powerpoint/2010/main" val="539054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endParaRPr lang="ko-KR" altLang="en-US" b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FBI</a:t>
            </a:r>
            <a:r>
              <a:rPr lang="ko-KR" altLang="en-US" smtClean="0"/>
              <a:t>의 </a:t>
            </a:r>
            <a:r>
              <a:rPr lang="en-US" altLang="ko-KR" smtClean="0"/>
              <a:t>BTC </a:t>
            </a:r>
            <a:r>
              <a:rPr lang="ko-KR" altLang="en-US"/>
              <a:t>추적사례</a:t>
            </a: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21</a:t>
            </a:r>
            <a:r>
              <a:rPr lang="ko-KR" altLang="en-US" smtClean="0">
                <a:solidFill>
                  <a:schemeClr val="tx1"/>
                </a:solidFill>
              </a:rPr>
              <a:t>년 </a:t>
            </a:r>
            <a:r>
              <a:rPr lang="en-US" altLang="ko-KR" smtClean="0">
                <a:solidFill>
                  <a:schemeClr val="tx1"/>
                </a:solidFill>
              </a:rPr>
              <a:t>5</a:t>
            </a:r>
            <a:r>
              <a:rPr lang="ko-KR" altLang="en-US" smtClean="0">
                <a:solidFill>
                  <a:schemeClr val="tx1"/>
                </a:solidFill>
              </a:rPr>
              <a:t>월 </a:t>
            </a:r>
            <a:r>
              <a:rPr lang="en-US" altLang="ko-KR" smtClean="0">
                <a:solidFill>
                  <a:schemeClr val="tx1"/>
                </a:solidFill>
              </a:rPr>
              <a:t>7</a:t>
            </a:r>
            <a:r>
              <a:rPr lang="ko-KR" altLang="en-US" smtClean="0">
                <a:solidFill>
                  <a:schemeClr val="tx1"/>
                </a:solidFill>
              </a:rPr>
              <a:t>일 </a:t>
            </a:r>
            <a:r>
              <a:rPr lang="ko-KR" altLang="en-US" u="sng" smtClean="0">
                <a:solidFill>
                  <a:schemeClr val="tx1"/>
                </a:solidFill>
              </a:rPr>
              <a:t>랜섬웨어 공격으로 </a:t>
            </a:r>
            <a:r>
              <a:rPr lang="ko-KR" altLang="en-US" smtClean="0"/>
              <a:t>콜로니얼 파이프라인의 가동 중단</a:t>
            </a:r>
            <a:endParaRPr lang="en-US" altLang="ko-KR" smtClean="0"/>
          </a:p>
          <a:p>
            <a:pPr lvl="2"/>
            <a:r>
              <a:rPr lang="ko-KR" altLang="en-US" smtClean="0"/>
              <a:t>미법무부는 </a:t>
            </a:r>
            <a:r>
              <a:rPr lang="en-US" altLang="ko-KR" smtClean="0"/>
              <a:t>21</a:t>
            </a:r>
            <a:r>
              <a:rPr lang="ko-KR" altLang="en-US" smtClean="0"/>
              <a:t>년 </a:t>
            </a:r>
            <a:r>
              <a:rPr lang="en-US" altLang="ko-KR" smtClean="0"/>
              <a:t>6</a:t>
            </a:r>
            <a:r>
              <a:rPr lang="ko-KR" altLang="en-US" smtClean="0"/>
              <a:t>월 콜로니얼 파이프라인이 해커집단 다크사이드</a:t>
            </a:r>
            <a:r>
              <a:rPr lang="en-US" altLang="ko-KR"/>
              <a:t>(DarkSide</a:t>
            </a:r>
            <a:r>
              <a:rPr lang="en-US" altLang="ko-KR" smtClean="0"/>
              <a:t>) </a:t>
            </a:r>
            <a:r>
              <a:rPr lang="en-US" altLang="ko-KR" baseline="30000" smtClean="0">
                <a:solidFill>
                  <a:srgbClr val="C00000"/>
                </a:solidFill>
              </a:rPr>
              <a:t>(2020</a:t>
            </a:r>
            <a:r>
              <a:rPr lang="ko-KR" altLang="en-US" baseline="30000">
                <a:solidFill>
                  <a:srgbClr val="C00000"/>
                </a:solidFill>
              </a:rPr>
              <a:t>년 </a:t>
            </a:r>
            <a:r>
              <a:rPr lang="en-US" altLang="ko-KR" baseline="30000">
                <a:solidFill>
                  <a:srgbClr val="C00000"/>
                </a:solidFill>
              </a:rPr>
              <a:t>8</a:t>
            </a:r>
            <a:r>
              <a:rPr lang="ko-KR" altLang="en-US" baseline="30000">
                <a:solidFill>
                  <a:srgbClr val="C00000"/>
                </a:solidFill>
              </a:rPr>
              <a:t>월경에 등장한 악명 높은 사이버 범죄 조직이자 그들이 사용하는 랜섬웨어의 </a:t>
            </a:r>
            <a:r>
              <a:rPr lang="ko-KR" altLang="en-US" baseline="30000" smtClean="0">
                <a:solidFill>
                  <a:srgbClr val="C00000"/>
                </a:solidFill>
              </a:rPr>
              <a:t>이름</a:t>
            </a:r>
            <a:r>
              <a:rPr lang="en-US" altLang="ko-KR" baseline="30000" smtClean="0">
                <a:solidFill>
                  <a:srgbClr val="C00000"/>
                </a:solidFill>
              </a:rPr>
              <a:t>)</a:t>
            </a:r>
            <a:r>
              <a:rPr lang="ko-KR" altLang="en-US" smtClean="0"/>
              <a:t>에 지급된 </a:t>
            </a:r>
            <a:r>
              <a:rPr lang="en-US" altLang="ko-KR" smtClean="0"/>
              <a:t>75BTC(500</a:t>
            </a:r>
            <a:r>
              <a:rPr lang="ko-KR" altLang="en-US"/>
              <a:t>만달러</a:t>
            </a:r>
            <a:r>
              <a:rPr lang="en-US" altLang="ko-KR"/>
              <a:t>) </a:t>
            </a:r>
            <a:r>
              <a:rPr lang="ko-KR" altLang="en-US" smtClean="0"/>
              <a:t>중 </a:t>
            </a:r>
            <a:r>
              <a:rPr lang="en-US" altLang="ko-KR" smtClean="0"/>
              <a:t>63.7BTC </a:t>
            </a:r>
            <a:r>
              <a:rPr lang="ko-KR" altLang="en-US"/>
              <a:t>회수</a:t>
            </a:r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Overflow </a:t>
            </a:r>
            <a:r>
              <a:rPr lang="en-US" altLang="ko-KR">
                <a:solidFill>
                  <a:schemeClr val="tx1"/>
                </a:solidFill>
              </a:rPr>
              <a:t>Labs</a:t>
            </a:r>
            <a:r>
              <a:rPr lang="ko-KR" altLang="en-US" smtClean="0">
                <a:solidFill>
                  <a:schemeClr val="tx1"/>
                </a:solidFill>
              </a:rPr>
              <a:t>의 정보보호 책임자 베드나렉은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다음 중 하나를 </a:t>
            </a:r>
            <a:r>
              <a:rPr lang="en-US" altLang="ko-KR" smtClean="0">
                <a:solidFill>
                  <a:schemeClr val="tx1"/>
                </a:solidFill>
              </a:rPr>
              <a:t>FBI</a:t>
            </a:r>
            <a:r>
              <a:rPr lang="ko-KR" altLang="en-US" smtClean="0">
                <a:solidFill>
                  <a:schemeClr val="tx1"/>
                </a:solidFill>
              </a:rPr>
              <a:t>가 해커의 개인키 획득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시나리오로 추측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다크사이드의 미숙한 운영으로 </a:t>
            </a:r>
            <a:r>
              <a:rPr lang="en-US" altLang="ko-KR" smtClean="0"/>
              <a:t>FBI</a:t>
            </a:r>
            <a:r>
              <a:rPr lang="ko-KR" altLang="en-US" smtClean="0"/>
              <a:t>가 랜섬웨어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006600"/>
                </a:solidFill>
              </a:rPr>
              <a:t>지불에 사용된 컴퓨팅 장치의 위치 발견 후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압수해 해커의 개인키를 포렌식으로 찾음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r>
              <a:rPr lang="en-US" altLang="ko-KR" smtClean="0"/>
              <a:t>FBI</a:t>
            </a:r>
            <a:r>
              <a:rPr lang="ko-KR" altLang="en-US" smtClean="0"/>
              <a:t>가 다크사이드 내부에 정보원을 심어 개인키를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보관하는 컴퓨터 해킹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FBI</a:t>
            </a:r>
            <a:r>
              <a:rPr lang="ko-KR" altLang="en-US" smtClean="0">
                <a:solidFill>
                  <a:schemeClr val="tx1"/>
                </a:solidFill>
              </a:rPr>
              <a:t>가 다크사이드의 </a:t>
            </a:r>
            <a:r>
              <a:rPr lang="en-US" altLang="ko-KR" smtClean="0">
                <a:solidFill>
                  <a:schemeClr val="tx1"/>
                </a:solidFill>
              </a:rPr>
              <a:t>23</a:t>
            </a:r>
            <a:r>
              <a:rPr lang="ko-KR" altLang="en-US" smtClean="0">
                <a:solidFill>
                  <a:schemeClr val="tx1"/>
                </a:solidFill>
              </a:rPr>
              <a:t>개 지갑으로 이동한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비트코인 추적 → 법집행기관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역시 암호화폐 산업과 함께 성장</a:t>
            </a:r>
            <a:endParaRPr lang="ko-KR" altLang="en-US">
              <a:solidFill>
                <a:schemeClr val="tx1"/>
              </a:solidFill>
            </a:endParaRPr>
          </a:p>
          <a:p>
            <a:pPr lvl="1"/>
            <a:endParaRPr lang="ko-KR" altLang="en-US"/>
          </a:p>
          <a:p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852936"/>
            <a:ext cx="2592289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3370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다크 코인과 </a:t>
            </a:r>
            <a:r>
              <a:rPr lang="en-US" altLang="ko-KR"/>
              <a:t>51% </a:t>
            </a:r>
            <a:r>
              <a:rPr lang="ko-KR" altLang="en-US"/>
              <a:t>공격</a:t>
            </a:r>
            <a:endParaRPr lang="ko-KR" altLang="en-US" b="0">
              <a:solidFill>
                <a:srgbClr val="C0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해시 파워</a:t>
            </a:r>
            <a:r>
              <a:rPr lang="en-US" altLang="ko-KR"/>
              <a:t>(Hash Power</a:t>
            </a:r>
            <a:r>
              <a:rPr lang="en-US" altLang="ko-KR" smtClean="0"/>
              <a:t>)</a:t>
            </a: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암호화폐 </a:t>
            </a:r>
            <a:r>
              <a:rPr lang="ko-KR" altLang="en-US">
                <a:solidFill>
                  <a:schemeClr val="tx1"/>
                </a:solidFill>
              </a:rPr>
              <a:t>채굴에서 사용되는 핵심 개념으로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특정 블록체인 네트워크가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/>
              <a:t>초당 </a:t>
            </a:r>
            <a:r>
              <a:rPr lang="ko-KR" altLang="en-US"/>
              <a:t>수행할 수 있는 해시 연산의 총량을 </a:t>
            </a:r>
            <a:r>
              <a:rPr lang="ko-KR" altLang="en-US" smtClean="0"/>
              <a:t>나타냄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해시 </a:t>
            </a:r>
            <a:r>
              <a:rPr lang="ko-KR" altLang="en-US">
                <a:solidFill>
                  <a:schemeClr val="tx1"/>
                </a:solidFill>
              </a:rPr>
              <a:t>파워의 단위는 주로 </a:t>
            </a:r>
            <a:r>
              <a:rPr lang="en-US" altLang="ko-KR">
                <a:solidFill>
                  <a:schemeClr val="tx1"/>
                </a:solidFill>
              </a:rPr>
              <a:t>H/s (</a:t>
            </a:r>
            <a:r>
              <a:rPr lang="ko-KR" altLang="en-US">
                <a:solidFill>
                  <a:schemeClr val="tx1"/>
                </a:solidFill>
              </a:rPr>
              <a:t>초당 해시</a:t>
            </a:r>
            <a:r>
              <a:rPr lang="en-US" altLang="ko-KR">
                <a:solidFill>
                  <a:schemeClr val="tx1"/>
                </a:solidFill>
              </a:rPr>
              <a:t>), KH/s, MH/s, GH/s, TH/s, PH/s, EH/s</a:t>
            </a:r>
            <a:r>
              <a:rPr lang="ko-KR" altLang="en-US">
                <a:solidFill>
                  <a:schemeClr val="tx1"/>
                </a:solidFill>
              </a:rPr>
              <a:t> 등으로 </a:t>
            </a:r>
            <a:r>
              <a:rPr lang="ko-KR" altLang="en-US" smtClean="0">
                <a:solidFill>
                  <a:schemeClr val="tx1"/>
                </a:solidFill>
              </a:rPr>
              <a:t>표기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주로 </a:t>
            </a:r>
            <a:r>
              <a:rPr lang="ko-KR" altLang="en-US"/>
              <a:t>작업 증명</a:t>
            </a:r>
            <a:r>
              <a:rPr lang="en-US" altLang="ko-KR"/>
              <a:t>(Proof of Work, PoW)</a:t>
            </a:r>
            <a:r>
              <a:rPr lang="ko-KR" altLang="en-US"/>
              <a:t> 방식의 암호화폐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비트코인</a:t>
            </a:r>
            <a:r>
              <a:rPr lang="en-US" altLang="ko-KR"/>
              <a:t>)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채굴에서 </a:t>
            </a:r>
            <a:r>
              <a:rPr lang="ko-KR" altLang="en-US">
                <a:solidFill>
                  <a:schemeClr val="tx1"/>
                </a:solidFill>
              </a:rPr>
              <a:t>중요한 역할을 </a:t>
            </a:r>
            <a:r>
              <a:rPr lang="ko-KR" altLang="en-US" smtClean="0">
                <a:solidFill>
                  <a:schemeClr val="tx1"/>
                </a:solidFill>
              </a:rPr>
              <a:t>함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en-US" altLang="ko-KR" smtClean="0"/>
              <a:t>PoW </a:t>
            </a:r>
            <a:r>
              <a:rPr lang="ko-KR" altLang="en-US"/>
              <a:t>방식에서 채굴자들은 복잡한 수학적 문제를 풀어 새로운 블록을 찾고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블록체인에 추가</a:t>
            </a:r>
            <a:endParaRPr lang="en-US" altLang="ko-KR" smtClean="0"/>
          </a:p>
          <a:p>
            <a:pPr lvl="2"/>
            <a:r>
              <a:rPr lang="ko-KR" altLang="en-US" smtClean="0"/>
              <a:t>이 </a:t>
            </a:r>
            <a:r>
              <a:rPr lang="ko-KR" altLang="en-US">
                <a:solidFill>
                  <a:srgbClr val="006600"/>
                </a:solidFill>
              </a:rPr>
              <a:t>문제를 푸는 과정이 바로 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해시 연산</a:t>
            </a:r>
            <a:r>
              <a:rPr lang="en-US" altLang="ko-KR">
                <a:solidFill>
                  <a:srgbClr val="006600"/>
                </a:solidFill>
              </a:rPr>
              <a:t>'</a:t>
            </a:r>
            <a:r>
              <a:rPr lang="ko-KR" altLang="en-US">
                <a:solidFill>
                  <a:srgbClr val="006600"/>
                </a:solidFill>
              </a:rPr>
              <a:t>이며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ko-KR" altLang="en-US">
                <a:solidFill>
                  <a:srgbClr val="006600"/>
                </a:solidFill>
              </a:rPr>
              <a:t>특정 조건을 만족하는 해시 값을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찾는 것임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>
                <a:solidFill>
                  <a:srgbClr val="006600"/>
                </a:solidFill>
              </a:rPr>
              <a:t>높은 </a:t>
            </a:r>
            <a:r>
              <a:rPr lang="ko-KR" altLang="en-US">
                <a:solidFill>
                  <a:srgbClr val="006600"/>
                </a:solidFill>
              </a:rPr>
              <a:t>해시 파워 </a:t>
            </a:r>
            <a:r>
              <a:rPr lang="en-US" altLang="ko-KR">
                <a:solidFill>
                  <a:srgbClr val="006600"/>
                </a:solidFill>
              </a:rPr>
              <a:t>= </a:t>
            </a:r>
            <a:r>
              <a:rPr lang="ko-KR" altLang="en-US">
                <a:solidFill>
                  <a:srgbClr val="006600"/>
                </a:solidFill>
              </a:rPr>
              <a:t>높은 채굴 </a:t>
            </a:r>
            <a:r>
              <a:rPr lang="ko-KR" altLang="en-US" smtClean="0">
                <a:solidFill>
                  <a:srgbClr val="006600"/>
                </a:solidFill>
              </a:rPr>
              <a:t>성공률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해시 파워가 높을수록 초당 더 많은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해시 </a:t>
            </a:r>
            <a:r>
              <a:rPr lang="ko-KR" altLang="en-US"/>
              <a:t>연산을 수행할 수 있다는 의미이며</a:t>
            </a:r>
            <a:r>
              <a:rPr lang="en-US" altLang="ko-KR"/>
              <a:t>, </a:t>
            </a:r>
            <a:r>
              <a:rPr lang="ko-KR" altLang="en-US"/>
              <a:t>이는 블록을 발견할 확률이 높아져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006600"/>
                </a:solidFill>
              </a:rPr>
              <a:t>채굴에 </a:t>
            </a:r>
            <a:r>
              <a:rPr lang="ko-KR" altLang="en-US">
                <a:solidFill>
                  <a:srgbClr val="006600"/>
                </a:solidFill>
              </a:rPr>
              <a:t>성공할 가능성이 커진다는 것을 </a:t>
            </a:r>
            <a:r>
              <a:rPr lang="ko-KR" altLang="en-US" smtClean="0">
                <a:solidFill>
                  <a:srgbClr val="006600"/>
                </a:solidFill>
              </a:rPr>
              <a:t>뜻함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r>
              <a:rPr lang="ko-KR" altLang="en-US" smtClean="0"/>
              <a:t>네트워크 보안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네트워크 전체의 해시 파워가 높을수록 블록체인 네트워크의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보안성이 강화됨</a:t>
            </a:r>
            <a:endParaRPr lang="en-US" altLang="ko-KR" smtClean="0"/>
          </a:p>
          <a:p>
            <a:pPr lvl="3"/>
            <a:r>
              <a:rPr lang="ko-KR" altLang="en-US" smtClean="0"/>
              <a:t>왜냐하면 </a:t>
            </a:r>
            <a:r>
              <a:rPr lang="en-US" altLang="ko-KR"/>
              <a:t>51% </a:t>
            </a:r>
            <a:r>
              <a:rPr lang="ko-KR" altLang="en-US"/>
              <a:t>공격과 같은 해킹 시도를 위해서는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네트워크 전체 해시 파워의 </a:t>
            </a:r>
            <a:r>
              <a:rPr lang="en-US" altLang="ko-KR">
                <a:solidFill>
                  <a:schemeClr val="accent6">
                    <a:lumMod val="75000"/>
                  </a:schemeClr>
                </a:solidFill>
              </a:rPr>
              <a:t>51% </a:t>
            </a:r>
            <a: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  <a:t/>
            </a:r>
            <a:br>
              <a:rPr lang="en-US" altLang="ko-KR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이상을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장악해야</a:t>
            </a:r>
            <a:r>
              <a:rPr lang="ko-KR" altLang="en-US"/>
              <a:t> 하는데</a:t>
            </a:r>
            <a:r>
              <a:rPr lang="en-US" altLang="ko-KR"/>
              <a:t>, </a:t>
            </a:r>
            <a:r>
              <a:rPr lang="ko-KR" altLang="en-US"/>
              <a:t>전체 해시 파워가 높을수록 이를 장악하기 위한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비용과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자원이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천문학적으로 </a:t>
            </a:r>
            <a:r>
              <a:rPr lang="ko-KR" altLang="en-US">
                <a:solidFill>
                  <a:schemeClr val="accent6">
                    <a:lumMod val="75000"/>
                  </a:schemeClr>
                </a:solidFill>
              </a:rPr>
              <a:t>증가하기 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때문임</a:t>
            </a:r>
            <a:endParaRPr lang="ko-KR" altLang="en-US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7086</TotalTime>
  <Words>517</Words>
  <Application>Microsoft Office PowerPoint</Application>
  <PresentationFormat>화면 슬라이드 쇼(4:3)</PresentationFormat>
  <Paragraphs>101</Paragraphs>
  <Slides>16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7" baseType="lpstr">
      <vt:lpstr>Office 테마</vt:lpstr>
      <vt:lpstr>  블록체인 보안</vt:lpstr>
      <vt:lpstr>학습목표 </vt:lpstr>
      <vt:lpstr>다크 코인과 51% 공격 </vt:lpstr>
      <vt:lpstr>다크 코인과 51% 공격  </vt:lpstr>
      <vt:lpstr>다크 코인과 51% 공격  </vt:lpstr>
      <vt:lpstr>다크 코인과 51% 공격</vt:lpstr>
      <vt:lpstr>다크 코인과 51% 공격</vt:lpstr>
      <vt:lpstr>다크 코인과 51% 공격</vt:lpstr>
      <vt:lpstr>다크 코인과 51% 공격</vt:lpstr>
      <vt:lpstr>다크 코인과 51% 공격</vt:lpstr>
      <vt:lpstr>다크 코인과 51% 공격</vt:lpstr>
      <vt:lpstr>다크 코인과 51% 공격</vt:lpstr>
      <vt:lpstr>다크 코인과 51% 공격</vt:lpstr>
      <vt:lpstr>다크 코인과 51% 공격</vt:lpstr>
      <vt:lpstr>다크 코인과 51% 공격  </vt:lpstr>
      <vt:lpstr>다크 코인과 51% 공격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블록체인의 개요</dc:title>
  <dc:creator>Microsoft Corporation</dc:creator>
  <cp:lastModifiedBy>박인철</cp:lastModifiedBy>
  <cp:revision>330</cp:revision>
  <dcterms:created xsi:type="dcterms:W3CDTF">2006-10-05T04:04:58Z</dcterms:created>
  <dcterms:modified xsi:type="dcterms:W3CDTF">2025-10-13T11:43:09Z</dcterms:modified>
</cp:coreProperties>
</file>