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316" r:id="rId4"/>
    <p:sldId id="257" r:id="rId5"/>
    <p:sldId id="317" r:id="rId6"/>
    <p:sldId id="318" r:id="rId7"/>
    <p:sldId id="331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2" r:id="rId20"/>
    <p:sldId id="330" r:id="rId21"/>
    <p:sldId id="333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B05AF"/>
    <a:srgbClr val="0000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08" autoAdjust="0"/>
  </p:normalViewPr>
  <p:slideViewPr>
    <p:cSldViewPr>
      <p:cViewPr varScale="1">
        <p:scale>
          <a:sx n="98" d="100"/>
          <a:sy n="98" d="100"/>
        </p:scale>
        <p:origin x="-15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solidFill>
                  <a:srgbClr val="0000CC"/>
                </a:solidFill>
                <a:latin typeface="+mn-ea"/>
                <a:ea typeface="+mn-ea"/>
              </a:defRPr>
            </a:lvl1pPr>
            <a:lvl2pPr>
              <a:defRPr sz="1800" b="1">
                <a:solidFill>
                  <a:srgbClr val="C00000"/>
                </a:solidFill>
                <a:latin typeface="+mn-ea"/>
                <a:ea typeface="+mn-ea"/>
              </a:defRPr>
            </a:lvl2pPr>
            <a:lvl3pPr>
              <a:defRPr sz="1600" b="1">
                <a:latin typeface="+mn-ea"/>
                <a:ea typeface="+mn-ea"/>
              </a:defRPr>
            </a:lvl3pPr>
            <a:lvl4pPr>
              <a:defRPr sz="1400" b="1">
                <a:latin typeface="+mn-ea"/>
                <a:ea typeface="+mn-ea"/>
              </a:defRPr>
            </a:lvl4pPr>
            <a:lvl5pPr>
              <a:defRPr sz="1400" b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28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>
                <a:latin typeface="+mn-ea"/>
                <a:ea typeface="+mn-ea"/>
              </a:rPr>
              <a:t>블록체인 기술과 응용 서비스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2026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암호화폐 거래소 해킹과 </a:t>
            </a:r>
            <a:r>
              <a:rPr lang="ko-KR" altLang="en-US" smtClean="0"/>
              <a:t>악성코드</a:t>
            </a:r>
            <a:endParaRPr lang="ko-KR" altLang="en-US" b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암호화폐 거래소 해킹 주요일지</a:t>
            </a:r>
            <a:endParaRPr lang="ko-KR" altLang="en-US" b="0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마운트곡스</a:t>
            </a:r>
            <a:r>
              <a:rPr lang="en-US" altLang="ko-KR" baseline="30000" smtClean="0">
                <a:solidFill>
                  <a:srgbClr val="006600"/>
                </a:solidFill>
              </a:rPr>
              <a:t>(</a:t>
            </a:r>
            <a:r>
              <a:rPr lang="ko-KR" altLang="en-US" baseline="30000">
                <a:solidFill>
                  <a:srgbClr val="006600"/>
                </a:solidFill>
              </a:rPr>
              <a:t>전 세계 비트코인 거래량의 </a:t>
            </a:r>
            <a:r>
              <a:rPr lang="en-US" altLang="ko-KR" baseline="30000">
                <a:solidFill>
                  <a:srgbClr val="006600"/>
                </a:solidFill>
              </a:rPr>
              <a:t>70% </a:t>
            </a:r>
            <a:r>
              <a:rPr lang="ko-KR" altLang="en-US" baseline="30000">
                <a:solidFill>
                  <a:srgbClr val="006600"/>
                </a:solidFill>
              </a:rPr>
              <a:t>이상을 차지했던</a:t>
            </a:r>
            <a:r>
              <a:rPr lang="en-US" altLang="ko-KR" baseline="30000">
                <a:solidFill>
                  <a:srgbClr val="006600"/>
                </a:solidFill>
              </a:rPr>
              <a:t>, </a:t>
            </a:r>
            <a:r>
              <a:rPr lang="ko-KR" altLang="en-US" baseline="30000">
                <a:solidFill>
                  <a:srgbClr val="006600"/>
                </a:solidFill>
              </a:rPr>
              <a:t>암호화폐 역사상 가장 중요한 위치에 </a:t>
            </a:r>
            <a:r>
              <a:rPr lang="en-US" altLang="ko-KR" baseline="30000" smtClean="0">
                <a:solidFill>
                  <a:srgbClr val="006600"/>
                </a:solidFill>
              </a:rPr>
              <a:t/>
            </a:r>
            <a:br>
              <a:rPr lang="en-US" altLang="ko-KR" baseline="30000" smtClean="0">
                <a:solidFill>
                  <a:srgbClr val="006600"/>
                </a:solidFill>
              </a:rPr>
            </a:br>
            <a:r>
              <a:rPr lang="ko-KR" altLang="en-US" baseline="30000" smtClean="0">
                <a:solidFill>
                  <a:srgbClr val="006600"/>
                </a:solidFill>
              </a:rPr>
              <a:t>있었던 </a:t>
            </a:r>
            <a:r>
              <a:rPr lang="ko-KR" altLang="en-US" baseline="30000">
                <a:solidFill>
                  <a:srgbClr val="006600"/>
                </a:solidFill>
              </a:rPr>
              <a:t>거래소 중 </a:t>
            </a:r>
            <a:r>
              <a:rPr lang="ko-KR" altLang="en-US" baseline="30000" smtClean="0">
                <a:solidFill>
                  <a:srgbClr val="006600"/>
                </a:solidFill>
              </a:rPr>
              <a:t>하나</a:t>
            </a:r>
            <a:r>
              <a:rPr lang="en-US" altLang="ko-KR" baseline="30000" smtClean="0">
                <a:solidFill>
                  <a:srgbClr val="006600"/>
                </a:solidFill>
              </a:rPr>
              <a:t>)</a:t>
            </a:r>
            <a:r>
              <a:rPr lang="ko-KR" altLang="en-US" baseline="30000" smtClean="0">
                <a:solidFill>
                  <a:srgbClr val="006600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해킹</a:t>
            </a:r>
            <a:r>
              <a:rPr lang="en-US" altLang="ko-KR">
                <a:solidFill>
                  <a:schemeClr val="tx1"/>
                </a:solidFill>
              </a:rPr>
              <a:t>(2014.2</a:t>
            </a:r>
            <a:r>
              <a:rPr lang="en-US" altLang="ko-KR" smtClean="0">
                <a:solidFill>
                  <a:schemeClr val="tx1"/>
                </a:solidFill>
              </a:rPr>
              <a:t>) – </a:t>
            </a:r>
            <a:r>
              <a:rPr lang="ko-KR" altLang="en-US" smtClean="0">
                <a:solidFill>
                  <a:schemeClr val="tx1"/>
                </a:solidFill>
              </a:rPr>
              <a:t>암호화폐 거래소의 </a:t>
            </a:r>
            <a:r>
              <a:rPr lang="ko-KR" altLang="en-US" u="sng" smtClean="0">
                <a:solidFill>
                  <a:srgbClr val="FF0000"/>
                </a:solidFill>
              </a:rPr>
              <a:t>첫 해킹 사례로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chemeClr val="tx1"/>
                </a:solidFill>
              </a:rPr>
              <a:t>65</a:t>
            </a:r>
            <a:r>
              <a:rPr lang="ko-KR" altLang="en-US">
                <a:solidFill>
                  <a:schemeClr val="tx1"/>
                </a:solidFill>
              </a:rPr>
              <a:t>만</a:t>
            </a:r>
            <a:r>
              <a:rPr lang="en-US" altLang="ko-KR">
                <a:solidFill>
                  <a:schemeClr val="tx1"/>
                </a:solidFill>
              </a:rPr>
              <a:t>BTC </a:t>
            </a:r>
            <a:r>
              <a:rPr lang="ko-KR" altLang="en-US" smtClean="0">
                <a:solidFill>
                  <a:schemeClr val="tx1"/>
                </a:solidFill>
              </a:rPr>
              <a:t>분실 → 사건이후 </a:t>
            </a:r>
            <a:r>
              <a:rPr lang="ko-KR" altLang="en-US" u="sng" smtClean="0">
                <a:solidFill>
                  <a:srgbClr val="FF0000"/>
                </a:solidFill>
              </a:rPr>
              <a:t>파산</a:t>
            </a:r>
            <a:endParaRPr lang="en-US" altLang="ko-KR" u="sng" smtClean="0">
              <a:solidFill>
                <a:srgbClr val="FF0000"/>
              </a:solidFill>
            </a:endParaRP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코인마켓캡</a:t>
            </a:r>
            <a:r>
              <a:rPr lang="en-US" altLang="ko-KR" baseline="30000" smtClean="0">
                <a:solidFill>
                  <a:schemeClr val="tx1"/>
                </a:solidFill>
              </a:rPr>
              <a:t>(</a:t>
            </a:r>
            <a:r>
              <a:rPr lang="ko-KR" altLang="en-US" baseline="30000"/>
              <a:t>코인마켓캡</a:t>
            </a:r>
            <a:r>
              <a:rPr lang="en-US" altLang="ko-KR" baseline="30000"/>
              <a:t>(CoinMarketCap, CMC)</a:t>
            </a:r>
            <a:r>
              <a:rPr lang="ko-KR" altLang="en-US" baseline="30000"/>
              <a:t>은 암호화폐 시장에서 가장 널리 사용되고 </a:t>
            </a:r>
            <a:r>
              <a:rPr lang="ko-KR" altLang="en-US" baseline="30000" smtClean="0"/>
              <a:t>신뢰받는 </a:t>
            </a:r>
            <a:r>
              <a:rPr lang="en-US" altLang="ko-KR" baseline="30000" smtClean="0"/>
              <a:t/>
            </a:r>
            <a:br>
              <a:rPr lang="en-US" altLang="ko-KR" baseline="30000" smtClean="0"/>
            </a:br>
            <a:r>
              <a:rPr lang="ko-KR" altLang="en-US" baseline="30000" smtClean="0"/>
              <a:t>데이터 </a:t>
            </a:r>
            <a:r>
              <a:rPr lang="ko-KR" altLang="en-US" baseline="30000"/>
              <a:t>제공 </a:t>
            </a:r>
            <a:r>
              <a:rPr lang="ko-KR" altLang="en-US" baseline="30000" smtClean="0"/>
              <a:t>웹사이트</a:t>
            </a:r>
            <a:r>
              <a:rPr lang="en-US" altLang="ko-KR" baseline="30000" smtClean="0"/>
              <a:t>)</a:t>
            </a:r>
            <a:r>
              <a:rPr lang="ko-KR" altLang="en-US" smtClean="0">
                <a:solidFill>
                  <a:schemeClr val="tx1"/>
                </a:solidFill>
              </a:rPr>
              <a:t>의 일일 거래량 기준 전 세계 상위 </a:t>
            </a:r>
            <a:r>
              <a:rPr lang="en-US" altLang="ko-KR" smtClean="0">
                <a:solidFill>
                  <a:schemeClr val="tx1"/>
                </a:solidFill>
              </a:rPr>
              <a:t>20</a:t>
            </a:r>
            <a:r>
              <a:rPr lang="ko-KR" altLang="en-US" smtClean="0">
                <a:solidFill>
                  <a:schemeClr val="tx1"/>
                </a:solidFill>
              </a:rPr>
              <a:t>개 거래소중 하나이며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일본 최대 거래소 리퀴드가 </a:t>
            </a:r>
            <a:r>
              <a:rPr lang="en-US" altLang="ko-KR" smtClean="0">
                <a:solidFill>
                  <a:schemeClr val="tx1"/>
                </a:solidFill>
              </a:rPr>
              <a:t>1100</a:t>
            </a:r>
            <a:r>
              <a:rPr lang="ko-KR" altLang="en-US" smtClean="0">
                <a:solidFill>
                  <a:schemeClr val="tx1"/>
                </a:solidFill>
              </a:rPr>
              <a:t>억원대 해킹 발생</a:t>
            </a:r>
            <a:r>
              <a:rPr lang="en-US" altLang="ko-KR">
                <a:solidFill>
                  <a:schemeClr val="tx1"/>
                </a:solidFill>
              </a:rPr>
              <a:t>(2021.8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ko-KR" altLang="en-US" b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861048"/>
            <a:ext cx="65913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934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암호화폐 거래소 해킹과 </a:t>
            </a:r>
            <a:r>
              <a:rPr lang="ko-KR" altLang="en-US" smtClean="0"/>
              <a:t>악성코드</a:t>
            </a:r>
            <a:endParaRPr lang="ko-KR" altLang="en-US" b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코인체크와 바이낸스 해킹</a:t>
            </a:r>
            <a:endParaRPr lang="ko-KR" altLang="en-US"/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2018</a:t>
            </a:r>
            <a:r>
              <a:rPr lang="ko-KR" altLang="en-US" smtClean="0">
                <a:solidFill>
                  <a:schemeClr val="tx1"/>
                </a:solidFill>
              </a:rPr>
              <a:t>년 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  <a:r>
              <a:rPr lang="ko-KR" altLang="en-US" smtClean="0">
                <a:solidFill>
                  <a:schemeClr val="tx1"/>
                </a:solidFill>
              </a:rPr>
              <a:t>월 </a:t>
            </a:r>
            <a:r>
              <a:rPr lang="ko-KR" altLang="en-US" u="sng" smtClean="0">
                <a:solidFill>
                  <a:srgbClr val="FF0000"/>
                </a:solidFill>
              </a:rPr>
              <a:t>일본 </a:t>
            </a:r>
            <a:r>
              <a:rPr lang="en-US" altLang="ko-KR" u="sng" smtClean="0">
                <a:solidFill>
                  <a:srgbClr val="FF0000"/>
                </a:solidFill>
              </a:rPr>
              <a:t>2</a:t>
            </a:r>
            <a:r>
              <a:rPr lang="ko-KR" altLang="en-US" u="sng" smtClean="0">
                <a:solidFill>
                  <a:srgbClr val="FF0000"/>
                </a:solidFill>
              </a:rPr>
              <a:t>위 거래소 코인체크가 </a:t>
            </a:r>
            <a:r>
              <a:rPr lang="ko-KR" altLang="en-US" smtClean="0">
                <a:solidFill>
                  <a:schemeClr val="tx1"/>
                </a:solidFill>
              </a:rPr>
              <a:t>약</a:t>
            </a:r>
            <a:r>
              <a:rPr lang="en-US" altLang="ko-KR">
                <a:solidFill>
                  <a:schemeClr val="tx1"/>
                </a:solidFill>
              </a:rPr>
              <a:t>5700</a:t>
            </a:r>
            <a:r>
              <a:rPr lang="ko-KR" altLang="en-US" smtClean="0">
                <a:solidFill>
                  <a:schemeClr val="tx1"/>
                </a:solidFill>
              </a:rPr>
              <a:t>억원 상당의 넴</a:t>
            </a:r>
            <a:r>
              <a:rPr lang="en-US" altLang="ko-KR">
                <a:solidFill>
                  <a:schemeClr val="tx1"/>
                </a:solidFill>
              </a:rPr>
              <a:t>(NEM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코인 탈취</a:t>
            </a:r>
            <a:endParaRPr lang="ko-KR" altLang="en-US">
              <a:solidFill>
                <a:schemeClr val="tx1"/>
              </a:solidFill>
            </a:endParaRPr>
          </a:p>
          <a:p>
            <a:pPr lvl="2"/>
            <a:r>
              <a:rPr lang="ko-KR" altLang="en-US" smtClean="0">
                <a:solidFill>
                  <a:srgbClr val="006600"/>
                </a:solidFill>
              </a:rPr>
              <a:t>일정 비율 이상을 콜드월렛에 보관해야하는 기본규칙 지키지 않음</a:t>
            </a:r>
            <a:endParaRPr lang="ko-KR" altLang="en-US">
              <a:solidFill>
                <a:srgbClr val="006600"/>
              </a:solidFill>
            </a:endParaRPr>
          </a:p>
          <a:p>
            <a:pPr lvl="2"/>
            <a:r>
              <a:rPr lang="ko-KR" altLang="en-US" smtClean="0"/>
              <a:t>넴관련 모든 정보를 외부 인터넷에 연결된 서버에 보관</a:t>
            </a:r>
            <a:endParaRPr lang="ko-KR" altLang="en-US"/>
          </a:p>
          <a:p>
            <a:pPr lvl="2"/>
            <a:r>
              <a:rPr lang="ko-KR" altLang="en-US" smtClean="0"/>
              <a:t>다른 암호화폐와 달리 넴은 멀티시그</a:t>
            </a:r>
            <a:r>
              <a:rPr lang="en-US" altLang="ko-KR"/>
              <a:t>(multisig) </a:t>
            </a:r>
            <a:r>
              <a:rPr lang="ko-KR" altLang="en-US" smtClean="0"/>
              <a:t>방식으로 관리되지 않음</a:t>
            </a:r>
            <a:endParaRPr lang="ko-KR" altLang="en-US"/>
          </a:p>
          <a:p>
            <a:pPr lvl="3"/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멀티시그 방식 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 지갑 열쇠를 여러 개 만들어 </a:t>
            </a:r>
            <a:r>
              <a:rPr lang="ko-KR" altLang="en-US" u="sng" smtClean="0">
                <a:solidFill>
                  <a:schemeClr val="accent6">
                    <a:lumMod val="75000"/>
                  </a:schemeClr>
                </a:solidFill>
              </a:rPr>
              <a:t>인출 시에 두사람 이상의 키를 </a:t>
            </a:r>
            <a:r>
              <a:rPr lang="en-US" altLang="ko-KR" u="sng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u="sng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 u="sng" smtClean="0">
                <a:solidFill>
                  <a:schemeClr val="accent6">
                    <a:lumMod val="75000"/>
                  </a:schemeClr>
                </a:solidFill>
              </a:rPr>
              <a:t>가져와야 지갑이 열림</a:t>
            </a:r>
            <a:endParaRPr lang="en-US" altLang="ko-KR" u="sng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ko-KR" altLang="en-US" smtClean="0"/>
              <a:t>바이낸스 해킹</a:t>
            </a:r>
            <a:r>
              <a:rPr lang="en-US" altLang="ko-KR"/>
              <a:t>(2019.9.7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자사 보유의 비트코인 물량 </a:t>
            </a:r>
            <a:r>
              <a:rPr lang="ko-KR" altLang="en-US" u="sng" smtClean="0">
                <a:solidFill>
                  <a:schemeClr val="tx1"/>
                </a:solidFill>
              </a:rPr>
              <a:t>약 </a:t>
            </a:r>
            <a:r>
              <a:rPr lang="en-US" altLang="ko-KR" u="sng" smtClean="0">
                <a:solidFill>
                  <a:schemeClr val="tx1"/>
                </a:solidFill>
              </a:rPr>
              <a:t>2</a:t>
            </a:r>
            <a:r>
              <a:rPr lang="en-US" altLang="ko-KR" u="sng">
                <a:solidFill>
                  <a:schemeClr val="tx1"/>
                </a:solidFill>
              </a:rPr>
              <a:t>%</a:t>
            </a:r>
            <a:r>
              <a:rPr lang="ko-KR" altLang="en-US" u="sng" smtClean="0">
                <a:solidFill>
                  <a:schemeClr val="tx1"/>
                </a:solidFill>
              </a:rPr>
              <a:t>가 있는 핫월렛의 해커공격으로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약 </a:t>
            </a:r>
            <a:r>
              <a:rPr lang="en-US" altLang="ko-KR" smtClean="0">
                <a:solidFill>
                  <a:schemeClr val="tx1"/>
                </a:solidFill>
              </a:rPr>
              <a:t>7000BTC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약</a:t>
            </a:r>
            <a:r>
              <a:rPr lang="en-US" altLang="ko-KR">
                <a:solidFill>
                  <a:schemeClr val="tx1"/>
                </a:solidFill>
              </a:rPr>
              <a:t>470</a:t>
            </a:r>
            <a:r>
              <a:rPr lang="ko-KR" altLang="en-US">
                <a:solidFill>
                  <a:schemeClr val="tx1"/>
                </a:solidFill>
              </a:rPr>
              <a:t>억원</a:t>
            </a:r>
            <a:r>
              <a:rPr lang="en-US" altLang="ko-KR">
                <a:solidFill>
                  <a:schemeClr val="tx1"/>
                </a:solidFill>
              </a:rPr>
              <a:t>) </a:t>
            </a:r>
            <a:r>
              <a:rPr lang="ko-KR" altLang="en-US" smtClean="0">
                <a:solidFill>
                  <a:schemeClr val="tx1"/>
                </a:solidFill>
              </a:rPr>
              <a:t>분실</a:t>
            </a:r>
            <a:endParaRPr lang="en-US" altLang="ko-KR" smtClean="0">
              <a:solidFill>
                <a:schemeClr val="tx1"/>
              </a:solidFill>
            </a:endParaRPr>
          </a:p>
          <a:p>
            <a:pPr lvl="3"/>
            <a:r>
              <a:rPr lang="ko-KR" altLang="en-US" smtClean="0">
                <a:solidFill>
                  <a:schemeClr val="tx1"/>
                </a:solidFill>
              </a:rPr>
              <a:t>바이낸스의 웹 사이트 공지 </a:t>
            </a:r>
            <a:r>
              <a:rPr lang="en-US" altLang="ko-KR" smtClean="0">
                <a:solidFill>
                  <a:schemeClr val="tx1"/>
                </a:solidFill>
              </a:rPr>
              <a:t>– </a:t>
            </a:r>
            <a:r>
              <a:rPr lang="ko-KR" altLang="en-US" smtClean="0">
                <a:solidFill>
                  <a:schemeClr val="tx1"/>
                </a:solidFill>
              </a:rPr>
              <a:t>해커가 고객정보에 접근하기 위해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다수의 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>API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키와 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단계 인증코드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/>
              <a:t>기타 내부 정보 등을 획득하는 </a:t>
            </a:r>
            <a:r>
              <a:rPr lang="ko-KR" altLang="en-US" u="sng"/>
              <a:t>복합적인 피싱 및 바이러스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공격을</a:t>
            </a:r>
            <a:r>
              <a:rPr lang="ko-KR" altLang="en-US" smtClean="0"/>
              <a:t> </a:t>
            </a:r>
            <a:r>
              <a:rPr lang="ko-KR" altLang="en-US"/>
              <a:t>통해 </a:t>
            </a:r>
            <a:r>
              <a:rPr lang="ko-KR" altLang="en-US" smtClean="0"/>
              <a:t>시스템에 침투해 자금 탈취</a:t>
            </a:r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57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암호화폐 거래소 해킹과 </a:t>
            </a:r>
            <a:r>
              <a:rPr lang="ko-KR" altLang="en-US" smtClean="0"/>
              <a:t>악성코드</a:t>
            </a:r>
            <a:endParaRPr lang="ko-KR" altLang="en-US" b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빗썸 해킹</a:t>
            </a:r>
            <a:endParaRPr lang="ko-KR" altLang="en-US"/>
          </a:p>
          <a:p>
            <a:pPr lvl="1"/>
            <a:r>
              <a:rPr lang="ko-KR" altLang="en-US" smtClean="0"/>
              <a:t>빗썸은 </a:t>
            </a:r>
            <a:r>
              <a:rPr lang="en-US" altLang="ko-KR" smtClean="0"/>
              <a:t>2017</a:t>
            </a:r>
            <a:r>
              <a:rPr lang="ko-KR" altLang="en-US" smtClean="0"/>
              <a:t>년 </a:t>
            </a:r>
            <a:r>
              <a:rPr lang="en-US" altLang="ko-KR" smtClean="0"/>
              <a:t>4</a:t>
            </a:r>
            <a:r>
              <a:rPr lang="ko-KR" altLang="en-US" smtClean="0"/>
              <a:t>월 개인정보유출에 의한 </a:t>
            </a:r>
            <a:r>
              <a:rPr lang="en-US" altLang="ko-KR" smtClean="0"/>
              <a:t>70</a:t>
            </a:r>
            <a:r>
              <a:rPr lang="ko-KR" altLang="en-US"/>
              <a:t>억원</a:t>
            </a:r>
            <a:r>
              <a:rPr lang="en-US" altLang="ko-KR"/>
              <a:t>, 2018</a:t>
            </a:r>
            <a:r>
              <a:rPr lang="ko-KR" altLang="en-US" smtClean="0"/>
              <a:t>년 </a:t>
            </a:r>
            <a:r>
              <a:rPr lang="en-US" altLang="ko-KR" smtClean="0"/>
              <a:t>6</a:t>
            </a:r>
            <a:r>
              <a:rPr lang="ko-KR" altLang="en-US" smtClean="0"/>
              <a:t>월 </a:t>
            </a:r>
            <a:r>
              <a:rPr lang="en-US" altLang="ko-KR" smtClean="0"/>
              <a:t>350</a:t>
            </a:r>
            <a:r>
              <a:rPr lang="ko-KR" altLang="en-US"/>
              <a:t>억</a:t>
            </a:r>
            <a:r>
              <a:rPr lang="en-US" altLang="ko-KR"/>
              <a:t>, 2019</a:t>
            </a:r>
            <a:r>
              <a:rPr lang="ko-KR" altLang="en-US" smtClean="0"/>
              <a:t>년 </a:t>
            </a:r>
            <a:r>
              <a:rPr lang="en-US" altLang="ko-KR" smtClean="0"/>
              <a:t>3</a:t>
            </a:r>
            <a:r>
              <a:rPr lang="ko-KR" altLang="en-US" smtClean="0"/>
              <a:t>월 </a:t>
            </a:r>
            <a:r>
              <a:rPr lang="en-US" altLang="ko-KR" smtClean="0"/>
              <a:t>140</a:t>
            </a:r>
            <a:r>
              <a:rPr lang="ko-KR" altLang="en-US" smtClean="0"/>
              <a:t>억원 규모의 암호화폐 도난사고가 연이어 발생</a:t>
            </a:r>
            <a:endParaRPr lang="en-US" altLang="ko-KR" smtClean="0"/>
          </a:p>
          <a:p>
            <a:pPr lvl="1"/>
            <a:r>
              <a:rPr lang="ko-KR" altLang="en-US" smtClean="0"/>
              <a:t>빗썸의 </a:t>
            </a:r>
            <a:r>
              <a:rPr lang="en-US" altLang="ko-KR" smtClean="0"/>
              <a:t>2017</a:t>
            </a:r>
            <a:r>
              <a:rPr lang="ko-KR" altLang="en-US" smtClean="0"/>
              <a:t>년 </a:t>
            </a:r>
            <a:r>
              <a:rPr lang="en-US" altLang="ko-KR" smtClean="0"/>
              <a:t>4</a:t>
            </a:r>
            <a:r>
              <a:rPr lang="ko-KR" altLang="en-US" smtClean="0"/>
              <a:t>월 개인정보 유출 사건</a:t>
            </a:r>
            <a:endParaRPr lang="ko-KR" altLang="en-US"/>
          </a:p>
          <a:p>
            <a:pPr lvl="2"/>
            <a:r>
              <a:rPr lang="ko-KR" altLang="en-US" smtClean="0"/>
              <a:t>① 해커는 직원의 개인 </a:t>
            </a:r>
            <a:r>
              <a:rPr lang="en-US" altLang="ko-KR" smtClean="0"/>
              <a:t>PC</a:t>
            </a:r>
            <a:r>
              <a:rPr lang="ko-KR" altLang="en-US" smtClean="0"/>
              <a:t>에 있던 고객이름</a:t>
            </a:r>
            <a:r>
              <a:rPr lang="en-US" altLang="ko-KR"/>
              <a:t>, </a:t>
            </a:r>
            <a:r>
              <a:rPr lang="ko-KR" altLang="en-US"/>
              <a:t>전화번호</a:t>
            </a:r>
            <a:r>
              <a:rPr lang="en-US" altLang="ko-KR"/>
              <a:t>, e</a:t>
            </a:r>
            <a:r>
              <a:rPr lang="ko-KR" altLang="en-US"/>
              <a:t>메일</a:t>
            </a:r>
            <a:r>
              <a:rPr lang="en-US" altLang="ko-KR"/>
              <a:t>, </a:t>
            </a:r>
            <a:r>
              <a:rPr lang="ko-KR" altLang="en-US" smtClean="0"/>
              <a:t>암호화폐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</a:t>
            </a:r>
            <a:r>
              <a:rPr lang="ko-KR" altLang="en-US" smtClean="0"/>
              <a:t>거래내역 등의 </a:t>
            </a:r>
            <a:r>
              <a:rPr lang="ko-KR" altLang="en-US" u="sng" smtClean="0">
                <a:solidFill>
                  <a:srgbClr val="006600"/>
                </a:solidFill>
              </a:rPr>
              <a:t>개인정보 약</a:t>
            </a:r>
            <a:r>
              <a:rPr lang="en-US" altLang="ko-KR" u="sng">
                <a:solidFill>
                  <a:srgbClr val="006600"/>
                </a:solidFill>
              </a:rPr>
              <a:t>3</a:t>
            </a:r>
            <a:r>
              <a:rPr lang="ko-KR" altLang="en-US" u="sng">
                <a:solidFill>
                  <a:srgbClr val="006600"/>
                </a:solidFill>
              </a:rPr>
              <a:t>만</a:t>
            </a:r>
            <a:r>
              <a:rPr lang="en-US" altLang="ko-KR" u="sng">
                <a:solidFill>
                  <a:srgbClr val="006600"/>
                </a:solidFill>
              </a:rPr>
              <a:t>1000</a:t>
            </a:r>
            <a:r>
              <a:rPr lang="ko-KR" altLang="en-US" u="sng" smtClean="0">
                <a:solidFill>
                  <a:srgbClr val="006600"/>
                </a:solidFill>
              </a:rPr>
              <a:t>건의 파일을 유출</a:t>
            </a:r>
            <a:endParaRPr lang="en-US" altLang="ko-KR" u="sng" smtClean="0">
              <a:solidFill>
                <a:srgbClr val="006600"/>
              </a:solidFill>
            </a:endParaRPr>
          </a:p>
          <a:p>
            <a:pPr lvl="2"/>
            <a:r>
              <a:rPr lang="ko-KR" altLang="en-US" smtClean="0"/>
              <a:t>② 이후 </a:t>
            </a:r>
            <a:r>
              <a:rPr lang="ko-KR" altLang="en-US" u="sng" smtClean="0"/>
              <a:t>생년월일과 전화번호 등 아이디와 비밀번호로 사용될 가능성 있는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en-US" altLang="ko-KR" u="sng" smtClean="0"/>
              <a:t>    </a:t>
            </a:r>
            <a:r>
              <a:rPr lang="ko-KR" altLang="en-US" u="sng" smtClean="0"/>
              <a:t>단어를 사전처럼 만들어 </a:t>
            </a:r>
            <a:r>
              <a:rPr lang="ko-KR" altLang="en-US" smtClean="0"/>
              <a:t>입력하는 수법으로 고객 계정에 침입해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</a:t>
            </a:r>
            <a:r>
              <a:rPr lang="ko-KR" altLang="en-US" smtClean="0"/>
              <a:t>암호화폐 거래정보도 확보</a:t>
            </a:r>
            <a:endParaRPr lang="en-US" altLang="ko-KR" smtClean="0"/>
          </a:p>
          <a:p>
            <a:pPr lvl="2"/>
            <a:r>
              <a:rPr lang="ko-KR" altLang="en-US" smtClean="0"/>
              <a:t>③ </a:t>
            </a:r>
            <a:r>
              <a:rPr lang="ko-KR" altLang="en-US" smtClean="0">
                <a:solidFill>
                  <a:srgbClr val="FF0000"/>
                </a:solidFill>
              </a:rPr>
              <a:t>해커에게 정보를 산 일당은 </a:t>
            </a:r>
            <a:r>
              <a:rPr lang="ko-KR" altLang="en-US" smtClean="0"/>
              <a:t>빗썸 고객센터를 사칭해 </a:t>
            </a:r>
            <a:r>
              <a:rPr lang="en-US" altLang="ko-KR" smtClean="0"/>
              <a:t>200</a:t>
            </a:r>
            <a:r>
              <a:rPr lang="ko-KR" altLang="en-US" smtClean="0"/>
              <a:t>회에 걸쳐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</a:t>
            </a:r>
            <a:r>
              <a:rPr lang="ko-KR" altLang="en-US" smtClean="0"/>
              <a:t>고객이</a:t>
            </a:r>
            <a:r>
              <a:rPr lang="en-US" altLang="ko-KR" smtClean="0"/>
              <a:t> </a:t>
            </a:r>
            <a:r>
              <a:rPr lang="ko-KR" altLang="en-US" smtClean="0"/>
              <a:t>보유한 암호화폐 약</a:t>
            </a:r>
            <a:r>
              <a:rPr lang="en-US" altLang="ko-KR"/>
              <a:t>70</a:t>
            </a:r>
            <a:r>
              <a:rPr lang="ko-KR" altLang="en-US" smtClean="0"/>
              <a:t>억원 탈취</a:t>
            </a:r>
            <a:endParaRPr lang="en-US" altLang="ko-KR" smtClean="0"/>
          </a:p>
          <a:p>
            <a:pPr lvl="2"/>
            <a:r>
              <a:rPr lang="ko-KR" altLang="en-US" smtClean="0"/>
              <a:t>④ 방송통신위원회는 빗썸측에 과징금 </a:t>
            </a:r>
            <a:r>
              <a:rPr lang="en-US" altLang="ko-KR" smtClean="0"/>
              <a:t>4350</a:t>
            </a:r>
            <a:r>
              <a:rPr lang="ko-KR" altLang="en-US"/>
              <a:t>만원</a:t>
            </a:r>
            <a:r>
              <a:rPr lang="en-US" altLang="ko-KR"/>
              <a:t>, </a:t>
            </a:r>
            <a:r>
              <a:rPr lang="ko-KR" altLang="en-US" smtClean="0"/>
              <a:t>과태료 </a:t>
            </a:r>
            <a:r>
              <a:rPr lang="en-US" altLang="ko-KR" smtClean="0"/>
              <a:t>1500</a:t>
            </a:r>
            <a:r>
              <a:rPr lang="ko-KR" altLang="en-US" smtClean="0"/>
              <a:t>만원 부과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72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암호화폐 거래소 해킹과 </a:t>
            </a:r>
            <a:r>
              <a:rPr lang="ko-KR" altLang="en-US" smtClean="0"/>
              <a:t>악성코드</a:t>
            </a:r>
            <a:endParaRPr lang="ko-KR" altLang="en-US" b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北</a:t>
            </a:r>
            <a:r>
              <a:rPr lang="en-US" altLang="ko-KR"/>
              <a:t>, </a:t>
            </a:r>
            <a:r>
              <a:rPr lang="ko-KR" altLang="en-US" smtClean="0"/>
              <a:t>국내 비트코인 거래소 </a:t>
            </a:r>
            <a:r>
              <a:rPr lang="en-US" altLang="ko-KR" smtClean="0"/>
              <a:t>4</a:t>
            </a:r>
            <a:r>
              <a:rPr lang="ko-KR" altLang="en-US" smtClean="0"/>
              <a:t>곳 해킹시도</a:t>
            </a:r>
            <a:endParaRPr lang="ko-KR" altLang="en-US" b="0"/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17</a:t>
            </a:r>
            <a:r>
              <a:rPr lang="ko-KR" altLang="en-US" smtClean="0">
                <a:solidFill>
                  <a:schemeClr val="tx1"/>
                </a:solidFill>
              </a:rPr>
              <a:t>년 북한 해커가 국내 비트코인</a:t>
            </a:r>
            <a:r>
              <a:rPr lang="ko-KR" altLang="en-US" smtClean="0"/>
              <a:t>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거래소 </a:t>
            </a:r>
            <a:r>
              <a:rPr lang="en-US" altLang="ko-KR" smtClean="0"/>
              <a:t>4</a:t>
            </a:r>
            <a:r>
              <a:rPr lang="ko-KR" altLang="en-US" smtClean="0"/>
              <a:t>개 업체직원 </a:t>
            </a:r>
            <a:r>
              <a:rPr lang="en-US" altLang="ko-KR" smtClean="0"/>
              <a:t>25</a:t>
            </a:r>
            <a:r>
              <a:rPr lang="ko-KR" altLang="en-US" smtClean="0"/>
              <a:t>명에게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경찰이나 금융보안원 등을 사칭하며</a:t>
            </a:r>
            <a:r>
              <a:rPr lang="en-US" altLang="ko-KR" smtClean="0">
                <a:solidFill>
                  <a:schemeClr val="tx1"/>
                </a:solidFill>
              </a:rPr>
              <a:t>, </a:t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악성코드가 첨부된 이메일을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chemeClr val="tx1"/>
                </a:solidFill>
              </a:rPr>
              <a:t>10</a:t>
            </a:r>
            <a:r>
              <a:rPr lang="ko-KR" altLang="en-US" smtClean="0">
                <a:solidFill>
                  <a:schemeClr val="tx1"/>
                </a:solidFill>
              </a:rPr>
              <a:t>회 발송해 해킹시도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일부 직원들이 클릭한 악성코드는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/>
              <a:t>백신프로그램 덕분에 감염된 거래소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컴퓨터는 없었음</a:t>
            </a:r>
            <a:endParaRPr lang="ko-KR" altLang="en-US" b="0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해커의 접속지가 </a:t>
            </a:r>
            <a:r>
              <a:rPr lang="ko-KR" altLang="en-US" smtClean="0"/>
              <a:t>중국 랴오닝성 대역의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IP</a:t>
            </a:r>
            <a:r>
              <a:rPr lang="ko-KR" altLang="en-US" smtClean="0"/>
              <a:t>주소 </a:t>
            </a:r>
            <a:r>
              <a:rPr lang="ko-KR" altLang="en-US" smtClean="0">
                <a:solidFill>
                  <a:schemeClr val="tx1"/>
                </a:solidFill>
              </a:rPr>
              <a:t>→  북한소행인</a:t>
            </a:r>
            <a:r>
              <a:rPr lang="ko-KR" altLang="en-US">
                <a:solidFill>
                  <a:schemeClr val="tx1"/>
                </a:solidFill>
              </a:rPr>
              <a:t>‘</a:t>
            </a:r>
            <a:r>
              <a:rPr lang="en-US" altLang="ko-KR">
                <a:solidFill>
                  <a:schemeClr val="tx1"/>
                </a:solidFill>
              </a:rPr>
              <a:t>14</a:t>
            </a:r>
            <a:r>
              <a:rPr lang="ko-KR" altLang="en-US" smtClean="0">
                <a:solidFill>
                  <a:schemeClr val="tx1"/>
                </a:solidFill>
              </a:rPr>
              <a:t>년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한수원 해킹과</a:t>
            </a:r>
            <a:r>
              <a:rPr lang="ko-KR" altLang="en-US">
                <a:solidFill>
                  <a:schemeClr val="tx1"/>
                </a:solidFill>
              </a:rPr>
              <a:t>‘</a:t>
            </a:r>
            <a:r>
              <a:rPr lang="en-US" altLang="ko-KR">
                <a:solidFill>
                  <a:schemeClr val="tx1"/>
                </a:solidFill>
              </a:rPr>
              <a:t>16</a:t>
            </a:r>
            <a:r>
              <a:rPr lang="ko-KR" altLang="en-US" smtClean="0">
                <a:solidFill>
                  <a:schemeClr val="tx1"/>
                </a:solidFill>
              </a:rPr>
              <a:t>년 청와대 사칭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이메일에서 동일 </a:t>
            </a:r>
            <a:r>
              <a:rPr lang="en-US" altLang="ko-KR" smtClean="0">
                <a:solidFill>
                  <a:schemeClr val="tx1"/>
                </a:solidFill>
              </a:rPr>
              <a:t>IP</a:t>
            </a:r>
            <a:r>
              <a:rPr lang="ko-KR" altLang="en-US" smtClean="0">
                <a:solidFill>
                  <a:schemeClr val="tx1"/>
                </a:solidFill>
              </a:rPr>
              <a:t>주소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88840"/>
            <a:ext cx="3248025" cy="4542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08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암호화폐 거래소 해킹과 </a:t>
            </a:r>
            <a:r>
              <a:rPr lang="ko-KR" altLang="en-US" smtClean="0"/>
              <a:t>악성코드</a:t>
            </a:r>
            <a:endParaRPr lang="ko-KR" altLang="en-US" b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폴리네트워크 해킹</a:t>
            </a:r>
            <a:endParaRPr lang="en-US" altLang="ko-KR" smtClean="0"/>
          </a:p>
          <a:p>
            <a:pPr lvl="1"/>
            <a:r>
              <a:rPr lang="ko-KR" altLang="en-US" smtClean="0"/>
              <a:t>중국업체 폴리네트워크 </a:t>
            </a:r>
            <a:r>
              <a:rPr lang="en-US" altLang="ko-KR" smtClean="0"/>
              <a:t>– </a:t>
            </a:r>
            <a:r>
              <a:rPr lang="ko-KR" altLang="en-US" smtClean="0"/>
              <a:t>다양한 암호화폐 교환 </a:t>
            </a:r>
            <a:r>
              <a:rPr lang="en-US" altLang="ko-KR" smtClean="0"/>
              <a:t>DeFi </a:t>
            </a:r>
            <a:r>
              <a:rPr lang="ko-KR" altLang="en-US" smtClean="0"/>
              <a:t>플랫폼</a:t>
            </a:r>
            <a:endParaRPr lang="en-US" altLang="ko-KR" smtClean="0"/>
          </a:p>
          <a:p>
            <a:pPr lvl="2"/>
            <a:r>
              <a:rPr lang="ko-KR" altLang="en-US" u="sng" smtClean="0"/>
              <a:t>계약서 호출</a:t>
            </a:r>
            <a:r>
              <a:rPr lang="en-US" altLang="ko-KR" u="sng"/>
              <a:t>(contract call) </a:t>
            </a:r>
            <a:r>
              <a:rPr lang="ko-KR" altLang="en-US" u="sng" smtClean="0"/>
              <a:t>취약점으로 </a:t>
            </a:r>
            <a:r>
              <a:rPr lang="en-US" altLang="ko-KR" smtClean="0"/>
              <a:t>6</a:t>
            </a:r>
            <a:r>
              <a:rPr lang="ko-KR" altLang="en-US" smtClean="0"/>
              <a:t>억달러 해킹발생</a:t>
            </a:r>
            <a:r>
              <a:rPr lang="en-US" altLang="ko-KR"/>
              <a:t>(21.8.10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smtClean="0"/>
              <a:t>사건후 여러 거래소에 해커의 이더리움</a:t>
            </a:r>
            <a:r>
              <a:rPr lang="en-US" altLang="ko-KR"/>
              <a:t>, </a:t>
            </a:r>
            <a:r>
              <a:rPr lang="ko-KR" altLang="en-US"/>
              <a:t>바이낸스</a:t>
            </a:r>
            <a:r>
              <a:rPr lang="en-US" altLang="ko-KR"/>
              <a:t>, </a:t>
            </a:r>
            <a:r>
              <a:rPr lang="ko-KR" altLang="en-US" smtClean="0"/>
              <a:t>폴리곤 주소의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블랙 리스트 처리 요청</a:t>
            </a:r>
            <a:endParaRPr lang="en-US" altLang="ko-KR" smtClean="0"/>
          </a:p>
          <a:p>
            <a:pPr lvl="2"/>
            <a:r>
              <a:rPr lang="ko-KR" altLang="en-US" smtClean="0"/>
              <a:t>보안회사 </a:t>
            </a:r>
            <a:r>
              <a:rPr lang="en-US" altLang="ko-KR" smtClean="0"/>
              <a:t>SlowMist</a:t>
            </a:r>
            <a:r>
              <a:rPr lang="ko-KR" altLang="en-US" smtClean="0"/>
              <a:t>는 공격자의 메일함</a:t>
            </a:r>
            <a:r>
              <a:rPr lang="en-US" altLang="ko-KR"/>
              <a:t>, IP </a:t>
            </a:r>
            <a:r>
              <a:rPr lang="ko-KR" altLang="en-US" smtClean="0"/>
              <a:t>주소 등을 확보하여 신원추적이 가능하다고 발표</a:t>
            </a:r>
            <a:endParaRPr lang="en-US" altLang="ko-KR" smtClean="0"/>
          </a:p>
          <a:p>
            <a:pPr lvl="1"/>
            <a:r>
              <a:rPr lang="ko-KR" altLang="en-US" smtClean="0"/>
              <a:t>해커는 </a:t>
            </a:r>
            <a:r>
              <a:rPr lang="en-US" altLang="ko-KR" smtClean="0"/>
              <a:t>3</a:t>
            </a:r>
            <a:r>
              <a:rPr lang="ko-KR" altLang="en-US" smtClean="0"/>
              <a:t>일만에 빼돌린 가상화폐 대부분 반환 → </a:t>
            </a:r>
            <a:r>
              <a:rPr lang="ko-KR" altLang="en-US" u="sng" smtClean="0"/>
              <a:t>반환시 거래에 남긴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메타데이터에 자문자답 형식의 세션 기록</a:t>
            </a:r>
            <a:endParaRPr lang="en-US" altLang="ko-KR" u="sng" smtClean="0"/>
          </a:p>
          <a:p>
            <a:pPr lvl="2"/>
            <a:r>
              <a:rPr lang="ko-KR" altLang="en-US" smtClean="0"/>
              <a:t>질문 </a:t>
            </a:r>
            <a:r>
              <a:rPr lang="en-US" altLang="ko-KR" smtClean="0"/>
              <a:t>: </a:t>
            </a:r>
            <a:r>
              <a:rPr lang="ko-KR" altLang="en-US" smtClean="0"/>
              <a:t>왜 돈을 돌려주는가</a:t>
            </a:r>
            <a:r>
              <a:rPr lang="en-US" altLang="ko-KR" smtClean="0"/>
              <a:t>?</a:t>
            </a:r>
          </a:p>
          <a:p>
            <a:pPr lvl="2"/>
            <a:r>
              <a:rPr lang="ko-KR" altLang="en-US" smtClean="0"/>
              <a:t>답 </a:t>
            </a:r>
            <a:r>
              <a:rPr lang="en-US" altLang="ko-KR" smtClean="0"/>
              <a:t>: </a:t>
            </a:r>
            <a:r>
              <a:rPr lang="ko-KR" altLang="en-US" smtClean="0"/>
              <a:t>난돈에 관심이 없다</a:t>
            </a:r>
            <a:r>
              <a:rPr lang="en-US" altLang="ko-KR"/>
              <a:t>. </a:t>
            </a:r>
            <a:r>
              <a:rPr lang="ko-KR" altLang="en-US" smtClean="0"/>
              <a:t>이번 사건으로 많은 사람들이 깨달았으면 좋겠다</a:t>
            </a:r>
            <a:r>
              <a:rPr lang="en-US" altLang="ko-KR"/>
              <a:t>. </a:t>
            </a:r>
            <a:r>
              <a:rPr lang="en-US" altLang="ko-KR" smtClean="0"/>
              <a:t>~~~</a:t>
            </a:r>
          </a:p>
          <a:p>
            <a:pPr lvl="1"/>
            <a:r>
              <a:rPr lang="en-US" altLang="ko-KR" smtClean="0"/>
              <a:t>WSJ </a:t>
            </a:r>
            <a:r>
              <a:rPr lang="ko-KR" altLang="en-US" smtClean="0"/>
              <a:t>보도 </a:t>
            </a:r>
            <a:r>
              <a:rPr lang="en-US" altLang="ko-KR" smtClean="0"/>
              <a:t>- </a:t>
            </a:r>
            <a:r>
              <a:rPr lang="ko-KR" altLang="en-US"/>
              <a:t>해커가＇</a:t>
            </a:r>
            <a:r>
              <a:rPr lang="ko-KR" altLang="en-US" smtClean="0"/>
              <a:t>네트워크 보호팁을 주고 싶다</a:t>
            </a:r>
            <a:r>
              <a:rPr lang="ko-KR" altLang="en-US"/>
              <a:t>＇</a:t>
            </a:r>
            <a:r>
              <a:rPr lang="ko-KR" altLang="en-US" smtClean="0"/>
              <a:t>며 폴리네트워크와 협상 중</a:t>
            </a:r>
            <a:endParaRPr lang="en-US" altLang="ko-KR" smtClean="0"/>
          </a:p>
          <a:p>
            <a:pPr lvl="2"/>
            <a:r>
              <a:rPr lang="ko-KR" altLang="en-US" smtClean="0"/>
              <a:t>폴리네트워크는 해커에게 보상금으로 </a:t>
            </a:r>
            <a:r>
              <a:rPr lang="en-US" altLang="ko-KR" smtClean="0"/>
              <a:t>50</a:t>
            </a:r>
            <a:r>
              <a:rPr lang="ko-KR" altLang="en-US" smtClean="0"/>
              <a:t>만달러 제공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873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암호화폐 거래소 해킹과 </a:t>
            </a:r>
            <a:r>
              <a:rPr lang="ko-KR" altLang="en-US" smtClean="0"/>
              <a:t>악성코드</a:t>
            </a:r>
            <a:endParaRPr lang="ko-KR" altLang="en-US" b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크립토재킹</a:t>
            </a:r>
            <a:r>
              <a:rPr lang="en-US" altLang="ko-KR"/>
              <a:t>(cryptojacking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암호화폐와 납치</a:t>
            </a:r>
            <a:r>
              <a:rPr lang="en-US" altLang="ko-KR">
                <a:solidFill>
                  <a:schemeClr val="tx1"/>
                </a:solidFill>
              </a:rPr>
              <a:t>(hijacking)</a:t>
            </a:r>
            <a:r>
              <a:rPr lang="ko-KR" altLang="en-US" smtClean="0">
                <a:solidFill>
                  <a:schemeClr val="tx1"/>
                </a:solidFill>
              </a:rPr>
              <a:t>의 합성어로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 u="sng" smtClean="0"/>
              <a:t>타인의 </a:t>
            </a:r>
            <a:r>
              <a:rPr lang="en-US" altLang="ko-KR" u="sng" smtClean="0"/>
              <a:t>PC</a:t>
            </a:r>
            <a:r>
              <a:rPr lang="ko-KR" altLang="en-US" u="sng" smtClean="0"/>
              <a:t>나 스마트 기기를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암호화폐 채굴에 이용하는 </a:t>
            </a:r>
            <a:r>
              <a:rPr lang="ko-KR" altLang="en-US" smtClean="0"/>
              <a:t>사이버 범죄</a:t>
            </a:r>
            <a:endParaRPr lang="en-US" altLang="ko-KR" smtClean="0"/>
          </a:p>
          <a:p>
            <a:pPr lvl="2"/>
            <a:r>
              <a:rPr lang="en-US" altLang="ko-KR" smtClean="0"/>
              <a:t>2018</a:t>
            </a:r>
            <a:r>
              <a:rPr lang="ko-KR" altLang="en-US" smtClean="0"/>
              <a:t>년 </a:t>
            </a:r>
            <a:r>
              <a:rPr lang="en-US" altLang="ko-KR" smtClean="0"/>
              <a:t>2</a:t>
            </a:r>
            <a:r>
              <a:rPr lang="ko-KR" altLang="en-US" smtClean="0"/>
              <a:t>월 </a:t>
            </a:r>
            <a:r>
              <a:rPr lang="en-US" altLang="ko-KR" smtClean="0"/>
              <a:t>11</a:t>
            </a:r>
            <a:r>
              <a:rPr lang="ko-KR" altLang="en-US" smtClean="0"/>
              <a:t>일 미국과 영국의 정부기관을 비롯한 </a:t>
            </a:r>
            <a:r>
              <a:rPr lang="en-US" altLang="ko-KR" smtClean="0"/>
              <a:t>4,200</a:t>
            </a:r>
            <a:r>
              <a:rPr lang="ko-KR" altLang="en-US" smtClean="0"/>
              <a:t>개의 웹사이트가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>
                <a:solidFill>
                  <a:srgbClr val="006600"/>
                </a:solidFill>
              </a:rPr>
              <a:t>크립토재킹 악성코드에 감염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ko-KR" altLang="en-US" smtClean="0"/>
              <a:t>사이트 방문자들의 </a:t>
            </a:r>
            <a:r>
              <a:rPr lang="en-US" altLang="ko-KR" smtClean="0"/>
              <a:t>PC</a:t>
            </a:r>
            <a:r>
              <a:rPr lang="ko-KR" altLang="en-US" smtClean="0"/>
              <a:t>가 </a:t>
            </a:r>
            <a:r>
              <a:rPr lang="ko-KR" altLang="en-US" smtClean="0">
                <a:solidFill>
                  <a:srgbClr val="006600"/>
                </a:solidFill>
              </a:rPr>
              <a:t>암호화폐 채굴에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동원</a:t>
            </a:r>
            <a:endParaRPr lang="ko-KR" altLang="en-US" b="0">
              <a:solidFill>
                <a:srgbClr val="006600"/>
              </a:solidFill>
            </a:endParaRPr>
          </a:p>
          <a:p>
            <a:pPr lvl="1"/>
            <a:endParaRPr lang="ko-KR" altLang="en-US" b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01008"/>
            <a:ext cx="68675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986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암호화폐 거래소 해킹과 </a:t>
            </a:r>
            <a:r>
              <a:rPr lang="ko-KR" altLang="en-US" smtClean="0"/>
              <a:t>악성코드</a:t>
            </a:r>
            <a:endParaRPr lang="ko-KR" altLang="en-US" b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암호화폐 가치 </a:t>
            </a:r>
            <a:r>
              <a:rPr lang="en-US" altLang="ko-KR" smtClean="0"/>
              <a:t>vs. </a:t>
            </a:r>
            <a:r>
              <a:rPr lang="ko-KR" altLang="en-US" smtClean="0"/>
              <a:t>크립토재킹 범죄</a:t>
            </a:r>
            <a:endParaRPr lang="en-US" altLang="ko-KR" smtClean="0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비트코인과 모네로 가격이 상승하면서 </a:t>
            </a:r>
            <a:r>
              <a:rPr lang="ko-KR" altLang="en-US" smtClean="0">
                <a:solidFill>
                  <a:srgbClr val="FF0000"/>
                </a:solidFill>
              </a:rPr>
              <a:t>크립토재킹 범죄 증가</a:t>
            </a:r>
            <a:endParaRPr lang="en-US" altLang="ko-KR" smtClean="0">
              <a:solidFill>
                <a:srgbClr val="FF0000"/>
              </a:solidFill>
            </a:endParaRP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19</a:t>
            </a:r>
            <a:r>
              <a:rPr lang="ko-KR" altLang="en-US" smtClean="0">
                <a:solidFill>
                  <a:schemeClr val="tx1"/>
                </a:solidFill>
              </a:rPr>
              <a:t>년 </a:t>
            </a:r>
            <a:r>
              <a:rPr lang="en-US" altLang="ko-KR" smtClean="0">
                <a:solidFill>
                  <a:schemeClr val="tx1"/>
                </a:solidFill>
              </a:rPr>
              <a:t>6</a:t>
            </a:r>
            <a:r>
              <a:rPr lang="ko-KR" altLang="en-US" smtClean="0">
                <a:solidFill>
                  <a:schemeClr val="tx1"/>
                </a:solidFill>
              </a:rPr>
              <a:t>개월간 </a:t>
            </a:r>
            <a:r>
              <a:rPr lang="en-US" altLang="ko-KR" smtClean="0">
                <a:solidFill>
                  <a:schemeClr val="tx1"/>
                </a:solidFill>
              </a:rPr>
              <a:t>5</a:t>
            </a:r>
            <a:r>
              <a:rPr lang="ko-KR" altLang="en-US">
                <a:solidFill>
                  <a:schemeClr val="tx1"/>
                </a:solidFill>
              </a:rPr>
              <a:t>천</a:t>
            </a:r>
            <a:r>
              <a:rPr lang="en-US" altLang="ko-KR">
                <a:solidFill>
                  <a:schemeClr val="tx1"/>
                </a:solidFill>
              </a:rPr>
              <a:t>270</a:t>
            </a:r>
            <a:r>
              <a:rPr lang="ko-KR" altLang="en-US" smtClean="0">
                <a:solidFill>
                  <a:schemeClr val="tx1"/>
                </a:solidFill>
              </a:rPr>
              <a:t>만건을 기록</a:t>
            </a:r>
            <a:r>
              <a:rPr lang="ko-KR" altLang="en-US" b="0">
                <a:solidFill>
                  <a:schemeClr val="tx1"/>
                </a:solidFill>
              </a:rPr>
              <a:t> </a:t>
            </a:r>
            <a:r>
              <a:rPr lang="en-US" altLang="ko-KR" b="0" smtClean="0">
                <a:solidFill>
                  <a:schemeClr val="tx1"/>
                </a:solidFill>
                <a:sym typeface="Wingdings" panose="05000000000000000000" pitchFamily="2" charset="2"/>
              </a:rPr>
              <a:t> 1</a:t>
            </a:r>
            <a:r>
              <a:rPr lang="en-US" altLang="ko-KR" smtClean="0">
                <a:solidFill>
                  <a:schemeClr val="tx1"/>
                </a:solidFill>
              </a:rPr>
              <a:t>8</a:t>
            </a:r>
            <a:r>
              <a:rPr lang="ko-KR" altLang="en-US" smtClean="0">
                <a:solidFill>
                  <a:schemeClr val="tx1"/>
                </a:solidFill>
              </a:rPr>
              <a:t>년 </a:t>
            </a:r>
            <a:r>
              <a:rPr lang="en-US" altLang="ko-KR" smtClean="0">
                <a:solidFill>
                  <a:schemeClr val="tx1"/>
                </a:solidFill>
              </a:rPr>
              <a:t>6</a:t>
            </a:r>
            <a:r>
              <a:rPr lang="ko-KR" altLang="en-US" smtClean="0">
                <a:solidFill>
                  <a:schemeClr val="tx1"/>
                </a:solidFill>
              </a:rPr>
              <a:t>개월과 비교하여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chemeClr val="tx1"/>
                </a:solidFill>
              </a:rPr>
              <a:t>9</a:t>
            </a:r>
            <a:r>
              <a:rPr lang="en-US" altLang="ko-KR">
                <a:solidFill>
                  <a:schemeClr val="tx1"/>
                </a:solidFill>
              </a:rPr>
              <a:t>% </a:t>
            </a:r>
            <a:r>
              <a:rPr lang="ko-KR" altLang="en-US">
                <a:solidFill>
                  <a:schemeClr val="tx1"/>
                </a:solidFill>
              </a:rPr>
              <a:t>증가</a:t>
            </a:r>
            <a:endParaRPr lang="ko-KR" altLang="en-US" b="0">
              <a:solidFill>
                <a:schemeClr val="tx1"/>
              </a:solidFill>
            </a:endParaRPr>
          </a:p>
          <a:p>
            <a:endParaRPr lang="ko-KR" altLang="en-US" b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24944"/>
            <a:ext cx="5734050" cy="3679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237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암호화폐 거래소 해킹과 </a:t>
            </a:r>
            <a:r>
              <a:rPr lang="ko-KR" altLang="en-US" smtClean="0"/>
              <a:t>악성코드</a:t>
            </a:r>
            <a:endParaRPr lang="ko-KR" altLang="en-US" b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암호화폐 클립보드 하이재커</a:t>
            </a:r>
            <a:endParaRPr lang="ko-KR" altLang="en-US" b="0"/>
          </a:p>
          <a:p>
            <a:pPr lvl="1"/>
            <a:r>
              <a:rPr lang="ko-KR" altLang="en-US" u="sng" smtClean="0"/>
              <a:t>비트코인 지갑주소는 영어 대</a:t>
            </a:r>
            <a:r>
              <a:rPr lang="en-US" altLang="ko-KR" u="sng"/>
              <a:t>·</a:t>
            </a:r>
            <a:r>
              <a:rPr lang="ko-KR" altLang="en-US" u="sng" smtClean="0"/>
              <a:t>소문자와 숫자가 섞인 </a:t>
            </a:r>
            <a:r>
              <a:rPr lang="en-US" altLang="ko-KR" u="sng" smtClean="0"/>
              <a:t>30</a:t>
            </a:r>
            <a:r>
              <a:rPr lang="ko-KR" altLang="en-US" u="sng" smtClean="0"/>
              <a:t>자리 내외 </a:t>
            </a:r>
            <a:r>
              <a:rPr lang="ko-KR" altLang="en-US" smtClean="0"/>
              <a:t>→ 지갑주소를 입력하기 보다는 </a:t>
            </a:r>
            <a:r>
              <a:rPr lang="ko-KR" altLang="en-US" u="sng" smtClean="0"/>
              <a:t>복사 </a:t>
            </a:r>
            <a:r>
              <a:rPr lang="en-US" altLang="ko-KR" u="sng" smtClean="0"/>
              <a:t>&amp; </a:t>
            </a:r>
            <a:r>
              <a:rPr lang="ko-KR" altLang="en-US" u="sng" smtClean="0"/>
              <a:t>붙여넣기를 </a:t>
            </a:r>
            <a:r>
              <a:rPr lang="ko-KR" altLang="en-US" smtClean="0"/>
              <a:t>하는 경우가 대부분</a:t>
            </a:r>
            <a:endParaRPr lang="en-US" altLang="ko-KR" smtClean="0"/>
          </a:p>
          <a:p>
            <a:pPr lvl="1"/>
            <a:r>
              <a:rPr lang="en-US" altLang="ko-KR" smtClean="0"/>
              <a:t>CCH(Cryptocurrency </a:t>
            </a:r>
            <a:r>
              <a:rPr lang="en-US" altLang="ko-KR"/>
              <a:t>Clipboard Hijacker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smtClean="0"/>
              <a:t>악성코드</a:t>
            </a:r>
            <a:r>
              <a:rPr lang="en-US" altLang="ko-KR" smtClean="0"/>
              <a:t>(</a:t>
            </a:r>
            <a:r>
              <a:rPr lang="ko-KR" altLang="en-US" smtClean="0"/>
              <a:t>멀웨어</a:t>
            </a:r>
            <a:r>
              <a:rPr lang="en-US" altLang="ko-KR" smtClean="0"/>
              <a:t>)</a:t>
            </a:r>
            <a:r>
              <a:rPr lang="ko-KR" altLang="en-US" smtClean="0"/>
              <a:t>에 심어놓은 </a:t>
            </a:r>
            <a:r>
              <a:rPr lang="en-US" altLang="ko-KR" u="sng" smtClean="0"/>
              <a:t>1</a:t>
            </a:r>
            <a:r>
              <a:rPr lang="ko-KR" altLang="en-US" u="sng" smtClean="0"/>
              <a:t>만개 정도의 비트코인 주소 중 이용자의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지갑주소와 가장 비슷한 지갑주소로 바꿈</a:t>
            </a:r>
            <a:endParaRPr lang="en-US" altLang="ko-KR" u="sng" smtClean="0"/>
          </a:p>
          <a:p>
            <a:pPr lvl="3"/>
            <a:r>
              <a:rPr lang="en-US" altLang="ko-KR"/>
              <a:t>1) </a:t>
            </a:r>
            <a:r>
              <a:rPr lang="ko-KR" altLang="en-US"/>
              <a:t>윈도우 시스템에 침투해</a:t>
            </a:r>
            <a:r>
              <a:rPr lang="en-US" altLang="ko-KR"/>
              <a:t>, </a:t>
            </a:r>
            <a:endParaRPr lang="en-US" altLang="ko-KR" smtClean="0"/>
          </a:p>
          <a:p>
            <a:pPr lvl="3"/>
            <a:r>
              <a:rPr lang="en-US" altLang="ko-KR" smtClean="0"/>
              <a:t>2</a:t>
            </a:r>
            <a:r>
              <a:rPr lang="en-US" altLang="ko-KR"/>
              <a:t>) </a:t>
            </a:r>
            <a:r>
              <a:rPr lang="ko-KR" altLang="en-US"/>
              <a:t>클립보드를 검색하고</a:t>
            </a:r>
            <a:r>
              <a:rPr lang="en-US" altLang="ko-KR"/>
              <a:t>, </a:t>
            </a:r>
            <a:endParaRPr lang="en-US" altLang="ko-KR" smtClean="0"/>
          </a:p>
          <a:p>
            <a:pPr lvl="3"/>
            <a:r>
              <a:rPr lang="en-US" altLang="ko-KR" smtClean="0"/>
              <a:t>3</a:t>
            </a:r>
            <a:r>
              <a:rPr lang="en-US" altLang="ko-KR"/>
              <a:t>) </a:t>
            </a:r>
            <a:r>
              <a:rPr lang="ko-KR" altLang="en-US"/>
              <a:t>지갑 주소가 발견되면 이를 공격자가 원하는 주소로 바꿔치기 하는 방식으로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</a:t>
            </a:r>
            <a:r>
              <a:rPr lang="ko-KR" altLang="en-US" smtClean="0"/>
              <a:t>작동</a:t>
            </a:r>
            <a:endParaRPr lang="en-US" altLang="ko-KR" smtClean="0"/>
          </a:p>
          <a:p>
            <a:pPr lvl="2"/>
            <a:r>
              <a:rPr lang="ko-KR" altLang="en-US" smtClean="0"/>
              <a:t>해커의 지갑주소를 추적한 결과 </a:t>
            </a:r>
            <a:r>
              <a:rPr lang="ko-KR" altLang="en-US" u="sng" smtClean="0"/>
              <a:t>약 </a:t>
            </a:r>
            <a:r>
              <a:rPr lang="en-US" altLang="ko-KR" u="sng" smtClean="0"/>
              <a:t>1</a:t>
            </a:r>
            <a:r>
              <a:rPr lang="ko-KR" altLang="en-US" u="sng" smtClean="0"/>
              <a:t>억원의 비트코인 빼돌림</a:t>
            </a:r>
            <a:r>
              <a:rPr lang="en-US" altLang="ko-KR" u="sng"/>
              <a:t>(2017.7)</a:t>
            </a:r>
            <a:endParaRPr lang="ko-KR" altLang="en-US" b="0" u="sng"/>
          </a:p>
          <a:p>
            <a:endParaRPr lang="ko-KR" altLang="en-US" b="0"/>
          </a:p>
          <a:p>
            <a:endParaRPr lang="ko-KR" altLang="en-US" b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7" y="4725144"/>
            <a:ext cx="5629275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932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암호화폐 거래소 해킹과 </a:t>
            </a:r>
            <a:r>
              <a:rPr lang="ko-KR" altLang="en-US" smtClean="0"/>
              <a:t>악성코드</a:t>
            </a:r>
            <a:endParaRPr lang="ko-KR" altLang="en-US" b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암호화폐 클립보드 하이재커</a:t>
            </a:r>
            <a:endParaRPr lang="ko-KR" altLang="en-US" b="0"/>
          </a:p>
          <a:p>
            <a:endParaRPr lang="ko-KR" altLang="en-US" b="0"/>
          </a:p>
          <a:p>
            <a:endParaRPr lang="ko-KR" altLang="en-US" b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88840"/>
            <a:ext cx="6096000" cy="454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819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암호화폐 거래소 해킹과 </a:t>
            </a:r>
            <a:r>
              <a:rPr lang="ko-KR" altLang="en-US" smtClean="0"/>
              <a:t>악성코드</a:t>
            </a:r>
            <a:endParaRPr lang="ko-KR" altLang="en-US" b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암호화폐 클립보드 하이재커</a:t>
            </a:r>
            <a:endParaRPr lang="ko-KR" altLang="en-US" b="0"/>
          </a:p>
          <a:p>
            <a:endParaRPr lang="ko-KR" altLang="en-US" b="0"/>
          </a:p>
          <a:p>
            <a:endParaRPr lang="ko-KR" altLang="en-US" b="0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876950"/>
              </p:ext>
            </p:extLst>
          </p:nvPr>
        </p:nvGraphicFramePr>
        <p:xfrm>
          <a:off x="2339752" y="2996952"/>
          <a:ext cx="4430160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포장기 셸 개체" showAsIcon="1" r:id="rId3" imgW="1972440" imgH="513360" progId="Package">
                  <p:embed/>
                </p:oleObj>
              </mc:Choice>
              <mc:Fallback>
                <p:oleObj name="포장기 셸 개체" showAsIcon="1" r:id="rId3" imgW="197244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752" y="2996952"/>
                        <a:ext cx="4430160" cy="1152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29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0">
                <a:latin typeface="+mn-ea"/>
                <a:ea typeface="+mn-ea"/>
              </a:rPr>
              <a:t/>
            </a:r>
            <a:br>
              <a:rPr lang="ko-KR" altLang="en-US" b="0">
                <a:latin typeface="+mn-ea"/>
                <a:ea typeface="+mn-ea"/>
              </a:rPr>
            </a:br>
            <a:r>
              <a:rPr lang="ko-KR" altLang="en-US" b="0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블록체인 보안</a:t>
            </a:r>
            <a:endParaRPr lang="ko-KR" altLang="en-US" b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>
                <a:solidFill>
                  <a:srgbClr val="C00000"/>
                </a:solidFill>
                <a:latin typeface="+mn-ea"/>
                <a:ea typeface="+mn-ea"/>
              </a:rPr>
              <a:t>암호화폐 거래소 해킹과 악성코드</a:t>
            </a:r>
            <a:endParaRPr lang="ko-KR" altLang="en-US" b="0">
              <a:latin typeface="+mn-ea"/>
              <a:ea typeface="+mn-ea"/>
            </a:endParaRPr>
          </a:p>
          <a:p>
            <a:r>
              <a:rPr lang="ko-KR" altLang="en-US" b="0">
                <a:latin typeface="+mn-ea"/>
                <a:ea typeface="+mn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85023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암호화폐 거래소 해킹과 </a:t>
            </a:r>
            <a:r>
              <a:rPr lang="ko-KR" altLang="en-US" smtClean="0"/>
              <a:t>악성코드</a:t>
            </a:r>
            <a:endParaRPr lang="ko-KR" altLang="en-US" b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/>
              <a:t>랜섬웨어</a:t>
            </a:r>
            <a:r>
              <a:rPr lang="en-US" altLang="ko-KR"/>
              <a:t>(Ransomware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몸값</a:t>
            </a:r>
            <a:r>
              <a:rPr lang="en-US" altLang="ko-KR"/>
              <a:t>(Ransom)</a:t>
            </a:r>
            <a:r>
              <a:rPr lang="ko-KR" altLang="en-US"/>
              <a:t>과 소프트웨어</a:t>
            </a:r>
            <a:r>
              <a:rPr lang="en-US" altLang="ko-KR"/>
              <a:t>(Software)</a:t>
            </a:r>
            <a:r>
              <a:rPr lang="ko-KR" altLang="en-US"/>
              <a:t>의 </a:t>
            </a:r>
            <a:r>
              <a:rPr lang="ko-KR" altLang="en-US" smtClean="0"/>
              <a:t>합성어</a:t>
            </a:r>
            <a:endParaRPr lang="en-US" altLang="ko-KR" smtClean="0"/>
          </a:p>
          <a:p>
            <a:pPr lvl="2"/>
            <a:r>
              <a:rPr lang="ko-KR" altLang="en-US" smtClean="0"/>
              <a:t>시스템을 </a:t>
            </a:r>
            <a:r>
              <a:rPr lang="ko-KR" altLang="en-US"/>
              <a:t>잠그거나 데이터를 암호화해 사용할 수 없도록 하고 이를 인질로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금전을 </a:t>
            </a:r>
            <a:r>
              <a:rPr lang="ko-KR" altLang="en-US"/>
              <a:t>요구하는 악성 </a:t>
            </a:r>
            <a:r>
              <a:rPr lang="ko-KR" altLang="en-US" smtClean="0"/>
              <a:t>프로그램</a:t>
            </a:r>
            <a:endParaRPr lang="en-US" altLang="ko-KR" smtClean="0"/>
          </a:p>
          <a:p>
            <a:pPr lvl="2"/>
            <a:r>
              <a:rPr lang="ko-KR" altLang="en-US" smtClean="0"/>
              <a:t>신뢰할 </a:t>
            </a:r>
            <a:r>
              <a:rPr lang="ko-KR" altLang="en-US"/>
              <a:t>수 없는 사이트</a:t>
            </a:r>
            <a:r>
              <a:rPr lang="en-US" altLang="ko-KR"/>
              <a:t>, </a:t>
            </a:r>
            <a:r>
              <a:rPr lang="ko-KR" altLang="en-US"/>
              <a:t>스팸메일</a:t>
            </a:r>
            <a:r>
              <a:rPr lang="en-US" altLang="ko-KR"/>
              <a:t>, </a:t>
            </a:r>
            <a:r>
              <a:rPr lang="ko-KR" altLang="en-US"/>
              <a:t>파일공유 사이트</a:t>
            </a:r>
            <a:r>
              <a:rPr lang="en-US" altLang="ko-KR"/>
              <a:t>, </a:t>
            </a:r>
            <a:r>
              <a:rPr lang="ko-KR" altLang="en-US"/>
              <a:t>네트워크 망을 통해 유포</a:t>
            </a:r>
          </a:p>
          <a:p>
            <a:pPr lvl="1"/>
            <a:r>
              <a:rPr lang="en-US" altLang="ko-KR"/>
              <a:t>WannaCry: Windows</a:t>
            </a:r>
            <a:r>
              <a:rPr lang="ko-KR" altLang="en-US" smtClean="0"/>
              <a:t>의 </a:t>
            </a:r>
            <a:r>
              <a:rPr lang="en-US" altLang="ko-KR" smtClean="0"/>
              <a:t>SMB(Sever </a:t>
            </a:r>
            <a:r>
              <a:rPr lang="en-US" altLang="ko-KR"/>
              <a:t>Message Block)</a:t>
            </a:r>
            <a:r>
              <a:rPr lang="ko-KR" altLang="en-US" smtClean="0"/>
              <a:t>을 이용하여 감염</a:t>
            </a:r>
            <a:r>
              <a:rPr lang="en-US" altLang="ko-KR"/>
              <a:t>(2017</a:t>
            </a:r>
            <a:r>
              <a:rPr lang="ko-KR" altLang="en-US"/>
              <a:t>년</a:t>
            </a:r>
            <a:r>
              <a:rPr lang="en-US" altLang="ko-KR"/>
              <a:t>5</a:t>
            </a:r>
            <a:r>
              <a:rPr lang="ko-KR" altLang="en-US"/>
              <a:t>월</a:t>
            </a:r>
            <a:r>
              <a:rPr lang="en-US" altLang="ko-KR" smtClean="0"/>
              <a:t>)</a:t>
            </a:r>
          </a:p>
          <a:p>
            <a:pPr lvl="2"/>
            <a:r>
              <a:rPr lang="en-US" altLang="ko-KR"/>
              <a:t>Windows </a:t>
            </a:r>
            <a:r>
              <a:rPr lang="ko-KR" altLang="en-US"/>
              <a:t>운영체제의 </a:t>
            </a:r>
            <a:r>
              <a:rPr lang="en-US" altLang="ko-KR"/>
              <a:t>SMB(Server Message Block) </a:t>
            </a:r>
            <a:r>
              <a:rPr lang="ko-KR" altLang="en-US"/>
              <a:t>프로토콜 취약점을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악용하여 확산되었음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/>
              <a:t>특히</a:t>
            </a:r>
            <a:r>
              <a:rPr lang="en-US" altLang="ko-KR"/>
              <a:t>, </a:t>
            </a:r>
            <a:r>
              <a:rPr lang="ko-KR" altLang="en-US" u="sng"/>
              <a:t>구형 </a:t>
            </a:r>
            <a:r>
              <a:rPr lang="en-US" altLang="ko-KR" u="sng"/>
              <a:t>SMB </a:t>
            </a:r>
            <a:r>
              <a:rPr lang="ko-KR" altLang="en-US" u="sng"/>
              <a:t>프로토콜을 사용하는 장치에서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제로데이 </a:t>
            </a:r>
            <a:r>
              <a:rPr lang="ko-KR" altLang="en-US" u="sng"/>
              <a:t>취약점인 </a:t>
            </a:r>
            <a:r>
              <a:rPr lang="en-US" altLang="ko-KR" u="sng"/>
              <a:t>EternalBlue</a:t>
            </a:r>
            <a:r>
              <a:rPr lang="ko-KR" altLang="en-US" u="sng"/>
              <a:t>를 통해 감염이 </a:t>
            </a:r>
            <a:r>
              <a:rPr lang="ko-KR" altLang="en-US" u="sng" smtClean="0"/>
              <a:t>확산되었음</a:t>
            </a:r>
            <a:endParaRPr lang="en-US" altLang="ko-KR" u="sng" smtClean="0"/>
          </a:p>
          <a:p>
            <a:pPr lvl="2"/>
            <a:r>
              <a:rPr lang="ko-KR" altLang="en-US" smtClean="0"/>
              <a:t>감염시 바탕화면을 변경하고 파일을 암호화</a:t>
            </a:r>
            <a:endParaRPr lang="ko-KR" altLang="en-US"/>
          </a:p>
          <a:p>
            <a:endParaRPr lang="ko-KR" altLang="en-US" b="0"/>
          </a:p>
          <a:p>
            <a:endParaRPr lang="ko-KR" altLang="en-US" b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843413"/>
            <a:ext cx="4808587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005331"/>
            <a:ext cx="3660453" cy="1712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7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암호화폐 거래소 해킹과 </a:t>
            </a:r>
            <a:r>
              <a:rPr lang="ko-KR" altLang="en-US" smtClean="0"/>
              <a:t>악성코드</a:t>
            </a:r>
            <a:endParaRPr lang="ko-KR" altLang="en-US" b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/>
              <a:t>랜섬웨어</a:t>
            </a:r>
            <a:r>
              <a:rPr lang="en-US" altLang="ko-KR"/>
              <a:t>(Ransomware</a:t>
            </a:r>
            <a:r>
              <a:rPr lang="en-US" altLang="ko-KR" smtClean="0"/>
              <a:t>)</a:t>
            </a:r>
          </a:p>
          <a:p>
            <a:endParaRPr lang="ko-KR" altLang="en-US" b="0"/>
          </a:p>
          <a:p>
            <a:endParaRPr lang="ko-KR" altLang="en-US" b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403561"/>
              </p:ext>
            </p:extLst>
          </p:nvPr>
        </p:nvGraphicFramePr>
        <p:xfrm>
          <a:off x="3203848" y="3140968"/>
          <a:ext cx="2915996" cy="1121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포장기 셸 개체" showAsIcon="1" r:id="rId3" imgW="1334160" imgH="513360" progId="Package">
                  <p:embed/>
                </p:oleObj>
              </mc:Choice>
              <mc:Fallback>
                <p:oleObj name="포장기 셸 개체" showAsIcon="1" r:id="rId3" imgW="133416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848" y="3140968"/>
                        <a:ext cx="2915996" cy="1121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513218"/>
              </p:ext>
            </p:extLst>
          </p:nvPr>
        </p:nvGraphicFramePr>
        <p:xfrm>
          <a:off x="1691680" y="4869160"/>
          <a:ext cx="1855068" cy="1387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포장기 셸 개체" showAsIcon="1" r:id="rId5" imgW="686160" imgH="513360" progId="Package">
                  <p:embed/>
                </p:oleObj>
              </mc:Choice>
              <mc:Fallback>
                <p:oleObj name="포장기 셸 개체" showAsIcon="1" r:id="rId5" imgW="68616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1680" y="4869160"/>
                        <a:ext cx="1855068" cy="1387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124050"/>
              </p:ext>
            </p:extLst>
          </p:nvPr>
        </p:nvGraphicFramePr>
        <p:xfrm>
          <a:off x="4860032" y="5085184"/>
          <a:ext cx="243444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포장기 셸 개체" showAsIcon="1" r:id="rId7" imgW="1238760" imgH="513360" progId="Package">
                  <p:embed/>
                </p:oleObj>
              </mc:Choice>
              <mc:Fallback>
                <p:oleObj name="포장기 셸 개체" showAsIcon="1" r:id="rId7" imgW="123876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60032" y="5085184"/>
                        <a:ext cx="2434448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062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학습목표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암호화폐 거래소의 해킹에 대하여 설명할 수 있다</a:t>
            </a:r>
            <a:r>
              <a:rPr lang="en-US" altLang="ko-KR"/>
              <a:t>. </a:t>
            </a:r>
            <a:endParaRPr lang="ko-KR" altLang="en-US" b="0"/>
          </a:p>
          <a:p>
            <a:r>
              <a:rPr lang="ko-KR" altLang="en-US" smtClean="0"/>
              <a:t>암호화폐 관련 악성코드에 대하여 설명할 수 있다</a:t>
            </a:r>
            <a:r>
              <a:rPr lang="en-US" altLang="ko-KR"/>
              <a:t>. </a:t>
            </a:r>
            <a:endParaRPr lang="ko-KR" altLang="en-US" b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5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암호화폐 거래소 해킹과 </a:t>
            </a:r>
            <a:r>
              <a:rPr lang="ko-KR" altLang="en-US" smtClean="0"/>
              <a:t>악성코드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주요용어</a:t>
            </a:r>
            <a:endParaRPr lang="en-US" altLang="ko-KR" smtClean="0"/>
          </a:p>
          <a:p>
            <a:pPr lvl="1"/>
            <a:r>
              <a:rPr lang="ko-KR" altLang="en-US" smtClean="0"/>
              <a:t>유사수신</a:t>
            </a:r>
            <a:endParaRPr lang="ko-KR" altLang="en-US"/>
          </a:p>
          <a:p>
            <a:pPr lvl="2"/>
            <a:r>
              <a:rPr lang="ko-KR" altLang="en-US">
                <a:solidFill>
                  <a:srgbClr val="006600"/>
                </a:solidFill>
              </a:rPr>
              <a:t>금융감독원의 인가를 받지 </a:t>
            </a:r>
            <a:r>
              <a:rPr lang="ko-KR" altLang="en-US" smtClean="0">
                <a:solidFill>
                  <a:srgbClr val="006600"/>
                </a:solidFill>
              </a:rPr>
              <a:t>않고</a:t>
            </a:r>
            <a:r>
              <a:rPr lang="en-US" altLang="ko-KR" smtClean="0">
                <a:solidFill>
                  <a:srgbClr val="006600"/>
                </a:solidFill>
              </a:rPr>
              <a:t>(</a:t>
            </a:r>
            <a:r>
              <a:rPr lang="ko-KR" altLang="en-US" smtClean="0">
                <a:solidFill>
                  <a:srgbClr val="006600"/>
                </a:solidFill>
              </a:rPr>
              <a:t>관련법령에 의한 인가</a:t>
            </a:r>
            <a:r>
              <a:rPr lang="en-US" altLang="ko-KR">
                <a:solidFill>
                  <a:srgbClr val="006600"/>
                </a:solidFill>
              </a:rPr>
              <a:t>·</a:t>
            </a:r>
            <a:r>
              <a:rPr lang="ko-KR" altLang="en-US" smtClean="0">
                <a:solidFill>
                  <a:srgbClr val="006600"/>
                </a:solidFill>
              </a:rPr>
              <a:t>허가를 받지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아니하거나 등록</a:t>
            </a:r>
            <a:r>
              <a:rPr lang="en-US" altLang="ko-KR">
                <a:solidFill>
                  <a:srgbClr val="006600"/>
                </a:solidFill>
              </a:rPr>
              <a:t>·</a:t>
            </a:r>
            <a:r>
              <a:rPr lang="ko-KR" altLang="en-US" smtClean="0">
                <a:solidFill>
                  <a:srgbClr val="006600"/>
                </a:solidFill>
              </a:rPr>
              <a:t>신고 등을 하지 아니하고</a:t>
            </a:r>
            <a:r>
              <a:rPr lang="en-US" altLang="ko-KR" smtClean="0">
                <a:solidFill>
                  <a:srgbClr val="006600"/>
                </a:solidFill>
              </a:rPr>
              <a:t>)</a:t>
            </a:r>
            <a:r>
              <a:rPr lang="ko-KR" altLang="en-US" smtClean="0">
                <a:solidFill>
                  <a:srgbClr val="006600"/>
                </a:solidFill>
              </a:rPr>
              <a:t> </a:t>
            </a:r>
            <a:r>
              <a:rPr lang="ko-KR" altLang="en-US" smtClean="0"/>
              <a:t>불특정 다수인으로부터 장래에 </a:t>
            </a:r>
            <a:r>
              <a:rPr lang="ko-KR" altLang="en-US" u="sng" smtClean="0"/>
              <a:t>출자금의 전액 또는 이를 초과하는 금액을 지급할 것을 약정하고 출자금을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수입하는 행위 등을 말함</a:t>
            </a:r>
            <a:endParaRPr lang="en-US" altLang="ko-KR" u="sng" smtClean="0"/>
          </a:p>
          <a:p>
            <a:pPr lvl="3"/>
            <a:r>
              <a:rPr lang="ko-KR" altLang="en-US" smtClean="0"/>
              <a:t>투자자들에게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원금 보장이나 고수익을 약속하며 투자를 유치하는 </a:t>
            </a:r>
            <a:r>
              <a:rPr lang="ko-KR" altLang="en-US"/>
              <a:t>방식으로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이루어지며</a:t>
            </a:r>
            <a:r>
              <a:rPr lang="en-US" altLang="ko-KR"/>
              <a:t>, </a:t>
            </a:r>
            <a:r>
              <a:rPr lang="ko-KR" altLang="en-US"/>
              <a:t>법적으로 금지되어 </a:t>
            </a:r>
            <a:r>
              <a:rPr lang="ko-KR" altLang="en-US" smtClean="0"/>
              <a:t>있음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005064"/>
            <a:ext cx="619268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49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암호화폐 거래소 해킹과 </a:t>
            </a:r>
            <a:r>
              <a:rPr lang="ko-KR" altLang="en-US" smtClean="0"/>
              <a:t>악성코드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주요용어</a:t>
            </a:r>
            <a:endParaRPr lang="en-US" altLang="ko-KR" smtClean="0"/>
          </a:p>
          <a:p>
            <a:pPr lvl="1"/>
            <a:r>
              <a:rPr lang="en-US" altLang="ko-KR" smtClean="0"/>
              <a:t>API(Application </a:t>
            </a:r>
            <a:r>
              <a:rPr lang="en-US" altLang="ko-KR"/>
              <a:t>Programming Interface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smtClean="0"/>
              <a:t>프로그래머를 위한 운영체제나 프로그램의 인터페이스로서 용용프로그램이 운영체제나 데이터베이스 관리시스템과 같은 </a:t>
            </a:r>
            <a:r>
              <a:rPr lang="ko-KR" altLang="en-US" smtClean="0">
                <a:solidFill>
                  <a:srgbClr val="006600"/>
                </a:solidFill>
              </a:rPr>
              <a:t>시스템프로그램과 통신할 때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사용되는 언어나 메시지 형식을 가짐</a:t>
            </a:r>
            <a:endParaRPr lang="ko-KR" altLang="en-US" b="0">
              <a:solidFill>
                <a:srgbClr val="0066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84984"/>
            <a:ext cx="66675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78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암호화폐 거래소 해킹과 악성코드</a:t>
            </a:r>
            <a:endParaRPr lang="ko-KR" altLang="en-US" b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주요용어</a:t>
            </a:r>
            <a:endParaRPr lang="en-US" altLang="ko-KR" smtClean="0"/>
          </a:p>
          <a:p>
            <a:pPr lvl="1"/>
            <a:r>
              <a:rPr lang="ko-KR" altLang="en-US"/>
              <a:t>메타데이터</a:t>
            </a:r>
            <a:r>
              <a:rPr lang="en-US" altLang="ko-KR"/>
              <a:t>(metadata) </a:t>
            </a:r>
            <a:r>
              <a:rPr lang="ko-KR" altLang="en-US"/>
              <a:t>또는 메타정보</a:t>
            </a:r>
            <a:r>
              <a:rPr lang="en-US" altLang="ko-KR"/>
              <a:t>(metainformation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smtClean="0"/>
              <a:t>데이터에 관한 구조화된 데이터로</a:t>
            </a:r>
            <a:r>
              <a:rPr lang="en-US" altLang="ko-KR"/>
              <a:t>, </a:t>
            </a:r>
            <a:r>
              <a:rPr lang="ko-KR" altLang="en-US" smtClean="0">
                <a:solidFill>
                  <a:srgbClr val="006600"/>
                </a:solidFill>
              </a:rPr>
              <a:t>다른 데이터를 설명해주는 데이터</a:t>
            </a:r>
            <a:r>
              <a:rPr lang="en-US" altLang="ko-KR">
                <a:solidFill>
                  <a:srgbClr val="006600"/>
                </a:solidFill>
              </a:rPr>
              <a:t>. </a:t>
            </a:r>
            <a:r>
              <a:rPr lang="ko-KR" altLang="en-US" smtClean="0">
                <a:solidFill>
                  <a:srgbClr val="006600"/>
                </a:solidFill>
              </a:rPr>
              <a:t>속성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정보라고도 하며</a:t>
            </a:r>
            <a:r>
              <a:rPr lang="en-US" altLang="ko-KR"/>
              <a:t>, </a:t>
            </a:r>
            <a:r>
              <a:rPr lang="ko-KR" altLang="en-US" smtClean="0"/>
              <a:t>대량의 정보 가운데에서 찾고 있는 정보를 효율적으로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찾아내서 이용하기 위해 일정한 규칙에 따라 콘텐츠에 대하여 부여되는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데이터</a:t>
            </a:r>
            <a:endParaRPr lang="ko-KR" altLang="en-US" sz="5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63885"/>
            <a:ext cx="3384376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472807"/>
            <a:ext cx="4310633" cy="285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16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암호화폐 거래소 해킹과 악성코드</a:t>
            </a:r>
            <a:endParaRPr lang="ko-KR" altLang="en-US" b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주요용어</a:t>
            </a:r>
            <a:endParaRPr lang="en-US" altLang="ko-KR" smtClean="0"/>
          </a:p>
          <a:p>
            <a:pPr lvl="1"/>
            <a:r>
              <a:rPr lang="ko-KR" altLang="en-US" smtClean="0"/>
              <a:t>메타데이터</a:t>
            </a:r>
            <a:r>
              <a:rPr lang="en-US" altLang="ko-KR"/>
              <a:t>(metadata) </a:t>
            </a:r>
            <a:r>
              <a:rPr lang="ko-KR" altLang="en-US"/>
              <a:t>또는 메타정보</a:t>
            </a:r>
            <a:r>
              <a:rPr lang="en-US" altLang="ko-KR"/>
              <a:t>(metainformation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머클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트리의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메타데이터의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역할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결성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검증을 위한 요약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정보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  <a:p>
            <a:pPr lvl="3"/>
            <a:r>
              <a:rPr lang="ko-KR" altLang="en-US"/>
              <a:t>머클 트리는 블록 내 모든 트랜잭션</a:t>
            </a:r>
            <a:r>
              <a:rPr lang="en-US" altLang="ko-KR"/>
              <a:t>(</a:t>
            </a:r>
            <a:r>
              <a:rPr lang="ko-KR" altLang="en-US"/>
              <a:t>원본 데이터</a:t>
            </a:r>
            <a:r>
              <a:rPr lang="en-US" altLang="ko-KR"/>
              <a:t>)</a:t>
            </a:r>
            <a:r>
              <a:rPr lang="ko-KR" altLang="en-US"/>
              <a:t>의 해시값을 결합하고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반복적으로 </a:t>
            </a:r>
            <a:r>
              <a:rPr lang="ko-KR" altLang="en-US"/>
              <a:t>해시하여 최종적으로 하나의 해시값인 </a:t>
            </a:r>
            <a:r>
              <a:rPr lang="ko-KR" altLang="en-US" smtClean="0"/>
              <a:t>머클 </a:t>
            </a:r>
            <a:r>
              <a:rPr lang="ko-KR" altLang="en-US"/>
              <a:t>루트</a:t>
            </a:r>
            <a:r>
              <a:rPr lang="en-US" altLang="ko-KR"/>
              <a:t>(Merkle Root</a:t>
            </a:r>
            <a:r>
              <a:rPr lang="en-US" altLang="ko-KR" smtClean="0"/>
              <a:t>)</a:t>
            </a:r>
            <a:r>
              <a:rPr lang="ko-KR" altLang="en-US" smtClean="0"/>
              <a:t>를 생성</a:t>
            </a:r>
            <a:endParaRPr lang="en-US" altLang="ko-KR"/>
          </a:p>
          <a:p>
            <a:pPr lvl="4"/>
            <a:r>
              <a:rPr lang="ko-KR" altLang="en-US" smtClean="0"/>
              <a:t>머클 </a:t>
            </a:r>
            <a:r>
              <a:rPr lang="ko-KR" altLang="en-US"/>
              <a:t>루트는 해당 블록의 모든 트랜잭션이 변경되지 않았음을 증명하는 </a:t>
            </a:r>
            <a:r>
              <a:rPr lang="en-US" altLang="ko-KR"/>
              <a:t>"</a:t>
            </a:r>
            <a:r>
              <a:rPr lang="ko-KR" altLang="en-US"/>
              <a:t>디지털 지문</a:t>
            </a:r>
            <a:r>
              <a:rPr lang="en-US" altLang="ko-KR"/>
              <a:t>"</a:t>
            </a:r>
            <a:r>
              <a:rPr lang="ko-KR" altLang="en-US"/>
              <a:t> 또는 </a:t>
            </a:r>
            <a:r>
              <a:rPr lang="en-US" altLang="ko-KR"/>
              <a:t>"</a:t>
            </a:r>
            <a:r>
              <a:rPr lang="ko-KR" altLang="en-US"/>
              <a:t>요약 정보</a:t>
            </a:r>
            <a:r>
              <a:rPr lang="en-US" altLang="ko-KR"/>
              <a:t>"</a:t>
            </a:r>
            <a:r>
              <a:rPr lang="ko-KR" altLang="en-US"/>
              <a:t> 역할을 </a:t>
            </a:r>
            <a:r>
              <a:rPr lang="ko-KR" altLang="en-US" smtClean="0"/>
              <a:t>함</a:t>
            </a:r>
            <a:endParaRPr lang="en-US" altLang="ko-KR"/>
          </a:p>
          <a:p>
            <a:pPr lvl="4"/>
            <a:r>
              <a:rPr lang="ko-KR" altLang="en-US"/>
              <a:t>블록체인에서 이 머클 루트는 블록 헤더에 포함되는데</a:t>
            </a:r>
            <a:r>
              <a:rPr lang="en-US" altLang="ko-KR"/>
              <a:t>, </a:t>
            </a:r>
            <a:r>
              <a:rPr lang="ko-KR" altLang="en-US"/>
              <a:t>블록 헤더는 블록의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버전</a:t>
            </a:r>
            <a:r>
              <a:rPr lang="en-US" altLang="ko-KR"/>
              <a:t>, </a:t>
            </a:r>
            <a:r>
              <a:rPr lang="ko-KR" altLang="en-US" smtClean="0"/>
              <a:t>타임스탬프</a:t>
            </a:r>
            <a:r>
              <a:rPr lang="en-US" altLang="ko-KR"/>
              <a:t>, </a:t>
            </a:r>
            <a:r>
              <a:rPr lang="ko-KR" altLang="en-US"/>
              <a:t>이전 블록 해시 등 </a:t>
            </a:r>
            <a:r>
              <a:rPr lang="ko-KR" altLang="en-US">
                <a:solidFill>
                  <a:srgbClr val="006600"/>
                </a:solidFill>
              </a:rPr>
              <a:t>블록 자체에 대한 정보를 담고 있는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메타데이터 부분임</a:t>
            </a:r>
            <a:endParaRPr lang="en-US" altLang="ko-KR">
              <a:solidFill>
                <a:srgbClr val="006600"/>
              </a:solidFill>
            </a:endParaRPr>
          </a:p>
          <a:p>
            <a:pPr lvl="3"/>
            <a:r>
              <a:rPr lang="ko-KR" altLang="en-US" smtClean="0"/>
              <a:t>머클 </a:t>
            </a:r>
            <a:r>
              <a:rPr lang="ko-KR" altLang="en-US"/>
              <a:t>트리의 최종 결과물인 </a:t>
            </a:r>
            <a:r>
              <a:rPr lang="ko-KR" altLang="en-US">
                <a:solidFill>
                  <a:srgbClr val="FF0000"/>
                </a:solidFill>
              </a:rPr>
              <a:t>머클 루트는 블록의 원본 데이터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트랜잭션 목록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ko-KR" altLang="en-US">
                <a:solidFill>
                  <a:srgbClr val="FF0000"/>
                </a:solidFill>
              </a:rPr>
              <a:t>의 </a:t>
            </a:r>
            <a:r>
              <a:rPr lang="en-US" altLang="ko-KR" smtClean="0">
                <a:solidFill>
                  <a:srgbClr val="FF0000"/>
                </a:solidFill>
              </a:rPr>
              <a:t/>
            </a:r>
            <a:br>
              <a:rPr lang="en-US" altLang="ko-KR" smtClean="0">
                <a:solidFill>
                  <a:srgbClr val="FF0000"/>
                </a:solidFill>
              </a:rPr>
            </a:br>
            <a:r>
              <a:rPr lang="ko-KR" altLang="en-US" smtClean="0">
                <a:solidFill>
                  <a:srgbClr val="FF0000"/>
                </a:solidFill>
              </a:rPr>
              <a:t>상태를 </a:t>
            </a:r>
            <a:r>
              <a:rPr lang="ko-KR" altLang="en-US">
                <a:solidFill>
                  <a:srgbClr val="FF0000"/>
                </a:solidFill>
              </a:rPr>
              <a:t>요약하고 검증하는 데 사용되는 </a:t>
            </a:r>
            <a:r>
              <a:rPr lang="ko-KR" altLang="en-US"/>
              <a:t>메타데이터의 핵심 요소로 </a:t>
            </a:r>
            <a:r>
              <a:rPr lang="ko-KR" altLang="en-US" smtClean="0"/>
              <a:t>간주됨</a:t>
            </a:r>
            <a:endParaRPr lang="en-US" altLang="ko-K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725144"/>
            <a:ext cx="4536504" cy="1857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812360" y="527797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이진트리</a:t>
            </a:r>
          </a:p>
        </p:txBody>
      </p:sp>
      <p:sp>
        <p:nvSpPr>
          <p:cNvPr id="5" name="오른쪽 화살표 4"/>
          <p:cNvSpPr/>
          <p:nvPr/>
        </p:nvSpPr>
        <p:spPr>
          <a:xfrm rot="10800000">
            <a:off x="7596333" y="5182167"/>
            <a:ext cx="144015" cy="560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06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암호화폐 거래소 해킹과 </a:t>
            </a:r>
            <a:r>
              <a:rPr lang="ko-KR" altLang="en-US" smtClean="0"/>
              <a:t>악성코드</a:t>
            </a:r>
            <a:endParaRPr lang="ko-KR" altLang="en-US" b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암호화폐 관련 범죄급증</a:t>
            </a:r>
            <a:endParaRPr lang="en-US" altLang="ko-KR" smtClean="0"/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21</a:t>
            </a:r>
            <a:r>
              <a:rPr lang="ko-KR" altLang="en-US" smtClean="0">
                <a:solidFill>
                  <a:schemeClr val="tx1"/>
                </a:solidFill>
              </a:rPr>
              <a:t>년 </a:t>
            </a:r>
            <a:r>
              <a:rPr lang="en-US" altLang="ko-KR" smtClean="0">
                <a:solidFill>
                  <a:schemeClr val="tx1"/>
                </a:solidFill>
              </a:rPr>
              <a:t>5</a:t>
            </a:r>
            <a:r>
              <a:rPr lang="ko-KR" altLang="en-US" smtClean="0">
                <a:solidFill>
                  <a:schemeClr val="tx1"/>
                </a:solidFill>
              </a:rPr>
              <a:t>월까지의 암호화폐 관련 </a:t>
            </a:r>
            <a:r>
              <a:rPr lang="ko-KR" altLang="en-US" smtClean="0"/>
              <a:t>범죄 피해액이 </a:t>
            </a:r>
            <a:r>
              <a:rPr lang="en-US" altLang="ko-KR" smtClean="0"/>
              <a:t>20</a:t>
            </a:r>
            <a:r>
              <a:rPr lang="ko-KR" altLang="en-US" smtClean="0"/>
              <a:t>년 한해 동안 발생한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피해액 보다 </a:t>
            </a:r>
            <a:r>
              <a:rPr lang="en-US" altLang="ko-KR" smtClean="0"/>
              <a:t>20</a:t>
            </a:r>
            <a:r>
              <a:rPr lang="ko-KR" altLang="en-US" smtClean="0"/>
              <a:t>배 많음</a:t>
            </a:r>
            <a:endParaRPr lang="ko-KR" altLang="en-US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경찰관계자 </a:t>
            </a:r>
            <a:r>
              <a:rPr lang="en-US" altLang="ko-KR" smtClean="0">
                <a:solidFill>
                  <a:schemeClr val="tx1"/>
                </a:solidFill>
              </a:rPr>
              <a:t>- </a:t>
            </a:r>
            <a:r>
              <a:rPr lang="en-US" altLang="ko-KR">
                <a:solidFill>
                  <a:schemeClr val="tx1"/>
                </a:solidFill>
              </a:rPr>
              <a:t>“</a:t>
            </a:r>
            <a:r>
              <a:rPr lang="ko-KR" altLang="en-US" smtClean="0">
                <a:solidFill>
                  <a:schemeClr val="tx1"/>
                </a:solidFill>
              </a:rPr>
              <a:t>최근 암호화폐 투자 열풍으로 암호화폐 거래자가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chemeClr val="tx1"/>
                </a:solidFill>
              </a:rPr>
              <a:t>580</a:t>
            </a:r>
            <a:r>
              <a:rPr lang="ko-KR" altLang="en-US" smtClean="0">
                <a:solidFill>
                  <a:schemeClr val="tx1"/>
                </a:solidFill>
              </a:rPr>
              <a:t>여만명에 달하고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 smtClean="0"/>
              <a:t>유사수신이나 투자 사기범죄가 증가하고 있다</a:t>
            </a:r>
            <a:r>
              <a:rPr lang="en-US" altLang="ko-KR"/>
              <a:t>.”</a:t>
            </a:r>
            <a:endParaRPr lang="ko-KR" altLang="en-US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미국 </a:t>
            </a:r>
            <a:r>
              <a:rPr lang="ko-KR" altLang="en-US">
                <a:solidFill>
                  <a:schemeClr val="tx1"/>
                </a:solidFill>
              </a:rPr>
              <a:t>연방수사국</a:t>
            </a:r>
            <a:r>
              <a:rPr lang="en-US" altLang="ko-KR">
                <a:solidFill>
                  <a:schemeClr val="tx1"/>
                </a:solidFill>
              </a:rPr>
              <a:t>(FBI)</a:t>
            </a:r>
            <a:r>
              <a:rPr lang="ko-KR" altLang="en-US">
                <a:solidFill>
                  <a:schemeClr val="tx1"/>
                </a:solidFill>
              </a:rPr>
              <a:t>에 </a:t>
            </a:r>
            <a:r>
              <a:rPr lang="ko-KR" altLang="en-US" smtClean="0">
                <a:solidFill>
                  <a:schemeClr val="tx1"/>
                </a:solidFill>
              </a:rPr>
              <a:t>따르면 </a:t>
            </a:r>
            <a:r>
              <a:rPr lang="en-US" altLang="ko-KR" smtClean="0">
                <a:solidFill>
                  <a:schemeClr val="tx1"/>
                </a:solidFill>
              </a:rPr>
              <a:t>23</a:t>
            </a:r>
            <a:r>
              <a:rPr lang="ko-KR" altLang="en-US" smtClean="0">
                <a:solidFill>
                  <a:schemeClr val="tx1"/>
                </a:solidFill>
              </a:rPr>
              <a:t>년 </a:t>
            </a:r>
            <a:r>
              <a:rPr lang="ko-KR" altLang="en-US">
                <a:solidFill>
                  <a:schemeClr val="tx1"/>
                </a:solidFill>
              </a:rPr>
              <a:t>암호화폐 관련 사기로 인한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/>
              <a:t>소비자 </a:t>
            </a:r>
            <a:r>
              <a:rPr lang="ko-KR" altLang="en-US"/>
              <a:t>피해 규모액이 </a:t>
            </a:r>
            <a:r>
              <a:rPr lang="en-US" altLang="ko-KR"/>
              <a:t>56</a:t>
            </a:r>
            <a:r>
              <a:rPr lang="ko-KR" altLang="en-US"/>
              <a:t>억달러</a:t>
            </a:r>
            <a:r>
              <a:rPr lang="en-US" altLang="ko-KR"/>
              <a:t>(</a:t>
            </a:r>
            <a:r>
              <a:rPr lang="ko-KR" altLang="en-US"/>
              <a:t>약 </a:t>
            </a:r>
            <a:r>
              <a:rPr lang="en-US" altLang="ko-KR"/>
              <a:t>7</a:t>
            </a:r>
            <a:r>
              <a:rPr lang="ko-KR" altLang="en-US"/>
              <a:t>조</a:t>
            </a:r>
            <a:r>
              <a:rPr lang="en-US" altLang="ko-KR"/>
              <a:t>5314</a:t>
            </a:r>
            <a:r>
              <a:rPr lang="ko-KR" altLang="en-US"/>
              <a:t>억원</a:t>
            </a:r>
            <a:r>
              <a:rPr lang="en-US" altLang="ko-KR"/>
              <a:t>)</a:t>
            </a:r>
            <a:r>
              <a:rPr lang="ko-KR" altLang="en-US"/>
              <a:t>를</a:t>
            </a:r>
            <a:r>
              <a:rPr lang="ko-KR" altLang="en-US">
                <a:solidFill>
                  <a:schemeClr val="tx1"/>
                </a:solidFill>
              </a:rPr>
              <a:t> 넘어선 것으로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나타났음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2880320" cy="228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64571"/>
            <a:ext cx="3096344" cy="251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s://cdn.prod.website-files.com/6082dc5b670562507b3587b4/67b4db00688fa634141d08d8_Copy%20of%202024%20Crypto%20Crime%20Report_Graph%2001%402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231" y="4064571"/>
            <a:ext cx="2858266" cy="251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357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암호화폐 거래소 해킹과 </a:t>
            </a:r>
            <a:r>
              <a:rPr lang="ko-KR" altLang="en-US" smtClean="0"/>
              <a:t>악성코드</a:t>
            </a:r>
            <a:endParaRPr lang="ko-KR" altLang="en-US" b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암호화폐 거래소 해킹</a:t>
            </a:r>
            <a:endParaRPr lang="en-US" altLang="ko-KR" smtClean="0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투자자들은 대부분 </a:t>
            </a:r>
            <a:r>
              <a:rPr lang="ko-KR" altLang="en-US" u="sng" smtClean="0">
                <a:solidFill>
                  <a:schemeClr val="tx1"/>
                </a:solidFill>
              </a:rPr>
              <a:t>거래소를 통해 </a:t>
            </a:r>
            <a:r>
              <a:rPr lang="ko-KR" altLang="en-US" smtClean="0">
                <a:solidFill>
                  <a:schemeClr val="tx1"/>
                </a:solidFill>
              </a:rPr>
              <a:t>암호화폐 보관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ko-KR" altLang="en-US" smtClean="0"/>
              <a:t>거래소는 고객의 지갑을 생성해 대여하며 </a:t>
            </a:r>
            <a:r>
              <a:rPr lang="ko-KR" altLang="en-US" u="sng" smtClean="0">
                <a:solidFill>
                  <a:srgbClr val="006600"/>
                </a:solidFill>
              </a:rPr>
              <a:t>지갑에 접근할 수 있는 </a:t>
            </a:r>
            <a:r>
              <a:rPr lang="en-US" altLang="ko-KR" u="sng" smtClean="0">
                <a:solidFill>
                  <a:srgbClr val="006600"/>
                </a:solidFill>
              </a:rPr>
              <a:t/>
            </a:r>
            <a:br>
              <a:rPr lang="en-US" altLang="ko-KR" u="sng" smtClean="0">
                <a:solidFill>
                  <a:srgbClr val="006600"/>
                </a:solidFill>
              </a:rPr>
            </a:br>
            <a:r>
              <a:rPr lang="ko-KR" altLang="en-US" u="sng" smtClean="0">
                <a:solidFill>
                  <a:srgbClr val="006600"/>
                </a:solidFill>
              </a:rPr>
              <a:t>개인키 관리</a:t>
            </a:r>
            <a:endParaRPr lang="en-US" altLang="ko-KR" u="sng" smtClean="0">
              <a:solidFill>
                <a:srgbClr val="006600"/>
              </a:solidFill>
            </a:endParaRPr>
          </a:p>
          <a:p>
            <a:pPr lvl="3"/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업비트와 같은 대부분의 중앙화된 암호화폐 거래소는 </a:t>
            </a:r>
            <a:r>
              <a:rPr lang="ko-KR" altLang="en-US"/>
              <a:t>사용자의 편의와 보안을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위해 </a:t>
            </a:r>
            <a:r>
              <a:rPr lang="en-US" altLang="ko-KR"/>
              <a:t>'</a:t>
            </a:r>
            <a:r>
              <a:rPr lang="ko-KR" altLang="en-US"/>
              <a:t>커스터디</a:t>
            </a:r>
            <a:r>
              <a:rPr lang="en-US" altLang="ko-KR"/>
              <a:t>(Custody)' </a:t>
            </a:r>
            <a:r>
              <a:rPr lang="ko-KR" altLang="en-US"/>
              <a:t>방식으로 암호화폐를 </a:t>
            </a:r>
            <a:r>
              <a:rPr lang="ko-KR" altLang="en-US" smtClean="0"/>
              <a:t>관리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 </a:t>
            </a:r>
            <a:r>
              <a:rPr lang="ko-KR" altLang="en-US"/>
              <a:t>이는 </a:t>
            </a:r>
            <a:r>
              <a:rPr lang="ko-KR" altLang="en-US" u="sng">
                <a:solidFill>
                  <a:srgbClr val="CB05AF"/>
                </a:solidFill>
              </a:rPr>
              <a:t>거래소가 사용자 </a:t>
            </a:r>
            <a:r>
              <a:rPr lang="en-US" altLang="ko-KR" u="sng" smtClean="0">
                <a:solidFill>
                  <a:srgbClr val="CB05AF"/>
                </a:solidFill>
              </a:rPr>
              <a:t/>
            </a:r>
            <a:br>
              <a:rPr lang="en-US" altLang="ko-KR" u="sng" smtClean="0">
                <a:solidFill>
                  <a:srgbClr val="CB05AF"/>
                </a:solidFill>
              </a:rPr>
            </a:br>
            <a:r>
              <a:rPr lang="ko-KR" altLang="en-US" u="sng" smtClean="0">
                <a:solidFill>
                  <a:srgbClr val="CB05AF"/>
                </a:solidFill>
              </a:rPr>
              <a:t>대신 </a:t>
            </a:r>
            <a:r>
              <a:rPr lang="ko-KR" altLang="en-US" u="sng">
                <a:solidFill>
                  <a:srgbClr val="CB05AF"/>
                </a:solidFill>
              </a:rPr>
              <a:t>암호화폐의 개인키를 </a:t>
            </a:r>
            <a:r>
              <a:rPr lang="ko-KR" altLang="en-US" u="sng" smtClean="0">
                <a:solidFill>
                  <a:srgbClr val="CB05AF"/>
                </a:solidFill>
              </a:rPr>
              <a:t>관리함</a:t>
            </a:r>
            <a:endParaRPr lang="en-US" altLang="ko-KR" u="sng">
              <a:solidFill>
                <a:srgbClr val="CB05AF"/>
              </a:solidFill>
            </a:endParaRP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암호화폐 지갑은 </a:t>
            </a:r>
            <a:r>
              <a:rPr lang="ko-KR" altLang="en-US" smtClean="0">
                <a:solidFill>
                  <a:srgbClr val="7030A0"/>
                </a:solidFill>
              </a:rPr>
              <a:t>온라인 상태의 핫월렛과 </a:t>
            </a:r>
            <a:r>
              <a:rPr lang="ko-KR" altLang="en-US" smtClean="0">
                <a:solidFill>
                  <a:srgbClr val="FF0000"/>
                </a:solidFill>
              </a:rPr>
              <a:t>오프라인 상태의 콜드월렛</a:t>
            </a:r>
            <a:r>
              <a:rPr lang="en-US" altLang="ko-KR">
                <a:solidFill>
                  <a:schemeClr val="tx1"/>
                </a:solidFill>
              </a:rPr>
              <a:t>(USB </a:t>
            </a:r>
            <a:r>
              <a:rPr lang="ko-KR" altLang="en-US" smtClean="0">
                <a:solidFill>
                  <a:schemeClr val="tx1"/>
                </a:solidFill>
              </a:rPr>
              <a:t>같은 하드웨어지갑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>
                <a:solidFill>
                  <a:schemeClr val="tx1"/>
                </a:solidFill>
              </a:rPr>
              <a:t>으로구분</a:t>
            </a:r>
          </a:p>
          <a:p>
            <a:pPr lvl="1"/>
            <a:r>
              <a:rPr lang="ko-KR" altLang="en-US" smtClean="0"/>
              <a:t>거래소 해킹 사고의 대부분은 핫월렛의 개인키 유출</a:t>
            </a:r>
            <a:endParaRPr lang="ko-KR" altLang="en-US"/>
          </a:p>
          <a:p>
            <a:pPr lvl="2"/>
            <a:r>
              <a:rPr lang="ko-KR" altLang="en-US" u="sng" smtClean="0"/>
              <a:t>해커가 지갑의 개인키를 빼돌려 </a:t>
            </a:r>
            <a:r>
              <a:rPr lang="ko-KR" altLang="en-US" smtClean="0"/>
              <a:t>암호화폐 전송권한 획득 후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훔친 암호화폐를 다른 지갑으로 옮김</a:t>
            </a:r>
            <a:endParaRPr lang="en-US" altLang="ko-KR" smtClean="0"/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KISA</a:t>
            </a:r>
            <a:r>
              <a:rPr lang="ko-KR" altLang="en-US" smtClean="0">
                <a:solidFill>
                  <a:schemeClr val="tx1"/>
                </a:solidFill>
              </a:rPr>
              <a:t>는 암호화폐 거래소에 핫월렛과 콜드월렛의 자산보유 비중을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u="sng" smtClean="0">
                <a:solidFill>
                  <a:srgbClr val="FF0000"/>
                </a:solidFill>
              </a:rPr>
              <a:t>3:7 </a:t>
            </a:r>
            <a:r>
              <a:rPr lang="ko-KR" altLang="en-US" u="sng" smtClean="0">
                <a:solidFill>
                  <a:srgbClr val="FF0000"/>
                </a:solidFill>
              </a:rPr>
              <a:t>권고</a:t>
            </a:r>
            <a:endParaRPr lang="en-US" altLang="ko-KR" u="sng" smtClean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8" y="5661247"/>
            <a:ext cx="3219450" cy="115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002" y="5327898"/>
            <a:ext cx="3228975" cy="1485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85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7453</TotalTime>
  <Words>479</Words>
  <Application>Microsoft Office PowerPoint</Application>
  <PresentationFormat>화면 슬라이드 쇼(4:3)</PresentationFormat>
  <Paragraphs>112</Paragraphs>
  <Slides>21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Office 테마</vt:lpstr>
      <vt:lpstr>포장기 셸 개체</vt:lpstr>
      <vt:lpstr>패키지</vt:lpstr>
      <vt:lpstr>블록체인 기술과 응용 서비스</vt:lpstr>
      <vt:lpstr>  블록체인 보안</vt:lpstr>
      <vt:lpstr>학습목표 </vt:lpstr>
      <vt:lpstr>암호화폐 거래소 해킹과 악성코드 </vt:lpstr>
      <vt:lpstr>암호화폐 거래소 해킹과 악성코드 </vt:lpstr>
      <vt:lpstr>암호화폐 거래소 해킹과 악성코드</vt:lpstr>
      <vt:lpstr>암호화폐 거래소 해킹과 악성코드</vt:lpstr>
      <vt:lpstr>암호화폐 거래소 해킹과 악성코드</vt:lpstr>
      <vt:lpstr>암호화폐 거래소 해킹과 악성코드</vt:lpstr>
      <vt:lpstr>암호화폐 거래소 해킹과 악성코드</vt:lpstr>
      <vt:lpstr>암호화폐 거래소 해킹과 악성코드</vt:lpstr>
      <vt:lpstr>암호화폐 거래소 해킹과 악성코드</vt:lpstr>
      <vt:lpstr>암호화폐 거래소 해킹과 악성코드</vt:lpstr>
      <vt:lpstr>암호화폐 거래소 해킹과 악성코드</vt:lpstr>
      <vt:lpstr>암호화폐 거래소 해킹과 악성코드</vt:lpstr>
      <vt:lpstr>암호화폐 거래소 해킹과 악성코드</vt:lpstr>
      <vt:lpstr>암호화폐 거래소 해킹과 악성코드</vt:lpstr>
      <vt:lpstr>암호화폐 거래소 해킹과 악성코드</vt:lpstr>
      <vt:lpstr>암호화폐 거래소 해킹과 악성코드</vt:lpstr>
      <vt:lpstr>암호화폐 거래소 해킹과 악성코드</vt:lpstr>
      <vt:lpstr>암호화폐 거래소 해킹과 악성코드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블록체인의 개요</dc:title>
  <dc:creator>Microsoft Corporation</dc:creator>
  <cp:lastModifiedBy>박인철</cp:lastModifiedBy>
  <cp:revision>336</cp:revision>
  <dcterms:created xsi:type="dcterms:W3CDTF">2006-10-05T04:04:58Z</dcterms:created>
  <dcterms:modified xsi:type="dcterms:W3CDTF">2025-10-18T06:14:57Z</dcterms:modified>
</cp:coreProperties>
</file>