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7" r:id="rId4"/>
    <p:sldId id="259" r:id="rId5"/>
    <p:sldId id="260" r:id="rId6"/>
    <p:sldId id="262" r:id="rId7"/>
    <p:sldId id="276" r:id="rId8"/>
    <p:sldId id="278" r:id="rId9"/>
    <p:sldId id="279" r:id="rId10"/>
    <p:sldId id="280" r:id="rId11"/>
    <p:sldId id="281" r:id="rId12"/>
    <p:sldId id="283" r:id="rId13"/>
    <p:sldId id="284" r:id="rId14"/>
    <p:sldId id="285" r:id="rId15"/>
    <p:sldId id="286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58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FF33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36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 b="1">
                <a:solidFill>
                  <a:srgbClr val="FF3300"/>
                </a:solidFill>
              </a:defRPr>
            </a:lvl1pPr>
            <a:lvl2pPr>
              <a:defRPr sz="1800" b="1">
                <a:solidFill>
                  <a:srgbClr val="FF00FF"/>
                </a:solidFill>
              </a:defRPr>
            </a:lvl2pPr>
            <a:lvl3pPr>
              <a:defRPr sz="1600" b="1">
                <a:solidFill>
                  <a:srgbClr val="0000FF"/>
                </a:solidFill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2025-09-15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2025-09-15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2025-09-15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2025-09-15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2025-09-15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meple.co.kr/news/articleView.html?idxno=149432" TargetMode="External"/><Relationship Id="rId2" Type="http://schemas.openxmlformats.org/officeDocument/2006/relationships/hyperlink" Target="https://r-blockchain.tistory.com/2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draw.wondershare.kr/diagram-tutorial/what-is-the-p2p-network.html?srsltid=AfmBOooRNqTR2xxjeAHWevbFxen3fIPenGbSUgsH2U8UY3iGkxT1XOy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smtClean="0">
                <a:latin typeface="+mn-ea"/>
                <a:ea typeface="+mn-ea"/>
              </a:rPr>
              <a:t>P2P </a:t>
            </a:r>
            <a:r>
              <a:rPr lang="ko-KR" altLang="en-US" b="1" smtClean="0">
                <a:latin typeface="+mn-ea"/>
                <a:ea typeface="+mn-ea"/>
              </a:rPr>
              <a:t>통신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smtClean="0">
                <a:solidFill>
                  <a:srgbClr val="008000"/>
                </a:solidFill>
                <a:latin typeface="+mn-ea"/>
              </a:rPr>
              <a:t>P2P </a:t>
            </a:r>
            <a:r>
              <a:rPr lang="ko-KR" altLang="en-US" b="1">
                <a:solidFill>
                  <a:srgbClr val="008000"/>
                </a:solidFill>
                <a:latin typeface="+mn-ea"/>
              </a:rPr>
              <a:t>프로그램 소개 </a:t>
            </a:r>
            <a:r>
              <a:rPr lang="ko-KR" altLang="en-US" b="1">
                <a:solidFill>
                  <a:srgbClr val="008000"/>
                </a:solidFill>
                <a:latin typeface="+mn-ea"/>
              </a:rPr>
              <a:t>및 </a:t>
            </a:r>
            <a:r>
              <a:rPr lang="en-US" altLang="ko-KR" b="1" smtClean="0">
                <a:solidFill>
                  <a:srgbClr val="008000"/>
                </a:solidFill>
                <a:latin typeface="+mn-ea"/>
              </a:rPr>
              <a:t/>
            </a:r>
            <a:br>
              <a:rPr lang="en-US" altLang="ko-KR" b="1" smtClean="0">
                <a:solidFill>
                  <a:srgbClr val="008000"/>
                </a:solidFill>
                <a:latin typeface="+mn-ea"/>
              </a:rPr>
            </a:br>
            <a:r>
              <a:rPr lang="ko-KR" altLang="en-US" b="1" smtClean="0">
                <a:solidFill>
                  <a:srgbClr val="008000"/>
                </a:solidFill>
                <a:latin typeface="+mn-ea"/>
              </a:rPr>
              <a:t>블록체인에서 </a:t>
            </a:r>
            <a:r>
              <a:rPr lang="en-US" altLang="ko-KR" b="1">
                <a:solidFill>
                  <a:srgbClr val="008000"/>
                </a:solidFill>
                <a:latin typeface="+mn-ea"/>
              </a:rPr>
              <a:t>p2p </a:t>
            </a:r>
            <a:r>
              <a:rPr lang="ko-KR" altLang="en-US" b="1">
                <a:solidFill>
                  <a:srgbClr val="008000"/>
                </a:solidFill>
                <a:latin typeface="+mn-ea"/>
              </a:rPr>
              <a:t>동작 과정</a:t>
            </a:r>
            <a:endParaRPr lang="ko-KR" altLang="en-US" b="1">
              <a:solidFill>
                <a:srgbClr val="008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18723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블록체인에서 트랜잭션</a:t>
            </a:r>
            <a:r>
              <a:rPr lang="en-US" altLang="ko-KR"/>
              <a:t>(transaction)</a:t>
            </a:r>
            <a:r>
              <a:rPr lang="ko-KR" altLang="en-US"/>
              <a:t>이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P2P </a:t>
            </a:r>
            <a:r>
              <a:rPr lang="ko-KR" altLang="en-US"/>
              <a:t>네트워크에서 전파되는 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트랜잭션이 블럭체인</a:t>
            </a:r>
            <a:r>
              <a:rPr lang="en-US" altLang="ko-KR"/>
              <a:t> P2P </a:t>
            </a:r>
            <a:r>
              <a:rPr lang="ko-KR" altLang="en-US"/>
              <a:t>네트워크에서 전파되는 방식</a:t>
            </a:r>
            <a:endParaRPr lang="en-US" altLang="ko-KR"/>
          </a:p>
          <a:p>
            <a:pPr lvl="1"/>
            <a:r>
              <a:rPr lang="en-US" altLang="ko-KR" smtClean="0"/>
              <a:t>3</a:t>
            </a:r>
            <a:r>
              <a:rPr lang="en-US" altLang="ko-KR" smtClean="0"/>
              <a:t>. </a:t>
            </a:r>
            <a:r>
              <a:rPr lang="ko-KR" altLang="en-US" smtClean="0"/>
              <a:t>채굴자</a:t>
            </a:r>
            <a:r>
              <a:rPr lang="en-US" altLang="ko-KR"/>
              <a:t>(</a:t>
            </a:r>
            <a:r>
              <a:rPr lang="ko-KR" altLang="en-US"/>
              <a:t>또는 검증자</a:t>
            </a:r>
            <a:r>
              <a:rPr lang="en-US" altLang="ko-KR"/>
              <a:t>) </a:t>
            </a:r>
            <a:r>
              <a:rPr lang="ko-KR" altLang="en-US"/>
              <a:t>선택</a:t>
            </a:r>
          </a:p>
          <a:p>
            <a:pPr lvl="2"/>
            <a:r>
              <a:rPr lang="ko-KR" altLang="en-US"/>
              <a:t>모든 노드에 퍼진 트랜잭션 중 일부는 채굴자</a:t>
            </a:r>
            <a:r>
              <a:rPr lang="en-US" altLang="ko-KR"/>
              <a:t>(</a:t>
            </a:r>
            <a:r>
              <a:rPr lang="ko-KR" altLang="en-US"/>
              <a:t>비트코인</a:t>
            </a:r>
            <a:r>
              <a:rPr lang="en-US" altLang="ko-KR"/>
              <a:t>)</a:t>
            </a:r>
            <a:r>
              <a:rPr lang="ko-KR" altLang="en-US"/>
              <a:t>나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검증자</a:t>
            </a:r>
            <a:r>
              <a:rPr lang="en-US" altLang="ko-KR"/>
              <a:t>(</a:t>
            </a:r>
            <a:r>
              <a:rPr lang="ko-KR" altLang="en-US"/>
              <a:t>이더리움 </a:t>
            </a:r>
            <a:r>
              <a:rPr lang="en-US" altLang="ko-KR"/>
              <a:t>PoS</a:t>
            </a:r>
            <a:r>
              <a:rPr lang="en-US" altLang="ko-KR" smtClean="0"/>
              <a:t>)</a:t>
            </a:r>
            <a:r>
              <a:rPr lang="ko-KR" altLang="en-US" smtClean="0"/>
              <a:t> </a:t>
            </a:r>
            <a:r>
              <a:rPr lang="ko-KR" altLang="en-US"/>
              <a:t>블록에 </a:t>
            </a:r>
            <a:r>
              <a:rPr lang="ko-KR" altLang="en-US" smtClean="0"/>
              <a:t>포함</a:t>
            </a:r>
            <a:endParaRPr lang="en-US" altLang="ko-KR"/>
          </a:p>
          <a:p>
            <a:pPr lvl="2"/>
            <a:r>
              <a:rPr lang="ko-KR" altLang="en-US">
                <a:solidFill>
                  <a:schemeClr val="tx1"/>
                </a:solidFill>
              </a:rPr>
              <a:t>포함 기준은 보통 수수료가 높은 </a:t>
            </a:r>
            <a:r>
              <a:rPr lang="ko-KR" altLang="en-US" smtClean="0">
                <a:solidFill>
                  <a:schemeClr val="tx1"/>
                </a:solidFill>
              </a:rPr>
              <a:t>것부터</a:t>
            </a:r>
            <a:r>
              <a:rPr lang="en-US" altLang="ko-KR" smtClean="0">
                <a:solidFill>
                  <a:schemeClr val="tx1"/>
                </a:solidFill>
              </a:rPr>
              <a:t>~~~~</a:t>
            </a:r>
            <a:endParaRPr lang="en-US" altLang="ko-KR">
              <a:solidFill>
                <a:schemeClr val="tx1"/>
              </a:solidFill>
            </a:endParaRPr>
          </a:p>
          <a:p>
            <a:pPr lvl="1"/>
            <a:r>
              <a:rPr lang="en-US" altLang="ko-KR"/>
              <a:t>4. </a:t>
            </a:r>
            <a:r>
              <a:rPr lang="ko-KR" altLang="en-US"/>
              <a:t>블록 전파</a:t>
            </a:r>
          </a:p>
          <a:p>
            <a:pPr lvl="2"/>
            <a:r>
              <a:rPr lang="ko-KR" altLang="en-US"/>
              <a:t>트랜잭션을 모아 블록을 생성한 뒤</a:t>
            </a:r>
            <a:r>
              <a:rPr lang="en-US" altLang="ko-KR"/>
              <a:t>, </a:t>
            </a:r>
            <a:r>
              <a:rPr lang="ko-KR" altLang="en-US"/>
              <a:t>블록도 같은 방식</a:t>
            </a:r>
            <a:r>
              <a:rPr lang="en-US" altLang="ko-KR"/>
              <a:t>(gossip)</a:t>
            </a:r>
            <a:r>
              <a:rPr lang="ko-KR" altLang="en-US"/>
              <a:t>으로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네트워크에 전파</a:t>
            </a:r>
            <a:endParaRPr lang="en-US" altLang="ko-KR"/>
          </a:p>
          <a:p>
            <a:pPr lvl="2"/>
            <a:r>
              <a:rPr lang="ko-KR" altLang="en-US"/>
              <a:t>다른 노드는 블록을 검증하고 체인에 추가 → </a:t>
            </a:r>
            <a:r>
              <a:rPr lang="ko-KR" altLang="en-US">
                <a:solidFill>
                  <a:srgbClr val="FF0000"/>
                </a:solidFill>
              </a:rPr>
              <a:t>결국 전 세계 노드가 같은 </a:t>
            </a:r>
            <a:r>
              <a:rPr lang="en-US" altLang="ko-KR" smtClean="0">
                <a:solidFill>
                  <a:srgbClr val="FF0000"/>
                </a:solidFill>
              </a:rPr>
              <a:t/>
            </a:r>
            <a:br>
              <a:rPr lang="en-US" altLang="ko-KR" smtClean="0">
                <a:solidFill>
                  <a:srgbClr val="FF0000"/>
                </a:solidFill>
              </a:rPr>
            </a:br>
            <a:r>
              <a:rPr lang="ko-KR" altLang="en-US" smtClean="0">
                <a:solidFill>
                  <a:srgbClr val="FF0000"/>
                </a:solidFill>
              </a:rPr>
              <a:t>트랜잭션 </a:t>
            </a:r>
            <a:r>
              <a:rPr lang="ko-KR" altLang="en-US">
                <a:solidFill>
                  <a:srgbClr val="FF0000"/>
                </a:solidFill>
              </a:rPr>
              <a:t>기록을 공유하게 </a:t>
            </a:r>
            <a:r>
              <a:rPr lang="ko-KR" altLang="en-US" smtClean="0">
                <a:solidFill>
                  <a:srgbClr val="FF0000"/>
                </a:solidFill>
              </a:rPr>
              <a:t>됨</a:t>
            </a:r>
            <a:endParaRPr lang="en-US" altLang="ko-K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62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블록체인에서 트랜잭션</a:t>
            </a:r>
            <a:r>
              <a:rPr lang="en-US" altLang="ko-KR"/>
              <a:t>(transaction)</a:t>
            </a:r>
            <a:r>
              <a:rPr lang="ko-KR" altLang="en-US"/>
              <a:t>이 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P2P </a:t>
            </a:r>
            <a:r>
              <a:rPr lang="ko-KR" altLang="en-US"/>
              <a:t>네트워크에서 전파되는 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723312" cy="4525963"/>
          </a:xfrm>
        </p:spPr>
        <p:txBody>
          <a:bodyPr>
            <a:normAutofit/>
          </a:bodyPr>
          <a:lstStyle/>
          <a:p>
            <a:r>
              <a:rPr lang="en-US" altLang="ko-KR"/>
              <a:t>P2P</a:t>
            </a:r>
            <a:r>
              <a:rPr lang="ko-KR" altLang="en-US"/>
              <a:t>의 </a:t>
            </a:r>
            <a:r>
              <a:rPr lang="ko-KR" altLang="en-US" smtClean="0"/>
              <a:t>브로드캐스트 방식이면 </a:t>
            </a:r>
            <a:r>
              <a:rPr lang="en-US" altLang="ko-KR" smtClean="0"/>
              <a:t>P2P </a:t>
            </a:r>
            <a:r>
              <a:rPr lang="ko-KR" altLang="en-US" smtClean="0"/>
              <a:t>개념이 아니지 않는가</a:t>
            </a:r>
            <a:r>
              <a:rPr lang="en-US" altLang="ko-KR" smtClean="0"/>
              <a:t>?</a:t>
            </a:r>
          </a:p>
          <a:p>
            <a:pPr lvl="1"/>
            <a:r>
              <a:rPr lang="ko-KR" altLang="en-US"/>
              <a:t>일반적인 </a:t>
            </a:r>
            <a:r>
              <a:rPr lang="en-US" altLang="ko-KR"/>
              <a:t>Broadcast</a:t>
            </a:r>
            <a:endParaRPr lang="ko-KR" altLang="en-US"/>
          </a:p>
          <a:p>
            <a:pPr lvl="2"/>
            <a:r>
              <a:rPr lang="ko-KR" altLang="en-US"/>
              <a:t>중앙 서버가 있고</a:t>
            </a:r>
            <a:r>
              <a:rPr lang="en-US" altLang="ko-KR"/>
              <a:t>, </a:t>
            </a:r>
            <a:r>
              <a:rPr lang="ko-KR" altLang="en-US"/>
              <a:t>이 서버가 모든 클라이언트에게 동일한 메시지를 </a:t>
            </a:r>
            <a:r>
              <a:rPr lang="ko-KR" altLang="en-US" smtClean="0"/>
              <a:t>뿌림</a:t>
            </a:r>
            <a:endParaRPr lang="en-US" altLang="ko-KR"/>
          </a:p>
          <a:p>
            <a:pPr lvl="3"/>
            <a:r>
              <a:rPr lang="ko-KR" altLang="en-US" smtClean="0"/>
              <a:t>예</a:t>
            </a:r>
            <a:r>
              <a:rPr lang="en-US" altLang="ko-KR" smtClean="0"/>
              <a:t>) </a:t>
            </a:r>
            <a:r>
              <a:rPr lang="ko-KR" altLang="en-US"/>
              <a:t>유튜브 라이브</a:t>
            </a:r>
            <a:r>
              <a:rPr lang="en-US" altLang="ko-KR"/>
              <a:t>, </a:t>
            </a:r>
            <a:r>
              <a:rPr lang="ko-KR" altLang="en-US"/>
              <a:t>라디오 </a:t>
            </a:r>
            <a:r>
              <a:rPr lang="ko-KR" altLang="en-US" smtClean="0"/>
              <a:t>송출</a:t>
            </a:r>
            <a:endParaRPr lang="en-US" altLang="ko-KR"/>
          </a:p>
          <a:p>
            <a:pPr lvl="2"/>
            <a:r>
              <a:rPr lang="ko-KR" altLang="en-US">
                <a:solidFill>
                  <a:srgbClr val="FF0000"/>
                </a:solidFill>
              </a:rPr>
              <a:t>네트워크 구조는 </a:t>
            </a:r>
            <a:r>
              <a:rPr lang="ko-KR" altLang="en-US" smtClean="0">
                <a:solidFill>
                  <a:srgbClr val="FF0000"/>
                </a:solidFill>
              </a:rPr>
              <a:t>중앙집중형</a:t>
            </a:r>
            <a:endParaRPr lang="en-US" altLang="ko-KR">
              <a:solidFill>
                <a:srgbClr val="FF0000"/>
              </a:solidFill>
            </a:endParaRPr>
          </a:p>
          <a:p>
            <a:pPr lvl="1"/>
            <a:r>
              <a:rPr lang="ko-KR" altLang="en-US"/>
              <a:t>블록체인 </a:t>
            </a:r>
            <a:r>
              <a:rPr lang="en-US" altLang="ko-KR"/>
              <a:t>P2P</a:t>
            </a:r>
            <a:r>
              <a:rPr lang="ko-KR" altLang="en-US"/>
              <a:t>의 </a:t>
            </a:r>
            <a:r>
              <a:rPr lang="en-US" altLang="ko-KR"/>
              <a:t>Broadcast (= Gossip </a:t>
            </a:r>
            <a:r>
              <a:rPr lang="ko-KR" altLang="en-US"/>
              <a:t>방식</a:t>
            </a:r>
            <a:r>
              <a:rPr lang="en-US" altLang="ko-KR"/>
              <a:t>)</a:t>
            </a:r>
            <a:endParaRPr lang="ko-KR" altLang="en-US"/>
          </a:p>
          <a:p>
            <a:pPr lvl="2"/>
            <a:r>
              <a:rPr lang="ko-KR" altLang="en-US"/>
              <a:t>중앙 서버가 </a:t>
            </a:r>
            <a:r>
              <a:rPr lang="ko-KR" altLang="en-US" smtClean="0"/>
              <a:t>없음</a:t>
            </a:r>
            <a:endParaRPr lang="en-US" altLang="ko-KR"/>
          </a:p>
          <a:p>
            <a:pPr lvl="2"/>
            <a:r>
              <a:rPr lang="ko-KR" altLang="en-US"/>
              <a:t>각 노드가 </a:t>
            </a:r>
            <a:r>
              <a:rPr lang="ko-KR" altLang="en-US">
                <a:solidFill>
                  <a:srgbClr val="FF0000"/>
                </a:solidFill>
              </a:rPr>
              <a:t>자신이 연결된 </a:t>
            </a:r>
            <a:r>
              <a:rPr lang="en-US" altLang="ko-KR">
                <a:solidFill>
                  <a:srgbClr val="FF0000"/>
                </a:solidFill>
              </a:rPr>
              <a:t>peer</a:t>
            </a:r>
            <a:r>
              <a:rPr lang="ko-KR" altLang="en-US">
                <a:solidFill>
                  <a:srgbClr val="FF0000"/>
                </a:solidFill>
              </a:rPr>
              <a:t>들에게만 메시지를 전달 </a:t>
            </a:r>
            <a:r>
              <a:rPr lang="ko-KR" altLang="en-US"/>
              <a:t>→ 전달받은 노드도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또 자기와 연결된 </a:t>
            </a:r>
            <a:r>
              <a:rPr lang="en-US" altLang="ko-KR"/>
              <a:t>peer</a:t>
            </a:r>
            <a:r>
              <a:rPr lang="ko-KR" altLang="en-US"/>
              <a:t>에게 </a:t>
            </a:r>
            <a:r>
              <a:rPr lang="ko-KR" altLang="en-US" smtClean="0"/>
              <a:t>전달 </a:t>
            </a:r>
            <a:endParaRPr lang="en-US" altLang="ko-KR"/>
          </a:p>
          <a:p>
            <a:pPr lvl="2"/>
            <a:r>
              <a:rPr lang="ko-KR" altLang="en-US"/>
              <a:t>결과적으로 </a:t>
            </a:r>
            <a:r>
              <a:rPr lang="ko-KR" altLang="en-US">
                <a:solidFill>
                  <a:srgbClr val="008000"/>
                </a:solidFill>
              </a:rPr>
              <a:t>네트워크 전체로 메시지가 “퍼져 나가는 것”이므로 </a:t>
            </a:r>
            <a:r>
              <a:rPr lang="en-US" altLang="ko-KR" smtClean="0">
                <a:solidFill>
                  <a:srgbClr val="008000"/>
                </a:solidFill>
              </a:rPr>
              <a:t/>
            </a:r>
            <a:br>
              <a:rPr lang="en-US" altLang="ko-KR" smtClean="0">
                <a:solidFill>
                  <a:srgbClr val="008000"/>
                </a:solidFill>
              </a:rPr>
            </a:br>
            <a:r>
              <a:rPr lang="ko-KR" altLang="en-US" smtClean="0">
                <a:solidFill>
                  <a:srgbClr val="008000"/>
                </a:solidFill>
              </a:rPr>
              <a:t>브로드캐스트 </a:t>
            </a:r>
            <a:r>
              <a:rPr lang="ko-KR" altLang="en-US">
                <a:solidFill>
                  <a:srgbClr val="008000"/>
                </a:solidFill>
              </a:rPr>
              <a:t>효과가 </a:t>
            </a:r>
            <a:r>
              <a:rPr lang="ko-KR" altLang="en-US" smtClean="0">
                <a:solidFill>
                  <a:srgbClr val="008000"/>
                </a:solidFill>
              </a:rPr>
              <a:t>생김 </a:t>
            </a:r>
            <a:r>
              <a:rPr lang="en-US" altLang="ko-KR" smtClean="0">
                <a:sym typeface="Wingdings" panose="05000000000000000000" pitchFamily="2" charset="2"/>
              </a:rPr>
              <a:t></a:t>
            </a:r>
            <a:r>
              <a:rPr lang="en-US" altLang="ko-KR" smtClean="0"/>
              <a:t> </a:t>
            </a:r>
            <a:r>
              <a:rPr lang="en-US" altLang="ko-KR"/>
              <a:t>P2P</a:t>
            </a:r>
            <a:r>
              <a:rPr lang="ko-KR" altLang="en-US"/>
              <a:t>에서는 </a:t>
            </a:r>
            <a:r>
              <a:rPr lang="en-US" altLang="ko-KR" smtClean="0"/>
              <a:t>"</a:t>
            </a:r>
            <a:r>
              <a:rPr lang="en-US" altLang="ko-KR"/>
              <a:t>Flooding/Gossip broadcast"</a:t>
            </a:r>
            <a:r>
              <a:rPr lang="ko-KR" altLang="en-US"/>
              <a:t>라고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부름</a:t>
            </a:r>
            <a:endParaRPr lang="en-US" altLang="ko-KR" smtClean="0"/>
          </a:p>
          <a:p>
            <a:pPr lvl="3"/>
            <a:r>
              <a:rPr lang="ko-KR" altLang="en-US" b="1">
                <a:solidFill>
                  <a:srgbClr val="FF0000"/>
                </a:solidFill>
              </a:rPr>
              <a:t>모든 노드에게 알린다</a:t>
            </a:r>
            <a:r>
              <a:rPr lang="en-US" altLang="ko-KR" b="1">
                <a:solidFill>
                  <a:srgbClr val="FF0000"/>
                </a:solidFill>
              </a:rPr>
              <a:t>"</a:t>
            </a:r>
            <a:r>
              <a:rPr lang="ko-KR" altLang="en-US" b="1">
                <a:solidFill>
                  <a:srgbClr val="FF0000"/>
                </a:solidFill>
              </a:rPr>
              <a:t>는 </a:t>
            </a:r>
            <a:r>
              <a:rPr lang="ko-KR" altLang="en-US" b="1" smtClean="0">
                <a:solidFill>
                  <a:srgbClr val="FF0000"/>
                </a:solidFill>
              </a:rPr>
              <a:t>의미로</a:t>
            </a:r>
            <a:r>
              <a:rPr lang="en-US" altLang="ko-KR" b="1" smtClean="0">
                <a:solidFill>
                  <a:srgbClr val="FF0000"/>
                </a:solidFill>
              </a:rPr>
              <a:t> </a:t>
            </a:r>
            <a:r>
              <a:rPr lang="en-US" altLang="ko-KR" b="1">
                <a:solidFill>
                  <a:srgbClr val="FF0000"/>
                </a:solidFill>
              </a:rPr>
              <a:t>"</a:t>
            </a:r>
            <a:r>
              <a:rPr lang="ko-KR" altLang="en-US" b="1">
                <a:solidFill>
                  <a:srgbClr val="FF0000"/>
                </a:solidFill>
              </a:rPr>
              <a:t>중앙이 전체에게 직접 알린다</a:t>
            </a:r>
            <a:r>
              <a:rPr lang="en-US" altLang="ko-KR" b="1">
                <a:solidFill>
                  <a:srgbClr val="FF0000"/>
                </a:solidFill>
              </a:rPr>
              <a:t>"</a:t>
            </a:r>
            <a:r>
              <a:rPr lang="ko-KR" altLang="en-US" b="1">
                <a:solidFill>
                  <a:srgbClr val="FF0000"/>
                </a:solidFill>
              </a:rPr>
              <a:t>는 뜻은 </a:t>
            </a:r>
            <a:r>
              <a:rPr lang="ko-KR" altLang="en-US" b="1" smtClean="0">
                <a:solidFill>
                  <a:srgbClr val="FF0000"/>
                </a:solidFill>
              </a:rPr>
              <a:t>아님</a:t>
            </a:r>
            <a:endParaRPr lang="en-US" altLang="ko-KR" b="1" smtClean="0">
              <a:solidFill>
                <a:srgbClr val="FF0000"/>
              </a:solidFill>
            </a:endParaRPr>
          </a:p>
          <a:p>
            <a:pPr lvl="3"/>
            <a:r>
              <a:rPr lang="ko-KR" altLang="en-US" smtClean="0">
                <a:solidFill>
                  <a:schemeClr val="tx1"/>
                </a:solidFill>
              </a:rPr>
              <a:t>즉</a:t>
            </a:r>
            <a:r>
              <a:rPr lang="en-US" altLang="ko-KR">
                <a:solidFill>
                  <a:schemeClr val="tx1"/>
                </a:solidFill>
              </a:rPr>
              <a:t>, P2P </a:t>
            </a:r>
            <a:r>
              <a:rPr lang="ko-KR" altLang="en-US">
                <a:solidFill>
                  <a:schemeClr val="tx1"/>
                </a:solidFill>
              </a:rPr>
              <a:t>전파</a:t>
            </a:r>
            <a:r>
              <a:rPr lang="en-US" altLang="ko-KR">
                <a:solidFill>
                  <a:schemeClr val="tx1"/>
                </a:solidFill>
              </a:rPr>
              <a:t>(gossip/flooding) + </a:t>
            </a:r>
            <a:r>
              <a:rPr lang="ko-KR" altLang="en-US">
                <a:solidFill>
                  <a:schemeClr val="tx1"/>
                </a:solidFill>
              </a:rPr>
              <a:t>결과적으로 전체 확산 → 분산형 </a:t>
            </a:r>
            <a:r>
              <a:rPr lang="ko-KR" altLang="en-US" smtClean="0">
                <a:solidFill>
                  <a:schemeClr val="tx1"/>
                </a:solidFill>
              </a:rPr>
              <a:t>브로드캐스트</a:t>
            </a:r>
            <a:endParaRPr lang="en-US" altLang="ko-KR">
              <a:solidFill>
                <a:schemeClr val="tx1"/>
              </a:solidFill>
            </a:endParaRPr>
          </a:p>
          <a:p>
            <a:pPr lvl="2"/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960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블록체인에서 트랜잭션</a:t>
            </a:r>
            <a:r>
              <a:rPr lang="en-US" altLang="ko-KR"/>
              <a:t>(transaction)</a:t>
            </a:r>
            <a:r>
              <a:rPr lang="ko-KR" altLang="en-US"/>
              <a:t>이 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P2P </a:t>
            </a:r>
            <a:r>
              <a:rPr lang="ko-KR" altLang="en-US"/>
              <a:t>네트워크에서 전파되는 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lnSpcReduction="10000"/>
          </a:bodyPr>
          <a:lstStyle/>
          <a:p>
            <a:r>
              <a:rPr lang="ko-KR" altLang="en-US"/>
              <a:t>비트코인 </a:t>
            </a:r>
            <a:r>
              <a:rPr lang="en-US" altLang="ko-KR"/>
              <a:t>P2P </a:t>
            </a:r>
            <a:r>
              <a:rPr lang="ko-KR" altLang="en-US"/>
              <a:t>네트워크에서 트랜잭션이 퍼지는 </a:t>
            </a:r>
            <a:r>
              <a:rPr lang="ko-KR" altLang="en-US" smtClean="0"/>
              <a:t>과정</a:t>
            </a:r>
            <a:endParaRPr lang="en-US" altLang="ko-KR" smtClean="0"/>
          </a:p>
          <a:p>
            <a:pPr lvl="1"/>
            <a:r>
              <a:rPr lang="ko-KR" altLang="en-US"/>
              <a:t>트랜잭션 전파 </a:t>
            </a:r>
            <a:r>
              <a:rPr lang="ko-KR" altLang="en-US" smtClean="0"/>
              <a:t>과정</a:t>
            </a:r>
            <a:r>
              <a:rPr lang="en-US" altLang="ko-KR" smtClean="0"/>
              <a:t>(</a:t>
            </a:r>
            <a:r>
              <a:rPr lang="en-US" altLang="ko-KR"/>
              <a:t>Bitcoin P2P </a:t>
            </a:r>
            <a:r>
              <a:rPr lang="ko-KR" altLang="en-US"/>
              <a:t>메시지 기반</a:t>
            </a:r>
            <a:r>
              <a:rPr lang="en-US" altLang="ko-KR"/>
              <a:t>)</a:t>
            </a:r>
          </a:p>
          <a:p>
            <a:pPr lvl="2"/>
            <a:r>
              <a:rPr lang="ko-KR" altLang="en-US"/>
              <a:t>트랜잭션 생성</a:t>
            </a:r>
          </a:p>
          <a:p>
            <a:pPr lvl="3"/>
            <a:r>
              <a:rPr lang="ko-KR" altLang="en-US"/>
              <a:t>사용자가 지갑에서 서명된 트랜잭션</a:t>
            </a:r>
            <a:r>
              <a:rPr lang="en-US" altLang="ko-KR"/>
              <a:t>(tx)</a:t>
            </a:r>
            <a:r>
              <a:rPr lang="ko-KR" altLang="en-US"/>
              <a:t>을 만듦 → 연결된 노드에 전달</a:t>
            </a:r>
          </a:p>
          <a:p>
            <a:pPr lvl="2"/>
            <a:r>
              <a:rPr lang="ko-KR" altLang="en-US"/>
              <a:t>노드 → 피어 노드 알림 </a:t>
            </a:r>
            <a:r>
              <a:rPr lang="en-US" altLang="ko-KR"/>
              <a:t>(inv </a:t>
            </a:r>
            <a:r>
              <a:rPr lang="ko-KR" altLang="en-US"/>
              <a:t>메시지</a:t>
            </a:r>
            <a:r>
              <a:rPr lang="en-US" altLang="ko-KR"/>
              <a:t>)</a:t>
            </a:r>
            <a:endParaRPr lang="ko-KR" altLang="en-US"/>
          </a:p>
          <a:p>
            <a:pPr lvl="3"/>
            <a:r>
              <a:rPr lang="ko-KR" altLang="en-US"/>
              <a:t>이 노드는 “나 새로운 트랜잭션 있어</a:t>
            </a:r>
            <a:r>
              <a:rPr lang="en-US" altLang="ko-KR"/>
              <a:t>!” </a:t>
            </a:r>
            <a:r>
              <a:rPr lang="ko-KR" altLang="en-US"/>
              <a:t>하고 </a:t>
            </a:r>
            <a:r>
              <a:rPr lang="en-US" altLang="ko-KR"/>
              <a:t>inv (</a:t>
            </a:r>
            <a:r>
              <a:rPr lang="en-US" altLang="ko-KR" smtClean="0"/>
              <a:t>inventory - </a:t>
            </a:r>
            <a:r>
              <a:rPr lang="ko-KR" altLang="en-US"/>
              <a:t>네트워크의 한 노드가 다른 노드에게 새로운 블록이나 거래</a:t>
            </a:r>
            <a:r>
              <a:rPr lang="en-US" altLang="ko-KR"/>
              <a:t>(</a:t>
            </a:r>
            <a:r>
              <a:rPr lang="ko-KR" altLang="en-US"/>
              <a:t>트랜잭션</a:t>
            </a:r>
            <a:r>
              <a:rPr lang="en-US" altLang="ko-KR"/>
              <a:t>)</a:t>
            </a:r>
            <a:r>
              <a:rPr lang="ko-KR" altLang="en-US"/>
              <a:t>가 생겼음을 알리는 </a:t>
            </a:r>
            <a:r>
              <a:rPr lang="ko-KR" altLang="en-US"/>
              <a:t>데 </a:t>
            </a:r>
            <a:r>
              <a:rPr lang="ko-KR" altLang="en-US" smtClean="0"/>
              <a:t>사용</a:t>
            </a:r>
            <a:r>
              <a:rPr lang="en-US" altLang="ko-KR" smtClean="0"/>
              <a:t>- </a:t>
            </a:r>
            <a:r>
              <a:rPr lang="ko-KR" altLang="en-US"/>
              <a:t>새로운 블록</a:t>
            </a:r>
            <a:r>
              <a:rPr lang="en-US" altLang="ko-KR"/>
              <a:t>/</a:t>
            </a:r>
            <a:r>
              <a:rPr lang="ko-KR" altLang="en-US"/>
              <a:t>거래가 있는데</a:t>
            </a:r>
            <a:r>
              <a:rPr lang="en-US" altLang="ko-KR"/>
              <a:t>, </a:t>
            </a:r>
            <a:r>
              <a:rPr lang="ko-KR" altLang="en-US"/>
              <a:t>너도 가지고 있는지 확인해 봐</a:t>
            </a:r>
            <a:r>
              <a:rPr lang="en-US" altLang="ko-KR" smtClean="0"/>
              <a:t>)</a:t>
            </a:r>
            <a:r>
              <a:rPr lang="ko-KR" altLang="en-US" smtClean="0"/>
              <a:t> </a:t>
            </a:r>
            <a:r>
              <a:rPr lang="ko-KR" altLang="en-US"/>
              <a:t>메시지를 보냄</a:t>
            </a:r>
          </a:p>
          <a:p>
            <a:pPr lvl="3"/>
            <a:r>
              <a:rPr lang="en-US" altLang="ko-KR"/>
              <a:t>inv</a:t>
            </a:r>
            <a:r>
              <a:rPr lang="ko-KR" altLang="en-US"/>
              <a:t>에는 트랜잭션 </a:t>
            </a:r>
            <a:r>
              <a:rPr lang="en-US" altLang="ko-KR"/>
              <a:t>ID(txid) </a:t>
            </a:r>
            <a:r>
              <a:rPr lang="ko-KR" altLang="en-US"/>
              <a:t>같은 식별자만 들어 있음 </a:t>
            </a:r>
            <a:r>
              <a:rPr lang="en-US" altLang="ko-KR"/>
              <a:t>(</a:t>
            </a:r>
            <a:r>
              <a:rPr lang="ko-KR" altLang="en-US"/>
              <a:t>실제 데이터 아님</a:t>
            </a:r>
            <a:r>
              <a:rPr lang="en-US" altLang="ko-KR"/>
              <a:t>)</a:t>
            </a:r>
          </a:p>
          <a:p>
            <a:pPr lvl="2"/>
            <a:r>
              <a:rPr lang="ko-KR" altLang="en-US"/>
              <a:t>피어 노드 요청 </a:t>
            </a:r>
            <a:r>
              <a:rPr lang="en-US" altLang="ko-KR"/>
              <a:t>(getdata </a:t>
            </a:r>
            <a:r>
              <a:rPr lang="ko-KR" altLang="en-US"/>
              <a:t>메시지</a:t>
            </a:r>
            <a:r>
              <a:rPr lang="en-US" altLang="ko-KR"/>
              <a:t>)</a:t>
            </a:r>
            <a:endParaRPr lang="ko-KR" altLang="en-US"/>
          </a:p>
          <a:p>
            <a:pPr lvl="3"/>
            <a:r>
              <a:rPr lang="ko-KR" altLang="en-US"/>
              <a:t>이웃 노드가 “그거 나도 필요해” 하면 </a:t>
            </a:r>
            <a:r>
              <a:rPr lang="en-US" altLang="ko-KR"/>
              <a:t>getdata</a:t>
            </a:r>
            <a:r>
              <a:rPr lang="ko-KR" altLang="en-US"/>
              <a:t> 메시지를 보냄</a:t>
            </a:r>
          </a:p>
          <a:p>
            <a:pPr lvl="3"/>
            <a:r>
              <a:rPr lang="ko-KR" altLang="en-US"/>
              <a:t>어떤 트랜잭션</a:t>
            </a:r>
            <a:r>
              <a:rPr lang="en-US" altLang="ko-KR"/>
              <a:t>(</a:t>
            </a:r>
            <a:r>
              <a:rPr lang="ko-KR" altLang="en-US"/>
              <a:t>또는 블록</a:t>
            </a:r>
            <a:r>
              <a:rPr lang="en-US" altLang="ko-KR"/>
              <a:t>)</a:t>
            </a:r>
            <a:r>
              <a:rPr lang="ko-KR" altLang="en-US"/>
              <a:t>을 달라고 지정</a:t>
            </a:r>
          </a:p>
          <a:p>
            <a:pPr lvl="2"/>
            <a:r>
              <a:rPr lang="ko-KR" altLang="en-US"/>
              <a:t>실제 전송 </a:t>
            </a:r>
            <a:r>
              <a:rPr lang="en-US" altLang="ko-KR"/>
              <a:t>(tx </a:t>
            </a:r>
            <a:r>
              <a:rPr lang="ko-KR" altLang="en-US"/>
              <a:t>메시지</a:t>
            </a:r>
            <a:r>
              <a:rPr lang="en-US" altLang="ko-KR"/>
              <a:t>)</a:t>
            </a:r>
            <a:endParaRPr lang="ko-KR" altLang="en-US"/>
          </a:p>
          <a:p>
            <a:pPr lvl="3"/>
            <a:r>
              <a:rPr lang="ko-KR" altLang="en-US"/>
              <a:t>원래 트랜잭션을 가지고 있던 노드가 요청한 </a:t>
            </a:r>
            <a:r>
              <a:rPr lang="en-US" altLang="ko-KR"/>
              <a:t>peer</a:t>
            </a:r>
            <a:r>
              <a:rPr lang="ko-KR" altLang="en-US"/>
              <a:t>에게 </a:t>
            </a:r>
            <a:r>
              <a:rPr lang="en-US" altLang="ko-KR"/>
              <a:t>tx </a:t>
            </a:r>
            <a:r>
              <a:rPr lang="ko-KR" altLang="en-US"/>
              <a:t>메시지를 보내서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트랜잭션 </a:t>
            </a:r>
            <a:r>
              <a:rPr lang="ko-KR" altLang="en-US"/>
              <a:t>전체 데이터를 전달</a:t>
            </a:r>
          </a:p>
          <a:p>
            <a:pPr lvl="2"/>
            <a:r>
              <a:rPr lang="ko-KR" altLang="en-US"/>
              <a:t>검증 </a:t>
            </a:r>
            <a:r>
              <a:rPr lang="en-US" altLang="ko-KR"/>
              <a:t>+ </a:t>
            </a:r>
            <a:r>
              <a:rPr lang="ko-KR" altLang="en-US"/>
              <a:t>다시 전파</a:t>
            </a:r>
          </a:p>
          <a:p>
            <a:pPr lvl="3"/>
            <a:r>
              <a:rPr lang="ko-KR" altLang="en-US"/>
              <a:t>받은 노드는 디지털 서명</a:t>
            </a:r>
            <a:r>
              <a:rPr lang="en-US" altLang="ko-KR"/>
              <a:t>, </a:t>
            </a:r>
            <a:r>
              <a:rPr lang="ko-KR" altLang="en-US"/>
              <a:t>수수료</a:t>
            </a:r>
            <a:r>
              <a:rPr lang="en-US" altLang="ko-KR"/>
              <a:t>, nonce </a:t>
            </a:r>
            <a:r>
              <a:rPr lang="ko-KR" altLang="en-US"/>
              <a:t>등을 검증</a:t>
            </a:r>
          </a:p>
          <a:p>
            <a:pPr lvl="3"/>
            <a:r>
              <a:rPr lang="ko-KR" altLang="en-US"/>
              <a:t>유효하면 자기 </a:t>
            </a:r>
            <a:r>
              <a:rPr lang="en-US" altLang="ko-KR"/>
              <a:t>mempool</a:t>
            </a:r>
            <a:r>
              <a:rPr lang="ko-KR" altLang="en-US"/>
              <a:t>에 저장</a:t>
            </a:r>
          </a:p>
          <a:p>
            <a:pPr lvl="3"/>
            <a:r>
              <a:rPr lang="ko-KR" altLang="en-US"/>
              <a:t>다시 </a:t>
            </a:r>
            <a:r>
              <a:rPr lang="en-US" altLang="ko-KR"/>
              <a:t>inv </a:t>
            </a:r>
            <a:r>
              <a:rPr lang="ko-KR" altLang="en-US"/>
              <a:t>메시지를 보내서 자기 </a:t>
            </a:r>
            <a:r>
              <a:rPr lang="en-US" altLang="ko-KR"/>
              <a:t>peer</a:t>
            </a:r>
            <a:r>
              <a:rPr lang="ko-KR" altLang="en-US"/>
              <a:t>들에게 </a:t>
            </a:r>
            <a:r>
              <a:rPr lang="ko-KR" altLang="en-US" smtClean="0"/>
              <a:t>알림 → </a:t>
            </a:r>
            <a:r>
              <a:rPr lang="ko-KR" altLang="en-US"/>
              <a:t>이 과정이 반복되며 네트워크 전체로 </a:t>
            </a:r>
            <a:r>
              <a:rPr lang="ko-KR" altLang="en-US" smtClean="0"/>
              <a:t>퍼짐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318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블록체인에서 트랜잭션</a:t>
            </a:r>
            <a:r>
              <a:rPr lang="en-US" altLang="ko-KR"/>
              <a:t>(transaction)</a:t>
            </a:r>
            <a:r>
              <a:rPr lang="ko-KR" altLang="en-US"/>
              <a:t>이 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P2P </a:t>
            </a:r>
            <a:r>
              <a:rPr lang="ko-KR" altLang="en-US"/>
              <a:t>네트워크에서 전파되는 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흐름 그림 </a:t>
            </a:r>
            <a:r>
              <a:rPr lang="en-US" altLang="ko-KR"/>
              <a:t>(</a:t>
            </a:r>
            <a:r>
              <a:rPr lang="ko-KR" altLang="en-US"/>
              <a:t>텍스트 다이어그램</a:t>
            </a:r>
            <a:r>
              <a:rPr lang="en-US" altLang="ko-KR" smtClean="0"/>
              <a:t>)</a:t>
            </a:r>
          </a:p>
          <a:p>
            <a:pPr lvl="1"/>
            <a:r>
              <a:rPr lang="en-US" altLang="ko-KR"/>
              <a:t>hop-by-hop</a:t>
            </a:r>
            <a:r>
              <a:rPr lang="ko-KR" altLang="en-US"/>
              <a:t>으로만 전달되는데</a:t>
            </a:r>
            <a:r>
              <a:rPr lang="en-US" altLang="ko-KR"/>
              <a:t>, </a:t>
            </a:r>
            <a:r>
              <a:rPr lang="ko-KR" altLang="en-US">
                <a:solidFill>
                  <a:srgbClr val="0000FF"/>
                </a:solidFill>
              </a:rPr>
              <a:t>전체적으로 보면 네트워크 </a:t>
            </a:r>
            <a:r>
              <a:rPr lang="en-US" altLang="ko-KR" smtClean="0">
                <a:solidFill>
                  <a:srgbClr val="0000FF"/>
                </a:solidFill>
              </a:rPr>
              <a:t/>
            </a:r>
            <a:br>
              <a:rPr lang="en-US" altLang="ko-KR" smtClean="0">
                <a:solidFill>
                  <a:srgbClr val="0000FF"/>
                </a:solidFill>
              </a:rPr>
            </a:br>
            <a:r>
              <a:rPr lang="ko-KR" altLang="en-US" smtClean="0">
                <a:solidFill>
                  <a:srgbClr val="0000FF"/>
                </a:solidFill>
              </a:rPr>
              <a:t>전체로 </a:t>
            </a:r>
            <a:r>
              <a:rPr lang="ko-KR" altLang="en-US">
                <a:solidFill>
                  <a:srgbClr val="0000FF"/>
                </a:solidFill>
              </a:rPr>
              <a:t>“브로드캐스트된 것처럼” </a:t>
            </a:r>
            <a:r>
              <a:rPr lang="ko-KR" altLang="en-US" smtClean="0">
                <a:solidFill>
                  <a:srgbClr val="0000FF"/>
                </a:solidFill>
              </a:rPr>
              <a:t>동작</a:t>
            </a:r>
            <a:endParaRPr lang="en-US" altLang="ko-KR" smtClean="0">
              <a:solidFill>
                <a:srgbClr val="0000FF"/>
              </a:solidFill>
            </a:endParaRPr>
          </a:p>
          <a:p>
            <a:pPr lvl="2"/>
            <a:r>
              <a:rPr lang="en-US" altLang="ko-KR">
                <a:solidFill>
                  <a:schemeClr val="tx1"/>
                </a:solidFill>
              </a:rPr>
              <a:t>P2P </a:t>
            </a:r>
            <a:r>
              <a:rPr lang="ko-KR" altLang="en-US">
                <a:solidFill>
                  <a:schemeClr val="tx1"/>
                </a:solidFill>
              </a:rPr>
              <a:t>네트워크의 </a:t>
            </a:r>
            <a:r>
              <a:rPr lang="ko-KR" altLang="en-US" smtClean="0">
                <a:solidFill>
                  <a:schemeClr val="tx1"/>
                </a:solidFill>
              </a:rPr>
              <a:t>브로드캐스트는 중앙 </a:t>
            </a:r>
            <a:r>
              <a:rPr lang="ko-KR" altLang="en-US">
                <a:solidFill>
                  <a:schemeClr val="tx1"/>
                </a:solidFill>
              </a:rPr>
              <a:t>서버가 전체에게 직접 </a:t>
            </a:r>
            <a:r>
              <a:rPr lang="ko-KR" altLang="en-US" smtClean="0">
                <a:solidFill>
                  <a:schemeClr val="tx1"/>
                </a:solidFill>
              </a:rPr>
              <a:t>뿌리는게 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ko-KR" altLang="en-US" smtClean="0">
                <a:solidFill>
                  <a:schemeClr val="tx1"/>
                </a:solidFill>
              </a:rPr>
              <a:t>아니라 </a:t>
            </a:r>
            <a:r>
              <a:rPr lang="en-US" altLang="ko-KR" smtClean="0">
                <a:solidFill>
                  <a:srgbClr val="FF0000"/>
                </a:solidFill>
              </a:rPr>
              <a:t>inv </a:t>
            </a:r>
            <a:r>
              <a:rPr lang="en-US" altLang="ko-KR">
                <a:solidFill>
                  <a:srgbClr val="FF0000"/>
                </a:solidFill>
              </a:rPr>
              <a:t>→ getdata → tx</a:t>
            </a:r>
            <a:r>
              <a:rPr lang="ko-KR" altLang="en-US">
                <a:solidFill>
                  <a:srgbClr val="FF0000"/>
                </a:solidFill>
              </a:rPr>
              <a:t> 메시지 교환을 </a:t>
            </a:r>
            <a:r>
              <a:rPr lang="ko-KR" altLang="en-US">
                <a:solidFill>
                  <a:schemeClr val="tx1"/>
                </a:solidFill>
              </a:rPr>
              <a:t>통해 이웃 → 이웃 → 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ko-KR" altLang="en-US" smtClean="0">
                <a:solidFill>
                  <a:schemeClr val="tx1"/>
                </a:solidFill>
              </a:rPr>
              <a:t>이웃 방식으로 </a:t>
            </a:r>
            <a:r>
              <a:rPr lang="ko-KR" altLang="en-US">
                <a:solidFill>
                  <a:schemeClr val="tx1"/>
                </a:solidFill>
              </a:rPr>
              <a:t>전파되는 </a:t>
            </a:r>
            <a:r>
              <a:rPr lang="ko-KR" altLang="en-US" smtClean="0">
                <a:solidFill>
                  <a:schemeClr val="tx1"/>
                </a:solidFill>
              </a:rPr>
              <a:t>것</a:t>
            </a:r>
            <a:endParaRPr lang="en-US" altLang="ko-KR">
              <a:solidFill>
                <a:schemeClr val="tx1"/>
              </a:solidFill>
            </a:endParaRPr>
          </a:p>
          <a:p>
            <a:pPr lvl="1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501008"/>
            <a:ext cx="3237731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5" y="3356992"/>
            <a:ext cx="4176465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041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블록체인에서 트랜잭션</a:t>
            </a:r>
            <a:r>
              <a:rPr lang="en-US" altLang="ko-KR"/>
              <a:t>(transaction)</a:t>
            </a:r>
            <a:r>
              <a:rPr lang="ko-KR" altLang="en-US"/>
              <a:t>이 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P2P </a:t>
            </a:r>
            <a:r>
              <a:rPr lang="ko-KR" altLang="en-US"/>
              <a:t>네트워크에서 전파되는 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P2P </a:t>
            </a:r>
            <a:r>
              <a:rPr lang="ko-KR" altLang="en-US"/>
              <a:t>네트워크에서 한 노드가 연결하는 피어의 </a:t>
            </a:r>
            <a:r>
              <a:rPr lang="ko-KR" altLang="en-US" smtClean="0"/>
              <a:t>수는</a:t>
            </a:r>
            <a:r>
              <a:rPr lang="en-US" altLang="ko-KR" smtClean="0"/>
              <a:t>?</a:t>
            </a:r>
          </a:p>
          <a:p>
            <a:pPr lvl="1"/>
            <a:r>
              <a:rPr lang="ko-KR" altLang="en-US" smtClean="0"/>
              <a:t>네트워크 </a:t>
            </a:r>
            <a:r>
              <a:rPr lang="ko-KR" altLang="en-US"/>
              <a:t>구조</a:t>
            </a:r>
            <a:r>
              <a:rPr lang="en-US" altLang="ko-KR"/>
              <a:t>, </a:t>
            </a:r>
            <a:r>
              <a:rPr lang="ko-KR" altLang="en-US"/>
              <a:t>프로토콜</a:t>
            </a:r>
            <a:r>
              <a:rPr lang="en-US" altLang="ko-KR"/>
              <a:t>, </a:t>
            </a:r>
            <a:r>
              <a:rPr lang="ko-KR" altLang="en-US"/>
              <a:t>자원 상황에 따라 달라지지만</a:t>
            </a:r>
            <a:r>
              <a:rPr lang="en-US" altLang="ko-KR"/>
              <a:t>,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일반적으로 </a:t>
            </a:r>
            <a:r>
              <a:rPr lang="ko-KR" altLang="en-US"/>
              <a:t>다음과 같은 범위에서 </a:t>
            </a:r>
            <a:r>
              <a:rPr lang="ko-KR" altLang="en-US" smtClean="0"/>
              <a:t>운영</a:t>
            </a:r>
            <a:endParaRPr lang="en-US" altLang="ko-KR" smtClean="0"/>
          </a:p>
          <a:p>
            <a:pPr lvl="2"/>
            <a:r>
              <a:rPr lang="en-US" altLang="ko-KR"/>
              <a:t>P2P </a:t>
            </a:r>
            <a:r>
              <a:rPr lang="ko-KR" altLang="en-US"/>
              <a:t>네트워크에서 한 노드가 연결하는 피어 수는 수 개에서 수백 개까지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다양하며</a:t>
            </a:r>
            <a:r>
              <a:rPr lang="en-US" altLang="ko-KR"/>
              <a:t>, </a:t>
            </a:r>
            <a:r>
              <a:rPr lang="ko-KR" altLang="en-US"/>
              <a:t>목적과 환경에 따라 </a:t>
            </a:r>
            <a:r>
              <a:rPr lang="ko-KR" altLang="en-US" smtClean="0"/>
              <a:t>최적화됩</a:t>
            </a:r>
            <a:endParaRPr lang="en-US" altLang="ko-KR" smtClean="0"/>
          </a:p>
          <a:p>
            <a:pPr lvl="3"/>
            <a:r>
              <a:rPr lang="en-US" altLang="ko-KR"/>
              <a:t>P2P(Peer-to-Peer) </a:t>
            </a:r>
            <a:r>
              <a:rPr lang="ko-KR" altLang="en-US"/>
              <a:t>네트워크는 동시에 여러 피어에게 데이터를 전달하는 </a:t>
            </a:r>
            <a:r>
              <a:rPr lang="ko-KR" altLang="en-US"/>
              <a:t>것이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핵심 원리 </a:t>
            </a:r>
            <a:r>
              <a:rPr lang="en-US" altLang="ko-KR" smtClean="0">
                <a:sym typeface="Wingdings" panose="05000000000000000000" pitchFamily="2" charset="2"/>
              </a:rPr>
              <a:t></a:t>
            </a:r>
            <a:r>
              <a:rPr lang="ko-KR" altLang="en-US" smtClean="0"/>
              <a:t> </a:t>
            </a:r>
            <a:r>
              <a:rPr lang="ko-KR" altLang="en-US"/>
              <a:t>이 방식은 </a:t>
            </a:r>
            <a:r>
              <a:rPr lang="en-US" altLang="ko-KR" b="1">
                <a:solidFill>
                  <a:srgbClr val="FF0000"/>
                </a:solidFill>
              </a:rPr>
              <a:t>P2P </a:t>
            </a:r>
            <a:r>
              <a:rPr lang="ko-KR" altLang="en-US" b="1">
                <a:solidFill>
                  <a:srgbClr val="FF0000"/>
                </a:solidFill>
              </a:rPr>
              <a:t>네트워크의 분산성과 효율성을 </a:t>
            </a:r>
            <a:r>
              <a:rPr lang="ko-KR" altLang="en-US" b="1">
                <a:solidFill>
                  <a:srgbClr val="FF0000"/>
                </a:solidFill>
              </a:rPr>
              <a:t>오히려 </a:t>
            </a:r>
            <a:r>
              <a:rPr lang="ko-KR" altLang="en-US" b="1" smtClean="0">
                <a:solidFill>
                  <a:srgbClr val="FF0000"/>
                </a:solidFill>
              </a:rPr>
              <a:t>강화</a:t>
            </a:r>
            <a:endParaRPr lang="en-US" altLang="ko-KR" b="1" smtClean="0">
              <a:solidFill>
                <a:srgbClr val="FF0000"/>
              </a:solidFill>
            </a:endParaRPr>
          </a:p>
          <a:p>
            <a:pPr lvl="3"/>
            <a:r>
              <a:rPr lang="ko-KR" altLang="en-US" b="1">
                <a:solidFill>
                  <a:schemeClr val="accent6">
                    <a:lumMod val="75000"/>
                  </a:schemeClr>
                </a:solidFill>
              </a:rPr>
              <a:t>중앙 서버 없이 모든 </a:t>
            </a:r>
            <a:r>
              <a:rPr lang="ko-KR" altLang="en-US" b="1">
                <a:solidFill>
                  <a:schemeClr val="accent6">
                    <a:lumMod val="75000"/>
                  </a:schemeClr>
                </a:solidFill>
              </a:rPr>
              <a:t>노드가 </a:t>
            </a:r>
            <a:r>
              <a:rPr lang="ko-KR" altLang="en-US" b="1" smtClean="0">
                <a:solidFill>
                  <a:schemeClr val="accent6">
                    <a:lumMod val="75000"/>
                  </a:schemeClr>
                </a:solidFill>
              </a:rPr>
              <a:t>피어</a:t>
            </a:r>
            <a:r>
              <a:rPr lang="en-US" altLang="ko-KR" b="1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altLang="ko-KR" b="1">
                <a:solidFill>
                  <a:schemeClr val="accent6">
                    <a:lumMod val="75000"/>
                  </a:schemeClr>
                </a:solidFill>
              </a:rPr>
              <a:t>peer</a:t>
            </a:r>
            <a:r>
              <a:rPr lang="en-US" altLang="ko-KR" b="1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ko-KR" altLang="en-US" b="1" smtClean="0">
                <a:solidFill>
                  <a:schemeClr val="accent6">
                    <a:lumMod val="75000"/>
                  </a:schemeClr>
                </a:solidFill>
              </a:rPr>
              <a:t>로서 </a:t>
            </a:r>
            <a:r>
              <a:rPr lang="ko-KR" altLang="en-US" b="1">
                <a:solidFill>
                  <a:schemeClr val="accent6">
                    <a:lumMod val="75000"/>
                  </a:schemeClr>
                </a:solidFill>
              </a:rPr>
              <a:t>동일한 </a:t>
            </a:r>
            <a:r>
              <a:rPr lang="ko-KR" altLang="en-US" b="1">
                <a:solidFill>
                  <a:schemeClr val="accent6">
                    <a:lumMod val="75000"/>
                  </a:schemeClr>
                </a:solidFill>
              </a:rPr>
              <a:t>역할을 </a:t>
            </a:r>
            <a:r>
              <a:rPr lang="ko-KR" altLang="en-US" b="1" smtClean="0">
                <a:solidFill>
                  <a:schemeClr val="accent6">
                    <a:lumMod val="75000"/>
                  </a:schemeClr>
                </a:solidFill>
              </a:rPr>
              <a:t>수행 </a:t>
            </a:r>
            <a:r>
              <a:rPr lang="en-US" altLang="ko-KR" smtClean="0">
                <a:sym typeface="Wingdings" panose="05000000000000000000" pitchFamily="2" charset="2"/>
              </a:rPr>
              <a:t></a:t>
            </a:r>
            <a:r>
              <a:rPr lang="en-US" altLang="ko-KR" smtClean="0"/>
              <a:t> </a:t>
            </a:r>
            <a:r>
              <a:rPr lang="ko-KR" altLang="en-US"/>
              <a:t>즉</a:t>
            </a:r>
            <a:r>
              <a:rPr lang="en-US" altLang="ko-KR"/>
              <a:t>, </a:t>
            </a:r>
            <a:r>
              <a:rPr lang="ko-KR" altLang="en-US"/>
              <a:t>데이터를 요청하는 동시에 다른 피어에게 데이터를 제공할 </a:t>
            </a:r>
            <a:r>
              <a:rPr lang="ko-KR" altLang="en-US"/>
              <a:t>수도 </a:t>
            </a:r>
            <a:r>
              <a:rPr lang="ko-KR" altLang="en-US" smtClean="0"/>
              <a:t>있음</a:t>
            </a:r>
            <a:endParaRPr lang="en-US" altLang="ko-KR" smtClean="0"/>
          </a:p>
          <a:p>
            <a:pPr lvl="3"/>
            <a:r>
              <a:rPr lang="en-US" altLang="ko-KR" smtClean="0"/>
              <a:t>P2P </a:t>
            </a:r>
            <a:r>
              <a:rPr lang="ko-KR" altLang="en-US"/>
              <a:t>네트워크에서는 </a:t>
            </a:r>
            <a:r>
              <a:rPr lang="ko-KR" altLang="en-US" b="1">
                <a:solidFill>
                  <a:srgbClr val="008000"/>
                </a:solidFill>
              </a:rPr>
              <a:t>한 노드가 새로운 정보를 받으면</a:t>
            </a:r>
            <a:r>
              <a:rPr lang="en-US" altLang="ko-KR" b="1">
                <a:solidFill>
                  <a:srgbClr val="008000"/>
                </a:solidFill>
              </a:rPr>
              <a:t>, </a:t>
            </a:r>
            <a:r>
              <a:rPr lang="ko-KR" altLang="en-US" b="1">
                <a:solidFill>
                  <a:srgbClr val="008000"/>
                </a:solidFill>
              </a:rPr>
              <a:t>이를 자신이 연결된 다른 모든 피어에게 </a:t>
            </a:r>
            <a:r>
              <a:rPr lang="ko-KR" altLang="en-US" b="1">
                <a:solidFill>
                  <a:srgbClr val="008000"/>
                </a:solidFill>
              </a:rPr>
              <a:t>동시에 </a:t>
            </a:r>
            <a:r>
              <a:rPr lang="ko-KR" altLang="en-US" b="1" smtClean="0">
                <a:solidFill>
                  <a:srgbClr val="008000"/>
                </a:solidFill>
              </a:rPr>
              <a:t>전파함</a:t>
            </a:r>
            <a:endParaRPr lang="en-US" altLang="ko-KR" b="1" smtClean="0">
              <a:solidFill>
                <a:srgbClr val="008000"/>
              </a:solidFill>
            </a:endParaRPr>
          </a:p>
          <a:p>
            <a:pPr lvl="2"/>
            <a:r>
              <a:rPr lang="ko-KR" altLang="en-US"/>
              <a:t>연결 수에 영향을 주는 요소</a:t>
            </a:r>
          </a:p>
          <a:p>
            <a:pPr lvl="3"/>
            <a:r>
              <a:rPr lang="ko-KR" altLang="en-US"/>
              <a:t>네트워크 </a:t>
            </a:r>
            <a:r>
              <a:rPr lang="ko-KR" altLang="en-US" smtClean="0"/>
              <a:t>설정 </a:t>
            </a:r>
            <a:r>
              <a:rPr lang="en-US" altLang="ko-KR" smtClean="0"/>
              <a:t>- </a:t>
            </a:r>
            <a:r>
              <a:rPr lang="ko-KR" altLang="en-US"/>
              <a:t>방화벽</a:t>
            </a:r>
            <a:r>
              <a:rPr lang="en-US" altLang="ko-KR"/>
              <a:t>, NAT, </a:t>
            </a:r>
            <a:r>
              <a:rPr lang="ko-KR" altLang="en-US"/>
              <a:t>포트 제한 등</a:t>
            </a:r>
          </a:p>
          <a:p>
            <a:pPr lvl="3"/>
            <a:r>
              <a:rPr lang="ko-KR" altLang="en-US"/>
              <a:t>프로토콜 </a:t>
            </a:r>
            <a:r>
              <a:rPr lang="ko-KR" altLang="en-US" smtClean="0"/>
              <a:t>설계 </a:t>
            </a:r>
            <a:r>
              <a:rPr lang="en-US" altLang="ko-KR" smtClean="0"/>
              <a:t>- </a:t>
            </a:r>
            <a:r>
              <a:rPr lang="ko-KR" altLang="en-US"/>
              <a:t>연결 수 제한</a:t>
            </a:r>
            <a:r>
              <a:rPr lang="en-US" altLang="ko-KR"/>
              <a:t>, </a:t>
            </a:r>
            <a:r>
              <a:rPr lang="ko-KR" altLang="en-US"/>
              <a:t>연결 유지 전략</a:t>
            </a:r>
          </a:p>
          <a:p>
            <a:pPr lvl="3"/>
            <a:r>
              <a:rPr lang="ko-KR" altLang="en-US"/>
              <a:t>노드 </a:t>
            </a:r>
            <a:r>
              <a:rPr lang="ko-KR" altLang="en-US" smtClean="0"/>
              <a:t>성능 </a:t>
            </a:r>
            <a:r>
              <a:rPr lang="en-US" altLang="ko-KR" smtClean="0"/>
              <a:t>- </a:t>
            </a:r>
            <a:r>
              <a:rPr lang="en-US" altLang="ko-KR"/>
              <a:t>CPU, </a:t>
            </a:r>
            <a:r>
              <a:rPr lang="ko-KR" altLang="en-US"/>
              <a:t>메모리</a:t>
            </a:r>
            <a:r>
              <a:rPr lang="en-US" altLang="ko-KR"/>
              <a:t>, </a:t>
            </a:r>
            <a:r>
              <a:rPr lang="ko-KR" altLang="en-US"/>
              <a:t>대역폭</a:t>
            </a:r>
          </a:p>
          <a:p>
            <a:pPr lvl="3"/>
            <a:r>
              <a:rPr lang="ko-KR" altLang="en-US"/>
              <a:t>자원 </a:t>
            </a:r>
            <a:r>
              <a:rPr lang="ko-KR" altLang="en-US" smtClean="0"/>
              <a:t>요청량 </a:t>
            </a:r>
            <a:r>
              <a:rPr lang="en-US" altLang="ko-KR" smtClean="0"/>
              <a:t>- </a:t>
            </a:r>
            <a:r>
              <a:rPr lang="ko-KR" altLang="en-US"/>
              <a:t>요청하는 데이터의 크기와 분산 정도</a:t>
            </a:r>
          </a:p>
          <a:p>
            <a:pPr lvl="3"/>
            <a:r>
              <a:rPr lang="ko-KR" altLang="en-US"/>
              <a:t>중계 서버 사용 </a:t>
            </a:r>
            <a:r>
              <a:rPr lang="ko-KR" altLang="en-US" smtClean="0"/>
              <a:t>여부 </a:t>
            </a:r>
            <a:r>
              <a:rPr lang="en-US" altLang="ko-KR" smtClean="0"/>
              <a:t>- </a:t>
            </a:r>
            <a:r>
              <a:rPr lang="en-US" altLang="ko-KR"/>
              <a:t>WebRTC </a:t>
            </a:r>
            <a:r>
              <a:rPr lang="ko-KR" altLang="en-US"/>
              <a:t>등에서는 </a:t>
            </a:r>
            <a:r>
              <a:rPr lang="en-US" altLang="ko-KR"/>
              <a:t>STUN/TURN </a:t>
            </a:r>
            <a:r>
              <a:rPr lang="ko-KR" altLang="en-US"/>
              <a:t>서버를 통해 연결 수 조절</a:t>
            </a:r>
          </a:p>
          <a:p>
            <a:pPr lvl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57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블록체인에서 트랜잭션</a:t>
            </a:r>
            <a:r>
              <a:rPr lang="en-US" altLang="ko-KR"/>
              <a:t>(transaction)</a:t>
            </a:r>
            <a:r>
              <a:rPr lang="ko-KR" altLang="en-US"/>
              <a:t>이 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P2P </a:t>
            </a:r>
            <a:r>
              <a:rPr lang="ko-KR" altLang="en-US"/>
              <a:t>네트워크에서 전파되는 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일반적인 피어 연결 수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828756"/>
              </p:ext>
            </p:extLst>
          </p:nvPr>
        </p:nvGraphicFramePr>
        <p:xfrm>
          <a:off x="827584" y="2060848"/>
          <a:ext cx="8064896" cy="348992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514424"/>
                <a:gridCol w="2166096"/>
                <a:gridCol w="3384376"/>
              </a:tblGrid>
              <a:tr h="13868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smtClean="0">
                          <a:latin typeface="+mn-ea"/>
                          <a:ea typeface="+mn-ea"/>
                        </a:rPr>
                        <a:t>내트워크 유형</a:t>
                      </a:r>
                      <a:endParaRPr lang="ko-KR" altLang="en-US" sz="1400" b="1">
                        <a:latin typeface="+mn-ea"/>
                        <a:ea typeface="+mn-ea"/>
                      </a:endParaRPr>
                    </a:p>
                  </a:txBody>
                  <a:tcPr marL="83814" marR="83814" marT="41907" marB="419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>
                          <a:latin typeface="+mn-ea"/>
                          <a:ea typeface="+mn-ea"/>
                        </a:rPr>
                        <a:t>연결 피어 수 </a:t>
                      </a:r>
                      <a:r>
                        <a:rPr lang="en-US" altLang="ko-KR" sz="1400" b="1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1">
                          <a:latin typeface="+mn-ea"/>
                          <a:ea typeface="+mn-ea"/>
                        </a:rPr>
                        <a:t>대략</a:t>
                      </a:r>
                      <a:r>
                        <a:rPr lang="en-US" altLang="ko-KR" sz="1400" b="1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83814" marR="83814" marT="41907" marB="419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83814" marR="83814" marT="41907" marB="41907" anchor="ctr"/>
                </a:tc>
              </a:tr>
              <a:tr h="346705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+mn-ea"/>
                          <a:ea typeface="+mn-ea"/>
                        </a:rPr>
                        <a:t>BitTorrent</a:t>
                      </a:r>
                    </a:p>
                  </a:txBody>
                  <a:tcPr marL="83814" marR="83814" marT="41907" marB="419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>
                          <a:latin typeface="+mn-ea"/>
                          <a:ea typeface="+mn-ea"/>
                        </a:rPr>
                        <a:t>30~100</a:t>
                      </a:r>
                      <a:r>
                        <a:rPr lang="ko-KR" altLang="en-US" sz="1400" b="1">
                          <a:latin typeface="+mn-ea"/>
                          <a:ea typeface="+mn-ea"/>
                        </a:rPr>
                        <a:t>개</a:t>
                      </a:r>
                    </a:p>
                  </a:txBody>
                  <a:tcPr marL="83814" marR="83814" marT="41907" marB="41907"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b="1">
                          <a:latin typeface="+mn-ea"/>
                          <a:ea typeface="+mn-ea"/>
                        </a:rPr>
                        <a:t>클라이언트가 동시에 여러 피어와 </a:t>
                      </a:r>
                      <a:r>
                        <a:rPr lang="en-US" altLang="ko-KR" sz="1400" b="1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400" b="1" smtClean="0">
                          <a:latin typeface="+mn-ea"/>
                          <a:ea typeface="+mn-ea"/>
                        </a:rPr>
                      </a:br>
                      <a:r>
                        <a:rPr lang="ko-KR" altLang="en-US" sz="1400" b="1" smtClean="0">
                          <a:latin typeface="+mn-ea"/>
                          <a:ea typeface="+mn-ea"/>
                        </a:rPr>
                        <a:t>연결해 </a:t>
                      </a:r>
                      <a:r>
                        <a:rPr lang="ko-KR" altLang="en-US" sz="1400" b="1">
                          <a:latin typeface="+mn-ea"/>
                          <a:ea typeface="+mn-ea"/>
                        </a:rPr>
                        <a:t>청크를 병렬로 다운로드</a:t>
                      </a:r>
                    </a:p>
                  </a:txBody>
                  <a:tcPr marL="83814" marR="83814" marT="41907" marB="41907" anchor="ctr"/>
                </a:tc>
              </a:tr>
              <a:tr h="450717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+mn-ea"/>
                          <a:ea typeface="+mn-ea"/>
                        </a:rPr>
                        <a:t>Bitcoin </a:t>
                      </a:r>
                      <a:r>
                        <a:rPr lang="ko-KR" altLang="en-US" sz="1400" b="1">
                          <a:latin typeface="+mn-ea"/>
                          <a:ea typeface="+mn-ea"/>
                        </a:rPr>
                        <a:t>노드</a:t>
                      </a:r>
                    </a:p>
                  </a:txBody>
                  <a:tcPr marL="83814" marR="83814" marT="41907" marB="419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>
                          <a:latin typeface="+mn-ea"/>
                          <a:ea typeface="+mn-ea"/>
                        </a:rPr>
                        <a:t>8~125</a:t>
                      </a:r>
                      <a:r>
                        <a:rPr lang="ko-KR" altLang="en-US" sz="1400" b="1">
                          <a:latin typeface="+mn-ea"/>
                          <a:ea typeface="+mn-ea"/>
                        </a:rPr>
                        <a:t>개</a:t>
                      </a:r>
                    </a:p>
                  </a:txBody>
                  <a:tcPr marL="83814" marR="83814" marT="41907" marB="41907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1400" smtClean="0">
                          <a:solidFill>
                            <a:srgbClr val="C00000"/>
                          </a:solidFill>
                          <a:latin typeface="+mn-ea"/>
                        </a:rPr>
                        <a:t>비트코인 코어 클라이언트의 기본 설정은 </a:t>
                      </a:r>
                      <a:r>
                        <a:rPr lang="ko-KR" altLang="en-US" sz="1400" b="1" smtClean="0">
                          <a:solidFill>
                            <a:srgbClr val="C00000"/>
                          </a:solidFill>
                          <a:latin typeface="+mn-ea"/>
                        </a:rPr>
                        <a:t>최대 </a:t>
                      </a:r>
                      <a:r>
                        <a:rPr lang="en-US" altLang="ko-KR" sz="1400" b="1" smtClean="0">
                          <a:solidFill>
                            <a:srgbClr val="C00000"/>
                          </a:solidFill>
                          <a:latin typeface="+mn-ea"/>
                        </a:rPr>
                        <a:t>8</a:t>
                      </a:r>
                      <a:r>
                        <a:rPr lang="ko-KR" altLang="en-US" sz="1400" b="1" smtClean="0">
                          <a:solidFill>
                            <a:srgbClr val="C00000"/>
                          </a:solidFill>
                          <a:latin typeface="+mn-ea"/>
                        </a:rPr>
                        <a:t>개의 아웃바운드</a:t>
                      </a:r>
                      <a:r>
                        <a:rPr lang="en-US" altLang="ko-KR" sz="1400" b="1" smtClean="0">
                          <a:solidFill>
                            <a:srgbClr val="C00000"/>
                          </a:solidFill>
                          <a:latin typeface="+mn-ea"/>
                        </a:rPr>
                        <a:t>(outgoing) </a:t>
                      </a:r>
                      <a:br>
                        <a:rPr lang="en-US" altLang="ko-KR" sz="1400" b="1" smtClean="0">
                          <a:solidFill>
                            <a:srgbClr val="C00000"/>
                          </a:solidFill>
                          <a:latin typeface="+mn-ea"/>
                        </a:rPr>
                      </a:br>
                      <a:r>
                        <a:rPr lang="ko-KR" altLang="en-US" sz="1400" b="1" smtClean="0">
                          <a:solidFill>
                            <a:srgbClr val="C00000"/>
                          </a:solidFill>
                          <a:latin typeface="+mn-ea"/>
                        </a:rPr>
                        <a:t>연결</a:t>
                      </a:r>
                      <a:r>
                        <a:rPr lang="ko-KR" altLang="en-US" sz="1400" smtClean="0">
                          <a:solidFill>
                            <a:srgbClr val="C00000"/>
                          </a:solidFill>
                          <a:latin typeface="+mn-ea"/>
                        </a:rPr>
                        <a:t>과 </a:t>
                      </a:r>
                      <a:r>
                        <a:rPr lang="ko-KR" altLang="en-US" sz="1400" b="1" smtClean="0">
                          <a:solidFill>
                            <a:srgbClr val="C00000"/>
                          </a:solidFill>
                          <a:latin typeface="+mn-ea"/>
                        </a:rPr>
                        <a:t>최대 </a:t>
                      </a:r>
                      <a:r>
                        <a:rPr lang="en-US" altLang="ko-KR" sz="1400" b="1" smtClean="0">
                          <a:solidFill>
                            <a:srgbClr val="C00000"/>
                          </a:solidFill>
                          <a:latin typeface="+mn-ea"/>
                        </a:rPr>
                        <a:t>117</a:t>
                      </a:r>
                      <a:r>
                        <a:rPr lang="ko-KR" altLang="en-US" sz="1400" b="1" smtClean="0">
                          <a:solidFill>
                            <a:srgbClr val="C00000"/>
                          </a:solidFill>
                          <a:latin typeface="+mn-ea"/>
                        </a:rPr>
                        <a:t>개의 인바운드</a:t>
                      </a:r>
                      <a:r>
                        <a:rPr lang="en-US" altLang="ko-KR" sz="1400" b="1" smtClean="0">
                          <a:solidFill>
                            <a:srgbClr val="C00000"/>
                          </a:solidFill>
                          <a:latin typeface="+mn-ea"/>
                        </a:rPr>
                        <a:t>(incoming) </a:t>
                      </a:r>
                      <a:r>
                        <a:rPr lang="ko-KR" altLang="en-US" sz="1400" b="1" smtClean="0">
                          <a:solidFill>
                            <a:srgbClr val="C00000"/>
                          </a:solidFill>
                          <a:latin typeface="+mn-ea"/>
                        </a:rPr>
                        <a:t>연결</a:t>
                      </a:r>
                      <a:r>
                        <a:rPr lang="ko-KR" altLang="en-US" sz="1400" smtClean="0">
                          <a:solidFill>
                            <a:srgbClr val="C00000"/>
                          </a:solidFill>
                          <a:latin typeface="+mn-ea"/>
                        </a:rPr>
                        <a:t>을 허용 </a:t>
                      </a:r>
                      <a:r>
                        <a:rPr lang="en-US" altLang="ko-KR" sz="1400" smtClean="0">
                          <a:solidFill>
                            <a:srgbClr val="C00000"/>
                          </a:solidFill>
                          <a:latin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400" smtClean="0">
                          <a:solidFill>
                            <a:srgbClr val="C00000"/>
                          </a:solidFill>
                          <a:latin typeface="+mn-ea"/>
                        </a:rPr>
                        <a:t>한 노드는 </a:t>
                      </a:r>
                      <a:r>
                        <a:rPr lang="en-US" altLang="ko-KR" sz="1400" smtClean="0">
                          <a:solidFill>
                            <a:srgbClr val="C00000"/>
                          </a:solidFill>
                          <a:latin typeface="+mn-ea"/>
                        </a:rPr>
                        <a:t/>
                      </a:r>
                      <a:br>
                        <a:rPr lang="en-US" altLang="ko-KR" sz="1400" smtClean="0">
                          <a:solidFill>
                            <a:srgbClr val="C00000"/>
                          </a:solidFill>
                          <a:latin typeface="+mn-ea"/>
                        </a:rPr>
                      </a:br>
                      <a:r>
                        <a:rPr lang="ko-KR" altLang="en-US" sz="1400" smtClean="0">
                          <a:solidFill>
                            <a:srgbClr val="C00000"/>
                          </a:solidFill>
                          <a:latin typeface="+mn-ea"/>
                        </a:rPr>
                        <a:t>최대 </a:t>
                      </a:r>
                      <a:r>
                        <a:rPr lang="en-US" altLang="ko-KR" sz="1400" b="1" smtClean="0">
                          <a:solidFill>
                            <a:srgbClr val="C00000"/>
                          </a:solidFill>
                          <a:latin typeface="+mn-ea"/>
                        </a:rPr>
                        <a:t>125</a:t>
                      </a:r>
                      <a:r>
                        <a:rPr lang="ko-KR" altLang="en-US" sz="1400" b="1" smtClean="0">
                          <a:solidFill>
                            <a:srgbClr val="C00000"/>
                          </a:solidFill>
                          <a:latin typeface="+mn-ea"/>
                        </a:rPr>
                        <a:t>개</a:t>
                      </a:r>
                      <a:r>
                        <a:rPr lang="ko-KR" altLang="en-US" sz="1400" smtClean="0">
                          <a:solidFill>
                            <a:srgbClr val="C00000"/>
                          </a:solidFill>
                          <a:latin typeface="+mn-ea"/>
                        </a:rPr>
                        <a:t>의 피어에 연결될 수 있음</a:t>
                      </a:r>
                      <a:endParaRPr lang="en-US" altLang="ko-KR" sz="1400" smtClean="0">
                        <a:solidFill>
                          <a:srgbClr val="C00000"/>
                        </a:solidFill>
                        <a:latin typeface="+mn-ea"/>
                      </a:endParaRPr>
                    </a:p>
                  </a:txBody>
                  <a:tcPr marL="83814" marR="83814" marT="41907" marB="41907" anchor="ctr"/>
                </a:tc>
              </a:tr>
              <a:tr h="242694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+mn-ea"/>
                          <a:ea typeface="+mn-ea"/>
                        </a:rPr>
                        <a:t>Ethereum </a:t>
                      </a:r>
                      <a:r>
                        <a:rPr lang="ko-KR" altLang="en-US" sz="1400" b="1">
                          <a:latin typeface="+mn-ea"/>
                          <a:ea typeface="+mn-ea"/>
                        </a:rPr>
                        <a:t>노드</a:t>
                      </a:r>
                    </a:p>
                  </a:txBody>
                  <a:tcPr marL="83814" marR="83814" marT="41907" marB="419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>
                          <a:latin typeface="+mn-ea"/>
                          <a:ea typeface="+mn-ea"/>
                        </a:rPr>
                        <a:t>25~50</a:t>
                      </a:r>
                      <a:r>
                        <a:rPr lang="ko-KR" altLang="en-US" sz="1400" b="1">
                          <a:latin typeface="+mn-ea"/>
                          <a:ea typeface="+mn-ea"/>
                        </a:rPr>
                        <a:t>개</a:t>
                      </a:r>
                    </a:p>
                  </a:txBody>
                  <a:tcPr marL="83814" marR="83814" marT="41907" marB="41907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1">
                          <a:latin typeface="+mn-ea"/>
                          <a:ea typeface="+mn-ea"/>
                        </a:rPr>
                        <a:t>Geth </a:t>
                      </a:r>
                      <a:r>
                        <a:rPr lang="ko-KR" altLang="en-US" sz="1400" b="1">
                          <a:latin typeface="+mn-ea"/>
                          <a:ea typeface="+mn-ea"/>
                        </a:rPr>
                        <a:t>기준으로 기본 연결 수는 </a:t>
                      </a:r>
                      <a:r>
                        <a:rPr lang="en-US" altLang="ko-KR" sz="1400" b="1">
                          <a:latin typeface="+mn-ea"/>
                          <a:ea typeface="+mn-ea"/>
                        </a:rPr>
                        <a:t>50</a:t>
                      </a:r>
                      <a:r>
                        <a:rPr lang="ko-KR" altLang="en-US" sz="1400" b="1">
                          <a:latin typeface="+mn-ea"/>
                          <a:ea typeface="+mn-ea"/>
                        </a:rPr>
                        <a:t>개 </a:t>
                      </a:r>
                      <a:r>
                        <a:rPr lang="en-US" altLang="ko-KR" sz="1400" b="1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400" b="1" smtClean="0">
                          <a:latin typeface="+mn-ea"/>
                          <a:ea typeface="+mn-ea"/>
                        </a:rPr>
                      </a:br>
                      <a:r>
                        <a:rPr lang="ko-KR" altLang="en-US" sz="1400" b="1" smtClean="0">
                          <a:latin typeface="+mn-ea"/>
                          <a:ea typeface="+mn-ea"/>
                        </a:rPr>
                        <a:t>내외</a:t>
                      </a:r>
                      <a:endParaRPr lang="ko-KR" altLang="en-US" sz="1400" b="1">
                        <a:latin typeface="+mn-ea"/>
                        <a:ea typeface="+mn-ea"/>
                      </a:endParaRPr>
                    </a:p>
                  </a:txBody>
                  <a:tcPr marL="83814" marR="83814" marT="41907" marB="41907" anchor="ctr"/>
                </a:tc>
              </a:tr>
              <a:tr h="346705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+mn-ea"/>
                          <a:ea typeface="+mn-ea"/>
                        </a:rPr>
                        <a:t>IPFS </a:t>
                      </a:r>
                      <a:r>
                        <a:rPr lang="ko-KR" altLang="en-US" sz="1400" b="1">
                          <a:latin typeface="+mn-ea"/>
                          <a:ea typeface="+mn-ea"/>
                        </a:rPr>
                        <a:t>노드</a:t>
                      </a:r>
                    </a:p>
                  </a:txBody>
                  <a:tcPr marL="83814" marR="83814" marT="41907" marB="419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>
                          <a:latin typeface="+mn-ea"/>
                          <a:ea typeface="+mn-ea"/>
                        </a:rPr>
                        <a:t>수십</a:t>
                      </a:r>
                      <a:r>
                        <a:rPr lang="en-US" altLang="ko-KR" sz="1400" b="1">
                          <a:latin typeface="+mn-ea"/>
                          <a:ea typeface="+mn-ea"/>
                        </a:rPr>
                        <a:t>~</a:t>
                      </a:r>
                      <a:r>
                        <a:rPr lang="ko-KR" altLang="en-US" sz="1400" b="1">
                          <a:latin typeface="+mn-ea"/>
                          <a:ea typeface="+mn-ea"/>
                        </a:rPr>
                        <a:t>수백 개</a:t>
                      </a:r>
                    </a:p>
                  </a:txBody>
                  <a:tcPr marL="83814" marR="83814" marT="41907" marB="41907"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b="1">
                          <a:latin typeface="+mn-ea"/>
                          <a:ea typeface="+mn-ea"/>
                        </a:rPr>
                        <a:t>DHT </a:t>
                      </a:r>
                      <a:r>
                        <a:rPr lang="ko-KR" altLang="en-US" sz="1400" b="1">
                          <a:latin typeface="+mn-ea"/>
                          <a:ea typeface="+mn-ea"/>
                        </a:rPr>
                        <a:t>기반으로 많은 피어와 연결 가능</a:t>
                      </a:r>
                      <a:r>
                        <a:rPr lang="en-US" altLang="ko-KR" sz="1400" b="1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1">
                          <a:latin typeface="+mn-ea"/>
                          <a:ea typeface="+mn-ea"/>
                        </a:rPr>
                        <a:t>자원에 따라 유동적</a:t>
                      </a:r>
                    </a:p>
                  </a:txBody>
                  <a:tcPr marL="83814" marR="83814" marT="41907" marB="41907" anchor="ctr"/>
                </a:tc>
              </a:tr>
              <a:tr h="34670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>
                          <a:latin typeface="+mn-ea"/>
                          <a:ea typeface="+mn-ea"/>
                        </a:rPr>
                        <a:t>WebRTC (</a:t>
                      </a:r>
                      <a:r>
                        <a:rPr lang="ko-KR" altLang="en-US" sz="1400" b="1">
                          <a:latin typeface="+mn-ea"/>
                          <a:ea typeface="+mn-ea"/>
                        </a:rPr>
                        <a:t>브라우저 기반 </a:t>
                      </a:r>
                      <a:r>
                        <a:rPr lang="en-US" altLang="ko-KR" sz="1400" b="1">
                          <a:latin typeface="+mn-ea"/>
                          <a:ea typeface="+mn-ea"/>
                        </a:rPr>
                        <a:t>P2P)</a:t>
                      </a:r>
                      <a:endParaRPr lang="ko-KR" altLang="en-US" sz="1400" b="1">
                        <a:latin typeface="+mn-ea"/>
                        <a:ea typeface="+mn-ea"/>
                      </a:endParaRPr>
                    </a:p>
                  </a:txBody>
                  <a:tcPr marL="83814" marR="83814" marT="41907" marB="419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>
                          <a:latin typeface="+mn-ea"/>
                          <a:ea typeface="+mn-ea"/>
                        </a:rPr>
                        <a:t>1~10</a:t>
                      </a:r>
                      <a:r>
                        <a:rPr lang="ko-KR" altLang="en-US" sz="1400" b="1">
                          <a:latin typeface="+mn-ea"/>
                          <a:ea typeface="+mn-ea"/>
                        </a:rPr>
                        <a:t>개</a:t>
                      </a:r>
                    </a:p>
                  </a:txBody>
                  <a:tcPr marL="83814" marR="83814" marT="41907" marB="41907"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b="1">
                          <a:latin typeface="+mn-ea"/>
                          <a:ea typeface="+mn-ea"/>
                        </a:rPr>
                        <a:t>브라우저 환경에서 직접 연결 가능한 </a:t>
                      </a:r>
                      <a:r>
                        <a:rPr lang="en-US" altLang="ko-KR" sz="1400" b="1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400" b="1" smtClean="0">
                          <a:latin typeface="+mn-ea"/>
                          <a:ea typeface="+mn-ea"/>
                        </a:rPr>
                      </a:br>
                      <a:r>
                        <a:rPr lang="ko-KR" altLang="en-US" sz="1400" b="1" smtClean="0">
                          <a:latin typeface="+mn-ea"/>
                          <a:ea typeface="+mn-ea"/>
                        </a:rPr>
                        <a:t>피어 </a:t>
                      </a:r>
                      <a:r>
                        <a:rPr lang="ko-KR" altLang="en-US" sz="1400" b="1">
                          <a:latin typeface="+mn-ea"/>
                          <a:ea typeface="+mn-ea"/>
                        </a:rPr>
                        <a:t>수는 제한적</a:t>
                      </a:r>
                    </a:p>
                  </a:txBody>
                  <a:tcPr marL="83814" marR="83814" marT="41907" marB="41907" anchor="ctr"/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901652" y="5733256"/>
            <a:ext cx="79928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b="1" smtClean="0"/>
              <a:t>방화벽 설정 </a:t>
            </a:r>
            <a:r>
              <a:rPr lang="en-US" altLang="ko-KR" sz="1600" b="1" smtClean="0"/>
              <a:t>-</a:t>
            </a:r>
            <a:r>
              <a:rPr lang="en-US" altLang="ko-KR" sz="1600" smtClean="0"/>
              <a:t> </a:t>
            </a:r>
            <a:r>
              <a:rPr lang="ko-KR" altLang="en-US" sz="1600"/>
              <a:t>방화벽은 내부 네트워크를 보호하기 위해 아웃바운드 </a:t>
            </a:r>
            <a:r>
              <a:rPr lang="ko-KR" altLang="en-US" sz="1600"/>
              <a:t>트래픽과 </a:t>
            </a:r>
            <a:r>
              <a:rPr lang="en-US" altLang="ko-KR" sz="1600" smtClean="0"/>
              <a:t/>
            </a:r>
            <a:br>
              <a:rPr lang="en-US" altLang="ko-KR" sz="1600" smtClean="0"/>
            </a:br>
            <a:r>
              <a:rPr lang="ko-KR" altLang="en-US" sz="1600" smtClean="0"/>
              <a:t>인바운드 </a:t>
            </a:r>
            <a:r>
              <a:rPr lang="ko-KR" altLang="en-US" sz="1600"/>
              <a:t>트래픽</a:t>
            </a:r>
            <a:r>
              <a:rPr lang="en-US" altLang="ko-KR" sz="1600"/>
              <a:t>(</a:t>
            </a:r>
            <a:r>
              <a:rPr lang="ko-KR" altLang="en-US" sz="1600"/>
              <a:t>외부에서 들어오는</a:t>
            </a:r>
            <a:r>
              <a:rPr lang="en-US" altLang="ko-KR" sz="1600"/>
              <a:t>)</a:t>
            </a:r>
            <a:r>
              <a:rPr lang="ko-KR" altLang="en-US" sz="1600" smtClean="0"/>
              <a:t>을 제어</a:t>
            </a:r>
            <a:endParaRPr lang="ko-KR" altLang="en-US" sz="160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0431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P2P </a:t>
            </a:r>
            <a:r>
              <a:rPr lang="ko-KR" altLang="en-US" smtClean="0"/>
              <a:t>통신 실습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2</a:t>
            </a:r>
            <a:r>
              <a:rPr lang="ko-KR" altLang="en-US" smtClean="0"/>
              <a:t>개의 </a:t>
            </a:r>
            <a:r>
              <a:rPr lang="en-US" altLang="ko-KR" smtClean="0"/>
              <a:t>peer </a:t>
            </a:r>
            <a:r>
              <a:rPr lang="ko-KR" altLang="en-US" smtClean="0"/>
              <a:t>사이의 통신 </a:t>
            </a:r>
            <a:r>
              <a:rPr lang="en-US" altLang="ko-KR" smtClean="0"/>
              <a:t>– peer1.py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9592" y="2060848"/>
            <a:ext cx="6858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latin typeface="+mn-ea"/>
              </a:rPr>
              <a:t>import socket</a:t>
            </a:r>
          </a:p>
          <a:p>
            <a:endParaRPr lang="en-US" altLang="ko-KR" sz="1200" b="1">
              <a:latin typeface="+mn-ea"/>
            </a:endParaRPr>
          </a:p>
          <a:p>
            <a:r>
              <a:rPr lang="en-US" altLang="ko-KR" sz="1200" b="1">
                <a:latin typeface="+mn-ea"/>
              </a:rPr>
              <a:t>HOST = '127.0.0.1'  # localhost</a:t>
            </a:r>
          </a:p>
          <a:p>
            <a:r>
              <a:rPr lang="en-US" altLang="ko-KR" sz="1200" b="1">
                <a:latin typeface="+mn-ea"/>
              </a:rPr>
              <a:t>PORT = 65432        # </a:t>
            </a:r>
            <a:r>
              <a:rPr lang="ko-KR" altLang="en-US" sz="1200" b="1">
                <a:latin typeface="+mn-ea"/>
              </a:rPr>
              <a:t>포트는 </a:t>
            </a:r>
            <a:r>
              <a:rPr lang="en-US" altLang="ko-KR" sz="1200" b="1">
                <a:latin typeface="+mn-ea"/>
              </a:rPr>
              <a:t>1024~65535 </a:t>
            </a:r>
            <a:r>
              <a:rPr lang="ko-KR" altLang="en-US" sz="1200" b="1">
                <a:latin typeface="+mn-ea"/>
              </a:rPr>
              <a:t>사이의 값을 사용</a:t>
            </a:r>
          </a:p>
          <a:p>
            <a:endParaRPr lang="ko-KR" altLang="en-US" sz="1200" b="1">
              <a:latin typeface="+mn-ea"/>
            </a:endParaRPr>
          </a:p>
          <a:p>
            <a:r>
              <a:rPr lang="en-US" altLang="ko-KR" sz="1200" b="1">
                <a:latin typeface="+mn-ea"/>
                <a:hlinkClick r:id="rId2" action="ppaction://hlinksldjump"/>
              </a:rPr>
              <a:t>with socket.socket(socket.AF_INET, socket.SOCK_STREAM) as s:</a:t>
            </a:r>
            <a:endParaRPr lang="en-US" altLang="ko-KR" sz="1200" b="1">
              <a:latin typeface="+mn-ea"/>
            </a:endParaRPr>
          </a:p>
          <a:p>
            <a:r>
              <a:rPr lang="en-US" altLang="ko-KR" sz="1200" b="1">
                <a:latin typeface="+mn-ea"/>
              </a:rPr>
              <a:t>    s.bind((HOST, PORT))</a:t>
            </a:r>
          </a:p>
          <a:p>
            <a:r>
              <a:rPr lang="en-US" altLang="ko-KR" sz="1200" b="1">
                <a:latin typeface="+mn-ea"/>
              </a:rPr>
              <a:t>    s.listen()</a:t>
            </a:r>
          </a:p>
          <a:p>
            <a:r>
              <a:rPr lang="en-US" altLang="ko-KR" sz="1200" b="1">
                <a:latin typeface="+mn-ea"/>
              </a:rPr>
              <a:t>    print(f"</a:t>
            </a:r>
            <a:r>
              <a:rPr lang="ko-KR" altLang="en-US" sz="1200" b="1">
                <a:latin typeface="+mn-ea"/>
              </a:rPr>
              <a:t>피어 </a:t>
            </a:r>
            <a:r>
              <a:rPr lang="en-US" altLang="ko-KR" sz="1200" b="1">
                <a:latin typeface="+mn-ea"/>
              </a:rPr>
              <a:t>1</a:t>
            </a:r>
            <a:r>
              <a:rPr lang="ko-KR" altLang="en-US" sz="1200" b="1">
                <a:latin typeface="+mn-ea"/>
              </a:rPr>
              <a:t>이 </a:t>
            </a:r>
            <a:r>
              <a:rPr lang="en-US" altLang="ko-KR" sz="1200" b="1">
                <a:latin typeface="+mn-ea"/>
              </a:rPr>
              <a:t>{HOST}:{PORT}</a:t>
            </a:r>
            <a:r>
              <a:rPr lang="ko-KR" altLang="en-US" sz="1200" b="1">
                <a:latin typeface="+mn-ea"/>
              </a:rPr>
              <a:t>에서 연결을 기다리는 중</a:t>
            </a:r>
            <a:r>
              <a:rPr lang="en-US" altLang="ko-KR" sz="1200" b="1">
                <a:latin typeface="+mn-ea"/>
              </a:rPr>
              <a:t>...")</a:t>
            </a:r>
          </a:p>
          <a:p>
            <a:r>
              <a:rPr lang="en-US" altLang="ko-KR" sz="1200" b="1">
                <a:latin typeface="+mn-ea"/>
              </a:rPr>
              <a:t>    </a:t>
            </a:r>
            <a:r>
              <a:rPr lang="en-US" altLang="ko-KR" sz="1200" b="1">
                <a:latin typeface="+mn-ea"/>
                <a:hlinkClick r:id="rId3" action="ppaction://hlinksldjump"/>
              </a:rPr>
              <a:t>conn, addr = s.accept()</a:t>
            </a:r>
            <a:endParaRPr lang="en-US" altLang="ko-KR" sz="1200" b="1">
              <a:latin typeface="+mn-ea"/>
            </a:endParaRPr>
          </a:p>
          <a:p>
            <a:r>
              <a:rPr lang="en-US" altLang="ko-KR" sz="1200" b="1">
                <a:latin typeface="+mn-ea"/>
              </a:rPr>
              <a:t>    with conn:</a:t>
            </a:r>
          </a:p>
          <a:p>
            <a:r>
              <a:rPr lang="en-US" altLang="ko-KR" sz="1200" b="1">
                <a:latin typeface="+mn-ea"/>
              </a:rPr>
              <a:t>        print(f"</a:t>
            </a:r>
            <a:r>
              <a:rPr lang="ko-KR" altLang="en-US" sz="1200" b="1">
                <a:latin typeface="+mn-ea"/>
              </a:rPr>
              <a:t>피어 </a:t>
            </a:r>
            <a:r>
              <a:rPr lang="en-US" altLang="ko-KR" sz="1200" b="1">
                <a:latin typeface="+mn-ea"/>
              </a:rPr>
              <a:t>2</a:t>
            </a:r>
            <a:r>
              <a:rPr lang="ko-KR" altLang="en-US" sz="1200" b="1">
                <a:latin typeface="+mn-ea"/>
              </a:rPr>
              <a:t>가 </a:t>
            </a:r>
            <a:r>
              <a:rPr lang="en-US" altLang="ko-KR" sz="1200" b="1">
                <a:latin typeface="+mn-ea"/>
              </a:rPr>
              <a:t>{addr}</a:t>
            </a:r>
            <a:r>
              <a:rPr lang="ko-KR" altLang="en-US" sz="1200" b="1">
                <a:latin typeface="+mn-ea"/>
              </a:rPr>
              <a:t>에서 연결되었습니다</a:t>
            </a:r>
            <a:r>
              <a:rPr lang="en-US" altLang="ko-KR" sz="1200" b="1">
                <a:latin typeface="+mn-ea"/>
              </a:rPr>
              <a:t>.")</a:t>
            </a:r>
          </a:p>
          <a:p>
            <a:r>
              <a:rPr lang="en-US" altLang="ko-KR" sz="1200" b="1">
                <a:latin typeface="+mn-ea"/>
              </a:rPr>
              <a:t>        while True:</a:t>
            </a:r>
          </a:p>
          <a:p>
            <a:r>
              <a:rPr lang="en-US" altLang="ko-KR" sz="1200" b="1">
                <a:solidFill>
                  <a:srgbClr val="C00000"/>
                </a:solidFill>
                <a:latin typeface="+mn-ea"/>
              </a:rPr>
              <a:t>            # </a:t>
            </a:r>
            <a:r>
              <a:rPr lang="ko-KR" altLang="en-US" sz="1200" b="1">
                <a:solidFill>
                  <a:srgbClr val="C00000"/>
                </a:solidFill>
                <a:latin typeface="+mn-ea"/>
              </a:rPr>
              <a:t>상대방</a:t>
            </a:r>
            <a:r>
              <a:rPr lang="en-US" altLang="ko-KR" sz="1200" b="1">
                <a:solidFill>
                  <a:srgbClr val="C00000"/>
                </a:solidFill>
                <a:latin typeface="+mn-ea"/>
              </a:rPr>
              <a:t>(</a:t>
            </a:r>
            <a:r>
              <a:rPr lang="ko-KR" altLang="en-US" sz="1200" b="1">
                <a:solidFill>
                  <a:srgbClr val="C00000"/>
                </a:solidFill>
                <a:latin typeface="+mn-ea"/>
              </a:rPr>
              <a:t>피어 </a:t>
            </a:r>
            <a:r>
              <a:rPr lang="en-US" altLang="ko-KR" sz="1200" b="1">
                <a:solidFill>
                  <a:srgbClr val="C00000"/>
                </a:solidFill>
                <a:latin typeface="+mn-ea"/>
              </a:rPr>
              <a:t>2)</a:t>
            </a:r>
            <a:r>
              <a:rPr lang="ko-KR" altLang="en-US" sz="1200" b="1">
                <a:solidFill>
                  <a:srgbClr val="C00000"/>
                </a:solidFill>
                <a:latin typeface="+mn-ea"/>
              </a:rPr>
              <a:t>으로부터 메시지를 받음</a:t>
            </a:r>
          </a:p>
          <a:p>
            <a:r>
              <a:rPr lang="ko-KR" altLang="en-US" sz="1200" b="1">
                <a:latin typeface="+mn-ea"/>
              </a:rPr>
              <a:t>            </a:t>
            </a:r>
            <a:r>
              <a:rPr lang="en-US" altLang="ko-KR" sz="1200" b="1">
                <a:latin typeface="+mn-ea"/>
              </a:rPr>
              <a:t>data = conn.recv(1024)</a:t>
            </a:r>
          </a:p>
          <a:p>
            <a:r>
              <a:rPr lang="en-US" altLang="ko-KR" sz="1200" b="1">
                <a:latin typeface="+mn-ea"/>
              </a:rPr>
              <a:t>            if not data:</a:t>
            </a:r>
          </a:p>
          <a:p>
            <a:r>
              <a:rPr lang="en-US" altLang="ko-KR" sz="1200" b="1">
                <a:latin typeface="+mn-ea"/>
              </a:rPr>
              <a:t>                print("</a:t>
            </a:r>
            <a:r>
              <a:rPr lang="ko-KR" altLang="en-US" sz="1200" b="1">
                <a:latin typeface="+mn-ea"/>
              </a:rPr>
              <a:t>연결이 종료되었습니다</a:t>
            </a:r>
            <a:r>
              <a:rPr lang="en-US" altLang="ko-KR" sz="1200" b="1">
                <a:latin typeface="+mn-ea"/>
              </a:rPr>
              <a:t>.")</a:t>
            </a:r>
          </a:p>
          <a:p>
            <a:r>
              <a:rPr lang="en-US" altLang="ko-KR" sz="1200" b="1">
                <a:latin typeface="+mn-ea"/>
              </a:rPr>
              <a:t>                break</a:t>
            </a:r>
          </a:p>
          <a:p>
            <a:r>
              <a:rPr lang="en-US" altLang="ko-KR" sz="1200" b="1">
                <a:latin typeface="+mn-ea"/>
              </a:rPr>
              <a:t>            </a:t>
            </a:r>
          </a:p>
          <a:p>
            <a:r>
              <a:rPr lang="en-US" altLang="ko-KR" sz="1200" b="1">
                <a:latin typeface="+mn-ea"/>
              </a:rPr>
              <a:t>            received_message = data.decode('utf-8')</a:t>
            </a:r>
          </a:p>
          <a:p>
            <a:r>
              <a:rPr lang="en-US" altLang="ko-KR" sz="1200" b="1">
                <a:latin typeface="+mn-ea"/>
              </a:rPr>
              <a:t>            print(f"</a:t>
            </a:r>
            <a:r>
              <a:rPr lang="ko-KR" altLang="en-US" sz="1200" b="1">
                <a:latin typeface="+mn-ea"/>
              </a:rPr>
              <a:t>피어 </a:t>
            </a:r>
            <a:r>
              <a:rPr lang="en-US" altLang="ko-KR" sz="1200" b="1">
                <a:latin typeface="+mn-ea"/>
              </a:rPr>
              <a:t>2</a:t>
            </a:r>
            <a:r>
              <a:rPr lang="ko-KR" altLang="en-US" sz="1200" b="1">
                <a:latin typeface="+mn-ea"/>
              </a:rPr>
              <a:t>로부터 받은 메시지</a:t>
            </a:r>
            <a:r>
              <a:rPr lang="en-US" altLang="ko-KR" sz="1200" b="1">
                <a:latin typeface="+mn-ea"/>
              </a:rPr>
              <a:t>: {received_message}")</a:t>
            </a:r>
          </a:p>
          <a:p>
            <a:r>
              <a:rPr lang="en-US" altLang="ko-KR" sz="1200" b="1">
                <a:latin typeface="+mn-ea"/>
              </a:rPr>
              <a:t>            </a:t>
            </a:r>
          </a:p>
          <a:p>
            <a:r>
              <a:rPr lang="en-US" altLang="ko-KR" sz="1200" b="1">
                <a:solidFill>
                  <a:srgbClr val="C00000"/>
                </a:solidFill>
                <a:latin typeface="+mn-ea"/>
              </a:rPr>
              <a:t>            # </a:t>
            </a:r>
            <a:r>
              <a:rPr lang="ko-KR" altLang="en-US" sz="1200" b="1">
                <a:solidFill>
                  <a:srgbClr val="C00000"/>
                </a:solidFill>
                <a:latin typeface="+mn-ea"/>
              </a:rPr>
              <a:t>피어 </a:t>
            </a:r>
            <a:r>
              <a:rPr lang="en-US" altLang="ko-KR" sz="1200" b="1">
                <a:solidFill>
                  <a:srgbClr val="C00000"/>
                </a:solidFill>
                <a:latin typeface="+mn-ea"/>
              </a:rPr>
              <a:t>2</a:t>
            </a:r>
            <a:r>
              <a:rPr lang="ko-KR" altLang="en-US" sz="1200" b="1">
                <a:solidFill>
                  <a:srgbClr val="C00000"/>
                </a:solidFill>
                <a:latin typeface="+mn-ea"/>
              </a:rPr>
              <a:t>에게 응답 메시지 보냄</a:t>
            </a:r>
          </a:p>
          <a:p>
            <a:r>
              <a:rPr lang="ko-KR" altLang="en-US" sz="1200" b="1">
                <a:latin typeface="+mn-ea"/>
              </a:rPr>
              <a:t>            </a:t>
            </a:r>
            <a:r>
              <a:rPr lang="en-US" altLang="ko-KR" sz="1200" b="1">
                <a:latin typeface="+mn-ea"/>
              </a:rPr>
              <a:t>response_message = f"</a:t>
            </a:r>
            <a:r>
              <a:rPr lang="ko-KR" altLang="en-US" sz="1200" b="1">
                <a:latin typeface="+mn-ea"/>
              </a:rPr>
              <a:t>피어 </a:t>
            </a:r>
            <a:r>
              <a:rPr lang="en-US" altLang="ko-KR" sz="1200" b="1">
                <a:latin typeface="+mn-ea"/>
              </a:rPr>
              <a:t>1</a:t>
            </a:r>
            <a:r>
              <a:rPr lang="ko-KR" altLang="en-US" sz="1200" b="1">
                <a:latin typeface="+mn-ea"/>
              </a:rPr>
              <a:t>이 메시지를 잘 받았습니다</a:t>
            </a:r>
            <a:r>
              <a:rPr lang="en-US" altLang="ko-KR" sz="1200" b="1">
                <a:latin typeface="+mn-ea"/>
              </a:rPr>
              <a:t>: '{received_message}'"</a:t>
            </a:r>
          </a:p>
          <a:p>
            <a:r>
              <a:rPr lang="en-US" altLang="ko-KR" sz="1200" b="1">
                <a:latin typeface="+mn-ea"/>
              </a:rPr>
              <a:t>            conn.sendall(response_message.encode('utf-8'))</a:t>
            </a:r>
            <a:endParaRPr lang="ko-KR" altLang="en-US" sz="1200" b="1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957" y="3272722"/>
            <a:ext cx="3171731" cy="2285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807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P2P </a:t>
            </a:r>
            <a:r>
              <a:rPr lang="ko-KR" altLang="en-US"/>
              <a:t>통신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socket.socket</a:t>
            </a:r>
            <a:r>
              <a:rPr lang="en-US" altLang="ko-KR" smtClean="0"/>
              <a:t>()</a:t>
            </a:r>
          </a:p>
          <a:p>
            <a:pPr lvl="1"/>
            <a:r>
              <a:rPr lang="ko-KR" altLang="en-US" smtClean="0">
                <a:solidFill>
                  <a:srgbClr val="0000FF"/>
                </a:solidFill>
              </a:rPr>
              <a:t>소켓 </a:t>
            </a:r>
            <a:r>
              <a:rPr lang="ko-KR" altLang="en-US">
                <a:solidFill>
                  <a:srgbClr val="0000FF"/>
                </a:solidFill>
              </a:rPr>
              <a:t>객체를 생성하는 </a:t>
            </a:r>
            <a:r>
              <a:rPr lang="ko-KR" altLang="en-US" smtClean="0">
                <a:solidFill>
                  <a:srgbClr val="0000FF"/>
                </a:solidFill>
              </a:rPr>
              <a:t>함수</a:t>
            </a:r>
            <a:endParaRPr lang="en-US" altLang="ko-KR">
              <a:solidFill>
                <a:srgbClr val="0000FF"/>
              </a:solidFill>
            </a:endParaRPr>
          </a:p>
          <a:p>
            <a:pPr lvl="2"/>
            <a:r>
              <a:rPr lang="en-US" altLang="ko-KR" smtClean="0">
                <a:solidFill>
                  <a:srgbClr val="FF0000"/>
                </a:solidFill>
              </a:rPr>
              <a:t>socket.AF_INET </a:t>
            </a:r>
            <a:r>
              <a:rPr lang="en-US" altLang="ko-KR" smtClean="0">
                <a:solidFill>
                  <a:schemeClr val="tx1"/>
                </a:solidFill>
              </a:rPr>
              <a:t>- </a:t>
            </a:r>
            <a:r>
              <a:rPr lang="ko-KR" altLang="en-US">
                <a:solidFill>
                  <a:schemeClr val="tx1"/>
                </a:solidFill>
              </a:rPr>
              <a:t>주소 체계를 </a:t>
            </a:r>
            <a:r>
              <a:rPr lang="en-US" altLang="ko-KR">
                <a:solidFill>
                  <a:schemeClr val="tx1"/>
                </a:solidFill>
              </a:rPr>
              <a:t>IPv4</a:t>
            </a:r>
            <a:r>
              <a:rPr lang="ko-KR" altLang="en-US">
                <a:solidFill>
                  <a:schemeClr val="tx1"/>
                </a:solidFill>
              </a:rPr>
              <a:t>로 </a:t>
            </a:r>
            <a:r>
              <a:rPr lang="ko-KR" altLang="en-US" smtClean="0">
                <a:solidFill>
                  <a:schemeClr val="tx1"/>
                </a:solidFill>
              </a:rPr>
              <a:t>설정</a:t>
            </a:r>
            <a:r>
              <a:rPr lang="en-US" altLang="ko-KR" smtClean="0">
                <a:solidFill>
                  <a:schemeClr val="tx1"/>
                </a:solidFill>
              </a:rPr>
              <a:t>(</a:t>
            </a:r>
            <a:r>
              <a:rPr lang="ko-KR" altLang="en-US" smtClean="0">
                <a:solidFill>
                  <a:schemeClr val="tx1"/>
                </a:solidFill>
              </a:rPr>
              <a:t>인터넷 </a:t>
            </a:r>
            <a:r>
              <a:rPr lang="ko-KR" altLang="en-US">
                <a:solidFill>
                  <a:schemeClr val="tx1"/>
                </a:solidFill>
              </a:rPr>
              <a:t>주소</a:t>
            </a:r>
            <a:r>
              <a:rPr lang="en-US" altLang="ko-KR">
                <a:solidFill>
                  <a:schemeClr val="tx1"/>
                </a:solidFill>
              </a:rPr>
              <a:t>(IP </a:t>
            </a:r>
            <a:r>
              <a:rPr lang="ko-KR" altLang="en-US">
                <a:solidFill>
                  <a:schemeClr val="tx1"/>
                </a:solidFill>
              </a:rPr>
              <a:t>주소</a:t>
            </a:r>
            <a:r>
              <a:rPr lang="en-US" altLang="ko-KR">
                <a:solidFill>
                  <a:schemeClr val="tx1"/>
                </a:solidFill>
              </a:rPr>
              <a:t>)</a:t>
            </a:r>
            <a:r>
              <a:rPr lang="ko-KR" altLang="en-US">
                <a:solidFill>
                  <a:schemeClr val="tx1"/>
                </a:solidFill>
              </a:rPr>
              <a:t>를 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ko-KR" altLang="en-US" smtClean="0">
                <a:solidFill>
                  <a:schemeClr val="tx1"/>
                </a:solidFill>
              </a:rPr>
              <a:t>사용하겠다는 의미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  <a:p>
            <a:pPr lvl="2"/>
            <a:r>
              <a:rPr lang="en-US" altLang="ko-KR" smtClean="0">
                <a:solidFill>
                  <a:srgbClr val="FF0000"/>
                </a:solidFill>
              </a:rPr>
              <a:t>socket.SOCK_STREAM</a:t>
            </a:r>
            <a:r>
              <a:rPr lang="en-US" altLang="ko-KR" smtClean="0">
                <a:solidFill>
                  <a:schemeClr val="tx1"/>
                </a:solidFill>
              </a:rPr>
              <a:t> - </a:t>
            </a:r>
            <a:r>
              <a:rPr lang="ko-KR" altLang="en-US">
                <a:solidFill>
                  <a:schemeClr val="tx1"/>
                </a:solidFill>
              </a:rPr>
              <a:t>소켓 타입을 </a:t>
            </a:r>
            <a:r>
              <a:rPr lang="en-US" altLang="ko-KR">
                <a:solidFill>
                  <a:schemeClr val="tx1"/>
                </a:solidFill>
              </a:rPr>
              <a:t>TCP</a:t>
            </a:r>
            <a:r>
              <a:rPr lang="ko-KR" altLang="en-US">
                <a:solidFill>
                  <a:schemeClr val="tx1"/>
                </a:solidFill>
              </a:rPr>
              <a:t>로 </a:t>
            </a:r>
            <a:r>
              <a:rPr lang="ko-KR" altLang="en-US" smtClean="0">
                <a:solidFill>
                  <a:schemeClr val="tx1"/>
                </a:solidFill>
              </a:rPr>
              <a:t>설정</a:t>
            </a:r>
            <a:r>
              <a:rPr lang="en-US" altLang="ko-KR" smtClean="0">
                <a:solidFill>
                  <a:schemeClr val="tx1"/>
                </a:solidFill>
              </a:rPr>
              <a:t>(</a:t>
            </a:r>
            <a:r>
              <a:rPr lang="ko-KR" altLang="en-US" smtClean="0">
                <a:solidFill>
                  <a:schemeClr val="tx1"/>
                </a:solidFill>
              </a:rPr>
              <a:t>신뢰성 </a:t>
            </a:r>
            <a:r>
              <a:rPr lang="ko-KR" altLang="en-US">
                <a:solidFill>
                  <a:schemeClr val="tx1"/>
                </a:solidFill>
              </a:rPr>
              <a:t>있는 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ko-KR" altLang="en-US" smtClean="0">
                <a:solidFill>
                  <a:schemeClr val="tx1"/>
                </a:solidFill>
              </a:rPr>
              <a:t>연결 </a:t>
            </a:r>
            <a:r>
              <a:rPr lang="ko-KR" altLang="en-US">
                <a:solidFill>
                  <a:schemeClr val="tx1"/>
                </a:solidFill>
              </a:rPr>
              <a:t>지향 스트림 소켓으로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데이터가 순서대로 오류 없이 전달됨을 </a:t>
            </a:r>
            <a:r>
              <a:rPr lang="ko-KR" altLang="en-US" smtClean="0">
                <a:solidFill>
                  <a:schemeClr val="tx1"/>
                </a:solidFill>
              </a:rPr>
              <a:t>보장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  <a:p>
            <a:r>
              <a:rPr lang="en-US" altLang="ko-KR"/>
              <a:t>with ... as s</a:t>
            </a:r>
            <a:r>
              <a:rPr lang="en-US" altLang="ko-KR" smtClean="0"/>
              <a:t>:</a:t>
            </a:r>
          </a:p>
          <a:p>
            <a:pPr lvl="1"/>
            <a:r>
              <a:rPr lang="ko-KR" altLang="en-US" smtClean="0">
                <a:solidFill>
                  <a:srgbClr val="0000FF"/>
                </a:solidFill>
              </a:rPr>
              <a:t>파이썬의 </a:t>
            </a:r>
            <a:r>
              <a:rPr lang="ko-KR" altLang="en-US">
                <a:solidFill>
                  <a:srgbClr val="0000FF"/>
                </a:solidFill>
              </a:rPr>
              <a:t>컨텍스트 매니저</a:t>
            </a:r>
            <a:r>
              <a:rPr lang="en-US" altLang="ko-KR">
                <a:solidFill>
                  <a:srgbClr val="0000FF"/>
                </a:solidFill>
              </a:rPr>
              <a:t>(Context Manager)</a:t>
            </a:r>
            <a:r>
              <a:rPr lang="ko-KR" altLang="en-US">
                <a:solidFill>
                  <a:srgbClr val="0000FF"/>
                </a:solidFill>
              </a:rPr>
              <a:t> </a:t>
            </a:r>
            <a:r>
              <a:rPr lang="ko-KR" altLang="en-US" smtClean="0">
                <a:solidFill>
                  <a:srgbClr val="0000FF"/>
                </a:solidFill>
              </a:rPr>
              <a:t>구문</a:t>
            </a:r>
            <a:endParaRPr lang="en-US" altLang="ko-KR">
              <a:solidFill>
                <a:srgbClr val="0000FF"/>
              </a:solidFill>
            </a:endParaRPr>
          </a:p>
          <a:p>
            <a:pPr lvl="2"/>
            <a:r>
              <a:rPr lang="en-US" altLang="ko-KR" smtClean="0">
                <a:solidFill>
                  <a:schemeClr val="tx1"/>
                </a:solidFill>
              </a:rPr>
              <a:t>s</a:t>
            </a:r>
            <a:r>
              <a:rPr lang="ko-KR" altLang="en-US">
                <a:solidFill>
                  <a:schemeClr val="tx1"/>
                </a:solidFill>
              </a:rPr>
              <a:t>라는 변수에 소켓 객체를 할당하고</a:t>
            </a:r>
            <a:r>
              <a:rPr lang="en-US" altLang="ko-KR">
                <a:solidFill>
                  <a:schemeClr val="tx1"/>
                </a:solidFill>
              </a:rPr>
              <a:t>, with </a:t>
            </a:r>
            <a:r>
              <a:rPr lang="ko-KR" altLang="en-US">
                <a:solidFill>
                  <a:schemeClr val="tx1"/>
                </a:solidFill>
              </a:rPr>
              <a:t>블록 내에서 이 소켓을 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ko-KR" altLang="en-US" smtClean="0">
                <a:solidFill>
                  <a:schemeClr val="tx1"/>
                </a:solidFill>
              </a:rPr>
              <a:t>사용하게 해줌</a:t>
            </a:r>
            <a:endParaRPr lang="en-US" altLang="ko-KR" smtClean="0">
              <a:solidFill>
                <a:schemeClr val="tx1"/>
              </a:solidFill>
            </a:endParaRPr>
          </a:p>
          <a:p>
            <a:pPr lvl="2"/>
            <a:r>
              <a:rPr lang="ko-KR" altLang="en-US" smtClean="0">
                <a:solidFill>
                  <a:schemeClr val="tx1"/>
                </a:solidFill>
              </a:rPr>
              <a:t>가장 </a:t>
            </a:r>
            <a:r>
              <a:rPr lang="ko-KR" altLang="en-US">
                <a:solidFill>
                  <a:schemeClr val="tx1"/>
                </a:solidFill>
              </a:rPr>
              <a:t>중요한 기능은 블록이 끝날 때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정상적으로 종료되든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예외가 발생하든 상관없이</a:t>
            </a:r>
            <a:r>
              <a:rPr lang="en-US" altLang="ko-KR">
                <a:solidFill>
                  <a:schemeClr val="tx1"/>
                </a:solidFill>
              </a:rPr>
              <a:t>) </a:t>
            </a:r>
            <a:r>
              <a:rPr lang="ko-KR" altLang="en-US">
                <a:solidFill>
                  <a:schemeClr val="tx1"/>
                </a:solidFill>
              </a:rPr>
              <a:t>소켓을 자동으로 닫아주는 </a:t>
            </a:r>
            <a:r>
              <a:rPr lang="ko-KR" altLang="en-US" smtClean="0">
                <a:solidFill>
                  <a:schemeClr val="tx1"/>
                </a:solidFill>
              </a:rPr>
              <a:t>것임 </a:t>
            </a:r>
            <a:r>
              <a:rPr lang="en-US" altLang="ko-KR" smtClean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altLang="ko-KR" smtClean="0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rgbClr val="FF0000"/>
                </a:solidFill>
              </a:rPr>
              <a:t>이는 </a:t>
            </a:r>
            <a:r>
              <a:rPr lang="en-US" altLang="ko-KR">
                <a:solidFill>
                  <a:srgbClr val="FF0000"/>
                </a:solidFill>
              </a:rPr>
              <a:t>s.close()</a:t>
            </a:r>
            <a:r>
              <a:rPr lang="ko-KR" altLang="en-US">
                <a:solidFill>
                  <a:srgbClr val="FF0000"/>
                </a:solidFill>
              </a:rPr>
              <a:t>를 명시적으로 호출할 필요가 없게 하여 리소스 누수를 </a:t>
            </a:r>
            <a:r>
              <a:rPr lang="ko-KR" altLang="en-US" smtClean="0">
                <a:solidFill>
                  <a:srgbClr val="FF0000"/>
                </a:solidFill>
              </a:rPr>
              <a:t>방지해줌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048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P2P </a:t>
            </a:r>
            <a:r>
              <a:rPr lang="ko-KR" altLang="en-US"/>
              <a:t>통신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/>
              <a:t>conn, addr = s.accept</a:t>
            </a:r>
            <a:r>
              <a:rPr lang="en-US" altLang="ko-KR" smtClean="0"/>
              <a:t>()</a:t>
            </a:r>
          </a:p>
          <a:p>
            <a:pPr lvl="1"/>
            <a:r>
              <a:rPr lang="ko-KR" altLang="en-US" smtClean="0"/>
              <a:t>서버 </a:t>
            </a:r>
            <a:r>
              <a:rPr lang="ko-KR" altLang="en-US"/>
              <a:t>소켓이 클라이언트의 연결 요청을 수락하고</a:t>
            </a:r>
            <a:r>
              <a:rPr lang="en-US" altLang="ko-KR"/>
              <a:t>, </a:t>
            </a:r>
            <a:r>
              <a:rPr lang="ko-KR" altLang="en-US"/>
              <a:t>연결된 클라이언트와의 통신을 </a:t>
            </a:r>
            <a:r>
              <a:rPr lang="ko-KR" altLang="en-US" smtClean="0"/>
              <a:t>위한 </a:t>
            </a:r>
            <a:r>
              <a:rPr lang="ko-KR" altLang="en-US"/>
              <a:t>새로운 소켓과 클라이언트의 주소 정보를 반환하는 </a:t>
            </a:r>
            <a:r>
              <a:rPr lang="ko-KR" altLang="en-US" smtClean="0"/>
              <a:t>함수</a:t>
            </a:r>
            <a:endParaRPr lang="en-US" altLang="ko-KR"/>
          </a:p>
          <a:p>
            <a:pPr lvl="1"/>
            <a:r>
              <a:rPr lang="ko-KR" altLang="en-US"/>
              <a:t>주요 반환 값</a:t>
            </a:r>
          </a:p>
          <a:p>
            <a:pPr lvl="2"/>
            <a:r>
              <a:rPr lang="en-US" altLang="ko-KR" smtClean="0"/>
              <a:t>conn</a:t>
            </a:r>
            <a:r>
              <a:rPr lang="en-US" altLang="ko-KR" smtClean="0">
                <a:solidFill>
                  <a:schemeClr val="tx1"/>
                </a:solidFill>
              </a:rPr>
              <a:t> - </a:t>
            </a:r>
            <a:r>
              <a:rPr lang="ko-KR" altLang="en-US">
                <a:solidFill>
                  <a:schemeClr val="tx1"/>
                </a:solidFill>
              </a:rPr>
              <a:t>클라이언트와 실제 통신을 할 때 사용되는 새로운 소켓 </a:t>
            </a:r>
            <a:r>
              <a:rPr lang="ko-KR" altLang="en-US" smtClean="0">
                <a:solidFill>
                  <a:schemeClr val="tx1"/>
                </a:solidFill>
              </a:rPr>
              <a:t>객체</a:t>
            </a:r>
            <a:r>
              <a:rPr lang="en-US" altLang="ko-KR" smtClean="0">
                <a:solidFill>
                  <a:schemeClr val="tx1"/>
                </a:solidFill>
              </a:rPr>
              <a:t>(</a:t>
            </a:r>
            <a:r>
              <a:rPr lang="ko-KR" altLang="en-US" smtClean="0">
                <a:solidFill>
                  <a:schemeClr val="tx1"/>
                </a:solidFill>
              </a:rPr>
              <a:t>이 </a:t>
            </a:r>
            <a:r>
              <a:rPr lang="ko-KR" altLang="en-US">
                <a:solidFill>
                  <a:schemeClr val="tx1"/>
                </a:solidFill>
              </a:rPr>
              <a:t>소켓은 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en-US" altLang="ko-KR" smtClean="0">
                <a:solidFill>
                  <a:schemeClr val="tx1"/>
                </a:solidFill>
              </a:rPr>
              <a:t>s </a:t>
            </a:r>
            <a:r>
              <a:rPr lang="ko-KR" altLang="en-US">
                <a:solidFill>
                  <a:schemeClr val="tx1"/>
                </a:solidFill>
              </a:rPr>
              <a:t>소켓과는 별개로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연결된 클라이언트와 데이터를 주고받는 데 </a:t>
            </a:r>
            <a:r>
              <a:rPr lang="ko-KR" altLang="en-US" smtClean="0">
                <a:solidFill>
                  <a:schemeClr val="tx1"/>
                </a:solidFill>
              </a:rPr>
              <a:t>쓰임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  <a:p>
            <a:pPr lvl="2"/>
            <a:r>
              <a:rPr lang="en-US" altLang="ko-KR" smtClean="0"/>
              <a:t>addr</a:t>
            </a:r>
            <a:r>
              <a:rPr lang="en-US" altLang="ko-KR" smtClean="0">
                <a:solidFill>
                  <a:schemeClr val="tx1"/>
                </a:solidFill>
              </a:rPr>
              <a:t> - </a:t>
            </a:r>
            <a:r>
              <a:rPr lang="ko-KR" altLang="en-US">
                <a:solidFill>
                  <a:schemeClr val="tx1"/>
                </a:solidFill>
              </a:rPr>
              <a:t>연결된 클라이언트의 주소 </a:t>
            </a:r>
            <a:r>
              <a:rPr lang="ko-KR" altLang="en-US" smtClean="0">
                <a:solidFill>
                  <a:schemeClr val="tx1"/>
                </a:solidFill>
              </a:rPr>
              <a:t>정보</a:t>
            </a:r>
            <a:r>
              <a:rPr lang="en-US" altLang="ko-KR" smtClean="0">
                <a:solidFill>
                  <a:schemeClr val="tx1"/>
                </a:solidFill>
              </a:rPr>
              <a:t>(</a:t>
            </a:r>
            <a:r>
              <a:rPr lang="ko-KR" altLang="en-US" smtClean="0">
                <a:solidFill>
                  <a:schemeClr val="tx1"/>
                </a:solidFill>
              </a:rPr>
              <a:t>일반적으로 </a:t>
            </a:r>
            <a:r>
              <a:rPr lang="en-US" altLang="ko-KR" smtClean="0">
                <a:solidFill>
                  <a:schemeClr val="tx1"/>
                </a:solidFill>
              </a:rPr>
              <a:t>(IP </a:t>
            </a:r>
            <a:r>
              <a:rPr lang="ko-KR" altLang="en-US">
                <a:solidFill>
                  <a:schemeClr val="tx1"/>
                </a:solidFill>
              </a:rPr>
              <a:t>주소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포트 번호</a:t>
            </a:r>
            <a:r>
              <a:rPr lang="en-US" altLang="ko-KR">
                <a:solidFill>
                  <a:schemeClr val="tx1"/>
                </a:solidFill>
              </a:rPr>
              <a:t>) </a:t>
            </a:r>
            <a:r>
              <a:rPr lang="ko-KR" altLang="en-US">
                <a:solidFill>
                  <a:schemeClr val="tx1"/>
                </a:solidFill>
              </a:rPr>
              <a:t>형태의 </a:t>
            </a:r>
            <a:r>
              <a:rPr lang="ko-KR" altLang="en-US" smtClean="0">
                <a:solidFill>
                  <a:schemeClr val="tx1"/>
                </a:solidFill>
              </a:rPr>
              <a:t>튜플</a:t>
            </a:r>
            <a:endParaRPr lang="en-US" altLang="ko-KR">
              <a:solidFill>
                <a:schemeClr val="tx1"/>
              </a:solidFill>
            </a:endParaRPr>
          </a:p>
          <a:p>
            <a:pPr lvl="1"/>
            <a:r>
              <a:rPr lang="ko-KR" altLang="en-US"/>
              <a:t>동작 </a:t>
            </a:r>
            <a:r>
              <a:rPr lang="ko-KR" altLang="en-US" smtClean="0"/>
              <a:t>원리</a:t>
            </a:r>
            <a:endParaRPr lang="en-US" altLang="ko-KR" smtClean="0"/>
          </a:p>
          <a:p>
            <a:pPr lvl="2"/>
            <a:r>
              <a:rPr lang="ko-KR" altLang="en-US" smtClean="0">
                <a:solidFill>
                  <a:schemeClr val="tx1"/>
                </a:solidFill>
              </a:rPr>
              <a:t>보통 </a:t>
            </a:r>
            <a:r>
              <a:rPr lang="ko-KR" altLang="en-US">
                <a:solidFill>
                  <a:schemeClr val="tx1"/>
                </a:solidFill>
              </a:rPr>
              <a:t>서버 프로그램에서 </a:t>
            </a:r>
            <a:r>
              <a:rPr lang="en-US" altLang="ko-KR">
                <a:solidFill>
                  <a:schemeClr val="tx1"/>
                </a:solidFill>
              </a:rPr>
              <a:t>s.listen()</a:t>
            </a:r>
            <a:r>
              <a:rPr lang="ko-KR" altLang="en-US">
                <a:solidFill>
                  <a:schemeClr val="tx1"/>
                </a:solidFill>
              </a:rPr>
              <a:t> 메서드를 호출한 후에 </a:t>
            </a:r>
            <a:r>
              <a:rPr lang="ko-KR" altLang="en-US" smtClean="0">
                <a:solidFill>
                  <a:schemeClr val="tx1"/>
                </a:solidFill>
              </a:rPr>
              <a:t>사용됨</a:t>
            </a:r>
            <a:endParaRPr lang="en-US" altLang="ko-KR" smtClean="0">
              <a:solidFill>
                <a:schemeClr val="tx1"/>
              </a:solidFill>
            </a:endParaRPr>
          </a:p>
          <a:p>
            <a:pPr lvl="2"/>
            <a:r>
              <a:rPr lang="en-US" altLang="ko-KR" smtClean="0">
                <a:solidFill>
                  <a:schemeClr val="tx1"/>
                </a:solidFill>
              </a:rPr>
              <a:t>s.accept</a:t>
            </a:r>
            <a:r>
              <a:rPr lang="en-US" altLang="ko-KR">
                <a:solidFill>
                  <a:schemeClr val="tx1"/>
                </a:solidFill>
              </a:rPr>
              <a:t>()</a:t>
            </a:r>
            <a:r>
              <a:rPr lang="ko-KR" altLang="en-US">
                <a:solidFill>
                  <a:schemeClr val="tx1"/>
                </a:solidFill>
              </a:rPr>
              <a:t>는 클라이언트가 연결될 때까지 코드를 멈추고 </a:t>
            </a:r>
            <a:r>
              <a:rPr lang="ko-KR" altLang="en-US" smtClean="0">
                <a:solidFill>
                  <a:schemeClr val="tx1"/>
                </a:solidFill>
              </a:rPr>
              <a:t>기다림</a:t>
            </a:r>
            <a:r>
              <a:rPr lang="en-US" altLang="ko-KR" smtClean="0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블로킹</a:t>
            </a:r>
            <a:r>
              <a:rPr lang="en-US" altLang="ko-KR">
                <a:solidFill>
                  <a:schemeClr val="tx1"/>
                </a:solidFill>
              </a:rPr>
              <a:t>). 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ko-KR" altLang="en-US" smtClean="0"/>
              <a:t>클라이언트가 </a:t>
            </a:r>
            <a:r>
              <a:rPr lang="ko-KR" altLang="en-US"/>
              <a:t>연결을 요청하면</a:t>
            </a:r>
            <a:r>
              <a:rPr lang="en-US" altLang="ko-KR"/>
              <a:t>, </a:t>
            </a:r>
            <a:r>
              <a:rPr lang="ko-KR" altLang="en-US"/>
              <a:t>함수는 즉시 실행되어 </a:t>
            </a:r>
            <a:r>
              <a:rPr lang="en-US" altLang="ko-KR"/>
              <a:t>conn</a:t>
            </a:r>
            <a:r>
              <a:rPr lang="ko-KR" altLang="en-US"/>
              <a:t>과 </a:t>
            </a:r>
            <a:r>
              <a:rPr lang="en-US" altLang="ko-KR"/>
              <a:t>addr</a:t>
            </a:r>
            <a:r>
              <a:rPr lang="ko-KR" altLang="en-US"/>
              <a:t>을 </a:t>
            </a:r>
            <a:r>
              <a:rPr lang="ko-KR" altLang="en-US" smtClean="0"/>
              <a:t>반환 </a:t>
            </a:r>
            <a:r>
              <a:rPr lang="en-US" altLang="ko-KR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mtClean="0">
                <a:solidFill>
                  <a:schemeClr val="tx1"/>
                </a:solidFill>
              </a:rPr>
              <a:t>이 </a:t>
            </a:r>
            <a:r>
              <a:rPr lang="ko-KR" altLang="en-US">
                <a:solidFill>
                  <a:schemeClr val="tx1"/>
                </a:solidFill>
              </a:rPr>
              <a:t>과정은 여러 클라이언트가 </a:t>
            </a:r>
            <a:r>
              <a:rPr lang="ko-KR" altLang="en-US">
                <a:solidFill>
                  <a:srgbClr val="008000"/>
                </a:solidFill>
              </a:rPr>
              <a:t>순차적으로 연결될 수 있도록 </a:t>
            </a:r>
            <a:r>
              <a:rPr lang="ko-KR" altLang="en-US" smtClean="0">
                <a:solidFill>
                  <a:srgbClr val="008000"/>
                </a:solidFill>
              </a:rPr>
              <a:t>해줌</a:t>
            </a:r>
            <a:endParaRPr lang="en-US" altLang="ko-KR" smtClean="0">
              <a:solidFill>
                <a:srgbClr val="008000"/>
              </a:solidFill>
            </a:endParaRPr>
          </a:p>
          <a:p>
            <a:pPr lvl="3"/>
            <a:r>
              <a:rPr lang="en-US" altLang="ko-KR" smtClean="0">
                <a:solidFill>
                  <a:schemeClr val="tx1"/>
                </a:solidFill>
              </a:rPr>
              <a:t>s.accept</a:t>
            </a:r>
            <a:r>
              <a:rPr lang="en-US" altLang="ko-KR">
                <a:solidFill>
                  <a:schemeClr val="tx1"/>
                </a:solidFill>
              </a:rPr>
              <a:t>()</a:t>
            </a:r>
            <a:r>
              <a:rPr lang="ko-KR" altLang="en-US">
                <a:solidFill>
                  <a:schemeClr val="tx1"/>
                </a:solidFill>
              </a:rPr>
              <a:t>는 </a:t>
            </a:r>
            <a:r>
              <a:rPr lang="en-US" altLang="ko-KR">
                <a:solidFill>
                  <a:schemeClr val="tx1"/>
                </a:solidFill>
              </a:rPr>
              <a:t>"</a:t>
            </a:r>
            <a:r>
              <a:rPr lang="ko-KR" altLang="en-US">
                <a:solidFill>
                  <a:schemeClr val="tx1"/>
                </a:solidFill>
              </a:rPr>
              <a:t>손님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클라이언트</a:t>
            </a:r>
            <a:r>
              <a:rPr lang="en-US" altLang="ko-KR">
                <a:solidFill>
                  <a:schemeClr val="tx1"/>
                </a:solidFill>
              </a:rPr>
              <a:t>)</a:t>
            </a:r>
            <a:r>
              <a:rPr lang="ko-KR" altLang="en-US">
                <a:solidFill>
                  <a:schemeClr val="tx1"/>
                </a:solidFill>
              </a:rPr>
              <a:t>이 문을 두드리면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문을 </a:t>
            </a:r>
            <a:r>
              <a:rPr lang="ko-KR" altLang="en-US" smtClean="0">
                <a:solidFill>
                  <a:schemeClr val="tx1"/>
                </a:solidFill>
              </a:rPr>
              <a:t>열어주고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연결 수락</a:t>
            </a:r>
            <a:r>
              <a:rPr lang="en-US" altLang="ko-KR">
                <a:solidFill>
                  <a:schemeClr val="tx1"/>
                </a:solidFill>
              </a:rPr>
              <a:t>), 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ko-KR" altLang="en-US" smtClean="0">
                <a:solidFill>
                  <a:schemeClr val="tx1"/>
                </a:solidFill>
              </a:rPr>
              <a:t>손님을 </a:t>
            </a:r>
            <a:r>
              <a:rPr lang="ko-KR" altLang="en-US">
                <a:solidFill>
                  <a:schemeClr val="tx1"/>
                </a:solidFill>
              </a:rPr>
              <a:t>응접실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새로운 소켓 </a:t>
            </a:r>
            <a:r>
              <a:rPr lang="en-US" altLang="ko-KR">
                <a:solidFill>
                  <a:schemeClr val="tx1"/>
                </a:solidFill>
              </a:rPr>
              <a:t>conn)</a:t>
            </a:r>
            <a:r>
              <a:rPr lang="ko-KR" altLang="en-US">
                <a:solidFill>
                  <a:schemeClr val="tx1"/>
                </a:solidFill>
              </a:rPr>
              <a:t>로 안내하며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 smtClean="0">
                <a:solidFill>
                  <a:schemeClr val="tx1"/>
                </a:solidFill>
              </a:rPr>
              <a:t>손님의 </a:t>
            </a:r>
            <a:r>
              <a:rPr lang="ko-KR" altLang="en-US">
                <a:solidFill>
                  <a:schemeClr val="tx1"/>
                </a:solidFill>
              </a:rPr>
              <a:t>집 주소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주소 </a:t>
            </a:r>
            <a:r>
              <a:rPr lang="en-US" altLang="ko-KR">
                <a:solidFill>
                  <a:schemeClr val="tx1"/>
                </a:solidFill>
              </a:rPr>
              <a:t>addr)</a:t>
            </a:r>
            <a:r>
              <a:rPr lang="ko-KR" altLang="en-US">
                <a:solidFill>
                  <a:schemeClr val="tx1"/>
                </a:solidFill>
              </a:rPr>
              <a:t>를 알려주는</a:t>
            </a:r>
            <a:r>
              <a:rPr lang="en-US" altLang="ko-KR">
                <a:solidFill>
                  <a:schemeClr val="tx1"/>
                </a:solidFill>
              </a:rPr>
              <a:t>" </a:t>
            </a:r>
            <a:r>
              <a:rPr lang="ko-KR" altLang="en-US">
                <a:solidFill>
                  <a:schemeClr val="tx1"/>
                </a:solidFill>
              </a:rPr>
              <a:t>역할을 </a:t>
            </a:r>
            <a:r>
              <a:rPr lang="ko-KR" altLang="en-US" smtClean="0">
                <a:solidFill>
                  <a:schemeClr val="tx1"/>
                </a:solidFill>
              </a:rPr>
              <a:t>함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193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P2P </a:t>
            </a:r>
            <a:r>
              <a:rPr lang="ko-KR" altLang="en-US"/>
              <a:t>통신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2</a:t>
            </a:r>
            <a:r>
              <a:rPr lang="ko-KR" altLang="en-US" smtClean="0"/>
              <a:t>개의 </a:t>
            </a:r>
            <a:r>
              <a:rPr lang="en-US" altLang="ko-KR" smtClean="0"/>
              <a:t>peer </a:t>
            </a:r>
            <a:r>
              <a:rPr lang="ko-KR" altLang="en-US" smtClean="0"/>
              <a:t>사이의 통신 </a:t>
            </a:r>
            <a:r>
              <a:rPr lang="en-US" altLang="ko-KR" smtClean="0"/>
              <a:t>– peer2.py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9592" y="2060848"/>
            <a:ext cx="68580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latin typeface="+mn-ea"/>
              </a:rPr>
              <a:t>import socket</a:t>
            </a:r>
          </a:p>
          <a:p>
            <a:endParaRPr lang="en-US" altLang="ko-KR" sz="1200" b="1">
              <a:latin typeface="+mn-ea"/>
            </a:endParaRPr>
          </a:p>
          <a:p>
            <a:r>
              <a:rPr lang="en-US" altLang="ko-KR" sz="1200" b="1">
                <a:latin typeface="+mn-ea"/>
              </a:rPr>
              <a:t>HOST = '127.0.0.1'  # </a:t>
            </a:r>
            <a:r>
              <a:rPr lang="ko-KR" altLang="en-US" sz="1200" b="1">
                <a:latin typeface="+mn-ea"/>
              </a:rPr>
              <a:t>피어 </a:t>
            </a:r>
            <a:r>
              <a:rPr lang="en-US" altLang="ko-KR" sz="1200" b="1">
                <a:latin typeface="+mn-ea"/>
              </a:rPr>
              <a:t>1</a:t>
            </a:r>
            <a:r>
              <a:rPr lang="ko-KR" altLang="en-US" sz="1200" b="1">
                <a:latin typeface="+mn-ea"/>
              </a:rPr>
              <a:t>의 </a:t>
            </a:r>
            <a:r>
              <a:rPr lang="en-US" altLang="ko-KR" sz="1200" b="1">
                <a:latin typeface="+mn-ea"/>
              </a:rPr>
              <a:t>IP </a:t>
            </a:r>
            <a:r>
              <a:rPr lang="ko-KR" altLang="en-US" sz="1200" b="1">
                <a:latin typeface="+mn-ea"/>
              </a:rPr>
              <a:t>주소</a:t>
            </a:r>
          </a:p>
          <a:p>
            <a:r>
              <a:rPr lang="en-US" altLang="ko-KR" sz="1200" b="1">
                <a:latin typeface="+mn-ea"/>
              </a:rPr>
              <a:t>PORT = 65432        # </a:t>
            </a:r>
            <a:r>
              <a:rPr lang="ko-KR" altLang="en-US" sz="1200" b="1">
                <a:latin typeface="+mn-ea"/>
              </a:rPr>
              <a:t>피어 </a:t>
            </a:r>
            <a:r>
              <a:rPr lang="en-US" altLang="ko-KR" sz="1200" b="1">
                <a:latin typeface="+mn-ea"/>
              </a:rPr>
              <a:t>1</a:t>
            </a:r>
            <a:r>
              <a:rPr lang="ko-KR" altLang="en-US" sz="1200" b="1">
                <a:latin typeface="+mn-ea"/>
              </a:rPr>
              <a:t>의 포트 번호</a:t>
            </a:r>
          </a:p>
          <a:p>
            <a:endParaRPr lang="ko-KR" altLang="en-US" sz="1200" b="1">
              <a:latin typeface="+mn-ea"/>
            </a:endParaRPr>
          </a:p>
          <a:p>
            <a:r>
              <a:rPr lang="en-US" altLang="ko-KR" sz="1200" b="1">
                <a:latin typeface="+mn-ea"/>
              </a:rPr>
              <a:t>with socket.socket(socket.AF_INET, socket.SOCK_STREAM) as s:</a:t>
            </a:r>
          </a:p>
          <a:p>
            <a:r>
              <a:rPr lang="en-US" altLang="ko-KR" sz="1200" b="1">
                <a:latin typeface="+mn-ea"/>
              </a:rPr>
              <a:t>    s.connect((HOST, PORT))</a:t>
            </a:r>
          </a:p>
          <a:p>
            <a:r>
              <a:rPr lang="en-US" altLang="ko-KR" sz="1200" b="1">
                <a:latin typeface="+mn-ea"/>
              </a:rPr>
              <a:t>    print(f"</a:t>
            </a:r>
            <a:r>
              <a:rPr lang="ko-KR" altLang="en-US" sz="1200" b="1">
                <a:latin typeface="+mn-ea"/>
              </a:rPr>
              <a:t>피어 </a:t>
            </a:r>
            <a:r>
              <a:rPr lang="en-US" altLang="ko-KR" sz="1200" b="1">
                <a:latin typeface="+mn-ea"/>
              </a:rPr>
              <a:t>1({HOST}:{PORT})</a:t>
            </a:r>
            <a:r>
              <a:rPr lang="ko-KR" altLang="en-US" sz="1200" b="1">
                <a:latin typeface="+mn-ea"/>
              </a:rPr>
              <a:t>에 연결되었습니다</a:t>
            </a:r>
            <a:r>
              <a:rPr lang="en-US" altLang="ko-KR" sz="1200" b="1">
                <a:latin typeface="+mn-ea"/>
              </a:rPr>
              <a:t>.")</a:t>
            </a:r>
          </a:p>
          <a:p>
            <a:r>
              <a:rPr lang="en-US" altLang="ko-KR" sz="1200" b="1">
                <a:latin typeface="+mn-ea"/>
              </a:rPr>
              <a:t>    </a:t>
            </a:r>
          </a:p>
          <a:p>
            <a:r>
              <a:rPr lang="en-US" altLang="ko-KR" sz="1200" b="1">
                <a:latin typeface="+mn-ea"/>
              </a:rPr>
              <a:t>    message = "</a:t>
            </a:r>
            <a:r>
              <a:rPr lang="ko-KR" altLang="en-US" sz="1200" b="1">
                <a:latin typeface="+mn-ea"/>
              </a:rPr>
              <a:t>안녕하세요</a:t>
            </a:r>
            <a:r>
              <a:rPr lang="en-US" altLang="ko-KR" sz="1200" b="1">
                <a:latin typeface="+mn-ea"/>
              </a:rPr>
              <a:t>! </a:t>
            </a:r>
            <a:r>
              <a:rPr lang="ko-KR" altLang="en-US" sz="1200" b="1">
                <a:latin typeface="+mn-ea"/>
              </a:rPr>
              <a:t>피어 </a:t>
            </a:r>
            <a:r>
              <a:rPr lang="en-US" altLang="ko-KR" sz="1200" b="1">
                <a:latin typeface="+mn-ea"/>
              </a:rPr>
              <a:t>2</a:t>
            </a:r>
            <a:r>
              <a:rPr lang="ko-KR" altLang="en-US" sz="1200" b="1">
                <a:latin typeface="+mn-ea"/>
              </a:rPr>
              <a:t>입니다</a:t>
            </a:r>
            <a:r>
              <a:rPr lang="en-US" altLang="ko-KR" sz="1200" b="1">
                <a:latin typeface="+mn-ea"/>
              </a:rPr>
              <a:t>. </a:t>
            </a:r>
            <a:r>
              <a:rPr lang="ko-KR" altLang="en-US" sz="1200" b="1">
                <a:latin typeface="+mn-ea"/>
              </a:rPr>
              <a:t>메시지 잘 받으셨나요</a:t>
            </a:r>
            <a:r>
              <a:rPr lang="en-US" altLang="ko-KR" sz="1200" b="1">
                <a:latin typeface="+mn-ea"/>
              </a:rPr>
              <a:t>?"</a:t>
            </a:r>
          </a:p>
          <a:p>
            <a:r>
              <a:rPr lang="en-US" altLang="ko-KR" sz="1200" b="1">
                <a:latin typeface="+mn-ea"/>
              </a:rPr>
              <a:t>    s.sendall(message.encode('utf-8'))</a:t>
            </a:r>
          </a:p>
          <a:p>
            <a:r>
              <a:rPr lang="en-US" altLang="ko-KR" sz="1200" b="1">
                <a:latin typeface="+mn-ea"/>
              </a:rPr>
              <a:t>    print(f"</a:t>
            </a:r>
            <a:r>
              <a:rPr lang="ko-KR" altLang="en-US" sz="1200" b="1">
                <a:latin typeface="+mn-ea"/>
              </a:rPr>
              <a:t>피어 </a:t>
            </a:r>
            <a:r>
              <a:rPr lang="en-US" altLang="ko-KR" sz="1200" b="1">
                <a:latin typeface="+mn-ea"/>
              </a:rPr>
              <a:t>1</a:t>
            </a:r>
            <a:r>
              <a:rPr lang="ko-KR" altLang="en-US" sz="1200" b="1">
                <a:latin typeface="+mn-ea"/>
              </a:rPr>
              <a:t>에게 메시지 전송</a:t>
            </a:r>
            <a:r>
              <a:rPr lang="en-US" altLang="ko-KR" sz="1200" b="1">
                <a:latin typeface="+mn-ea"/>
              </a:rPr>
              <a:t>: {message}")</a:t>
            </a:r>
          </a:p>
          <a:p>
            <a:r>
              <a:rPr lang="en-US" altLang="ko-KR" sz="1200" b="1">
                <a:latin typeface="+mn-ea"/>
              </a:rPr>
              <a:t>    </a:t>
            </a:r>
          </a:p>
          <a:p>
            <a:r>
              <a:rPr lang="en-US" altLang="ko-KR" sz="1200" b="1">
                <a:latin typeface="+mn-ea"/>
              </a:rPr>
              <a:t>    # </a:t>
            </a:r>
            <a:r>
              <a:rPr lang="ko-KR" altLang="en-US" sz="1200" b="1">
                <a:latin typeface="+mn-ea"/>
              </a:rPr>
              <a:t>피어 </a:t>
            </a:r>
            <a:r>
              <a:rPr lang="en-US" altLang="ko-KR" sz="1200" b="1">
                <a:latin typeface="+mn-ea"/>
              </a:rPr>
              <a:t>1</a:t>
            </a:r>
            <a:r>
              <a:rPr lang="ko-KR" altLang="en-US" sz="1200" b="1">
                <a:latin typeface="+mn-ea"/>
              </a:rPr>
              <a:t>로부터 응답을 받음</a:t>
            </a:r>
          </a:p>
          <a:p>
            <a:r>
              <a:rPr lang="ko-KR" altLang="en-US" sz="1200" b="1">
                <a:latin typeface="+mn-ea"/>
              </a:rPr>
              <a:t>    </a:t>
            </a:r>
            <a:r>
              <a:rPr lang="en-US" altLang="ko-KR" sz="1200" b="1">
                <a:latin typeface="+mn-ea"/>
              </a:rPr>
              <a:t>data = s.recv(1024)</a:t>
            </a:r>
          </a:p>
          <a:p>
            <a:r>
              <a:rPr lang="en-US" altLang="ko-KR" sz="1200" b="1">
                <a:latin typeface="+mn-ea"/>
              </a:rPr>
              <a:t>    received_response = data.decode('utf-8')</a:t>
            </a:r>
          </a:p>
          <a:p>
            <a:r>
              <a:rPr lang="en-US" altLang="ko-KR" sz="1200" b="1">
                <a:latin typeface="+mn-ea"/>
              </a:rPr>
              <a:t>    print(f"</a:t>
            </a:r>
            <a:r>
              <a:rPr lang="ko-KR" altLang="en-US" sz="1200" b="1">
                <a:latin typeface="+mn-ea"/>
              </a:rPr>
              <a:t>피어 </a:t>
            </a:r>
            <a:r>
              <a:rPr lang="en-US" altLang="ko-KR" sz="1200" b="1">
                <a:latin typeface="+mn-ea"/>
              </a:rPr>
              <a:t>1</a:t>
            </a:r>
            <a:r>
              <a:rPr lang="ko-KR" altLang="en-US" sz="1200" b="1">
                <a:latin typeface="+mn-ea"/>
              </a:rPr>
              <a:t>로부터 받은 응답</a:t>
            </a:r>
            <a:r>
              <a:rPr lang="en-US" altLang="ko-KR" sz="1200" b="1">
                <a:latin typeface="+mn-ea"/>
              </a:rPr>
              <a:t>: {received_response}")</a:t>
            </a:r>
            <a:endParaRPr lang="ko-KR" altLang="en-US" sz="1200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4867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P2P </a:t>
            </a:r>
            <a:r>
              <a:rPr lang="ko-KR" altLang="en-US"/>
              <a:t>통신이란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P2P(Peer-to-Peer) </a:t>
            </a:r>
            <a:r>
              <a:rPr lang="ko-KR" altLang="en-US" smtClean="0"/>
              <a:t>통신</a:t>
            </a:r>
            <a:endParaRPr lang="en-US" altLang="ko-KR" smtClean="0"/>
          </a:p>
          <a:p>
            <a:pPr lvl="1"/>
            <a:r>
              <a:rPr lang="ko-KR" altLang="en-US" b="1" smtClean="0">
                <a:solidFill>
                  <a:schemeClr val="tx1"/>
                </a:solidFill>
              </a:rPr>
              <a:t>중앙 </a:t>
            </a:r>
            <a:r>
              <a:rPr lang="ko-KR" altLang="en-US" b="1">
                <a:solidFill>
                  <a:schemeClr val="tx1"/>
                </a:solidFill>
              </a:rPr>
              <a:t>서버 없이</a:t>
            </a:r>
            <a:r>
              <a:rPr lang="ko-KR" altLang="en-US">
                <a:solidFill>
                  <a:schemeClr val="tx1"/>
                </a:solidFill>
              </a:rPr>
              <a:t> 개인 컴퓨터끼리 직접 연결해 데이터를 주고받는 </a:t>
            </a:r>
            <a:r>
              <a:rPr lang="ko-KR" altLang="en-US" smtClean="0">
                <a:solidFill>
                  <a:schemeClr val="tx1"/>
                </a:solidFill>
              </a:rPr>
              <a:t>방식</a:t>
            </a:r>
            <a:endParaRPr lang="en-US" altLang="ko-KR" smtClean="0">
              <a:solidFill>
                <a:schemeClr val="tx1"/>
              </a:solidFill>
            </a:endParaRPr>
          </a:p>
          <a:p>
            <a:pPr lvl="2"/>
            <a:r>
              <a:rPr lang="ko-KR" altLang="en-US" b="0" smtClean="0">
                <a:solidFill>
                  <a:schemeClr val="tx1"/>
                </a:solidFill>
              </a:rPr>
              <a:t>네트워크에 </a:t>
            </a:r>
            <a:r>
              <a:rPr lang="ko-KR" altLang="en-US" b="0">
                <a:solidFill>
                  <a:schemeClr val="tx1"/>
                </a:solidFill>
              </a:rPr>
              <a:t>참여하는</a:t>
            </a:r>
            <a:r>
              <a:rPr lang="ko-KR" altLang="en-US"/>
              <a:t> 모든 컴퓨터가 동등한 </a:t>
            </a:r>
            <a:r>
              <a:rPr lang="ko-KR" altLang="en-US" smtClean="0"/>
              <a:t>피어</a:t>
            </a:r>
            <a:r>
              <a:rPr lang="en-US" altLang="ko-KR"/>
              <a:t>(Peer</a:t>
            </a:r>
            <a:r>
              <a:rPr lang="en-US" altLang="ko-KR" smtClean="0"/>
              <a:t>)</a:t>
            </a:r>
            <a:r>
              <a:rPr lang="ko-KR" altLang="en-US" smtClean="0"/>
              <a:t>가 </a:t>
            </a:r>
            <a:r>
              <a:rPr lang="ko-KR" altLang="en-US"/>
              <a:t>되어 서로에게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b="1" smtClean="0"/>
              <a:t>직접</a:t>
            </a:r>
            <a:r>
              <a:rPr lang="ko-KR" altLang="en-US" smtClean="0"/>
              <a:t> </a:t>
            </a:r>
            <a:r>
              <a:rPr lang="ko-KR" altLang="en-US"/>
              <a:t>데이터를 요청하고 </a:t>
            </a:r>
            <a:r>
              <a:rPr lang="ko-KR" altLang="en-US" smtClean="0"/>
              <a:t>제공</a:t>
            </a:r>
            <a:endParaRPr lang="en-US" altLang="ko-KR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037602"/>
            <a:ext cx="3384376" cy="245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what-is-the-p2p-network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786934"/>
            <a:ext cx="4320480" cy="286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763688" y="5678980"/>
            <a:ext cx="6408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 </a:t>
            </a:r>
            <a:r>
              <a:rPr lang="ko-KR" altLang="en-US" b="1">
                <a:solidFill>
                  <a:srgbClr val="0000FF"/>
                </a:solidFill>
                <a:latin typeface="+mn-ea"/>
              </a:rPr>
              <a:t>피어 </a:t>
            </a:r>
            <a:r>
              <a:rPr lang="ko-KR" altLang="en-US" b="1" smtClean="0">
                <a:solidFill>
                  <a:srgbClr val="0000FF"/>
                </a:solidFill>
                <a:latin typeface="+mn-ea"/>
              </a:rPr>
              <a:t>검색 ⇒ 연결 구축 </a:t>
            </a:r>
            <a:r>
              <a:rPr lang="ko-KR" altLang="en-US" b="1">
                <a:solidFill>
                  <a:srgbClr val="0000FF"/>
                </a:solidFill>
                <a:latin typeface="+mn-ea"/>
              </a:rPr>
              <a:t>⇒ </a:t>
            </a:r>
            <a:r>
              <a:rPr lang="ko-KR" altLang="en-US" b="1" smtClean="0">
                <a:solidFill>
                  <a:srgbClr val="0000FF"/>
                </a:solidFill>
                <a:latin typeface="+mn-ea"/>
              </a:rPr>
              <a:t>정보 공유 </a:t>
            </a:r>
            <a:r>
              <a:rPr lang="ko-KR" altLang="en-US" b="1">
                <a:solidFill>
                  <a:srgbClr val="0000FF"/>
                </a:solidFill>
                <a:latin typeface="+mn-ea"/>
              </a:rPr>
              <a:t>⇒ </a:t>
            </a:r>
            <a:r>
              <a:rPr lang="ko-KR" altLang="en-US" b="1" smtClean="0">
                <a:solidFill>
                  <a:srgbClr val="0000FF"/>
                </a:solidFill>
                <a:latin typeface="+mn-ea"/>
              </a:rPr>
              <a:t>자원 </a:t>
            </a:r>
            <a:r>
              <a:rPr lang="ko-KR" altLang="en-US" b="1">
                <a:solidFill>
                  <a:srgbClr val="0000FF"/>
                </a:solidFill>
                <a:latin typeface="+mn-ea"/>
              </a:rPr>
              <a:t>관리 </a:t>
            </a:r>
          </a:p>
        </p:txBody>
      </p:sp>
    </p:spTree>
    <p:extLst>
      <p:ext uri="{BB962C8B-B14F-4D97-AF65-F5344CB8AC3E}">
        <p14:creationId xmlns:p14="http://schemas.microsoft.com/office/powerpoint/2010/main" val="1124302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P2P </a:t>
            </a:r>
            <a:r>
              <a:rPr lang="ko-KR" altLang="en-US"/>
              <a:t>통신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3</a:t>
            </a:r>
            <a:r>
              <a:rPr lang="ko-KR" altLang="en-US" smtClean="0"/>
              <a:t>개의 </a:t>
            </a:r>
            <a:r>
              <a:rPr lang="en-US" altLang="ko-KR" smtClean="0"/>
              <a:t>peer </a:t>
            </a:r>
            <a:r>
              <a:rPr lang="ko-KR" altLang="en-US" smtClean="0"/>
              <a:t>사이의 통신 </a:t>
            </a:r>
            <a:r>
              <a:rPr lang="en-US" altLang="ko-KR" smtClean="0"/>
              <a:t>– p2p_node.py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9592" y="2060848"/>
            <a:ext cx="76328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latin typeface="+mn-ea"/>
              </a:rPr>
              <a:t>import socket</a:t>
            </a:r>
          </a:p>
          <a:p>
            <a:r>
              <a:rPr lang="en-US" altLang="ko-KR" sz="1200" b="1">
                <a:latin typeface="+mn-ea"/>
              </a:rPr>
              <a:t>import threading</a:t>
            </a:r>
          </a:p>
          <a:p>
            <a:r>
              <a:rPr lang="en-US" altLang="ko-KR" sz="1200" b="1">
                <a:latin typeface="+mn-ea"/>
              </a:rPr>
              <a:t>import time</a:t>
            </a:r>
          </a:p>
          <a:p>
            <a:endParaRPr lang="en-US" altLang="ko-KR" sz="1200" b="1">
              <a:latin typeface="+mn-ea"/>
            </a:endParaRPr>
          </a:p>
          <a:p>
            <a:r>
              <a:rPr lang="en-US" altLang="ko-KR" sz="1200" b="1">
                <a:solidFill>
                  <a:srgbClr val="0000FF"/>
                </a:solidFill>
                <a:latin typeface="+mn-ea"/>
              </a:rPr>
              <a:t>class P2PNode:</a:t>
            </a:r>
          </a:p>
          <a:p>
            <a:r>
              <a:rPr lang="en-US" altLang="ko-KR" sz="1200" b="1">
                <a:latin typeface="+mn-ea"/>
              </a:rPr>
              <a:t>    </a:t>
            </a:r>
            <a:r>
              <a:rPr lang="en-US" altLang="ko-KR" sz="1200" b="1">
                <a:solidFill>
                  <a:srgbClr val="C00000"/>
                </a:solidFill>
                <a:latin typeface="+mn-ea"/>
              </a:rPr>
              <a:t>def __init__(self, host, port):</a:t>
            </a:r>
          </a:p>
          <a:p>
            <a:r>
              <a:rPr lang="en-US" altLang="ko-KR" sz="1200" b="1">
                <a:latin typeface="+mn-ea"/>
              </a:rPr>
              <a:t>        self.host = host</a:t>
            </a:r>
          </a:p>
          <a:p>
            <a:r>
              <a:rPr lang="en-US" altLang="ko-KR" sz="1200" b="1">
                <a:latin typeface="+mn-ea"/>
              </a:rPr>
              <a:t>        self.port = port</a:t>
            </a:r>
          </a:p>
          <a:p>
            <a:r>
              <a:rPr lang="en-US" altLang="ko-KR" sz="1200" b="1">
                <a:latin typeface="+mn-ea"/>
              </a:rPr>
              <a:t>        self.peers = </a:t>
            </a:r>
            <a:r>
              <a:rPr lang="en-US" altLang="ko-KR" sz="1200" b="1" smtClean="0">
                <a:latin typeface="+mn-ea"/>
              </a:rPr>
              <a:t>[]</a:t>
            </a:r>
          </a:p>
          <a:p>
            <a:endParaRPr lang="en-US" altLang="ko-KR" sz="1200" b="1">
              <a:latin typeface="+mn-ea"/>
            </a:endParaRPr>
          </a:p>
          <a:p>
            <a:r>
              <a:rPr lang="en-US" altLang="ko-KR" sz="1200" b="1">
                <a:latin typeface="+mn-ea"/>
              </a:rPr>
              <a:t>        self.server_socket = socket.socket(socket.AF_INET, socket.SOCK_STREAM)</a:t>
            </a:r>
          </a:p>
          <a:p>
            <a:r>
              <a:rPr lang="en-US" altLang="ko-KR" sz="1200" b="1">
                <a:latin typeface="+mn-ea"/>
              </a:rPr>
              <a:t>        self.server_socket.setsockopt(socket.SOL_SOCKET, socket.SO_REUSEADDR, 1) # </a:t>
            </a:r>
            <a:r>
              <a:rPr lang="ko-KR" altLang="en-US" sz="1200" b="1">
                <a:latin typeface="+mn-ea"/>
              </a:rPr>
              <a:t>주소 재사용</a:t>
            </a:r>
          </a:p>
          <a:p>
            <a:r>
              <a:rPr lang="ko-KR" altLang="en-US" sz="1200" b="1">
                <a:latin typeface="+mn-ea"/>
              </a:rPr>
              <a:t>        </a:t>
            </a:r>
            <a:r>
              <a:rPr lang="en-US" altLang="ko-KR" sz="1200" b="1">
                <a:latin typeface="+mn-ea"/>
              </a:rPr>
              <a:t>self.server_socket.bind((self.host, self.port))</a:t>
            </a:r>
          </a:p>
          <a:p>
            <a:r>
              <a:rPr lang="en-US" altLang="ko-KR" sz="1200" b="1">
                <a:latin typeface="+mn-ea"/>
              </a:rPr>
              <a:t>        self.server_socket.listen(5</a:t>
            </a:r>
            <a:r>
              <a:rPr lang="en-US" altLang="ko-KR" sz="1200" b="1" smtClean="0">
                <a:latin typeface="+mn-ea"/>
              </a:rPr>
              <a:t>)</a:t>
            </a:r>
          </a:p>
          <a:p>
            <a:endParaRPr lang="en-US" altLang="ko-KR" sz="1200" b="1">
              <a:latin typeface="+mn-ea"/>
            </a:endParaRPr>
          </a:p>
          <a:p>
            <a:r>
              <a:rPr lang="en-US" altLang="ko-KR" sz="1200" b="1">
                <a:latin typeface="+mn-ea"/>
              </a:rPr>
              <a:t>        print(f"</a:t>
            </a:r>
            <a:r>
              <a:rPr lang="ko-KR" altLang="en-US" sz="1200" b="1">
                <a:latin typeface="+mn-ea"/>
              </a:rPr>
              <a:t>노드 시작</a:t>
            </a:r>
            <a:r>
              <a:rPr lang="en-US" altLang="ko-KR" sz="1200" b="1">
                <a:latin typeface="+mn-ea"/>
              </a:rPr>
              <a:t>: {self.host}:{self.port}")</a:t>
            </a:r>
          </a:p>
          <a:p>
            <a:r>
              <a:rPr lang="en-US" altLang="ko-KR" sz="1200" b="1">
                <a:latin typeface="+mn-ea"/>
              </a:rPr>
              <a:t>        </a:t>
            </a:r>
          </a:p>
          <a:p>
            <a:r>
              <a:rPr lang="en-US" altLang="ko-KR" sz="1200" b="1">
                <a:latin typeface="+mn-ea"/>
              </a:rPr>
              <a:t>        self.is_running = True</a:t>
            </a:r>
            <a:endParaRPr lang="ko-KR" altLang="en-US" sz="1200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8500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P2P </a:t>
            </a:r>
            <a:r>
              <a:rPr lang="ko-KR" altLang="en-US"/>
              <a:t>통신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개의 </a:t>
            </a:r>
            <a:r>
              <a:rPr lang="en-US" altLang="ko-KR"/>
              <a:t>peer </a:t>
            </a:r>
            <a:r>
              <a:rPr lang="ko-KR" altLang="en-US"/>
              <a:t>사이의 통신 </a:t>
            </a:r>
            <a:r>
              <a:rPr lang="en-US" altLang="ko-KR"/>
              <a:t>– p2p_node.py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9592" y="2060848"/>
            <a:ext cx="6858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C00000"/>
                </a:solidFill>
                <a:latin typeface="+mn-ea"/>
              </a:rPr>
              <a:t> def listen_for_peers(self):</a:t>
            </a:r>
          </a:p>
          <a:p>
            <a:r>
              <a:rPr lang="en-US" altLang="ko-KR" sz="1200" b="1">
                <a:latin typeface="+mn-ea"/>
              </a:rPr>
              <a:t>        while self.is_running:</a:t>
            </a:r>
          </a:p>
          <a:p>
            <a:r>
              <a:rPr lang="en-US" altLang="ko-KR" sz="1200" b="1">
                <a:latin typeface="+mn-ea"/>
              </a:rPr>
              <a:t>            try:</a:t>
            </a:r>
          </a:p>
          <a:p>
            <a:r>
              <a:rPr lang="en-US" altLang="ko-KR" sz="1200" b="1">
                <a:latin typeface="+mn-ea"/>
              </a:rPr>
              <a:t>                conn, addr = self.server_socket.accept()</a:t>
            </a:r>
          </a:p>
          <a:p>
            <a:r>
              <a:rPr lang="en-US" altLang="ko-KR" sz="1200" b="1">
                <a:latin typeface="+mn-ea"/>
              </a:rPr>
              <a:t>                peer_host, peer_port = addr</a:t>
            </a:r>
          </a:p>
          <a:p>
            <a:r>
              <a:rPr lang="en-US" altLang="ko-KR" sz="1200" b="1">
                <a:latin typeface="+mn-ea"/>
              </a:rPr>
              <a:t>                print(f"</a:t>
            </a:r>
            <a:r>
              <a:rPr lang="ko-KR" altLang="en-US" sz="1200" b="1">
                <a:latin typeface="+mn-ea"/>
              </a:rPr>
              <a:t>새로운 피어 연결</a:t>
            </a:r>
            <a:r>
              <a:rPr lang="en-US" altLang="ko-KR" sz="1200" b="1">
                <a:latin typeface="+mn-ea"/>
              </a:rPr>
              <a:t>: {peer_host}:{peer_port}")</a:t>
            </a:r>
          </a:p>
          <a:p>
            <a:r>
              <a:rPr lang="en-US" altLang="ko-KR" sz="1200" b="1">
                <a:latin typeface="+mn-ea"/>
              </a:rPr>
              <a:t>                </a:t>
            </a:r>
          </a:p>
          <a:p>
            <a:r>
              <a:rPr lang="en-US" altLang="ko-KR" sz="1200" b="1">
                <a:latin typeface="+mn-ea"/>
              </a:rPr>
              <a:t>                self.peers.append(conn)</a:t>
            </a:r>
          </a:p>
          <a:p>
            <a:r>
              <a:rPr lang="en-US" altLang="ko-KR" sz="1200" b="1">
                <a:latin typeface="+mn-ea"/>
              </a:rPr>
              <a:t>                </a:t>
            </a:r>
          </a:p>
          <a:p>
            <a:r>
              <a:rPr lang="en-US" altLang="ko-KR" sz="1200" b="1">
                <a:latin typeface="+mn-ea"/>
              </a:rPr>
              <a:t>                threading.Thread(target=self.handle_peer, args=(conn,)).start()</a:t>
            </a:r>
          </a:p>
          <a:p>
            <a:r>
              <a:rPr lang="en-US" altLang="ko-KR" sz="1200" b="1">
                <a:latin typeface="+mn-ea"/>
              </a:rPr>
              <a:t>            except socket.timeout:</a:t>
            </a:r>
          </a:p>
          <a:p>
            <a:r>
              <a:rPr lang="en-US" altLang="ko-KR" sz="1200" b="1">
                <a:latin typeface="+mn-ea"/>
              </a:rPr>
              <a:t>                continue</a:t>
            </a:r>
          </a:p>
          <a:p>
            <a:r>
              <a:rPr lang="en-US" altLang="ko-KR" sz="1200" b="1">
                <a:latin typeface="+mn-ea"/>
              </a:rPr>
              <a:t>            except Exception as e:</a:t>
            </a:r>
          </a:p>
          <a:p>
            <a:r>
              <a:rPr lang="en-US" altLang="ko-KR" sz="1200" b="1">
                <a:latin typeface="+mn-ea"/>
              </a:rPr>
              <a:t>                if self.is_running:</a:t>
            </a:r>
          </a:p>
          <a:p>
            <a:r>
              <a:rPr lang="en-US" altLang="ko-KR" sz="1200" b="1">
                <a:latin typeface="+mn-ea"/>
              </a:rPr>
              <a:t>                    print(f"</a:t>
            </a:r>
            <a:r>
              <a:rPr lang="ko-KR" altLang="en-US" sz="1200" b="1">
                <a:latin typeface="+mn-ea"/>
              </a:rPr>
              <a:t>연결 수락 오류</a:t>
            </a:r>
            <a:r>
              <a:rPr lang="en-US" altLang="ko-KR" sz="1200" b="1">
                <a:latin typeface="+mn-ea"/>
              </a:rPr>
              <a:t>: {e}")</a:t>
            </a:r>
          </a:p>
          <a:p>
            <a:r>
              <a:rPr lang="en-US" altLang="ko-KR" sz="1200" b="1">
                <a:latin typeface="+mn-ea"/>
              </a:rPr>
              <a:t>                break</a:t>
            </a:r>
            <a:endParaRPr lang="ko-KR" altLang="en-US" sz="1200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540779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P2P </a:t>
            </a:r>
            <a:r>
              <a:rPr lang="ko-KR" altLang="en-US"/>
              <a:t>통신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개의 </a:t>
            </a:r>
            <a:r>
              <a:rPr lang="en-US" altLang="ko-KR"/>
              <a:t>peer </a:t>
            </a:r>
            <a:r>
              <a:rPr lang="ko-KR" altLang="en-US"/>
              <a:t>사이의 통신 </a:t>
            </a:r>
            <a:r>
              <a:rPr lang="en-US" altLang="ko-KR"/>
              <a:t>– p2p_node.py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9592" y="2060848"/>
            <a:ext cx="6858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latin typeface="+mn-ea"/>
              </a:rPr>
              <a:t> </a:t>
            </a:r>
            <a:r>
              <a:rPr lang="en-US" altLang="ko-KR" sz="1200" b="1">
                <a:solidFill>
                  <a:srgbClr val="C00000"/>
                </a:solidFill>
                <a:latin typeface="+mn-ea"/>
              </a:rPr>
              <a:t>def connect_to_peer(self, peer_host, peer_port):</a:t>
            </a:r>
          </a:p>
          <a:p>
            <a:r>
              <a:rPr lang="en-US" altLang="ko-KR" sz="1200" b="1">
                <a:latin typeface="+mn-ea"/>
              </a:rPr>
              <a:t>        try:</a:t>
            </a:r>
          </a:p>
          <a:p>
            <a:r>
              <a:rPr lang="en-US" altLang="ko-KR" sz="1200" b="1">
                <a:latin typeface="+mn-ea"/>
              </a:rPr>
              <a:t>            peer_socket = socket.socket(socket.AF_INET, socket.SOCK_STREAM)</a:t>
            </a:r>
          </a:p>
          <a:p>
            <a:r>
              <a:rPr lang="en-US" altLang="ko-KR" sz="1200" b="1">
                <a:latin typeface="+mn-ea"/>
              </a:rPr>
              <a:t>            peer_socket.connect((peer_host, peer_port))</a:t>
            </a:r>
          </a:p>
          <a:p>
            <a:r>
              <a:rPr lang="en-US" altLang="ko-KR" sz="1200" b="1">
                <a:latin typeface="+mn-ea"/>
              </a:rPr>
              <a:t>            print(f"</a:t>
            </a:r>
            <a:r>
              <a:rPr lang="ko-KR" altLang="en-US" sz="1200" b="1">
                <a:latin typeface="+mn-ea"/>
              </a:rPr>
              <a:t>피어에 연결 성공</a:t>
            </a:r>
            <a:r>
              <a:rPr lang="en-US" altLang="ko-KR" sz="1200" b="1">
                <a:latin typeface="+mn-ea"/>
              </a:rPr>
              <a:t>: {peer_host}:{peer_port}")</a:t>
            </a:r>
          </a:p>
          <a:p>
            <a:r>
              <a:rPr lang="en-US" altLang="ko-KR" sz="1200" b="1">
                <a:latin typeface="+mn-ea"/>
              </a:rPr>
              <a:t>            self.peers.append(peer_socket)</a:t>
            </a:r>
          </a:p>
          <a:p>
            <a:r>
              <a:rPr lang="en-US" altLang="ko-KR" sz="1200" b="1">
                <a:latin typeface="+mn-ea"/>
              </a:rPr>
              <a:t>            threading.Thread(target=self.handle_peer, args=(peer_socket,)).start()</a:t>
            </a:r>
          </a:p>
          <a:p>
            <a:r>
              <a:rPr lang="en-US" altLang="ko-KR" sz="1200" b="1">
                <a:latin typeface="+mn-ea"/>
              </a:rPr>
              <a:t>        except Exception as e:</a:t>
            </a:r>
          </a:p>
          <a:p>
            <a:r>
              <a:rPr lang="en-US" altLang="ko-KR" sz="1200" b="1">
                <a:latin typeface="+mn-ea"/>
              </a:rPr>
              <a:t>            print(f"</a:t>
            </a:r>
            <a:r>
              <a:rPr lang="ko-KR" altLang="en-US" sz="1200" b="1">
                <a:latin typeface="+mn-ea"/>
              </a:rPr>
              <a:t>피어 연결 실패</a:t>
            </a:r>
            <a:r>
              <a:rPr lang="en-US" altLang="ko-KR" sz="1200" b="1">
                <a:latin typeface="+mn-ea"/>
              </a:rPr>
              <a:t>: {e}")</a:t>
            </a:r>
            <a:endParaRPr lang="ko-KR" altLang="en-US" sz="1200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416708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P2P </a:t>
            </a:r>
            <a:r>
              <a:rPr lang="ko-KR" altLang="en-US"/>
              <a:t>통신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개의 </a:t>
            </a:r>
            <a:r>
              <a:rPr lang="en-US" altLang="ko-KR"/>
              <a:t>peer </a:t>
            </a:r>
            <a:r>
              <a:rPr lang="ko-KR" altLang="en-US"/>
              <a:t>사이의 통신 </a:t>
            </a:r>
            <a:r>
              <a:rPr lang="en-US" altLang="ko-KR"/>
              <a:t>– p2p_node.py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9592" y="2060848"/>
            <a:ext cx="6858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C00000"/>
                </a:solidFill>
                <a:latin typeface="+mn-ea"/>
              </a:rPr>
              <a:t> def handle_peer(self, peer_socket):</a:t>
            </a:r>
          </a:p>
          <a:p>
            <a:r>
              <a:rPr lang="en-US" altLang="ko-KR" sz="1200" b="1">
                <a:latin typeface="+mn-ea"/>
              </a:rPr>
              <a:t>        while True:</a:t>
            </a:r>
          </a:p>
          <a:p>
            <a:r>
              <a:rPr lang="en-US" altLang="ko-KR" sz="1200" b="1">
                <a:latin typeface="+mn-ea"/>
              </a:rPr>
              <a:t>            try:</a:t>
            </a:r>
          </a:p>
          <a:p>
            <a:r>
              <a:rPr lang="en-US" altLang="ko-KR" sz="1200" b="1">
                <a:latin typeface="+mn-ea"/>
              </a:rPr>
              <a:t>                data = peer_socket.recv(1024).decode('utf-8')</a:t>
            </a:r>
          </a:p>
          <a:p>
            <a:r>
              <a:rPr lang="en-US" altLang="ko-KR" sz="1200" b="1">
                <a:latin typeface="+mn-ea"/>
              </a:rPr>
              <a:t>                if data:</a:t>
            </a:r>
          </a:p>
          <a:p>
            <a:r>
              <a:rPr lang="en-US" altLang="ko-KR" sz="1200" b="1">
                <a:latin typeface="+mn-ea"/>
              </a:rPr>
              <a:t>                    print(f"[</a:t>
            </a:r>
            <a:r>
              <a:rPr lang="ko-KR" altLang="en-US" sz="1200" b="1">
                <a:latin typeface="+mn-ea"/>
              </a:rPr>
              <a:t>수신</a:t>
            </a:r>
            <a:r>
              <a:rPr lang="en-US" altLang="ko-KR" sz="1200" b="1">
                <a:latin typeface="+mn-ea"/>
              </a:rPr>
              <a:t>] {self.host}:{self.port} &lt;--- {data}")</a:t>
            </a:r>
          </a:p>
          <a:p>
            <a:r>
              <a:rPr lang="en-US" altLang="ko-KR" sz="1200" b="1">
                <a:latin typeface="+mn-ea"/>
              </a:rPr>
              <a:t>                else:</a:t>
            </a:r>
          </a:p>
          <a:p>
            <a:r>
              <a:rPr lang="en-US" altLang="ko-KR" sz="1200" b="1">
                <a:latin typeface="+mn-ea"/>
              </a:rPr>
              <a:t>                    peer_socket.close()</a:t>
            </a:r>
          </a:p>
          <a:p>
            <a:r>
              <a:rPr lang="en-US" altLang="ko-KR" sz="1200" b="1">
                <a:latin typeface="+mn-ea"/>
              </a:rPr>
              <a:t>                    if peer_socket in self.peers:</a:t>
            </a:r>
          </a:p>
          <a:p>
            <a:r>
              <a:rPr lang="en-US" altLang="ko-KR" sz="1200" b="1">
                <a:latin typeface="+mn-ea"/>
              </a:rPr>
              <a:t>                        self.peers.remove(peer_socket)</a:t>
            </a:r>
          </a:p>
          <a:p>
            <a:r>
              <a:rPr lang="en-US" altLang="ko-KR" sz="1200" b="1">
                <a:latin typeface="+mn-ea"/>
              </a:rPr>
              <a:t>                    print("</a:t>
            </a:r>
            <a:r>
              <a:rPr lang="ko-KR" altLang="en-US" sz="1200" b="1">
                <a:latin typeface="+mn-ea"/>
              </a:rPr>
              <a:t>피어 연결 종료</a:t>
            </a:r>
            <a:r>
              <a:rPr lang="en-US" altLang="ko-KR" sz="1200" b="1">
                <a:latin typeface="+mn-ea"/>
              </a:rPr>
              <a:t>.")</a:t>
            </a:r>
          </a:p>
          <a:p>
            <a:r>
              <a:rPr lang="en-US" altLang="ko-KR" sz="1200" b="1">
                <a:latin typeface="+mn-ea"/>
              </a:rPr>
              <a:t>                    break</a:t>
            </a:r>
          </a:p>
          <a:p>
            <a:r>
              <a:rPr lang="en-US" altLang="ko-KR" sz="1200" b="1">
                <a:latin typeface="+mn-ea"/>
              </a:rPr>
              <a:t>            except Exception as e:</a:t>
            </a:r>
          </a:p>
          <a:p>
            <a:r>
              <a:rPr lang="en-US" altLang="ko-KR" sz="1200" b="1">
                <a:latin typeface="+mn-ea"/>
              </a:rPr>
              <a:t>                peer_socket.close()</a:t>
            </a:r>
          </a:p>
          <a:p>
            <a:r>
              <a:rPr lang="en-US" altLang="ko-KR" sz="1200" b="1">
                <a:latin typeface="+mn-ea"/>
              </a:rPr>
              <a:t>                if peer_socket in self.peers:</a:t>
            </a:r>
          </a:p>
          <a:p>
            <a:r>
              <a:rPr lang="en-US" altLang="ko-KR" sz="1200" b="1">
                <a:latin typeface="+mn-ea"/>
              </a:rPr>
              <a:t>                    self.peers.remove(peer_socket)</a:t>
            </a:r>
          </a:p>
          <a:p>
            <a:r>
              <a:rPr lang="en-US" altLang="ko-KR" sz="1200" b="1">
                <a:latin typeface="+mn-ea"/>
              </a:rPr>
              <a:t>                print(f"</a:t>
            </a:r>
            <a:r>
              <a:rPr lang="ko-KR" altLang="en-US" sz="1200" b="1">
                <a:latin typeface="+mn-ea"/>
              </a:rPr>
              <a:t>피어 처리 오류</a:t>
            </a:r>
            <a:r>
              <a:rPr lang="en-US" altLang="ko-KR" sz="1200" b="1">
                <a:latin typeface="+mn-ea"/>
              </a:rPr>
              <a:t>: {e}")</a:t>
            </a:r>
          </a:p>
          <a:p>
            <a:r>
              <a:rPr lang="en-US" altLang="ko-KR" sz="1200" b="1">
                <a:latin typeface="+mn-ea"/>
              </a:rPr>
              <a:t>                break</a:t>
            </a:r>
            <a:endParaRPr lang="ko-KR" altLang="en-US" sz="1200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02033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P2P </a:t>
            </a:r>
            <a:r>
              <a:rPr lang="ko-KR" altLang="en-US"/>
              <a:t>통신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개의 </a:t>
            </a:r>
            <a:r>
              <a:rPr lang="en-US" altLang="ko-KR"/>
              <a:t>peer </a:t>
            </a:r>
            <a:r>
              <a:rPr lang="ko-KR" altLang="en-US"/>
              <a:t>사이의 통신 </a:t>
            </a:r>
            <a:r>
              <a:rPr lang="en-US" altLang="ko-KR"/>
              <a:t>– p2p_node.py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9592" y="2060848"/>
            <a:ext cx="6858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latin typeface="+mn-ea"/>
              </a:rPr>
              <a:t> </a:t>
            </a:r>
            <a:r>
              <a:rPr lang="en-US" altLang="ko-KR" sz="1200" b="1">
                <a:solidFill>
                  <a:srgbClr val="C00000"/>
                </a:solidFill>
                <a:latin typeface="+mn-ea"/>
              </a:rPr>
              <a:t>def send_message_to_all_peers(self, message):</a:t>
            </a:r>
          </a:p>
          <a:p>
            <a:r>
              <a:rPr lang="en-US" altLang="ko-KR" sz="1200" b="1">
                <a:latin typeface="+mn-ea"/>
              </a:rPr>
              <a:t>        full_message = f"[{self.host}:{self.port}] {message}"</a:t>
            </a:r>
          </a:p>
          <a:p>
            <a:r>
              <a:rPr lang="en-US" altLang="ko-KR" sz="1200" b="1">
                <a:latin typeface="+mn-ea"/>
              </a:rPr>
              <a:t>        for peer in self.peers:</a:t>
            </a:r>
          </a:p>
          <a:p>
            <a:r>
              <a:rPr lang="en-US" altLang="ko-KR" sz="1200" b="1">
                <a:latin typeface="+mn-ea"/>
              </a:rPr>
              <a:t>            try:</a:t>
            </a:r>
          </a:p>
          <a:p>
            <a:r>
              <a:rPr lang="en-US" altLang="ko-KR" sz="1200" b="1">
                <a:latin typeface="+mn-ea"/>
              </a:rPr>
              <a:t>                peer.sendall(full_message.encode('utf-8'))</a:t>
            </a:r>
          </a:p>
          <a:p>
            <a:r>
              <a:rPr lang="en-US" altLang="ko-KR" sz="1200" b="1">
                <a:latin typeface="+mn-ea"/>
              </a:rPr>
              <a:t>            except Exception as e:</a:t>
            </a:r>
          </a:p>
          <a:p>
            <a:r>
              <a:rPr lang="en-US" altLang="ko-KR" sz="1200" b="1">
                <a:latin typeface="+mn-ea"/>
              </a:rPr>
              <a:t>                print(f"</a:t>
            </a:r>
            <a:r>
              <a:rPr lang="ko-KR" altLang="en-US" sz="1200" b="1">
                <a:latin typeface="+mn-ea"/>
              </a:rPr>
              <a:t>메시지 전송 오류</a:t>
            </a:r>
            <a:r>
              <a:rPr lang="en-US" altLang="ko-KR" sz="1200" b="1">
                <a:latin typeface="+mn-ea"/>
              </a:rPr>
              <a:t>: {e}")</a:t>
            </a:r>
          </a:p>
          <a:p>
            <a:r>
              <a:rPr lang="en-US" altLang="ko-KR" sz="1200" b="1">
                <a:latin typeface="+mn-ea"/>
              </a:rPr>
              <a:t>                if peer in self.peers:</a:t>
            </a:r>
          </a:p>
          <a:p>
            <a:r>
              <a:rPr lang="en-US" altLang="ko-KR" sz="1200" b="1">
                <a:latin typeface="+mn-ea"/>
              </a:rPr>
              <a:t>                    self.peers.remove(peer)</a:t>
            </a:r>
            <a:endParaRPr lang="ko-KR" altLang="en-US" sz="1200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77615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P2P </a:t>
            </a:r>
            <a:r>
              <a:rPr lang="ko-KR" altLang="en-US"/>
              <a:t>통신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3</a:t>
            </a:r>
            <a:r>
              <a:rPr lang="ko-KR" altLang="en-US" smtClean="0"/>
              <a:t>개의 </a:t>
            </a:r>
            <a:r>
              <a:rPr lang="en-US" altLang="ko-KR"/>
              <a:t>peer </a:t>
            </a:r>
            <a:r>
              <a:rPr lang="ko-KR" altLang="en-US"/>
              <a:t>사이의 통신 </a:t>
            </a:r>
            <a:r>
              <a:rPr lang="en-US" altLang="ko-KR"/>
              <a:t>– p2p_node.py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9592" y="2060848"/>
            <a:ext cx="6858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latin typeface="+mn-ea"/>
              </a:rPr>
              <a:t> </a:t>
            </a:r>
            <a:r>
              <a:rPr lang="en-US" altLang="ko-KR" sz="1200" b="1">
                <a:solidFill>
                  <a:srgbClr val="C00000"/>
                </a:solidFill>
                <a:latin typeface="+mn-ea"/>
              </a:rPr>
              <a:t>def run(self):</a:t>
            </a:r>
          </a:p>
          <a:p>
            <a:r>
              <a:rPr lang="en-US" altLang="ko-KR" sz="1200" b="1">
                <a:latin typeface="+mn-ea"/>
              </a:rPr>
              <a:t>        threading.Thread(target=self.listen_for_peers).start()</a:t>
            </a:r>
          </a:p>
          <a:p>
            <a:endParaRPr lang="en-US" altLang="ko-KR" sz="1200" b="1">
              <a:latin typeface="+mn-ea"/>
            </a:endParaRPr>
          </a:p>
          <a:p>
            <a:r>
              <a:rPr lang="en-US" altLang="ko-KR" sz="1200" b="1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z="1200" b="1" smtClean="0">
                <a:solidFill>
                  <a:srgbClr val="C00000"/>
                </a:solidFill>
                <a:latin typeface="+mn-ea"/>
              </a:rPr>
              <a:t>def </a:t>
            </a:r>
            <a:r>
              <a:rPr lang="en-US" altLang="ko-KR" sz="1200" b="1">
                <a:solidFill>
                  <a:srgbClr val="C00000"/>
                </a:solidFill>
                <a:latin typeface="+mn-ea"/>
              </a:rPr>
              <a:t>shutdown(self):</a:t>
            </a:r>
          </a:p>
          <a:p>
            <a:r>
              <a:rPr lang="en-US" altLang="ko-KR" sz="1200" b="1">
                <a:latin typeface="+mn-ea"/>
              </a:rPr>
              <a:t>        self.is_running = False</a:t>
            </a:r>
          </a:p>
          <a:p>
            <a:r>
              <a:rPr lang="en-US" altLang="ko-KR" sz="1200" b="1">
                <a:latin typeface="+mn-ea"/>
              </a:rPr>
              <a:t>        self.server_socket.close()</a:t>
            </a:r>
          </a:p>
          <a:p>
            <a:r>
              <a:rPr lang="en-US" altLang="ko-KR" sz="1200" b="1">
                <a:latin typeface="+mn-ea"/>
              </a:rPr>
              <a:t>        for peer in self.peers:</a:t>
            </a:r>
          </a:p>
          <a:p>
            <a:r>
              <a:rPr lang="en-US" altLang="ko-KR" sz="1200" b="1">
                <a:latin typeface="+mn-ea"/>
              </a:rPr>
              <a:t>            peer.close()</a:t>
            </a:r>
          </a:p>
          <a:p>
            <a:r>
              <a:rPr lang="en-US" altLang="ko-KR" sz="1200" b="1">
                <a:latin typeface="+mn-ea"/>
              </a:rPr>
              <a:t>        print(f"</a:t>
            </a:r>
            <a:r>
              <a:rPr lang="ko-KR" altLang="en-US" sz="1200" b="1">
                <a:latin typeface="+mn-ea"/>
              </a:rPr>
              <a:t>노드 </a:t>
            </a:r>
            <a:r>
              <a:rPr lang="en-US" altLang="ko-KR" sz="1200" b="1">
                <a:latin typeface="+mn-ea"/>
              </a:rPr>
              <a:t>{self.host}:{self.port} </a:t>
            </a:r>
            <a:r>
              <a:rPr lang="ko-KR" altLang="en-US" sz="1200" b="1">
                <a:latin typeface="+mn-ea"/>
              </a:rPr>
              <a:t>종료</a:t>
            </a:r>
            <a:r>
              <a:rPr lang="en-US" altLang="ko-KR" sz="1200" b="1">
                <a:latin typeface="+mn-ea"/>
              </a:rPr>
              <a:t>.")</a:t>
            </a:r>
            <a:endParaRPr lang="ko-KR" altLang="en-US" sz="1200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819168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P2P </a:t>
            </a:r>
            <a:r>
              <a:rPr lang="ko-KR" altLang="en-US"/>
              <a:t>통신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3</a:t>
            </a:r>
            <a:r>
              <a:rPr lang="ko-KR" altLang="en-US" smtClean="0">
                <a:solidFill>
                  <a:srgbClr val="FF0000"/>
                </a:solidFill>
              </a:rPr>
              <a:t>개의 </a:t>
            </a:r>
            <a:r>
              <a:rPr lang="en-US" altLang="ko-KR">
                <a:solidFill>
                  <a:srgbClr val="FF0000"/>
                </a:solidFill>
              </a:rPr>
              <a:t>peer </a:t>
            </a:r>
            <a:r>
              <a:rPr lang="ko-KR" altLang="en-US">
                <a:solidFill>
                  <a:srgbClr val="FF0000"/>
                </a:solidFill>
              </a:rPr>
              <a:t>사이의 통신 </a:t>
            </a:r>
            <a:r>
              <a:rPr lang="en-US" altLang="ko-KR">
                <a:solidFill>
                  <a:srgbClr val="FF0000"/>
                </a:solidFill>
              </a:rPr>
              <a:t>– </a:t>
            </a:r>
            <a:r>
              <a:rPr lang="en-US" altLang="ko-KR" smtClean="0">
                <a:solidFill>
                  <a:srgbClr val="FF0000"/>
                </a:solidFill>
              </a:rPr>
              <a:t>p2p_run.py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99592" y="2060848"/>
            <a:ext cx="6858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smtClean="0">
                <a:latin typeface="+mn-ea"/>
              </a:rPr>
              <a:t>from </a:t>
            </a:r>
            <a:r>
              <a:rPr lang="en-US" altLang="ko-KR" sz="1200" b="1">
                <a:latin typeface="+mn-ea"/>
              </a:rPr>
              <a:t>p2p_node import P2PNode</a:t>
            </a:r>
          </a:p>
          <a:p>
            <a:r>
              <a:rPr lang="en-US" altLang="ko-KR" sz="1200" b="1">
                <a:latin typeface="+mn-ea"/>
              </a:rPr>
              <a:t>import time</a:t>
            </a:r>
          </a:p>
          <a:p>
            <a:endParaRPr lang="en-US" altLang="ko-KR" sz="1200" b="1">
              <a:latin typeface="+mn-ea"/>
            </a:endParaRPr>
          </a:p>
          <a:p>
            <a:r>
              <a:rPr lang="en-US" altLang="ko-KR" sz="1200" b="1">
                <a:latin typeface="+mn-ea"/>
              </a:rPr>
              <a:t># 3</a:t>
            </a:r>
            <a:r>
              <a:rPr lang="ko-KR" altLang="en-US" sz="1200" b="1">
                <a:latin typeface="+mn-ea"/>
              </a:rPr>
              <a:t>개의 노드 생성</a:t>
            </a:r>
          </a:p>
          <a:p>
            <a:r>
              <a:rPr lang="en-US" altLang="ko-KR" sz="1200" b="1">
                <a:latin typeface="+mn-ea"/>
              </a:rPr>
              <a:t>node1 = P2PNode('localhost', 5001)</a:t>
            </a:r>
          </a:p>
          <a:p>
            <a:r>
              <a:rPr lang="en-US" altLang="ko-KR" sz="1200" b="1">
                <a:latin typeface="+mn-ea"/>
              </a:rPr>
              <a:t>node2 = P2PNode('localhost', 5002)</a:t>
            </a:r>
          </a:p>
          <a:p>
            <a:r>
              <a:rPr lang="en-US" altLang="ko-KR" sz="1200" b="1">
                <a:latin typeface="+mn-ea"/>
              </a:rPr>
              <a:t>node3 = P2PNode('localhost', 5003)</a:t>
            </a:r>
          </a:p>
          <a:p>
            <a:endParaRPr lang="en-US" altLang="ko-KR" sz="1200" b="1">
              <a:latin typeface="+mn-ea"/>
            </a:endParaRPr>
          </a:p>
          <a:p>
            <a:r>
              <a:rPr lang="en-US" altLang="ko-KR" sz="1200" b="1">
                <a:latin typeface="+mn-ea"/>
              </a:rPr>
              <a:t># </a:t>
            </a:r>
            <a:r>
              <a:rPr lang="ko-KR" altLang="en-US" sz="1200" b="1">
                <a:latin typeface="+mn-ea"/>
              </a:rPr>
              <a:t>모든 노드 실행</a:t>
            </a:r>
          </a:p>
          <a:p>
            <a:r>
              <a:rPr lang="en-US" altLang="ko-KR" sz="1200" b="1">
                <a:latin typeface="+mn-ea"/>
              </a:rPr>
              <a:t>node1.run()</a:t>
            </a:r>
          </a:p>
          <a:p>
            <a:r>
              <a:rPr lang="en-US" altLang="ko-KR" sz="1200" b="1">
                <a:latin typeface="+mn-ea"/>
              </a:rPr>
              <a:t>node2.run()</a:t>
            </a:r>
          </a:p>
          <a:p>
            <a:r>
              <a:rPr lang="en-US" altLang="ko-KR" sz="1200" b="1">
                <a:latin typeface="+mn-ea"/>
              </a:rPr>
              <a:t>node3.run()</a:t>
            </a:r>
          </a:p>
          <a:p>
            <a:endParaRPr lang="en-US" altLang="ko-KR" sz="1200" b="1">
              <a:latin typeface="+mn-ea"/>
            </a:endParaRPr>
          </a:p>
          <a:p>
            <a:r>
              <a:rPr lang="en-US" altLang="ko-KR" sz="1200" b="1">
                <a:latin typeface="+mn-ea"/>
              </a:rPr>
              <a:t>time.sleep(1)</a:t>
            </a:r>
          </a:p>
          <a:p>
            <a:endParaRPr lang="en-US" altLang="ko-KR" sz="1200" b="1">
              <a:latin typeface="+mn-ea"/>
            </a:endParaRPr>
          </a:p>
          <a:p>
            <a:r>
              <a:rPr lang="en-US" altLang="ko-KR" sz="1200" b="1">
                <a:solidFill>
                  <a:srgbClr val="FF0000"/>
                </a:solidFill>
                <a:latin typeface="+mn-ea"/>
              </a:rPr>
              <a:t># </a:t>
            </a:r>
            <a:r>
              <a:rPr lang="ko-KR" altLang="en-US" sz="1200" b="1">
                <a:solidFill>
                  <a:srgbClr val="FF0000"/>
                </a:solidFill>
                <a:latin typeface="+mn-ea"/>
              </a:rPr>
              <a:t>노드 연결</a:t>
            </a:r>
            <a:r>
              <a:rPr lang="en-US" altLang="ko-KR" sz="1200" b="1">
                <a:solidFill>
                  <a:srgbClr val="FF0000"/>
                </a:solidFill>
                <a:latin typeface="+mn-ea"/>
              </a:rPr>
              <a:t>: </a:t>
            </a:r>
            <a:r>
              <a:rPr lang="ko-KR" altLang="en-US" sz="1200" b="1">
                <a:solidFill>
                  <a:srgbClr val="FF0000"/>
                </a:solidFill>
                <a:latin typeface="+mn-ea"/>
              </a:rPr>
              <a:t>서로 연결하여 메시지를 주고받을 수 있는 망 형성</a:t>
            </a:r>
          </a:p>
          <a:p>
            <a:r>
              <a:rPr lang="en-US" altLang="ko-KR" sz="1200" b="1">
                <a:latin typeface="+mn-ea"/>
              </a:rPr>
              <a:t>print("\n--- </a:t>
            </a:r>
            <a:r>
              <a:rPr lang="ko-KR" altLang="en-US" sz="1200" b="1">
                <a:latin typeface="+mn-ea"/>
              </a:rPr>
              <a:t>노드 연결 시작 </a:t>
            </a:r>
            <a:r>
              <a:rPr lang="en-US" altLang="ko-KR" sz="1200" b="1">
                <a:latin typeface="+mn-ea"/>
              </a:rPr>
              <a:t>---")</a:t>
            </a:r>
          </a:p>
          <a:p>
            <a:r>
              <a:rPr lang="en-US" altLang="ko-KR" sz="1200" b="1">
                <a:solidFill>
                  <a:srgbClr val="FF0000"/>
                </a:solidFill>
                <a:latin typeface="+mn-ea"/>
              </a:rPr>
              <a:t># node1</a:t>
            </a:r>
            <a:r>
              <a:rPr lang="ko-KR" altLang="en-US" sz="1200" b="1">
                <a:solidFill>
                  <a:srgbClr val="FF0000"/>
                </a:solidFill>
                <a:latin typeface="+mn-ea"/>
              </a:rPr>
              <a:t>은 </a:t>
            </a:r>
            <a:r>
              <a:rPr lang="en-US" altLang="ko-KR" sz="1200" b="1">
                <a:solidFill>
                  <a:srgbClr val="FF0000"/>
                </a:solidFill>
                <a:latin typeface="+mn-ea"/>
              </a:rPr>
              <a:t>node2</a:t>
            </a:r>
            <a:r>
              <a:rPr lang="ko-KR" altLang="en-US" sz="1200" b="1">
                <a:solidFill>
                  <a:srgbClr val="FF0000"/>
                </a:solidFill>
                <a:latin typeface="+mn-ea"/>
              </a:rPr>
              <a:t>와 </a:t>
            </a:r>
            <a:r>
              <a:rPr lang="en-US" altLang="ko-KR" sz="1200" b="1">
                <a:solidFill>
                  <a:srgbClr val="FF0000"/>
                </a:solidFill>
                <a:latin typeface="+mn-ea"/>
              </a:rPr>
              <a:t>node3</a:t>
            </a:r>
            <a:r>
              <a:rPr lang="ko-KR" altLang="en-US" sz="1200" b="1">
                <a:solidFill>
                  <a:srgbClr val="FF0000"/>
                </a:solidFill>
                <a:latin typeface="+mn-ea"/>
              </a:rPr>
              <a:t>에 연결</a:t>
            </a:r>
          </a:p>
          <a:p>
            <a:r>
              <a:rPr lang="en-US" altLang="ko-KR" sz="1200" b="1">
                <a:latin typeface="+mn-ea"/>
              </a:rPr>
              <a:t>node1.connect_to_peer('localhost', 5002)</a:t>
            </a:r>
          </a:p>
          <a:p>
            <a:r>
              <a:rPr lang="en-US" altLang="ko-KR" sz="1200" b="1">
                <a:latin typeface="+mn-ea"/>
              </a:rPr>
              <a:t>node1.connect_to_peer('localhost', 5003)</a:t>
            </a:r>
            <a:endParaRPr lang="ko-KR" altLang="en-US" sz="1200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373382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P2P </a:t>
            </a:r>
            <a:r>
              <a:rPr lang="ko-KR" altLang="en-US"/>
              <a:t>통신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3</a:t>
            </a:r>
            <a:r>
              <a:rPr lang="ko-KR" altLang="en-US" smtClean="0"/>
              <a:t>개의 </a:t>
            </a:r>
            <a:r>
              <a:rPr lang="en-US" altLang="ko-KR"/>
              <a:t>peer </a:t>
            </a:r>
            <a:r>
              <a:rPr lang="ko-KR" altLang="en-US"/>
              <a:t>사이의 통신 </a:t>
            </a:r>
            <a:r>
              <a:rPr lang="en-US" altLang="ko-KR"/>
              <a:t>– </a:t>
            </a:r>
            <a:r>
              <a:rPr lang="en-US" altLang="ko-KR" smtClean="0"/>
              <a:t>p2p_run.py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9592" y="2060848"/>
            <a:ext cx="68580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0000"/>
                </a:solidFill>
                <a:latin typeface="+mn-ea"/>
              </a:rPr>
              <a:t># node2</a:t>
            </a:r>
            <a:r>
              <a:rPr lang="ko-KR" altLang="en-US" sz="1200" b="1">
                <a:solidFill>
                  <a:srgbClr val="FF0000"/>
                </a:solidFill>
                <a:latin typeface="+mn-ea"/>
              </a:rPr>
              <a:t>는 </a:t>
            </a:r>
            <a:r>
              <a:rPr lang="en-US" altLang="ko-KR" sz="1200" b="1">
                <a:solidFill>
                  <a:srgbClr val="FF0000"/>
                </a:solidFill>
                <a:latin typeface="+mn-ea"/>
              </a:rPr>
              <a:t>node3</a:t>
            </a:r>
            <a:r>
              <a:rPr lang="ko-KR" altLang="en-US" sz="1200" b="1">
                <a:solidFill>
                  <a:srgbClr val="FF0000"/>
                </a:solidFill>
                <a:latin typeface="+mn-ea"/>
              </a:rPr>
              <a:t>에 연결 </a:t>
            </a:r>
            <a:r>
              <a:rPr lang="en-US" altLang="ko-KR" sz="1200" b="1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200" b="1">
                <a:solidFill>
                  <a:srgbClr val="FF0000"/>
                </a:solidFill>
                <a:latin typeface="+mn-ea"/>
              </a:rPr>
              <a:t>이미 </a:t>
            </a:r>
            <a:r>
              <a:rPr lang="en-US" altLang="ko-KR" sz="1200" b="1">
                <a:solidFill>
                  <a:srgbClr val="FF0000"/>
                </a:solidFill>
                <a:latin typeface="+mn-ea"/>
              </a:rPr>
              <a:t>node1</a:t>
            </a:r>
            <a:r>
              <a:rPr lang="ko-KR" altLang="en-US" sz="1200" b="1">
                <a:solidFill>
                  <a:srgbClr val="FF0000"/>
                </a:solidFill>
                <a:latin typeface="+mn-ea"/>
              </a:rPr>
              <a:t>과 연결됨</a:t>
            </a:r>
            <a:r>
              <a:rPr lang="en-US" altLang="ko-KR" sz="1200" b="1">
                <a:solidFill>
                  <a:srgbClr val="FF0000"/>
                </a:solidFill>
                <a:latin typeface="+mn-ea"/>
              </a:rPr>
              <a:t>)</a:t>
            </a:r>
          </a:p>
          <a:p>
            <a:r>
              <a:rPr lang="en-US" altLang="ko-KR" sz="1200" b="1">
                <a:latin typeface="+mn-ea"/>
              </a:rPr>
              <a:t>node2.connect_to_peer('localhost', 5003)</a:t>
            </a:r>
          </a:p>
          <a:p>
            <a:endParaRPr lang="en-US" altLang="ko-KR" sz="1200" b="1">
              <a:latin typeface="+mn-ea"/>
            </a:endParaRPr>
          </a:p>
          <a:p>
            <a:r>
              <a:rPr lang="en-US" altLang="ko-KR" sz="1200" b="1">
                <a:latin typeface="+mn-ea"/>
              </a:rPr>
              <a:t>time.sleep(2) # </a:t>
            </a:r>
            <a:r>
              <a:rPr lang="ko-KR" altLang="en-US" sz="1200" b="1">
                <a:latin typeface="+mn-ea"/>
              </a:rPr>
              <a:t>연결이 완료될 시간을 줍니다</a:t>
            </a:r>
            <a:r>
              <a:rPr lang="en-US" altLang="ko-KR" sz="1200" b="1">
                <a:latin typeface="+mn-ea"/>
              </a:rPr>
              <a:t>.</a:t>
            </a:r>
          </a:p>
          <a:p>
            <a:endParaRPr lang="en-US" altLang="ko-KR" sz="1200" b="1">
              <a:latin typeface="+mn-ea"/>
            </a:endParaRPr>
          </a:p>
          <a:p>
            <a:r>
              <a:rPr lang="en-US" altLang="ko-KR" sz="1200" b="1">
                <a:latin typeface="+mn-ea"/>
              </a:rPr>
              <a:t>print("\n--- </a:t>
            </a:r>
            <a:r>
              <a:rPr lang="ko-KR" altLang="en-US" sz="1200" b="1">
                <a:latin typeface="+mn-ea"/>
              </a:rPr>
              <a:t>메시지 전송 시작 </a:t>
            </a:r>
            <a:r>
              <a:rPr lang="en-US" altLang="ko-KR" sz="1200" b="1">
                <a:latin typeface="+mn-ea"/>
              </a:rPr>
              <a:t>---")</a:t>
            </a:r>
          </a:p>
          <a:p>
            <a:r>
              <a:rPr lang="en-US" altLang="ko-KR" sz="1200" b="1">
                <a:solidFill>
                  <a:srgbClr val="FF0000"/>
                </a:solidFill>
                <a:latin typeface="+mn-ea"/>
              </a:rPr>
              <a:t># node1</a:t>
            </a:r>
            <a:r>
              <a:rPr lang="ko-KR" altLang="en-US" sz="1200" b="1">
                <a:solidFill>
                  <a:srgbClr val="FF0000"/>
                </a:solidFill>
                <a:latin typeface="+mn-ea"/>
              </a:rPr>
              <a:t>이 메시지를 보내면</a:t>
            </a:r>
            <a:r>
              <a:rPr lang="en-US" altLang="ko-KR" sz="1200" b="1">
                <a:solidFill>
                  <a:srgbClr val="FF0000"/>
                </a:solidFill>
                <a:latin typeface="+mn-ea"/>
              </a:rPr>
              <a:t>, node2</a:t>
            </a:r>
            <a:r>
              <a:rPr lang="ko-KR" altLang="en-US" sz="1200" b="1">
                <a:solidFill>
                  <a:srgbClr val="FF0000"/>
                </a:solidFill>
                <a:latin typeface="+mn-ea"/>
              </a:rPr>
              <a:t>와 </a:t>
            </a:r>
            <a:r>
              <a:rPr lang="en-US" altLang="ko-KR" sz="1200" b="1">
                <a:solidFill>
                  <a:srgbClr val="FF0000"/>
                </a:solidFill>
                <a:latin typeface="+mn-ea"/>
              </a:rPr>
              <a:t>node3</a:t>
            </a:r>
            <a:r>
              <a:rPr lang="ko-KR" altLang="en-US" sz="1200" b="1">
                <a:solidFill>
                  <a:srgbClr val="FF0000"/>
                </a:solidFill>
                <a:latin typeface="+mn-ea"/>
              </a:rPr>
              <a:t>가 이를 받음</a:t>
            </a:r>
          </a:p>
          <a:p>
            <a:r>
              <a:rPr lang="en-US" altLang="ko-KR" sz="1200" b="1">
                <a:latin typeface="+mn-ea"/>
              </a:rPr>
              <a:t>node1.send_message_to_all_peers("</a:t>
            </a:r>
            <a:r>
              <a:rPr lang="ko-KR" altLang="en-US" sz="1200" b="1">
                <a:latin typeface="+mn-ea"/>
              </a:rPr>
              <a:t>안녕하세요</a:t>
            </a:r>
            <a:r>
              <a:rPr lang="en-US" altLang="ko-KR" sz="1200" b="1">
                <a:latin typeface="+mn-ea"/>
              </a:rPr>
              <a:t>! </a:t>
            </a:r>
            <a:r>
              <a:rPr lang="ko-KR" altLang="en-US" sz="1200" b="1">
                <a:latin typeface="+mn-ea"/>
              </a:rPr>
              <a:t>저는 </a:t>
            </a:r>
            <a:r>
              <a:rPr lang="en-US" altLang="ko-KR" sz="1200" b="1">
                <a:latin typeface="+mn-ea"/>
              </a:rPr>
              <a:t>node1 </a:t>
            </a:r>
            <a:r>
              <a:rPr lang="ko-KR" altLang="en-US" sz="1200" b="1">
                <a:latin typeface="+mn-ea"/>
              </a:rPr>
              <a:t>입니다</a:t>
            </a:r>
            <a:r>
              <a:rPr lang="en-US" altLang="ko-KR" sz="1200" b="1">
                <a:latin typeface="+mn-ea"/>
              </a:rPr>
              <a:t>.")</a:t>
            </a:r>
          </a:p>
          <a:p>
            <a:r>
              <a:rPr lang="en-US" altLang="ko-KR" sz="1200" b="1">
                <a:latin typeface="+mn-ea"/>
              </a:rPr>
              <a:t>time.sleep(2)</a:t>
            </a:r>
          </a:p>
          <a:p>
            <a:endParaRPr lang="en-US" altLang="ko-KR" sz="1200" b="1">
              <a:latin typeface="+mn-ea"/>
            </a:endParaRPr>
          </a:p>
          <a:p>
            <a:r>
              <a:rPr lang="en-US" altLang="ko-KR" sz="1200" b="1">
                <a:solidFill>
                  <a:srgbClr val="FF0000"/>
                </a:solidFill>
                <a:latin typeface="+mn-ea"/>
              </a:rPr>
              <a:t># node2</a:t>
            </a:r>
            <a:r>
              <a:rPr lang="ko-KR" altLang="en-US" sz="1200" b="1">
                <a:solidFill>
                  <a:srgbClr val="FF0000"/>
                </a:solidFill>
                <a:latin typeface="+mn-ea"/>
              </a:rPr>
              <a:t>가 메시지를 보내면</a:t>
            </a:r>
            <a:r>
              <a:rPr lang="en-US" altLang="ko-KR" sz="1200" b="1">
                <a:solidFill>
                  <a:srgbClr val="FF0000"/>
                </a:solidFill>
                <a:latin typeface="+mn-ea"/>
              </a:rPr>
              <a:t>, node1</a:t>
            </a:r>
            <a:r>
              <a:rPr lang="ko-KR" altLang="en-US" sz="1200" b="1">
                <a:solidFill>
                  <a:srgbClr val="FF0000"/>
                </a:solidFill>
                <a:latin typeface="+mn-ea"/>
              </a:rPr>
              <a:t>과 </a:t>
            </a:r>
            <a:r>
              <a:rPr lang="en-US" altLang="ko-KR" sz="1200" b="1">
                <a:solidFill>
                  <a:srgbClr val="FF0000"/>
                </a:solidFill>
                <a:latin typeface="+mn-ea"/>
              </a:rPr>
              <a:t>node3</a:t>
            </a:r>
            <a:r>
              <a:rPr lang="ko-KR" altLang="en-US" sz="1200" b="1">
                <a:solidFill>
                  <a:srgbClr val="FF0000"/>
                </a:solidFill>
                <a:latin typeface="+mn-ea"/>
              </a:rPr>
              <a:t>가 이를 받음</a:t>
            </a:r>
          </a:p>
          <a:p>
            <a:r>
              <a:rPr lang="en-US" altLang="ko-KR" sz="1200" b="1">
                <a:latin typeface="+mn-ea"/>
              </a:rPr>
              <a:t>node2.send_message_to_all_peers("node2</a:t>
            </a:r>
            <a:r>
              <a:rPr lang="ko-KR" altLang="en-US" sz="1200" b="1">
                <a:latin typeface="+mn-ea"/>
              </a:rPr>
              <a:t>에서 메시지를 보냅니다</a:t>
            </a:r>
            <a:r>
              <a:rPr lang="en-US" altLang="ko-KR" sz="1200" b="1">
                <a:latin typeface="+mn-ea"/>
              </a:rPr>
              <a:t>.")</a:t>
            </a:r>
          </a:p>
          <a:p>
            <a:r>
              <a:rPr lang="en-US" altLang="ko-KR" sz="1200" b="1">
                <a:latin typeface="+mn-ea"/>
              </a:rPr>
              <a:t>time.sleep(2)</a:t>
            </a:r>
          </a:p>
        </p:txBody>
      </p:sp>
    </p:spTree>
    <p:extLst>
      <p:ext uri="{BB962C8B-B14F-4D97-AF65-F5344CB8AC3E}">
        <p14:creationId xmlns:p14="http://schemas.microsoft.com/office/powerpoint/2010/main" val="37140431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P2P </a:t>
            </a:r>
            <a:r>
              <a:rPr lang="ko-KR" altLang="en-US"/>
              <a:t>통신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3</a:t>
            </a:r>
            <a:r>
              <a:rPr lang="ko-KR" altLang="en-US" smtClean="0"/>
              <a:t>개의 </a:t>
            </a:r>
            <a:r>
              <a:rPr lang="en-US" altLang="ko-KR"/>
              <a:t>peer </a:t>
            </a:r>
            <a:r>
              <a:rPr lang="ko-KR" altLang="en-US"/>
              <a:t>사이의 통신 </a:t>
            </a:r>
            <a:r>
              <a:rPr lang="en-US" altLang="ko-KR"/>
              <a:t>– </a:t>
            </a:r>
            <a:r>
              <a:rPr lang="en-US" altLang="ko-KR" smtClean="0"/>
              <a:t>p2p_run.py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99592" y="2060848"/>
            <a:ext cx="6858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>
                <a:solidFill>
                  <a:srgbClr val="FF0000"/>
                </a:solidFill>
                <a:latin typeface="+mn-ea"/>
              </a:rPr>
              <a:t># node3</a:t>
            </a:r>
            <a:r>
              <a:rPr lang="ko-KR" altLang="en-US" sz="1200" b="1">
                <a:solidFill>
                  <a:srgbClr val="FF0000"/>
                </a:solidFill>
                <a:latin typeface="+mn-ea"/>
              </a:rPr>
              <a:t>가 메시지를 보내면</a:t>
            </a:r>
            <a:r>
              <a:rPr lang="en-US" altLang="ko-KR" sz="1200" b="1">
                <a:solidFill>
                  <a:srgbClr val="FF0000"/>
                </a:solidFill>
                <a:latin typeface="+mn-ea"/>
              </a:rPr>
              <a:t>, node1</a:t>
            </a:r>
            <a:r>
              <a:rPr lang="ko-KR" altLang="en-US" sz="1200" b="1">
                <a:solidFill>
                  <a:srgbClr val="FF0000"/>
                </a:solidFill>
                <a:latin typeface="+mn-ea"/>
              </a:rPr>
              <a:t>과 </a:t>
            </a:r>
            <a:r>
              <a:rPr lang="en-US" altLang="ko-KR" sz="1200" b="1">
                <a:solidFill>
                  <a:srgbClr val="FF0000"/>
                </a:solidFill>
                <a:latin typeface="+mn-ea"/>
              </a:rPr>
              <a:t>node2</a:t>
            </a:r>
            <a:r>
              <a:rPr lang="ko-KR" altLang="en-US" sz="1200" b="1">
                <a:solidFill>
                  <a:srgbClr val="FF0000"/>
                </a:solidFill>
                <a:latin typeface="+mn-ea"/>
              </a:rPr>
              <a:t>가 이를 받음</a:t>
            </a:r>
          </a:p>
          <a:p>
            <a:r>
              <a:rPr lang="en-US" altLang="ko-KR" sz="1200" b="1">
                <a:latin typeface="+mn-ea"/>
              </a:rPr>
              <a:t>node3.send_message_to_all_peers("</a:t>
            </a:r>
            <a:r>
              <a:rPr lang="ko-KR" altLang="en-US" sz="1200" b="1">
                <a:latin typeface="+mn-ea"/>
              </a:rPr>
              <a:t>모두 잘 들리나요</a:t>
            </a:r>
            <a:r>
              <a:rPr lang="en-US" altLang="ko-KR" sz="1200" b="1">
                <a:latin typeface="+mn-ea"/>
              </a:rPr>
              <a:t>? </a:t>
            </a:r>
            <a:r>
              <a:rPr lang="ko-KR" altLang="en-US" sz="1200" b="1">
                <a:latin typeface="+mn-ea"/>
              </a:rPr>
              <a:t>저는 </a:t>
            </a:r>
            <a:r>
              <a:rPr lang="en-US" altLang="ko-KR" sz="1200" b="1">
                <a:latin typeface="+mn-ea"/>
              </a:rPr>
              <a:t>node3</a:t>
            </a:r>
            <a:r>
              <a:rPr lang="ko-KR" altLang="en-US" sz="1200" b="1">
                <a:latin typeface="+mn-ea"/>
              </a:rPr>
              <a:t>입니다</a:t>
            </a:r>
            <a:r>
              <a:rPr lang="en-US" altLang="ko-KR" sz="1200" b="1">
                <a:latin typeface="+mn-ea"/>
              </a:rPr>
              <a:t>.")</a:t>
            </a:r>
          </a:p>
          <a:p>
            <a:r>
              <a:rPr lang="en-US" altLang="ko-KR" sz="1200" b="1">
                <a:latin typeface="+mn-ea"/>
              </a:rPr>
              <a:t>time.sleep(2)</a:t>
            </a:r>
          </a:p>
          <a:p>
            <a:endParaRPr lang="en-US" altLang="ko-KR" sz="1200" b="1">
              <a:latin typeface="+mn-ea"/>
            </a:endParaRPr>
          </a:p>
          <a:p>
            <a:r>
              <a:rPr lang="en-US" altLang="ko-KR" sz="1200" b="1">
                <a:latin typeface="+mn-ea"/>
              </a:rPr>
              <a:t>print("\n--- </a:t>
            </a:r>
            <a:r>
              <a:rPr lang="ko-KR" altLang="en-US" sz="1200" b="1">
                <a:latin typeface="+mn-ea"/>
              </a:rPr>
              <a:t>노드 종료 </a:t>
            </a:r>
            <a:r>
              <a:rPr lang="en-US" altLang="ko-KR" sz="1200" b="1">
                <a:latin typeface="+mn-ea"/>
              </a:rPr>
              <a:t>---")</a:t>
            </a:r>
          </a:p>
          <a:p>
            <a:r>
              <a:rPr lang="en-US" altLang="ko-KR" sz="1200" b="1">
                <a:latin typeface="+mn-ea"/>
              </a:rPr>
              <a:t>node1.shutdown()</a:t>
            </a:r>
          </a:p>
          <a:p>
            <a:r>
              <a:rPr lang="en-US" altLang="ko-KR" sz="1200" b="1">
                <a:latin typeface="+mn-ea"/>
              </a:rPr>
              <a:t>node2.shutdown()</a:t>
            </a:r>
          </a:p>
        </p:txBody>
      </p:sp>
    </p:spTree>
    <p:extLst>
      <p:ext uri="{BB962C8B-B14F-4D97-AF65-F5344CB8AC3E}">
        <p14:creationId xmlns:p14="http://schemas.microsoft.com/office/powerpoint/2010/main" val="12636405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hlinkClick r:id="rId2"/>
              </a:rPr>
              <a:t>https://</a:t>
            </a:r>
            <a:r>
              <a:rPr lang="en-US" altLang="ko-KR" smtClean="0">
                <a:hlinkClick r:id="rId2"/>
              </a:rPr>
              <a:t>r-blockchain.tistory.com/23</a:t>
            </a:r>
            <a:endParaRPr lang="en-US" altLang="ko-KR" smtClean="0"/>
          </a:p>
          <a:p>
            <a:r>
              <a:rPr lang="en-US" altLang="ko-KR">
                <a:hlinkClick r:id="rId3"/>
              </a:rPr>
              <a:t>https://</a:t>
            </a:r>
            <a:r>
              <a:rPr lang="en-US" altLang="ko-KR" smtClean="0">
                <a:hlinkClick r:id="rId3"/>
              </a:rPr>
              <a:t>www.gameple.co.kr/news/articleView.html?idxno=149432</a:t>
            </a:r>
            <a:endParaRPr lang="en-US" altLang="ko-KR" smtClean="0"/>
          </a:p>
          <a:p>
            <a:r>
              <a:rPr lang="en-US" altLang="ko-KR">
                <a:hlinkClick r:id="rId4"/>
              </a:rPr>
              <a:t>https://</a:t>
            </a:r>
            <a:r>
              <a:rPr lang="en-US" altLang="ko-KR" smtClean="0">
                <a:hlinkClick r:id="rId4"/>
              </a:rPr>
              <a:t>edraw.wondershare.kr/diagram-tutorial/what-is-the-p2p-network.html?srsltid=AfmBOooRNqTR2xxjeAHWevbFxen3fIPenGbSUgsH2U8UY3iGkxT1XOyG</a:t>
            </a:r>
            <a:endParaRPr lang="en-US" altLang="ko-KR" smtClean="0"/>
          </a:p>
          <a:p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423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P2P </a:t>
            </a:r>
            <a:r>
              <a:rPr lang="ko-KR" altLang="en-US"/>
              <a:t>통신이란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P2P </a:t>
            </a:r>
            <a:r>
              <a:rPr lang="ko-KR" altLang="en-US"/>
              <a:t>통신의 특징 </a:t>
            </a:r>
            <a:endParaRPr lang="en-US" altLang="ko-KR" smtClean="0"/>
          </a:p>
          <a:p>
            <a:pPr lvl="1"/>
            <a:r>
              <a:rPr lang="ko-KR" altLang="en-US" smtClean="0"/>
              <a:t>탈중앙화</a:t>
            </a:r>
            <a:endParaRPr lang="en-US" altLang="ko-KR" smtClean="0"/>
          </a:p>
          <a:p>
            <a:pPr lvl="2"/>
            <a:r>
              <a:rPr lang="ko-KR" altLang="en-US" smtClean="0">
                <a:solidFill>
                  <a:schemeClr val="tx1"/>
                </a:solidFill>
              </a:rPr>
              <a:t>중앙 </a:t>
            </a:r>
            <a:r>
              <a:rPr lang="ko-KR" altLang="en-US">
                <a:solidFill>
                  <a:schemeClr val="tx1"/>
                </a:solidFill>
              </a:rPr>
              <a:t>서버가 없기 때문에 서버가 다운되더라도 </a:t>
            </a:r>
            <a:r>
              <a:rPr lang="ko-KR" altLang="en-US" b="0" smtClean="0">
                <a:solidFill>
                  <a:srgbClr val="FF0000"/>
                </a:solidFill>
              </a:rPr>
              <a:t>네트워크는 </a:t>
            </a:r>
            <a:r>
              <a:rPr lang="ko-KR" altLang="en-US" b="0">
                <a:solidFill>
                  <a:srgbClr val="FF0000"/>
                </a:solidFill>
              </a:rPr>
              <a:t>계속 </a:t>
            </a:r>
            <a:r>
              <a:rPr lang="ko-KR" altLang="en-US" b="0" smtClean="0">
                <a:solidFill>
                  <a:srgbClr val="FF0000"/>
                </a:solidFill>
              </a:rPr>
              <a:t>유지됨</a:t>
            </a:r>
            <a:endParaRPr lang="en-US" altLang="ko-KR" b="0">
              <a:solidFill>
                <a:srgbClr val="FF0000"/>
              </a:solidFill>
            </a:endParaRPr>
          </a:p>
          <a:p>
            <a:pPr lvl="1"/>
            <a:r>
              <a:rPr lang="ko-KR" altLang="en-US" smtClean="0"/>
              <a:t>분산</a:t>
            </a:r>
            <a:r>
              <a:rPr lang="ko-KR" altLang="en-US" smtClean="0">
                <a:solidFill>
                  <a:schemeClr val="tx1"/>
                </a:solidFill>
              </a:rPr>
              <a:t> </a:t>
            </a:r>
            <a:endParaRPr lang="en-US" altLang="ko-KR" smtClean="0">
              <a:solidFill>
                <a:schemeClr val="tx1"/>
              </a:solidFill>
            </a:endParaRPr>
          </a:p>
          <a:p>
            <a:pPr lvl="2"/>
            <a:r>
              <a:rPr lang="ko-KR" altLang="en-US" smtClean="0">
                <a:solidFill>
                  <a:schemeClr val="tx1"/>
                </a:solidFill>
              </a:rPr>
              <a:t>데이터가 </a:t>
            </a:r>
            <a:r>
              <a:rPr lang="ko-KR" altLang="en-US">
                <a:solidFill>
                  <a:schemeClr val="tx1"/>
                </a:solidFill>
              </a:rPr>
              <a:t>특정 서버에 집중되지 않고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여러 컴퓨터에 분산되어 저장되므로 </a:t>
            </a:r>
            <a:r>
              <a:rPr lang="ko-KR" altLang="en-US" b="0">
                <a:solidFill>
                  <a:srgbClr val="FF0000"/>
                </a:solidFill>
              </a:rPr>
              <a:t>데이터의 안정성이 </a:t>
            </a:r>
            <a:r>
              <a:rPr lang="ko-KR" altLang="en-US" b="0" smtClean="0">
                <a:solidFill>
                  <a:srgbClr val="FF0000"/>
                </a:solidFill>
              </a:rPr>
              <a:t>높음</a:t>
            </a:r>
            <a:endParaRPr lang="en-US" altLang="ko-KR" b="0" smtClean="0">
              <a:solidFill>
                <a:srgbClr val="FF0000"/>
              </a:solidFill>
            </a:endParaRPr>
          </a:p>
          <a:p>
            <a:pPr lvl="1"/>
            <a:r>
              <a:rPr lang="ko-KR" altLang="en-US" smtClean="0"/>
              <a:t>효율성</a:t>
            </a:r>
            <a:endParaRPr lang="en-US" altLang="ko-KR" smtClean="0"/>
          </a:p>
          <a:p>
            <a:pPr lvl="2"/>
            <a:r>
              <a:rPr lang="ko-KR" altLang="en-US" smtClean="0">
                <a:solidFill>
                  <a:schemeClr val="tx1"/>
                </a:solidFill>
              </a:rPr>
              <a:t>여러 </a:t>
            </a:r>
            <a:r>
              <a:rPr lang="ko-KR" altLang="en-US">
                <a:solidFill>
                  <a:schemeClr val="tx1"/>
                </a:solidFill>
              </a:rPr>
              <a:t>피어로부터 동시에 데이터를 받을 수 있어 </a:t>
            </a:r>
            <a:r>
              <a:rPr lang="ko-KR" altLang="en-US" b="0" smtClean="0">
                <a:solidFill>
                  <a:srgbClr val="FF0000"/>
                </a:solidFill>
              </a:rPr>
              <a:t>다운로드 </a:t>
            </a:r>
            <a:r>
              <a:rPr lang="ko-KR" altLang="en-US" b="0">
                <a:solidFill>
                  <a:srgbClr val="FF0000"/>
                </a:solidFill>
              </a:rPr>
              <a:t>속도가 </a:t>
            </a:r>
            <a:r>
              <a:rPr lang="en-US" altLang="ko-KR" b="0" smtClean="0">
                <a:solidFill>
                  <a:srgbClr val="FF0000"/>
                </a:solidFill>
              </a:rPr>
              <a:t/>
            </a:r>
            <a:br>
              <a:rPr lang="en-US" altLang="ko-KR" b="0" smtClean="0">
                <a:solidFill>
                  <a:srgbClr val="FF0000"/>
                </a:solidFill>
              </a:rPr>
            </a:br>
            <a:r>
              <a:rPr lang="ko-KR" altLang="en-US" b="0" smtClean="0">
                <a:solidFill>
                  <a:srgbClr val="FF0000"/>
                </a:solidFill>
              </a:rPr>
              <a:t>빨라질 </a:t>
            </a:r>
            <a:r>
              <a:rPr lang="ko-KR" altLang="en-US" b="0">
                <a:solidFill>
                  <a:srgbClr val="FF0000"/>
                </a:solidFill>
              </a:rPr>
              <a:t>수 </a:t>
            </a:r>
            <a:r>
              <a:rPr lang="ko-KR" altLang="en-US" b="0" smtClean="0">
                <a:solidFill>
                  <a:srgbClr val="FF0000"/>
                </a:solidFill>
              </a:rPr>
              <a:t>있음</a:t>
            </a:r>
            <a:endParaRPr lang="ko-KR" altLang="en-US" b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911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P2P </a:t>
            </a:r>
            <a:r>
              <a:rPr lang="ko-KR" altLang="en-US"/>
              <a:t>통신이란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P2P </a:t>
            </a:r>
            <a:r>
              <a:rPr lang="ko-KR" altLang="en-US"/>
              <a:t>네트워크에서 데이터 요청 및 전송 </a:t>
            </a:r>
            <a:r>
              <a:rPr lang="ko-KR" altLang="en-US" smtClean="0"/>
              <a:t>과정</a:t>
            </a:r>
            <a:endParaRPr lang="en-US" altLang="ko-KR" smtClean="0"/>
          </a:p>
          <a:p>
            <a:pPr lvl="1"/>
            <a:r>
              <a:rPr lang="en-US" altLang="ko-KR" smtClean="0"/>
              <a:t>1. </a:t>
            </a:r>
            <a:r>
              <a:rPr lang="ko-KR" altLang="en-US" smtClean="0"/>
              <a:t>자원 </a:t>
            </a:r>
            <a:r>
              <a:rPr lang="ko-KR" altLang="en-US"/>
              <a:t>검색</a:t>
            </a:r>
            <a:r>
              <a:rPr lang="en-US" altLang="ko-KR"/>
              <a:t>(Resource Discovery)</a:t>
            </a:r>
          </a:p>
          <a:p>
            <a:pPr lvl="2"/>
            <a:r>
              <a:rPr lang="ko-KR" altLang="en-US">
                <a:solidFill>
                  <a:schemeClr val="tx1"/>
                </a:solidFill>
              </a:rPr>
              <a:t>사용자가 원하는 데이터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예</a:t>
            </a:r>
            <a:r>
              <a:rPr lang="en-US" altLang="ko-KR">
                <a:solidFill>
                  <a:schemeClr val="tx1"/>
                </a:solidFill>
              </a:rPr>
              <a:t>: </a:t>
            </a:r>
            <a:r>
              <a:rPr lang="ko-KR" altLang="en-US">
                <a:solidFill>
                  <a:schemeClr val="tx1"/>
                </a:solidFill>
              </a:rPr>
              <a:t>파일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스트리밍 콘텐츠 등</a:t>
            </a:r>
            <a:r>
              <a:rPr lang="en-US" altLang="ko-KR">
                <a:solidFill>
                  <a:schemeClr val="tx1"/>
                </a:solidFill>
              </a:rPr>
              <a:t>)</a:t>
            </a:r>
            <a:r>
              <a:rPr lang="ko-KR" altLang="en-US">
                <a:solidFill>
                  <a:schemeClr val="tx1"/>
                </a:solidFill>
              </a:rPr>
              <a:t>를 찾기 위해 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ko-KR" altLang="en-US" smtClean="0"/>
              <a:t>검색 </a:t>
            </a:r>
            <a:r>
              <a:rPr lang="ko-KR" altLang="en-US"/>
              <a:t>요청을 </a:t>
            </a:r>
            <a:r>
              <a:rPr lang="ko-KR" altLang="en-US" smtClean="0"/>
              <a:t>보냄</a:t>
            </a:r>
            <a:endParaRPr lang="en-US" altLang="ko-KR"/>
          </a:p>
          <a:p>
            <a:pPr lvl="2"/>
            <a:r>
              <a:rPr lang="ko-KR" altLang="en-US">
                <a:solidFill>
                  <a:schemeClr val="tx1"/>
                </a:solidFill>
              </a:rPr>
              <a:t>검색 방식은 구조에 따라 </a:t>
            </a:r>
            <a:r>
              <a:rPr lang="ko-KR" altLang="en-US" smtClean="0">
                <a:solidFill>
                  <a:schemeClr val="tx1"/>
                </a:solidFill>
              </a:rPr>
              <a:t>다름</a:t>
            </a:r>
            <a:endParaRPr lang="en-US" altLang="ko-KR">
              <a:solidFill>
                <a:schemeClr val="tx1"/>
              </a:solidFill>
            </a:endParaRPr>
          </a:p>
          <a:p>
            <a:pPr lvl="3"/>
            <a:r>
              <a:rPr lang="en-US" altLang="ko-KR">
                <a:solidFill>
                  <a:srgbClr val="FF0000"/>
                </a:solidFill>
              </a:rPr>
              <a:t>Flooding </a:t>
            </a:r>
            <a:r>
              <a:rPr lang="ko-KR" altLang="en-US" smtClean="0">
                <a:solidFill>
                  <a:srgbClr val="FF0000"/>
                </a:solidFill>
              </a:rPr>
              <a:t>방식 </a:t>
            </a:r>
            <a:r>
              <a:rPr lang="en-US" altLang="ko-KR" smtClean="0"/>
              <a:t>- </a:t>
            </a:r>
            <a:r>
              <a:rPr lang="ko-KR" altLang="en-US"/>
              <a:t>요청을 인접 피어들에게 브로드캐스트</a:t>
            </a:r>
          </a:p>
          <a:p>
            <a:pPr lvl="3"/>
            <a:r>
              <a:rPr lang="en-US" altLang="ko-KR">
                <a:solidFill>
                  <a:srgbClr val="FF0000"/>
                </a:solidFill>
              </a:rPr>
              <a:t>Distributed Hash Table(DHT</a:t>
            </a:r>
            <a:r>
              <a:rPr lang="en-US" altLang="ko-KR" smtClean="0">
                <a:solidFill>
                  <a:srgbClr val="FF0000"/>
                </a:solidFill>
              </a:rPr>
              <a:t>) </a:t>
            </a:r>
            <a:r>
              <a:rPr lang="en-US" altLang="ko-KR" smtClean="0"/>
              <a:t>- </a:t>
            </a:r>
            <a:r>
              <a:rPr lang="ko-KR" altLang="en-US"/>
              <a:t>키 기반으로 자원 위치를 빠르게 탐색</a:t>
            </a:r>
          </a:p>
          <a:p>
            <a:pPr lvl="3"/>
            <a:r>
              <a:rPr lang="ko-KR" altLang="en-US">
                <a:solidFill>
                  <a:srgbClr val="FF0000"/>
                </a:solidFill>
              </a:rPr>
              <a:t>중앙 인덱스 </a:t>
            </a:r>
            <a:r>
              <a:rPr lang="ko-KR" altLang="en-US" smtClean="0">
                <a:solidFill>
                  <a:srgbClr val="FF0000"/>
                </a:solidFill>
              </a:rPr>
              <a:t>서버 </a:t>
            </a:r>
            <a:r>
              <a:rPr lang="en-US" altLang="ko-KR" smtClean="0"/>
              <a:t>- </a:t>
            </a:r>
            <a:r>
              <a:rPr lang="en-US" altLang="ko-KR"/>
              <a:t>Hybrid P2P </a:t>
            </a:r>
            <a:r>
              <a:rPr lang="ko-KR" altLang="en-US"/>
              <a:t>구조에서 사용</a:t>
            </a:r>
          </a:p>
          <a:p>
            <a:pPr lvl="1"/>
            <a:r>
              <a:rPr lang="en-US" altLang="ko-KR" smtClean="0"/>
              <a:t>2</a:t>
            </a:r>
            <a:r>
              <a:rPr lang="en-US" altLang="ko-KR"/>
              <a:t>. </a:t>
            </a:r>
            <a:r>
              <a:rPr lang="ko-KR" altLang="en-US"/>
              <a:t>데이터 요청</a:t>
            </a:r>
            <a:r>
              <a:rPr lang="en-US" altLang="ko-KR"/>
              <a:t>(Request)</a:t>
            </a:r>
          </a:p>
          <a:p>
            <a:pPr lvl="2"/>
            <a:r>
              <a:rPr lang="ko-KR" altLang="en-US"/>
              <a:t>자원이 있는 피어를 찾으면</a:t>
            </a:r>
            <a:r>
              <a:rPr lang="en-US" altLang="ko-KR"/>
              <a:t>, </a:t>
            </a:r>
            <a:r>
              <a:rPr lang="ko-KR" altLang="en-US"/>
              <a:t>해당 피어에게 직접 요청 메시지를 </a:t>
            </a:r>
            <a:r>
              <a:rPr lang="ko-KR" altLang="en-US" smtClean="0"/>
              <a:t>전송</a:t>
            </a:r>
            <a:endParaRPr lang="en-US" altLang="ko-KR" smtClean="0"/>
          </a:p>
          <a:p>
            <a:pPr lvl="3"/>
            <a:r>
              <a:rPr lang="ko-KR" altLang="en-US"/>
              <a:t>파일을 다운로드하려는 피어는 트래커나 주변 피어들에게 어떤 조각이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필요한지 알려줌 </a:t>
            </a:r>
            <a:r>
              <a:rPr lang="en-US" altLang="ko-KR" smtClean="0">
                <a:sym typeface="Wingdings" panose="05000000000000000000" pitchFamily="2" charset="2"/>
              </a:rPr>
              <a:t></a:t>
            </a:r>
            <a:r>
              <a:rPr lang="ko-KR" altLang="en-US" smtClean="0"/>
              <a:t> </a:t>
            </a:r>
            <a:r>
              <a:rPr lang="ko-KR" altLang="en-US" b="1">
                <a:solidFill>
                  <a:srgbClr val="008000"/>
                </a:solidFill>
              </a:rPr>
              <a:t>해당 조각을 가진 피어가 직접 데이터를 </a:t>
            </a:r>
            <a:r>
              <a:rPr lang="ko-KR" altLang="en-US" b="1" smtClean="0">
                <a:solidFill>
                  <a:srgbClr val="008000"/>
                </a:solidFill>
              </a:rPr>
              <a:t>보내줌</a:t>
            </a:r>
            <a:endParaRPr lang="en-US" altLang="ko-KR" b="1">
              <a:solidFill>
                <a:srgbClr val="008000"/>
              </a:solidFill>
            </a:endParaRPr>
          </a:p>
          <a:p>
            <a:pPr lvl="2"/>
            <a:r>
              <a:rPr lang="ko-KR" altLang="en-US">
                <a:solidFill>
                  <a:schemeClr val="tx1"/>
                </a:solidFill>
              </a:rPr>
              <a:t>요청 메시지에는 다음 정보가 </a:t>
            </a:r>
            <a:r>
              <a:rPr lang="ko-KR" altLang="en-US" smtClean="0">
                <a:solidFill>
                  <a:schemeClr val="tx1"/>
                </a:solidFill>
              </a:rPr>
              <a:t>포함됨</a:t>
            </a:r>
            <a:endParaRPr lang="en-US" altLang="ko-KR">
              <a:solidFill>
                <a:schemeClr val="tx1"/>
              </a:solidFill>
            </a:endParaRPr>
          </a:p>
          <a:p>
            <a:pPr lvl="3"/>
            <a:r>
              <a:rPr lang="ko-KR" altLang="en-US">
                <a:solidFill>
                  <a:srgbClr val="FF0000"/>
                </a:solidFill>
              </a:rPr>
              <a:t>요청자 </a:t>
            </a:r>
            <a:r>
              <a:rPr lang="en-US" altLang="ko-KR">
                <a:solidFill>
                  <a:srgbClr val="FF0000"/>
                </a:solidFill>
              </a:rPr>
              <a:t>ID </a:t>
            </a:r>
            <a:r>
              <a:rPr lang="ko-KR" altLang="en-US">
                <a:solidFill>
                  <a:srgbClr val="FF0000"/>
                </a:solidFill>
              </a:rPr>
              <a:t>또는 </a:t>
            </a:r>
            <a:r>
              <a:rPr lang="en-US" altLang="ko-KR">
                <a:solidFill>
                  <a:srgbClr val="FF0000"/>
                </a:solidFill>
              </a:rPr>
              <a:t>IP </a:t>
            </a:r>
            <a:r>
              <a:rPr lang="ko-KR" altLang="en-US">
                <a:solidFill>
                  <a:srgbClr val="FF0000"/>
                </a:solidFill>
              </a:rPr>
              <a:t>주소</a:t>
            </a:r>
          </a:p>
          <a:p>
            <a:pPr lvl="3"/>
            <a:r>
              <a:rPr lang="ko-KR" altLang="en-US">
                <a:solidFill>
                  <a:srgbClr val="FF0000"/>
                </a:solidFill>
              </a:rPr>
              <a:t>요청하는 자원의 식별자 </a:t>
            </a:r>
            <a:r>
              <a:rPr lang="en-US" altLang="ko-KR">
                <a:solidFill>
                  <a:srgbClr val="FF0000"/>
                </a:solidFill>
              </a:rPr>
              <a:t>(</a:t>
            </a:r>
            <a:r>
              <a:rPr lang="ko-KR" altLang="en-US">
                <a:solidFill>
                  <a:srgbClr val="FF0000"/>
                </a:solidFill>
              </a:rPr>
              <a:t>예</a:t>
            </a:r>
            <a:r>
              <a:rPr lang="en-US" altLang="ko-KR">
                <a:solidFill>
                  <a:srgbClr val="FF0000"/>
                </a:solidFill>
              </a:rPr>
              <a:t>: </a:t>
            </a:r>
            <a:r>
              <a:rPr lang="ko-KR" altLang="en-US">
                <a:solidFill>
                  <a:srgbClr val="FF0000"/>
                </a:solidFill>
              </a:rPr>
              <a:t>파일 이름</a:t>
            </a:r>
            <a:r>
              <a:rPr lang="en-US" altLang="ko-KR">
                <a:solidFill>
                  <a:srgbClr val="FF0000"/>
                </a:solidFill>
              </a:rPr>
              <a:t>, </a:t>
            </a:r>
            <a:r>
              <a:rPr lang="ko-KR" altLang="en-US">
                <a:solidFill>
                  <a:srgbClr val="FF0000"/>
                </a:solidFill>
              </a:rPr>
              <a:t>해시값</a:t>
            </a:r>
            <a:r>
              <a:rPr lang="en-US" altLang="ko-KR">
                <a:solidFill>
                  <a:srgbClr val="FF0000"/>
                </a:solidFill>
              </a:rPr>
              <a:t>)</a:t>
            </a:r>
          </a:p>
          <a:p>
            <a:pPr lvl="3"/>
            <a:r>
              <a:rPr lang="ko-KR" altLang="en-US">
                <a:solidFill>
                  <a:srgbClr val="FF0000"/>
                </a:solidFill>
              </a:rPr>
              <a:t>전송 방식 및 포트 정보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387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P2P </a:t>
            </a:r>
            <a:r>
              <a:rPr lang="ko-KR" altLang="en-US"/>
              <a:t>통신이란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P2P </a:t>
            </a:r>
            <a:r>
              <a:rPr lang="ko-KR" altLang="en-US"/>
              <a:t>네트워크에서 데이터 요청 및 전송 </a:t>
            </a:r>
            <a:r>
              <a:rPr lang="ko-KR" altLang="en-US" smtClean="0"/>
              <a:t>과정</a:t>
            </a:r>
            <a:endParaRPr lang="en-US" altLang="ko-KR" smtClean="0"/>
          </a:p>
          <a:p>
            <a:pPr lvl="1"/>
            <a:r>
              <a:rPr lang="en-US" altLang="ko-KR" smtClean="0"/>
              <a:t>3. </a:t>
            </a:r>
            <a:r>
              <a:rPr lang="ko-KR" altLang="en-US" smtClean="0"/>
              <a:t>데이터 </a:t>
            </a:r>
            <a:r>
              <a:rPr lang="ko-KR" altLang="en-US"/>
              <a:t>전송</a:t>
            </a:r>
            <a:r>
              <a:rPr lang="en-US" altLang="ko-KR"/>
              <a:t>(Transfer)</a:t>
            </a:r>
          </a:p>
          <a:p>
            <a:pPr lvl="2"/>
            <a:r>
              <a:rPr lang="ko-KR" altLang="en-US"/>
              <a:t>요청을 받은 피어는 데이터를 </a:t>
            </a:r>
            <a:r>
              <a:rPr lang="ko-KR" altLang="en-US" smtClean="0"/>
              <a:t>전송</a:t>
            </a:r>
            <a:endParaRPr lang="en-US" altLang="ko-KR" smtClean="0"/>
          </a:p>
          <a:p>
            <a:pPr lvl="2"/>
            <a:r>
              <a:rPr lang="ko-KR" altLang="en-US"/>
              <a:t>다운로드 중인 피어도 이미 받은 조각을 다른 피어에게 업로드할 수 </a:t>
            </a:r>
            <a:r>
              <a:rPr lang="ko-KR" altLang="en-US" smtClean="0"/>
              <a:t>있음</a:t>
            </a:r>
            <a:endParaRPr lang="en-US" altLang="ko-KR" smtClean="0"/>
          </a:p>
          <a:p>
            <a:pPr lvl="3"/>
            <a:r>
              <a:rPr lang="ko-KR" altLang="en-US" smtClean="0"/>
              <a:t>모든 </a:t>
            </a:r>
            <a:r>
              <a:rPr lang="ko-KR" altLang="en-US"/>
              <a:t>참여자가 클라이언트이자 서버 역할을 동시에 수행하며</a:t>
            </a:r>
            <a:r>
              <a:rPr lang="en-US" altLang="ko-KR"/>
              <a:t>,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네트워크에 </a:t>
            </a:r>
            <a:r>
              <a:rPr lang="ko-KR" altLang="en-US"/>
              <a:t>참여하는 피어가 많을수록 파일 공유 속도가 </a:t>
            </a:r>
            <a:r>
              <a:rPr lang="ko-KR" altLang="en-US" smtClean="0"/>
              <a:t>빨라짐</a:t>
            </a:r>
            <a:endParaRPr lang="en-US" altLang="ko-KR" smtClean="0"/>
          </a:p>
          <a:p>
            <a:pPr lvl="2"/>
            <a:r>
              <a:rPr lang="ko-KR" altLang="en-US" smtClean="0"/>
              <a:t>방식</a:t>
            </a:r>
            <a:endParaRPr lang="en-US" altLang="ko-KR"/>
          </a:p>
          <a:p>
            <a:pPr lvl="3"/>
            <a:r>
              <a:rPr lang="en-US" altLang="ko-KR">
                <a:solidFill>
                  <a:srgbClr val="FF0000"/>
                </a:solidFill>
              </a:rPr>
              <a:t>TCP/UDP </a:t>
            </a:r>
            <a:r>
              <a:rPr lang="ko-KR" altLang="en-US">
                <a:solidFill>
                  <a:srgbClr val="FF0000"/>
                </a:solidFill>
              </a:rPr>
              <a:t>기반 </a:t>
            </a:r>
            <a:r>
              <a:rPr lang="ko-KR" altLang="en-US" smtClean="0">
                <a:solidFill>
                  <a:srgbClr val="FF0000"/>
                </a:solidFill>
              </a:rPr>
              <a:t>전송 </a:t>
            </a:r>
            <a:r>
              <a:rPr lang="en-US" altLang="ko-KR" smtClean="0"/>
              <a:t>- </a:t>
            </a:r>
            <a:r>
              <a:rPr lang="ko-KR" altLang="en-US"/>
              <a:t>안정성</a:t>
            </a:r>
            <a:r>
              <a:rPr lang="en-US" altLang="ko-KR"/>
              <a:t>(TCP) </a:t>
            </a:r>
            <a:r>
              <a:rPr lang="ko-KR" altLang="en-US"/>
              <a:t>또는 속도</a:t>
            </a:r>
            <a:r>
              <a:rPr lang="en-US" altLang="ko-KR"/>
              <a:t>(UDP)</a:t>
            </a:r>
            <a:r>
              <a:rPr lang="ko-KR" altLang="en-US"/>
              <a:t>를 고려해 선택</a:t>
            </a:r>
          </a:p>
          <a:p>
            <a:pPr lvl="3"/>
            <a:r>
              <a:rPr lang="ko-KR" altLang="en-US">
                <a:solidFill>
                  <a:srgbClr val="FF0000"/>
                </a:solidFill>
              </a:rPr>
              <a:t>청크 단위 </a:t>
            </a:r>
            <a:r>
              <a:rPr lang="ko-KR" altLang="en-US" smtClean="0">
                <a:solidFill>
                  <a:srgbClr val="FF0000"/>
                </a:solidFill>
              </a:rPr>
              <a:t>전송 </a:t>
            </a:r>
            <a:r>
              <a:rPr lang="en-US" altLang="ko-KR" smtClean="0"/>
              <a:t>- </a:t>
            </a:r>
            <a:r>
              <a:rPr lang="ko-KR" altLang="en-US"/>
              <a:t>큰 파일은 여러 조각으로 나눠 병렬 전송</a:t>
            </a:r>
          </a:p>
          <a:p>
            <a:pPr lvl="3"/>
            <a:r>
              <a:rPr lang="ko-KR" altLang="en-US">
                <a:solidFill>
                  <a:srgbClr val="FF0000"/>
                </a:solidFill>
              </a:rPr>
              <a:t>암호화 및 </a:t>
            </a:r>
            <a:r>
              <a:rPr lang="ko-KR" altLang="en-US" smtClean="0">
                <a:solidFill>
                  <a:srgbClr val="FF0000"/>
                </a:solidFill>
              </a:rPr>
              <a:t>인증 </a:t>
            </a:r>
            <a:r>
              <a:rPr lang="en-US" altLang="ko-KR" smtClean="0"/>
              <a:t>- </a:t>
            </a:r>
            <a:r>
              <a:rPr lang="ko-KR" altLang="en-US"/>
              <a:t>보안이 필요한 경우 </a:t>
            </a:r>
            <a:r>
              <a:rPr lang="en-US" altLang="ko-KR"/>
              <a:t>SSL/TLS </a:t>
            </a:r>
            <a:r>
              <a:rPr lang="ko-KR" altLang="en-US"/>
              <a:t>또는 자체 암호화 적용</a:t>
            </a:r>
          </a:p>
          <a:p>
            <a:pPr lvl="1"/>
            <a:r>
              <a:rPr lang="en-US" altLang="ko-KR" smtClean="0"/>
              <a:t>4</a:t>
            </a:r>
            <a:r>
              <a:rPr lang="en-US" altLang="ko-KR"/>
              <a:t>. </a:t>
            </a:r>
            <a:r>
              <a:rPr lang="ko-KR" altLang="en-US"/>
              <a:t>전송 확인 및 오류 처리</a:t>
            </a:r>
          </a:p>
          <a:p>
            <a:pPr lvl="2"/>
            <a:r>
              <a:rPr lang="ko-KR" altLang="en-US"/>
              <a:t>수신 피어는 데이터 수신 여부를 확인하고 </a:t>
            </a:r>
            <a:r>
              <a:rPr lang="en-US" altLang="ko-KR"/>
              <a:t>ACK(</a:t>
            </a:r>
            <a:r>
              <a:rPr lang="ko-KR" altLang="en-US"/>
              <a:t>확인 응답</a:t>
            </a:r>
            <a:r>
              <a:rPr lang="en-US" altLang="ko-KR"/>
              <a:t>)</a:t>
            </a:r>
            <a:r>
              <a:rPr lang="ko-KR" altLang="en-US"/>
              <a:t>를 </a:t>
            </a:r>
            <a:r>
              <a:rPr lang="ko-KR" altLang="en-US" smtClean="0"/>
              <a:t>보냄</a:t>
            </a:r>
            <a:endParaRPr lang="en-US" altLang="ko-KR" smtClean="0"/>
          </a:p>
          <a:p>
            <a:pPr lvl="2"/>
            <a:r>
              <a:rPr lang="ko-KR" altLang="en-US" smtClean="0"/>
              <a:t>오류 </a:t>
            </a:r>
            <a:r>
              <a:rPr lang="ko-KR" altLang="en-US"/>
              <a:t>발생 시 재전송 요청 또는 다른 피어로부터 </a:t>
            </a:r>
            <a:r>
              <a:rPr lang="ko-KR" altLang="en-US" smtClean="0"/>
              <a:t>재요청</a:t>
            </a:r>
            <a:endParaRPr lang="en-US" altLang="ko-KR" smtClean="0"/>
          </a:p>
          <a:p>
            <a:pPr lvl="2"/>
            <a:endParaRPr lang="ko-KR" altLang="en-US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758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P2P </a:t>
            </a:r>
            <a:r>
              <a:rPr lang="ko-KR" altLang="en-US"/>
              <a:t>통신이란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P2P </a:t>
            </a:r>
            <a:r>
              <a:rPr lang="ko-KR" altLang="en-US"/>
              <a:t>네트워크의 활용 예시</a:t>
            </a:r>
          </a:p>
          <a:p>
            <a:pPr lvl="1"/>
            <a:r>
              <a:rPr lang="ko-KR" altLang="en-US"/>
              <a:t>파일 </a:t>
            </a:r>
            <a:r>
              <a:rPr lang="ko-KR" altLang="en-US" smtClean="0"/>
              <a:t>공유</a:t>
            </a:r>
            <a:endParaRPr lang="en-US" altLang="ko-KR" smtClean="0"/>
          </a:p>
          <a:p>
            <a:pPr lvl="2"/>
            <a:r>
              <a:rPr lang="en-US" altLang="ko-KR" smtClean="0">
                <a:solidFill>
                  <a:srgbClr val="FF3300"/>
                </a:solidFill>
              </a:rPr>
              <a:t>BitTorrent</a:t>
            </a:r>
            <a:r>
              <a:rPr lang="en-US" altLang="ko-KR">
                <a:solidFill>
                  <a:schemeClr val="tx1"/>
                </a:solidFill>
              </a:rPr>
              <a:t>, eMule </a:t>
            </a:r>
            <a:r>
              <a:rPr lang="ko-KR" altLang="en-US">
                <a:solidFill>
                  <a:schemeClr val="tx1"/>
                </a:solidFill>
              </a:rPr>
              <a:t>등의 파일 공유 프로그램은 </a:t>
            </a:r>
            <a:r>
              <a:rPr lang="en-US" altLang="ko-KR">
                <a:solidFill>
                  <a:schemeClr val="tx1"/>
                </a:solidFill>
              </a:rPr>
              <a:t>P2P </a:t>
            </a:r>
            <a:r>
              <a:rPr lang="ko-KR" altLang="en-US">
                <a:solidFill>
                  <a:schemeClr val="tx1"/>
                </a:solidFill>
              </a:rPr>
              <a:t>네트워크를 사용하여 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ko-KR" altLang="en-US" u="sng" smtClean="0">
                <a:solidFill>
                  <a:schemeClr val="tx1"/>
                </a:solidFill>
              </a:rPr>
              <a:t>파일을 공유</a:t>
            </a:r>
            <a:endParaRPr lang="en-US" altLang="ko-KR" u="sng">
              <a:solidFill>
                <a:schemeClr val="tx1"/>
              </a:solidFill>
            </a:endParaRPr>
          </a:p>
          <a:p>
            <a:pPr lvl="1"/>
            <a:r>
              <a:rPr lang="ko-KR" altLang="en-US" smtClean="0"/>
              <a:t>메신저</a:t>
            </a:r>
            <a:endParaRPr lang="en-US" altLang="ko-KR" smtClean="0"/>
          </a:p>
          <a:p>
            <a:pPr lvl="2"/>
            <a:r>
              <a:rPr lang="en-US" altLang="ko-KR" smtClean="0">
                <a:solidFill>
                  <a:srgbClr val="FF3300"/>
                </a:solidFill>
              </a:rPr>
              <a:t>Skype</a:t>
            </a:r>
            <a:r>
              <a:rPr lang="en-US" altLang="ko-KR">
                <a:solidFill>
                  <a:schemeClr val="tx1"/>
                </a:solidFill>
              </a:rPr>
              <a:t>, WeChat </a:t>
            </a:r>
            <a:r>
              <a:rPr lang="ko-KR" altLang="en-US">
                <a:solidFill>
                  <a:schemeClr val="tx1"/>
                </a:solidFill>
              </a:rPr>
              <a:t>등의 메신저 프로그램은 </a:t>
            </a:r>
            <a:r>
              <a:rPr lang="en-US" altLang="ko-KR">
                <a:solidFill>
                  <a:schemeClr val="tx1"/>
                </a:solidFill>
              </a:rPr>
              <a:t>P2P </a:t>
            </a:r>
            <a:r>
              <a:rPr lang="ko-KR" altLang="en-US">
                <a:solidFill>
                  <a:schemeClr val="tx1"/>
                </a:solidFill>
              </a:rPr>
              <a:t>네트워크를 사용하여 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ko-KR" altLang="en-US" u="sng" smtClean="0">
                <a:solidFill>
                  <a:schemeClr val="tx1"/>
                </a:solidFill>
              </a:rPr>
              <a:t>음성 </a:t>
            </a:r>
            <a:r>
              <a:rPr lang="ko-KR" altLang="en-US" u="sng">
                <a:solidFill>
                  <a:schemeClr val="tx1"/>
                </a:solidFill>
              </a:rPr>
              <a:t>및 화상 통신을 </a:t>
            </a:r>
            <a:r>
              <a:rPr lang="ko-KR" altLang="en-US" u="sng" smtClean="0">
                <a:solidFill>
                  <a:schemeClr val="tx1"/>
                </a:solidFill>
              </a:rPr>
              <a:t>제공</a:t>
            </a:r>
            <a:endParaRPr lang="en-US" altLang="ko-KR" u="sng">
              <a:solidFill>
                <a:schemeClr val="tx1"/>
              </a:solidFill>
            </a:endParaRPr>
          </a:p>
          <a:p>
            <a:pPr lvl="1"/>
            <a:r>
              <a:rPr lang="ko-KR" altLang="en-US" smtClean="0"/>
              <a:t>블록체인</a:t>
            </a:r>
            <a:endParaRPr lang="en-US" altLang="ko-KR" smtClean="0"/>
          </a:p>
          <a:p>
            <a:pPr lvl="2"/>
            <a:r>
              <a:rPr lang="ko-KR" altLang="en-US" smtClean="0">
                <a:solidFill>
                  <a:srgbClr val="FF3300"/>
                </a:solidFill>
              </a:rPr>
              <a:t>비트코인</a:t>
            </a:r>
            <a:r>
              <a:rPr lang="en-US" altLang="ko-KR">
                <a:solidFill>
                  <a:srgbClr val="FF3300"/>
                </a:solidFill>
              </a:rPr>
              <a:t>, </a:t>
            </a:r>
            <a:r>
              <a:rPr lang="ko-KR" altLang="en-US">
                <a:solidFill>
                  <a:srgbClr val="FF3300"/>
                </a:solidFill>
              </a:rPr>
              <a:t>이더리움 </a:t>
            </a:r>
            <a:r>
              <a:rPr lang="ko-KR" altLang="en-US">
                <a:solidFill>
                  <a:schemeClr val="tx1"/>
                </a:solidFill>
              </a:rPr>
              <a:t>등의 암호화폐는 </a:t>
            </a:r>
            <a:r>
              <a:rPr lang="en-US" altLang="ko-KR">
                <a:solidFill>
                  <a:schemeClr val="tx1"/>
                </a:solidFill>
              </a:rPr>
              <a:t>P2P </a:t>
            </a:r>
            <a:r>
              <a:rPr lang="ko-KR" altLang="en-US">
                <a:solidFill>
                  <a:schemeClr val="tx1"/>
                </a:solidFill>
              </a:rPr>
              <a:t>네트워크를 사용하여 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ko-KR" altLang="en-US" u="sng" smtClean="0">
                <a:solidFill>
                  <a:schemeClr val="tx1"/>
                </a:solidFill>
              </a:rPr>
              <a:t>거래를 처리하고 </a:t>
            </a:r>
            <a:r>
              <a:rPr lang="ko-KR" altLang="en-US" u="sng">
                <a:solidFill>
                  <a:schemeClr val="tx1"/>
                </a:solidFill>
              </a:rPr>
              <a:t>블록체인을 유지 </a:t>
            </a:r>
            <a:r>
              <a:rPr lang="ko-KR" altLang="en-US" u="sng" smtClean="0">
                <a:solidFill>
                  <a:schemeClr val="tx1"/>
                </a:solidFill>
              </a:rPr>
              <a:t>관리</a:t>
            </a:r>
            <a:endParaRPr lang="en-US" altLang="ko-KR" u="sng">
              <a:solidFill>
                <a:schemeClr val="tx1"/>
              </a:solidFill>
            </a:endParaRPr>
          </a:p>
          <a:p>
            <a:pPr lvl="1"/>
            <a:r>
              <a:rPr lang="ko-KR" altLang="en-US"/>
              <a:t>클라우드 </a:t>
            </a:r>
            <a:r>
              <a:rPr lang="ko-KR" altLang="en-US" smtClean="0"/>
              <a:t>스토리지</a:t>
            </a:r>
            <a:endParaRPr lang="en-US" altLang="ko-KR" smtClean="0"/>
          </a:p>
          <a:p>
            <a:pPr lvl="2"/>
            <a:r>
              <a:rPr lang="en-US" altLang="ko-KR" smtClean="0">
                <a:solidFill>
                  <a:srgbClr val="FF3300"/>
                </a:solidFill>
              </a:rPr>
              <a:t>Dropbox</a:t>
            </a:r>
            <a:r>
              <a:rPr lang="en-US" altLang="ko-KR">
                <a:solidFill>
                  <a:srgbClr val="FF3300"/>
                </a:solidFill>
              </a:rPr>
              <a:t>, iCloud </a:t>
            </a:r>
            <a:r>
              <a:rPr lang="ko-KR" altLang="en-US">
                <a:solidFill>
                  <a:schemeClr val="tx1"/>
                </a:solidFill>
              </a:rPr>
              <a:t>등의 클라우드 스토리지 서비스는 </a:t>
            </a:r>
            <a:r>
              <a:rPr lang="en-US" altLang="ko-KR">
                <a:solidFill>
                  <a:schemeClr val="tx1"/>
                </a:solidFill>
              </a:rPr>
              <a:t>P2P </a:t>
            </a:r>
            <a:r>
              <a:rPr lang="ko-KR" altLang="en-US">
                <a:solidFill>
                  <a:schemeClr val="tx1"/>
                </a:solidFill>
              </a:rPr>
              <a:t>네트워크를 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ko-KR" altLang="en-US" smtClean="0">
                <a:solidFill>
                  <a:schemeClr val="tx1"/>
                </a:solidFill>
              </a:rPr>
              <a:t>사용하여 </a:t>
            </a:r>
            <a:r>
              <a:rPr lang="ko-KR" altLang="en-US" u="sng">
                <a:solidFill>
                  <a:schemeClr val="tx1"/>
                </a:solidFill>
              </a:rPr>
              <a:t>사용자의 데이터를 저장하고 </a:t>
            </a:r>
            <a:r>
              <a:rPr lang="ko-KR" altLang="en-US" u="sng" smtClean="0">
                <a:solidFill>
                  <a:schemeClr val="tx1"/>
                </a:solidFill>
              </a:rPr>
              <a:t>공유</a:t>
            </a:r>
            <a:endParaRPr lang="en-US" altLang="ko-KR" u="sng">
              <a:solidFill>
                <a:schemeClr val="tx1"/>
              </a:solidFill>
            </a:endParaRP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967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블록체인에서 트랜잭션</a:t>
            </a:r>
            <a:r>
              <a:rPr lang="en-US" altLang="ko-KR"/>
              <a:t>(transaction)</a:t>
            </a:r>
            <a:r>
              <a:rPr lang="ko-KR" altLang="en-US"/>
              <a:t>이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P2P </a:t>
            </a:r>
            <a:r>
              <a:rPr lang="ko-KR" altLang="en-US"/>
              <a:t>네트워크에서 전파되는 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블록체인에서 특정 노드에서 송금을 거래하면 그 노드에서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해당 </a:t>
            </a:r>
            <a:r>
              <a:rPr lang="ko-KR" altLang="en-US"/>
              <a:t>트랜젝션이 생성되어 </a:t>
            </a:r>
            <a:r>
              <a:rPr lang="ko-KR" altLang="en-US" smtClean="0"/>
              <a:t>전파되는가</a:t>
            </a:r>
            <a:r>
              <a:rPr lang="en-US" altLang="ko-KR" smtClean="0"/>
              <a:t>?</a:t>
            </a:r>
          </a:p>
          <a:p>
            <a:pPr lvl="1"/>
            <a:r>
              <a:rPr lang="ko-KR" altLang="en-US">
                <a:solidFill>
                  <a:schemeClr val="tx1"/>
                </a:solidFill>
              </a:rPr>
              <a:t>블록체인에서 </a:t>
            </a:r>
            <a:r>
              <a:rPr lang="ko-KR" altLang="en-US">
                <a:solidFill>
                  <a:srgbClr val="0000FF"/>
                </a:solidFill>
              </a:rPr>
              <a:t>특정 노드</a:t>
            </a:r>
            <a:r>
              <a:rPr lang="en-US" altLang="ko-KR">
                <a:solidFill>
                  <a:srgbClr val="0000FF"/>
                </a:solidFill>
              </a:rPr>
              <a:t>(</a:t>
            </a:r>
            <a:r>
              <a:rPr lang="ko-KR" altLang="en-US">
                <a:solidFill>
                  <a:srgbClr val="0000FF"/>
                </a:solidFill>
              </a:rPr>
              <a:t>예</a:t>
            </a:r>
            <a:r>
              <a:rPr lang="en-US" altLang="ko-KR">
                <a:solidFill>
                  <a:srgbClr val="0000FF"/>
                </a:solidFill>
              </a:rPr>
              <a:t>: </a:t>
            </a:r>
            <a:r>
              <a:rPr lang="ko-KR" altLang="en-US">
                <a:solidFill>
                  <a:srgbClr val="0000FF"/>
                </a:solidFill>
              </a:rPr>
              <a:t>사용자의 지갑 애플리케이션이나 </a:t>
            </a:r>
            <a:r>
              <a:rPr lang="en-US" altLang="ko-KR" smtClean="0">
                <a:solidFill>
                  <a:srgbClr val="0000FF"/>
                </a:solidFill>
              </a:rPr>
              <a:t/>
            </a:r>
            <a:br>
              <a:rPr lang="en-US" altLang="ko-KR" smtClean="0">
                <a:solidFill>
                  <a:srgbClr val="0000FF"/>
                </a:solidFill>
              </a:rPr>
            </a:br>
            <a:r>
              <a:rPr lang="ko-KR" altLang="en-US" smtClean="0">
                <a:solidFill>
                  <a:srgbClr val="0000FF"/>
                </a:solidFill>
              </a:rPr>
              <a:t>노드 </a:t>
            </a:r>
            <a:r>
              <a:rPr lang="ko-KR" altLang="en-US">
                <a:solidFill>
                  <a:srgbClr val="0000FF"/>
                </a:solidFill>
              </a:rPr>
              <a:t>소프트웨어</a:t>
            </a:r>
            <a:r>
              <a:rPr lang="en-US" altLang="ko-KR">
                <a:solidFill>
                  <a:srgbClr val="0000FF"/>
                </a:solidFill>
              </a:rPr>
              <a:t>)</a:t>
            </a:r>
            <a:r>
              <a:rPr lang="ko-KR" altLang="en-US">
                <a:solidFill>
                  <a:srgbClr val="0000FF"/>
                </a:solidFill>
              </a:rPr>
              <a:t>에서 송금 거래를 수행하면</a:t>
            </a:r>
            <a:r>
              <a:rPr lang="en-US" altLang="ko-KR">
                <a:solidFill>
                  <a:srgbClr val="0000FF"/>
                </a:solidFill>
              </a:rPr>
              <a:t>, </a:t>
            </a:r>
            <a:r>
              <a:rPr lang="ko-KR" altLang="en-US">
                <a:solidFill>
                  <a:srgbClr val="0000FF"/>
                </a:solidFill>
              </a:rPr>
              <a:t>그 노드에서 </a:t>
            </a:r>
            <a:r>
              <a:rPr lang="en-US" altLang="ko-KR" smtClean="0">
                <a:solidFill>
                  <a:srgbClr val="0000FF"/>
                </a:solidFill>
              </a:rPr>
              <a:t/>
            </a:r>
            <a:br>
              <a:rPr lang="en-US" altLang="ko-KR" smtClean="0">
                <a:solidFill>
                  <a:srgbClr val="0000FF"/>
                </a:solidFill>
              </a:rPr>
            </a:br>
            <a:r>
              <a:rPr lang="ko-KR" altLang="en-US" smtClean="0">
                <a:solidFill>
                  <a:srgbClr val="0000FF"/>
                </a:solidFill>
              </a:rPr>
              <a:t>트랜잭션이 </a:t>
            </a:r>
            <a:r>
              <a:rPr lang="ko-KR" altLang="en-US">
                <a:solidFill>
                  <a:srgbClr val="0000FF"/>
                </a:solidFill>
              </a:rPr>
              <a:t>생성되고 네트워크에 </a:t>
            </a:r>
            <a:r>
              <a:rPr lang="ko-KR" altLang="en-US" smtClean="0">
                <a:solidFill>
                  <a:srgbClr val="0000FF"/>
                </a:solidFill>
              </a:rPr>
              <a:t>전파됨</a:t>
            </a:r>
            <a:r>
              <a:rPr lang="en-US" altLang="ko-KR" smtClean="0">
                <a:solidFill>
                  <a:srgbClr val="0000FF"/>
                </a:solidFill>
              </a:rPr>
              <a:t> </a:t>
            </a:r>
            <a:r>
              <a:rPr lang="en-US" altLang="ko-KR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b="0">
                <a:solidFill>
                  <a:schemeClr val="tx1"/>
                </a:solidFill>
              </a:rPr>
              <a:t>송금 트랜잭션은 사용자가 명령을 내린 노드에서 생성되고</a:t>
            </a:r>
            <a:r>
              <a:rPr lang="en-US" altLang="ko-KR" b="0">
                <a:solidFill>
                  <a:schemeClr val="tx1"/>
                </a:solidFill>
              </a:rPr>
              <a:t>, </a:t>
            </a:r>
            <a:r>
              <a:rPr lang="ko-KR" altLang="en-US" b="0">
                <a:solidFill>
                  <a:schemeClr val="tx1"/>
                </a:solidFill>
              </a:rPr>
              <a:t>그 노드가 </a:t>
            </a:r>
            <a:r>
              <a:rPr lang="ko-KR" altLang="en-US" b="0">
                <a:solidFill>
                  <a:srgbClr val="008000"/>
                </a:solidFill>
              </a:rPr>
              <a:t>네트워크에 전파하는 </a:t>
            </a:r>
            <a:r>
              <a:rPr lang="en-US" altLang="ko-KR" b="0" smtClean="0">
                <a:solidFill>
                  <a:srgbClr val="008000"/>
                </a:solidFill>
              </a:rPr>
              <a:t/>
            </a:r>
            <a:br>
              <a:rPr lang="en-US" altLang="ko-KR" b="0" smtClean="0">
                <a:solidFill>
                  <a:srgbClr val="008000"/>
                </a:solidFill>
              </a:rPr>
            </a:br>
            <a:r>
              <a:rPr lang="ko-KR" altLang="en-US" b="0" smtClean="0">
                <a:solidFill>
                  <a:srgbClr val="008000"/>
                </a:solidFill>
              </a:rPr>
              <a:t>출발점이 됨</a:t>
            </a:r>
            <a:r>
              <a:rPr lang="en-US" altLang="ko-KR" b="0" smtClean="0">
                <a:solidFill>
                  <a:srgbClr val="008000"/>
                </a:solidFill>
              </a:rPr>
              <a:t>(</a:t>
            </a:r>
            <a:r>
              <a:rPr lang="ko-KR" altLang="en-US" b="0" smtClean="0">
                <a:solidFill>
                  <a:srgbClr val="008000"/>
                </a:solidFill>
              </a:rPr>
              <a:t>이후의 </a:t>
            </a:r>
            <a:r>
              <a:rPr lang="ko-KR" altLang="en-US" b="0">
                <a:solidFill>
                  <a:srgbClr val="008000"/>
                </a:solidFill>
              </a:rPr>
              <a:t>과정은 블록체인 프로토콜에 따라 자동으로 </a:t>
            </a:r>
            <a:r>
              <a:rPr lang="ko-KR" altLang="en-US" b="0" smtClean="0">
                <a:solidFill>
                  <a:srgbClr val="008000"/>
                </a:solidFill>
              </a:rPr>
              <a:t>처리됨</a:t>
            </a:r>
            <a:r>
              <a:rPr lang="en-US" altLang="ko-KR" b="0" smtClean="0">
                <a:solidFill>
                  <a:srgbClr val="008000"/>
                </a:solidFill>
              </a:rPr>
              <a:t>)</a:t>
            </a:r>
            <a:endParaRPr lang="ko-KR" altLang="en-US" b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047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블록체인에서 트랜잭션</a:t>
            </a:r>
            <a:r>
              <a:rPr lang="en-US" altLang="ko-KR"/>
              <a:t>(transaction)</a:t>
            </a:r>
            <a:r>
              <a:rPr lang="ko-KR" altLang="en-US"/>
              <a:t>이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P2P </a:t>
            </a:r>
            <a:r>
              <a:rPr lang="ko-KR" altLang="en-US"/>
              <a:t>네트워크에서 전파되는 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트랜잭션이 블럭체인</a:t>
            </a:r>
            <a:r>
              <a:rPr lang="en-US" altLang="ko-KR" smtClean="0"/>
              <a:t> P2P </a:t>
            </a:r>
            <a:r>
              <a:rPr lang="ko-KR" altLang="en-US"/>
              <a:t>네트워크에서 전파되는 </a:t>
            </a:r>
            <a:r>
              <a:rPr lang="ko-KR" altLang="en-US" smtClean="0"/>
              <a:t>방식</a:t>
            </a:r>
            <a:endParaRPr lang="en-US" altLang="ko-KR" smtClean="0"/>
          </a:p>
          <a:p>
            <a:pPr lvl="1"/>
            <a:r>
              <a:rPr lang="en-US" altLang="ko-KR" smtClean="0"/>
              <a:t>1. </a:t>
            </a:r>
            <a:r>
              <a:rPr lang="ko-KR" altLang="en-US" smtClean="0"/>
              <a:t>트랜잭션 </a:t>
            </a:r>
            <a:r>
              <a:rPr lang="ko-KR" altLang="en-US"/>
              <a:t>생성</a:t>
            </a:r>
          </a:p>
          <a:p>
            <a:pPr lvl="2"/>
            <a:r>
              <a:rPr lang="ko-KR" altLang="en-US"/>
              <a:t>사용자가 지갑</a:t>
            </a:r>
            <a:r>
              <a:rPr lang="en-US" altLang="ko-KR"/>
              <a:t>(</a:t>
            </a:r>
            <a:r>
              <a:rPr lang="ko-KR" altLang="en-US"/>
              <a:t>예</a:t>
            </a:r>
            <a:r>
              <a:rPr lang="en-US" altLang="ko-KR"/>
              <a:t>: Metamask, Bitcoin wallet)</a:t>
            </a:r>
            <a:r>
              <a:rPr lang="ko-KR" altLang="en-US"/>
              <a:t>에서 전송을 요청하면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트랜잭션 </a:t>
            </a:r>
            <a:r>
              <a:rPr lang="ko-KR" altLang="en-US"/>
              <a:t>데이터가 </a:t>
            </a:r>
            <a:r>
              <a:rPr lang="ko-KR" altLang="en-US" smtClean="0"/>
              <a:t>만들어짐</a:t>
            </a:r>
            <a:endParaRPr lang="en-US" altLang="ko-KR"/>
          </a:p>
          <a:p>
            <a:pPr lvl="2"/>
            <a:r>
              <a:rPr lang="ko-KR" altLang="en-US"/>
              <a:t>트랜잭션은 보통 다음 정보를 </a:t>
            </a:r>
            <a:r>
              <a:rPr lang="ko-KR" altLang="en-US" smtClean="0"/>
              <a:t>포함</a:t>
            </a:r>
            <a:endParaRPr lang="en-US" altLang="ko-KR"/>
          </a:p>
          <a:p>
            <a:pPr lvl="3"/>
            <a:r>
              <a:rPr lang="ko-KR" altLang="en-US">
                <a:solidFill>
                  <a:srgbClr val="FF0000"/>
                </a:solidFill>
              </a:rPr>
              <a:t>송신자 주소</a:t>
            </a:r>
            <a:r>
              <a:rPr lang="en-US" altLang="ko-KR">
                <a:solidFill>
                  <a:srgbClr val="FF0000"/>
                </a:solidFill>
              </a:rPr>
              <a:t>(public key, </a:t>
            </a:r>
            <a:r>
              <a:rPr lang="ko-KR" altLang="en-US">
                <a:solidFill>
                  <a:srgbClr val="FF0000"/>
                </a:solidFill>
              </a:rPr>
              <a:t>서명 포함</a:t>
            </a:r>
            <a:r>
              <a:rPr lang="en-US" altLang="ko-KR">
                <a:solidFill>
                  <a:srgbClr val="FF0000"/>
                </a:solidFill>
              </a:rPr>
              <a:t>)</a:t>
            </a:r>
          </a:p>
          <a:p>
            <a:pPr lvl="3"/>
            <a:r>
              <a:rPr lang="ko-KR" altLang="en-US">
                <a:solidFill>
                  <a:srgbClr val="FF0000"/>
                </a:solidFill>
              </a:rPr>
              <a:t>수신자 주소</a:t>
            </a:r>
          </a:p>
          <a:p>
            <a:pPr lvl="3"/>
            <a:r>
              <a:rPr lang="ko-KR" altLang="en-US">
                <a:solidFill>
                  <a:srgbClr val="FF0000"/>
                </a:solidFill>
              </a:rPr>
              <a:t>금액 </a:t>
            </a:r>
            <a:r>
              <a:rPr lang="en-US" altLang="ko-KR">
                <a:solidFill>
                  <a:srgbClr val="FF0000"/>
                </a:solidFill>
              </a:rPr>
              <a:t>(</a:t>
            </a:r>
            <a:r>
              <a:rPr lang="ko-KR" altLang="en-US">
                <a:solidFill>
                  <a:srgbClr val="FF0000"/>
                </a:solidFill>
              </a:rPr>
              <a:t>또는 이더리움의 경우 </a:t>
            </a:r>
            <a:r>
              <a:rPr lang="en-US" altLang="ko-KR">
                <a:solidFill>
                  <a:srgbClr val="FF0000"/>
                </a:solidFill>
              </a:rPr>
              <a:t>value + </a:t>
            </a:r>
            <a:r>
              <a:rPr lang="ko-KR" altLang="en-US">
                <a:solidFill>
                  <a:srgbClr val="FF0000"/>
                </a:solidFill>
              </a:rPr>
              <a:t>데이터 필드</a:t>
            </a:r>
            <a:r>
              <a:rPr lang="en-US" altLang="ko-KR">
                <a:solidFill>
                  <a:srgbClr val="FF0000"/>
                </a:solidFill>
              </a:rPr>
              <a:t>)</a:t>
            </a:r>
          </a:p>
          <a:p>
            <a:pPr lvl="3"/>
            <a:r>
              <a:rPr lang="ko-KR" altLang="en-US">
                <a:solidFill>
                  <a:srgbClr val="FF0000"/>
                </a:solidFill>
              </a:rPr>
              <a:t>수수료</a:t>
            </a:r>
            <a:r>
              <a:rPr lang="en-US" altLang="ko-KR">
                <a:solidFill>
                  <a:srgbClr val="FF0000"/>
                </a:solidFill>
              </a:rPr>
              <a:t>(gas fee)</a:t>
            </a:r>
          </a:p>
          <a:p>
            <a:pPr lvl="3"/>
            <a:r>
              <a:rPr lang="ko-KR" altLang="en-US">
                <a:solidFill>
                  <a:srgbClr val="FF0000"/>
                </a:solidFill>
              </a:rPr>
              <a:t>디지털 서명 </a:t>
            </a:r>
            <a:r>
              <a:rPr lang="en-US" altLang="ko-KR">
                <a:solidFill>
                  <a:srgbClr val="FF0000"/>
                </a:solidFill>
              </a:rPr>
              <a:t>(</a:t>
            </a:r>
            <a:r>
              <a:rPr lang="ko-KR" altLang="en-US">
                <a:solidFill>
                  <a:srgbClr val="FF0000"/>
                </a:solidFill>
              </a:rPr>
              <a:t>개인키로 서명</a:t>
            </a:r>
            <a:r>
              <a:rPr lang="en-US" altLang="ko-KR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91978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블록체인에서 트랜잭션</a:t>
            </a:r>
            <a:r>
              <a:rPr lang="en-US" altLang="ko-KR"/>
              <a:t>(transaction)</a:t>
            </a:r>
            <a:r>
              <a:rPr lang="ko-KR" altLang="en-US"/>
              <a:t>이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P2P </a:t>
            </a:r>
            <a:r>
              <a:rPr lang="ko-KR" altLang="en-US"/>
              <a:t>네트워크에서 전파되는 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트랜잭션이 블럭체인</a:t>
            </a:r>
            <a:r>
              <a:rPr lang="en-US" altLang="ko-KR"/>
              <a:t> P2P </a:t>
            </a:r>
            <a:r>
              <a:rPr lang="ko-KR" altLang="en-US"/>
              <a:t>네트워크에서 전파되는 방식</a:t>
            </a:r>
            <a:endParaRPr lang="en-US" altLang="ko-KR"/>
          </a:p>
          <a:p>
            <a:pPr lvl="1"/>
            <a:r>
              <a:rPr lang="en-US" altLang="ko-KR" smtClean="0"/>
              <a:t>2</a:t>
            </a:r>
            <a:r>
              <a:rPr lang="en-US" altLang="ko-KR" smtClean="0"/>
              <a:t>. </a:t>
            </a:r>
            <a:r>
              <a:rPr lang="ko-KR" altLang="en-US" smtClean="0"/>
              <a:t>네트워크로 전파</a:t>
            </a:r>
            <a:r>
              <a:rPr lang="en-US" altLang="ko-KR" smtClean="0"/>
              <a:t>(</a:t>
            </a:r>
            <a:r>
              <a:rPr lang="en-US" altLang="ko-KR"/>
              <a:t>Gossip Protocol </a:t>
            </a:r>
            <a:r>
              <a:rPr lang="ko-KR" altLang="en-US"/>
              <a:t>기반</a:t>
            </a:r>
            <a:r>
              <a:rPr lang="en-US" altLang="ko-KR"/>
              <a:t>)</a:t>
            </a:r>
          </a:p>
          <a:p>
            <a:pPr lvl="2"/>
            <a:r>
              <a:rPr lang="ko-KR" altLang="en-US"/>
              <a:t>만들어진 트랜잭션은 지갑이 연결된 노드</a:t>
            </a:r>
            <a:r>
              <a:rPr lang="en-US" altLang="ko-KR"/>
              <a:t>(full node, light node </a:t>
            </a:r>
            <a:r>
              <a:rPr lang="ko-KR" altLang="en-US"/>
              <a:t>등</a:t>
            </a:r>
            <a:r>
              <a:rPr lang="en-US" altLang="ko-KR"/>
              <a:t>)</a:t>
            </a:r>
            <a:r>
              <a:rPr lang="ko-KR" altLang="en-US"/>
              <a:t>로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전송 </a:t>
            </a:r>
            <a:r>
              <a:rPr lang="en-US" altLang="ko-KR" smtClean="0">
                <a:sym typeface="Wingdings" panose="05000000000000000000" pitchFamily="2" charset="2"/>
              </a:rPr>
              <a:t> </a:t>
            </a:r>
            <a:r>
              <a:rPr lang="ko-KR" altLang="en-US" smtClean="0">
                <a:solidFill>
                  <a:srgbClr val="FF0000"/>
                </a:solidFill>
              </a:rPr>
              <a:t>이 </a:t>
            </a:r>
            <a:r>
              <a:rPr lang="ko-KR" altLang="en-US">
                <a:solidFill>
                  <a:srgbClr val="FF0000"/>
                </a:solidFill>
              </a:rPr>
              <a:t>노드는 </a:t>
            </a:r>
            <a:r>
              <a:rPr lang="en-US" altLang="ko-KR">
                <a:solidFill>
                  <a:srgbClr val="FF0000"/>
                </a:solidFill>
              </a:rPr>
              <a:t>gossip protocol(</a:t>
            </a:r>
            <a:r>
              <a:rPr lang="ko-KR" altLang="en-US">
                <a:solidFill>
                  <a:srgbClr val="FF0000"/>
                </a:solidFill>
              </a:rPr>
              <a:t>수다 떨듯이 퍼뜨리는 방식</a:t>
            </a:r>
            <a:r>
              <a:rPr lang="en-US" altLang="ko-KR">
                <a:solidFill>
                  <a:srgbClr val="FF0000"/>
                </a:solidFill>
              </a:rPr>
              <a:t>)</a:t>
            </a:r>
            <a:r>
              <a:rPr lang="ko-KR" altLang="en-US">
                <a:solidFill>
                  <a:srgbClr val="FF0000"/>
                </a:solidFill>
              </a:rPr>
              <a:t>으로 </a:t>
            </a:r>
            <a:r>
              <a:rPr lang="en-US" altLang="ko-KR" smtClean="0">
                <a:solidFill>
                  <a:srgbClr val="FF0000"/>
                </a:solidFill>
              </a:rPr>
              <a:t/>
            </a:r>
            <a:br>
              <a:rPr lang="en-US" altLang="ko-KR" smtClean="0">
                <a:solidFill>
                  <a:srgbClr val="FF0000"/>
                </a:solidFill>
              </a:rPr>
            </a:br>
            <a:r>
              <a:rPr lang="ko-KR" altLang="en-US" smtClean="0">
                <a:solidFill>
                  <a:srgbClr val="FF0000"/>
                </a:solidFill>
              </a:rPr>
              <a:t>다른 </a:t>
            </a:r>
            <a:r>
              <a:rPr lang="ko-KR" altLang="en-US">
                <a:solidFill>
                  <a:srgbClr val="FF0000"/>
                </a:solidFill>
              </a:rPr>
              <a:t>노드들에게 트랜잭션을 </a:t>
            </a:r>
            <a:r>
              <a:rPr lang="ko-KR" altLang="en-US" smtClean="0">
                <a:solidFill>
                  <a:srgbClr val="FF0000"/>
                </a:solidFill>
              </a:rPr>
              <a:t>전송</a:t>
            </a:r>
            <a:endParaRPr lang="en-US" altLang="ko-KR">
              <a:solidFill>
                <a:srgbClr val="FF0000"/>
              </a:solidFill>
            </a:endParaRPr>
          </a:p>
          <a:p>
            <a:pPr lvl="2"/>
            <a:r>
              <a:rPr lang="ko-KR" altLang="en-US" smtClean="0"/>
              <a:t>구체적으로</a:t>
            </a:r>
            <a:endParaRPr lang="en-US" altLang="ko-KR"/>
          </a:p>
          <a:p>
            <a:pPr lvl="3"/>
            <a:r>
              <a:rPr lang="ko-KR" altLang="en-US"/>
              <a:t>트랜잭션을 받은 노드는 우선 유효성 </a:t>
            </a:r>
            <a:r>
              <a:rPr lang="ko-KR" altLang="en-US" smtClean="0"/>
              <a:t>검증</a:t>
            </a:r>
            <a:r>
              <a:rPr lang="en-US" altLang="ko-KR" smtClean="0"/>
              <a:t>(</a:t>
            </a:r>
            <a:r>
              <a:rPr lang="ko-KR" altLang="en-US"/>
              <a:t>서명 검증</a:t>
            </a:r>
            <a:r>
              <a:rPr lang="en-US" altLang="ko-KR"/>
              <a:t>, nonce </a:t>
            </a:r>
            <a:r>
              <a:rPr lang="ko-KR" altLang="en-US"/>
              <a:t>확인</a:t>
            </a:r>
            <a:r>
              <a:rPr lang="en-US" altLang="ko-KR"/>
              <a:t>,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수수료 </a:t>
            </a:r>
            <a:r>
              <a:rPr lang="ko-KR" altLang="en-US"/>
              <a:t>적정성 확인 등</a:t>
            </a:r>
            <a:r>
              <a:rPr lang="en-US" altLang="ko-KR"/>
              <a:t>)</a:t>
            </a:r>
          </a:p>
          <a:p>
            <a:pPr lvl="3"/>
            <a:r>
              <a:rPr lang="ko-KR" altLang="en-US"/>
              <a:t>유효하면 자신의 </a:t>
            </a:r>
            <a:r>
              <a:rPr lang="en-US" altLang="ko-KR" smtClean="0"/>
              <a:t>mempool</a:t>
            </a:r>
            <a:r>
              <a:rPr lang="en-US" altLang="ko-KR"/>
              <a:t>(</a:t>
            </a:r>
            <a:r>
              <a:rPr lang="ko-KR" altLang="en-US"/>
              <a:t>메모리 풀</a:t>
            </a:r>
            <a:r>
              <a:rPr lang="en-US" altLang="ko-KR"/>
              <a:t>, </a:t>
            </a:r>
            <a:r>
              <a:rPr lang="ko-KR" altLang="en-US"/>
              <a:t>대기 트랜잭션 저장소</a:t>
            </a:r>
            <a:r>
              <a:rPr lang="en-US" altLang="ko-KR" smtClean="0"/>
              <a:t>)</a:t>
            </a:r>
            <a:r>
              <a:rPr lang="ko-KR" altLang="en-US" smtClean="0"/>
              <a:t>에 넣음</a:t>
            </a:r>
            <a:endParaRPr lang="en-US" altLang="ko-KR"/>
          </a:p>
          <a:p>
            <a:pPr lvl="3"/>
            <a:r>
              <a:rPr lang="ko-KR" altLang="en-US"/>
              <a:t>그 후에 연결된 이웃 노드</a:t>
            </a:r>
            <a:r>
              <a:rPr lang="en-US" altLang="ko-KR"/>
              <a:t>(peer)</a:t>
            </a:r>
            <a:r>
              <a:rPr lang="ko-KR" altLang="en-US"/>
              <a:t>들에게 트랜잭션을 </a:t>
            </a:r>
            <a:r>
              <a:rPr lang="ko-KR" altLang="en-US" smtClean="0"/>
              <a:t>전송</a:t>
            </a:r>
            <a:endParaRPr lang="en-US" altLang="ko-KR"/>
          </a:p>
          <a:p>
            <a:pPr lvl="3"/>
            <a:r>
              <a:rPr lang="ko-KR" altLang="en-US" b="1">
                <a:solidFill>
                  <a:srgbClr val="008000"/>
                </a:solidFill>
              </a:rPr>
              <a:t>이웃 노드들도 다시 같은 과정을 반복 → 네트워크 전체로 </a:t>
            </a:r>
            <a:r>
              <a:rPr lang="ko-KR" altLang="en-US" b="1" smtClean="0">
                <a:solidFill>
                  <a:srgbClr val="008000"/>
                </a:solidFill>
              </a:rPr>
              <a:t>퍼짐</a:t>
            </a:r>
            <a:endParaRPr lang="en-US" altLang="ko-KR" b="1">
              <a:solidFill>
                <a:srgbClr val="008000"/>
              </a:solidFill>
            </a:endParaRPr>
          </a:p>
          <a:p>
            <a:pPr lvl="2"/>
            <a:r>
              <a:rPr lang="ko-KR" altLang="en-US">
                <a:solidFill>
                  <a:schemeClr val="tx1"/>
                </a:solidFill>
              </a:rPr>
              <a:t>이 과정이 </a:t>
            </a:r>
            <a:r>
              <a:rPr lang="en-US" altLang="ko-KR">
                <a:solidFill>
                  <a:schemeClr val="tx1"/>
                </a:solidFill>
              </a:rPr>
              <a:t>Flooding </a:t>
            </a:r>
            <a:r>
              <a:rPr lang="ko-KR" altLang="en-US">
                <a:solidFill>
                  <a:schemeClr val="tx1"/>
                </a:solidFill>
              </a:rPr>
              <a:t>방식과 유사하지만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완전히 무작정 뿌리는 게 아니라</a:t>
            </a:r>
            <a:br>
              <a:rPr lang="ko-KR" altLang="en-US">
                <a:solidFill>
                  <a:schemeClr val="tx1"/>
                </a:solidFill>
              </a:rPr>
            </a:br>
            <a:r>
              <a:rPr lang="ko-KR" altLang="en-US"/>
              <a:t>중복을 줄이기 위해 트랜잭션의 </a:t>
            </a:r>
            <a:r>
              <a:rPr lang="ko-KR" altLang="en-US" smtClean="0"/>
              <a:t>고유 </a:t>
            </a:r>
            <a:r>
              <a:rPr lang="ko-KR" altLang="en-US"/>
              <a:t>해시</a:t>
            </a:r>
            <a:r>
              <a:rPr lang="en-US" altLang="ko-KR"/>
              <a:t>(</a:t>
            </a:r>
            <a:r>
              <a:rPr lang="en-US" altLang="ko-KR" smtClean="0"/>
              <a:t>txid - </a:t>
            </a:r>
            <a:r>
              <a:rPr lang="en-US" altLang="ko-KR"/>
              <a:t>Transaction </a:t>
            </a:r>
            <a:r>
              <a:rPr lang="en-US" altLang="ko-KR" smtClean="0"/>
              <a:t>ID, </a:t>
            </a:r>
            <a:r>
              <a:rPr lang="ko-KR" altLang="en-US"/>
              <a:t>블록체인 네트워크에서 특정 거래를 식별하는 고유한 값</a:t>
            </a:r>
            <a:r>
              <a:rPr lang="en-US" altLang="ko-KR" smtClean="0"/>
              <a:t>)</a:t>
            </a:r>
            <a:r>
              <a:rPr lang="ko-KR" altLang="en-US" smtClean="0"/>
              <a:t>를 </a:t>
            </a:r>
            <a:r>
              <a:rPr lang="ko-KR" altLang="en-US"/>
              <a:t>확인해서 이미 받은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트랜잭션은 무시함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07985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1128</TotalTime>
  <Words>1675</Words>
  <Application>Microsoft Office PowerPoint</Application>
  <PresentationFormat>화면 슬라이드 쇼(4:3)</PresentationFormat>
  <Paragraphs>356</Paragraphs>
  <Slides>29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Office 테마</vt:lpstr>
      <vt:lpstr>P2P 통신</vt:lpstr>
      <vt:lpstr>P2P 통신이란</vt:lpstr>
      <vt:lpstr>P2P 통신이란</vt:lpstr>
      <vt:lpstr>P2P 통신이란</vt:lpstr>
      <vt:lpstr>P2P 통신이란</vt:lpstr>
      <vt:lpstr>P2P 통신이란</vt:lpstr>
      <vt:lpstr>블록체인에서 트랜잭션(transaction)이  P2P 네트워크에서 전파되는 방식</vt:lpstr>
      <vt:lpstr>블록체인에서 트랜잭션(transaction)이  P2P 네트워크에서 전파되는 방식</vt:lpstr>
      <vt:lpstr>블록체인에서 트랜잭션(transaction)이  P2P 네트워크에서 전파되는 방식</vt:lpstr>
      <vt:lpstr>블록체인에서 트랜잭션(transaction)이  P2P 네트워크에서 전파되는 방식</vt:lpstr>
      <vt:lpstr>블록체인에서 트랜잭션(transaction)이  P2P 네트워크에서 전파되는 방식</vt:lpstr>
      <vt:lpstr>블록체인에서 트랜잭션(transaction)이  P2P 네트워크에서 전파되는 방식</vt:lpstr>
      <vt:lpstr>블록체인에서 트랜잭션(transaction)이  P2P 네트워크에서 전파되는 방식</vt:lpstr>
      <vt:lpstr>블록체인에서 트랜잭션(transaction)이  P2P 네트워크에서 전파되는 방식</vt:lpstr>
      <vt:lpstr>블록체인에서 트랜잭션(transaction)이  P2P 네트워크에서 전파되는 방식</vt:lpstr>
      <vt:lpstr>P2P 통신 실습</vt:lpstr>
      <vt:lpstr>P2P 통신 실습</vt:lpstr>
      <vt:lpstr>P2P 통신 실습</vt:lpstr>
      <vt:lpstr>P2P 통신 실습</vt:lpstr>
      <vt:lpstr>P2P 통신 실습</vt:lpstr>
      <vt:lpstr>P2P 통신 실습</vt:lpstr>
      <vt:lpstr>P2P 통신 실습</vt:lpstr>
      <vt:lpstr>P2P 통신 실습</vt:lpstr>
      <vt:lpstr>P2P 통신 실습</vt:lpstr>
      <vt:lpstr>P2P 통신 실습</vt:lpstr>
      <vt:lpstr>P2P 통신 실습</vt:lpstr>
      <vt:lpstr>P2P 통신 실습</vt:lpstr>
      <vt:lpstr>P2P 통신 실습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P2P 통신</dc:title>
  <dc:creator>Microsoft Corporation</dc:creator>
  <cp:lastModifiedBy>박인철</cp:lastModifiedBy>
  <cp:revision>47</cp:revision>
  <dcterms:created xsi:type="dcterms:W3CDTF">2006-10-05T04:04:58Z</dcterms:created>
  <dcterms:modified xsi:type="dcterms:W3CDTF">2025-09-15T10:43:25Z</dcterms:modified>
</cp:coreProperties>
</file>