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316" r:id="rId4"/>
    <p:sldId id="336" r:id="rId5"/>
    <p:sldId id="340" r:id="rId6"/>
    <p:sldId id="344" r:id="rId7"/>
    <p:sldId id="341" r:id="rId8"/>
    <p:sldId id="343" r:id="rId9"/>
    <p:sldId id="349" r:id="rId10"/>
    <p:sldId id="358" r:id="rId11"/>
    <p:sldId id="353" r:id="rId12"/>
    <p:sldId id="354" r:id="rId13"/>
    <p:sldId id="355" r:id="rId14"/>
    <p:sldId id="356" r:id="rId15"/>
    <p:sldId id="359" r:id="rId16"/>
    <p:sldId id="357" r:id="rId17"/>
    <p:sldId id="352" r:id="rId18"/>
    <p:sldId id="350" r:id="rId19"/>
    <p:sldId id="351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46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48" r:id="rId38"/>
    <p:sldId id="333" r:id="rId39"/>
    <p:sldId id="334" r:id="rId40"/>
    <p:sldId id="335" r:id="rId41"/>
    <p:sldId id="360" r:id="rId42"/>
    <p:sldId id="361" r:id="rId43"/>
    <p:sldId id="36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FF33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FF3300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2pPr>
            <a:lvl3pPr>
              <a:defRPr sz="1600" b="1">
                <a:solidFill>
                  <a:srgbClr val="0000CC"/>
                </a:solidFill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runch.co.kr/@coinup11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m.blog.naver.com/gojump0713/22159320800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iki1.kr/index.php/%EC%95%94%ED%98%B8%ED%99%94%ED%8F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nate.com/view/20210321n15201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lculator.asamaru.net/%EA%B3%84%EC%82%B0%EA%B8%B0/%EA%B0%80%EC%83%81%ED%99%94%ED%8F%90/%EB%B9%84%ED%8A%B8%EC%BD%94%EC%9D%B8-%EC%82%AC%ED%86%A0%EC%8B%9C-satosh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tc7514.tistory.com/124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채굴 방식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mtClean="0"/>
              <a:t>GPU </a:t>
            </a:r>
            <a:r>
              <a:rPr lang="ko-KR" altLang="en-US" smtClean="0"/>
              <a:t>채굴</a:t>
            </a:r>
            <a:r>
              <a:rPr lang="en-US" altLang="ko-KR" smtClean="0"/>
              <a:t>(</a:t>
            </a:r>
            <a:r>
              <a:rPr lang="ko-KR" altLang="en-US"/>
              <a:t>그래픽카드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0000CC"/>
                </a:solidFill>
              </a:rPr>
              <a:t>이더리움 클래식</a:t>
            </a:r>
            <a:r>
              <a:rPr lang="en-US" altLang="ko-KR">
                <a:solidFill>
                  <a:srgbClr val="0000CC"/>
                </a:solidFill>
              </a:rPr>
              <a:t>(ETC) </a:t>
            </a:r>
            <a:r>
              <a:rPr lang="ko-KR" altLang="en-US">
                <a:solidFill>
                  <a:srgbClr val="0000CC"/>
                </a:solidFill>
              </a:rPr>
              <a:t>채굴의 가장 일반적인 </a:t>
            </a:r>
            <a:r>
              <a:rPr lang="ko-KR" altLang="en-US" smtClean="0">
                <a:solidFill>
                  <a:srgbClr val="0000CC"/>
                </a:solidFill>
              </a:rPr>
              <a:t>방식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GPU </a:t>
            </a:r>
            <a:r>
              <a:rPr lang="ko-KR" altLang="en-US">
                <a:solidFill>
                  <a:schemeClr val="tx1"/>
                </a:solidFill>
              </a:rPr>
              <a:t>채굴은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의 본체에 그래픽카드</a:t>
            </a:r>
            <a:r>
              <a:rPr lang="en-US" altLang="ko-KR">
                <a:solidFill>
                  <a:schemeClr val="tx1"/>
                </a:solidFill>
              </a:rPr>
              <a:t>(GPU)</a:t>
            </a:r>
            <a:r>
              <a:rPr lang="ko-KR" altLang="en-US">
                <a:solidFill>
                  <a:schemeClr val="tx1"/>
                </a:solidFill>
              </a:rPr>
              <a:t>를 여러 개 장착하여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채굴을 진행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ko-KR" altLang="en-US">
                <a:solidFill>
                  <a:schemeClr val="tx1"/>
                </a:solidFill>
              </a:rPr>
              <a:t>경우 </a:t>
            </a:r>
            <a:r>
              <a:rPr lang="en-US" altLang="ko-KR">
                <a:solidFill>
                  <a:srgbClr val="0000CC"/>
                </a:solidFill>
              </a:rPr>
              <a:t>PC</a:t>
            </a:r>
            <a:r>
              <a:rPr lang="ko-KR" altLang="en-US">
                <a:solidFill>
                  <a:srgbClr val="0000CC"/>
                </a:solidFill>
              </a:rPr>
              <a:t>가 곧 채굴기 역할을 </a:t>
            </a:r>
            <a:r>
              <a:rPr lang="ko-KR" altLang="en-US" smtClean="0">
                <a:solidFill>
                  <a:srgbClr val="0000CC"/>
                </a:solidFill>
              </a:rPr>
              <a:t>수행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ko-KR" altLang="en-US" smtClean="0"/>
              <a:t>연결 방식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메인보드에 </a:t>
            </a:r>
            <a:r>
              <a:rPr lang="ko-KR" altLang="en-US">
                <a:solidFill>
                  <a:schemeClr val="tx1"/>
                </a:solidFill>
              </a:rPr>
              <a:t>여러 개의 </a:t>
            </a:r>
            <a:r>
              <a:rPr lang="en-US" altLang="ko-KR">
                <a:solidFill>
                  <a:schemeClr val="tx1"/>
                </a:solidFill>
              </a:rPr>
              <a:t>PCI-Express </a:t>
            </a:r>
            <a:r>
              <a:rPr lang="ko-KR" altLang="en-US">
                <a:solidFill>
                  <a:schemeClr val="tx1"/>
                </a:solidFill>
              </a:rPr>
              <a:t>슬롯이 있고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 슬롯에 </a:t>
            </a:r>
            <a:r>
              <a:rPr lang="ko-KR" altLang="en-US">
                <a:solidFill>
                  <a:srgbClr val="FF0000"/>
                </a:solidFill>
              </a:rPr>
              <a:t>그래픽카드를 </a:t>
            </a:r>
            <a:r>
              <a:rPr lang="ko-KR" altLang="en-US" smtClean="0">
                <a:solidFill>
                  <a:srgbClr val="FF0000"/>
                </a:solidFill>
              </a:rPr>
              <a:t>연결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파워서플라이를 </a:t>
            </a:r>
            <a:r>
              <a:rPr lang="ko-KR" altLang="en-US">
                <a:solidFill>
                  <a:schemeClr val="tx1"/>
                </a:solidFill>
              </a:rPr>
              <a:t>통해 </a:t>
            </a:r>
            <a:r>
              <a:rPr lang="ko-KR" altLang="en-US">
                <a:solidFill>
                  <a:srgbClr val="FF0000"/>
                </a:solidFill>
              </a:rPr>
              <a:t>그래픽카드에 전원을 </a:t>
            </a:r>
            <a:r>
              <a:rPr lang="ko-KR" altLang="en-US" smtClean="0">
                <a:solidFill>
                  <a:srgbClr val="FF0000"/>
                </a:solidFill>
              </a:rPr>
              <a:t>공급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소프트웨어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채굴에 필요한 소프트웨어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채굴 프로그램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에 설치하여 </a:t>
            </a:r>
            <a:r>
              <a:rPr lang="ko-KR" altLang="en-US" smtClean="0">
                <a:solidFill>
                  <a:schemeClr val="tx1"/>
                </a:solidFill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 프로그램이 </a:t>
            </a:r>
            <a:r>
              <a:rPr lang="en-US" altLang="ko-KR">
                <a:solidFill>
                  <a:schemeClr val="tx1"/>
                </a:solidFill>
              </a:rPr>
              <a:t>GPU</a:t>
            </a:r>
            <a:r>
              <a:rPr lang="ko-KR" altLang="en-US">
                <a:solidFill>
                  <a:schemeClr val="tx1"/>
                </a:solidFill>
              </a:rPr>
              <a:t>를 제어하고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채굴 풀 또는 개인 노드에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연결하여 </a:t>
            </a:r>
            <a:r>
              <a:rPr lang="ko-KR" altLang="en-US">
                <a:solidFill>
                  <a:schemeClr val="tx1"/>
                </a:solidFill>
              </a:rPr>
              <a:t>채굴 작업을 </a:t>
            </a:r>
            <a:r>
              <a:rPr lang="ko-KR" altLang="en-US" smtClean="0">
                <a:solidFill>
                  <a:schemeClr val="tx1"/>
                </a:solidFill>
              </a:rPr>
              <a:t>수행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필요성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와 채굴기</a:t>
            </a:r>
            <a:r>
              <a:rPr lang="en-US" altLang="ko-KR">
                <a:solidFill>
                  <a:schemeClr val="tx1"/>
                </a:solidFill>
              </a:rPr>
              <a:t>(GPU)</a:t>
            </a:r>
            <a:r>
              <a:rPr lang="ko-KR" altLang="en-US">
                <a:solidFill>
                  <a:schemeClr val="tx1"/>
                </a:solidFill>
              </a:rPr>
              <a:t>는 분리될 수 </a:t>
            </a:r>
            <a:r>
              <a:rPr lang="ko-KR" altLang="en-US" smtClean="0">
                <a:solidFill>
                  <a:schemeClr val="tx1"/>
                </a:solidFill>
              </a:rPr>
              <a:t>없음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olidFill>
                  <a:schemeClr val="tx1"/>
                </a:solidFill>
              </a:rPr>
              <a:t>GPU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의 부품이기 때문에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rgbClr val="006600"/>
                </a:solidFill>
              </a:rPr>
              <a:t>PC</a:t>
            </a:r>
            <a:r>
              <a:rPr lang="ko-KR" altLang="en-US">
                <a:solidFill>
                  <a:srgbClr val="006600"/>
                </a:solidFill>
              </a:rPr>
              <a:t>가 채굴을 위한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컨트롤 센터</a:t>
            </a:r>
            <a:r>
              <a:rPr lang="en-US" altLang="ko-KR">
                <a:solidFill>
                  <a:srgbClr val="006600"/>
                </a:solidFill>
              </a:rPr>
              <a:t>' </a:t>
            </a:r>
            <a:r>
              <a:rPr lang="ko-KR" altLang="en-US">
                <a:solidFill>
                  <a:srgbClr val="006600"/>
                </a:solidFill>
              </a:rPr>
              <a:t>역할을 </a:t>
            </a:r>
            <a:r>
              <a:rPr lang="ko-KR" altLang="en-US" smtClean="0">
                <a:solidFill>
                  <a:srgbClr val="006600"/>
                </a:solidFill>
              </a:rPr>
              <a:t>수행</a:t>
            </a:r>
            <a:endParaRPr lang="en-US" altLang="ko-KR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 smtClean="0"/>
              <a:t>채굴기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 smtClean="0"/>
              <a:t>채굴기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일반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처럼 운영체제를 설치하는 게 아니라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전용 </a:t>
            </a:r>
            <a:r>
              <a:rPr lang="ko-KR" altLang="en-US"/>
              <a:t>펌웨어</a:t>
            </a:r>
            <a:r>
              <a:rPr lang="en-US" altLang="ko-KR"/>
              <a:t>(</a:t>
            </a:r>
            <a:r>
              <a:rPr lang="ko-KR" altLang="en-US"/>
              <a:t>소프트웨어</a:t>
            </a:r>
            <a:r>
              <a:rPr lang="en-US" altLang="ko-KR"/>
              <a:t>)</a:t>
            </a:r>
            <a:r>
              <a:rPr lang="ko-KR" altLang="en-US"/>
              <a:t>가 내장되어 </a:t>
            </a:r>
            <a:r>
              <a:rPr lang="ko-KR" altLang="en-US">
                <a:solidFill>
                  <a:schemeClr val="tx1"/>
                </a:solidFill>
              </a:rPr>
              <a:t>있어서 </a:t>
            </a:r>
            <a:r>
              <a:rPr lang="en-US" altLang="ko-KR">
                <a:solidFill>
                  <a:schemeClr val="tx1"/>
                </a:solidFill>
              </a:rPr>
              <a:t>IP </a:t>
            </a:r>
            <a:r>
              <a:rPr lang="ko-KR" altLang="en-US">
                <a:solidFill>
                  <a:schemeClr val="tx1"/>
                </a:solidFill>
              </a:rPr>
              <a:t>주소를 통해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웹 </a:t>
            </a:r>
            <a:r>
              <a:rPr lang="ko-KR" altLang="en-US"/>
              <a:t>브라우저에서 접속 → 설정 → 채굴 </a:t>
            </a:r>
            <a:r>
              <a:rPr lang="ko-KR" altLang="en-US" smtClean="0"/>
              <a:t>시작하는 방식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</a:t>
            </a:r>
            <a:r>
              <a:rPr lang="ko-KR" altLang="en-US" smtClean="0">
                <a:solidFill>
                  <a:schemeClr val="tx1"/>
                </a:solidFill>
              </a:rPr>
              <a:t>방법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/>
              <a:t>1. </a:t>
            </a:r>
            <a:r>
              <a:rPr lang="ko-KR" altLang="en-US"/>
              <a:t>채굴기 연결 준비</a:t>
            </a:r>
          </a:p>
          <a:p>
            <a:pPr lvl="3"/>
            <a:r>
              <a:rPr lang="ko-KR" altLang="en-US" b="1">
                <a:solidFill>
                  <a:srgbClr val="FF0066"/>
                </a:solidFill>
              </a:rPr>
              <a:t>전원 </a:t>
            </a:r>
            <a:r>
              <a:rPr lang="ko-KR" altLang="en-US" b="1" smtClean="0">
                <a:solidFill>
                  <a:srgbClr val="FF0066"/>
                </a:solidFill>
              </a:rPr>
              <a:t>연결 </a:t>
            </a:r>
            <a:r>
              <a:rPr lang="en-US" altLang="ko-KR" smtClean="0"/>
              <a:t>- </a:t>
            </a:r>
            <a:r>
              <a:rPr lang="ko-KR" altLang="en-US"/>
              <a:t>채굴기 전용 </a:t>
            </a:r>
            <a:r>
              <a:rPr lang="en-US" altLang="ko-KR"/>
              <a:t>PSU(Power Supply Unit)</a:t>
            </a:r>
            <a:r>
              <a:rPr lang="ko-KR" altLang="en-US"/>
              <a:t>를 </a:t>
            </a:r>
            <a:r>
              <a:rPr lang="ko-KR" altLang="en-US" smtClean="0"/>
              <a:t>연결</a:t>
            </a:r>
            <a:endParaRPr lang="en-US" altLang="ko-KR"/>
          </a:p>
          <a:p>
            <a:pPr lvl="3"/>
            <a:r>
              <a:rPr lang="ko-KR" altLang="en-US" b="1">
                <a:solidFill>
                  <a:srgbClr val="FF0066"/>
                </a:solidFill>
              </a:rPr>
              <a:t>네트워크 </a:t>
            </a:r>
            <a:r>
              <a:rPr lang="ko-KR" altLang="en-US" b="1" smtClean="0">
                <a:solidFill>
                  <a:srgbClr val="FF0066"/>
                </a:solidFill>
              </a:rPr>
              <a:t>연결 </a:t>
            </a:r>
            <a:r>
              <a:rPr lang="en-US" altLang="ko-KR" smtClean="0"/>
              <a:t>- </a:t>
            </a:r>
            <a:r>
              <a:rPr lang="en-US" altLang="ko-KR"/>
              <a:t>LAN </a:t>
            </a:r>
            <a:r>
              <a:rPr lang="ko-KR" altLang="en-US"/>
              <a:t>케이블로 공유기</a:t>
            </a:r>
            <a:r>
              <a:rPr lang="en-US" altLang="ko-KR"/>
              <a:t>(</a:t>
            </a:r>
            <a:r>
              <a:rPr lang="ko-KR" altLang="en-US"/>
              <a:t>라우터</a:t>
            </a:r>
            <a:r>
              <a:rPr lang="en-US" altLang="ko-KR"/>
              <a:t>)</a:t>
            </a:r>
            <a:r>
              <a:rPr lang="ko-KR" altLang="en-US"/>
              <a:t>와 채굴기를 </a:t>
            </a:r>
            <a:r>
              <a:rPr lang="ko-KR" altLang="en-US" smtClean="0"/>
              <a:t>연결</a:t>
            </a:r>
            <a:r>
              <a:rPr lang="en-US" altLang="ko-KR" smtClean="0"/>
              <a:t>(</a:t>
            </a:r>
            <a:r>
              <a:rPr lang="en-US" altLang="ko-KR"/>
              <a:t>Wi-Fi</a:t>
            </a:r>
            <a:r>
              <a:rPr lang="ko-KR" altLang="en-US"/>
              <a:t>는 불가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채굴기 </a:t>
            </a:r>
            <a:r>
              <a:rPr lang="en-US" altLang="ko-KR"/>
              <a:t>IP </a:t>
            </a:r>
            <a:r>
              <a:rPr lang="ko-KR" altLang="en-US"/>
              <a:t>주소 확인</a:t>
            </a:r>
          </a:p>
          <a:p>
            <a:pPr lvl="3"/>
            <a:r>
              <a:rPr lang="en-US" altLang="ko-KR"/>
              <a:t>ASIC </a:t>
            </a:r>
            <a:r>
              <a:rPr lang="ko-KR" altLang="en-US"/>
              <a:t>채굴기는 </a:t>
            </a:r>
            <a:r>
              <a:rPr lang="ko-KR" altLang="en-US" b="1">
                <a:solidFill>
                  <a:srgbClr val="FF0000"/>
                </a:solidFill>
              </a:rPr>
              <a:t>자동으로 </a:t>
            </a:r>
            <a:r>
              <a:rPr lang="en-US" altLang="ko-KR" b="1">
                <a:solidFill>
                  <a:srgbClr val="FF0000"/>
                </a:solidFill>
              </a:rPr>
              <a:t>DHCP</a:t>
            </a:r>
            <a:r>
              <a:rPr lang="ko-KR" altLang="en-US" b="1">
                <a:solidFill>
                  <a:srgbClr val="FF0000"/>
                </a:solidFill>
              </a:rPr>
              <a:t>로 </a:t>
            </a:r>
            <a:r>
              <a:rPr lang="en-US" altLang="ko-KR" b="1">
                <a:solidFill>
                  <a:srgbClr val="FF0000"/>
                </a:solidFill>
              </a:rPr>
              <a:t>IP</a:t>
            </a:r>
            <a:r>
              <a:rPr lang="ko-KR" altLang="en-US" b="1">
                <a:solidFill>
                  <a:srgbClr val="FF0000"/>
                </a:solidFill>
              </a:rPr>
              <a:t>를 </a:t>
            </a:r>
            <a:r>
              <a:rPr lang="ko-KR" altLang="en-US" b="1" smtClean="0">
                <a:solidFill>
                  <a:srgbClr val="FF0000"/>
                </a:solidFill>
              </a:rPr>
              <a:t>받음</a:t>
            </a:r>
            <a:endParaRPr lang="en-US" altLang="ko-KR" b="1">
              <a:solidFill>
                <a:srgbClr val="FF0000"/>
              </a:solidFill>
            </a:endParaRPr>
          </a:p>
          <a:p>
            <a:pPr lvl="3"/>
            <a:r>
              <a:rPr lang="ko-KR" altLang="en-US" b="1">
                <a:solidFill>
                  <a:srgbClr val="FF0000"/>
                </a:solidFill>
              </a:rPr>
              <a:t>공유기 관리자 페이지에서 </a:t>
            </a:r>
            <a:r>
              <a:rPr lang="ko-KR" altLang="en-US" b="1" smtClean="0">
                <a:solidFill>
                  <a:srgbClr val="FF0000"/>
                </a:solidFill>
              </a:rPr>
              <a:t>확인 </a:t>
            </a:r>
            <a:r>
              <a:rPr lang="ko-KR" altLang="en-US" smtClean="0"/>
              <a:t>→ </a:t>
            </a:r>
            <a:r>
              <a:rPr lang="ko-KR" altLang="en-US"/>
              <a:t>공유기 접속 후 연결된 장치 목록에서 “</a:t>
            </a:r>
            <a:r>
              <a:rPr lang="en-US" altLang="ko-KR"/>
              <a:t>ASIC”, “miner” </a:t>
            </a:r>
            <a:r>
              <a:rPr lang="ko-KR" altLang="en-US"/>
              <a:t>혹은 제조사명으로 표시된 장치의 </a:t>
            </a:r>
            <a:r>
              <a:rPr lang="en-US" altLang="ko-KR"/>
              <a:t>IP </a:t>
            </a:r>
            <a:r>
              <a:rPr lang="ko-KR" altLang="en-US"/>
              <a:t>확인</a:t>
            </a:r>
          </a:p>
          <a:p>
            <a:pPr lvl="3"/>
            <a:r>
              <a:rPr lang="en-US" altLang="ko-KR" b="1">
                <a:solidFill>
                  <a:srgbClr val="FF0000"/>
                </a:solidFill>
              </a:rPr>
              <a:t>IP Scanner </a:t>
            </a:r>
            <a:r>
              <a:rPr lang="ko-KR" altLang="en-US" b="1">
                <a:solidFill>
                  <a:srgbClr val="FF0000"/>
                </a:solidFill>
              </a:rPr>
              <a:t>프로그램 </a:t>
            </a:r>
            <a:r>
              <a:rPr lang="ko-KR" altLang="en-US" b="1" smtClean="0">
                <a:solidFill>
                  <a:srgbClr val="FF0000"/>
                </a:solidFill>
              </a:rPr>
              <a:t>사용 </a:t>
            </a:r>
            <a:r>
              <a:rPr lang="ko-KR" altLang="en-US" smtClean="0"/>
              <a:t>→ </a:t>
            </a:r>
            <a:r>
              <a:rPr lang="ko-KR" altLang="en-US"/>
              <a:t>예</a:t>
            </a:r>
            <a:r>
              <a:rPr lang="en-US" altLang="ko-KR"/>
              <a:t>: Advanced IP Scanner, Angry IP Scanner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</a:t>
            </a:r>
            <a:r>
              <a:rPr lang="ko-KR" altLang="en-US"/>
              <a:t>툴로 네트워크 내 장비 검색</a:t>
            </a:r>
          </a:p>
          <a:p>
            <a:pPr lvl="3"/>
            <a:r>
              <a:rPr lang="ko-KR" altLang="en-US"/>
              <a:t>보통 </a:t>
            </a:r>
            <a:r>
              <a:rPr lang="en-US" altLang="ko-KR"/>
              <a:t>IP</a:t>
            </a:r>
            <a:r>
              <a:rPr lang="ko-KR" altLang="en-US"/>
              <a:t>는 </a:t>
            </a:r>
            <a:r>
              <a:rPr lang="en-US" altLang="ko-KR"/>
              <a:t>192.168.0.xxx </a:t>
            </a:r>
            <a:r>
              <a:rPr lang="ko-KR" altLang="en-US"/>
              <a:t>또는 </a:t>
            </a:r>
            <a:r>
              <a:rPr lang="en-US" altLang="ko-KR"/>
              <a:t>192.168.1.xxx </a:t>
            </a:r>
            <a:r>
              <a:rPr lang="ko-KR" altLang="en-US"/>
              <a:t>형태로 </a:t>
            </a:r>
            <a:r>
              <a:rPr lang="ko-KR" altLang="en-US" smtClean="0"/>
              <a:t>할당됨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4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3. </a:t>
            </a:r>
            <a:r>
              <a:rPr lang="ko-KR" altLang="en-US" b="1"/>
              <a:t>웹 설정 접속</a:t>
            </a:r>
          </a:p>
          <a:p>
            <a:pPr lvl="3"/>
            <a:r>
              <a:rPr lang="ko-KR" altLang="en-US"/>
              <a:t>브라우저에서 확인한 </a:t>
            </a:r>
            <a:r>
              <a:rPr lang="en-US" altLang="ko-KR"/>
              <a:t>IP </a:t>
            </a:r>
            <a:r>
              <a:rPr lang="ko-KR" altLang="en-US"/>
              <a:t>주소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4"/>
            <a:r>
              <a:rPr lang="ko-KR" altLang="en-US" smtClean="0"/>
              <a:t>예</a:t>
            </a:r>
            <a:r>
              <a:rPr lang="en-US" altLang="ko-KR"/>
              <a:t>: http://192.168.1.150</a:t>
            </a:r>
          </a:p>
          <a:p>
            <a:pPr lvl="3"/>
            <a:r>
              <a:rPr lang="ko-KR" altLang="en-US"/>
              <a:t>로그인</a:t>
            </a:r>
          </a:p>
          <a:p>
            <a:pPr lvl="4"/>
            <a:r>
              <a:rPr lang="ko-KR" altLang="en-US"/>
              <a:t>기본 </a:t>
            </a:r>
            <a:r>
              <a:rPr lang="en-US" altLang="ko-KR" smtClean="0"/>
              <a:t>ID - </a:t>
            </a:r>
            <a:r>
              <a:rPr lang="en-US" altLang="ko-KR"/>
              <a:t>root</a:t>
            </a:r>
          </a:p>
          <a:p>
            <a:pPr lvl="4"/>
            <a:r>
              <a:rPr lang="ko-KR" altLang="en-US"/>
              <a:t>기본 </a:t>
            </a:r>
            <a:r>
              <a:rPr lang="en-US" altLang="ko-KR" smtClean="0"/>
              <a:t>PW - </a:t>
            </a:r>
            <a:r>
              <a:rPr lang="en-US" altLang="ko-KR"/>
              <a:t>root </a:t>
            </a:r>
            <a:r>
              <a:rPr lang="ko-KR" altLang="en-US"/>
              <a:t>또는 </a:t>
            </a:r>
            <a:r>
              <a:rPr lang="en-US" altLang="ko-KR"/>
              <a:t>admin (</a:t>
            </a:r>
            <a:r>
              <a:rPr lang="ko-KR" altLang="en-US"/>
              <a:t>제조사별 상이</a:t>
            </a:r>
            <a:r>
              <a:rPr lang="en-US" altLang="ko-KR"/>
              <a:t>, Antminer</a:t>
            </a:r>
            <a:r>
              <a:rPr lang="ko-KR" altLang="en-US"/>
              <a:t>는 보통 </a:t>
            </a:r>
            <a:r>
              <a:rPr lang="en-US" altLang="ko-KR"/>
              <a:t>root/root</a:t>
            </a:r>
            <a:r>
              <a:rPr lang="en-US" altLang="ko-KR" smtClean="0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4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3. </a:t>
            </a:r>
            <a:r>
              <a:rPr lang="ko-KR" altLang="en-US" b="1"/>
              <a:t>웹 설정 접속</a:t>
            </a:r>
          </a:p>
          <a:p>
            <a:pPr lvl="3"/>
            <a:r>
              <a:rPr lang="ko-KR" altLang="en-US"/>
              <a:t>브라우저에서 확인한 </a:t>
            </a:r>
            <a:r>
              <a:rPr lang="en-US" altLang="ko-KR"/>
              <a:t>IP </a:t>
            </a:r>
            <a:r>
              <a:rPr lang="ko-KR" altLang="en-US"/>
              <a:t>주소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4"/>
            <a:r>
              <a:rPr lang="ko-KR" altLang="en-US" smtClean="0"/>
              <a:t>예</a:t>
            </a:r>
            <a:r>
              <a:rPr lang="en-US" altLang="ko-KR"/>
              <a:t>: http://192.168.1.150</a:t>
            </a:r>
          </a:p>
          <a:p>
            <a:pPr lvl="3"/>
            <a:r>
              <a:rPr lang="ko-KR" altLang="en-US"/>
              <a:t>로그인</a:t>
            </a:r>
          </a:p>
          <a:p>
            <a:pPr lvl="4"/>
            <a:r>
              <a:rPr lang="ko-KR" altLang="en-US"/>
              <a:t>기본 </a:t>
            </a:r>
            <a:r>
              <a:rPr lang="en-US" altLang="ko-KR" smtClean="0"/>
              <a:t>ID - </a:t>
            </a:r>
            <a:r>
              <a:rPr lang="en-US" altLang="ko-KR"/>
              <a:t>root</a:t>
            </a:r>
          </a:p>
          <a:p>
            <a:pPr lvl="4"/>
            <a:r>
              <a:rPr lang="ko-KR" altLang="en-US"/>
              <a:t>기본 </a:t>
            </a:r>
            <a:r>
              <a:rPr lang="en-US" altLang="ko-KR" smtClean="0"/>
              <a:t>PW - </a:t>
            </a:r>
            <a:r>
              <a:rPr lang="en-US" altLang="ko-KR"/>
              <a:t>root </a:t>
            </a:r>
            <a:r>
              <a:rPr lang="ko-KR" altLang="en-US"/>
              <a:t>또는 </a:t>
            </a:r>
            <a:r>
              <a:rPr lang="en-US" altLang="ko-KR"/>
              <a:t>admin (</a:t>
            </a:r>
            <a:r>
              <a:rPr lang="ko-KR" altLang="en-US"/>
              <a:t>제조사별 상이</a:t>
            </a:r>
            <a:r>
              <a:rPr lang="en-US" altLang="ko-KR"/>
              <a:t>, Antminer</a:t>
            </a:r>
            <a:r>
              <a:rPr lang="ko-KR" altLang="en-US"/>
              <a:t>는 보통 </a:t>
            </a:r>
            <a:r>
              <a:rPr lang="en-US" altLang="ko-KR"/>
              <a:t>root/root)</a:t>
            </a:r>
          </a:p>
          <a:p>
            <a:pPr lvl="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4</a:t>
            </a:r>
            <a:r>
              <a:rPr lang="en-US" altLang="ko-KR" b="1"/>
              <a:t>. </a:t>
            </a:r>
            <a:r>
              <a:rPr lang="ko-KR" altLang="en-US" b="1"/>
              <a:t>채굴 풀</a:t>
            </a:r>
            <a:r>
              <a:rPr lang="en-US" altLang="ko-KR" b="1"/>
              <a:t>(Pool) </a:t>
            </a:r>
            <a:r>
              <a:rPr lang="ko-KR" altLang="en-US" b="1"/>
              <a:t>및 지갑 설정</a:t>
            </a:r>
          </a:p>
          <a:p>
            <a:pPr lvl="3"/>
            <a:r>
              <a:rPr lang="ko-KR" altLang="en-US" b="1"/>
              <a:t>채굴 풀 주소 입력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stratum+tcp://pool</a:t>
            </a:r>
            <a:r>
              <a:rPr lang="ko-KR" altLang="en-US"/>
              <a:t>주소</a:t>
            </a:r>
            <a:r>
              <a:rPr lang="en-US" altLang="ko-KR"/>
              <a:t>:</a:t>
            </a:r>
            <a:r>
              <a:rPr lang="ko-KR" altLang="en-US"/>
              <a:t>포트</a:t>
            </a:r>
            <a:r>
              <a:rPr lang="en-US" altLang="ko-KR"/>
              <a:t>)</a:t>
            </a:r>
          </a:p>
          <a:p>
            <a:pPr lvl="3"/>
            <a:r>
              <a:rPr lang="en-US" altLang="ko-KR" b="1"/>
              <a:t>Worker </a:t>
            </a:r>
            <a:r>
              <a:rPr lang="ko-KR" altLang="en-US" b="1" smtClean="0"/>
              <a:t>이름</a:t>
            </a:r>
            <a:r>
              <a:rPr lang="en-US" altLang="ko-KR" b="1" smtClean="0"/>
              <a:t>(</a:t>
            </a:r>
            <a:r>
              <a:rPr lang="ko-KR" altLang="en-US"/>
              <a:t>채굴기에 부여하는 식별자 </a:t>
            </a:r>
            <a:r>
              <a:rPr lang="ko-KR" altLang="en-US"/>
              <a:t>또는 </a:t>
            </a:r>
            <a:r>
              <a:rPr lang="ko-KR" altLang="en-US" smtClean="0"/>
              <a:t>이름</a:t>
            </a:r>
            <a:r>
              <a:rPr lang="en-US" altLang="ko-KR" smtClean="0"/>
              <a:t>)</a:t>
            </a:r>
            <a:r>
              <a:rPr lang="en-US" altLang="ko-KR" b="1" smtClean="0"/>
              <a:t>/</a:t>
            </a:r>
            <a:r>
              <a:rPr lang="ko-KR" altLang="en-US" b="1"/>
              <a:t>지갑 주소 입력</a:t>
            </a:r>
            <a:endParaRPr lang="ko-KR" altLang="en-US"/>
          </a:p>
          <a:p>
            <a:pPr lvl="4"/>
            <a:r>
              <a:rPr lang="ko-KR" altLang="en-US" smtClean="0"/>
              <a:t>보통 </a:t>
            </a:r>
            <a:r>
              <a:rPr lang="en-US" altLang="ko-KR" smtClean="0"/>
              <a:t>- </a:t>
            </a:r>
            <a:r>
              <a:rPr lang="ko-KR" altLang="en-US"/>
              <a:t>지갑주소</a:t>
            </a:r>
            <a:r>
              <a:rPr lang="en-US" altLang="ko-KR"/>
              <a:t>.</a:t>
            </a:r>
            <a:r>
              <a:rPr lang="ko-KR" altLang="en-US"/>
              <a:t>워커이름 형식</a:t>
            </a:r>
          </a:p>
          <a:p>
            <a:pPr lvl="3"/>
            <a:r>
              <a:rPr lang="ko-KR" altLang="en-US"/>
              <a:t>저장 후 채굴기 </a:t>
            </a:r>
            <a:r>
              <a:rPr lang="ko-KR" altLang="en-US" smtClean="0"/>
              <a:t>재시작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1" y="3861048"/>
            <a:ext cx="347696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8835" y="4581128"/>
            <a:ext cx="4775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asia1.ethermine.org 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풀의 도메인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주소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서버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위치에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따라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asia1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us1, eu1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등으로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나뉨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4444 -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포트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번호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채굴기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마이너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풀에 접속할 때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사용하는 문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stratum+tcp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:// 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프로토콜을 나타내며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stratum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프로토콜을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사용한다는 의미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최신 채굴에서는 대부분 이 프로토콜을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사용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92866" y="599696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+mn-ea"/>
              </a:rPr>
              <a:t>stratum </a:t>
            </a:r>
            <a:r>
              <a:rPr lang="ko-KR" altLang="en-US" sz="1100" b="1" smtClean="0">
                <a:solidFill>
                  <a:srgbClr val="FF0000"/>
                </a:solidFill>
                <a:latin typeface="+mn-ea"/>
              </a:rPr>
              <a:t>프로토콜 </a:t>
            </a:r>
            <a:r>
              <a:rPr lang="en-US" altLang="ko-KR" sz="1100" b="1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100" smtClean="0">
                <a:solidFill>
                  <a:srgbClr val="006600"/>
                </a:solidFill>
              </a:rPr>
              <a:t>채굴자와 </a:t>
            </a:r>
            <a:r>
              <a:rPr lang="ko-KR" altLang="en-US" sz="1100">
                <a:solidFill>
                  <a:srgbClr val="006600"/>
                </a:solidFill>
              </a:rPr>
              <a:t>채굴 풀</a:t>
            </a:r>
            <a:r>
              <a:rPr lang="en-US" altLang="ko-KR" sz="1100">
                <a:solidFill>
                  <a:srgbClr val="006600"/>
                </a:solidFill>
              </a:rPr>
              <a:t>(mining pool) </a:t>
            </a:r>
            <a:r>
              <a:rPr lang="ko-KR" altLang="en-US" sz="1100">
                <a:solidFill>
                  <a:srgbClr val="006600"/>
                </a:solidFill>
              </a:rPr>
              <a:t>간의 통신을 </a:t>
            </a:r>
            <a:r>
              <a:rPr lang="ko-KR" altLang="en-US" sz="1100">
                <a:solidFill>
                  <a:srgbClr val="006600"/>
                </a:solidFill>
              </a:rPr>
              <a:t>위한 </a:t>
            </a:r>
            <a:r>
              <a:rPr lang="ko-KR" altLang="en-US" sz="1100" smtClean="0">
                <a:solidFill>
                  <a:srgbClr val="006600"/>
                </a:solidFill>
              </a:rPr>
              <a:t>프로토콜</a:t>
            </a:r>
            <a:r>
              <a:rPr lang="en-US" altLang="ko-KR" sz="1100" smtClean="0">
                <a:solidFill>
                  <a:srgbClr val="006600"/>
                </a:solidFill>
              </a:rPr>
              <a:t>(</a:t>
            </a:r>
            <a:r>
              <a:rPr lang="ko-KR" altLang="en-US" sz="1100" smtClean="0">
                <a:solidFill>
                  <a:srgbClr val="006600"/>
                </a:solidFill>
              </a:rPr>
              <a:t>채굴 </a:t>
            </a:r>
            <a:r>
              <a:rPr lang="ko-KR" altLang="en-US" sz="1100">
                <a:solidFill>
                  <a:srgbClr val="006600"/>
                </a:solidFill>
              </a:rPr>
              <a:t>풀에 속한 채굴자들이 작업을 효율적으로 분배받고</a:t>
            </a:r>
            <a:r>
              <a:rPr lang="en-US" altLang="ko-KR" sz="1100">
                <a:solidFill>
                  <a:srgbClr val="006600"/>
                </a:solidFill>
              </a:rPr>
              <a:t>, </a:t>
            </a:r>
            <a:r>
              <a:rPr lang="en-US" altLang="ko-KR" sz="1100" smtClean="0">
                <a:solidFill>
                  <a:srgbClr val="006600"/>
                </a:solidFill>
              </a:rPr>
              <a:t/>
            </a:r>
            <a:br>
              <a:rPr lang="en-US" altLang="ko-KR" sz="1100" smtClean="0">
                <a:solidFill>
                  <a:srgbClr val="006600"/>
                </a:solidFill>
              </a:rPr>
            </a:br>
            <a:r>
              <a:rPr lang="ko-KR" altLang="en-US" sz="1100" smtClean="0">
                <a:solidFill>
                  <a:srgbClr val="006600"/>
                </a:solidFill>
              </a:rPr>
              <a:t>작업 </a:t>
            </a:r>
            <a:r>
              <a:rPr lang="ko-KR" altLang="en-US" sz="1100">
                <a:solidFill>
                  <a:srgbClr val="006600"/>
                </a:solidFill>
              </a:rPr>
              <a:t>결과를 전송하는 데 사용되는 </a:t>
            </a:r>
            <a:r>
              <a:rPr lang="ko-KR" altLang="en-US" sz="1100">
                <a:solidFill>
                  <a:srgbClr val="006600"/>
                </a:solidFill>
              </a:rPr>
              <a:t>통신 </a:t>
            </a:r>
            <a:r>
              <a:rPr lang="ko-KR" altLang="en-US" sz="1100" smtClean="0">
                <a:solidFill>
                  <a:srgbClr val="006600"/>
                </a:solidFill>
              </a:rPr>
              <a:t>규약</a:t>
            </a:r>
            <a:r>
              <a:rPr lang="en-US" altLang="ko-KR" sz="1100" smtClean="0">
                <a:solidFill>
                  <a:srgbClr val="006600"/>
                </a:solidFill>
              </a:rPr>
              <a:t>)</a:t>
            </a:r>
            <a:endParaRPr lang="ko-KR" altLang="en-US" sz="11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0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4</a:t>
            </a:r>
            <a:r>
              <a:rPr lang="en-US" altLang="ko-KR" b="1"/>
              <a:t>. </a:t>
            </a:r>
            <a:r>
              <a:rPr lang="ko-KR" altLang="en-US" b="1"/>
              <a:t>채굴 풀</a:t>
            </a:r>
            <a:r>
              <a:rPr lang="en-US" altLang="ko-KR" b="1"/>
              <a:t>(Pool) </a:t>
            </a:r>
            <a:r>
              <a:rPr lang="ko-KR" altLang="en-US" b="1"/>
              <a:t>및 지갑 </a:t>
            </a:r>
            <a:r>
              <a:rPr lang="ko-KR" altLang="en-US" b="1" smtClean="0"/>
              <a:t>설정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773832" y="2708919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006600"/>
                </a:solidFill>
              </a:rPr>
              <a:t>miner.exe -a sha256d -o stratum+tcp://btc.f2pool.com:3333 -u yourusername.workername -p x</a:t>
            </a:r>
            <a:endParaRPr lang="ko-KR" altLang="en-US" sz="1400" b="1">
              <a:solidFill>
                <a:srgbClr val="0066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3164790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>
                <a:solidFill>
                  <a:srgbClr val="FF0000"/>
                </a:solidFill>
                <a:latin typeface="+mn-ea"/>
              </a:rPr>
              <a:t>-o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stratum+tcp://btc.f2pool.com:3333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는 채굴 풀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주소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>
                <a:solidFill>
                  <a:srgbClr val="FF0000"/>
                </a:solidFill>
                <a:latin typeface="+mn-ea"/>
              </a:rPr>
              <a:t>-u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yourusername.workername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은 계정 이름과 워커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비트코인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채굴 풀은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주로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계정 이름을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사용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Yourusername :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F2Pool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에 가입할 때 만든 계정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ID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workername :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워커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이름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>
                <a:solidFill>
                  <a:srgbClr val="FF0000"/>
                </a:solidFill>
                <a:latin typeface="+mn-ea"/>
              </a:rPr>
              <a:t>-p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는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패스워드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>
                <a:solidFill>
                  <a:srgbClr val="FF0000"/>
                </a:solidFill>
                <a:latin typeface="+mn-ea"/>
              </a:rPr>
              <a:t>위의 예시를 보면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지갑 주소나 계정 이름 다음에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마침표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(.)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찍고 워커 이름을 붙여서 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입력하는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것이 일반적인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형식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이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정보들을 올바르게 입력해야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채굴이 시작됨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71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5</a:t>
            </a:r>
            <a:r>
              <a:rPr lang="en-US" altLang="ko-KR"/>
              <a:t>. </a:t>
            </a:r>
            <a:r>
              <a:rPr lang="ko-KR" altLang="en-US"/>
              <a:t>구동 확인</a:t>
            </a:r>
          </a:p>
          <a:p>
            <a:pPr lvl="3"/>
            <a:r>
              <a:rPr lang="ko-KR" altLang="en-US"/>
              <a:t>웹 </a:t>
            </a:r>
            <a:r>
              <a:rPr lang="en-US" altLang="ko-KR"/>
              <a:t>UI</a:t>
            </a:r>
            <a:r>
              <a:rPr lang="ko-KR" altLang="en-US"/>
              <a:t>의 대시보드에서 </a:t>
            </a:r>
            <a:r>
              <a:rPr lang="en-US" altLang="ko-KR"/>
              <a:t>Hashrate(</a:t>
            </a:r>
            <a:r>
              <a:rPr lang="ko-KR" altLang="en-US"/>
              <a:t>해시 속도</a:t>
            </a:r>
            <a:r>
              <a:rPr lang="en-US" altLang="ko-KR"/>
              <a:t>), </a:t>
            </a:r>
            <a:r>
              <a:rPr lang="ko-KR" altLang="en-US"/>
              <a:t>온도</a:t>
            </a:r>
            <a:r>
              <a:rPr lang="en-US" altLang="ko-KR"/>
              <a:t>, </a:t>
            </a:r>
            <a:r>
              <a:rPr lang="ko-KR" altLang="en-US"/>
              <a:t>팬 속도 확인</a:t>
            </a:r>
          </a:p>
          <a:p>
            <a:pPr lvl="3"/>
            <a:r>
              <a:rPr lang="ko-KR" altLang="en-US"/>
              <a:t>풀 사이트에서 내 워커가 정상적으로 해시를 제출하는지 체크</a:t>
            </a:r>
          </a:p>
          <a:p>
            <a:pPr lvl="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6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Geth</a:t>
            </a:r>
            <a:r>
              <a:rPr lang="ko-KR" altLang="en-US"/>
              <a:t>를 통해 </a:t>
            </a:r>
            <a:r>
              <a:rPr lang="ko-KR" altLang="en-US" smtClean="0"/>
              <a:t>채굴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Geth</a:t>
            </a:r>
            <a:r>
              <a:rPr lang="ko-KR" altLang="en-US"/>
              <a:t>와 채굴의 관계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는 이더리움 블록체인 네트워크에 연결하고 상호작용하기 위한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공식 </a:t>
            </a:r>
            <a:r>
              <a:rPr lang="ko-KR" altLang="en-US">
                <a:solidFill>
                  <a:schemeClr val="tx1"/>
                </a:solidFill>
              </a:rPr>
              <a:t>클라이언트 </a:t>
            </a:r>
            <a:r>
              <a:rPr lang="ko-KR" altLang="en-US" smtClean="0">
                <a:solidFill>
                  <a:schemeClr val="tx1"/>
                </a:solidFill>
              </a:rPr>
              <a:t>소프트웨어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Geth</a:t>
            </a:r>
            <a:r>
              <a:rPr lang="ko-KR" altLang="en-US"/>
              <a:t>에 접속하는 것만으로는 채굴이 자동으로 시작되지는 </a:t>
            </a:r>
            <a:r>
              <a:rPr lang="ko-KR" altLang="en-US" smtClean="0"/>
              <a:t>않음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/>
              <a:t>Geth</a:t>
            </a:r>
            <a:r>
              <a:rPr lang="ko-KR" altLang="en-US"/>
              <a:t>는 이더리움 블록체인의 풀 노드 역할을 하며</a:t>
            </a:r>
            <a:r>
              <a:rPr lang="en-US" altLang="ko-KR"/>
              <a:t>, </a:t>
            </a:r>
            <a:r>
              <a:rPr lang="ko-KR" altLang="en-US"/>
              <a:t>다음과 같은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기능을 수행</a:t>
            </a:r>
            <a:endParaRPr lang="en-US" altLang="ko-KR"/>
          </a:p>
          <a:p>
            <a:pPr lvl="3"/>
            <a:r>
              <a:rPr lang="ko-KR" altLang="en-US" smtClean="0"/>
              <a:t>블록체인 </a:t>
            </a:r>
            <a:r>
              <a:rPr lang="ko-KR" altLang="en-US"/>
              <a:t>데이터 전체를 다운로드하고 </a:t>
            </a:r>
            <a:r>
              <a:rPr lang="ko-KR" altLang="en-US" smtClean="0"/>
              <a:t>동기화</a:t>
            </a:r>
            <a:endParaRPr lang="en-US" altLang="ko-KR" smtClean="0"/>
          </a:p>
          <a:p>
            <a:pPr lvl="3"/>
            <a:r>
              <a:rPr lang="ko-KR" altLang="en-US" smtClean="0"/>
              <a:t>블록을 </a:t>
            </a:r>
            <a:r>
              <a:rPr lang="ko-KR" altLang="en-US"/>
              <a:t>검증하고 트랜잭션을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3"/>
            <a:r>
              <a:rPr lang="en-US" altLang="ko-KR" smtClean="0"/>
              <a:t>RPC</a:t>
            </a:r>
            <a:r>
              <a:rPr lang="en-US" altLang="ko-KR"/>
              <a:t>(</a:t>
            </a:r>
            <a:r>
              <a:rPr lang="ko-KR" altLang="en-US"/>
              <a:t>원격 프로시저 호출</a:t>
            </a:r>
            <a:r>
              <a:rPr lang="en-US" altLang="ko-KR"/>
              <a:t>)</a:t>
            </a:r>
            <a:r>
              <a:rPr lang="ko-KR" altLang="en-US"/>
              <a:t>를 통해 외부와 상호작용하는 </a:t>
            </a:r>
            <a:r>
              <a:rPr lang="en-US" altLang="ko-KR"/>
              <a:t>API</a:t>
            </a:r>
            <a:r>
              <a:rPr lang="ko-KR" altLang="en-US"/>
              <a:t>를 </a:t>
            </a:r>
            <a:r>
              <a:rPr lang="ko-KR" altLang="en-US" smtClean="0"/>
              <a:t>제공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채굴을 </a:t>
            </a:r>
            <a:r>
              <a:rPr lang="ko-KR" altLang="en-US">
                <a:solidFill>
                  <a:schemeClr val="tx1"/>
                </a:solidFill>
              </a:rPr>
              <a:t>시작하기 위해서는 별도의 명령어를 입력해야 </a:t>
            </a:r>
            <a:r>
              <a:rPr lang="ko-KR" altLang="en-US" smtClean="0">
                <a:solidFill>
                  <a:schemeClr val="tx1"/>
                </a:solidFill>
              </a:rPr>
              <a:t>함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Geth</a:t>
            </a:r>
            <a:r>
              <a:rPr lang="ko-KR" altLang="en-US"/>
              <a:t>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통해 </a:t>
            </a:r>
            <a:r>
              <a:rPr lang="ko-KR" altLang="en-US"/>
              <a:t>채굴</a:t>
            </a:r>
            <a:r>
              <a:rPr lang="en-US" altLang="ko-KR"/>
              <a:t>(Mining) </a:t>
            </a:r>
            <a:r>
              <a:rPr lang="ko-KR" altLang="en-US"/>
              <a:t>명령을 내릴 수 </a:t>
            </a:r>
            <a:r>
              <a:rPr lang="ko-KR" altLang="en-US" smtClean="0"/>
              <a:t>있음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7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Geth</a:t>
            </a:r>
            <a:r>
              <a:rPr lang="ko-KR" altLang="en-US"/>
              <a:t>를 통해 </a:t>
            </a:r>
            <a:r>
              <a:rPr lang="ko-KR" altLang="en-US" smtClean="0"/>
              <a:t>채굴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일반적으로 </a:t>
            </a:r>
            <a:r>
              <a:rPr lang="en-US" altLang="ko-KR"/>
              <a:t>Geth</a:t>
            </a:r>
            <a:r>
              <a:rPr lang="ko-KR" altLang="en-US"/>
              <a:t>를 통해 채굴을 시작하는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en-US" altLang="ko-KR" smtClean="0"/>
              <a:t>Geth </a:t>
            </a:r>
            <a:r>
              <a:rPr lang="ko-KR" altLang="en-US"/>
              <a:t>실행 및 콘솔 </a:t>
            </a:r>
            <a:r>
              <a:rPr lang="ko-KR" altLang="en-US" smtClean="0"/>
              <a:t>접속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rgbClr val="FF0066"/>
                </a:solidFill>
              </a:rPr>
              <a:t>geth console </a:t>
            </a:r>
            <a:r>
              <a:rPr lang="ko-KR" altLang="en-US">
                <a:solidFill>
                  <a:schemeClr val="tx1"/>
                </a:solidFill>
              </a:rPr>
              <a:t>명령어를 사용하여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ko-KR" altLang="en-US" smtClean="0">
                <a:solidFill>
                  <a:schemeClr val="tx1"/>
                </a:solidFill>
              </a:rPr>
              <a:t>실행하고 </a:t>
            </a:r>
            <a:r>
              <a:rPr lang="ko-KR" altLang="en-US">
                <a:solidFill>
                  <a:schemeClr val="tx1"/>
                </a:solidFill>
              </a:rPr>
              <a:t>콘솔 환경에 </a:t>
            </a:r>
            <a:r>
              <a:rPr lang="ko-KR" altLang="en-US" smtClean="0">
                <a:solidFill>
                  <a:schemeClr val="tx1"/>
                </a:solidFill>
              </a:rPr>
              <a:t>접속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계정 설정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채굴 보상을 받을 계정</a:t>
            </a:r>
            <a:r>
              <a:rPr lang="en-US" altLang="ko-KR">
                <a:solidFill>
                  <a:schemeClr val="tx1"/>
                </a:solidFill>
              </a:rPr>
              <a:t>(coinbase)</a:t>
            </a:r>
            <a:r>
              <a:rPr lang="ko-KR" altLang="en-US">
                <a:solidFill>
                  <a:schemeClr val="tx1"/>
                </a:solidFill>
              </a:rPr>
              <a:t>을 </a:t>
            </a:r>
            <a:r>
              <a:rPr lang="ko-KR" altLang="en-US" smtClean="0">
                <a:solidFill>
                  <a:schemeClr val="tx1"/>
                </a:solidFill>
              </a:rPr>
              <a:t>설정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기본적으로 </a:t>
            </a:r>
            <a:r>
              <a:rPr lang="ko-KR" altLang="en-US">
                <a:solidFill>
                  <a:schemeClr val="tx1"/>
                </a:solidFill>
              </a:rPr>
              <a:t>첫 번째 계정을 </a:t>
            </a:r>
            <a:r>
              <a:rPr lang="en-US" altLang="ko-KR">
                <a:solidFill>
                  <a:schemeClr val="tx1"/>
                </a:solidFill>
              </a:rPr>
              <a:t>coinbase</a:t>
            </a:r>
            <a:r>
              <a:rPr lang="ko-KR" altLang="en-US">
                <a:solidFill>
                  <a:schemeClr val="tx1"/>
                </a:solidFill>
              </a:rPr>
              <a:t>로 설정하지만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rgbClr val="FF0066"/>
                </a:solidFill>
              </a:rPr>
              <a:t>miner.setEtherbase() </a:t>
            </a:r>
            <a:r>
              <a:rPr lang="ko-KR" altLang="en-US">
                <a:solidFill>
                  <a:schemeClr val="tx1"/>
                </a:solidFill>
              </a:rPr>
              <a:t>명령어로 변경할 수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채굴 시작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콘솔에서 </a:t>
            </a:r>
            <a:r>
              <a:rPr lang="en-US" altLang="ko-KR">
                <a:solidFill>
                  <a:srgbClr val="FF0066"/>
                </a:solidFill>
              </a:rPr>
              <a:t>miner.start() </a:t>
            </a:r>
            <a:r>
              <a:rPr lang="ko-KR" altLang="en-US">
                <a:solidFill>
                  <a:schemeClr val="tx1"/>
                </a:solidFill>
              </a:rPr>
              <a:t>명령어를 입력하여 채굴을 </a:t>
            </a:r>
            <a:r>
              <a:rPr lang="ko-KR" altLang="en-US" smtClean="0">
                <a:solidFill>
                  <a:schemeClr val="tx1"/>
                </a:solidFill>
              </a:rPr>
              <a:t>시작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miner.start(1) - </a:t>
            </a:r>
            <a:r>
              <a:rPr lang="ko-KR" altLang="en-US">
                <a:solidFill>
                  <a:schemeClr val="tx1"/>
                </a:solidFill>
              </a:rPr>
              <a:t>괄호 안의 숫자는 채굴에 사용할 스레드</a:t>
            </a:r>
            <a:r>
              <a:rPr lang="en-US" altLang="ko-KR">
                <a:solidFill>
                  <a:schemeClr val="tx1"/>
                </a:solidFill>
              </a:rPr>
              <a:t>(CPU </a:t>
            </a:r>
            <a:r>
              <a:rPr lang="ko-KR" altLang="en-US">
                <a:solidFill>
                  <a:schemeClr val="tx1"/>
                </a:solidFill>
              </a:rPr>
              <a:t>코어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수를 </a:t>
            </a:r>
            <a:r>
              <a:rPr lang="ko-KR" altLang="en-US" smtClean="0">
                <a:solidFill>
                  <a:schemeClr val="tx1"/>
                </a:solidFill>
              </a:rPr>
              <a:t>의미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원하는 </a:t>
            </a:r>
            <a:r>
              <a:rPr lang="ko-KR" altLang="en-US">
                <a:solidFill>
                  <a:schemeClr val="tx1"/>
                </a:solidFill>
              </a:rPr>
              <a:t>만큼 지정할 수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/>
              <a:t>miner.stop() </a:t>
            </a:r>
            <a:r>
              <a:rPr lang="en-US" altLang="ko-KR" smtClean="0"/>
              <a:t> - </a:t>
            </a:r>
            <a:r>
              <a:rPr lang="ko-KR" altLang="en-US" smtClean="0">
                <a:solidFill>
                  <a:schemeClr val="tx1"/>
                </a:solidFill>
              </a:rPr>
              <a:t>채굴을 중단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채굴 확인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rgbClr val="FF0066"/>
                </a:solidFill>
              </a:rPr>
              <a:t>eth.mining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명령어를 통해 현재 채굴이 진행 중인지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확인할 </a:t>
            </a:r>
            <a:r>
              <a:rPr lang="ko-KR" altLang="en-US">
                <a:solidFill>
                  <a:schemeClr val="tx1"/>
                </a:solidFill>
              </a:rPr>
              <a:t>수 </a:t>
            </a:r>
            <a:r>
              <a:rPr lang="ko-KR" altLang="en-US" smtClean="0">
                <a:solidFill>
                  <a:schemeClr val="tx1"/>
                </a:solidFill>
              </a:rPr>
              <a:t>있음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결과가 </a:t>
            </a: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로 나오면 정상적으로 채굴이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시작된 것임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3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Geth</a:t>
            </a:r>
            <a:r>
              <a:rPr lang="ko-KR" altLang="en-US"/>
              <a:t>를 통해 </a:t>
            </a:r>
            <a:r>
              <a:rPr lang="ko-KR" altLang="en-US" smtClean="0"/>
              <a:t>채굴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주의할 점 </a:t>
            </a:r>
            <a:r>
              <a:rPr lang="en-US" altLang="ko-KR" smtClean="0"/>
              <a:t>- </a:t>
            </a:r>
            <a:r>
              <a:rPr lang="ko-KR" altLang="en-US"/>
              <a:t>실제 이더리움 메인넷 채굴</a:t>
            </a:r>
          </a:p>
          <a:p>
            <a:pPr lvl="1"/>
            <a:r>
              <a:rPr lang="ko-KR" altLang="en-US">
                <a:solidFill>
                  <a:schemeClr val="tx1"/>
                </a:solidFill>
              </a:rPr>
              <a:t>과거에는 </a:t>
            </a:r>
            <a:r>
              <a:rPr lang="en-US" altLang="ko-KR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이용해 이더리움 메인넷에서 채굴을 할 수 있었지만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현재 이더리움은 </a:t>
            </a:r>
            <a:r>
              <a:rPr lang="ko-KR" altLang="en-US"/>
              <a:t>작업증명</a:t>
            </a:r>
            <a:r>
              <a:rPr lang="en-US" altLang="ko-KR"/>
              <a:t>(Proof-of-Work) </a:t>
            </a:r>
            <a:r>
              <a:rPr lang="ko-KR" altLang="en-US"/>
              <a:t>방식에서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지분증명</a:t>
            </a:r>
            <a:r>
              <a:rPr lang="en-US" altLang="ko-KR"/>
              <a:t>(Proof-of-Stake) </a:t>
            </a:r>
            <a:r>
              <a:rPr lang="ko-KR" altLang="en-US"/>
              <a:t>방식으로 </a:t>
            </a:r>
            <a:r>
              <a:rPr lang="ko-KR" altLang="en-US" smtClean="0"/>
              <a:t>전환되었음</a:t>
            </a:r>
            <a:r>
              <a:rPr lang="en-US" altLang="ko-KR" smtClean="0"/>
              <a:t>(</a:t>
            </a:r>
            <a:r>
              <a:rPr lang="en-US" altLang="ko-KR"/>
              <a:t>The Merge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현재는 </a:t>
            </a:r>
            <a:r>
              <a:rPr lang="en-US" altLang="ko-KR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이용해 이더리움 메인넷에서 채굴을 할 수 </a:t>
            </a:r>
            <a:r>
              <a:rPr lang="ko-KR" altLang="en-US" smtClean="0">
                <a:solidFill>
                  <a:schemeClr val="tx1"/>
                </a:solidFill>
              </a:rPr>
              <a:t>없음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통해 채굴 명령을 내릴 경우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이는 </a:t>
            </a:r>
            <a:r>
              <a:rPr lang="ko-KR" altLang="en-US"/>
              <a:t>로컬 테스트넷</a:t>
            </a:r>
            <a:r>
              <a:rPr lang="en-US" altLang="ko-KR"/>
              <a:t>(</a:t>
            </a:r>
            <a:r>
              <a:rPr lang="ko-KR" altLang="en-US"/>
              <a:t>사설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네트워크</a:t>
            </a:r>
            <a:r>
              <a:rPr lang="en-US" altLang="ko-KR"/>
              <a:t>) </a:t>
            </a:r>
            <a:r>
              <a:rPr lang="ko-KR" altLang="en-US"/>
              <a:t>환경에서 테스트용으로 블록을 생성하는 것을 </a:t>
            </a:r>
            <a:r>
              <a:rPr lang="ko-KR" altLang="en-US" smtClean="0"/>
              <a:t>의미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b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블록체인응용과사례</a:t>
            </a:r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디지털 화폐의 분류</a:t>
            </a:r>
            <a:endParaRPr lang="ko-KR" altLang="en-US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02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디지털 화폐</a:t>
            </a:r>
            <a:endParaRPr lang="en-US" altLang="ko-KR" smtClean="0"/>
          </a:p>
          <a:p>
            <a:pPr lvl="1"/>
            <a:r>
              <a:rPr lang="ko-KR" altLang="en-US" smtClean="0"/>
              <a:t>암호화폐</a:t>
            </a:r>
            <a:r>
              <a:rPr lang="en-US" altLang="ko-KR"/>
              <a:t>(cryptocurrency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암호학적 기법으로 </a:t>
            </a:r>
            <a:r>
              <a:rPr lang="ko-KR" altLang="en-US" smtClean="0">
                <a:solidFill>
                  <a:schemeClr val="tx1"/>
                </a:solidFill>
              </a:rPr>
              <a:t>보안을 담보하며 거래내용을 블록체인 분산장부에 저장하여 제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자의 보증없이도 탈중앙화된 신뢰 보장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비트코인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이더리움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리플등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smtClean="0"/>
              <a:t>스테이블 코인</a:t>
            </a:r>
            <a:r>
              <a:rPr lang="en-US" altLang="ko-KR"/>
              <a:t>(stable coin</a:t>
            </a:r>
            <a:r>
              <a:rPr lang="en-US" altLang="ko-KR" smtClean="0"/>
              <a:t>) </a:t>
            </a:r>
          </a:p>
          <a:p>
            <a:pPr lvl="2"/>
            <a:r>
              <a:rPr lang="ko-KR" altLang="en-US" smtClean="0"/>
              <a:t>가격 변동성을 </a:t>
            </a:r>
            <a:r>
              <a:rPr lang="ko-KR" altLang="en-US"/>
              <a:t>최소화하도록 설계된 암호 </a:t>
            </a:r>
            <a:r>
              <a:rPr lang="ko-KR" altLang="en-US" smtClean="0"/>
              <a:t>화폐</a:t>
            </a:r>
            <a:endParaRPr lang="en-US" altLang="ko-KR" smtClean="0"/>
          </a:p>
          <a:p>
            <a:pPr lvl="3"/>
            <a:r>
              <a:rPr lang="ko-KR" altLang="en-US" b="0" smtClean="0">
                <a:solidFill>
                  <a:schemeClr val="tx1"/>
                </a:solidFill>
              </a:rPr>
              <a:t>암호화폐의 가치가 </a:t>
            </a:r>
            <a:r>
              <a:rPr lang="ko-KR" altLang="en-US" smtClean="0">
                <a:solidFill>
                  <a:srgbClr val="006600"/>
                </a:solidFill>
              </a:rPr>
              <a:t>일반화폐와 연동되어 변동성을 줄이고 안정성을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0" smtClean="0">
                <a:solidFill>
                  <a:schemeClr val="tx1"/>
                </a:solidFill>
              </a:rPr>
              <a:t>확보하기 위하여 등장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테더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팍소스스탠다드</a:t>
            </a:r>
            <a:r>
              <a:rPr lang="en-US" altLang="ko-KR">
                <a:solidFill>
                  <a:schemeClr val="tx1"/>
                </a:solidFill>
              </a:rPr>
              <a:t>, USD </a:t>
            </a:r>
            <a:r>
              <a:rPr lang="ko-KR" altLang="en-US">
                <a:solidFill>
                  <a:schemeClr val="tx1"/>
                </a:solidFill>
              </a:rPr>
              <a:t>코인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바이낸스</a:t>
            </a:r>
            <a:r>
              <a:rPr lang="en-US" altLang="ko-KR">
                <a:solidFill>
                  <a:schemeClr val="tx1"/>
                </a:solidFill>
              </a:rPr>
              <a:t>USD)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 sz="120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933056"/>
            <a:ext cx="47525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01496"/>
            <a:ext cx="2383929" cy="199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60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디지털 화폐</a:t>
            </a:r>
            <a:endParaRPr lang="en-US" altLang="ko-KR" smtClean="0"/>
          </a:p>
          <a:p>
            <a:pPr lvl="1"/>
            <a:r>
              <a:rPr lang="en-US" altLang="ko-KR"/>
              <a:t>CBDC(Central Bank Digital Currency)</a:t>
            </a:r>
          </a:p>
          <a:p>
            <a:pPr lvl="2"/>
            <a:r>
              <a:rPr lang="ko-KR" altLang="en-US" smtClean="0"/>
              <a:t>법정화폐로 쓰기 위해 </a:t>
            </a:r>
            <a:r>
              <a:rPr lang="ko-KR" altLang="en-US" smtClean="0">
                <a:solidFill>
                  <a:srgbClr val="006600"/>
                </a:solidFill>
              </a:rPr>
              <a:t>중앙은행이 디지털방식으로 발행한 </a:t>
            </a:r>
            <a:r>
              <a:rPr lang="ko-KR" altLang="en-US" smtClean="0"/>
              <a:t>새로운 형태의 돈</a:t>
            </a:r>
            <a:r>
              <a:rPr lang="en-US" altLang="ko-KR"/>
              <a:t>(CBDC </a:t>
            </a:r>
            <a:r>
              <a:rPr lang="ko-KR" altLang="en-US" smtClean="0"/>
              <a:t>이해돕기 보고서</a:t>
            </a:r>
            <a:r>
              <a:rPr lang="en-US" altLang="ko-KR"/>
              <a:t>, IMF) </a:t>
            </a:r>
            <a:endParaRPr lang="en-US" altLang="ko-KR" smtClean="0"/>
          </a:p>
          <a:p>
            <a:pPr lvl="3"/>
            <a:r>
              <a:rPr lang="ko-KR" altLang="en-US" b="0" smtClean="0"/>
              <a:t>중국의 디지털 위안</a:t>
            </a:r>
            <a:r>
              <a:rPr lang="en-US" altLang="ko-KR" b="0"/>
              <a:t>(’22</a:t>
            </a:r>
            <a:r>
              <a:rPr lang="ko-KR" altLang="en-US" b="0"/>
              <a:t>년도입</a:t>
            </a:r>
            <a:r>
              <a:rPr lang="en-US" altLang="ko-KR" b="0"/>
              <a:t>), </a:t>
            </a:r>
            <a:r>
              <a:rPr lang="ko-KR" altLang="en-US" b="0" smtClean="0"/>
              <a:t>러시아 디지털 루블화</a:t>
            </a:r>
            <a:r>
              <a:rPr lang="en-US" altLang="ko-KR" b="0"/>
              <a:t>(‘23</a:t>
            </a:r>
            <a:r>
              <a:rPr lang="ko-KR" altLang="en-US" b="0"/>
              <a:t>년도입</a:t>
            </a:r>
            <a:r>
              <a:rPr lang="en-US" altLang="ko-KR" b="0"/>
              <a:t>),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일본 중앙은행</a:t>
            </a:r>
            <a:r>
              <a:rPr lang="en-US" altLang="ko-KR" b="0"/>
              <a:t>(’21</a:t>
            </a:r>
            <a:r>
              <a:rPr lang="ko-KR" altLang="en-US" b="0"/>
              <a:t>년</a:t>
            </a:r>
            <a:r>
              <a:rPr lang="en-US" altLang="ko-KR" b="0"/>
              <a:t>4</a:t>
            </a:r>
            <a:r>
              <a:rPr lang="ko-KR" altLang="en-US" b="0"/>
              <a:t>월기술검증시작</a:t>
            </a:r>
            <a:r>
              <a:rPr lang="en-US" altLang="ko-KR" b="0"/>
              <a:t>), </a:t>
            </a:r>
            <a:r>
              <a:rPr lang="ko-KR" altLang="en-US" b="0"/>
              <a:t>한국은행</a:t>
            </a:r>
            <a:r>
              <a:rPr lang="en-US" altLang="ko-KR" b="0"/>
              <a:t>(’21</a:t>
            </a:r>
            <a:r>
              <a:rPr lang="ko-KR" altLang="en-US" b="0"/>
              <a:t>년</a:t>
            </a:r>
            <a:r>
              <a:rPr lang="en-US" altLang="ko-KR" b="0"/>
              <a:t>8</a:t>
            </a:r>
            <a:r>
              <a:rPr lang="ko-KR" altLang="en-US" b="0"/>
              <a:t>월모의시험시작</a:t>
            </a:r>
            <a:r>
              <a:rPr lang="en-US" altLang="ko-KR" b="0"/>
              <a:t>)</a:t>
            </a:r>
            <a:endParaRPr lang="ko-KR" altLang="en-US" b="0"/>
          </a:p>
          <a:p>
            <a:endParaRPr lang="ko-KR" altLang="en-US" sz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1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기타 디지털 화폐</a:t>
            </a:r>
            <a:endParaRPr lang="ko-KR" altLang="en-US"/>
          </a:p>
          <a:p>
            <a:pPr lvl="1"/>
            <a:r>
              <a:rPr lang="ko-KR" altLang="en-US" smtClean="0"/>
              <a:t>게임머니</a:t>
            </a:r>
            <a:endParaRPr lang="en-US" altLang="ko-KR" smtClean="0"/>
          </a:p>
          <a:p>
            <a:pPr lvl="2"/>
            <a:r>
              <a:rPr lang="ko-KR" altLang="en-US" smtClean="0"/>
              <a:t>현금을 직접 충전해 획득하며</a:t>
            </a:r>
            <a:r>
              <a:rPr lang="en-US" altLang="ko-KR"/>
              <a:t>, </a:t>
            </a:r>
            <a:r>
              <a:rPr lang="ko-KR" altLang="en-US" smtClean="0"/>
              <a:t>온라인 게임 내에서 사용되는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화폐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 smtClean="0"/>
              <a:t>메이플스토리의 메소</a:t>
            </a:r>
            <a:r>
              <a:rPr lang="en-US" altLang="ko-KR"/>
              <a:t>)</a:t>
            </a:r>
            <a:endParaRPr lang="ko-KR" altLang="en-US"/>
          </a:p>
          <a:p>
            <a:pPr lvl="1"/>
            <a:r>
              <a:rPr lang="ko-KR" altLang="en-US" smtClean="0"/>
              <a:t>인터넷 커뮤니티 머니</a:t>
            </a:r>
            <a:endParaRPr lang="en-US" altLang="ko-KR" smtClean="0"/>
          </a:p>
          <a:p>
            <a:pPr lvl="2"/>
            <a:r>
              <a:rPr lang="ko-KR" altLang="en-US" smtClean="0"/>
              <a:t>여러가지 미디어를 구매하거나 타인에게 선물하기 위해 사이버머니를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충전해서 사용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 smtClean="0"/>
              <a:t>싸이월드의 도토리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 sz="12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6467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65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자산</a:t>
            </a:r>
            <a:r>
              <a:rPr lang="en-US" altLang="ko-KR" smtClean="0"/>
              <a:t>(asset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경제적 </a:t>
            </a:r>
            <a:r>
              <a:rPr lang="ko-KR" altLang="en-US"/>
              <a:t>가치가 있는 재화나 </a:t>
            </a:r>
            <a:r>
              <a:rPr lang="ko-KR" altLang="en-US" smtClean="0"/>
              <a:t>권리</a:t>
            </a:r>
            <a:endParaRPr lang="en-US" altLang="ko-KR" smtClean="0"/>
          </a:p>
          <a:p>
            <a:pPr lvl="2"/>
            <a:r>
              <a:rPr lang="ko-KR" altLang="en-US" smtClean="0"/>
              <a:t>미래에 </a:t>
            </a:r>
            <a:r>
              <a:rPr lang="ko-KR" altLang="en-US"/>
              <a:t>경제적 효익을 창출할 것으로 기대되는 항목들을 </a:t>
            </a:r>
            <a:r>
              <a:rPr lang="ko-KR" altLang="en-US" smtClean="0"/>
              <a:t>포괄</a:t>
            </a:r>
            <a:endParaRPr lang="en-US" altLang="ko-KR" smtClean="0"/>
          </a:p>
          <a:p>
            <a:pPr lvl="2"/>
            <a:r>
              <a:rPr lang="ko-KR" altLang="en-US" smtClean="0"/>
              <a:t>현금으로 </a:t>
            </a:r>
            <a:r>
              <a:rPr lang="ko-KR" altLang="en-US"/>
              <a:t>전환될 수 있거나 자산으로서 가치를 지닌 모든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유형자산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smtClean="0"/>
              <a:t>물리적인 </a:t>
            </a:r>
            <a:r>
              <a:rPr lang="ko-KR" altLang="en-US" b="0"/>
              <a:t>형태를 가진 자산으로</a:t>
            </a:r>
            <a:r>
              <a:rPr lang="en-US" altLang="ko-KR" b="0"/>
              <a:t>, </a:t>
            </a:r>
            <a:r>
              <a:rPr lang="ko-KR" altLang="en-US" b="0"/>
              <a:t>건물</a:t>
            </a:r>
            <a:r>
              <a:rPr lang="en-US" altLang="ko-KR" b="0"/>
              <a:t>, </a:t>
            </a:r>
            <a:r>
              <a:rPr lang="ko-KR" altLang="en-US" b="0"/>
              <a:t>토지</a:t>
            </a:r>
            <a:r>
              <a:rPr lang="en-US" altLang="ko-KR" b="0"/>
              <a:t>, </a:t>
            </a:r>
            <a:r>
              <a:rPr lang="ko-KR" altLang="en-US" b="0"/>
              <a:t>기계 장치 </a:t>
            </a:r>
            <a:r>
              <a:rPr lang="ko-KR" altLang="en-US" b="0" smtClean="0"/>
              <a:t>등</a:t>
            </a:r>
            <a:endParaRPr lang="en-US" altLang="ko-KR" b="0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무형자산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smtClean="0"/>
              <a:t>물리적인 </a:t>
            </a:r>
            <a:r>
              <a:rPr lang="ko-KR" altLang="en-US" b="0"/>
              <a:t>형태는 없지만 기업에 가치를 제공하는 자산으로</a:t>
            </a:r>
            <a:r>
              <a:rPr lang="en-US" altLang="ko-KR" b="0"/>
              <a:t>, </a:t>
            </a:r>
            <a:r>
              <a:rPr lang="ko-KR" altLang="en-US" b="0"/>
              <a:t>특허권</a:t>
            </a:r>
            <a:r>
              <a:rPr lang="en-US" altLang="ko-KR" b="0"/>
              <a:t>,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상표권</a:t>
            </a:r>
            <a:r>
              <a:rPr lang="en-US" altLang="ko-KR" b="0"/>
              <a:t>, </a:t>
            </a:r>
            <a:r>
              <a:rPr lang="ko-KR" altLang="en-US" b="0"/>
              <a:t>저작권 </a:t>
            </a:r>
            <a:r>
              <a:rPr lang="ko-KR" altLang="en-US" b="0" smtClean="0"/>
              <a:t>등</a:t>
            </a:r>
            <a:endParaRPr lang="en-US" altLang="ko-KR" b="0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금융자산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smtClean="0"/>
              <a:t>주식</a:t>
            </a:r>
            <a:r>
              <a:rPr lang="en-US" altLang="ko-KR" b="0"/>
              <a:t>, </a:t>
            </a:r>
            <a:r>
              <a:rPr lang="ko-KR" altLang="en-US" b="0"/>
              <a:t>채권</a:t>
            </a:r>
            <a:r>
              <a:rPr lang="en-US" altLang="ko-KR" b="0"/>
              <a:t>, </a:t>
            </a:r>
            <a:r>
              <a:rPr lang="ko-KR" altLang="en-US" b="0"/>
              <a:t>현금 등 투자와 수익 창출에 사용되는 </a:t>
            </a:r>
            <a:r>
              <a:rPr lang="ko-KR" altLang="en-US" b="0" smtClean="0"/>
              <a:t>자산</a:t>
            </a:r>
            <a:endParaRPr lang="en-US" altLang="ko-KR" b="0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유동자산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smtClean="0"/>
              <a:t>현금 </a:t>
            </a:r>
            <a:r>
              <a:rPr lang="ko-KR" altLang="en-US" b="0"/>
              <a:t>및 현금성 자산</a:t>
            </a:r>
            <a:r>
              <a:rPr lang="en-US" altLang="ko-KR" b="0"/>
              <a:t>, </a:t>
            </a:r>
            <a:r>
              <a:rPr lang="ko-KR" altLang="en-US" b="0"/>
              <a:t>단기 투자 자산</a:t>
            </a:r>
            <a:r>
              <a:rPr lang="en-US" altLang="ko-KR" b="0"/>
              <a:t>, </a:t>
            </a:r>
            <a:r>
              <a:rPr lang="ko-KR" altLang="en-US" b="0"/>
              <a:t>재고자산 등 </a:t>
            </a:r>
            <a:r>
              <a:rPr lang="en-US" altLang="ko-KR" b="0"/>
              <a:t>1</a:t>
            </a:r>
            <a:r>
              <a:rPr lang="ko-KR" altLang="en-US" b="0"/>
              <a:t>년 이내에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현금화될 </a:t>
            </a:r>
            <a:r>
              <a:rPr lang="ko-KR" altLang="en-US" b="0"/>
              <a:t>수 있는 </a:t>
            </a:r>
            <a:r>
              <a:rPr lang="ko-KR" altLang="en-US" b="0" smtClean="0"/>
              <a:t>자산</a:t>
            </a:r>
            <a:endParaRPr lang="en-US" altLang="ko-KR" b="0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비유동자산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/>
              <a:t>토지</a:t>
            </a:r>
            <a:r>
              <a:rPr lang="en-US" altLang="ko-KR" b="0"/>
              <a:t>, </a:t>
            </a:r>
            <a:r>
              <a:rPr lang="ko-KR" altLang="en-US" b="0"/>
              <a:t>건물</a:t>
            </a:r>
            <a:r>
              <a:rPr lang="en-US" altLang="ko-KR" b="0"/>
              <a:t>, </a:t>
            </a:r>
            <a:r>
              <a:rPr lang="ko-KR" altLang="en-US" b="0"/>
              <a:t>설비 등 </a:t>
            </a:r>
            <a:r>
              <a:rPr lang="en-US" altLang="ko-KR" b="0"/>
              <a:t>1</a:t>
            </a:r>
            <a:r>
              <a:rPr lang="ko-KR" altLang="en-US" b="0"/>
              <a:t>년 이상 장기간 보유하는 자산</a:t>
            </a:r>
          </a:p>
          <a:p>
            <a:endParaRPr lang="en-US" altLang="ko-KR" b="0"/>
          </a:p>
          <a:p>
            <a:endParaRPr lang="en-US" altLang="ko-KR" b="0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0567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가상자산</a:t>
            </a:r>
            <a:r>
              <a:rPr lang="en-US" altLang="ko-KR"/>
              <a:t>(virtual asset)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암호화폐가 화폐나 통화의 기능 보다는 </a:t>
            </a:r>
            <a:r>
              <a:rPr lang="ko-KR" altLang="en-US" smtClean="0"/>
              <a:t>투자 대상으로 인식</a:t>
            </a:r>
            <a:endParaRPr lang="en-US" altLang="ko-KR" smtClean="0"/>
          </a:p>
          <a:p>
            <a:pPr lvl="2"/>
            <a:r>
              <a:rPr lang="ko-KR" altLang="en-US" smtClean="0"/>
              <a:t>경제적 </a:t>
            </a:r>
            <a:r>
              <a:rPr lang="ko-KR" altLang="en-US"/>
              <a:t>가치를 가지는 </a:t>
            </a:r>
            <a:r>
              <a:rPr lang="ko-KR" altLang="en-US" b="0">
                <a:solidFill>
                  <a:schemeClr val="tx1"/>
                </a:solidFill>
              </a:rPr>
              <a:t>전자적 증표로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전자적 방식으로 거래되거나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이전될 </a:t>
            </a:r>
            <a:r>
              <a:rPr lang="ko-KR" altLang="en-US" b="0">
                <a:solidFill>
                  <a:schemeClr val="tx1"/>
                </a:solidFill>
              </a:rPr>
              <a:t>수 있는 디지털 </a:t>
            </a:r>
            <a:r>
              <a:rPr lang="ko-KR" altLang="en-US" b="0" smtClean="0">
                <a:solidFill>
                  <a:schemeClr val="tx1"/>
                </a:solidFill>
              </a:rPr>
              <a:t>자산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실물 </a:t>
            </a:r>
            <a:r>
              <a:rPr lang="ko-KR" altLang="en-US"/>
              <a:t>화폐나 금과 같은 실물 자산과 달리 물리적 형태가 없으며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0" smtClean="0">
                <a:solidFill>
                  <a:schemeClr val="tx1"/>
                </a:solidFill>
              </a:rPr>
              <a:t>컴퓨터나 </a:t>
            </a:r>
            <a:r>
              <a:rPr lang="ko-KR" altLang="en-US" b="0">
                <a:solidFill>
                  <a:schemeClr val="tx1"/>
                </a:solidFill>
              </a:rPr>
              <a:t>인터넷 등 가상 공간에서 저장되고 </a:t>
            </a:r>
            <a:r>
              <a:rPr lang="ko-KR" altLang="en-US" b="0" smtClean="0">
                <a:solidFill>
                  <a:schemeClr val="tx1"/>
                </a:solidFill>
              </a:rPr>
              <a:t>거래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암호화폐</a:t>
            </a:r>
            <a:r>
              <a:rPr lang="en-US" altLang="ko-KR"/>
              <a:t>, </a:t>
            </a:r>
            <a:r>
              <a:rPr lang="ko-KR" altLang="en-US"/>
              <a:t>대체 불가능 토큰</a:t>
            </a:r>
            <a:r>
              <a:rPr lang="en-US" altLang="ko-KR"/>
              <a:t>(NFT) </a:t>
            </a:r>
            <a:r>
              <a:rPr lang="ko-KR" altLang="en-US" b="0">
                <a:solidFill>
                  <a:schemeClr val="tx1"/>
                </a:solidFill>
              </a:rPr>
              <a:t>등 다양한 형태로 존재하며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주로 </a:t>
            </a:r>
            <a:r>
              <a:rPr lang="ko-KR" altLang="en-US" b="0">
                <a:solidFill>
                  <a:schemeClr val="tx1"/>
                </a:solidFill>
              </a:rPr>
              <a:t>가상 자산 거래소에서 매매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교환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이전 등의 방식으로 거래</a:t>
            </a:r>
            <a:r>
              <a:rPr lang="ko-KR" altLang="en-US" b="0" smtClean="0">
                <a:solidFill>
                  <a:schemeClr val="tx1"/>
                </a:solidFill>
              </a:rPr>
              <a:t>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국제 자금세탁 방지 기구는 </a:t>
            </a:r>
            <a:r>
              <a:rPr lang="en-US" altLang="ko-KR" smtClean="0"/>
              <a:t>2018</a:t>
            </a:r>
            <a:r>
              <a:rPr lang="ko-KR" altLang="en-US" smtClean="0"/>
              <a:t>년에 가상자산 용어 도입</a:t>
            </a:r>
            <a:endParaRPr lang="ko-KR" altLang="en-US"/>
          </a:p>
          <a:p>
            <a:pPr lvl="2"/>
            <a:r>
              <a:rPr lang="ko-KR" altLang="en-US" smtClean="0"/>
              <a:t>주요 국제기구 및 주요국에서 암호화폐 대신 가상자산</a:t>
            </a:r>
            <a:r>
              <a:rPr lang="en-US" altLang="ko-KR"/>
              <a:t>, </a:t>
            </a:r>
            <a:r>
              <a:rPr lang="ko-KR" altLang="en-US"/>
              <a:t>암호자산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디지털자산 용어를 공식 사용</a:t>
            </a:r>
            <a:endParaRPr lang="en-US" altLang="ko-KR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2637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가상자산</a:t>
            </a:r>
            <a:r>
              <a:rPr lang="en-US" altLang="ko-KR"/>
              <a:t>(virtual asset)</a:t>
            </a:r>
          </a:p>
          <a:p>
            <a:pPr lvl="1"/>
            <a:r>
              <a:rPr lang="ko-KR" altLang="en-US" smtClean="0"/>
              <a:t>한국은 특정 금융 정보법을 개정</a:t>
            </a:r>
            <a:r>
              <a:rPr lang="en-US" altLang="ko-KR"/>
              <a:t>(2020</a:t>
            </a:r>
            <a:r>
              <a:rPr lang="ko-KR" altLang="en-US"/>
              <a:t>년</a:t>
            </a:r>
            <a:r>
              <a:rPr lang="en-US" altLang="ko-KR"/>
              <a:t>3</a:t>
            </a:r>
            <a:r>
              <a:rPr lang="ko-KR" altLang="en-US"/>
              <a:t>월</a:t>
            </a:r>
            <a:r>
              <a:rPr lang="en-US" altLang="ko-KR"/>
              <a:t>)</a:t>
            </a:r>
            <a:r>
              <a:rPr lang="ko-KR" altLang="en-US" smtClean="0"/>
              <a:t>하여 가상자산을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법적으로정의</a:t>
            </a:r>
            <a:endParaRPr lang="en-US" altLang="ko-KR" smtClean="0"/>
          </a:p>
          <a:p>
            <a:pPr lvl="2"/>
            <a:r>
              <a:rPr lang="ko-KR" altLang="en-US" smtClean="0"/>
              <a:t>“경제적 가치를 지닌 것으로서 전자적으로 거래 또는 이전될 수 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전자적증표</a:t>
            </a:r>
            <a:r>
              <a:rPr lang="en-US" altLang="ko-KR"/>
              <a:t>(</a:t>
            </a:r>
            <a:r>
              <a:rPr lang="ko-KR" altLang="en-US" smtClean="0"/>
              <a:t>그에 관한 일체의 권리 포함</a:t>
            </a:r>
            <a:r>
              <a:rPr lang="en-US" altLang="ko-KR" smtClean="0"/>
              <a:t>)”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가상자산 사업자 유형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b="0">
                <a:solidFill>
                  <a:schemeClr val="tx1"/>
                </a:solidFill>
              </a:rPr>
              <a:t>가상자산거래업자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보관관리업자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지갑서비스업자</a:t>
            </a:r>
          </a:p>
          <a:p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8863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4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가상자산의 거래소 등록 현황</a:t>
            </a:r>
            <a:endParaRPr lang="ko-KR" altLang="en-US"/>
          </a:p>
          <a:p>
            <a:pPr lvl="1"/>
            <a:r>
              <a:rPr lang="ko-KR" altLang="en-US" smtClean="0"/>
              <a:t>가상자산의 거래소 등록 현황</a:t>
            </a:r>
            <a:r>
              <a:rPr lang="en-US" altLang="ko-KR"/>
              <a:t>(KCMI</a:t>
            </a:r>
            <a:r>
              <a:rPr lang="ko-KR" altLang="en-US" smtClean="0"/>
              <a:t>의 자본시장 포커스 </a:t>
            </a:r>
            <a:r>
              <a:rPr lang="en-US" altLang="ko-KR" smtClean="0"/>
              <a:t>2021-15</a:t>
            </a:r>
            <a:r>
              <a:rPr lang="ko-KR" altLang="en-US"/>
              <a:t>호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가상자산의 </a:t>
            </a:r>
            <a:r>
              <a:rPr lang="en-US" altLang="ko-KR" smtClean="0"/>
              <a:t>40</a:t>
            </a:r>
            <a:r>
              <a:rPr lang="en-US" altLang="ko-KR"/>
              <a:t>% </a:t>
            </a:r>
            <a:r>
              <a:rPr lang="ko-KR" altLang="en-US" smtClean="0"/>
              <a:t>등록 폐지</a:t>
            </a:r>
            <a:endParaRPr lang="ko-KR" altLang="en-US"/>
          </a:p>
          <a:p>
            <a:endParaRPr lang="ko-KR" altLang="en-US" sz="120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486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727280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2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가상자산의 거래소 등록 </a:t>
            </a:r>
            <a:r>
              <a:rPr lang="ko-KR" altLang="en-US" smtClean="0"/>
              <a:t>현황</a:t>
            </a:r>
            <a:endParaRPr lang="en-US" altLang="ko-KR" smtClean="0"/>
          </a:p>
          <a:p>
            <a:pPr lvl="1"/>
            <a:r>
              <a:rPr lang="ko-KR" altLang="en-US" smtClean="0"/>
              <a:t>전반적인 </a:t>
            </a:r>
            <a:r>
              <a:rPr lang="ko-KR" altLang="en-US"/>
              <a:t>증가 </a:t>
            </a:r>
            <a:r>
              <a:rPr lang="ko-KR" altLang="en-US" smtClean="0"/>
              <a:t>추세</a:t>
            </a:r>
            <a:endParaRPr lang="ko-KR" altLang="en-US"/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가상자산 거래소에 등록된 계정 수는 꾸준히 증가하고 있으며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고객확인의무</a:t>
            </a:r>
            <a:r>
              <a:rPr lang="en-US" altLang="ko-KR" b="0">
                <a:solidFill>
                  <a:schemeClr val="tx1"/>
                </a:solidFill>
              </a:rPr>
              <a:t>(KYC)</a:t>
            </a:r>
            <a:r>
              <a:rPr lang="ko-KR" altLang="en-US" b="0">
                <a:solidFill>
                  <a:schemeClr val="tx1"/>
                </a:solidFill>
              </a:rPr>
              <a:t>를 완료한 이용자 수도 늘어나고 </a:t>
            </a:r>
            <a:r>
              <a:rPr lang="ko-KR" altLang="en-US" b="0" smtClean="0">
                <a:solidFill>
                  <a:schemeClr val="tx1"/>
                </a:solidFill>
              </a:rPr>
              <a:t>있음</a:t>
            </a:r>
            <a:endParaRPr lang="en-US" altLang="ko-KR" b="0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신규 등록 및 폐지 </a:t>
            </a:r>
            <a:r>
              <a:rPr lang="ko-KR" altLang="en-US" smtClean="0"/>
              <a:t>현황</a:t>
            </a:r>
            <a:endParaRPr lang="ko-KR" altLang="en-US"/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지난 </a:t>
            </a:r>
            <a:r>
              <a:rPr lang="en-US" altLang="ko-KR" b="0">
                <a:solidFill>
                  <a:schemeClr val="tx1"/>
                </a:solidFill>
              </a:rPr>
              <a:t>8</a:t>
            </a:r>
            <a:r>
              <a:rPr lang="ko-KR" altLang="en-US" b="0">
                <a:solidFill>
                  <a:schemeClr val="tx1"/>
                </a:solidFill>
              </a:rPr>
              <a:t>년 </a:t>
            </a:r>
            <a:r>
              <a:rPr lang="en-US" altLang="ko-KR" b="0">
                <a:solidFill>
                  <a:schemeClr val="tx1"/>
                </a:solidFill>
              </a:rPr>
              <a:t>3</a:t>
            </a:r>
            <a:r>
              <a:rPr lang="ko-KR" altLang="en-US" b="0">
                <a:solidFill>
                  <a:schemeClr val="tx1"/>
                </a:solidFill>
              </a:rPr>
              <a:t>개월 동안 전 세계 가상자산 거래소에 </a:t>
            </a:r>
            <a:r>
              <a:rPr lang="en-US" altLang="ko-KR" b="0">
                <a:solidFill>
                  <a:schemeClr val="tx1"/>
                </a:solidFill>
              </a:rPr>
              <a:t>8,950</a:t>
            </a:r>
            <a:r>
              <a:rPr lang="ko-KR" altLang="en-US" b="0">
                <a:solidFill>
                  <a:schemeClr val="tx1"/>
                </a:solidFill>
              </a:rPr>
              <a:t>개의 가상자산이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신규 </a:t>
            </a:r>
            <a:r>
              <a:rPr lang="ko-KR" altLang="en-US" b="0">
                <a:solidFill>
                  <a:schemeClr val="tx1"/>
                </a:solidFill>
              </a:rPr>
              <a:t>등록되었고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이 중 약 </a:t>
            </a:r>
            <a:r>
              <a:rPr lang="en-US" altLang="ko-KR" b="0">
                <a:solidFill>
                  <a:schemeClr val="tx1"/>
                </a:solidFill>
              </a:rPr>
              <a:t>40%</a:t>
            </a:r>
            <a:r>
              <a:rPr lang="ko-KR" altLang="en-US" b="0">
                <a:solidFill>
                  <a:schemeClr val="tx1"/>
                </a:solidFill>
              </a:rPr>
              <a:t>가 등록 </a:t>
            </a:r>
            <a:r>
              <a:rPr lang="ko-KR" altLang="en-US" b="0" smtClean="0">
                <a:solidFill>
                  <a:schemeClr val="tx1"/>
                </a:solidFill>
              </a:rPr>
              <a:t>폐지되었음</a:t>
            </a:r>
            <a:endParaRPr lang="en-US" altLang="ko-KR" b="0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폐지 가상자산의 </a:t>
            </a:r>
            <a:r>
              <a:rPr lang="ko-KR" altLang="en-US" smtClean="0"/>
              <a:t>특징</a:t>
            </a:r>
            <a:endParaRPr lang="ko-KR" altLang="en-US"/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등록 폐지된 가상자산의 </a:t>
            </a:r>
            <a:r>
              <a:rPr lang="en-US" altLang="ko-KR" b="0">
                <a:solidFill>
                  <a:schemeClr val="tx1"/>
                </a:solidFill>
              </a:rPr>
              <a:t>90.5%</a:t>
            </a:r>
            <a:r>
              <a:rPr lang="ko-KR" altLang="en-US" b="0">
                <a:solidFill>
                  <a:schemeClr val="tx1"/>
                </a:solidFill>
              </a:rPr>
              <a:t>가 </a:t>
            </a:r>
            <a:r>
              <a:rPr lang="en-US" altLang="ko-KR" b="0">
                <a:solidFill>
                  <a:schemeClr val="tx1"/>
                </a:solidFill>
              </a:rPr>
              <a:t>3</a:t>
            </a:r>
            <a:r>
              <a:rPr lang="ko-KR" altLang="en-US" b="0">
                <a:solidFill>
                  <a:schemeClr val="tx1"/>
                </a:solidFill>
              </a:rPr>
              <a:t>년을 넘기지 못했으며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신규 등록 후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en-US" altLang="ko-KR" b="0" smtClean="0">
                <a:solidFill>
                  <a:schemeClr val="tx1"/>
                </a:solidFill>
              </a:rPr>
              <a:t>5</a:t>
            </a:r>
            <a:r>
              <a:rPr lang="ko-KR" altLang="en-US" b="0">
                <a:solidFill>
                  <a:schemeClr val="tx1"/>
                </a:solidFill>
              </a:rPr>
              <a:t>년 이상 지난 가상자산 중에서도 폐지되는 경우가 적지 </a:t>
            </a:r>
            <a:r>
              <a:rPr lang="ko-KR" altLang="en-US" b="0" smtClean="0">
                <a:solidFill>
                  <a:schemeClr val="tx1"/>
                </a:solidFill>
              </a:rPr>
              <a:t>않음</a:t>
            </a:r>
            <a:r>
              <a:rPr lang="en-US" altLang="ko-KR" b="0">
                <a:solidFill>
                  <a:schemeClr val="tx1"/>
                </a:solidFill>
              </a:rPr>
              <a:t> </a:t>
            </a:r>
          </a:p>
          <a:p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4263899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가상자산의 거래소 등록 현황</a:t>
            </a:r>
            <a:endParaRPr lang="en-US" altLang="ko-KR" smtClean="0"/>
          </a:p>
          <a:p>
            <a:pPr lvl="1"/>
            <a:r>
              <a:rPr lang="ko-KR" altLang="en-US" smtClean="0"/>
              <a:t>가상자산</a:t>
            </a:r>
            <a:r>
              <a:rPr lang="en-US" altLang="ko-KR" smtClean="0"/>
              <a:t> </a:t>
            </a:r>
            <a:r>
              <a:rPr lang="ko-KR" altLang="en-US" smtClean="0"/>
              <a:t>거래소의 감소 추세 이유</a:t>
            </a:r>
            <a:endParaRPr lang="en-US" altLang="ko-KR" smtClean="0"/>
          </a:p>
          <a:p>
            <a:pPr lvl="2"/>
            <a:r>
              <a:rPr lang="ko-KR" altLang="en-US" b="0" smtClean="0">
                <a:solidFill>
                  <a:schemeClr val="tx1"/>
                </a:solidFill>
              </a:rPr>
              <a:t>가상자산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/>
              <a:t>시장의 변동성과 투기성에 대한 우려가 커지면서 </a:t>
            </a:r>
            <a:r>
              <a:rPr lang="ko-KR" altLang="en-US" b="0">
                <a:solidFill>
                  <a:schemeClr val="tx1"/>
                </a:solidFill>
              </a:rPr>
              <a:t>각국 정부가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규제를 </a:t>
            </a:r>
            <a:r>
              <a:rPr lang="ko-KR" altLang="en-US" b="0">
                <a:solidFill>
                  <a:schemeClr val="tx1"/>
                </a:solidFill>
              </a:rPr>
              <a:t>강화했고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이로 인해 중소형 거래소들이 시장에서 퇴출되면서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거래소의 </a:t>
            </a:r>
            <a:r>
              <a:rPr lang="ko-KR" altLang="en-US">
                <a:solidFill>
                  <a:schemeClr val="tx1"/>
                </a:solidFill>
              </a:rPr>
              <a:t>수가 줄어드는 추세가 나타나고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 sz="12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4984"/>
            <a:ext cx="381642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74182"/>
            <a:ext cx="3744416" cy="28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6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가상자산의 거래소 등록 추이</a:t>
            </a:r>
            <a:endParaRPr lang="ko-KR" altLang="en-US" b="0"/>
          </a:p>
          <a:p>
            <a:pPr lvl="1"/>
            <a:r>
              <a:rPr lang="ko-KR" altLang="en-US" smtClean="0"/>
              <a:t>초창기에는 채굴 가능 가상자산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> 2017</a:t>
            </a:r>
            <a:r>
              <a:rPr lang="ko-KR" altLang="en-US" smtClean="0">
                <a:solidFill>
                  <a:schemeClr val="tx1"/>
                </a:solidFill>
              </a:rPr>
              <a:t>년초부터는 비채굴ㆍ선채굴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가상자산 증가 →  </a:t>
            </a:r>
            <a:r>
              <a:rPr lang="en-US" altLang="ko-KR">
                <a:solidFill>
                  <a:schemeClr val="tx1"/>
                </a:solidFill>
              </a:rPr>
              <a:t>453 vs. 4,989</a:t>
            </a:r>
            <a:endParaRPr lang="ko-KR" altLang="en-US" b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평균생존기간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채굴 가능 가상자산은 </a:t>
            </a:r>
            <a:r>
              <a:rPr lang="en-US" altLang="ko-KR" smtClean="0">
                <a:solidFill>
                  <a:schemeClr val="tx1"/>
                </a:solidFill>
              </a:rPr>
              <a:t>21.5</a:t>
            </a:r>
            <a:r>
              <a:rPr lang="ko-KR" altLang="en-US">
                <a:solidFill>
                  <a:schemeClr val="tx1"/>
                </a:solidFill>
              </a:rPr>
              <a:t>개월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비채굴ㆍ선채굴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가상자산은 </a:t>
            </a:r>
            <a:r>
              <a:rPr lang="en-US" altLang="ko-KR" smtClean="0">
                <a:solidFill>
                  <a:schemeClr val="tx1"/>
                </a:solidFill>
              </a:rPr>
              <a:t>14.1</a:t>
            </a:r>
            <a:r>
              <a:rPr lang="ko-KR" altLang="en-US">
                <a:solidFill>
                  <a:schemeClr val="tx1"/>
                </a:solidFill>
              </a:rPr>
              <a:t>개월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 sz="1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74888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디지털화폐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암호화폐</a:t>
            </a:r>
            <a:r>
              <a:rPr lang="en-US" altLang="ko-KR">
                <a:solidFill>
                  <a:srgbClr val="FF0000"/>
                </a:solidFill>
              </a:rPr>
              <a:t>, CBDC)</a:t>
            </a:r>
            <a:r>
              <a:rPr lang="ko-KR" altLang="en-US" smtClean="0">
                <a:solidFill>
                  <a:srgbClr val="FF0000"/>
                </a:solidFill>
              </a:rPr>
              <a:t>를 분류하여 설명할 수 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endParaRPr lang="ko-KR" altLang="en-US" b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가상 자산 거래소의 현황에 대하여 설명할 수 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endParaRPr lang="ko-KR" altLang="en-US" b="0">
              <a:solidFill>
                <a:srgbClr val="FF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53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 가격 시가 총액 순위</a:t>
            </a:r>
            <a:r>
              <a:rPr lang="en-US" altLang="ko-KR"/>
              <a:t>(</a:t>
            </a:r>
            <a:r>
              <a:rPr lang="en-US" altLang="ko-KR" smtClean="0"/>
              <a:t>2025.7.2) https</a:t>
            </a:r>
            <a:r>
              <a:rPr lang="en-US" altLang="ko-KR"/>
              <a:t>://www.coindalin.com/)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88840"/>
            <a:ext cx="77048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819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92088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hlinkClick r:id="rId4"/>
          </p:cNvPr>
          <p:cNvSpPr/>
          <p:nvPr/>
        </p:nvSpPr>
        <p:spPr>
          <a:xfrm>
            <a:off x="467544" y="6319741"/>
            <a:ext cx="856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화폐 종류만 </a:t>
            </a:r>
            <a:r>
              <a:rPr lang="en-US" altLang="ko-KR" sz="1200" b="1">
                <a:solidFill>
                  <a:srgbClr val="FF0000"/>
                </a:solidFill>
              </a:rPr>
              <a:t>8899</a:t>
            </a:r>
            <a:r>
              <a:rPr lang="ko-KR" altLang="en-US" sz="1200" b="1">
                <a:solidFill>
                  <a:srgbClr val="FF0000"/>
                </a:solidFill>
              </a:rPr>
              <a:t>개</a:t>
            </a:r>
            <a:r>
              <a:rPr lang="en-US" altLang="ko-KR" sz="1200" b="1">
                <a:solidFill>
                  <a:srgbClr val="FF0000"/>
                </a:solidFill>
              </a:rPr>
              <a:t>…</a:t>
            </a:r>
            <a:r>
              <a:rPr lang="ko-KR" altLang="en-US" sz="1200" b="1">
                <a:solidFill>
                  <a:srgbClr val="FF0000"/>
                </a:solidFill>
              </a:rPr>
              <a:t>비트코인 빼곤 모두 </a:t>
            </a:r>
            <a:r>
              <a:rPr lang="ko-KR" altLang="en-US" sz="1200" b="1" smtClean="0">
                <a:solidFill>
                  <a:srgbClr val="FF0000"/>
                </a:solidFill>
              </a:rPr>
              <a:t>알트코인</a:t>
            </a:r>
            <a:r>
              <a:rPr lang="en-US" altLang="ko-KR" sz="1200" b="1" smtClean="0"/>
              <a:t>(</a:t>
            </a:r>
            <a:r>
              <a:rPr lang="ko-KR" altLang="en-US" sz="1200" b="1"/>
              <a:t>비트코인을 제외한 모든 </a:t>
            </a:r>
            <a:r>
              <a:rPr lang="ko-KR" altLang="en-US" sz="1200" b="1" smtClean="0"/>
              <a:t>암호화폐</a:t>
            </a:r>
            <a:r>
              <a:rPr lang="en-US" altLang="ko-KR" sz="1200" b="1" smtClean="0"/>
              <a:t>- </a:t>
            </a:r>
            <a:r>
              <a:rPr lang="en-US" altLang="ko-KR" sz="1200" b="1"/>
              <a:t>'Alternative Coin(</a:t>
            </a:r>
            <a:r>
              <a:rPr lang="ko-KR" altLang="en-US" sz="1200" b="1"/>
              <a:t>대체 코인</a:t>
            </a:r>
            <a:r>
              <a:rPr lang="en-US" altLang="ko-KR" sz="1200" b="1" smtClean="0"/>
              <a:t>)')</a:t>
            </a:r>
            <a:endParaRPr lang="ko-KR" altLang="en-US" sz="1200" b="1"/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6696744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유틸리티 토큰</a:t>
            </a:r>
            <a:r>
              <a:rPr lang="en-US" altLang="ko-KR" sz="1100" b="1">
                <a:solidFill>
                  <a:srgbClr val="FF0000"/>
                </a:solidFill>
              </a:rPr>
              <a:t>(Utility Token</a:t>
            </a:r>
            <a:r>
              <a:rPr lang="en-US" altLang="ko-KR" sz="1100" b="1" smtClean="0">
                <a:solidFill>
                  <a:srgbClr val="FF0000"/>
                </a:solidFill>
              </a:rPr>
              <a:t>) </a:t>
            </a:r>
            <a:r>
              <a:rPr lang="en-US" altLang="ko-KR" sz="1100" smtClean="0"/>
              <a:t>-</a:t>
            </a:r>
            <a:r>
              <a:rPr lang="ko-KR" altLang="en-US" sz="1100" smtClean="0"/>
              <a:t> </a:t>
            </a:r>
            <a:r>
              <a:rPr lang="ko-KR" altLang="en-US" sz="1100"/>
              <a:t>블록체인 기반의 </a:t>
            </a:r>
            <a:r>
              <a:rPr lang="ko-KR" altLang="en-US" sz="1100" b="1"/>
              <a:t>특정 서비스나 플랫폼을 이용하기 위해 사용되는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디지털 자산 </a:t>
            </a:r>
            <a:r>
              <a:rPr lang="en-US" altLang="ko-KR" sz="1100" b="1" smtClean="0">
                <a:sym typeface="Wingdings" panose="05000000000000000000" pitchFamily="2" charset="2"/>
              </a:rPr>
              <a:t></a:t>
            </a:r>
            <a:r>
              <a:rPr lang="en-US" altLang="ko-KR" sz="1100" smtClean="0"/>
              <a:t> </a:t>
            </a:r>
            <a:r>
              <a:rPr lang="ko-KR" altLang="en-US" sz="1100"/>
              <a:t>어떤 앱이나 웹사이트에서만 쓸 수 있는 </a:t>
            </a:r>
            <a:r>
              <a:rPr lang="en-US" altLang="ko-KR" sz="1100" smtClean="0"/>
              <a:t>'</a:t>
            </a:r>
            <a:r>
              <a:rPr lang="ko-KR" altLang="en-US" sz="1100"/>
              <a:t>디지털 이용권</a:t>
            </a:r>
            <a:r>
              <a:rPr lang="en-US" altLang="ko-KR" sz="1100" smtClean="0"/>
              <a:t>'</a:t>
            </a:r>
            <a:r>
              <a:rPr lang="ko-KR" altLang="en-US" sz="1100" smtClean="0"/>
              <a:t>이나 </a:t>
            </a:r>
            <a:r>
              <a:rPr lang="en-US" altLang="ko-KR" sz="1100" smtClean="0"/>
              <a:t>'</a:t>
            </a:r>
            <a:r>
              <a:rPr lang="ko-KR" altLang="en-US" sz="1100"/>
              <a:t>쿠폰</a:t>
            </a:r>
            <a:r>
              <a:rPr lang="en-US" altLang="ko-KR" sz="1100" smtClean="0"/>
              <a:t>'</a:t>
            </a:r>
            <a:r>
              <a:rPr lang="ko-KR" altLang="en-US" sz="1100" smtClean="0"/>
              <a:t>과 </a:t>
            </a:r>
            <a:r>
              <a:rPr lang="ko-KR" altLang="en-US" sz="1100"/>
              <a:t>같다고 생각할 수 </a:t>
            </a:r>
            <a:r>
              <a:rPr lang="ko-KR" altLang="en-US" sz="1100" smtClean="0"/>
              <a:t>있음</a:t>
            </a:r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>
          <a:xfrm>
            <a:off x="1979712" y="3521334"/>
            <a:ext cx="6840760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/>
              <a:t>플랫폼 코인</a:t>
            </a:r>
            <a:r>
              <a:rPr lang="en-US" altLang="ko-KR" sz="1100"/>
              <a:t>(Platform Coin</a:t>
            </a:r>
            <a:r>
              <a:rPr lang="en-US" altLang="ko-KR" sz="1100" smtClean="0"/>
              <a:t>) -</a:t>
            </a:r>
            <a:r>
              <a:rPr lang="ko-KR" altLang="en-US" sz="1100" smtClean="0"/>
              <a:t> </a:t>
            </a:r>
            <a:r>
              <a:rPr lang="ko-KR" altLang="en-US" sz="1100" b="1"/>
              <a:t>블록체인 기반의 다양한 애플리케이션</a:t>
            </a:r>
            <a:r>
              <a:rPr lang="en-US" altLang="ko-KR" sz="1100" b="1"/>
              <a:t>(dApp)</a:t>
            </a:r>
            <a:r>
              <a:rPr lang="ko-KR" altLang="en-US" sz="1100" b="1"/>
              <a:t>이나 서비스를 개발하고 운영할 수 있는 환경을 제공하는 </a:t>
            </a:r>
            <a:r>
              <a:rPr lang="ko-KR" altLang="en-US" sz="1100" b="1" smtClean="0"/>
              <a:t>코인 </a:t>
            </a:r>
            <a:r>
              <a:rPr lang="en-US" altLang="ko-KR" sz="1100" b="1" smtClean="0">
                <a:sym typeface="Wingdings" panose="05000000000000000000" pitchFamily="2" charset="2"/>
              </a:rPr>
              <a:t> </a:t>
            </a:r>
            <a:r>
              <a:rPr lang="ko-KR" altLang="en-US" sz="1100" smtClean="0"/>
              <a:t>우리가 </a:t>
            </a:r>
            <a:r>
              <a:rPr lang="ko-KR" altLang="en-US" sz="1100"/>
              <a:t>스마트폰에서 앱을 만들고 구동하기 위해 </a:t>
            </a:r>
            <a:r>
              <a:rPr lang="en-US" altLang="ko-KR" sz="1100"/>
              <a:t>iOS</a:t>
            </a:r>
            <a:r>
              <a:rPr lang="ko-KR" altLang="en-US" sz="1100"/>
              <a:t>나 안드로이드라는 운영체제가 필요하듯이</a:t>
            </a:r>
            <a:r>
              <a:rPr lang="en-US" altLang="ko-KR" sz="1100"/>
              <a:t>, </a:t>
            </a:r>
            <a:r>
              <a:rPr lang="ko-KR" altLang="en-US" sz="1100"/>
              <a:t>플랫폼 코인은 </a:t>
            </a:r>
            <a:r>
              <a:rPr lang="ko-KR" altLang="en-US" sz="1100" b="1"/>
              <a:t>탈중앙화된 앱</a:t>
            </a:r>
            <a:r>
              <a:rPr lang="en-US" altLang="ko-KR" sz="1100" b="1"/>
              <a:t>(dApp)</a:t>
            </a:r>
            <a:r>
              <a:rPr lang="ko-KR" altLang="en-US" sz="1100" b="1"/>
              <a:t>을 만들 수 있는 블록체인 운영체제</a:t>
            </a:r>
            <a:r>
              <a:rPr lang="ko-KR" altLang="en-US" sz="1100"/>
              <a:t>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역할을 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0572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국산 암호화폐</a:t>
            </a:r>
            <a:endParaRPr lang="en-US" altLang="ko-KR" smtClean="0"/>
          </a:p>
          <a:p>
            <a:pPr lvl="1"/>
            <a:r>
              <a:rPr lang="ko-KR" altLang="en-US"/>
              <a:t>아이콘</a:t>
            </a:r>
            <a:r>
              <a:rPr lang="en-US" altLang="ko-KR"/>
              <a:t>(ICON</a:t>
            </a:r>
            <a:r>
              <a:rPr lang="en-US" altLang="ko-KR" smtClean="0"/>
              <a:t>) </a:t>
            </a:r>
            <a:r>
              <a:rPr lang="ko-KR" altLang="en-US" smtClean="0"/>
              <a:t>코인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서로 다른 블록체인을 연결하는 인터체인</a:t>
            </a:r>
            <a:r>
              <a:rPr lang="en-US" altLang="ko-KR" smtClean="0">
                <a:solidFill>
                  <a:srgbClr val="006600"/>
                </a:solidFill>
              </a:rPr>
              <a:t> </a:t>
            </a:r>
            <a:r>
              <a:rPr lang="ko-KR" altLang="en-US" smtClean="0"/>
              <a:t>역할 수행 </a:t>
            </a:r>
            <a:r>
              <a:rPr lang="en-US" altLang="ko-KR" smtClean="0"/>
              <a:t>- </a:t>
            </a:r>
            <a:r>
              <a:rPr lang="ko-KR" altLang="en-US">
                <a:solidFill>
                  <a:schemeClr val="tx1"/>
                </a:solidFill>
              </a:rPr>
              <a:t>한국의 이더리움‘으로 </a:t>
            </a:r>
            <a:r>
              <a:rPr lang="ko-KR" altLang="en-US" smtClean="0">
                <a:solidFill>
                  <a:schemeClr val="tx1"/>
                </a:solidFill>
              </a:rPr>
              <a:t>불림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/>
              <a:t>블록체인 </a:t>
            </a:r>
            <a:r>
              <a:rPr lang="ko-KR" altLang="en-US"/>
              <a:t>기반의 분산 네트워크로</a:t>
            </a:r>
            <a:r>
              <a:rPr lang="en-US" altLang="ko-KR"/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다양한 블록체인 간의 연결 및 상호 운용성을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목표로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하는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프로젝트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국내 </a:t>
            </a:r>
            <a:r>
              <a:rPr lang="ko-KR" altLang="en-US">
                <a:solidFill>
                  <a:schemeClr val="tx1"/>
                </a:solidFill>
              </a:rPr>
              <a:t>블록체인 스타트업 기업인 더루프</a:t>
            </a:r>
            <a:r>
              <a:rPr lang="en-US" altLang="ko-KR">
                <a:solidFill>
                  <a:schemeClr val="tx1"/>
                </a:solidFill>
              </a:rPr>
              <a:t>(theloop)</a:t>
            </a:r>
            <a:r>
              <a:rPr lang="ko-KR" altLang="en-US">
                <a:solidFill>
                  <a:schemeClr val="tx1"/>
                </a:solidFill>
              </a:rPr>
              <a:t>가 개발한 ‘루프체인</a:t>
            </a:r>
            <a:r>
              <a:rPr lang="en-US" altLang="ko-KR">
                <a:solidFill>
                  <a:schemeClr val="tx1"/>
                </a:solidFill>
              </a:rPr>
              <a:t>(Loopchain)’ </a:t>
            </a:r>
            <a:r>
              <a:rPr lang="ko-KR" altLang="en-US">
                <a:solidFill>
                  <a:schemeClr val="tx1"/>
                </a:solidFill>
              </a:rPr>
              <a:t>기술을 기반으로 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4"/>
            <a:r>
              <a:rPr lang="ko-KR" altLang="en-US" smtClean="0">
                <a:solidFill>
                  <a:schemeClr val="tx1"/>
                </a:solidFill>
              </a:rPr>
              <a:t>하나의 </a:t>
            </a:r>
            <a:r>
              <a:rPr lang="ko-KR" altLang="en-US">
                <a:solidFill>
                  <a:schemeClr val="tx1"/>
                </a:solidFill>
              </a:rPr>
              <a:t>블록체인으로 모든 세계가 연결되는 방식이 아닌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독립적인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블록체인들이 </a:t>
            </a:r>
            <a:r>
              <a:rPr lang="ko-KR" altLang="en-US">
                <a:solidFill>
                  <a:srgbClr val="FF0000"/>
                </a:solidFill>
              </a:rPr>
              <a:t>각자 ‘커뮤니티’를 형성해 운영되면서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필요할 경우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연결되는 </a:t>
            </a:r>
            <a:r>
              <a:rPr lang="ko-KR" altLang="en-US">
                <a:solidFill>
                  <a:srgbClr val="FF0000"/>
                </a:solidFill>
              </a:rPr>
              <a:t>‘</a:t>
            </a:r>
            <a:r>
              <a:rPr lang="ko-KR" altLang="en-US" smtClean="0">
                <a:solidFill>
                  <a:srgbClr val="FF0000"/>
                </a:solidFill>
              </a:rPr>
              <a:t>탈중앙화된 </a:t>
            </a:r>
            <a:r>
              <a:rPr lang="ko-KR" altLang="en-US">
                <a:solidFill>
                  <a:srgbClr val="FF0000"/>
                </a:solidFill>
              </a:rPr>
              <a:t>연결’을 </a:t>
            </a:r>
            <a:r>
              <a:rPr lang="ko-KR" altLang="en-US" smtClean="0">
                <a:solidFill>
                  <a:srgbClr val="FF0000"/>
                </a:solidFill>
              </a:rPr>
              <a:t>지향</a:t>
            </a:r>
            <a:endParaRPr lang="en-US" altLang="ko-KR" smtClean="0">
              <a:solidFill>
                <a:srgbClr val="FF0000"/>
              </a:solidFill>
            </a:endParaRPr>
          </a:p>
          <a:p>
            <a:pPr lvl="4"/>
            <a:r>
              <a:rPr lang="en-US" altLang="ko-KR" smtClean="0">
                <a:solidFill>
                  <a:schemeClr val="tx1"/>
                </a:solidFill>
              </a:rPr>
              <a:t>ICX </a:t>
            </a:r>
            <a:r>
              <a:rPr lang="ko-KR" altLang="en-US" smtClean="0">
                <a:solidFill>
                  <a:schemeClr val="tx1"/>
                </a:solidFill>
              </a:rPr>
              <a:t>코인은 </a:t>
            </a:r>
            <a:r>
              <a:rPr lang="ko-KR" altLang="en-US" b="0">
                <a:solidFill>
                  <a:schemeClr val="tx1"/>
                </a:solidFill>
              </a:rPr>
              <a:t>아이콘 네트워크에서 사용되는 토큰으로 </a:t>
            </a:r>
            <a:r>
              <a:rPr lang="en-US" altLang="ko-KR" b="0">
                <a:solidFill>
                  <a:schemeClr val="tx1"/>
                </a:solidFill>
              </a:rPr>
              <a:t>2018</a:t>
            </a:r>
            <a:r>
              <a:rPr lang="ko-KR" altLang="en-US" b="0">
                <a:solidFill>
                  <a:schemeClr val="tx1"/>
                </a:solidFill>
              </a:rPr>
              <a:t>년 </a:t>
            </a:r>
            <a:r>
              <a:rPr lang="en-US" altLang="ko-KR" b="0">
                <a:solidFill>
                  <a:schemeClr val="tx1"/>
                </a:solidFill>
              </a:rPr>
              <a:t>1</a:t>
            </a:r>
            <a:r>
              <a:rPr lang="ko-KR" altLang="en-US" b="0">
                <a:solidFill>
                  <a:schemeClr val="tx1"/>
                </a:solidFill>
              </a:rPr>
              <a:t>월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메이넷 </a:t>
            </a:r>
            <a:r>
              <a:rPr lang="en-US" altLang="ko-KR" b="0">
                <a:solidFill>
                  <a:schemeClr val="tx1"/>
                </a:solidFill>
              </a:rPr>
              <a:t>1.0</a:t>
            </a:r>
            <a:r>
              <a:rPr lang="ko-KR" altLang="en-US" b="0">
                <a:solidFill>
                  <a:schemeClr val="tx1"/>
                </a:solidFill>
              </a:rPr>
              <a:t>을 </a:t>
            </a:r>
            <a:r>
              <a:rPr lang="ko-KR" altLang="en-US" b="0" smtClean="0">
                <a:solidFill>
                  <a:schemeClr val="tx1"/>
                </a:solidFill>
              </a:rPr>
              <a:t>런칭했음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4"/>
            <a:r>
              <a:rPr lang="en-US" altLang="ko-KR" b="0" smtClean="0"/>
              <a:t>ICX</a:t>
            </a:r>
            <a:r>
              <a:rPr lang="ko-KR" altLang="en-US" b="0"/>
              <a:t>는 </a:t>
            </a:r>
            <a:r>
              <a:rPr lang="ko-KR" altLang="en-US" b="0" smtClean="0"/>
              <a:t>네트워크 </a:t>
            </a:r>
            <a:r>
              <a:rPr lang="ko-KR" altLang="en-US" b="0"/>
              <a:t>내에서 거래 수단</a:t>
            </a:r>
            <a:r>
              <a:rPr lang="en-US" altLang="ko-KR" b="0"/>
              <a:t>, </a:t>
            </a:r>
            <a:r>
              <a:rPr lang="ko-KR" altLang="en-US" b="0"/>
              <a:t>투표</a:t>
            </a:r>
            <a:r>
              <a:rPr lang="en-US" altLang="ko-KR" b="0"/>
              <a:t>, </a:t>
            </a:r>
            <a:r>
              <a:rPr lang="ko-KR" altLang="en-US" b="0"/>
              <a:t>가버넌스 등에 사용</a:t>
            </a:r>
            <a:endParaRPr lang="en-US" altLang="ko-KR" b="0"/>
          </a:p>
          <a:p>
            <a:pPr lvl="3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13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0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국산 암호화폐</a:t>
            </a:r>
            <a:endParaRPr lang="en-US" altLang="ko-KR" smtClean="0"/>
          </a:p>
          <a:p>
            <a:pPr lvl="1"/>
            <a:r>
              <a:rPr lang="ko-KR" altLang="en-US" smtClean="0"/>
              <a:t>밀크 코인</a:t>
            </a:r>
            <a:r>
              <a:rPr lang="en-US" altLang="ko-KR"/>
              <a:t>(MLK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블록체인 기반의 포인트 통합 및 거래 플랫폼인 </a:t>
            </a:r>
            <a:r>
              <a:rPr lang="ko-KR" altLang="en-US"/>
              <a:t>밀크</a:t>
            </a:r>
            <a:r>
              <a:rPr lang="en-US" altLang="ko-KR"/>
              <a:t>(MiL.k)</a:t>
            </a:r>
            <a:r>
              <a:rPr lang="ko-KR" altLang="en-US"/>
              <a:t>에서 사용되는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암호화폐</a:t>
            </a:r>
            <a:endParaRPr lang="en-US" altLang="ko-KR" smtClean="0"/>
          </a:p>
          <a:p>
            <a:pPr lvl="3"/>
            <a:r>
              <a:rPr lang="ko-KR" altLang="en-US" b="0" smtClean="0"/>
              <a:t>밀크는 </a:t>
            </a:r>
            <a:r>
              <a:rPr lang="ko-KR" altLang="en-US" b="0"/>
              <a:t>다양한 기업들의 마일리지를 밀크 코인으로 교환하거나</a:t>
            </a:r>
            <a:r>
              <a:rPr lang="en-US" altLang="ko-KR"/>
              <a:t>, </a:t>
            </a:r>
            <a:r>
              <a:rPr lang="ko-KR" altLang="en-US">
                <a:solidFill>
                  <a:srgbClr val="C00000"/>
                </a:solidFill>
              </a:rPr>
              <a:t>밀크 코인을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사용하여 </a:t>
            </a:r>
            <a:r>
              <a:rPr lang="ko-KR" altLang="en-US">
                <a:solidFill>
                  <a:srgbClr val="C00000"/>
                </a:solidFill>
              </a:rPr>
              <a:t>다른 기업의 마일리지로 전환할 수 있도록 하여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사용자들에게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실생활에서 </a:t>
            </a:r>
            <a:r>
              <a:rPr lang="ko-KR" altLang="en-US">
                <a:solidFill>
                  <a:srgbClr val="C00000"/>
                </a:solidFill>
              </a:rPr>
              <a:t>유용한 서비스를 제공하는 것을 목표</a:t>
            </a:r>
          </a:p>
          <a:p>
            <a:pPr lvl="4"/>
            <a:r>
              <a:rPr lang="ko-KR" altLang="en-US" b="0" smtClean="0"/>
              <a:t>야놀자를 필두로 항공</a:t>
            </a:r>
            <a:r>
              <a:rPr lang="en-US" altLang="ko-KR" b="0"/>
              <a:t>, </a:t>
            </a:r>
            <a:r>
              <a:rPr lang="ko-KR" altLang="en-US" b="0"/>
              <a:t>면세</a:t>
            </a:r>
            <a:r>
              <a:rPr lang="en-US" altLang="ko-KR" b="0"/>
              <a:t>, </a:t>
            </a:r>
            <a:r>
              <a:rPr lang="ko-KR" altLang="en-US" b="0" smtClean="0"/>
              <a:t>모바일 쇼핑 등의 다양한 기업 참여</a:t>
            </a:r>
            <a:endParaRPr lang="en-US" altLang="ko-KR" b="0" smtClean="0"/>
          </a:p>
          <a:p>
            <a:pPr lvl="4"/>
            <a:r>
              <a:rPr lang="ko-KR" altLang="en-US" b="0" smtClean="0"/>
              <a:t>여행</a:t>
            </a:r>
            <a:r>
              <a:rPr lang="en-US" altLang="ko-KR" b="0"/>
              <a:t>, </a:t>
            </a:r>
            <a:r>
              <a:rPr lang="ko-KR" altLang="en-US" b="0"/>
              <a:t>여가</a:t>
            </a:r>
            <a:r>
              <a:rPr lang="en-US" altLang="ko-KR" b="0"/>
              <a:t>, </a:t>
            </a:r>
            <a:r>
              <a:rPr lang="ko-KR" altLang="en-US" b="0" smtClean="0"/>
              <a:t>라이프 스타일 서비스를 블록체인으로 연결하는 글로벌 프로젝트</a:t>
            </a:r>
            <a:endParaRPr lang="ko-KR" altLang="en-US" b="0"/>
          </a:p>
          <a:p>
            <a:pPr lvl="1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772816"/>
            <a:ext cx="1057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5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국산 암호화폐</a:t>
            </a:r>
            <a:endParaRPr lang="en-US" altLang="ko-KR" smtClean="0"/>
          </a:p>
          <a:p>
            <a:pPr lvl="1"/>
            <a:r>
              <a:rPr lang="ko-KR" altLang="en-US" smtClean="0"/>
              <a:t>페이 코인</a:t>
            </a:r>
            <a:r>
              <a:rPr lang="en-US" altLang="ko-KR"/>
              <a:t>(PCI)</a:t>
            </a:r>
          </a:p>
          <a:p>
            <a:pPr lvl="2"/>
            <a:r>
              <a:rPr lang="ko-KR" altLang="en-US" smtClean="0"/>
              <a:t>블록체인 기반 암호화폐 지불 플랫폼</a:t>
            </a:r>
            <a:endParaRPr lang="en-US" altLang="ko-KR" smtClean="0"/>
          </a:p>
          <a:p>
            <a:pPr lvl="3"/>
            <a:r>
              <a:rPr lang="ko-KR" altLang="en-US" b="0"/>
              <a:t>다날에서 발행한 결제 중심의 </a:t>
            </a:r>
            <a:r>
              <a:rPr lang="ko-KR" altLang="en-US" b="0" smtClean="0"/>
              <a:t>암호화폐</a:t>
            </a:r>
            <a:endParaRPr lang="en-US" altLang="ko-KR" b="0" smtClean="0"/>
          </a:p>
          <a:p>
            <a:pPr lvl="3"/>
            <a:r>
              <a:rPr lang="ko-KR" altLang="en-US" b="0" smtClean="0"/>
              <a:t>하이퍼레저 </a:t>
            </a:r>
            <a:r>
              <a:rPr lang="ko-KR" altLang="en-US" b="0"/>
              <a:t>패브릭 기반의 블록체인을 사용하며</a:t>
            </a:r>
            <a:r>
              <a:rPr lang="en-US" altLang="ko-KR"/>
              <a:t>, </a:t>
            </a:r>
            <a:r>
              <a:rPr lang="ko-KR" altLang="en-US">
                <a:solidFill>
                  <a:srgbClr val="C00000"/>
                </a:solidFill>
              </a:rPr>
              <a:t>가맹점에서 현금처럼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사용할 </a:t>
            </a:r>
            <a:r>
              <a:rPr lang="ko-KR" altLang="en-US">
                <a:solidFill>
                  <a:srgbClr val="C00000"/>
                </a:solidFill>
              </a:rPr>
              <a:t>수 </a:t>
            </a:r>
            <a:r>
              <a:rPr lang="ko-KR" altLang="en-US" smtClean="0">
                <a:solidFill>
                  <a:srgbClr val="C00000"/>
                </a:solidFill>
              </a:rPr>
              <a:t>있음</a:t>
            </a:r>
            <a:endParaRPr lang="ko-KR" altLang="en-US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디카르고 코인</a:t>
            </a:r>
            <a:r>
              <a:rPr lang="en-US" altLang="ko-KR"/>
              <a:t>(DKA)</a:t>
            </a:r>
            <a:endParaRPr lang="ko-KR" altLang="en-US"/>
          </a:p>
          <a:p>
            <a:pPr lvl="2"/>
            <a:r>
              <a:rPr lang="ko-KR" altLang="en-US" smtClean="0"/>
              <a:t>퍼블릭 블록체인 기반의 개방형 물류 네트워크 프로젝트</a:t>
            </a:r>
            <a:endParaRPr lang="en-US" altLang="ko-KR" smtClean="0"/>
          </a:p>
          <a:p>
            <a:pPr lvl="3"/>
            <a:r>
              <a:rPr lang="ko-KR" altLang="en-US" b="0"/>
              <a:t>물류 네트워크를 위한 협업 기반 분산 </a:t>
            </a:r>
            <a:r>
              <a:rPr lang="ko-KR" altLang="en-US" b="0" smtClean="0"/>
              <a:t>프로토</a:t>
            </a:r>
            <a:r>
              <a:rPr lang="ko-KR" altLang="en-US" smtClean="0"/>
              <a:t>콜</a:t>
            </a:r>
            <a:endParaRPr lang="en-US" altLang="ko-KR" smtClean="0"/>
          </a:p>
          <a:p>
            <a:pPr lvl="3"/>
            <a:r>
              <a:rPr lang="ko-KR" altLang="en-US" b="0" smtClean="0"/>
              <a:t>블록체인 </a:t>
            </a:r>
            <a:r>
              <a:rPr lang="ko-KR" altLang="en-US" b="0"/>
              <a:t>기술을 활용하여 </a:t>
            </a:r>
            <a:r>
              <a:rPr lang="ko-KR" altLang="en-US">
                <a:solidFill>
                  <a:srgbClr val="C00000"/>
                </a:solidFill>
              </a:rPr>
              <a:t>화물 운송과 관련된 계약 정보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상태 정보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참여자 </a:t>
            </a:r>
            <a:r>
              <a:rPr lang="ko-KR" altLang="en-US">
                <a:solidFill>
                  <a:srgbClr val="C00000"/>
                </a:solidFill>
              </a:rPr>
              <a:t>이력 정보 등을 공유하고 관리</a:t>
            </a:r>
          </a:p>
          <a:p>
            <a:pPr lvl="1"/>
            <a:r>
              <a:rPr lang="ko-KR" altLang="en-US" smtClean="0"/>
              <a:t>썸씽 코인</a:t>
            </a:r>
            <a:r>
              <a:rPr lang="en-US" altLang="ko-KR"/>
              <a:t>(SSX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클레이튼 기반의 모바일 노래방 서비스를 제공하는 프로젝트</a:t>
            </a:r>
            <a:endParaRPr lang="en-US" altLang="ko-KR" smtClean="0"/>
          </a:p>
          <a:p>
            <a:pPr lvl="3"/>
            <a:r>
              <a:rPr lang="ko-KR" altLang="en-US" b="0" smtClean="0"/>
              <a:t>플랫폼 </a:t>
            </a:r>
            <a:r>
              <a:rPr lang="en-US" altLang="ko-KR" b="0"/>
              <a:t>'</a:t>
            </a:r>
            <a:r>
              <a:rPr lang="ko-KR" altLang="en-US" b="0"/>
              <a:t>썸씽</a:t>
            </a:r>
            <a:r>
              <a:rPr lang="en-US" altLang="ko-KR" b="0"/>
              <a:t>'</a:t>
            </a:r>
            <a:r>
              <a:rPr lang="ko-KR" altLang="en-US" b="0"/>
              <a:t>에서 사용되는 유틸리티 </a:t>
            </a:r>
            <a:r>
              <a:rPr lang="ko-KR" altLang="en-US" b="0" smtClean="0"/>
              <a:t>토큰</a:t>
            </a:r>
            <a:endParaRPr lang="en-US" altLang="ko-KR" b="0" smtClean="0"/>
          </a:p>
          <a:p>
            <a:pPr lvl="3"/>
            <a:r>
              <a:rPr lang="ko-KR" altLang="en-US" b="0" smtClean="0"/>
              <a:t>썸씽은 </a:t>
            </a:r>
            <a:r>
              <a:rPr lang="ko-KR" altLang="en-US" b="0"/>
              <a:t>모바일 노래방 서비스로</a:t>
            </a:r>
            <a:r>
              <a:rPr lang="en-US" altLang="ko-KR" b="0"/>
              <a:t>, </a:t>
            </a:r>
            <a:r>
              <a:rPr lang="ko-KR" altLang="en-US" b="0"/>
              <a:t>사용자들이 노래를 부르고 콘텐츠를 제작</a:t>
            </a:r>
            <a:r>
              <a:rPr lang="en-US" altLang="ko-KR" b="0"/>
              <a:t>,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소비할 </a:t>
            </a:r>
            <a:r>
              <a:rPr lang="ko-KR" altLang="en-US" b="0"/>
              <a:t>때</a:t>
            </a:r>
            <a:r>
              <a:rPr lang="ko-KR" altLang="en-US"/>
              <a:t> </a:t>
            </a:r>
            <a:r>
              <a:rPr lang="ko-KR" altLang="en-US">
                <a:solidFill>
                  <a:srgbClr val="C00000"/>
                </a:solidFill>
              </a:rPr>
              <a:t>인센티브 및 수수료 지불 수단으로 </a:t>
            </a:r>
            <a:r>
              <a:rPr lang="en-US" altLang="ko-KR">
                <a:solidFill>
                  <a:srgbClr val="C00000"/>
                </a:solidFill>
              </a:rPr>
              <a:t>SSX </a:t>
            </a:r>
            <a:r>
              <a:rPr lang="ko-KR" altLang="en-US">
                <a:solidFill>
                  <a:srgbClr val="C00000"/>
                </a:solidFill>
              </a:rPr>
              <a:t>코인을 사용</a:t>
            </a:r>
          </a:p>
          <a:p>
            <a:pPr lvl="1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83" y="3161997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8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 코인</a:t>
            </a:r>
            <a:endParaRPr lang="en-US" altLang="ko-KR" smtClean="0"/>
          </a:p>
          <a:p>
            <a:pPr lvl="1"/>
            <a:r>
              <a:rPr lang="ko-KR" altLang="en-US" smtClean="0"/>
              <a:t>최초의 암호화폐</a:t>
            </a:r>
            <a:r>
              <a:rPr lang="en-US" altLang="ko-KR"/>
              <a:t>(2009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 smtClean="0"/>
              <a:t>월 서비스 시작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단위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en-US" altLang="ko-KR">
                <a:solidFill>
                  <a:schemeClr val="tx1"/>
                </a:solidFill>
              </a:rPr>
              <a:t>1BTC = 1</a:t>
            </a:r>
            <a:r>
              <a:rPr lang="ko-KR" altLang="en-US" smtClean="0">
                <a:solidFill>
                  <a:schemeClr val="tx1"/>
                </a:solidFill>
              </a:rPr>
              <a:t>억 사토시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/>
              <a:t>비트코인 사토시</a:t>
            </a:r>
            <a:r>
              <a:rPr lang="en-US" altLang="ko-KR"/>
              <a:t>(satoshi) </a:t>
            </a:r>
            <a:r>
              <a:rPr lang="ko-KR" altLang="en-US" smtClean="0"/>
              <a:t>계산기</a:t>
            </a:r>
            <a:endParaRPr lang="en-US" altLang="ko-KR" smtClean="0"/>
          </a:p>
          <a:p>
            <a:pPr lvl="3"/>
            <a:r>
              <a:rPr lang="ko-KR" altLang="en-US"/>
              <a:t>비트코인의 </a:t>
            </a:r>
            <a:r>
              <a:rPr lang="ko-KR" altLang="en-US">
                <a:solidFill>
                  <a:srgbClr val="C00000"/>
                </a:solidFill>
              </a:rPr>
              <a:t>최소 단위인 사토시</a:t>
            </a:r>
            <a:r>
              <a:rPr lang="en-US" altLang="ko-KR">
                <a:solidFill>
                  <a:srgbClr val="C00000"/>
                </a:solidFill>
              </a:rPr>
              <a:t>(satoshi)</a:t>
            </a:r>
            <a:r>
              <a:rPr lang="ko-KR" altLang="en-US">
                <a:solidFill>
                  <a:srgbClr val="C00000"/>
                </a:solidFill>
              </a:rPr>
              <a:t>를 </a:t>
            </a:r>
            <a:r>
              <a:rPr lang="ko-KR" altLang="en-US"/>
              <a:t>원화</a:t>
            </a:r>
            <a:r>
              <a:rPr lang="en-US" altLang="ko-KR"/>
              <a:t>(KRW)</a:t>
            </a:r>
            <a:r>
              <a:rPr lang="ko-KR" altLang="en-US"/>
              <a:t>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환산하는</a:t>
            </a:r>
            <a:r>
              <a:rPr lang="ko-KR" altLang="en-US"/>
              <a:t> </a:t>
            </a:r>
            <a:r>
              <a:rPr lang="ko-KR" altLang="en-US" smtClean="0"/>
              <a:t>계산기</a:t>
            </a:r>
            <a:endParaRPr lang="en-US" altLang="ko-KR" smtClean="0"/>
          </a:p>
          <a:p>
            <a:pPr lvl="3"/>
            <a:r>
              <a:rPr lang="en-US" altLang="ko-KR" smtClean="0"/>
              <a:t>1 </a:t>
            </a:r>
            <a:r>
              <a:rPr lang="ko-KR" altLang="en-US" smtClean="0"/>
              <a:t>사토시는</a:t>
            </a:r>
            <a:r>
              <a:rPr lang="ko-KR" altLang="en-US"/>
              <a:t> 비트코인의 가장 작은 단위로 </a:t>
            </a:r>
            <a:r>
              <a:rPr lang="en-US" altLang="ko-KR"/>
              <a:t>0.00000001 </a:t>
            </a:r>
            <a:r>
              <a:rPr lang="ko-KR" altLang="en-US"/>
              <a:t>비트코인에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/>
              <a:t>700,000</a:t>
            </a:r>
            <a:r>
              <a:rPr lang="ko-KR" altLang="en-US" smtClean="0"/>
              <a:t>개 블록 돌파</a:t>
            </a:r>
            <a:r>
              <a:rPr lang="en-US" altLang="ko-KR"/>
              <a:t>(2021</a:t>
            </a:r>
            <a:r>
              <a:rPr lang="ko-KR" altLang="en-US" smtClean="0"/>
              <a:t>년 </a:t>
            </a:r>
            <a:r>
              <a:rPr lang="en-US" altLang="ko-KR" smtClean="0"/>
              <a:t>9</a:t>
            </a:r>
            <a:r>
              <a:rPr lang="ko-KR" altLang="en-US" smtClean="0"/>
              <a:t>월 </a:t>
            </a:r>
            <a:r>
              <a:rPr lang="en-US" altLang="ko-KR" smtClean="0"/>
              <a:t>11</a:t>
            </a:r>
            <a:r>
              <a:rPr lang="ko-KR" altLang="en-US"/>
              <a:t>일</a:t>
            </a:r>
            <a:r>
              <a:rPr lang="en-US" altLang="ko-KR"/>
              <a:t>)</a:t>
            </a:r>
            <a:endParaRPr lang="ko-KR" altLang="en-US" b="0"/>
          </a:p>
          <a:p>
            <a:pPr lvl="1"/>
            <a:endParaRPr lang="ko-KR" altLang="en-US">
              <a:solidFill>
                <a:schemeClr val="tx1"/>
              </a:solidFill>
            </a:endParaRP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1229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16" y="3933056"/>
            <a:ext cx="583264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26" y="5517232"/>
            <a:ext cx="4914900" cy="123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 및 이더리움 주소 수</a:t>
            </a:r>
            <a:endParaRPr lang="en-US" altLang="ko-KR" smtClean="0"/>
          </a:p>
          <a:p>
            <a:pPr lvl="1"/>
            <a:r>
              <a:rPr lang="ko-KR" altLang="en-US" smtClean="0"/>
              <a:t>주소 수</a:t>
            </a:r>
            <a:endParaRPr lang="en-US" altLang="ko-KR" smtClean="0"/>
          </a:p>
          <a:p>
            <a:pPr lvl="2"/>
            <a:r>
              <a:rPr lang="ko-KR" altLang="en-US" smtClean="0"/>
              <a:t>암호화폐 </a:t>
            </a:r>
            <a:r>
              <a:rPr lang="ko-KR" altLang="en-US"/>
              <a:t>생태계에서 사용되는 고유 식별자인 </a:t>
            </a:r>
            <a:r>
              <a:rPr lang="ko-KR" altLang="en-US">
                <a:solidFill>
                  <a:srgbClr val="006600"/>
                </a:solidFill>
              </a:rPr>
              <a:t>지갑 주소의 수를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3"/>
            <a:r>
              <a:rPr lang="ko-KR" altLang="en-US" b="0" smtClean="0"/>
              <a:t>이 </a:t>
            </a:r>
            <a:r>
              <a:rPr lang="ko-KR" altLang="en-US" b="0"/>
              <a:t>주소들은 사용자들이 디지털 자산을 주고받을 수 있도록 하며</a:t>
            </a:r>
            <a:r>
              <a:rPr lang="en-US" altLang="ko-KR" b="0"/>
              <a:t>,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블록체인 </a:t>
            </a:r>
            <a:r>
              <a:rPr lang="ko-KR" altLang="en-US" b="0"/>
              <a:t>상에서 </a:t>
            </a:r>
            <a:r>
              <a:rPr lang="ko-KR" altLang="en-US" smtClean="0">
                <a:solidFill>
                  <a:srgbClr val="006600"/>
                </a:solidFill>
              </a:rPr>
              <a:t>자산의 </a:t>
            </a:r>
            <a:r>
              <a:rPr lang="ko-KR" altLang="en-US">
                <a:solidFill>
                  <a:srgbClr val="006600"/>
                </a:solidFill>
              </a:rPr>
              <a:t>위치를 </a:t>
            </a:r>
            <a:r>
              <a:rPr lang="ko-KR" altLang="en-US" b="0"/>
              <a:t>나타내는 역할을 </a:t>
            </a:r>
            <a:r>
              <a:rPr lang="ko-KR" altLang="en-US" b="0" smtClean="0"/>
              <a:t>함</a:t>
            </a:r>
            <a:endParaRPr lang="en-US" altLang="ko-KR" b="0" smtClean="0"/>
          </a:p>
          <a:p>
            <a:pPr lvl="3"/>
            <a:r>
              <a:rPr lang="ko-KR" altLang="en-US" b="0" smtClean="0"/>
              <a:t>비트코인과 </a:t>
            </a:r>
            <a:r>
              <a:rPr lang="ko-KR" altLang="en-US" b="0"/>
              <a:t>이더리움의 경우</a:t>
            </a:r>
            <a:r>
              <a:rPr lang="en-US" altLang="ko-KR" b="0"/>
              <a:t>, </a:t>
            </a:r>
            <a:r>
              <a:rPr lang="ko-KR" altLang="en-US" b="0"/>
              <a:t>이러한 지갑 주소는 </a:t>
            </a:r>
            <a:r>
              <a:rPr lang="ko-KR" altLang="en-US">
                <a:solidFill>
                  <a:srgbClr val="006600"/>
                </a:solidFill>
              </a:rPr>
              <a:t>무한대로 생성될 </a:t>
            </a:r>
            <a:r>
              <a:rPr lang="ko-KR" altLang="en-US" b="0"/>
              <a:t>수 </a:t>
            </a:r>
            <a:r>
              <a:rPr lang="ko-KR" altLang="en-US" b="0" smtClean="0"/>
              <a:t>있음</a:t>
            </a:r>
            <a:endParaRPr lang="en-US" altLang="ko-KR" b="0" smtClean="0"/>
          </a:p>
          <a:p>
            <a:pPr lvl="3"/>
            <a:r>
              <a:rPr lang="ko-KR" altLang="en-US" b="0" smtClean="0"/>
              <a:t>사용자의 </a:t>
            </a:r>
            <a:r>
              <a:rPr lang="ko-KR" altLang="en-US" b="0"/>
              <a:t>활동에 따라 </a:t>
            </a:r>
            <a:r>
              <a:rPr lang="ko-KR" altLang="en-US">
                <a:solidFill>
                  <a:srgbClr val="006600"/>
                </a:solidFill>
              </a:rPr>
              <a:t>증가하거나 </a:t>
            </a:r>
            <a:r>
              <a:rPr lang="ko-KR" altLang="en-US" smtClean="0">
                <a:solidFill>
                  <a:srgbClr val="006600"/>
                </a:solidFill>
              </a:rPr>
              <a:t>감소함 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 latinLnBrk="0"/>
            <a:r>
              <a:rPr lang="ko-KR" altLang="en-US" smtClean="0">
                <a:solidFill>
                  <a:schemeClr val="tx1"/>
                </a:solidFill>
              </a:rPr>
              <a:t>올해 </a:t>
            </a:r>
            <a:r>
              <a:rPr lang="ko-KR" altLang="en-US">
                <a:solidFill>
                  <a:schemeClr val="tx1"/>
                </a:solidFill>
              </a:rPr>
              <a:t>비트코인</a:t>
            </a:r>
            <a:r>
              <a:rPr lang="en-US" altLang="ko-KR">
                <a:solidFill>
                  <a:schemeClr val="tx1"/>
                </a:solidFill>
              </a:rPr>
              <a:t>(BTC)</a:t>
            </a:r>
            <a:r>
              <a:rPr lang="ko-KR" altLang="en-US">
                <a:solidFill>
                  <a:schemeClr val="tx1"/>
                </a:solidFill>
              </a:rPr>
              <a:t>과 이더리움</a:t>
            </a:r>
            <a:r>
              <a:rPr lang="en-US" altLang="ko-KR">
                <a:solidFill>
                  <a:schemeClr val="tx1"/>
                </a:solidFill>
              </a:rPr>
              <a:t>(ETH)</a:t>
            </a:r>
            <a:r>
              <a:rPr lang="ko-KR" altLang="en-US">
                <a:solidFill>
                  <a:schemeClr val="tx1"/>
                </a:solidFill>
              </a:rPr>
              <a:t>의 활성 주소 수가 </a:t>
            </a:r>
            <a:r>
              <a:rPr lang="ko-KR" altLang="en-US"/>
              <a:t>지속적으로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감소세를 </a:t>
            </a:r>
            <a:r>
              <a:rPr lang="ko-KR" altLang="en-US"/>
              <a:t>보이고 있다고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 latinLnBrk="0"/>
            <a:r>
              <a:rPr lang="en-US" altLang="ko-KR" b="0" smtClean="0"/>
              <a:t>2024</a:t>
            </a:r>
            <a:r>
              <a:rPr lang="ko-KR" altLang="en-US" b="0"/>
              <a:t>년 초부터 활성 주소 수가 감소하고 있어 강세장 도래를 위해서는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smtClean="0">
                <a:solidFill>
                  <a:srgbClr val="C00000"/>
                </a:solidFill>
              </a:rPr>
              <a:t>새로운 </a:t>
            </a:r>
            <a:r>
              <a:rPr lang="ko-KR" altLang="en-US">
                <a:solidFill>
                  <a:srgbClr val="C00000"/>
                </a:solidFill>
              </a:rPr>
              <a:t>투자자들의 유입이 필요하다고 </a:t>
            </a:r>
            <a:r>
              <a:rPr lang="ko-KR" altLang="en-US" smtClean="0">
                <a:solidFill>
                  <a:srgbClr val="C00000"/>
                </a:solidFill>
              </a:rPr>
              <a:t>함</a:t>
            </a:r>
            <a:endParaRPr lang="en-US" altLang="ko-KR" smtClean="0">
              <a:solidFill>
                <a:srgbClr val="C00000"/>
              </a:solidFill>
            </a:endParaRPr>
          </a:p>
          <a:p>
            <a:pPr lvl="3" latinLnBrk="0"/>
            <a:r>
              <a:rPr lang="ko-KR" altLang="en-US" b="0" smtClean="0"/>
              <a:t>비트코인 </a:t>
            </a:r>
            <a:r>
              <a:rPr lang="ko-KR" altLang="en-US" b="0"/>
              <a:t>활성 주소 수는 연초 </a:t>
            </a:r>
            <a:r>
              <a:rPr lang="en-US" altLang="ko-KR" b="0"/>
              <a:t>117</a:t>
            </a:r>
            <a:r>
              <a:rPr lang="ko-KR" altLang="en-US" b="0"/>
              <a:t>만 개에서 </a:t>
            </a:r>
            <a:r>
              <a:rPr lang="en-US" altLang="ko-KR" b="0"/>
              <a:t>85</a:t>
            </a:r>
            <a:r>
              <a:rPr lang="ko-KR" altLang="en-US" b="0"/>
              <a:t>만 </a:t>
            </a:r>
            <a:r>
              <a:rPr lang="en-US" altLang="ko-KR" b="0"/>
              <a:t>5000</a:t>
            </a:r>
            <a:r>
              <a:rPr lang="ko-KR" altLang="en-US" b="0"/>
              <a:t>개로</a:t>
            </a:r>
            <a:r>
              <a:rPr lang="en-US" altLang="ko-KR" b="0"/>
              <a:t>, </a:t>
            </a:r>
            <a:r>
              <a:rPr lang="ko-KR" altLang="en-US" b="0"/>
              <a:t>이더리움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활성 </a:t>
            </a:r>
            <a:r>
              <a:rPr lang="ko-KR" altLang="en-US" b="0"/>
              <a:t>주소 수는 </a:t>
            </a:r>
            <a:r>
              <a:rPr lang="en-US" altLang="ko-KR" b="0"/>
              <a:t>38</a:t>
            </a:r>
            <a:r>
              <a:rPr lang="ko-KR" altLang="en-US" b="0"/>
              <a:t>만 </a:t>
            </a:r>
            <a:r>
              <a:rPr lang="en-US" altLang="ko-KR" b="0"/>
              <a:t>2000</a:t>
            </a:r>
            <a:r>
              <a:rPr lang="ko-KR" altLang="en-US" b="0"/>
              <a:t>개에서 </a:t>
            </a:r>
            <a:r>
              <a:rPr lang="en-US" altLang="ko-KR" b="0"/>
              <a:t>31</a:t>
            </a:r>
            <a:r>
              <a:rPr lang="ko-KR" altLang="en-US" b="0"/>
              <a:t>만 </a:t>
            </a:r>
            <a:r>
              <a:rPr lang="en-US" altLang="ko-KR" b="0"/>
              <a:t>2000</a:t>
            </a:r>
            <a:r>
              <a:rPr lang="ko-KR" altLang="en-US" b="0"/>
              <a:t>개로 줄어들었다고 </a:t>
            </a:r>
            <a:r>
              <a:rPr lang="ko-KR" altLang="en-US" b="0" smtClean="0"/>
              <a:t>함</a:t>
            </a:r>
            <a:endParaRPr lang="en-US" altLang="ko-KR" b="0"/>
          </a:p>
          <a:p>
            <a:pPr lvl="1"/>
            <a:endParaRPr lang="ko-KR" altLang="en-US">
              <a:solidFill>
                <a:schemeClr val="tx1"/>
              </a:solidFill>
            </a:endParaRP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4680520" cy="16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9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 및 이더리움 주소 수</a:t>
            </a:r>
            <a:endParaRPr lang="en-US" altLang="ko-KR" smtClean="0"/>
          </a:p>
          <a:p>
            <a:pPr lvl="1"/>
            <a:r>
              <a:rPr lang="ko-KR" altLang="en-US"/>
              <a:t>암호화폐 지갑 주소의 수가 고갈될 </a:t>
            </a:r>
            <a:r>
              <a:rPr lang="ko-KR" altLang="en-US" smtClean="0"/>
              <a:t>가능성은</a:t>
            </a:r>
            <a:r>
              <a:rPr lang="en-US" altLang="ko-KR" smtClean="0"/>
              <a:t>?</a:t>
            </a:r>
          </a:p>
          <a:p>
            <a:pPr lvl="2"/>
            <a:r>
              <a:rPr lang="ko-KR" altLang="en-US" b="0" smtClean="0">
                <a:solidFill>
                  <a:schemeClr val="tx1"/>
                </a:solidFill>
              </a:rPr>
              <a:t>지갑 </a:t>
            </a:r>
            <a:r>
              <a:rPr lang="ko-KR" altLang="en-US" b="0">
                <a:solidFill>
                  <a:schemeClr val="tx1"/>
                </a:solidFill>
              </a:rPr>
              <a:t>주소는 단순한 일련번호가 아니라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복잡한 암호학적 알고리즘을 통해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무작위로 </a:t>
            </a:r>
            <a:r>
              <a:rPr lang="ko-KR" altLang="en-US">
                <a:solidFill>
                  <a:srgbClr val="C00000"/>
                </a:solidFill>
              </a:rPr>
              <a:t>생성되는 </a:t>
            </a:r>
            <a:r>
              <a:rPr lang="en-US" altLang="ko-KR" smtClean="0">
                <a:solidFill>
                  <a:srgbClr val="C00000"/>
                </a:solidFill>
              </a:rPr>
              <a:t>'</a:t>
            </a:r>
            <a:r>
              <a:rPr lang="ko-KR" altLang="en-US">
                <a:solidFill>
                  <a:srgbClr val="C00000"/>
                </a:solidFill>
              </a:rPr>
              <a:t>공개 키</a:t>
            </a:r>
            <a:r>
              <a:rPr lang="en-US" altLang="ko-KR" smtClean="0">
                <a:solidFill>
                  <a:srgbClr val="C00000"/>
                </a:solidFill>
              </a:rPr>
              <a:t>'</a:t>
            </a:r>
            <a:r>
              <a:rPr lang="ko-KR" altLang="en-US" smtClean="0">
                <a:solidFill>
                  <a:srgbClr val="C00000"/>
                </a:solidFill>
              </a:rPr>
              <a:t>를 </a:t>
            </a:r>
            <a:r>
              <a:rPr lang="ko-KR" altLang="en-US">
                <a:solidFill>
                  <a:srgbClr val="C00000"/>
                </a:solidFill>
              </a:rPr>
              <a:t>기반으로 </a:t>
            </a:r>
            <a:r>
              <a:rPr lang="ko-KR" altLang="en-US" smtClean="0">
                <a:solidFill>
                  <a:srgbClr val="C00000"/>
                </a:solidFill>
              </a:rPr>
              <a:t>만들어짐</a:t>
            </a:r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b="0">
                <a:solidFill>
                  <a:schemeClr val="tx1"/>
                </a:solidFill>
              </a:rPr>
              <a:t>이 과정에서 생성될 수 있는 주소의 총 개수가 우리가 상상하는 것 이상으로 엄청나게 </a:t>
            </a:r>
            <a:r>
              <a:rPr lang="ko-KR" altLang="en-US" b="0" smtClean="0">
                <a:solidFill>
                  <a:schemeClr val="tx1"/>
                </a:solidFill>
              </a:rPr>
              <a:t>많음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비트코인의 경우</a:t>
            </a:r>
            <a:endParaRPr lang="en-US" altLang="ko-KR" smtClean="0">
              <a:solidFill>
                <a:srgbClr val="006600"/>
              </a:solidFill>
            </a:endParaRPr>
          </a:p>
          <a:p>
            <a:pPr lvl="4"/>
            <a:r>
              <a:rPr lang="ko-KR" altLang="en-US" b="0" smtClean="0"/>
              <a:t>비트코인 </a:t>
            </a:r>
            <a:r>
              <a:rPr lang="ko-KR" altLang="en-US" b="0"/>
              <a:t>주소는 일반적으로 </a:t>
            </a:r>
            <a:r>
              <a:rPr lang="en-US" altLang="ko-KR" b="0"/>
              <a:t>Base58Check</a:t>
            </a:r>
            <a:r>
              <a:rPr lang="ko-KR" altLang="en-US" b="0"/>
              <a:t> 또는 </a:t>
            </a:r>
            <a:r>
              <a:rPr lang="en-US" altLang="ko-KR" b="0"/>
              <a:t>Bech32</a:t>
            </a:r>
            <a:r>
              <a:rPr lang="ko-KR" altLang="en-US" b="0"/>
              <a:t> 인코딩 방식을 </a:t>
            </a:r>
            <a:r>
              <a:rPr lang="ko-KR" altLang="en-US" b="0" smtClean="0"/>
              <a:t>사용</a:t>
            </a:r>
            <a:endParaRPr lang="en-US" altLang="ko-KR" b="0" smtClean="0"/>
          </a:p>
          <a:p>
            <a:pPr lvl="4"/>
            <a:r>
              <a:rPr lang="ko-KR" altLang="en-US" b="0" smtClean="0"/>
              <a:t>이 </a:t>
            </a:r>
            <a:r>
              <a:rPr lang="ko-KR" altLang="en-US" b="0"/>
              <a:t>방식은 </a:t>
            </a:r>
            <a:r>
              <a:rPr lang="ko-KR" altLang="en-US">
                <a:solidFill>
                  <a:srgbClr val="FF0000"/>
                </a:solidFill>
              </a:rPr>
              <a:t>주소 길이를 </a:t>
            </a:r>
            <a:r>
              <a:rPr lang="en-US" altLang="ko-KR">
                <a:solidFill>
                  <a:srgbClr val="FF0000"/>
                </a:solidFill>
              </a:rPr>
              <a:t>26~35</a:t>
            </a:r>
            <a:r>
              <a:rPr lang="ko-KR" altLang="en-US">
                <a:solidFill>
                  <a:srgbClr val="FF0000"/>
                </a:solidFill>
              </a:rPr>
              <a:t>자로 </a:t>
            </a:r>
            <a:r>
              <a:rPr lang="ko-KR" altLang="en-US" smtClean="0">
                <a:solidFill>
                  <a:srgbClr val="FF0000"/>
                </a:solidFill>
              </a:rPr>
              <a:t>만들어줌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b="0" smtClean="0"/>
              <a:t>비트코인 </a:t>
            </a:r>
            <a:r>
              <a:rPr lang="ko-KR" altLang="en-US" b="0"/>
              <a:t>주소를 생성하는 데 사용되는 개인 키의 경우</a:t>
            </a:r>
            <a:r>
              <a:rPr lang="en-US" altLang="ko-KR" b="0"/>
              <a:t>, </a:t>
            </a:r>
            <a:r>
              <a:rPr lang="ko-KR" altLang="en-US" b="0"/>
              <a:t>경우의 수는 </a:t>
            </a:r>
            <a:r>
              <a:rPr lang="en-US" altLang="ko-KR" b="0" smtClean="0"/>
              <a:t>2</a:t>
            </a:r>
            <a:r>
              <a:rPr lang="en-US" altLang="ko-KR" b="0"/>
              <a:t>^{256</a:t>
            </a:r>
            <a:r>
              <a:rPr lang="en-US" altLang="ko-KR" b="0" smtClean="0"/>
              <a:t>}</a:t>
            </a:r>
            <a:r>
              <a:rPr lang="ko-KR" altLang="en-US" b="0" smtClean="0"/>
              <a:t>개에 달함</a:t>
            </a:r>
            <a:endParaRPr lang="en-US" altLang="ko-KR" b="0"/>
          </a:p>
          <a:p>
            <a:pPr lvl="4"/>
            <a:r>
              <a:rPr lang="ko-KR" altLang="en-US" b="0" smtClean="0"/>
              <a:t>즉</a:t>
            </a:r>
            <a:r>
              <a:rPr lang="en-US" altLang="ko-KR" b="0"/>
              <a:t>, </a:t>
            </a:r>
            <a:r>
              <a:rPr lang="ko-KR" altLang="en-US" b="0"/>
              <a:t>비트코인 주소의 개수는 우주에 존재하는 원자의 수와 비슷할 정도로 </a:t>
            </a:r>
            <a:r>
              <a:rPr lang="ko-KR" altLang="en-US" b="0" smtClean="0"/>
              <a:t>많음</a:t>
            </a:r>
            <a:endParaRPr lang="ko-KR" altLang="en-US" sz="1800" b="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 최초 실물 구매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라스즐로 핸예츠가 </a:t>
            </a:r>
            <a:r>
              <a:rPr lang="en-US" altLang="ko-KR" smtClean="0"/>
              <a:t>10,000 </a:t>
            </a:r>
            <a:r>
              <a:rPr lang="en-US" altLang="ko-KR"/>
              <a:t>BTC(</a:t>
            </a:r>
            <a:r>
              <a:rPr lang="ko-KR" altLang="en-US" smtClean="0"/>
              <a:t>당시 시세로 약</a:t>
            </a:r>
            <a:r>
              <a:rPr lang="en-US" altLang="ko-KR"/>
              <a:t>41</a:t>
            </a:r>
            <a:r>
              <a:rPr lang="ko-KR" altLang="en-US"/>
              <a:t>달러</a:t>
            </a:r>
            <a:r>
              <a:rPr lang="en-US" altLang="ko-KR"/>
              <a:t>)</a:t>
            </a:r>
            <a:r>
              <a:rPr lang="ko-KR" altLang="en-US" smtClean="0"/>
              <a:t>로 피자 </a:t>
            </a:r>
            <a:r>
              <a:rPr lang="en-US" altLang="ko-KR" smtClean="0"/>
              <a:t>2</a:t>
            </a:r>
            <a:r>
              <a:rPr lang="ko-KR" altLang="en-US" smtClean="0"/>
              <a:t>판 구매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mtClean="0"/>
              <a:t>최초의 실물구매</a:t>
            </a:r>
            <a:r>
              <a:rPr lang="en-US" altLang="ko-KR"/>
              <a:t>(2010.5.22)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파리바게뜨 인천 시청역점은 </a:t>
            </a:r>
            <a:r>
              <a:rPr lang="ko-KR" altLang="en-US" smtClean="0"/>
              <a:t>비트코인을 받은 국내 최초 점포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olidFill>
                  <a:schemeClr val="tx1"/>
                </a:solidFill>
              </a:rPr>
              <a:t>2013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12</a:t>
            </a:r>
            <a:r>
              <a:rPr lang="ko-KR" altLang="en-US">
                <a:solidFill>
                  <a:schemeClr val="tx1"/>
                </a:solidFill>
              </a:rPr>
              <a:t>월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일 </a:t>
            </a:r>
            <a:r>
              <a:rPr lang="ko-KR" altLang="en-US" smtClean="0"/>
              <a:t>비트코인 결제시스템을 </a:t>
            </a:r>
            <a:r>
              <a:rPr lang="ko-KR" altLang="en-US" smtClean="0">
                <a:solidFill>
                  <a:schemeClr val="tx1"/>
                </a:solidFill>
              </a:rPr>
              <a:t>도입했고 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일 아침에 첫 판매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일반적으로</a:t>
            </a:r>
            <a:r>
              <a:rPr lang="ko-KR" altLang="en-US"/>
              <a:t> </a:t>
            </a:r>
            <a:r>
              <a:rPr lang="ko-KR" altLang="en-US">
                <a:solidFill>
                  <a:srgbClr val="006600"/>
                </a:solidFill>
              </a:rPr>
              <a:t>지갑 앱을 사용하여 </a:t>
            </a:r>
            <a:r>
              <a:rPr lang="en-US" altLang="ko-KR">
                <a:solidFill>
                  <a:srgbClr val="006600"/>
                </a:solidFill>
              </a:rPr>
              <a:t>QR </a:t>
            </a:r>
            <a:r>
              <a:rPr lang="ko-KR" altLang="en-US">
                <a:solidFill>
                  <a:srgbClr val="006600"/>
                </a:solidFill>
              </a:rPr>
              <a:t>코드 스캔 또는 지갑 주소 입력으로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이루어짐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결제 과정 </a:t>
            </a:r>
            <a:r>
              <a:rPr lang="en-US" altLang="ko-KR" smtClean="0"/>
              <a:t>- </a:t>
            </a:r>
            <a:r>
              <a:rPr lang="ko-KR" altLang="en-US">
                <a:solidFill>
                  <a:srgbClr val="006600"/>
                </a:solidFill>
              </a:rPr>
              <a:t>비트코인 지갑 앱을 </a:t>
            </a:r>
            <a:r>
              <a:rPr lang="ko-KR" altLang="en-US" smtClean="0">
                <a:solidFill>
                  <a:srgbClr val="006600"/>
                </a:solidFill>
              </a:rPr>
              <a:t>실행 </a:t>
            </a:r>
            <a:r>
              <a:rPr lang="en-US" altLang="ko-KR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결제할 금액을 </a:t>
            </a:r>
            <a:r>
              <a:rPr lang="ko-KR" altLang="en-US" smtClean="0">
                <a:solidFill>
                  <a:srgbClr val="006600"/>
                </a:solidFill>
              </a:rPr>
              <a:t>입력 </a:t>
            </a:r>
            <a:r>
              <a:rPr lang="en-US" altLang="ko-KR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판매자의 비트코인 주소 또는 </a:t>
            </a:r>
            <a:r>
              <a:rPr lang="en-US" altLang="ko-KR">
                <a:solidFill>
                  <a:srgbClr val="006600"/>
                </a:solidFill>
              </a:rPr>
              <a:t>QR </a:t>
            </a:r>
            <a:r>
              <a:rPr lang="ko-KR" altLang="en-US">
                <a:solidFill>
                  <a:srgbClr val="006600"/>
                </a:solidFill>
              </a:rPr>
              <a:t>코드를 스캔하여 결제를 완료</a:t>
            </a: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23" y="4437112"/>
            <a:ext cx="63341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비트코인의 법정 통화 </a:t>
            </a:r>
            <a:endParaRPr lang="en-US" altLang="ko-KR" smtClean="0"/>
          </a:p>
          <a:p>
            <a:pPr lvl="1"/>
            <a:r>
              <a:rPr lang="ko-KR" altLang="en-US" smtClean="0"/>
              <a:t>엘살바도르 </a:t>
            </a:r>
            <a:r>
              <a:rPr lang="en-US" altLang="ko-KR" smtClean="0"/>
              <a:t>- </a:t>
            </a:r>
            <a:r>
              <a:rPr lang="ko-KR" altLang="en-US" smtClean="0"/>
              <a:t>세계 최초로 비트코인 법정 통화 지정</a:t>
            </a:r>
            <a:r>
              <a:rPr lang="en-US" altLang="ko-KR"/>
              <a:t>(2021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/>
              <a:t>일</a:t>
            </a:r>
            <a:r>
              <a:rPr lang="en-US" altLang="ko-KR"/>
              <a:t>) </a:t>
            </a:r>
            <a:r>
              <a:rPr lang="ko-KR" altLang="en-US" smtClean="0"/>
              <a:t>및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시행</a:t>
            </a:r>
            <a:r>
              <a:rPr lang="en-US" altLang="ko-KR"/>
              <a:t>(9</a:t>
            </a:r>
            <a:r>
              <a:rPr lang="ko-KR" altLang="en-US" smtClean="0"/>
              <a:t>월 </a:t>
            </a:r>
            <a:r>
              <a:rPr lang="en-US" altLang="ko-KR" smtClean="0"/>
              <a:t>7</a:t>
            </a:r>
            <a:r>
              <a:rPr lang="ko-KR" altLang="en-US"/>
              <a:t>일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2001</a:t>
            </a:r>
            <a:r>
              <a:rPr lang="ko-KR" altLang="en-US" smtClean="0">
                <a:solidFill>
                  <a:schemeClr val="tx1"/>
                </a:solidFill>
              </a:rPr>
              <a:t>년 자국 통화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콜론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을 포기하는 달러화 단행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통화주권 없음</a:t>
            </a:r>
            <a:r>
              <a:rPr lang="en-US" altLang="ko-KR" smtClean="0"/>
              <a:t>(</a:t>
            </a:r>
            <a:r>
              <a:rPr lang="ko-KR" altLang="en-US"/>
              <a:t>한 국가가 자국 통화를 발행하고 관리하며 통화 정책을 독립적으로 결정할 수 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권한을 </a:t>
            </a:r>
            <a:r>
              <a:rPr lang="ko-KR" altLang="en-US"/>
              <a:t>가지지 못하는 </a:t>
            </a:r>
            <a:r>
              <a:rPr lang="ko-KR" altLang="en-US" smtClean="0"/>
              <a:t>상태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기존법 정통화인 미국 달러화와 병행하여 모든 거래에 비트코인 사용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GDP</a:t>
            </a:r>
            <a:r>
              <a:rPr lang="ko-KR" altLang="en-US" smtClean="0">
                <a:solidFill>
                  <a:schemeClr val="tx1"/>
                </a:solidFill>
              </a:rPr>
              <a:t>의 </a:t>
            </a:r>
            <a:r>
              <a:rPr lang="en-US" altLang="ko-KR" smtClean="0">
                <a:solidFill>
                  <a:schemeClr val="tx1"/>
                </a:solidFill>
              </a:rPr>
              <a:t>24</a:t>
            </a:r>
            <a:r>
              <a:rPr lang="en-US" altLang="ko-KR">
                <a:solidFill>
                  <a:schemeClr val="tx1"/>
                </a:solidFill>
              </a:rPr>
              <a:t>%</a:t>
            </a:r>
            <a:r>
              <a:rPr lang="ko-KR" altLang="en-US" smtClean="0">
                <a:solidFill>
                  <a:schemeClr val="tx1"/>
                </a:solidFill>
              </a:rPr>
              <a:t>나 차지하는 해외송금 수수료 줄이려는 의도</a:t>
            </a:r>
            <a:r>
              <a:rPr lang="en-US" altLang="ko-KR">
                <a:solidFill>
                  <a:schemeClr val="tx1"/>
                </a:solidFill>
              </a:rPr>
              <a:t>? 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"</a:t>
            </a:r>
            <a:r>
              <a:rPr lang="ko-KR" altLang="en-US" smtClean="0">
                <a:solidFill>
                  <a:schemeClr val="tx1"/>
                </a:solidFill>
              </a:rPr>
              <a:t>비트코인으로 새로운 금융 서비스 시장을 만들거나 관련 기업 또는 투자를 이끌어내서 </a:t>
            </a:r>
            <a:r>
              <a:rPr lang="en-US" altLang="ko-KR" smtClean="0">
                <a:solidFill>
                  <a:schemeClr val="tx1"/>
                </a:solidFill>
              </a:rPr>
              <a:t>'</a:t>
            </a:r>
            <a:r>
              <a:rPr lang="ko-KR" altLang="en-US" smtClean="0">
                <a:solidFill>
                  <a:schemeClr val="tx1"/>
                </a:solidFill>
              </a:rPr>
              <a:t>비트코인 플랫폼</a:t>
            </a:r>
            <a:r>
              <a:rPr lang="en-US" altLang="ko-KR">
                <a:solidFill>
                  <a:schemeClr val="tx1"/>
                </a:solidFill>
              </a:rPr>
              <a:t>'</a:t>
            </a:r>
            <a:r>
              <a:rPr lang="ko-KR" altLang="en-US" smtClean="0">
                <a:solidFill>
                  <a:schemeClr val="tx1"/>
                </a:solidFill>
              </a:rPr>
              <a:t>을 만들려는 의도도 엿보인다</a:t>
            </a:r>
            <a:r>
              <a:rPr lang="en-US" altLang="ko-KR">
                <a:solidFill>
                  <a:schemeClr val="tx1"/>
                </a:solidFill>
              </a:rPr>
              <a:t>."(</a:t>
            </a:r>
            <a:r>
              <a:rPr lang="ko-KR" altLang="en-US" smtClean="0">
                <a:solidFill>
                  <a:schemeClr val="tx1"/>
                </a:solidFill>
              </a:rPr>
              <a:t>하상섭교수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한국일보 인터뷰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신용평가 사무디스가 비트코인 법안 통과후 </a:t>
            </a:r>
            <a:r>
              <a:rPr lang="ko-KR" altLang="en-US" smtClean="0"/>
              <a:t>엘살바도르의 신용등급을 </a:t>
            </a:r>
            <a:r>
              <a:rPr lang="en-US" altLang="ko-KR" smtClean="0"/>
              <a:t>B3</a:t>
            </a:r>
            <a:r>
              <a:rPr lang="ko-KR" altLang="en-US"/>
              <a:t>에서</a:t>
            </a:r>
            <a:r>
              <a:rPr lang="en-US" altLang="ko-KR"/>
              <a:t>Caa1</a:t>
            </a:r>
            <a:r>
              <a:rPr lang="ko-KR" altLang="en-US" smtClean="0"/>
              <a:t>로 하향</a:t>
            </a:r>
            <a:endParaRPr lang="ko-KR" altLang="en-US"/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157192"/>
            <a:ext cx="22288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65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채굴</a:t>
            </a:r>
            <a:r>
              <a:rPr lang="en-US" altLang="ko-KR"/>
              <a:t>(</a:t>
            </a:r>
            <a:r>
              <a:rPr lang="ko-KR" altLang="en-US"/>
              <a:t>採掘</a:t>
            </a:r>
            <a:r>
              <a:rPr lang="en-US" altLang="ko-KR"/>
              <a:t>) </a:t>
            </a:r>
            <a:r>
              <a:rPr lang="ko-KR" altLang="en-US"/>
              <a:t>또는 마이닝</a:t>
            </a:r>
            <a:r>
              <a:rPr lang="en-US" altLang="ko-KR"/>
              <a:t>(mining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암호화폐의 </a:t>
            </a:r>
            <a:r>
              <a:rPr lang="ko-KR" altLang="en-US"/>
              <a:t>거래내역을 기록한 블록을 생성하고 그 대가로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암호화폐를 </a:t>
            </a:r>
            <a:r>
              <a:rPr lang="ko-KR" altLang="en-US"/>
              <a:t>얻는 </a:t>
            </a:r>
            <a:r>
              <a:rPr lang="ko-KR" altLang="en-US" smtClean="0"/>
              <a:t>행위</a:t>
            </a:r>
            <a:endParaRPr lang="en-US" altLang="ko-KR" smtClean="0"/>
          </a:p>
          <a:p>
            <a:pPr lvl="3"/>
            <a:r>
              <a:rPr lang="ko-KR" altLang="en-US" smtClean="0"/>
              <a:t>채굴은 돈 캐는거야</a:t>
            </a:r>
            <a:r>
              <a:rPr lang="en-US" altLang="ko-KR" smtClean="0"/>
              <a:t>?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비트코인 </a:t>
            </a:r>
            <a:r>
              <a:rPr lang="ko-KR" altLang="en-US"/>
              <a:t>채굴은 컴퓨터로 </a:t>
            </a:r>
            <a:r>
              <a:rPr lang="ko-KR" altLang="en-US">
                <a:solidFill>
                  <a:srgbClr val="006600"/>
                </a:solidFill>
              </a:rPr>
              <a:t>어려운 계산 문제를 풀어주는 </a:t>
            </a:r>
            <a:r>
              <a:rPr lang="ko-KR" altLang="en-US"/>
              <a:t>일을 </a:t>
            </a:r>
            <a:r>
              <a:rPr lang="ko-KR" altLang="en-US" smtClean="0"/>
              <a:t>뜻함</a:t>
            </a:r>
            <a:endParaRPr lang="en-US" altLang="ko-KR" smtClean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3240360" cy="16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67944" y="3284984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채굴기 </a:t>
            </a:r>
            <a:r>
              <a:rPr lang="en-US" altLang="ko-KR" sz="1200">
                <a:solidFill>
                  <a:srgbClr val="FF0000"/>
                </a:solidFill>
              </a:rPr>
              <a:t>(Miner</a:t>
            </a:r>
            <a:r>
              <a:rPr lang="en-US" altLang="ko-KR" sz="1200" smtClean="0">
                <a:solidFill>
                  <a:srgbClr val="FF0000"/>
                </a:solidFill>
              </a:rPr>
              <a:t>) </a:t>
            </a:r>
            <a:r>
              <a:rPr lang="en-US" altLang="ko-KR" sz="1200" smtClean="0"/>
              <a:t>-</a:t>
            </a:r>
            <a:r>
              <a:rPr lang="ko-KR" altLang="en-US" sz="1200" smtClean="0"/>
              <a:t>복잡한 </a:t>
            </a:r>
            <a:r>
              <a:rPr lang="ko-KR" altLang="en-US" sz="1200"/>
              <a:t>수학 연산 문제를 풀어 블록체인 거래를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검증하고 </a:t>
            </a:r>
            <a:r>
              <a:rPr lang="ko-KR" altLang="en-US" sz="1200"/>
              <a:t>새로운 블록을 생성하는 데 필요한 연산 작업을 수행하는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하드웨어 </a:t>
            </a:r>
            <a:r>
              <a:rPr lang="en-US" altLang="ko-KR" sz="120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/>
              <a:t>비트코인 </a:t>
            </a:r>
            <a:r>
              <a:rPr lang="ko-KR" altLang="en-US" sz="1200"/>
              <a:t>채굴에 주로 사용되는 </a:t>
            </a:r>
            <a:r>
              <a:rPr lang="en-US" altLang="ko-KR" sz="1200"/>
              <a:t>ASIC(Application-Specific Integrated Circuit) </a:t>
            </a:r>
            <a:r>
              <a:rPr lang="ko-KR" altLang="en-US" sz="1200"/>
              <a:t>채굴기는 이 목적에 최적화된 특수 </a:t>
            </a:r>
            <a:r>
              <a:rPr lang="ko-KR" altLang="en-US" sz="1200" smtClean="0"/>
              <a:t>장치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컴퓨터</a:t>
            </a:r>
            <a:r>
              <a:rPr lang="en-US" altLang="ko-KR" sz="1200" smtClean="0">
                <a:solidFill>
                  <a:srgbClr val="FF0000"/>
                </a:solidFill>
              </a:rPr>
              <a:t>(</a:t>
            </a:r>
            <a:r>
              <a:rPr lang="en-US" altLang="ko-KR" sz="1200">
                <a:solidFill>
                  <a:srgbClr val="FF0000"/>
                </a:solidFill>
              </a:rPr>
              <a:t>PC</a:t>
            </a:r>
            <a:r>
              <a:rPr lang="en-US" altLang="ko-KR" sz="1200" smtClean="0">
                <a:solidFill>
                  <a:srgbClr val="FF0000"/>
                </a:solidFill>
              </a:rPr>
              <a:t>) </a:t>
            </a:r>
            <a:r>
              <a:rPr lang="en-US" altLang="ko-KR" sz="1200" smtClean="0"/>
              <a:t>- </a:t>
            </a:r>
            <a:r>
              <a:rPr lang="ko-KR" altLang="en-US" sz="1200"/>
              <a:t>채굴기의 연산 결과를 블록체인 네트워크에 전송하고</a:t>
            </a:r>
            <a:r>
              <a:rPr lang="en-US" altLang="ko-KR" sz="1200"/>
              <a:t>,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새로운 </a:t>
            </a:r>
            <a:r>
              <a:rPr lang="ko-KR" altLang="en-US" sz="1200"/>
              <a:t>작업 지시를 받아 채굴기에게 전달하는 제어 역할을 </a:t>
            </a:r>
            <a:r>
              <a:rPr lang="ko-KR" altLang="en-US" sz="1200" smtClean="0"/>
              <a:t>함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/>
              <a:t>채굴 </a:t>
            </a:r>
            <a:r>
              <a:rPr lang="ko-KR" altLang="en-US" sz="1200"/>
              <a:t>프로그램이 컴퓨터에 설치되어 채굴기와 통신하며 전체 채굴 과정을 </a:t>
            </a:r>
            <a:r>
              <a:rPr lang="ko-KR" altLang="en-US" sz="1200" smtClean="0"/>
              <a:t>관리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241092" y="5117066"/>
            <a:ext cx="8902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채굴 과정</a:t>
            </a: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채굴 프로그램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설치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컴퓨터에 채굴 프로그램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: BFGminer, CGMiner)</a:t>
            </a:r>
            <a:r>
              <a:rPr lang="ko-KR" altLang="en-US" sz="1200">
                <a:latin typeface="+mn-ea"/>
              </a:rPr>
              <a:t>을 </a:t>
            </a:r>
            <a:r>
              <a:rPr lang="ko-KR" altLang="en-US" sz="1200" smtClean="0">
                <a:latin typeface="+mn-ea"/>
              </a:rPr>
              <a:t>설치 </a:t>
            </a:r>
            <a:r>
              <a:rPr lang="en-US" altLang="ko-KR" sz="120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이 프로그램은 채굴자와 </a:t>
            </a:r>
            <a:r>
              <a:rPr lang="en-US" altLang="ko-KR" sz="1200" smtClean="0">
                <a:latin typeface="+mn-ea"/>
              </a:rPr>
              <a:t/>
            </a:r>
            <a:br>
              <a:rPr lang="en-US" altLang="ko-KR" sz="120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채굴 </a:t>
            </a:r>
            <a:r>
              <a:rPr lang="ko-KR" altLang="en-US" sz="1200">
                <a:latin typeface="+mn-ea"/>
              </a:rPr>
              <a:t>풀</a:t>
            </a:r>
            <a:r>
              <a:rPr lang="en-US" altLang="ko-KR" sz="1200">
                <a:latin typeface="+mn-ea"/>
              </a:rPr>
              <a:t>(mining pool)</a:t>
            </a:r>
            <a:r>
              <a:rPr lang="ko-KR" altLang="en-US" sz="1200">
                <a:latin typeface="+mn-ea"/>
              </a:rPr>
              <a:t>을 연결하는 인터페이스 역할을 </a:t>
            </a:r>
            <a:r>
              <a:rPr lang="ko-KR" altLang="en-US" sz="1200" smtClean="0">
                <a:latin typeface="+mn-ea"/>
              </a:rPr>
              <a:t>함</a:t>
            </a:r>
            <a:endParaRPr lang="en-US" altLang="ko-KR" sz="1200">
              <a:latin typeface="+mn-ea"/>
            </a:endParaRP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채굴기 연결 및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설정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채굴기를 컴퓨터에 연결하고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프로그램 설정에서 채굴기의 </a:t>
            </a:r>
            <a:r>
              <a:rPr lang="en-US" altLang="ko-KR" sz="1200">
                <a:latin typeface="+mn-ea"/>
              </a:rPr>
              <a:t>IP </a:t>
            </a:r>
            <a:r>
              <a:rPr lang="ko-KR" altLang="en-US" sz="1200">
                <a:latin typeface="+mn-ea"/>
              </a:rPr>
              <a:t>주소와 포트 등을 입력하여 통신을 </a:t>
            </a:r>
            <a:r>
              <a:rPr lang="ko-KR" altLang="en-US" sz="1200" smtClean="0">
                <a:latin typeface="+mn-ea"/>
              </a:rPr>
              <a:t>설정</a:t>
            </a:r>
            <a:endParaRPr lang="en-US" altLang="ko-KR" sz="1200">
              <a:latin typeface="+mn-ea"/>
            </a:endParaRP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작업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시작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채굴 프로그램이 채굴 </a:t>
            </a:r>
            <a:r>
              <a:rPr lang="ko-KR" altLang="en-US" sz="1200" smtClean="0">
                <a:latin typeface="+mn-ea"/>
              </a:rPr>
              <a:t>풀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/>
              <a:t>암호화폐 채굴자들이 각자의 </a:t>
            </a:r>
            <a:r>
              <a:rPr lang="ko-KR" altLang="en-US" sz="1200" b="1"/>
              <a:t>컴퓨팅 파워</a:t>
            </a:r>
            <a:r>
              <a:rPr lang="en-US" altLang="ko-KR" sz="1200" b="1"/>
              <a:t>(</a:t>
            </a:r>
            <a:r>
              <a:rPr lang="ko-KR" altLang="en-US" sz="1200" b="1"/>
              <a:t>해시레이트</a:t>
            </a:r>
            <a:r>
              <a:rPr lang="en-US" altLang="ko-KR" sz="1200" b="1"/>
              <a:t>)</a:t>
            </a:r>
            <a:r>
              <a:rPr lang="ko-KR" altLang="en-US" sz="1200" b="1"/>
              <a:t>를 합쳐서 함께 채굴하는 </a:t>
            </a:r>
            <a:r>
              <a:rPr lang="ko-KR" altLang="en-US" sz="1200" b="1" smtClean="0"/>
              <a:t>그룹</a:t>
            </a:r>
            <a:r>
              <a:rPr lang="en-US" altLang="ko-KR" sz="1200" b="1" smtClean="0"/>
              <a:t>)</a:t>
            </a:r>
            <a:r>
              <a:rPr lang="ko-KR" altLang="en-US" sz="1200" smtClean="0">
                <a:latin typeface="+mn-ea"/>
              </a:rPr>
              <a:t>에서 </a:t>
            </a:r>
            <a:r>
              <a:rPr lang="ko-KR" altLang="en-US" sz="1200">
                <a:latin typeface="+mn-ea"/>
              </a:rPr>
              <a:t>받은 작업 데이터를 채굴기에 전달하면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채굴기는 이 데이터를 바탕으로 연산을 </a:t>
            </a:r>
            <a:r>
              <a:rPr lang="ko-KR" altLang="en-US" sz="1200" smtClean="0">
                <a:latin typeface="+mn-ea"/>
              </a:rPr>
              <a:t>시작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보상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획득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채굴기가 연산에 성공하면 그 결과를 다시 프로그램으로 보내고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프로그램이 이를 채굴 풀에 전송하여 보상을 </a:t>
            </a:r>
            <a:r>
              <a:rPr lang="ko-KR" altLang="en-US" sz="1200" smtClean="0">
                <a:latin typeface="+mn-ea"/>
              </a:rPr>
              <a:t>받음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64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비트코인의 법정 통화 </a:t>
            </a:r>
            <a:endParaRPr lang="en-US" altLang="ko-KR" smtClean="0"/>
          </a:p>
          <a:p>
            <a:pPr lvl="1"/>
            <a:r>
              <a:rPr lang="ko-KR" altLang="en-US" smtClean="0"/>
              <a:t>브라질</a:t>
            </a:r>
            <a:r>
              <a:rPr lang="en-US" altLang="ko-KR"/>
              <a:t>, </a:t>
            </a:r>
            <a:r>
              <a:rPr lang="ko-KR" altLang="en-US"/>
              <a:t>멕시코</a:t>
            </a:r>
            <a:r>
              <a:rPr lang="en-US" altLang="ko-KR"/>
              <a:t>, </a:t>
            </a:r>
            <a:r>
              <a:rPr lang="ko-KR" altLang="en-US"/>
              <a:t>콜롬비아</a:t>
            </a:r>
            <a:r>
              <a:rPr lang="en-US" altLang="ko-KR"/>
              <a:t>, </a:t>
            </a:r>
            <a:r>
              <a:rPr lang="ko-KR" altLang="en-US" smtClean="0"/>
              <a:t>탄자니아 등도 비트코인 법정통화 지정에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관심있음</a:t>
            </a:r>
            <a:endParaRPr lang="en-US" altLang="ko-KR" smtClean="0"/>
          </a:p>
          <a:p>
            <a:pPr lvl="2"/>
            <a:r>
              <a:rPr lang="en-US" altLang="ko-KR" b="0" smtClean="0">
                <a:solidFill>
                  <a:schemeClr val="tx1"/>
                </a:solidFill>
              </a:rPr>
              <a:t>"</a:t>
            </a:r>
            <a:r>
              <a:rPr lang="ko-KR" altLang="en-US" b="0" smtClean="0">
                <a:solidFill>
                  <a:schemeClr val="tx1"/>
                </a:solidFill>
              </a:rPr>
              <a:t>엘살바도르처럼 경제의 기초체력이 약하면서 달러를 사용하는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소규모경제국가들이 비트코인을 선택할 가능성이 크다</a:t>
            </a:r>
            <a:r>
              <a:rPr lang="en-US" altLang="ko-KR" b="0">
                <a:solidFill>
                  <a:schemeClr val="tx1"/>
                </a:solidFill>
              </a:rPr>
              <a:t>"</a:t>
            </a:r>
            <a:r>
              <a:rPr lang="ko-KR" altLang="en-US" b="0" smtClean="0">
                <a:solidFill>
                  <a:schemeClr val="tx1"/>
                </a:solidFill>
              </a:rPr>
              <a:t>고 강조</a:t>
            </a:r>
            <a:r>
              <a:rPr lang="en-US" altLang="ko-KR" b="0">
                <a:solidFill>
                  <a:schemeClr val="tx1"/>
                </a:solidFill>
              </a:rPr>
              <a:t>(</a:t>
            </a:r>
            <a:r>
              <a:rPr lang="ko-KR" altLang="en-US" b="0" smtClean="0">
                <a:solidFill>
                  <a:schemeClr val="tx1"/>
                </a:solidFill>
              </a:rPr>
              <a:t>오정근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한국금융</a:t>
            </a:r>
            <a:r>
              <a:rPr lang="en-US" altLang="ko-KR" b="0">
                <a:solidFill>
                  <a:schemeClr val="tx1"/>
                </a:solidFill>
              </a:rPr>
              <a:t>ICT</a:t>
            </a:r>
            <a:r>
              <a:rPr lang="ko-KR" altLang="en-US" b="0">
                <a:solidFill>
                  <a:schemeClr val="tx1"/>
                </a:solidFill>
              </a:rPr>
              <a:t>융합학회장</a:t>
            </a:r>
            <a:r>
              <a:rPr lang="en-US" altLang="ko-KR" b="0">
                <a:solidFill>
                  <a:schemeClr val="tx1"/>
                </a:solidFill>
              </a:rPr>
              <a:t>)</a:t>
            </a:r>
            <a:endParaRPr lang="ko-KR" altLang="en-US" b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한국은행 이주열총재</a:t>
            </a:r>
            <a:r>
              <a:rPr lang="en-US" altLang="ko-KR"/>
              <a:t>(2021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 </a:t>
            </a:r>
            <a:r>
              <a:rPr lang="en-US" altLang="ko-KR" smtClean="0"/>
              <a:t>24</a:t>
            </a:r>
            <a:r>
              <a:rPr lang="ko-KR" altLang="en-US"/>
              <a:t>일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b="0" smtClean="0">
                <a:solidFill>
                  <a:schemeClr val="tx1"/>
                </a:solidFill>
              </a:rPr>
              <a:t>“</a:t>
            </a:r>
            <a:r>
              <a:rPr lang="ko-KR" altLang="en-US" b="0" smtClean="0">
                <a:solidFill>
                  <a:schemeClr val="tx1"/>
                </a:solidFill>
              </a:rPr>
              <a:t>암호화폐는 높은 가격 </a:t>
            </a:r>
            <a:r>
              <a:rPr lang="ko-KR" altLang="en-US" smtClean="0"/>
              <a:t>변동성</a:t>
            </a:r>
            <a:r>
              <a:rPr lang="ko-KR" altLang="en-US" b="0" smtClean="0">
                <a:solidFill>
                  <a:schemeClr val="tx1"/>
                </a:solidFill>
              </a:rPr>
              <a:t>으로 </a:t>
            </a:r>
            <a:r>
              <a:rPr lang="ko-KR" altLang="en-US" smtClean="0"/>
              <a:t>지급수단 및 가치저장 수단으로서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기능을 하는데 제약이 있다</a:t>
            </a:r>
            <a:r>
              <a:rPr lang="en-US" altLang="ko-KR" smtClean="0"/>
              <a:t>.”</a:t>
            </a:r>
          </a:p>
          <a:p>
            <a:pPr lvl="2"/>
            <a:r>
              <a:rPr lang="en-US" altLang="ko-KR" b="0" smtClean="0">
                <a:solidFill>
                  <a:schemeClr val="tx1"/>
                </a:solidFill>
              </a:rPr>
              <a:t>“</a:t>
            </a:r>
            <a:r>
              <a:rPr lang="ko-KR" altLang="en-US" b="0" smtClean="0">
                <a:solidFill>
                  <a:schemeClr val="tx1"/>
                </a:solidFill>
              </a:rPr>
              <a:t>암호자산 투자가 과도해지면 투자자에 대한 대출이 부실화할 가능성이 높고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 smtClean="0">
                <a:solidFill>
                  <a:schemeClr val="tx1"/>
                </a:solidFill>
              </a:rPr>
              <a:t>금융 안정측면에서도 리스크가 커진다</a:t>
            </a:r>
            <a:r>
              <a:rPr lang="en-US" altLang="ko-KR" b="0">
                <a:solidFill>
                  <a:schemeClr val="tx1"/>
                </a:solidFill>
              </a:rPr>
              <a:t>."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76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92091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import hashlib</a:t>
            </a:r>
          </a:p>
          <a:p>
            <a:r>
              <a:rPr lang="en-US" altLang="ko-KR" sz="1400"/>
              <a:t>import time</a:t>
            </a:r>
          </a:p>
          <a:p>
            <a:r>
              <a:rPr lang="en-US" altLang="ko-KR" sz="1400" b="1" smtClean="0"/>
              <a:t>//Block </a:t>
            </a:r>
            <a:r>
              <a:rPr lang="ko-KR" altLang="en-US" sz="1400" b="1"/>
              <a:t>클래스</a:t>
            </a:r>
            <a:r>
              <a:rPr lang="en-US" altLang="ko-KR" sz="1400"/>
              <a:t>:</a:t>
            </a:r>
          </a:p>
          <a:p>
            <a:r>
              <a:rPr lang="en-US" altLang="ko-KR" sz="1400" smtClean="0"/>
              <a:t>//index</a:t>
            </a:r>
            <a:r>
              <a:rPr lang="en-US" altLang="ko-KR" sz="1400"/>
              <a:t>, transactions, timestamp, previous_hash</a:t>
            </a:r>
            <a:r>
              <a:rPr lang="ko-KR" altLang="en-US" sz="1400"/>
              <a:t>와 같은 블록의 기본 </a:t>
            </a:r>
            <a:r>
              <a:rPr lang="ko-KR" altLang="en-US" sz="1400"/>
              <a:t>정보를 </a:t>
            </a:r>
            <a:r>
              <a:rPr lang="ko-KR" altLang="en-US" sz="1400" smtClean="0"/>
              <a:t>포함</a:t>
            </a:r>
            <a:endParaRPr lang="en-US" altLang="ko-KR" sz="1400"/>
          </a:p>
          <a:p>
            <a:r>
              <a:rPr lang="en-US" altLang="ko-KR" sz="1400" smtClean="0"/>
              <a:t>//nonce</a:t>
            </a:r>
            <a:r>
              <a:rPr lang="ko-KR" altLang="en-US" sz="1400"/>
              <a:t>는 채굴 과정에서 계속해서 바뀌는 </a:t>
            </a:r>
            <a:r>
              <a:rPr lang="ko-KR" altLang="en-US" sz="1400"/>
              <a:t>임의의 </a:t>
            </a:r>
            <a:r>
              <a:rPr lang="ko-KR" altLang="en-US" sz="1400" smtClean="0"/>
              <a:t>숫자</a:t>
            </a:r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class Block:</a:t>
            </a:r>
          </a:p>
          <a:p>
            <a:r>
              <a:rPr lang="en-US" altLang="ko-KR" sz="1400"/>
              <a:t>    </a:t>
            </a:r>
            <a:r>
              <a:rPr lang="en-US" altLang="ko-KR" sz="1400" b="1">
                <a:solidFill>
                  <a:srgbClr val="0000CC"/>
                </a:solidFill>
              </a:rPr>
              <a:t>def __init__(self, index, transactions, timestamp, previous_hash, nonce=0):</a:t>
            </a:r>
          </a:p>
          <a:p>
            <a:r>
              <a:rPr lang="en-US" altLang="ko-KR" sz="1400"/>
              <a:t>        self.index = index</a:t>
            </a:r>
          </a:p>
          <a:p>
            <a:r>
              <a:rPr lang="en-US" altLang="ko-KR" sz="1400"/>
              <a:t>        self.transactions = transactions</a:t>
            </a:r>
          </a:p>
          <a:p>
            <a:r>
              <a:rPr lang="en-US" altLang="ko-KR" sz="1400"/>
              <a:t>        self.timestamp = timestamp</a:t>
            </a:r>
          </a:p>
          <a:p>
            <a:r>
              <a:rPr lang="en-US" altLang="ko-KR" sz="1400"/>
              <a:t>        self.previous_hash = previous_hash</a:t>
            </a:r>
          </a:p>
          <a:p>
            <a:r>
              <a:rPr lang="en-US" altLang="ko-KR" sz="1400"/>
              <a:t>        self.nonce = nonce # Nonce: </a:t>
            </a:r>
            <a:r>
              <a:rPr lang="ko-KR" altLang="en-US" sz="1400"/>
              <a:t>채굴 시 필요한 </a:t>
            </a:r>
            <a:r>
              <a:rPr lang="ko-KR" altLang="en-US" sz="1400"/>
              <a:t>임의의 </a:t>
            </a:r>
            <a:r>
              <a:rPr lang="ko-KR" altLang="en-US" sz="1400" smtClean="0"/>
              <a:t>숫자</a:t>
            </a:r>
            <a:endParaRPr lang="en-US" altLang="ko-KR" sz="1400" smtClean="0"/>
          </a:p>
          <a:p>
            <a:endParaRPr lang="ko-KR" altLang="en-US" sz="1400"/>
          </a:p>
          <a:p>
            <a:r>
              <a:rPr lang="ko-KR" altLang="en-US" sz="1400"/>
              <a:t>    </a:t>
            </a:r>
            <a:r>
              <a:rPr lang="en-US" altLang="ko-KR" sz="1400" smtClean="0"/>
              <a:t>//</a:t>
            </a:r>
            <a:r>
              <a:rPr lang="en-US" altLang="ko-KR" sz="1400" b="1" smtClean="0"/>
              <a:t>calculate_hash </a:t>
            </a:r>
            <a:r>
              <a:rPr lang="ko-KR" altLang="en-US" sz="1400" b="1" smtClean="0"/>
              <a:t>함수 </a:t>
            </a:r>
            <a:r>
              <a:rPr lang="en-US" altLang="ko-KR" sz="1400" b="1" smtClean="0"/>
              <a:t>- </a:t>
            </a:r>
            <a:r>
              <a:rPr lang="ko-KR" altLang="en-US" sz="1400" smtClean="0"/>
              <a:t>블록의 </a:t>
            </a:r>
            <a:r>
              <a:rPr lang="ko-KR" altLang="en-US" sz="1400"/>
              <a:t>모든 데이터를 합쳐 </a:t>
            </a:r>
            <a:r>
              <a:rPr lang="en-US" altLang="ko-KR" sz="1400"/>
              <a:t>SHA-256 </a:t>
            </a:r>
            <a:r>
              <a:rPr lang="ko-KR" altLang="en-US" sz="1400"/>
              <a:t>해시 함수를 통해 </a:t>
            </a:r>
            <a:r>
              <a:rPr lang="ko-KR" altLang="en-US" sz="1400"/>
              <a:t>고유한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  //</a:t>
            </a:r>
            <a:r>
              <a:rPr lang="ko-KR" altLang="en-US" sz="1400" smtClean="0"/>
              <a:t>해시값을 계산</a:t>
            </a:r>
            <a:endParaRPr lang="en-US" altLang="ko-KR" sz="1400"/>
          </a:p>
          <a:p>
            <a:r>
              <a:rPr lang="ko-KR" altLang="en-US" sz="1400" smtClean="0"/>
              <a:t>    </a:t>
            </a:r>
            <a:r>
              <a:rPr lang="en-US" altLang="ko-KR" sz="1400" b="1" smtClean="0">
                <a:solidFill>
                  <a:srgbClr val="0000CC"/>
                </a:solidFill>
              </a:rPr>
              <a:t>def </a:t>
            </a:r>
            <a:r>
              <a:rPr lang="en-US" altLang="ko-KR" sz="1400" b="1">
                <a:solidFill>
                  <a:srgbClr val="0000CC"/>
                </a:solidFill>
              </a:rPr>
              <a:t>calculate_hash(self):</a:t>
            </a:r>
          </a:p>
          <a:p>
            <a:r>
              <a:rPr lang="en-US" altLang="ko-KR" sz="1400"/>
              <a:t>        # </a:t>
            </a:r>
            <a:r>
              <a:rPr lang="ko-KR" altLang="en-US" sz="1400"/>
              <a:t>블록의 모든 데이터를 문자열로 결합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block_string = f"{self.index}{self.transactions}{self.timestamp}{self.previous_hash}{self.nonce}"</a:t>
            </a:r>
          </a:p>
          <a:p>
            <a:r>
              <a:rPr lang="en-US" altLang="ko-KR" sz="1400"/>
              <a:t>        # SHA256 </a:t>
            </a:r>
            <a:r>
              <a:rPr lang="ko-KR" altLang="en-US" sz="1400"/>
              <a:t>해시 함수 사용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return hashlib.sha256(block_string.encode()).hexdigest()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0760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28800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//</a:t>
            </a:r>
            <a:r>
              <a:rPr lang="en-US" altLang="ko-KR" sz="1400" b="1"/>
              <a:t>mine_block </a:t>
            </a:r>
            <a:r>
              <a:rPr lang="ko-KR" altLang="en-US" sz="1400" b="1"/>
              <a:t>함수</a:t>
            </a:r>
            <a:r>
              <a:rPr lang="en-US" altLang="ko-KR" sz="1400"/>
              <a:t>:</a:t>
            </a:r>
          </a:p>
          <a:p>
            <a:r>
              <a:rPr lang="en-US" altLang="ko-KR" sz="1400" smtClean="0"/>
              <a:t>//difficulty</a:t>
            </a:r>
            <a:r>
              <a:rPr lang="ko-KR" altLang="en-US" sz="1400"/>
              <a:t>는 채굴의 </a:t>
            </a:r>
            <a:r>
              <a:rPr lang="ko-KR" altLang="en-US" sz="1400"/>
              <a:t>난이도를 </a:t>
            </a:r>
            <a:r>
              <a:rPr lang="ko-KR" altLang="en-US" sz="1400" smtClean="0"/>
              <a:t>결정</a:t>
            </a:r>
            <a:r>
              <a:rPr lang="en-US" altLang="ko-KR" sz="1400" smtClean="0"/>
              <a:t>, </a:t>
            </a:r>
            <a:r>
              <a:rPr lang="ko-KR" altLang="en-US" sz="1400"/>
              <a:t>난이도가 </a:t>
            </a:r>
            <a:r>
              <a:rPr lang="en-US" altLang="ko-KR" sz="1400"/>
              <a:t>4</a:t>
            </a:r>
            <a:r>
              <a:rPr lang="ko-KR" altLang="en-US" sz="1400"/>
              <a:t>이면</a:t>
            </a:r>
            <a:r>
              <a:rPr lang="en-US" altLang="ko-KR" sz="1400"/>
              <a:t>, </a:t>
            </a:r>
            <a:r>
              <a:rPr lang="ko-KR" altLang="en-US" sz="1400"/>
              <a:t>해시값이 </a:t>
            </a:r>
            <a:r>
              <a:rPr lang="en-US" altLang="ko-KR" sz="1400"/>
              <a:t>'0000'</a:t>
            </a:r>
            <a:r>
              <a:rPr lang="ko-KR" altLang="en-US" sz="1400"/>
              <a:t>으로 시작해야 </a:t>
            </a:r>
            <a:r>
              <a:rPr lang="ko-KR" altLang="en-US" sz="1400"/>
              <a:t>채굴에 </a:t>
            </a:r>
            <a:r>
              <a:rPr lang="ko-KR" altLang="en-US" sz="1400" smtClean="0"/>
              <a:t>성공</a:t>
            </a:r>
            <a:endParaRPr lang="en-US" altLang="ko-KR" sz="1400"/>
          </a:p>
          <a:p>
            <a:r>
              <a:rPr lang="en-US" altLang="ko-KR" sz="1400" smtClean="0"/>
              <a:t>//while </a:t>
            </a:r>
            <a:r>
              <a:rPr lang="ko-KR" altLang="en-US" sz="1400"/>
              <a:t>루프를 통해 </a:t>
            </a:r>
            <a:r>
              <a:rPr lang="en-US" altLang="ko-KR" sz="1400"/>
              <a:t>nonce</a:t>
            </a:r>
            <a:r>
              <a:rPr lang="ko-KR" altLang="en-US" sz="1400"/>
              <a:t>를 </a:t>
            </a:r>
            <a:r>
              <a:rPr lang="en-US" altLang="ko-KR" sz="1400"/>
              <a:t>1</a:t>
            </a:r>
            <a:r>
              <a:rPr lang="ko-KR" altLang="en-US" sz="1400"/>
              <a:t>씩 증가시키면서 </a:t>
            </a:r>
            <a:r>
              <a:rPr lang="ko-KR" altLang="en-US" sz="1400"/>
              <a:t>해시를 </a:t>
            </a:r>
            <a:r>
              <a:rPr lang="ko-KR" altLang="en-US" sz="1400" smtClean="0"/>
              <a:t>계산</a:t>
            </a:r>
            <a:endParaRPr lang="en-US" altLang="ko-KR" sz="1400"/>
          </a:p>
          <a:p>
            <a:r>
              <a:rPr lang="en-US" altLang="ko-KR" sz="1400" smtClean="0"/>
              <a:t>//startswith(target</a:t>
            </a:r>
            <a:r>
              <a:rPr lang="en-US" altLang="ko-KR" sz="1400"/>
              <a:t>)</a:t>
            </a:r>
            <a:r>
              <a:rPr lang="ko-KR" altLang="en-US" sz="1400"/>
              <a:t>을 사용하여 계산된 해시가 목표 난이도를 </a:t>
            </a:r>
            <a:r>
              <a:rPr lang="ko-KR" altLang="en-US" sz="1400"/>
              <a:t>만족하는지 </a:t>
            </a:r>
            <a:r>
              <a:rPr lang="ko-KR" altLang="en-US" sz="1400" smtClean="0"/>
              <a:t>확인</a:t>
            </a:r>
            <a:endParaRPr lang="en-US" altLang="ko-KR" sz="1400"/>
          </a:p>
          <a:p>
            <a:r>
              <a:rPr lang="en-US" altLang="ko-KR" sz="1400" smtClean="0"/>
              <a:t>//</a:t>
            </a:r>
            <a:r>
              <a:rPr lang="ko-KR" altLang="en-US" sz="1400" smtClean="0"/>
              <a:t>조건을 </a:t>
            </a:r>
            <a:r>
              <a:rPr lang="ko-KR" altLang="en-US" sz="1400"/>
              <a:t>만족하는 해시를 찾으면 루프를 멈추고 채굴된 </a:t>
            </a:r>
            <a:r>
              <a:rPr lang="ko-KR" altLang="en-US" sz="1400"/>
              <a:t>해시를 </a:t>
            </a:r>
            <a:r>
              <a:rPr lang="ko-KR" altLang="en-US" sz="1400" smtClean="0"/>
              <a:t>반환</a:t>
            </a:r>
            <a:endParaRPr lang="en-US" altLang="ko-KR" sz="1400"/>
          </a:p>
          <a:p>
            <a:r>
              <a:rPr lang="en-US" altLang="ko-KR" sz="1400" b="1" smtClean="0">
                <a:solidFill>
                  <a:srgbClr val="0000CC"/>
                </a:solidFill>
              </a:rPr>
              <a:t>def </a:t>
            </a:r>
            <a:r>
              <a:rPr lang="en-US" altLang="ko-KR" sz="1400" b="1">
                <a:solidFill>
                  <a:srgbClr val="0000CC"/>
                </a:solidFill>
              </a:rPr>
              <a:t>mine_block(block, difficulty):</a:t>
            </a:r>
          </a:p>
          <a:p>
            <a:r>
              <a:rPr lang="en-US" altLang="ko-KR" sz="1400"/>
              <a:t>    # </a:t>
            </a:r>
            <a:r>
              <a:rPr lang="ko-KR" altLang="en-US" sz="1400"/>
              <a:t>난이도에 해당하는 </a:t>
            </a:r>
            <a:r>
              <a:rPr lang="en-US" altLang="ko-KR" sz="1400"/>
              <a:t>'0'</a:t>
            </a:r>
            <a:r>
              <a:rPr lang="ko-KR" altLang="en-US" sz="1400"/>
              <a:t>의 개수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target = "0" * difficulty</a:t>
            </a:r>
          </a:p>
          <a:p>
            <a:r>
              <a:rPr lang="en-US" altLang="ko-KR" sz="1400" smtClean="0"/>
              <a:t>    </a:t>
            </a:r>
            <a:r>
              <a:rPr lang="en-US" altLang="ko-KR" sz="1400"/>
              <a:t>print("</a:t>
            </a:r>
            <a:r>
              <a:rPr lang="ko-KR" altLang="en-US" sz="1400"/>
              <a:t>채굴 시작</a:t>
            </a:r>
            <a:r>
              <a:rPr lang="en-US" altLang="ko-KR" sz="1400"/>
              <a:t>...")</a:t>
            </a:r>
          </a:p>
          <a:p>
            <a:r>
              <a:rPr lang="en-US" altLang="ko-KR" sz="1400"/>
              <a:t>    start_time = time.time()</a:t>
            </a:r>
          </a:p>
          <a:p>
            <a:r>
              <a:rPr lang="en-US" altLang="ko-KR" sz="1400" smtClean="0"/>
              <a:t>    </a:t>
            </a:r>
            <a:r>
              <a:rPr lang="en-US" altLang="ko-KR" sz="1400"/>
              <a:t>while True:</a:t>
            </a:r>
          </a:p>
          <a:p>
            <a:r>
              <a:rPr lang="en-US" altLang="ko-KR" sz="1400"/>
              <a:t>        # </a:t>
            </a:r>
            <a:r>
              <a:rPr lang="ko-KR" altLang="en-US" sz="1400"/>
              <a:t>블록의 해시 계산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current_hash = block.calculate_hash()</a:t>
            </a:r>
          </a:p>
          <a:p>
            <a:r>
              <a:rPr lang="en-US" altLang="ko-KR" sz="1400" smtClean="0"/>
              <a:t>        </a:t>
            </a:r>
            <a:r>
              <a:rPr lang="en-US" altLang="ko-KR" sz="1400"/>
              <a:t># </a:t>
            </a:r>
            <a:r>
              <a:rPr lang="ko-KR" altLang="en-US" sz="1400"/>
              <a:t>해시가 목표 난이도를 만족하는지 확인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if current_hash.startswith(target):</a:t>
            </a:r>
          </a:p>
          <a:p>
            <a:r>
              <a:rPr lang="en-US" altLang="ko-KR" sz="1400"/>
              <a:t>            end_time = time.time()</a:t>
            </a:r>
          </a:p>
          <a:p>
            <a:r>
              <a:rPr lang="en-US" altLang="ko-KR" sz="1400"/>
              <a:t>            mining_time = end_time - start_time</a:t>
            </a:r>
          </a:p>
          <a:p>
            <a:r>
              <a:rPr lang="en-US" altLang="ko-KR" sz="1400"/>
              <a:t>            print(f"</a:t>
            </a:r>
            <a:r>
              <a:rPr lang="ko-KR" altLang="en-US" sz="1400"/>
              <a:t>채굴 성공</a:t>
            </a:r>
            <a:r>
              <a:rPr lang="en-US" altLang="ko-KR" sz="1400"/>
              <a:t>! nonce: {block.nonce}")</a:t>
            </a:r>
          </a:p>
          <a:p>
            <a:r>
              <a:rPr lang="en-US" altLang="ko-KR" sz="1400"/>
              <a:t>            print(f"</a:t>
            </a:r>
            <a:r>
              <a:rPr lang="ko-KR" altLang="en-US" sz="1400"/>
              <a:t>채굴된 블록 해시</a:t>
            </a:r>
            <a:r>
              <a:rPr lang="en-US" altLang="ko-KR" sz="1400"/>
              <a:t>: {current_hash}")</a:t>
            </a:r>
          </a:p>
          <a:p>
            <a:r>
              <a:rPr lang="en-US" altLang="ko-KR" sz="1400"/>
              <a:t>            print(f"</a:t>
            </a:r>
            <a:r>
              <a:rPr lang="ko-KR" altLang="en-US" sz="1400"/>
              <a:t>채굴에 걸린 시간</a:t>
            </a:r>
            <a:r>
              <a:rPr lang="en-US" altLang="ko-KR" sz="1400"/>
              <a:t>: {mining_time:.2f}</a:t>
            </a:r>
            <a:r>
              <a:rPr lang="ko-KR" altLang="en-US" sz="1400"/>
              <a:t>초</a:t>
            </a:r>
            <a:r>
              <a:rPr lang="en-US" altLang="ko-KR" sz="1400"/>
              <a:t>")</a:t>
            </a:r>
          </a:p>
          <a:p>
            <a:r>
              <a:rPr lang="en-US" altLang="ko-KR" sz="1400"/>
              <a:t>            return current_hash</a:t>
            </a:r>
          </a:p>
          <a:p>
            <a:r>
              <a:rPr lang="en-US" altLang="ko-KR" sz="1400"/>
              <a:t>        else:</a:t>
            </a:r>
          </a:p>
          <a:p>
            <a:r>
              <a:rPr lang="en-US" altLang="ko-KR" sz="1400"/>
              <a:t>            # </a:t>
            </a:r>
            <a:r>
              <a:rPr lang="ko-KR" altLang="en-US" sz="1400"/>
              <a:t>목표를 만족하지 않으면 </a:t>
            </a:r>
            <a:r>
              <a:rPr lang="en-US" altLang="ko-KR" sz="1400"/>
              <a:t>Nonce </a:t>
            </a:r>
            <a:r>
              <a:rPr lang="ko-KR" altLang="en-US" sz="1400"/>
              <a:t>값을 </a:t>
            </a:r>
            <a:r>
              <a:rPr lang="en-US" altLang="ko-KR" sz="1400"/>
              <a:t>1 </a:t>
            </a:r>
            <a:r>
              <a:rPr lang="ko-KR" altLang="en-US" sz="1400"/>
              <a:t>증가시키고 다시 시도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block.nonce +=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361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92672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0000CC"/>
                </a:solidFill>
              </a:rPr>
              <a:t># </a:t>
            </a:r>
            <a:r>
              <a:rPr lang="ko-KR" altLang="en-US" sz="1400" b="1">
                <a:solidFill>
                  <a:srgbClr val="0000CC"/>
                </a:solidFill>
              </a:rPr>
              <a:t>사용 예시</a:t>
            </a:r>
          </a:p>
          <a:p>
            <a:r>
              <a:rPr lang="en-US" altLang="ko-KR" sz="1400"/>
              <a:t>if __name__ == '__</a:t>
            </a:r>
            <a:r>
              <a:rPr lang="en-US" altLang="ko-KR" sz="1400"/>
              <a:t>main</a:t>
            </a:r>
            <a:r>
              <a:rPr lang="en-US" altLang="ko-KR" sz="1400" smtClean="0"/>
              <a:t>__': //</a:t>
            </a:r>
            <a:r>
              <a:rPr lang="ko-KR" altLang="en-US" sz="1400"/>
              <a:t>파이썬 스크립트가 직접 실행될 때만 특정 코드를 실행하도록 하는 조건문</a:t>
            </a:r>
            <a:endParaRPr lang="en-US" altLang="ko-KR" sz="1400"/>
          </a:p>
          <a:p>
            <a:r>
              <a:rPr lang="en-US" altLang="ko-KR" sz="1400">
                <a:solidFill>
                  <a:srgbClr val="C00000"/>
                </a:solidFill>
              </a:rPr>
              <a:t>    # </a:t>
            </a:r>
            <a:r>
              <a:rPr lang="ko-KR" altLang="en-US" sz="1400">
                <a:solidFill>
                  <a:srgbClr val="C00000"/>
                </a:solidFill>
              </a:rPr>
              <a:t>이전 블록의 해시를 가정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previous_hash = "0000000000000000000000000000000000000000000000000000000000000000"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>
                <a:solidFill>
                  <a:srgbClr val="C00000"/>
                </a:solidFill>
              </a:rPr>
              <a:t>    # </a:t>
            </a:r>
            <a:r>
              <a:rPr lang="ko-KR" altLang="en-US" sz="1400">
                <a:solidFill>
                  <a:srgbClr val="C00000"/>
                </a:solidFill>
              </a:rPr>
              <a:t>새로운 거래 데이터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transactions = ["user_A sends 1 BTC to user_B", "user_C sends 5 BTC to user_D"]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C00000"/>
                </a:solidFill>
              </a:rPr>
              <a:t># </a:t>
            </a:r>
            <a:r>
              <a:rPr lang="ko-KR" altLang="en-US" sz="1400">
                <a:solidFill>
                  <a:srgbClr val="C00000"/>
                </a:solidFill>
              </a:rPr>
              <a:t>새로운 블록 생성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new_block = Block(</a:t>
            </a:r>
          </a:p>
          <a:p>
            <a:r>
              <a:rPr lang="en-US" altLang="ko-KR" sz="1400"/>
              <a:t>        index=1,</a:t>
            </a:r>
          </a:p>
          <a:p>
            <a:r>
              <a:rPr lang="en-US" altLang="ko-KR" sz="1400"/>
              <a:t>        transactions=transactions,</a:t>
            </a:r>
          </a:p>
          <a:p>
            <a:r>
              <a:rPr lang="en-US" altLang="ko-KR" sz="1400"/>
              <a:t>        timestamp=time.time(),</a:t>
            </a:r>
          </a:p>
          <a:p>
            <a:r>
              <a:rPr lang="en-US" altLang="ko-KR" sz="1400"/>
              <a:t>        previous_hash=previous_hash</a:t>
            </a:r>
          </a:p>
          <a:p>
            <a:r>
              <a:rPr lang="en-US" altLang="ko-KR" sz="1400"/>
              <a:t>    )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C00000"/>
                </a:solidFill>
              </a:rPr>
              <a:t># </a:t>
            </a:r>
            <a:r>
              <a:rPr lang="ko-KR" altLang="en-US" sz="1400">
                <a:solidFill>
                  <a:srgbClr val="C00000"/>
                </a:solidFill>
              </a:rPr>
              <a:t>난이도를 </a:t>
            </a:r>
            <a:r>
              <a:rPr lang="en-US" altLang="ko-KR" sz="1400">
                <a:solidFill>
                  <a:srgbClr val="C00000"/>
                </a:solidFill>
              </a:rPr>
              <a:t>4</a:t>
            </a:r>
            <a:r>
              <a:rPr lang="ko-KR" altLang="en-US" sz="1400">
                <a:solidFill>
                  <a:srgbClr val="C00000"/>
                </a:solidFill>
              </a:rPr>
              <a:t>로 설정 </a:t>
            </a:r>
            <a:r>
              <a:rPr lang="en-US" altLang="ko-KR" sz="1400">
                <a:solidFill>
                  <a:srgbClr val="C00000"/>
                </a:solidFill>
              </a:rPr>
              <a:t>(</a:t>
            </a:r>
            <a:r>
              <a:rPr lang="ko-KR" altLang="en-US" sz="1400">
                <a:solidFill>
                  <a:srgbClr val="C00000"/>
                </a:solidFill>
              </a:rPr>
              <a:t>해시가 </a:t>
            </a:r>
            <a:r>
              <a:rPr lang="en-US" altLang="ko-KR" sz="1400">
                <a:solidFill>
                  <a:srgbClr val="C00000"/>
                </a:solidFill>
              </a:rPr>
              <a:t>0000</a:t>
            </a:r>
            <a:r>
              <a:rPr lang="ko-KR" altLang="en-US" sz="1400">
                <a:solidFill>
                  <a:srgbClr val="C00000"/>
                </a:solidFill>
              </a:rPr>
              <a:t>으로 시작해야 함</a:t>
            </a:r>
            <a:r>
              <a:rPr lang="en-US" altLang="ko-KR" sz="140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/>
              <a:t>    difficulty = 4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mined_hash = mine_block(new_block, difficulty)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71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비채굴 </a:t>
            </a:r>
            <a:r>
              <a:rPr lang="ko-KR" altLang="en-US" smtClean="0"/>
              <a:t>가상자산</a:t>
            </a:r>
            <a:r>
              <a:rPr lang="en-US" altLang="ko-KR" smtClean="0"/>
              <a:t>(</a:t>
            </a:r>
            <a:r>
              <a:rPr lang="en-US" altLang="ko-KR"/>
              <a:t>Non-mineable)</a:t>
            </a: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채굴 과정을 거치지 않고 </a:t>
            </a:r>
            <a:r>
              <a:rPr lang="ko-KR" altLang="en-US"/>
              <a:t>발행된 가상자산</a:t>
            </a:r>
            <a:endParaRPr lang="en-US" altLang="ko-KR"/>
          </a:p>
          <a:p>
            <a:pPr lvl="3"/>
            <a:r>
              <a:rPr lang="ko-KR" altLang="en-US" b="0" smtClean="0">
                <a:solidFill>
                  <a:schemeClr val="tx1"/>
                </a:solidFill>
              </a:rPr>
              <a:t>코인 </a:t>
            </a:r>
            <a:r>
              <a:rPr lang="ko-KR" altLang="en-US" b="0">
                <a:solidFill>
                  <a:schemeClr val="tx1"/>
                </a:solidFill>
              </a:rPr>
              <a:t>발행 시 애초에 </a:t>
            </a:r>
            <a:r>
              <a:rPr lang="ko-KR" altLang="en-US">
                <a:solidFill>
                  <a:srgbClr val="FF0000"/>
                </a:solidFill>
              </a:rPr>
              <a:t>채굴 기능을 탑재하지 않은 </a:t>
            </a:r>
            <a:r>
              <a:rPr lang="ko-KR" altLang="en-US" smtClean="0">
                <a:solidFill>
                  <a:srgbClr val="FF0000"/>
                </a:solidFill>
              </a:rPr>
              <a:t>코인 </a:t>
            </a:r>
            <a:r>
              <a:rPr lang="en-US" altLang="ko-KR" b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smtClean="0">
                <a:solidFill>
                  <a:schemeClr val="tx1"/>
                </a:solidFill>
              </a:rPr>
              <a:t>이들은 </a:t>
            </a:r>
            <a:r>
              <a:rPr lang="ko-KR" altLang="en-US" b="0">
                <a:solidFill>
                  <a:schemeClr val="tx1"/>
                </a:solidFill>
              </a:rPr>
              <a:t>대부분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지분 </a:t>
            </a:r>
            <a:r>
              <a:rPr lang="ko-KR" altLang="en-US" b="0">
                <a:solidFill>
                  <a:schemeClr val="tx1"/>
                </a:solidFill>
              </a:rPr>
              <a:t>증명</a:t>
            </a:r>
            <a:r>
              <a:rPr lang="en-US" altLang="ko-KR" b="0">
                <a:solidFill>
                  <a:schemeClr val="tx1"/>
                </a:solidFill>
              </a:rPr>
              <a:t>(Proof-of-Stake, PoS)</a:t>
            </a:r>
            <a:r>
              <a:rPr lang="ko-KR" altLang="en-US" b="0">
                <a:solidFill>
                  <a:schemeClr val="tx1"/>
                </a:solidFill>
              </a:rPr>
              <a:t> 같은 다른 합의 알고리즘을 사용해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네트워크를 </a:t>
            </a:r>
            <a:r>
              <a:rPr lang="ko-KR" altLang="en-US" b="0">
                <a:solidFill>
                  <a:schemeClr val="tx1"/>
                </a:solidFill>
              </a:rPr>
              <a:t>운영하며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거래를 검증하는 참여자에게 보상을 주는 방식으로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코인을 발행</a:t>
            </a:r>
            <a:endParaRPr lang="en-US" altLang="ko-KR" b="0">
              <a:solidFill>
                <a:schemeClr val="tx1"/>
              </a:solidFill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발행 </a:t>
            </a:r>
            <a:r>
              <a:rPr lang="ko-KR" altLang="en-US" smtClean="0">
                <a:solidFill>
                  <a:schemeClr val="tx1"/>
                </a:solidFill>
              </a:rPr>
              <a:t>방식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/>
              <a:t>코인의 총량을 미리 정해두고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사용자들이 코인을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예치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스테이킹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하면 </a:t>
            </a:r>
            <a:r>
              <a:rPr lang="ko-KR" altLang="en-US" b="0">
                <a:solidFill>
                  <a:schemeClr val="tx1"/>
                </a:solidFill>
              </a:rPr>
              <a:t>그 대가로 새로운 코인을 </a:t>
            </a:r>
            <a:r>
              <a:rPr lang="ko-KR" altLang="en-US" b="0" smtClean="0">
                <a:solidFill>
                  <a:schemeClr val="tx1"/>
                </a:solidFill>
              </a:rPr>
              <a:t>받음 </a:t>
            </a:r>
            <a:r>
              <a:rPr lang="en-US" altLang="ko-KR" b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b="0" smtClean="0">
                <a:solidFill>
                  <a:schemeClr val="tx1"/>
                </a:solidFill>
              </a:rPr>
              <a:t> </a:t>
            </a:r>
            <a:r>
              <a:rPr lang="ko-KR" altLang="en-US" b="0">
                <a:solidFill>
                  <a:schemeClr val="tx1"/>
                </a:solidFill>
              </a:rPr>
              <a:t>이는 은행 예금의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이자처럼 안정적이고 </a:t>
            </a:r>
            <a:r>
              <a:rPr lang="ko-KR" altLang="en-US" b="0">
                <a:solidFill>
                  <a:schemeClr val="tx1"/>
                </a:solidFill>
              </a:rPr>
              <a:t>예측 가능한 보상을 </a:t>
            </a:r>
            <a:r>
              <a:rPr lang="ko-KR" altLang="en-US" b="0" smtClean="0">
                <a:solidFill>
                  <a:schemeClr val="tx1"/>
                </a:solidFill>
              </a:rPr>
              <a:t>제공</a:t>
            </a:r>
            <a:r>
              <a:rPr lang="en-US" altLang="ko-KR" smtClean="0"/>
              <a:t>(</a:t>
            </a:r>
            <a:r>
              <a:rPr lang="ko-KR" altLang="en-US" smtClean="0"/>
              <a:t>총 공급량은 </a:t>
            </a:r>
            <a:r>
              <a:rPr lang="ko-KR" altLang="en-US"/>
              <a:t>지속적으로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늘어남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>
                <a:solidFill>
                  <a:srgbClr val="006600"/>
                </a:solidFill>
              </a:rPr>
              <a:t>총량이 고정된 비채굴 </a:t>
            </a:r>
            <a:r>
              <a:rPr lang="ko-KR" altLang="en-US" smtClean="0">
                <a:solidFill>
                  <a:srgbClr val="006600"/>
                </a:solidFill>
              </a:rPr>
              <a:t>가상자산</a:t>
            </a:r>
            <a:endParaRPr lang="en-US" altLang="ko-KR" smtClean="0">
              <a:solidFill>
                <a:srgbClr val="006600"/>
              </a:solidFill>
            </a:endParaRPr>
          </a:p>
          <a:p>
            <a:pPr lvl="4"/>
            <a:r>
              <a:rPr lang="ko-KR" altLang="en-US" b="0" smtClean="0"/>
              <a:t>프로젝트 </a:t>
            </a:r>
            <a:r>
              <a:rPr lang="ko-KR" altLang="en-US" b="0"/>
              <a:t>시작 시점에 이미 전체 발행량이 모두 정해져 </a:t>
            </a:r>
            <a:r>
              <a:rPr lang="ko-KR" altLang="en-US" b="0" smtClean="0"/>
              <a:t>있음</a:t>
            </a:r>
            <a:endParaRPr lang="en-US" altLang="ko-KR" b="0" smtClean="0"/>
          </a:p>
          <a:p>
            <a:pPr lvl="4"/>
            <a:r>
              <a:rPr lang="ko-KR" altLang="en-US" b="0" smtClean="0"/>
              <a:t>새로운 </a:t>
            </a:r>
            <a:r>
              <a:rPr lang="ko-KR" altLang="en-US" b="0"/>
              <a:t>코인이 생성되는 메커니즘이 아예 </a:t>
            </a:r>
            <a:r>
              <a:rPr lang="ko-KR" altLang="en-US" b="0" smtClean="0"/>
              <a:t>없음</a:t>
            </a:r>
            <a:endParaRPr lang="en-US" altLang="ko-KR" b="0" smtClean="0"/>
          </a:p>
          <a:p>
            <a:pPr lvl="3"/>
            <a:r>
              <a:rPr lang="ko-KR" altLang="en-US">
                <a:solidFill>
                  <a:srgbClr val="006600"/>
                </a:solidFill>
              </a:rPr>
              <a:t>총량이 고정되지 않은 비채굴 </a:t>
            </a:r>
            <a:r>
              <a:rPr lang="ko-KR" altLang="en-US" smtClean="0">
                <a:solidFill>
                  <a:srgbClr val="006600"/>
                </a:solidFill>
              </a:rPr>
              <a:t>가상자산</a:t>
            </a:r>
            <a:endParaRPr lang="en-US" altLang="ko-KR" smtClean="0">
              <a:solidFill>
                <a:srgbClr val="006600"/>
              </a:solidFill>
            </a:endParaRPr>
          </a:p>
          <a:p>
            <a:pPr lvl="4"/>
            <a:r>
              <a:rPr lang="ko-KR" altLang="en-US" b="0" smtClean="0"/>
              <a:t>비록 </a:t>
            </a:r>
            <a:r>
              <a:rPr lang="ko-KR" altLang="en-US" b="0"/>
              <a:t>채굴 방식은 아니지만</a:t>
            </a:r>
            <a:r>
              <a:rPr lang="en-US" altLang="ko-KR" b="0"/>
              <a:t>, </a:t>
            </a:r>
            <a:r>
              <a:rPr lang="ko-KR" altLang="en-US" b="0"/>
              <a:t>네트워크 운영에 대한 </a:t>
            </a:r>
            <a:r>
              <a:rPr lang="ko-KR" altLang="en-US" b="0">
                <a:solidFill>
                  <a:srgbClr val="FF0000"/>
                </a:solidFill>
              </a:rPr>
              <a:t>보상으로 </a:t>
            </a:r>
            <a:r>
              <a:rPr lang="en-US" altLang="ko-KR" b="0" smtClean="0">
                <a:solidFill>
                  <a:srgbClr val="FF0000"/>
                </a:solidFill>
              </a:rPr>
              <a:t/>
            </a:r>
            <a:br>
              <a:rPr lang="en-US" altLang="ko-KR" b="0" smtClean="0">
                <a:solidFill>
                  <a:srgbClr val="FF0000"/>
                </a:solidFill>
              </a:rPr>
            </a:br>
            <a:r>
              <a:rPr lang="ko-KR" altLang="en-US" b="0" smtClean="0">
                <a:solidFill>
                  <a:srgbClr val="FF0000"/>
                </a:solidFill>
              </a:rPr>
              <a:t>새로운 코인을 </a:t>
            </a:r>
            <a:r>
              <a:rPr lang="ko-KR" altLang="en-US" b="0">
                <a:solidFill>
                  <a:srgbClr val="FF0000"/>
                </a:solidFill>
              </a:rPr>
              <a:t>계속 </a:t>
            </a:r>
            <a:r>
              <a:rPr lang="ko-KR" altLang="en-US" b="0" smtClean="0">
                <a:solidFill>
                  <a:srgbClr val="FF0000"/>
                </a:solidFill>
              </a:rPr>
              <a:t>발행함</a:t>
            </a:r>
            <a:endParaRPr lang="en-US" altLang="ko-KR" b="0">
              <a:solidFill>
                <a:srgbClr val="FF0000"/>
              </a:solidFill>
            </a:endParaRPr>
          </a:p>
          <a:p>
            <a:pPr lvl="4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74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비채굴 </a:t>
            </a:r>
            <a:r>
              <a:rPr lang="ko-KR" altLang="en-US" smtClean="0"/>
              <a:t>가상자산</a:t>
            </a:r>
            <a:r>
              <a:rPr lang="en-US" altLang="ko-KR" smtClean="0"/>
              <a:t>(</a:t>
            </a:r>
            <a:r>
              <a:rPr lang="en-US" altLang="ko-KR"/>
              <a:t>Non-mineable)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대표적인 예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b="0">
                <a:solidFill>
                  <a:schemeClr val="tx1"/>
                </a:solidFill>
              </a:rPr>
              <a:t>이더리움</a:t>
            </a:r>
            <a:r>
              <a:rPr lang="en-US" altLang="ko-KR" b="0">
                <a:solidFill>
                  <a:schemeClr val="tx1"/>
                </a:solidFill>
              </a:rPr>
              <a:t>(ETH, </a:t>
            </a:r>
            <a:r>
              <a:rPr lang="ko-KR" altLang="en-US" b="0">
                <a:solidFill>
                  <a:schemeClr val="tx1"/>
                </a:solidFill>
              </a:rPr>
              <a:t>채굴에서 </a:t>
            </a:r>
            <a:r>
              <a:rPr lang="en-US" altLang="ko-KR" b="0">
                <a:solidFill>
                  <a:schemeClr val="tx1"/>
                </a:solidFill>
              </a:rPr>
              <a:t>PoS</a:t>
            </a:r>
            <a:r>
              <a:rPr lang="ko-KR" altLang="en-US" b="0">
                <a:solidFill>
                  <a:schemeClr val="tx1"/>
                </a:solidFill>
              </a:rPr>
              <a:t>로 전환</a:t>
            </a:r>
            <a:r>
              <a:rPr lang="en-US" altLang="ko-KR" b="0">
                <a:solidFill>
                  <a:schemeClr val="tx1"/>
                </a:solidFill>
              </a:rPr>
              <a:t>), </a:t>
            </a:r>
            <a:r>
              <a:rPr lang="ko-KR" altLang="en-US" b="0">
                <a:solidFill>
                  <a:schemeClr val="tx1"/>
                </a:solidFill>
              </a:rPr>
              <a:t>카르다노</a:t>
            </a:r>
            <a:r>
              <a:rPr lang="en-US" altLang="ko-KR" b="0">
                <a:solidFill>
                  <a:schemeClr val="tx1"/>
                </a:solidFill>
              </a:rPr>
              <a:t>(ADA),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솔라나</a:t>
            </a:r>
            <a:r>
              <a:rPr lang="en-US" altLang="ko-KR" b="0">
                <a:solidFill>
                  <a:schemeClr val="tx1"/>
                </a:solidFill>
              </a:rPr>
              <a:t>(SOL</a:t>
            </a:r>
            <a:r>
              <a:rPr lang="en-US" altLang="ko-KR" b="0" smtClean="0">
                <a:solidFill>
                  <a:schemeClr val="tx1"/>
                </a:solidFill>
              </a:rPr>
              <a:t>)</a:t>
            </a:r>
            <a:endParaRPr lang="en-US" altLang="ko-KR" b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장점</a:t>
            </a:r>
            <a:endParaRPr lang="en-US" altLang="ko-KR"/>
          </a:p>
          <a:p>
            <a:pPr lvl="3"/>
            <a:r>
              <a:rPr lang="ko-KR" altLang="en-US"/>
              <a:t>에너지 </a:t>
            </a:r>
            <a:r>
              <a:rPr lang="ko-KR" altLang="en-US" smtClean="0"/>
              <a:t>효율적 </a:t>
            </a:r>
            <a:r>
              <a:rPr lang="en-US" altLang="ko-KR" smtClean="0"/>
              <a:t>- </a:t>
            </a:r>
            <a:r>
              <a:rPr lang="ko-KR" altLang="en-US" b="0"/>
              <a:t>채굴에 필요한 막대한 전기를 소모하지 않아 </a:t>
            </a:r>
            <a:r>
              <a:rPr lang="ko-KR" altLang="en-US" b="0" smtClean="0"/>
              <a:t>친환경적</a:t>
            </a:r>
            <a:endParaRPr lang="en-US" altLang="ko-KR" b="0"/>
          </a:p>
          <a:p>
            <a:pPr lvl="3"/>
            <a:r>
              <a:rPr lang="ko-KR" altLang="en-US" smtClean="0"/>
              <a:t>확장성 </a:t>
            </a:r>
            <a:r>
              <a:rPr lang="en-US" altLang="ko-KR" smtClean="0"/>
              <a:t>- </a:t>
            </a:r>
            <a:r>
              <a:rPr lang="ko-KR" altLang="en-US" b="0"/>
              <a:t>거래 처리 속도가 </a:t>
            </a:r>
            <a:r>
              <a:rPr lang="ko-KR" altLang="en-US" b="0" smtClean="0"/>
              <a:t>빠름</a:t>
            </a:r>
            <a:endParaRPr lang="en-US" altLang="ko-KR" b="0"/>
          </a:p>
          <a:p>
            <a:pPr lvl="2"/>
            <a:r>
              <a:rPr lang="ko-KR" altLang="en-US" smtClean="0"/>
              <a:t>단점</a:t>
            </a:r>
            <a:endParaRPr lang="en-US" altLang="ko-KR"/>
          </a:p>
          <a:p>
            <a:pPr lvl="3"/>
            <a:r>
              <a:rPr lang="ko-KR" altLang="en-US"/>
              <a:t>중앙화 </a:t>
            </a:r>
            <a:r>
              <a:rPr lang="ko-KR" altLang="en-US" smtClean="0"/>
              <a:t>위험 </a:t>
            </a:r>
            <a:r>
              <a:rPr lang="en-US" altLang="ko-KR" smtClean="0"/>
              <a:t>- </a:t>
            </a:r>
            <a:r>
              <a:rPr lang="ko-KR" altLang="en-US" b="0"/>
              <a:t>많은 코인을 가진 소수가 네트워크 운영에 더 큰 영향력을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행사할 </a:t>
            </a:r>
            <a:r>
              <a:rPr lang="ko-KR" altLang="en-US" b="0"/>
              <a:t>수 </a:t>
            </a:r>
            <a:r>
              <a:rPr lang="ko-KR" altLang="en-US" b="0" smtClean="0"/>
              <a:t>있음</a:t>
            </a:r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42629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ko-KR" altLang="en-US" sz="2200" smtClean="0"/>
              <a:t>주요용어</a:t>
            </a:r>
            <a:endParaRPr lang="en-US" altLang="ko-KR" sz="2200" smtClean="0"/>
          </a:p>
          <a:p>
            <a:pPr lvl="1"/>
            <a:r>
              <a:rPr lang="ko-KR" altLang="en-US" sz="1900"/>
              <a:t>선채굴 </a:t>
            </a:r>
            <a:r>
              <a:rPr lang="ko-KR" altLang="en-US" sz="1900" smtClean="0"/>
              <a:t>가상자산</a:t>
            </a:r>
            <a:r>
              <a:rPr lang="en-US" altLang="ko-KR" sz="1900" smtClean="0"/>
              <a:t>(</a:t>
            </a:r>
            <a:r>
              <a:rPr lang="en-US" altLang="ko-KR" sz="1900"/>
              <a:t>Pre-mined)</a:t>
            </a:r>
          </a:p>
          <a:p>
            <a:pPr lvl="2"/>
            <a:r>
              <a:rPr lang="en-US" altLang="ko-KR" sz="1700"/>
              <a:t>"</a:t>
            </a:r>
            <a:r>
              <a:rPr lang="ko-KR" altLang="en-US" sz="1700"/>
              <a:t>사전 채굴된</a:t>
            </a:r>
            <a:r>
              <a:rPr lang="en-US" altLang="ko-KR" sz="1700"/>
              <a:t>" </a:t>
            </a:r>
            <a:r>
              <a:rPr lang="ko-KR" altLang="en-US" sz="1700"/>
              <a:t>가상자산</a:t>
            </a:r>
            <a:endParaRPr lang="en-US" altLang="ko-KR" sz="1700"/>
          </a:p>
          <a:p>
            <a:pPr lvl="3"/>
            <a:r>
              <a:rPr lang="ko-KR" altLang="en-US" sz="1500" b="0" smtClean="0"/>
              <a:t>코인 </a:t>
            </a:r>
            <a:r>
              <a:rPr lang="ko-KR" altLang="en-US" sz="1500" b="0"/>
              <a:t>발행자가 </a:t>
            </a:r>
            <a:r>
              <a:rPr lang="ko-KR" altLang="en-US" sz="1500">
                <a:solidFill>
                  <a:srgbClr val="FF0000"/>
                </a:solidFill>
              </a:rPr>
              <a:t>네트워크 공개 전에 미리 코인의 총량을 전부 발행한 </a:t>
            </a:r>
            <a:r>
              <a:rPr lang="ko-KR" altLang="en-US" sz="1500" b="0"/>
              <a:t>후 시장에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유통하는 방식 </a:t>
            </a:r>
            <a:r>
              <a:rPr lang="en-US" altLang="ko-KR" sz="1500" b="0" smtClean="0">
                <a:sym typeface="Wingdings" panose="05000000000000000000" pitchFamily="2" charset="2"/>
              </a:rPr>
              <a:t> </a:t>
            </a:r>
            <a:r>
              <a:rPr lang="ko-KR" altLang="en-US" sz="1500" b="0" smtClean="0"/>
              <a:t>개발자나 </a:t>
            </a:r>
            <a:r>
              <a:rPr lang="ko-KR" altLang="en-US" sz="1500" b="0"/>
              <a:t>프로젝트팀이 초기 자금 확보를 위해 주로 </a:t>
            </a:r>
            <a:r>
              <a:rPr lang="ko-KR" altLang="en-US" sz="1500" b="0" smtClean="0"/>
              <a:t>사용</a:t>
            </a:r>
            <a:endParaRPr lang="en-US" altLang="ko-KR" sz="1500" b="0"/>
          </a:p>
          <a:p>
            <a:pPr lvl="3"/>
            <a:r>
              <a:rPr lang="ko-KR" altLang="en-US" sz="1500" b="0"/>
              <a:t>발행 </a:t>
            </a:r>
            <a:r>
              <a:rPr lang="ko-KR" altLang="en-US" sz="1500" b="0" smtClean="0"/>
              <a:t>방식 </a:t>
            </a:r>
            <a:r>
              <a:rPr lang="en-US" altLang="ko-KR" sz="1500" b="0" smtClean="0"/>
              <a:t>- </a:t>
            </a:r>
            <a:r>
              <a:rPr lang="ko-KR" altLang="en-US" sz="1500" b="0"/>
              <a:t>코인 프로젝트를 시작할 때</a:t>
            </a:r>
            <a:r>
              <a:rPr lang="en-US" altLang="ko-KR" sz="1500" b="0"/>
              <a:t>, </a:t>
            </a:r>
            <a:r>
              <a:rPr lang="ko-KR" altLang="en-US" sz="1500" b="0"/>
              <a:t>개발자들이 코인 전체를 미리 만들어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놓음 </a:t>
            </a:r>
            <a:r>
              <a:rPr lang="en-US" altLang="ko-KR" sz="1500" b="0" smtClean="0">
                <a:sym typeface="Wingdings" panose="05000000000000000000" pitchFamily="2" charset="2"/>
              </a:rPr>
              <a:t> </a:t>
            </a:r>
            <a:r>
              <a:rPr lang="ko-KR" altLang="en-US" sz="1500" b="0" smtClean="0"/>
              <a:t>이후 </a:t>
            </a:r>
            <a:r>
              <a:rPr lang="ko-KR" altLang="en-US" sz="1500" b="0"/>
              <a:t>투자자 모집</a:t>
            </a:r>
            <a:r>
              <a:rPr lang="en-US" altLang="ko-KR" sz="1500" b="0"/>
              <a:t>, </a:t>
            </a:r>
            <a:r>
              <a:rPr lang="ko-KR" altLang="en-US" sz="1500" b="0"/>
              <a:t>개발 자금 조달 등을 목적으로 이 코인들을 시장에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판매</a:t>
            </a:r>
            <a:endParaRPr lang="en-US" altLang="ko-KR" sz="1500" b="0"/>
          </a:p>
          <a:p>
            <a:pPr lvl="2"/>
            <a:r>
              <a:rPr lang="ko-KR" altLang="en-US" sz="1700"/>
              <a:t>대표적인 </a:t>
            </a:r>
            <a:r>
              <a:rPr lang="ko-KR" altLang="en-US" sz="1700" smtClean="0"/>
              <a:t>예 </a:t>
            </a:r>
            <a:r>
              <a:rPr lang="en-US" altLang="ko-KR" sz="1700" smtClean="0"/>
              <a:t>- </a:t>
            </a:r>
            <a:r>
              <a:rPr lang="ko-KR" altLang="en-US" sz="1700"/>
              <a:t>리플</a:t>
            </a:r>
            <a:r>
              <a:rPr lang="en-US" altLang="ko-KR" sz="1700"/>
              <a:t>(XRP</a:t>
            </a:r>
            <a:r>
              <a:rPr lang="en-US" altLang="ko-KR" sz="1700" smtClean="0"/>
              <a:t>)</a:t>
            </a:r>
            <a:endParaRPr lang="en-US" altLang="ko-KR" sz="1700"/>
          </a:p>
          <a:p>
            <a:pPr lvl="2"/>
            <a:r>
              <a:rPr lang="ko-KR" altLang="en-US" sz="1700" smtClean="0"/>
              <a:t>장점</a:t>
            </a:r>
            <a:endParaRPr lang="en-US" altLang="ko-KR" sz="1700"/>
          </a:p>
          <a:p>
            <a:pPr lvl="3"/>
            <a:r>
              <a:rPr lang="ko-KR" altLang="en-US" sz="1500"/>
              <a:t>개발 자금 확보 </a:t>
            </a:r>
            <a:r>
              <a:rPr lang="ko-KR" altLang="en-US" sz="1500" smtClean="0"/>
              <a:t>용이 </a:t>
            </a:r>
            <a:r>
              <a:rPr lang="en-US" altLang="ko-KR" sz="1500" smtClean="0"/>
              <a:t>- </a:t>
            </a:r>
            <a:r>
              <a:rPr lang="ko-KR" altLang="en-US" sz="1500" b="0"/>
              <a:t>프로젝트 초기부터 충분한 자금을 확보해 개발에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집중할 </a:t>
            </a:r>
            <a:r>
              <a:rPr lang="ko-KR" altLang="en-US" sz="1500" b="0"/>
              <a:t>수 </a:t>
            </a:r>
            <a:r>
              <a:rPr lang="ko-KR" altLang="en-US" sz="1500" b="0" smtClean="0"/>
              <a:t>있음</a:t>
            </a:r>
            <a:endParaRPr lang="en-US" altLang="ko-KR" sz="1500" b="0"/>
          </a:p>
          <a:p>
            <a:pPr lvl="3"/>
            <a:r>
              <a:rPr lang="ko-KR" altLang="en-US" sz="1500"/>
              <a:t>빠른 </a:t>
            </a:r>
            <a:r>
              <a:rPr lang="ko-KR" altLang="en-US" sz="1500" smtClean="0"/>
              <a:t>유통 </a:t>
            </a:r>
            <a:r>
              <a:rPr lang="en-US" altLang="ko-KR" sz="1500" smtClean="0"/>
              <a:t>- </a:t>
            </a:r>
            <a:r>
              <a:rPr lang="ko-KR" altLang="en-US" sz="1500" b="0"/>
              <a:t>시장에 빠르게 코인을 공급할 수 </a:t>
            </a:r>
            <a:r>
              <a:rPr lang="ko-KR" altLang="en-US" sz="1500" b="0" smtClean="0"/>
              <a:t>있음</a:t>
            </a:r>
            <a:endParaRPr lang="en-US" altLang="ko-KR" sz="1500" b="0"/>
          </a:p>
          <a:p>
            <a:pPr lvl="2"/>
            <a:r>
              <a:rPr lang="ko-KR" altLang="en-US" sz="1700" smtClean="0"/>
              <a:t>단점</a:t>
            </a:r>
            <a:endParaRPr lang="en-US" altLang="ko-KR" sz="1700"/>
          </a:p>
          <a:p>
            <a:pPr lvl="3"/>
            <a:r>
              <a:rPr lang="ko-KR" altLang="en-US" sz="1500"/>
              <a:t>중앙화 </a:t>
            </a:r>
            <a:r>
              <a:rPr lang="ko-KR" altLang="en-US" sz="1500" smtClean="0"/>
              <a:t>위험 </a:t>
            </a:r>
            <a:r>
              <a:rPr lang="en-US" altLang="ko-KR" sz="1500" smtClean="0"/>
              <a:t>- </a:t>
            </a:r>
            <a:r>
              <a:rPr lang="ko-KR" altLang="en-US" sz="1500" b="0"/>
              <a:t>발행자가 코인 총량의 대부분을 소유할 수 있어 시장 가격이나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정책에 막대한 </a:t>
            </a:r>
            <a:r>
              <a:rPr lang="ko-KR" altLang="en-US" sz="1500" b="0"/>
              <a:t>영향력을 가질 수 </a:t>
            </a:r>
            <a:r>
              <a:rPr lang="ko-KR" altLang="en-US" sz="1500" b="0" smtClean="0"/>
              <a:t>있음</a:t>
            </a:r>
            <a:endParaRPr lang="en-US" altLang="ko-KR" sz="1500" b="0"/>
          </a:p>
          <a:p>
            <a:pPr lvl="3"/>
            <a:r>
              <a:rPr lang="ko-KR" altLang="en-US" sz="1500"/>
              <a:t>투자자 보호 </a:t>
            </a:r>
            <a:r>
              <a:rPr lang="ko-KR" altLang="en-US" sz="1500" smtClean="0"/>
              <a:t>문제 </a:t>
            </a:r>
            <a:r>
              <a:rPr lang="en-US" altLang="ko-KR" sz="1500" smtClean="0"/>
              <a:t>- </a:t>
            </a:r>
            <a:r>
              <a:rPr lang="ko-KR" altLang="en-US" sz="1500" b="0"/>
              <a:t>일부 프로젝트는 발행자가 충분한 개발 없이 코인만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발행한 </a:t>
            </a:r>
            <a:r>
              <a:rPr lang="ko-KR" altLang="en-US" sz="1500" b="0"/>
              <a:t>후 </a:t>
            </a:r>
            <a:r>
              <a:rPr lang="ko-KR" altLang="en-US" sz="1500" b="0" smtClean="0"/>
              <a:t>유통해 </a:t>
            </a:r>
            <a:r>
              <a:rPr lang="ko-KR" altLang="en-US" sz="1500" b="0"/>
              <a:t>투자자 손실을 초래하기도 </a:t>
            </a:r>
            <a:r>
              <a:rPr lang="ko-KR" altLang="en-US" sz="1500" b="0" smtClean="0"/>
              <a:t>함</a:t>
            </a:r>
            <a:endParaRPr lang="en-US" altLang="ko-KR" sz="2200" b="0" smtClean="0"/>
          </a:p>
        </p:txBody>
      </p:sp>
    </p:spTree>
    <p:extLst>
      <p:ext uri="{BB962C8B-B14F-4D97-AF65-F5344CB8AC3E}">
        <p14:creationId xmlns:p14="http://schemas.microsoft.com/office/powerpoint/2010/main" val="399669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비교 요약표</a:t>
            </a:r>
            <a:endParaRPr lang="en-US" altLang="ko-KR" sz="140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95307"/>
              </p:ext>
            </p:extLst>
          </p:nvPr>
        </p:nvGraphicFramePr>
        <p:xfrm>
          <a:off x="1331640" y="2348880"/>
          <a:ext cx="7632848" cy="191206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56184"/>
                <a:gridCol w="2736304"/>
                <a:gridCol w="3240360"/>
              </a:tblGrid>
              <a:tr h="3575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구분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비채굴 가상자산 </a:t>
                      </a:r>
                      <a:r>
                        <a:rPr lang="en-US" altLang="ko-KR" sz="1200"/>
                        <a:t>(PoS)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선채굴 가상자산 </a:t>
                      </a:r>
                      <a:r>
                        <a:rPr lang="en-US" altLang="ko-KR" sz="1200"/>
                        <a:t>(Pre-mined)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발행 시점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네트워크 운영 중 스테이킹을 통해 지속적 발행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네트워크 공개 전 전체 물량 사전 발행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목적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네트워크 보안 및 운영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초기 개발 자금 조달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합의 알고리즘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지분 증명 </a:t>
                      </a:r>
                      <a:r>
                        <a:rPr lang="en-US" altLang="ko-KR" sz="1200"/>
                        <a:t>(</a:t>
                      </a:r>
                      <a:r>
                        <a:rPr lang="en-US" sz="1200"/>
                        <a:t>PoS)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없음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발행자 관리</a:t>
                      </a:r>
                      <a:r>
                        <a:rPr lang="en-US" altLang="ko-KR" sz="1200"/>
                        <a:t>)</a:t>
                      </a:r>
                      <a:endParaRPr lang="en-US" altLang="ko-KR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에너지 소모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매우 낮음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없음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대표 코인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이더리움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솔라나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카르다노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리플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8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채굴 방식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mtClean="0"/>
              <a:t>GPU </a:t>
            </a:r>
            <a:r>
              <a:rPr lang="ko-KR" altLang="en-US" smtClean="0"/>
              <a:t>채굴</a:t>
            </a:r>
            <a:r>
              <a:rPr lang="en-US" altLang="ko-KR" smtClean="0"/>
              <a:t>(</a:t>
            </a:r>
            <a:r>
              <a:rPr lang="ko-KR" altLang="en-US"/>
              <a:t>그래픽카드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0000CC"/>
                </a:solidFill>
              </a:rPr>
              <a:t>이더리움 클래식</a:t>
            </a:r>
            <a:r>
              <a:rPr lang="en-US" altLang="ko-KR">
                <a:solidFill>
                  <a:srgbClr val="0000CC"/>
                </a:solidFill>
              </a:rPr>
              <a:t>(ETC) </a:t>
            </a:r>
            <a:r>
              <a:rPr lang="ko-KR" altLang="en-US">
                <a:solidFill>
                  <a:srgbClr val="0000CC"/>
                </a:solidFill>
              </a:rPr>
              <a:t>채굴의 가장 일반적인 </a:t>
            </a:r>
            <a:r>
              <a:rPr lang="ko-KR" altLang="en-US" smtClean="0">
                <a:solidFill>
                  <a:srgbClr val="0000CC"/>
                </a:solidFill>
              </a:rPr>
              <a:t>방식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GPU </a:t>
            </a:r>
            <a:r>
              <a:rPr lang="ko-KR" altLang="en-US">
                <a:solidFill>
                  <a:schemeClr val="tx1"/>
                </a:solidFill>
              </a:rPr>
              <a:t>채굴은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의 본체에 그래픽카드</a:t>
            </a:r>
            <a:r>
              <a:rPr lang="en-US" altLang="ko-KR">
                <a:solidFill>
                  <a:schemeClr val="tx1"/>
                </a:solidFill>
              </a:rPr>
              <a:t>(GPU)</a:t>
            </a:r>
            <a:r>
              <a:rPr lang="ko-KR" altLang="en-US">
                <a:solidFill>
                  <a:schemeClr val="tx1"/>
                </a:solidFill>
              </a:rPr>
              <a:t>를 여러 개 장착하여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채굴을 진행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ko-KR" altLang="en-US">
                <a:solidFill>
                  <a:schemeClr val="tx1"/>
                </a:solidFill>
              </a:rPr>
              <a:t>경우 </a:t>
            </a:r>
            <a:r>
              <a:rPr lang="en-US" altLang="ko-KR">
                <a:solidFill>
                  <a:srgbClr val="0000CC"/>
                </a:solidFill>
              </a:rPr>
              <a:t>PC</a:t>
            </a:r>
            <a:r>
              <a:rPr lang="ko-KR" altLang="en-US">
                <a:solidFill>
                  <a:srgbClr val="0000CC"/>
                </a:solidFill>
              </a:rPr>
              <a:t>가 곧 채굴기 역할을 </a:t>
            </a:r>
            <a:r>
              <a:rPr lang="ko-KR" altLang="en-US" smtClean="0">
                <a:solidFill>
                  <a:srgbClr val="0000CC"/>
                </a:solidFill>
              </a:rPr>
              <a:t>수행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ko-KR" altLang="en-US" smtClean="0"/>
              <a:t>연결 방식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메인보드에 </a:t>
            </a:r>
            <a:r>
              <a:rPr lang="ko-KR" altLang="en-US">
                <a:solidFill>
                  <a:schemeClr val="tx1"/>
                </a:solidFill>
              </a:rPr>
              <a:t>여러 개의 </a:t>
            </a:r>
            <a:r>
              <a:rPr lang="en-US" altLang="ko-KR">
                <a:solidFill>
                  <a:schemeClr val="tx1"/>
                </a:solidFill>
              </a:rPr>
              <a:t>PCI-Express </a:t>
            </a:r>
            <a:r>
              <a:rPr lang="ko-KR" altLang="en-US">
                <a:solidFill>
                  <a:schemeClr val="tx1"/>
                </a:solidFill>
              </a:rPr>
              <a:t>슬롯이 있고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 슬롯에 </a:t>
            </a:r>
            <a:r>
              <a:rPr lang="ko-KR" altLang="en-US">
                <a:solidFill>
                  <a:srgbClr val="FF0000"/>
                </a:solidFill>
              </a:rPr>
              <a:t>그래픽카드를 </a:t>
            </a:r>
            <a:r>
              <a:rPr lang="ko-KR" altLang="en-US" smtClean="0">
                <a:solidFill>
                  <a:srgbClr val="FF0000"/>
                </a:solidFill>
              </a:rPr>
              <a:t>연결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파워서플라이를 </a:t>
            </a:r>
            <a:r>
              <a:rPr lang="ko-KR" altLang="en-US">
                <a:solidFill>
                  <a:schemeClr val="tx1"/>
                </a:solidFill>
              </a:rPr>
              <a:t>통해 </a:t>
            </a:r>
            <a:r>
              <a:rPr lang="ko-KR" altLang="en-US">
                <a:solidFill>
                  <a:srgbClr val="FF0000"/>
                </a:solidFill>
              </a:rPr>
              <a:t>그래픽카드에 전원을 </a:t>
            </a:r>
            <a:r>
              <a:rPr lang="ko-KR" altLang="en-US" smtClean="0">
                <a:solidFill>
                  <a:srgbClr val="FF0000"/>
                </a:solidFill>
              </a:rPr>
              <a:t>공급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소프트웨어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채굴에 필요한 소프트웨어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채굴 프로그램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에 설치하여 </a:t>
            </a:r>
            <a:r>
              <a:rPr lang="ko-KR" altLang="en-US" smtClean="0">
                <a:solidFill>
                  <a:schemeClr val="tx1"/>
                </a:solidFill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 프로그램이 </a:t>
            </a:r>
            <a:r>
              <a:rPr lang="en-US" altLang="ko-KR">
                <a:solidFill>
                  <a:schemeClr val="tx1"/>
                </a:solidFill>
              </a:rPr>
              <a:t>GPU</a:t>
            </a:r>
            <a:r>
              <a:rPr lang="ko-KR" altLang="en-US">
                <a:solidFill>
                  <a:schemeClr val="tx1"/>
                </a:solidFill>
              </a:rPr>
              <a:t>를 제어하고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채굴 풀 또는 개인 노드에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연결하여 </a:t>
            </a:r>
            <a:r>
              <a:rPr lang="ko-KR" altLang="en-US">
                <a:solidFill>
                  <a:schemeClr val="tx1"/>
                </a:solidFill>
              </a:rPr>
              <a:t>채굴 작업을 </a:t>
            </a:r>
            <a:r>
              <a:rPr lang="ko-KR" altLang="en-US" smtClean="0">
                <a:solidFill>
                  <a:schemeClr val="tx1"/>
                </a:solidFill>
              </a:rPr>
              <a:t>수행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필요성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와 채굴기</a:t>
            </a:r>
            <a:r>
              <a:rPr lang="en-US" altLang="ko-KR">
                <a:solidFill>
                  <a:schemeClr val="tx1"/>
                </a:solidFill>
              </a:rPr>
              <a:t>(GPU)</a:t>
            </a:r>
            <a:r>
              <a:rPr lang="ko-KR" altLang="en-US">
                <a:solidFill>
                  <a:schemeClr val="tx1"/>
                </a:solidFill>
              </a:rPr>
              <a:t>는 분리될 수 </a:t>
            </a:r>
            <a:r>
              <a:rPr lang="ko-KR" altLang="en-US" smtClean="0">
                <a:solidFill>
                  <a:schemeClr val="tx1"/>
                </a:solidFill>
              </a:rPr>
              <a:t>없음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olidFill>
                  <a:schemeClr val="tx1"/>
                </a:solidFill>
              </a:rPr>
              <a:t>GPU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의 부품이기 때문에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rgbClr val="006600"/>
                </a:solidFill>
              </a:rPr>
              <a:t>PC</a:t>
            </a:r>
            <a:r>
              <a:rPr lang="ko-KR" altLang="en-US">
                <a:solidFill>
                  <a:srgbClr val="006600"/>
                </a:solidFill>
              </a:rPr>
              <a:t>가 채굴을 위한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컨트롤 센터</a:t>
            </a:r>
            <a:r>
              <a:rPr lang="en-US" altLang="ko-KR">
                <a:solidFill>
                  <a:srgbClr val="006600"/>
                </a:solidFill>
              </a:rPr>
              <a:t>' </a:t>
            </a:r>
            <a:r>
              <a:rPr lang="ko-KR" altLang="en-US">
                <a:solidFill>
                  <a:srgbClr val="006600"/>
                </a:solidFill>
              </a:rPr>
              <a:t>역할을 </a:t>
            </a:r>
            <a:r>
              <a:rPr lang="ko-KR" altLang="en-US" smtClean="0">
                <a:solidFill>
                  <a:srgbClr val="006600"/>
                </a:solidFill>
              </a:rPr>
              <a:t>수행</a:t>
            </a:r>
            <a:endParaRPr lang="en-US" altLang="ko-KR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1697</Words>
  <Application>Microsoft Office PowerPoint</Application>
  <PresentationFormat>화면 슬라이드 쇼(4:3)</PresentationFormat>
  <Paragraphs>388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블록체인 기술과 응용 서비스</vt:lpstr>
      <vt:lpstr>  블록체인응용과사례 </vt:lpstr>
      <vt:lpstr>학습목표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채굴 방식</vt:lpstr>
      <vt:lpstr>채굴 방식</vt:lpstr>
      <vt:lpstr>ASIC 채굴기</vt:lpstr>
      <vt:lpstr>ASIC 채굴기</vt:lpstr>
      <vt:lpstr>ASIC 채굴기</vt:lpstr>
      <vt:lpstr>ASIC 채굴기</vt:lpstr>
      <vt:lpstr>ASIC 채굴기</vt:lpstr>
      <vt:lpstr>ASIC 채굴기</vt:lpstr>
      <vt:lpstr>Geth를 통해 채굴</vt:lpstr>
      <vt:lpstr>Geth를 통해 채굴</vt:lpstr>
      <vt:lpstr>Geth를 통해 채굴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블록체인 채굴 시뮬레이션 코드</vt:lpstr>
      <vt:lpstr>블록체인 채굴 시뮬레이션 코드</vt:lpstr>
      <vt:lpstr>블록체인 채굴 시뮬레이션 코드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273</cp:revision>
  <dcterms:created xsi:type="dcterms:W3CDTF">2006-10-05T04:04:58Z</dcterms:created>
  <dcterms:modified xsi:type="dcterms:W3CDTF">2025-09-15T11:35:58Z</dcterms:modified>
</cp:coreProperties>
</file>