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312" r:id="rId3"/>
    <p:sldId id="358" r:id="rId4"/>
    <p:sldId id="315" r:id="rId5"/>
    <p:sldId id="359" r:id="rId6"/>
    <p:sldId id="313" r:id="rId7"/>
    <p:sldId id="360" r:id="rId8"/>
    <p:sldId id="314" r:id="rId9"/>
    <p:sldId id="256" r:id="rId10"/>
    <p:sldId id="316" r:id="rId11"/>
    <p:sldId id="257" r:id="rId12"/>
    <p:sldId id="260" r:id="rId13"/>
    <p:sldId id="317" r:id="rId14"/>
    <p:sldId id="361" r:id="rId15"/>
    <p:sldId id="261" r:id="rId16"/>
    <p:sldId id="362" r:id="rId17"/>
    <p:sldId id="262" r:id="rId18"/>
    <p:sldId id="363" r:id="rId19"/>
    <p:sldId id="263" r:id="rId20"/>
    <p:sldId id="365" r:id="rId21"/>
    <p:sldId id="264" r:id="rId22"/>
    <p:sldId id="267" r:id="rId23"/>
    <p:sldId id="268" r:id="rId24"/>
    <p:sldId id="269" r:id="rId25"/>
    <p:sldId id="270" r:id="rId26"/>
    <p:sldId id="271" r:id="rId27"/>
    <p:sldId id="272" r:id="rId28"/>
    <p:sldId id="368" r:id="rId29"/>
    <p:sldId id="367" r:id="rId30"/>
    <p:sldId id="319" r:id="rId31"/>
    <p:sldId id="366" r:id="rId32"/>
    <p:sldId id="273" r:id="rId33"/>
    <p:sldId id="274" r:id="rId34"/>
    <p:sldId id="275" r:id="rId35"/>
    <p:sldId id="276" r:id="rId36"/>
    <p:sldId id="321" r:id="rId37"/>
    <p:sldId id="277" r:id="rId38"/>
    <p:sldId id="318" r:id="rId39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  <a:srgbClr val="00CC00"/>
    <a:srgbClr val="FF66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15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n-ea"/>
                <a:ea typeface="+mn-ea"/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solidFill>
                  <a:srgbClr val="FF3300"/>
                </a:solidFill>
                <a:latin typeface="+mn-ea"/>
                <a:ea typeface="+mn-ea"/>
              </a:defRPr>
            </a:lvl1pPr>
            <a:lvl2pPr>
              <a:defRPr sz="1800" b="1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</a:defRPr>
            </a:lvl2pPr>
            <a:lvl3pPr>
              <a:defRPr sz="1600" b="0">
                <a:latin typeface="+mn-ea"/>
                <a:ea typeface="+mn-ea"/>
              </a:defRPr>
            </a:lvl3pPr>
            <a:lvl4pPr>
              <a:defRPr sz="1400" b="0">
                <a:latin typeface="+mn-ea"/>
                <a:ea typeface="+mn-ea"/>
              </a:defRPr>
            </a:lvl4pPr>
            <a:lvl5pPr>
              <a:defRPr sz="1400" b="0">
                <a:latin typeface="+mn-ea"/>
                <a:ea typeface="+mn-ea"/>
              </a:defRPr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8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400" b="1" kern="1200">
          <a:solidFill>
            <a:schemeClr val="tx1"/>
          </a:solidFill>
          <a:latin typeface="HY그래픽" panose="02030600000101010101" pitchFamily="18" charset="-127"/>
          <a:ea typeface="HY그래픽" panose="02030600000101010101" pitchFamily="18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bm.com/kr-ko/topics/blockchai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bitcoin.org/bitcoin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google.com/search?sca_esv=0ba2932d10fe8916&amp;cs=0&amp;q=ARPANET&amp;sa=X&amp;ved=2ahUKEwj3tsX1i8mPAxUCoa8BHcdfK80QxccNegQIAxAC&amp;mstk=AUtExfAXXrBIUJ2CW-G2M24NrKhMkGBnedBIwrpmmvVCl394Yq9Z37KIXev50HdFcdF1Hamv5883ZCgrxcc1q_iGbffCzeTEha9A4nsZl7GFZGVNBKoeGlEQWlvJrzC_5hVV2jS7kUKihP35ngVh_iv2jlklf2Mlz0wzldnreu1viGI5HhE&amp;csui=3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blockstreet.co.kr/news/view?ud=2024101409414512845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cryptodnes.bg/kr/cryptocurrencies/best-meme-coins/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iec.kdi.re.kr/issue/opinionView.do?idx=1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/>
              <a:t>블록체인 기술과 응용 서비스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2026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학습목표</a:t>
            </a:r>
            <a:r>
              <a:rPr lang="en-US" altLang="ko-KR" smtClean="0"/>
              <a:t> 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mtClean="0"/>
              <a:t>블록체인의 정의 및 탄생 배경에 대하여 설명할 수 있다</a:t>
            </a:r>
            <a:r>
              <a:rPr lang="en-US" altLang="ko-KR"/>
              <a:t>. </a:t>
            </a:r>
            <a:endParaRPr lang="ko-KR" altLang="en-US" b="0"/>
          </a:p>
          <a:p>
            <a:r>
              <a:rPr lang="en-US" altLang="ko-KR" smtClean="0"/>
              <a:t>P2P </a:t>
            </a:r>
            <a:r>
              <a:rPr lang="ko-KR" altLang="en-US" smtClean="0"/>
              <a:t>네트워크의 기본 개념에 대하여 설명할 수 있다</a:t>
            </a:r>
            <a:r>
              <a:rPr lang="en-US" altLang="ko-KR"/>
              <a:t>. </a:t>
            </a:r>
            <a:endParaRPr lang="ko-KR" altLang="en-US" b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953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블록체인의 탄생과 </a:t>
            </a:r>
            <a:r>
              <a:rPr lang="en-US" altLang="ko-KR" smtClean="0"/>
              <a:t>P2P </a:t>
            </a:r>
            <a:r>
              <a:rPr lang="ko-KR" altLang="en-US"/>
              <a:t>네트워크</a:t>
            </a:r>
            <a:r>
              <a:rPr lang="ko-KR" altLang="en-US" b="0"/>
              <a:t>	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ko-KR" altLang="en-US" sz="2300" smtClean="0"/>
              <a:t>주요용어</a:t>
            </a:r>
            <a:endParaRPr lang="en-US" altLang="ko-KR" sz="2300" smtClean="0"/>
          </a:p>
          <a:p>
            <a:pPr lvl="1"/>
            <a:r>
              <a:rPr lang="ko-KR" altLang="en-US" sz="2100" smtClean="0"/>
              <a:t>공유원장</a:t>
            </a:r>
            <a:r>
              <a:rPr lang="en-US" altLang="ko-KR" sz="2100"/>
              <a:t>(</a:t>
            </a:r>
            <a:r>
              <a:rPr lang="ko-KR" altLang="en-US" sz="2100"/>
              <a:t>분산원장</a:t>
            </a:r>
            <a:r>
              <a:rPr lang="en-US" altLang="ko-KR" sz="2100" smtClean="0"/>
              <a:t>)</a:t>
            </a:r>
          </a:p>
          <a:p>
            <a:pPr lvl="2"/>
            <a:r>
              <a:rPr lang="ko-KR" altLang="en-US" sz="1900" smtClean="0"/>
              <a:t>중앙관리자나 중앙데이터 저장소가 없으며</a:t>
            </a:r>
            <a:r>
              <a:rPr lang="en-US" altLang="ko-KR" sz="1900"/>
              <a:t>, </a:t>
            </a:r>
            <a:r>
              <a:rPr lang="en-US" altLang="ko-KR" sz="1900" smtClean="0">
                <a:solidFill>
                  <a:srgbClr val="0000CC"/>
                </a:solidFill>
              </a:rPr>
              <a:t>P2P </a:t>
            </a:r>
            <a:r>
              <a:rPr lang="ko-KR" altLang="en-US" sz="1900" smtClean="0">
                <a:solidFill>
                  <a:srgbClr val="0000CC"/>
                </a:solidFill>
              </a:rPr>
              <a:t>망내 모든 참여자</a:t>
            </a:r>
            <a:r>
              <a:rPr lang="en-US" altLang="ko-KR" sz="1900">
                <a:solidFill>
                  <a:srgbClr val="0000CC"/>
                </a:solidFill>
              </a:rPr>
              <a:t>(Peer)</a:t>
            </a:r>
            <a:r>
              <a:rPr lang="ko-KR" altLang="en-US" sz="1900" smtClean="0">
                <a:solidFill>
                  <a:srgbClr val="0000CC"/>
                </a:solidFill>
              </a:rPr>
              <a:t>가 거래장부를 서로 공유하여 감시관리하기 </a:t>
            </a:r>
            <a:r>
              <a:rPr lang="ko-KR" altLang="en-US" sz="1900" smtClean="0"/>
              <a:t>때문에 장부 위조를 막음</a:t>
            </a:r>
            <a:endParaRPr lang="en-US" altLang="ko-KR" sz="1900" smtClean="0"/>
          </a:p>
          <a:p>
            <a:pPr lvl="2"/>
            <a:r>
              <a:rPr lang="ko-KR" altLang="en-US" sz="1900" b="1" smtClean="0">
                <a:solidFill>
                  <a:srgbClr val="C00000"/>
                </a:solidFill>
              </a:rPr>
              <a:t>분산원장기술이 사용된 대표적인 예 </a:t>
            </a:r>
            <a:r>
              <a:rPr lang="en-US" altLang="ko-KR" sz="1900" b="1" smtClean="0">
                <a:solidFill>
                  <a:srgbClr val="C000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sz="1900" b="1" smtClean="0">
                <a:solidFill>
                  <a:srgbClr val="C00000"/>
                </a:solidFill>
              </a:rPr>
              <a:t> 블록체인</a:t>
            </a:r>
            <a:endParaRPr lang="en-US" altLang="ko-KR" sz="1900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z="2100" smtClean="0"/>
              <a:t>트랜잭션</a:t>
            </a:r>
            <a:endParaRPr lang="en-US" altLang="ko-KR" sz="2100" smtClean="0"/>
          </a:p>
          <a:p>
            <a:pPr lvl="2"/>
            <a:r>
              <a:rPr lang="ko-KR" altLang="en-US" sz="1900" smtClean="0"/>
              <a:t>데이터통신 시스템에서 관리의 대상이 되는 기본적인 정보를 기록한 </a:t>
            </a:r>
            <a:r>
              <a:rPr lang="en-US" altLang="ko-KR" sz="1900" smtClean="0"/>
              <a:t/>
            </a:r>
            <a:br>
              <a:rPr lang="en-US" altLang="ko-KR" sz="1900" smtClean="0"/>
            </a:br>
            <a:r>
              <a:rPr lang="ko-KR" altLang="en-US" sz="1900" smtClean="0"/>
              <a:t>기본파일</a:t>
            </a:r>
            <a:r>
              <a:rPr lang="en-US" altLang="ko-KR" sz="1900"/>
              <a:t>(master file)</a:t>
            </a:r>
            <a:r>
              <a:rPr lang="ko-KR" altLang="en-US" sz="1900" smtClean="0"/>
              <a:t>에 대해서 </a:t>
            </a:r>
            <a:r>
              <a:rPr lang="ko-KR" altLang="en-US" sz="1900" smtClean="0">
                <a:solidFill>
                  <a:srgbClr val="0000CC"/>
                </a:solidFill>
              </a:rPr>
              <a:t>내용의 추가</a:t>
            </a:r>
            <a:r>
              <a:rPr lang="en-US" altLang="ko-KR" sz="1900">
                <a:solidFill>
                  <a:srgbClr val="0000CC"/>
                </a:solidFill>
              </a:rPr>
              <a:t>, </a:t>
            </a:r>
            <a:r>
              <a:rPr lang="ko-KR" altLang="en-US" sz="1900" smtClean="0">
                <a:solidFill>
                  <a:srgbClr val="0000CC"/>
                </a:solidFill>
              </a:rPr>
              <a:t>삭제 및 갱신을 가져오도록 </a:t>
            </a:r>
            <a:r>
              <a:rPr lang="en-US" altLang="ko-KR" sz="1900" smtClean="0">
                <a:solidFill>
                  <a:srgbClr val="0000CC"/>
                </a:solidFill>
              </a:rPr>
              <a:t/>
            </a:r>
            <a:br>
              <a:rPr lang="en-US" altLang="ko-KR" sz="1900" smtClean="0">
                <a:solidFill>
                  <a:srgbClr val="0000CC"/>
                </a:solidFill>
              </a:rPr>
            </a:br>
            <a:r>
              <a:rPr lang="ko-KR" altLang="en-US" sz="1900" smtClean="0">
                <a:solidFill>
                  <a:srgbClr val="0000CC"/>
                </a:solidFill>
              </a:rPr>
              <a:t>하는 행위</a:t>
            </a:r>
            <a:r>
              <a:rPr lang="en-US" altLang="ko-KR" sz="1900">
                <a:solidFill>
                  <a:srgbClr val="0000CC"/>
                </a:solidFill>
              </a:rPr>
              <a:t>(</a:t>
            </a:r>
            <a:r>
              <a:rPr lang="ko-KR" altLang="en-US" sz="1900">
                <a:solidFill>
                  <a:srgbClr val="0000CC"/>
                </a:solidFill>
              </a:rPr>
              <a:t>거래</a:t>
            </a:r>
            <a:r>
              <a:rPr lang="en-US" altLang="ko-KR" sz="1900" smtClean="0">
                <a:solidFill>
                  <a:srgbClr val="0000CC"/>
                </a:solidFill>
              </a:rPr>
              <a:t>)</a:t>
            </a:r>
          </a:p>
          <a:p>
            <a:pPr lvl="1"/>
            <a:r>
              <a:rPr lang="ko-KR" altLang="en-US" sz="2100" smtClean="0"/>
              <a:t>노드</a:t>
            </a:r>
            <a:endParaRPr lang="en-US" altLang="ko-KR" sz="2100" smtClean="0"/>
          </a:p>
          <a:p>
            <a:pPr lvl="2"/>
            <a:r>
              <a:rPr lang="ko-KR" altLang="en-US" sz="1900" smtClean="0"/>
              <a:t>블록체인은 중앙 집중형 서버에 거래 기록을 보관</a:t>
            </a:r>
            <a:r>
              <a:rPr lang="en-US" altLang="ko-KR" sz="1900"/>
              <a:t>, </a:t>
            </a:r>
            <a:r>
              <a:rPr lang="ko-KR" altLang="en-US" sz="1900" smtClean="0"/>
              <a:t>관리하지 않고 거래에 </a:t>
            </a:r>
            <a:r>
              <a:rPr lang="en-US" altLang="ko-KR" sz="1900" smtClean="0"/>
              <a:t/>
            </a:r>
            <a:br>
              <a:rPr lang="en-US" altLang="ko-KR" sz="1900" smtClean="0"/>
            </a:br>
            <a:r>
              <a:rPr lang="ko-KR" altLang="en-US" sz="1900" smtClean="0"/>
              <a:t>참여하는 개개인의 컴퓨터들이 모여 네트워크를 유지 및 관리</a:t>
            </a:r>
            <a:endParaRPr lang="en-US" altLang="ko-KR" sz="1900" smtClean="0"/>
          </a:p>
          <a:p>
            <a:pPr lvl="2"/>
            <a:r>
              <a:rPr lang="ko-KR" altLang="en-US" sz="1900" b="1" smtClean="0">
                <a:solidFill>
                  <a:srgbClr val="C00000"/>
                </a:solidFill>
              </a:rPr>
              <a:t>개개인의 컴퓨터</a:t>
            </a:r>
            <a:r>
              <a:rPr lang="en-US" altLang="ko-KR" sz="1900" b="1">
                <a:solidFill>
                  <a:srgbClr val="C00000"/>
                </a:solidFill>
              </a:rPr>
              <a:t>, </a:t>
            </a:r>
            <a:r>
              <a:rPr lang="ko-KR" altLang="en-US" sz="1900" b="1" smtClean="0">
                <a:solidFill>
                  <a:srgbClr val="C00000"/>
                </a:solidFill>
              </a:rPr>
              <a:t>즉 참여자 </a:t>
            </a:r>
            <a:r>
              <a:rPr lang="en-US" altLang="ko-KR" sz="1900" b="1" smtClean="0">
                <a:solidFill>
                  <a:srgbClr val="C00000"/>
                </a:solidFill>
                <a:sym typeface="Wingdings" panose="05000000000000000000" pitchFamily="2" charset="2"/>
              </a:rPr>
              <a:t> </a:t>
            </a:r>
            <a:r>
              <a:rPr lang="ko-KR" altLang="en-US" sz="1900" b="1" smtClean="0">
                <a:solidFill>
                  <a:srgbClr val="C00000"/>
                </a:solidFill>
              </a:rPr>
              <a:t>노드</a:t>
            </a:r>
            <a:endParaRPr lang="en-US" altLang="ko-KR" sz="1900" b="1" smtClean="0">
              <a:solidFill>
                <a:srgbClr val="C00000"/>
              </a:solidFill>
            </a:endParaRPr>
          </a:p>
          <a:p>
            <a:pPr lvl="1"/>
            <a:r>
              <a:rPr lang="ko-KR" altLang="en-US" sz="2100" smtClean="0"/>
              <a:t>서버</a:t>
            </a:r>
            <a:endParaRPr lang="en-US" altLang="ko-KR" sz="2100" smtClean="0"/>
          </a:p>
          <a:p>
            <a:pPr lvl="2"/>
            <a:r>
              <a:rPr lang="ko-KR" altLang="en-US" sz="1900" smtClean="0"/>
              <a:t>컴퓨터 네트워크에서 </a:t>
            </a:r>
            <a:r>
              <a:rPr lang="ko-KR" altLang="en-US" sz="1900" smtClean="0">
                <a:solidFill>
                  <a:srgbClr val="0000CC"/>
                </a:solidFill>
              </a:rPr>
              <a:t>다른 컴퓨터에 서비스를 제공하기 </a:t>
            </a:r>
            <a:r>
              <a:rPr lang="ko-KR" altLang="en-US" sz="1900" smtClean="0"/>
              <a:t>위한 컴퓨터 또는 </a:t>
            </a:r>
            <a:r>
              <a:rPr lang="en-US" altLang="ko-KR" sz="1900" smtClean="0"/>
              <a:t/>
            </a:r>
            <a:br>
              <a:rPr lang="en-US" altLang="ko-KR" sz="1900" smtClean="0"/>
            </a:br>
            <a:r>
              <a:rPr lang="ko-KR" altLang="en-US" sz="1900" smtClean="0"/>
              <a:t>소프트웨어</a:t>
            </a:r>
            <a:endParaRPr lang="ko-KR" altLang="en-US" sz="1900"/>
          </a:p>
        </p:txBody>
      </p:sp>
    </p:spTree>
    <p:extLst>
      <p:ext uri="{BB962C8B-B14F-4D97-AF65-F5344CB8AC3E}">
        <p14:creationId xmlns:p14="http://schemas.microsoft.com/office/powerpoint/2010/main" val="3476496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주요용어</a:t>
            </a:r>
            <a:endParaRPr lang="en-US" altLang="ko-KR" smtClean="0"/>
          </a:p>
          <a:p>
            <a:pPr lvl="1"/>
            <a:r>
              <a:rPr lang="ko-KR" altLang="en-US" smtClean="0"/>
              <a:t>클라이언트</a:t>
            </a:r>
            <a:endParaRPr lang="en-US" altLang="ko-KR" smtClean="0"/>
          </a:p>
          <a:p>
            <a:pPr lvl="2"/>
            <a:r>
              <a:rPr lang="ko-KR" altLang="en-US" smtClean="0"/>
              <a:t>서버에서 보내주는 </a:t>
            </a:r>
            <a:r>
              <a:rPr lang="ko-KR" altLang="en-US" smtClean="0">
                <a:solidFill>
                  <a:srgbClr val="0000CC"/>
                </a:solidFill>
              </a:rPr>
              <a:t>정보 서비스를 받는측 또는 요구하는 </a:t>
            </a:r>
            <a:r>
              <a:rPr lang="ko-KR" altLang="en-US" smtClean="0"/>
              <a:t>측의 컴퓨터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또는 소프트웨어</a:t>
            </a:r>
            <a:endParaRPr lang="en-US" altLang="ko-KR" smtClean="0"/>
          </a:p>
          <a:p>
            <a:pPr lvl="1"/>
            <a:r>
              <a:rPr lang="en-US" altLang="ko-KR" smtClean="0"/>
              <a:t>P2P</a:t>
            </a:r>
          </a:p>
          <a:p>
            <a:pPr lvl="2"/>
            <a:r>
              <a:rPr lang="ko-KR" altLang="en-US" smtClean="0"/>
              <a:t>기존의 서버와 클라이언트 개념이나 공급자와 소비자 개념에서 벗어나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00CC"/>
                </a:solidFill>
              </a:rPr>
              <a:t>개인 컴퓨터끼리 직접 연결하고 검색함으로써 모든 참여자가 공급자인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동시에 수요자가 되는 형태</a:t>
            </a:r>
            <a:endParaRPr lang="en-US" altLang="ko-KR" smtClean="0">
              <a:solidFill>
                <a:srgbClr val="0000CC"/>
              </a:solidFill>
            </a:endParaRPr>
          </a:p>
          <a:p>
            <a:pPr lvl="1"/>
            <a:r>
              <a:rPr lang="en-US" altLang="ko-KR" smtClean="0"/>
              <a:t>pure</a:t>
            </a:r>
          </a:p>
          <a:p>
            <a:pPr lvl="2"/>
            <a:r>
              <a:rPr lang="ko-KR" altLang="en-US" smtClean="0"/>
              <a:t>순수</a:t>
            </a:r>
            <a:r>
              <a:rPr lang="en-US" altLang="ko-KR"/>
              <a:t>, </a:t>
            </a:r>
            <a:r>
              <a:rPr lang="ko-KR" altLang="en-US" smtClean="0"/>
              <a:t>자신 외에 다른 것이 가미되지 않은 상태</a:t>
            </a:r>
            <a:r>
              <a:rPr lang="en-US" altLang="ko-KR" smtClean="0"/>
              <a:t> </a:t>
            </a:r>
          </a:p>
          <a:p>
            <a:pPr lvl="1"/>
            <a:r>
              <a:rPr lang="en-US" altLang="ko-KR" smtClean="0"/>
              <a:t>Host</a:t>
            </a:r>
          </a:p>
          <a:p>
            <a:pPr lvl="2"/>
            <a:r>
              <a:rPr lang="ko-KR" altLang="en-US" smtClean="0"/>
              <a:t>통신하는시스템</a:t>
            </a:r>
            <a:endParaRPr lang="en-US" altLang="ko-KR" smtClean="0"/>
          </a:p>
          <a:p>
            <a:pPr lvl="2"/>
            <a:r>
              <a:rPr lang="ko-KR" altLang="en-US" smtClean="0"/>
              <a:t>인터넷상에 연결된 개별적인 컴퓨터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84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</a:t>
            </a:r>
            <a:r>
              <a:rPr lang="en-US" altLang="ko-KR" smtClean="0"/>
              <a:t>- </a:t>
            </a:r>
            <a:r>
              <a:rPr lang="ko-KR" altLang="en-US" smtClean="0"/>
              <a:t>공유원장</a:t>
            </a:r>
            <a:endParaRPr lang="en-US" altLang="ko-KR" smtClean="0"/>
          </a:p>
          <a:p>
            <a:pPr lvl="1"/>
            <a:r>
              <a:rPr lang="ko-KR" altLang="en-US"/>
              <a:t>공유원장</a:t>
            </a:r>
            <a:r>
              <a:rPr lang="en-US" altLang="ko-KR"/>
              <a:t>(Shared Ledger</a:t>
            </a:r>
            <a:r>
              <a:rPr lang="en-US" altLang="ko-KR" smtClean="0"/>
              <a:t>)</a:t>
            </a:r>
            <a:r>
              <a:rPr lang="ko-KR" altLang="en-US" smtClean="0"/>
              <a:t>이란 </a:t>
            </a:r>
            <a:r>
              <a:rPr lang="ko-KR" altLang="en-US"/>
              <a:t>무엇인가요</a:t>
            </a:r>
            <a:r>
              <a:rPr lang="en-US" altLang="ko-KR"/>
              <a:t>?</a:t>
            </a:r>
          </a:p>
          <a:p>
            <a:pPr lvl="2"/>
            <a:r>
              <a:rPr lang="ko-KR" altLang="en-US" smtClean="0"/>
              <a:t>여러 </a:t>
            </a:r>
            <a:r>
              <a:rPr lang="ko-KR" altLang="en-US"/>
              <a:t>참여자가 분산된 형태로 데이터를 공동으로 기록하고 관리하는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b="1" smtClean="0">
                <a:solidFill>
                  <a:srgbClr val="0000CC"/>
                </a:solidFill>
              </a:rPr>
              <a:t>디지털 </a:t>
            </a:r>
            <a:r>
              <a:rPr lang="ko-KR" altLang="en-US" b="1">
                <a:solidFill>
                  <a:srgbClr val="0000CC"/>
                </a:solidFill>
              </a:rPr>
              <a:t>원장 시스템을 </a:t>
            </a:r>
            <a:r>
              <a:rPr lang="ko-KR" altLang="en-US" smtClean="0"/>
              <a:t>의미</a:t>
            </a:r>
            <a:endParaRPr lang="en-US" altLang="ko-KR" smtClean="0"/>
          </a:p>
          <a:p>
            <a:pPr lvl="3"/>
            <a:r>
              <a:rPr lang="ko-KR" altLang="en-US" b="1" smtClean="0">
                <a:solidFill>
                  <a:srgbClr val="006600"/>
                </a:solidFill>
              </a:rPr>
              <a:t>가장 </a:t>
            </a:r>
            <a:r>
              <a:rPr lang="ko-KR" altLang="en-US" b="1">
                <a:solidFill>
                  <a:srgbClr val="006600"/>
                </a:solidFill>
              </a:rPr>
              <a:t>대표적인 </a:t>
            </a:r>
            <a:r>
              <a:rPr lang="ko-KR" altLang="en-US" b="1" smtClean="0">
                <a:solidFill>
                  <a:srgbClr val="006600"/>
                </a:solidFill>
              </a:rPr>
              <a:t>예 </a:t>
            </a:r>
            <a:r>
              <a:rPr lang="en-US" altLang="ko-KR" b="1" smtClean="0">
                <a:solidFill>
                  <a:srgbClr val="006600"/>
                </a:solidFill>
              </a:rPr>
              <a:t>- </a:t>
            </a:r>
            <a:r>
              <a:rPr lang="ko-KR" altLang="en-US" b="1" smtClean="0">
                <a:solidFill>
                  <a:srgbClr val="006600"/>
                </a:solidFill>
              </a:rPr>
              <a:t>블록체인</a:t>
            </a:r>
            <a:r>
              <a:rPr lang="en-US" altLang="ko-KR" b="1">
                <a:solidFill>
                  <a:srgbClr val="006600"/>
                </a:solidFill>
              </a:rPr>
              <a:t>(Blockchain</a:t>
            </a:r>
            <a:r>
              <a:rPr lang="en-US" altLang="ko-KR" b="1" smtClean="0">
                <a:solidFill>
                  <a:srgbClr val="006600"/>
                </a:solidFill>
              </a:rPr>
              <a:t>)</a:t>
            </a:r>
          </a:p>
          <a:p>
            <a:pPr lvl="3"/>
            <a:r>
              <a:rPr lang="ko-KR" altLang="en-US" b="1">
                <a:solidFill>
                  <a:srgbClr val="C00000"/>
                </a:solidFill>
              </a:rPr>
              <a:t>여러 사람이 함께 쓰고 나눠 갖는 </a:t>
            </a:r>
            <a:r>
              <a:rPr lang="ko-KR" altLang="en-US" b="1" smtClean="0">
                <a:solidFill>
                  <a:srgbClr val="C00000"/>
                </a:solidFill>
              </a:rPr>
              <a:t>공책</a:t>
            </a:r>
            <a:endParaRPr lang="en-US" altLang="ko-KR" b="1" smtClean="0">
              <a:solidFill>
                <a:srgbClr val="C00000"/>
              </a:solidFill>
            </a:endParaRPr>
          </a:p>
          <a:p>
            <a:pPr lvl="4"/>
            <a:r>
              <a:rPr lang="ko-KR" altLang="en-US" b="1" smtClean="0">
                <a:solidFill>
                  <a:srgbClr val="7030A0"/>
                </a:solidFill>
              </a:rPr>
              <a:t>주인</a:t>
            </a:r>
            <a:r>
              <a:rPr lang="ko-KR" altLang="en-US" smtClean="0"/>
              <a:t>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참여자 모두가 주인</a:t>
            </a:r>
            <a:r>
              <a:rPr lang="en-US" altLang="ko-KR"/>
              <a:t>.</a:t>
            </a:r>
          </a:p>
          <a:p>
            <a:pPr lvl="4"/>
            <a:r>
              <a:rPr lang="ko-KR" altLang="en-US" b="1" smtClean="0">
                <a:solidFill>
                  <a:srgbClr val="7030A0"/>
                </a:solidFill>
              </a:rPr>
              <a:t>기록</a:t>
            </a:r>
            <a:r>
              <a:rPr lang="ko-KR" altLang="en-US" smtClean="0"/>
              <a:t>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여러 사람이 동시에 기록할 수 </a:t>
            </a:r>
            <a:r>
              <a:rPr lang="ko-KR" altLang="en-US" smtClean="0"/>
              <a:t>있음</a:t>
            </a:r>
            <a:r>
              <a:rPr lang="en-US" altLang="ko-KR" smtClean="0"/>
              <a:t>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예를 들어</a:t>
            </a:r>
            <a:r>
              <a:rPr lang="en-US" altLang="ko-KR"/>
              <a:t>, </a:t>
            </a:r>
            <a:r>
              <a:rPr lang="ko-KR" altLang="en-US"/>
              <a:t>한 사람이 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내용을 </a:t>
            </a:r>
            <a:r>
              <a:rPr lang="ko-KR" altLang="en-US"/>
              <a:t>다른 모든 사람이 확인하고</a:t>
            </a:r>
            <a:r>
              <a:rPr lang="en-US" altLang="ko-KR"/>
              <a:t>, "</a:t>
            </a:r>
            <a:r>
              <a:rPr lang="ko-KR" altLang="en-US"/>
              <a:t>이 기록이 맞다</a:t>
            </a:r>
            <a:r>
              <a:rPr lang="en-US" altLang="ko-KR"/>
              <a:t>"</a:t>
            </a:r>
            <a:r>
              <a:rPr lang="ko-KR" altLang="en-US"/>
              <a:t>고 동의해야만 공책에 </a:t>
            </a:r>
            <a:r>
              <a:rPr lang="ko-KR" altLang="en-US" smtClean="0"/>
              <a:t>추가됨</a:t>
            </a:r>
            <a:endParaRPr lang="en-US" altLang="ko-KR"/>
          </a:p>
          <a:p>
            <a:pPr lvl="4"/>
            <a:r>
              <a:rPr lang="ko-KR" altLang="en-US" b="1">
                <a:solidFill>
                  <a:srgbClr val="7030A0"/>
                </a:solidFill>
              </a:rPr>
              <a:t>문제 </a:t>
            </a:r>
            <a:r>
              <a:rPr lang="ko-KR" altLang="en-US" b="1" smtClean="0">
                <a:solidFill>
                  <a:srgbClr val="7030A0"/>
                </a:solidFill>
              </a:rPr>
              <a:t>해결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누군가 기록을 바꾸려고 해도</a:t>
            </a:r>
            <a:r>
              <a:rPr lang="en-US" altLang="ko-KR"/>
              <a:t>, </a:t>
            </a:r>
            <a:r>
              <a:rPr lang="ko-KR" altLang="en-US"/>
              <a:t>다른 사람들이 가진 공책의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내용과 </a:t>
            </a:r>
            <a:r>
              <a:rPr lang="ko-KR" altLang="en-US"/>
              <a:t>다르기 때문에 금방 </a:t>
            </a:r>
            <a:r>
              <a:rPr lang="ko-KR" altLang="en-US" smtClean="0"/>
              <a:t>들통남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그래서 기록을 위조하거나 삭제하기 매우 </a:t>
            </a:r>
            <a:r>
              <a:rPr lang="ko-KR" altLang="en-US" smtClean="0"/>
              <a:t>어려움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527910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</a:t>
            </a:r>
            <a:r>
              <a:rPr lang="en-US" altLang="ko-KR" smtClean="0"/>
              <a:t>- </a:t>
            </a:r>
            <a:r>
              <a:rPr lang="ko-KR" altLang="en-US" smtClean="0"/>
              <a:t>공유원장</a:t>
            </a:r>
            <a:endParaRPr lang="en-US" altLang="ko-KR" smtClean="0"/>
          </a:p>
          <a:p>
            <a:pPr lvl="1"/>
            <a:r>
              <a:rPr lang="ko-KR" altLang="en-US" smtClean="0"/>
              <a:t>공유원장의 한 유형 </a:t>
            </a:r>
            <a:r>
              <a:rPr lang="en-US" altLang="ko-KR" smtClean="0"/>
              <a:t>- </a:t>
            </a:r>
            <a:r>
              <a:rPr lang="ko-KR" altLang="en-US" smtClean="0"/>
              <a:t>블록체인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비즈니스 네트워크에서 </a:t>
            </a:r>
            <a:r>
              <a:rPr lang="ko-KR" altLang="en-US" smtClean="0"/>
              <a:t>트랜잭션을 기록하고 유형 및 무형의 자산을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추적하는 프로세스를 효율화하는 </a:t>
            </a:r>
            <a:r>
              <a:rPr lang="ko-KR" altLang="en-US" smtClean="0">
                <a:solidFill>
                  <a:schemeClr val="tx1"/>
                </a:solidFill>
              </a:rPr>
              <a:t>불변의 공유원장</a:t>
            </a:r>
            <a:r>
              <a:rPr lang="en-US" altLang="ko-KR" smtClean="0">
                <a:solidFill>
                  <a:schemeClr val="tx1"/>
                </a:solidFill>
              </a:rPr>
              <a:t>(IBM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en-US" altLang="ko-KR">
                <a:solidFill>
                  <a:schemeClr val="tx1"/>
                </a:solidFill>
                <a:hlinkClick r:id="rId2"/>
              </a:rPr>
              <a:t>https://www.ibm.com/kr-ko/topics/what-is-blockchain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13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블록체인 </a:t>
            </a:r>
            <a:r>
              <a:rPr lang="en-US" altLang="ko-KR">
                <a:solidFill>
                  <a:srgbClr val="FF0000"/>
                </a:solidFill>
              </a:rPr>
              <a:t>- </a:t>
            </a:r>
            <a:r>
              <a:rPr lang="ko-KR" altLang="en-US">
                <a:solidFill>
                  <a:srgbClr val="FF0000"/>
                </a:solidFill>
              </a:rPr>
              <a:t>공유원장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블록체인</a:t>
            </a:r>
            <a:r>
              <a:rPr lang="en-US" altLang="ko-KR"/>
              <a:t>(blockchain)</a:t>
            </a:r>
            <a:r>
              <a:rPr lang="ko-KR" altLang="en-US" smtClean="0"/>
              <a:t>과 전통적인 원장</a:t>
            </a:r>
            <a:endParaRPr lang="en-US" altLang="ko-KR" smtClean="0"/>
          </a:p>
          <a:p>
            <a:pPr lvl="2"/>
            <a:r>
              <a:rPr lang="ko-KR" altLang="en-US"/>
              <a:t>블록체인과 전통적인 원장은 모두 거래나 정보의 기록을 저장하고 관리하는 시스템이지만</a:t>
            </a:r>
            <a:r>
              <a:rPr lang="en-US" altLang="ko-KR"/>
              <a:t>, </a:t>
            </a:r>
            <a:r>
              <a:rPr lang="ko-KR" altLang="en-US">
                <a:solidFill>
                  <a:srgbClr val="0000CC"/>
                </a:solidFill>
              </a:rPr>
              <a:t>근본적인 구조와 작동 방식</a:t>
            </a:r>
            <a:r>
              <a:rPr lang="en-US" altLang="ko-KR">
                <a:solidFill>
                  <a:srgbClr val="0000CC"/>
                </a:solidFill>
              </a:rPr>
              <a:t>, </a:t>
            </a:r>
            <a:r>
              <a:rPr lang="ko-KR" altLang="en-US" smtClean="0">
                <a:solidFill>
                  <a:srgbClr val="0000CC"/>
                </a:solidFill>
              </a:rPr>
              <a:t>파생되는 </a:t>
            </a:r>
            <a:r>
              <a:rPr lang="ko-KR" altLang="en-US">
                <a:solidFill>
                  <a:srgbClr val="0000CC"/>
                </a:solidFill>
              </a:rPr>
              <a:t>특징에서 큰 차이를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/>
              <a:t>보임</a:t>
            </a:r>
            <a:endParaRPr lang="en-US" altLang="ko-KR"/>
          </a:p>
          <a:p>
            <a:pPr lvl="3"/>
            <a:r>
              <a:rPr lang="ko-KR" altLang="en-US" b="1">
                <a:solidFill>
                  <a:srgbClr val="C00000"/>
                </a:solidFill>
              </a:rPr>
              <a:t>전통적인 </a:t>
            </a:r>
            <a:r>
              <a:rPr lang="ko-KR" altLang="en-US" b="1" smtClean="0">
                <a:solidFill>
                  <a:srgbClr val="C00000"/>
                </a:solidFill>
              </a:rPr>
              <a:t>원장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>
                <a:solidFill>
                  <a:srgbClr val="C00000"/>
                </a:solidFill>
              </a:rPr>
              <a:t>Traditional Ledger)</a:t>
            </a:r>
          </a:p>
          <a:p>
            <a:pPr lvl="4"/>
            <a:r>
              <a:rPr lang="ko-KR" altLang="en-US" smtClean="0"/>
              <a:t>주로 </a:t>
            </a:r>
            <a:r>
              <a:rPr lang="ko-KR" altLang="en-US">
                <a:solidFill>
                  <a:srgbClr val="FF0000"/>
                </a:solidFill>
              </a:rPr>
              <a:t>중앙 집중식 데이터베이스 형태를 띠며</a:t>
            </a:r>
            <a:r>
              <a:rPr lang="en-US" altLang="ko-KR"/>
              <a:t>, </a:t>
            </a:r>
            <a:r>
              <a:rPr lang="ko-KR" altLang="en-US"/>
              <a:t>특정 기관이나 개인이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원장의 소유권과 </a:t>
            </a:r>
            <a:r>
              <a:rPr lang="ko-KR" altLang="en-US"/>
              <a:t>관리 권한을 </a:t>
            </a:r>
            <a:r>
              <a:rPr lang="ko-KR" altLang="en-US" smtClean="0"/>
              <a:t>가짐</a:t>
            </a:r>
            <a:endParaRPr lang="en-US" altLang="ko-KR" smtClean="0"/>
          </a:p>
          <a:p>
            <a:pPr lvl="4"/>
            <a:r>
              <a:rPr lang="ko-KR" altLang="en-US" b="1" smtClean="0">
                <a:solidFill>
                  <a:srgbClr val="006600"/>
                </a:solidFill>
              </a:rPr>
              <a:t>예</a:t>
            </a:r>
            <a:r>
              <a:rPr lang="en-US" altLang="ko-KR" b="1" smtClean="0">
                <a:solidFill>
                  <a:srgbClr val="006600"/>
                </a:solidFill>
              </a:rPr>
              <a:t>) </a:t>
            </a:r>
            <a:r>
              <a:rPr lang="ko-KR" altLang="en-US" b="1" smtClean="0">
                <a:solidFill>
                  <a:srgbClr val="006600"/>
                </a:solidFill>
              </a:rPr>
              <a:t>은행의 </a:t>
            </a:r>
            <a:r>
              <a:rPr lang="ko-KR" altLang="en-US" b="1">
                <a:solidFill>
                  <a:srgbClr val="006600"/>
                </a:solidFill>
              </a:rPr>
              <a:t>거래 장부</a:t>
            </a:r>
            <a:r>
              <a:rPr lang="en-US" altLang="ko-KR" b="1">
                <a:solidFill>
                  <a:srgbClr val="006600"/>
                </a:solidFill>
              </a:rPr>
              <a:t>, </a:t>
            </a:r>
            <a:r>
              <a:rPr lang="ko-KR" altLang="en-US" b="1">
                <a:solidFill>
                  <a:srgbClr val="006600"/>
                </a:solidFill>
              </a:rPr>
              <a:t>기업의 회계 장부</a:t>
            </a:r>
            <a:r>
              <a:rPr lang="en-US" altLang="ko-KR" b="1">
                <a:solidFill>
                  <a:srgbClr val="006600"/>
                </a:solidFill>
              </a:rPr>
              <a:t>, </a:t>
            </a:r>
            <a:r>
              <a:rPr lang="ko-KR" altLang="en-US" b="1">
                <a:solidFill>
                  <a:srgbClr val="006600"/>
                </a:solidFill>
              </a:rPr>
              <a:t>정부의 주민등록 데이터베이스 </a:t>
            </a:r>
            <a:r>
              <a:rPr lang="ko-KR" altLang="en-US" b="1" smtClean="0">
                <a:solidFill>
                  <a:srgbClr val="006600"/>
                </a:solidFill>
              </a:rPr>
              <a:t>등</a:t>
            </a:r>
            <a:endParaRPr lang="en-US" altLang="ko-KR" b="1" smtClean="0">
              <a:solidFill>
                <a:srgbClr val="006600"/>
              </a:solidFill>
            </a:endParaRPr>
          </a:p>
          <a:p>
            <a:pPr lvl="3"/>
            <a:r>
              <a:rPr lang="ko-KR" altLang="en-US" b="1" smtClean="0">
                <a:solidFill>
                  <a:srgbClr val="C00000"/>
                </a:solidFill>
              </a:rPr>
              <a:t>블록체인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>
                <a:solidFill>
                  <a:srgbClr val="C00000"/>
                </a:solidFill>
              </a:rPr>
              <a:t>Blockchain)</a:t>
            </a:r>
          </a:p>
          <a:p>
            <a:pPr lvl="4"/>
            <a:r>
              <a:rPr lang="ko-KR" altLang="en-US" smtClean="0">
                <a:solidFill>
                  <a:srgbClr val="FF0000"/>
                </a:solidFill>
              </a:rPr>
              <a:t>분산원장기술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en-US" altLang="ko-KR" smtClean="0">
                <a:solidFill>
                  <a:srgbClr val="FF0000"/>
                </a:solidFill>
              </a:rPr>
              <a:t>DLT:</a:t>
            </a:r>
            <a:r>
              <a:rPr lang="en-US" altLang="ko-KR">
                <a:solidFill>
                  <a:srgbClr val="FF0000"/>
                </a:solidFill>
              </a:rPr>
              <a:t> Distributed Ledger Technology</a:t>
            </a:r>
            <a:r>
              <a:rPr lang="en-US" altLang="ko-KR" smtClean="0">
                <a:solidFill>
                  <a:srgbClr val="FF0000"/>
                </a:solidFill>
              </a:rPr>
              <a:t>)</a:t>
            </a:r>
            <a:r>
              <a:rPr lang="ko-KR" altLang="en-US">
                <a:solidFill>
                  <a:srgbClr val="FF0000"/>
                </a:solidFill>
              </a:rPr>
              <a:t>의 한 종류로</a:t>
            </a:r>
            <a:r>
              <a:rPr lang="en-US" altLang="ko-KR"/>
              <a:t>, </a:t>
            </a:r>
            <a:r>
              <a:rPr lang="ko-KR" altLang="en-US"/>
              <a:t>데이터를 </a:t>
            </a:r>
            <a:r>
              <a:rPr lang="en-US" altLang="ko-KR"/>
              <a:t>'</a:t>
            </a:r>
            <a:r>
              <a:rPr lang="ko-KR" altLang="en-US"/>
              <a:t>블록</a:t>
            </a:r>
            <a:r>
              <a:rPr lang="en-US" altLang="ko-KR"/>
              <a:t>'</a:t>
            </a:r>
            <a:r>
              <a:rPr lang="ko-KR" altLang="en-US"/>
              <a:t>이라는 단위로 묶어 </a:t>
            </a:r>
            <a:r>
              <a:rPr lang="ko-KR" altLang="en-US" smtClean="0"/>
              <a:t>체인 형태로 </a:t>
            </a:r>
            <a:r>
              <a:rPr lang="ko-KR" altLang="en-US"/>
              <a:t>연결하고</a:t>
            </a:r>
            <a:r>
              <a:rPr lang="en-US" altLang="ko-KR"/>
              <a:t>, </a:t>
            </a:r>
            <a:r>
              <a:rPr lang="ko-KR" altLang="en-US"/>
              <a:t>이를 네트워크에 참여하는 모든 노드</a:t>
            </a:r>
            <a:r>
              <a:rPr lang="en-US" altLang="ko-KR"/>
              <a:t>(</a:t>
            </a:r>
            <a:r>
              <a:rPr lang="ko-KR" altLang="en-US"/>
              <a:t>참여자</a:t>
            </a:r>
            <a:r>
              <a:rPr lang="en-US" altLang="ko-KR"/>
              <a:t>)</a:t>
            </a:r>
            <a:r>
              <a:rPr lang="ko-KR" altLang="en-US"/>
              <a:t>가 공유하고 검증하는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4"/>
            <a:r>
              <a:rPr lang="ko-KR" altLang="en-US" b="1" smtClean="0">
                <a:solidFill>
                  <a:srgbClr val="006600"/>
                </a:solidFill>
              </a:rPr>
              <a:t>예</a:t>
            </a:r>
            <a:r>
              <a:rPr lang="en-US" altLang="ko-KR" b="1" smtClean="0">
                <a:solidFill>
                  <a:srgbClr val="006600"/>
                </a:solidFill>
              </a:rPr>
              <a:t>) </a:t>
            </a:r>
            <a:r>
              <a:rPr lang="ko-KR" altLang="en-US" b="1" smtClean="0">
                <a:solidFill>
                  <a:srgbClr val="006600"/>
                </a:solidFill>
              </a:rPr>
              <a:t>비트코인</a:t>
            </a:r>
            <a:r>
              <a:rPr lang="en-US" altLang="ko-KR" b="1">
                <a:solidFill>
                  <a:srgbClr val="006600"/>
                </a:solidFill>
              </a:rPr>
              <a:t>, </a:t>
            </a:r>
            <a:r>
              <a:rPr lang="ko-KR" altLang="en-US" b="1">
                <a:solidFill>
                  <a:srgbClr val="006600"/>
                </a:solidFill>
              </a:rPr>
              <a:t>이더리움 등이 가장 잘 알려진 블록체인 </a:t>
            </a:r>
            <a:r>
              <a:rPr lang="ko-KR" altLang="en-US" b="1" smtClean="0">
                <a:solidFill>
                  <a:srgbClr val="006600"/>
                </a:solidFill>
              </a:rPr>
              <a:t>시스템임</a:t>
            </a:r>
            <a:endParaRPr lang="en-US" altLang="ko-KR" b="1">
              <a:solidFill>
                <a:srgbClr val="006600"/>
              </a:solidFill>
            </a:endParaRPr>
          </a:p>
          <a:p>
            <a:pPr lvl="3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448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>
                <a:solidFill>
                  <a:srgbClr val="FF0000"/>
                </a:solidFill>
              </a:rPr>
              <a:t>블록체인 </a:t>
            </a:r>
            <a:r>
              <a:rPr lang="en-US" altLang="ko-KR">
                <a:solidFill>
                  <a:srgbClr val="FF0000"/>
                </a:solidFill>
              </a:rPr>
              <a:t>- </a:t>
            </a:r>
            <a:r>
              <a:rPr lang="ko-KR" altLang="en-US">
                <a:solidFill>
                  <a:srgbClr val="FF0000"/>
                </a:solidFill>
              </a:rPr>
              <a:t>공유원장</a:t>
            </a:r>
            <a:endParaRPr lang="en-US" altLang="ko-KR">
              <a:solidFill>
                <a:srgbClr val="FF0000"/>
              </a:solidFill>
            </a:endParaRPr>
          </a:p>
          <a:p>
            <a:pPr lvl="1"/>
            <a:r>
              <a:rPr lang="ko-KR" altLang="en-US" smtClean="0"/>
              <a:t>블록체인</a:t>
            </a:r>
            <a:r>
              <a:rPr lang="en-US" altLang="ko-KR"/>
              <a:t>(blockchain)</a:t>
            </a:r>
            <a:r>
              <a:rPr lang="ko-KR" altLang="en-US" smtClean="0"/>
              <a:t>과 전통적인 원장</a:t>
            </a:r>
            <a:endParaRPr lang="en-US" altLang="ko-KR" smtClean="0"/>
          </a:p>
          <a:p>
            <a:pPr lvl="3"/>
            <a:endParaRPr lang="ko-KR" alt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226" y="2348880"/>
            <a:ext cx="3816424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365974"/>
            <a:ext cx="4248472" cy="2791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직사각형 8"/>
          <p:cNvSpPr/>
          <p:nvPr/>
        </p:nvSpPr>
        <p:spPr>
          <a:xfrm>
            <a:off x="1320623" y="5301208"/>
            <a:ext cx="7222834" cy="577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>
                <a:solidFill>
                  <a:srgbClr val="C00000"/>
                </a:solidFill>
              </a:rPr>
              <a:t>TTP (Trusted Third Party) </a:t>
            </a:r>
            <a:r>
              <a:rPr lang="ko-KR" altLang="en-US" sz="1050" b="1">
                <a:solidFill>
                  <a:srgbClr val="C00000"/>
                </a:solidFill>
              </a:rPr>
              <a:t>방식이란</a:t>
            </a:r>
            <a:r>
              <a:rPr lang="en-US" altLang="ko-KR" sz="1050" b="1" smtClean="0">
                <a:solidFill>
                  <a:srgbClr val="C00000"/>
                </a:solidFill>
              </a:rPr>
              <a:t>?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smtClean="0">
                <a:solidFill>
                  <a:srgbClr val="C00000"/>
                </a:solidFill>
              </a:rPr>
              <a:t>주로 </a:t>
            </a:r>
            <a:r>
              <a:rPr lang="ko-KR" altLang="en-US" sz="1050" b="1">
                <a:solidFill>
                  <a:srgbClr val="C00000"/>
                </a:solidFill>
              </a:rPr>
              <a:t>보안</a:t>
            </a:r>
            <a:r>
              <a:rPr lang="en-US" altLang="ko-KR" sz="1050" b="1">
                <a:solidFill>
                  <a:srgbClr val="C00000"/>
                </a:solidFill>
              </a:rPr>
              <a:t>, </a:t>
            </a:r>
            <a:r>
              <a:rPr lang="ko-KR" altLang="en-US" sz="1050" b="1">
                <a:solidFill>
                  <a:srgbClr val="C00000"/>
                </a:solidFill>
              </a:rPr>
              <a:t>암호화</a:t>
            </a:r>
            <a:r>
              <a:rPr lang="en-US" altLang="ko-KR" sz="1050" b="1">
                <a:solidFill>
                  <a:srgbClr val="C00000"/>
                </a:solidFill>
              </a:rPr>
              <a:t>, </a:t>
            </a:r>
            <a:r>
              <a:rPr lang="ko-KR" altLang="en-US" sz="1050" b="1">
                <a:solidFill>
                  <a:srgbClr val="C00000"/>
                </a:solidFill>
              </a:rPr>
              <a:t>거래</a:t>
            </a:r>
            <a:r>
              <a:rPr lang="en-US" altLang="ko-KR" sz="1050" b="1">
                <a:solidFill>
                  <a:srgbClr val="C00000"/>
                </a:solidFill>
              </a:rPr>
              <a:t>, </a:t>
            </a:r>
            <a:r>
              <a:rPr lang="ko-KR" altLang="en-US" sz="1050" b="1">
                <a:solidFill>
                  <a:srgbClr val="C00000"/>
                </a:solidFill>
              </a:rPr>
              <a:t>통신 등 여러 분야에서 두 당사자</a:t>
            </a:r>
            <a:r>
              <a:rPr lang="en-US" altLang="ko-KR" sz="1050" b="1">
                <a:solidFill>
                  <a:srgbClr val="C00000"/>
                </a:solidFill>
              </a:rPr>
              <a:t>(A</a:t>
            </a:r>
            <a:r>
              <a:rPr lang="ko-KR" altLang="en-US" sz="1050" b="1">
                <a:solidFill>
                  <a:srgbClr val="C00000"/>
                </a:solidFill>
              </a:rPr>
              <a:t>와 </a:t>
            </a:r>
            <a:r>
              <a:rPr lang="en-US" altLang="ko-KR" sz="1050" b="1">
                <a:solidFill>
                  <a:srgbClr val="C00000"/>
                </a:solidFill>
              </a:rPr>
              <a:t>B) </a:t>
            </a:r>
            <a:r>
              <a:rPr lang="ko-KR" altLang="en-US" sz="1050" b="1">
                <a:solidFill>
                  <a:srgbClr val="C00000"/>
                </a:solidFill>
              </a:rPr>
              <a:t>간의 신뢰 문제나 정보 </a:t>
            </a:r>
            <a:r>
              <a:rPr lang="en-US" altLang="ko-KR" sz="1050" b="1" smtClean="0">
                <a:solidFill>
                  <a:srgbClr val="C00000"/>
                </a:solidFill>
              </a:rPr>
              <a:t/>
            </a:r>
            <a:br>
              <a:rPr lang="en-US" altLang="ko-KR" sz="1050" b="1" smtClean="0">
                <a:solidFill>
                  <a:srgbClr val="C00000"/>
                </a:solidFill>
              </a:rPr>
            </a:br>
            <a:r>
              <a:rPr lang="ko-KR" altLang="en-US" sz="1050" b="1" smtClean="0">
                <a:solidFill>
                  <a:srgbClr val="C00000"/>
                </a:solidFill>
              </a:rPr>
              <a:t>교환의 안전성을 </a:t>
            </a:r>
            <a:r>
              <a:rPr lang="ko-KR" altLang="en-US" sz="1050" b="1">
                <a:solidFill>
                  <a:srgbClr val="C00000"/>
                </a:solidFill>
              </a:rPr>
              <a:t>보장하기 위해</a:t>
            </a:r>
            <a:r>
              <a:rPr lang="en-US" altLang="ko-KR" sz="1050" b="1">
                <a:solidFill>
                  <a:srgbClr val="C00000"/>
                </a:solidFill>
              </a:rPr>
              <a:t>, </a:t>
            </a:r>
            <a:r>
              <a:rPr lang="ko-KR" altLang="en-US" sz="1050" b="1">
                <a:solidFill>
                  <a:srgbClr val="C00000"/>
                </a:solidFill>
              </a:rPr>
              <a:t>두 당사자가 모두 신뢰하는 제</a:t>
            </a:r>
            <a:r>
              <a:rPr lang="en-US" altLang="ko-KR" sz="1050" b="1">
                <a:solidFill>
                  <a:srgbClr val="C00000"/>
                </a:solidFill>
              </a:rPr>
              <a:t>3</a:t>
            </a:r>
            <a:r>
              <a:rPr lang="ko-KR" altLang="en-US" sz="1050" b="1">
                <a:solidFill>
                  <a:srgbClr val="C00000"/>
                </a:solidFill>
              </a:rPr>
              <a:t>의 기관이나 주체</a:t>
            </a:r>
            <a:r>
              <a:rPr lang="en-US" altLang="ko-KR" sz="1050" b="1">
                <a:solidFill>
                  <a:srgbClr val="C00000"/>
                </a:solidFill>
              </a:rPr>
              <a:t>(TTP)</a:t>
            </a:r>
            <a:r>
              <a:rPr lang="ko-KR" altLang="en-US" sz="1050" b="1">
                <a:solidFill>
                  <a:srgbClr val="C00000"/>
                </a:solidFill>
              </a:rPr>
              <a:t>를 개입시키는 방식</a:t>
            </a:r>
            <a:endParaRPr lang="ko-KR" altLang="en-US" sz="105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16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 smtClean="0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블록체인 </a:t>
            </a:r>
            <a:r>
              <a:rPr lang="en-US" altLang="ko-KR" smtClean="0">
                <a:solidFill>
                  <a:srgbClr val="FF0000"/>
                </a:solidFill>
              </a:rPr>
              <a:t>- </a:t>
            </a:r>
            <a:r>
              <a:rPr lang="ko-KR" altLang="en-US" smtClean="0">
                <a:solidFill>
                  <a:srgbClr val="FF0000"/>
                </a:solidFill>
              </a:rPr>
              <a:t>분산컴퓨팅</a:t>
            </a:r>
            <a:endParaRPr lang="ko-KR" altLang="en-US">
              <a:solidFill>
                <a:srgbClr val="FF0000"/>
              </a:solidFill>
            </a:endParaRPr>
          </a:p>
          <a:p>
            <a:pPr lvl="1"/>
            <a:r>
              <a:rPr lang="ko-KR" altLang="en-US" b="0" smtClean="0">
                <a:solidFill>
                  <a:schemeClr val="tx1"/>
                </a:solidFill>
              </a:rPr>
              <a:t>블록들이 </a:t>
            </a:r>
            <a:r>
              <a:rPr lang="en-US" altLang="ko-KR" b="0" smtClean="0">
                <a:solidFill>
                  <a:schemeClr val="tx1"/>
                </a:solidFill>
              </a:rPr>
              <a:t>P2P </a:t>
            </a:r>
            <a:r>
              <a:rPr lang="ko-KR" altLang="en-US" b="0" smtClean="0">
                <a:solidFill>
                  <a:schemeClr val="tx1"/>
                </a:solidFill>
              </a:rPr>
              <a:t>방식으로 생성된 체인 형태의 </a:t>
            </a:r>
            <a:r>
              <a:rPr lang="ko-KR" altLang="en-US" smtClean="0"/>
              <a:t>분산환경에 저장되며</a:t>
            </a:r>
            <a:r>
              <a:rPr lang="en-US" altLang="ko-KR" b="0" smtClean="0">
                <a:solidFill>
                  <a:schemeClr val="tx1"/>
                </a:solidFill>
              </a:rPr>
              <a:t>,</a:t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임의로 수정할 수 없고 </a:t>
            </a:r>
            <a:r>
              <a:rPr lang="ko-KR" altLang="en-US" smtClean="0"/>
              <a:t>누구나 변경 결과를 열람할 </a:t>
            </a:r>
            <a:r>
              <a:rPr lang="ko-KR" altLang="en-US" b="0" smtClean="0">
                <a:solidFill>
                  <a:schemeClr val="tx1"/>
                </a:solidFill>
              </a:rPr>
              <a:t>수 있는 </a:t>
            </a:r>
            <a:r>
              <a:rPr lang="en-US" altLang="ko-KR" b="0" smtClean="0">
                <a:solidFill>
                  <a:schemeClr val="tx1"/>
                </a:solidFill>
              </a:rPr>
              <a:t/>
            </a:r>
            <a:br>
              <a:rPr lang="en-US" altLang="ko-KR" b="0" smtClean="0">
                <a:solidFill>
                  <a:schemeClr val="tx1"/>
                </a:solidFill>
              </a:rPr>
            </a:br>
            <a:r>
              <a:rPr lang="ko-KR" altLang="en-US" b="0" smtClean="0">
                <a:solidFill>
                  <a:schemeClr val="tx1"/>
                </a:solidFill>
              </a:rPr>
              <a:t>분산 컴퓨팅기반의 원장관리기술</a:t>
            </a:r>
            <a:r>
              <a:rPr lang="en-US" altLang="ko-KR" b="0">
                <a:solidFill>
                  <a:schemeClr val="tx1"/>
                </a:solidFill>
              </a:rPr>
              <a:t>(</a:t>
            </a:r>
            <a:r>
              <a:rPr lang="ko-KR" altLang="en-US" b="0">
                <a:solidFill>
                  <a:schemeClr val="tx1"/>
                </a:solidFill>
              </a:rPr>
              <a:t>위키피디아</a:t>
            </a:r>
            <a:r>
              <a:rPr lang="en-US" altLang="ko-KR" b="0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ko-KR" altLang="en-US" b="1">
                <a:solidFill>
                  <a:srgbClr val="0000CC"/>
                </a:solidFill>
              </a:rPr>
              <a:t>분산 </a:t>
            </a:r>
            <a:r>
              <a:rPr lang="ko-KR" altLang="en-US" b="1" smtClean="0">
                <a:solidFill>
                  <a:srgbClr val="0000CC"/>
                </a:solidFill>
              </a:rPr>
              <a:t>컴퓨팅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네트워크로 연결된 </a:t>
            </a:r>
            <a:r>
              <a:rPr lang="ko-KR" altLang="en-US">
                <a:solidFill>
                  <a:srgbClr val="006600"/>
                </a:solidFill>
              </a:rPr>
              <a:t>여러 대의 독립적인 컴퓨터</a:t>
            </a:r>
            <a:r>
              <a:rPr lang="en-US" altLang="ko-KR">
                <a:solidFill>
                  <a:srgbClr val="006600"/>
                </a:solidFill>
              </a:rPr>
              <a:t>(</a:t>
            </a:r>
            <a:r>
              <a:rPr lang="ko-KR" altLang="en-US">
                <a:solidFill>
                  <a:srgbClr val="006600"/>
                </a:solidFill>
              </a:rPr>
              <a:t>노드</a:t>
            </a:r>
            <a:r>
              <a:rPr lang="en-US" altLang="ko-KR">
                <a:solidFill>
                  <a:srgbClr val="006600"/>
                </a:solidFill>
              </a:rPr>
              <a:t>)</a:t>
            </a:r>
            <a:r>
              <a:rPr lang="ko-KR" altLang="en-US">
                <a:solidFill>
                  <a:srgbClr val="006600"/>
                </a:solidFill>
              </a:rPr>
              <a:t>들이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협력하여 </a:t>
            </a:r>
            <a:r>
              <a:rPr lang="ko-KR" altLang="en-US">
                <a:solidFill>
                  <a:srgbClr val="006600"/>
                </a:solidFill>
              </a:rPr>
              <a:t>하나의 작업을 수행하거나 문제를 해결하는 컴퓨팅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패러다임</a:t>
            </a:r>
            <a:r>
              <a:rPr lang="en-US" altLang="ko-KR" smtClean="0"/>
              <a:t>(</a:t>
            </a:r>
            <a:r>
              <a:rPr lang="ko-KR" altLang="en-US" smtClean="0"/>
              <a:t>각각의 컴퓨터는 </a:t>
            </a:r>
            <a:r>
              <a:rPr lang="ko-KR" altLang="en-US"/>
              <a:t>자신의 역할을 수행하면서 전체 시스템의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목표를 </a:t>
            </a:r>
            <a:r>
              <a:rPr lang="ko-KR" altLang="en-US"/>
              <a:t>달성하는 데 </a:t>
            </a:r>
            <a:r>
              <a:rPr lang="ko-KR" altLang="en-US" smtClean="0"/>
              <a:t>기여</a:t>
            </a:r>
            <a:r>
              <a:rPr lang="en-US" altLang="ko-KR" smtClean="0"/>
              <a:t>)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" name="Picture 2" descr="분산 컴퓨팅 : 네이버 블로그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955763"/>
            <a:ext cx="4752528" cy="2664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375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 smtClean="0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블록체인 </a:t>
            </a:r>
            <a:r>
              <a:rPr lang="en-US" altLang="ko-KR" smtClean="0">
                <a:solidFill>
                  <a:srgbClr val="FF0000"/>
                </a:solidFill>
              </a:rPr>
              <a:t>- </a:t>
            </a:r>
            <a:r>
              <a:rPr lang="ko-KR" altLang="en-US" smtClean="0">
                <a:solidFill>
                  <a:srgbClr val="FF0000"/>
                </a:solidFill>
              </a:rPr>
              <a:t>분산컴퓨팅</a:t>
            </a:r>
            <a:endParaRPr lang="ko-KR" altLang="en-US">
              <a:solidFill>
                <a:srgbClr val="FF0000"/>
              </a:solidFill>
            </a:endParaRPr>
          </a:p>
          <a:p>
            <a:pPr lvl="1"/>
            <a:r>
              <a:rPr lang="en-US" altLang="ko-KR"/>
              <a:t>'P2P </a:t>
            </a:r>
            <a:r>
              <a:rPr lang="ko-KR" altLang="en-US"/>
              <a:t>방식의 </a:t>
            </a:r>
            <a:r>
              <a:rPr lang="ko-KR" altLang="en-US">
                <a:solidFill>
                  <a:srgbClr val="00CC00"/>
                </a:solidFill>
              </a:rPr>
              <a:t>블록 </a:t>
            </a:r>
            <a:r>
              <a:rPr lang="ko-KR" altLang="en-US" smtClean="0">
                <a:solidFill>
                  <a:srgbClr val="00CC00"/>
                </a:solidFill>
              </a:rPr>
              <a:t>동기화</a:t>
            </a:r>
            <a:endParaRPr lang="en-US" altLang="ko-KR" smtClean="0">
              <a:solidFill>
                <a:srgbClr val="00CC00"/>
              </a:solidFill>
            </a:endParaRPr>
          </a:p>
          <a:p>
            <a:pPr lvl="2"/>
            <a:r>
              <a:rPr lang="ko-KR" altLang="en-US" smtClean="0"/>
              <a:t>블록체인 </a:t>
            </a:r>
            <a:r>
              <a:rPr lang="ko-KR" altLang="en-US">
                <a:solidFill>
                  <a:srgbClr val="0000CC"/>
                </a:solidFill>
              </a:rPr>
              <a:t>네트워크에 새로 참여한 노드가 다른 노드들로부터 블록 데이터를 받아와 최신 상태로 만드는 </a:t>
            </a:r>
            <a:r>
              <a:rPr lang="ko-KR" altLang="en-US" smtClean="0">
                <a:solidFill>
                  <a:srgbClr val="0000CC"/>
                </a:solidFill>
              </a:rPr>
              <a:t>과정 </a:t>
            </a:r>
            <a:r>
              <a:rPr lang="en-US" altLang="ko-KR" smtClean="0">
                <a:sym typeface="Wingdings" panose="05000000000000000000" pitchFamily="2" charset="2"/>
              </a:rPr>
              <a:t></a:t>
            </a:r>
            <a:r>
              <a:rPr lang="en-US" altLang="ko-KR" smtClean="0"/>
              <a:t> </a:t>
            </a:r>
            <a:r>
              <a:rPr lang="ko-KR" altLang="en-US"/>
              <a:t>이 과정은 중앙 서버 없이 모든 노드가 서로 직접 통신하며 </a:t>
            </a:r>
            <a:r>
              <a:rPr lang="ko-KR" altLang="en-US" smtClean="0"/>
              <a:t>이루어짐</a:t>
            </a:r>
            <a:endParaRPr lang="en-US" altLang="ko-KR" smtClean="0"/>
          </a:p>
          <a:p>
            <a:pPr lvl="3"/>
            <a:r>
              <a:rPr lang="ko-KR" altLang="en-US"/>
              <a:t>블록체인 네트워크의 참여자</a:t>
            </a:r>
            <a:r>
              <a:rPr lang="en-US" altLang="ko-KR"/>
              <a:t>(</a:t>
            </a:r>
            <a:r>
              <a:rPr lang="ko-KR" altLang="en-US"/>
              <a:t>노드</a:t>
            </a:r>
            <a:r>
              <a:rPr lang="en-US" altLang="ko-KR"/>
              <a:t>)</a:t>
            </a:r>
            <a:r>
              <a:rPr lang="ko-KR" altLang="en-US"/>
              <a:t>들이 </a:t>
            </a:r>
            <a:r>
              <a:rPr lang="ko-KR" altLang="en-US">
                <a:solidFill>
                  <a:srgbClr val="FF0000"/>
                </a:solidFill>
              </a:rPr>
              <a:t>서로 직접 데이터를 주고받으며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블록체인의 </a:t>
            </a:r>
            <a:r>
              <a:rPr lang="ko-KR" altLang="en-US">
                <a:solidFill>
                  <a:srgbClr val="FF0000"/>
                </a:solidFill>
              </a:rPr>
              <a:t>복사본을 일치시키는 </a:t>
            </a:r>
            <a:r>
              <a:rPr lang="ko-KR" altLang="en-US" smtClean="0">
                <a:solidFill>
                  <a:srgbClr val="FF0000"/>
                </a:solidFill>
              </a:rPr>
              <a:t>과정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ko-KR" altLang="en-US" smtClean="0"/>
              <a:t>이는 </a:t>
            </a:r>
            <a:r>
              <a:rPr lang="ko-KR" altLang="en-US"/>
              <a:t>네트워크 내 수많은 노드에 </a:t>
            </a:r>
            <a:r>
              <a:rPr lang="ko-KR" altLang="en-US">
                <a:solidFill>
                  <a:srgbClr val="006600"/>
                </a:solidFill>
              </a:rPr>
              <a:t>블록체인 데이터가 분산되어 저장되고</a:t>
            </a:r>
            <a:r>
              <a:rPr lang="en-US" altLang="ko-KR">
                <a:solidFill>
                  <a:srgbClr val="006600"/>
                </a:solidFill>
              </a:rPr>
              <a:t>,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smtClean="0">
                <a:solidFill>
                  <a:srgbClr val="006600"/>
                </a:solidFill>
              </a:rPr>
              <a:t>각 </a:t>
            </a:r>
            <a:r>
              <a:rPr lang="ko-KR" altLang="en-US">
                <a:solidFill>
                  <a:srgbClr val="006600"/>
                </a:solidFill>
              </a:rPr>
              <a:t>노드가 다른 노드와 통신하여 거래 정보와 새로운 블록을 공유함으로써 </a:t>
            </a:r>
            <a:r>
              <a:rPr lang="en-US" altLang="ko-KR" smtClean="0">
                <a:solidFill>
                  <a:srgbClr val="006600"/>
                </a:solidFill>
              </a:rPr>
              <a:t/>
            </a:r>
            <a:br>
              <a:rPr lang="en-US" altLang="ko-KR" smtClean="0">
                <a:solidFill>
                  <a:srgbClr val="006600"/>
                </a:solidFill>
              </a:rPr>
            </a:br>
            <a:r>
              <a:rPr lang="ko-KR" altLang="en-US" b="1" smtClean="0">
                <a:solidFill>
                  <a:srgbClr val="FF6600"/>
                </a:solidFill>
              </a:rPr>
              <a:t>블록체인 </a:t>
            </a:r>
            <a:r>
              <a:rPr lang="ko-KR" altLang="en-US" b="1">
                <a:solidFill>
                  <a:srgbClr val="FF6600"/>
                </a:solidFill>
              </a:rPr>
              <a:t>원장의 일관성과 무결성을 유지하는 핵심 기술</a:t>
            </a:r>
            <a:r>
              <a:rPr lang="en-US" altLang="ko-KR" b="1" smtClean="0">
                <a:solidFill>
                  <a:srgbClr val="FF6600"/>
                </a:solidFill>
              </a:rPr>
              <a:t> </a:t>
            </a:r>
            <a:endParaRPr lang="ko-KR" altLang="en-US" b="1">
              <a:solidFill>
                <a:srgbClr val="FF66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4293096"/>
            <a:ext cx="6343650" cy="2359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396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동작원리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89271"/>
            <a:ext cx="7496944" cy="1599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https://blog.kakaocdn.net/dna/tb7wl/btsAAOdilO3/AAAAAAAAAAAAAAAAAAAAAIYHJYWNtzFb7eiqdl0-6a-Jw6-hDEcva1lAhB_GH97Q/img.jpg?credential=yqXZFxpELC7KVnFOS48ylbz2pIh7yKj8&amp;expires=1751295599&amp;allow_ip=&amp;allow_referer=&amp;signature=AqPH5JRIkNNkaQepLtxXQVTzGI8%3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005064"/>
            <a:ext cx="7712968" cy="2473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2081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구글 트렌드를 </a:t>
            </a:r>
            <a:r>
              <a:rPr lang="ko-KR" altLang="en-US" smtClean="0"/>
              <a:t>보면</a:t>
            </a:r>
            <a:r>
              <a:rPr lang="en-US" altLang="ko-KR" smtClean="0"/>
              <a:t>~~~</a:t>
            </a:r>
          </a:p>
          <a:p>
            <a:pPr lvl="1"/>
            <a:r>
              <a:rPr lang="ko-KR" altLang="en-US" smtClean="0"/>
              <a:t>비트코인이나 </a:t>
            </a:r>
            <a:r>
              <a:rPr lang="ko-KR" altLang="en-US"/>
              <a:t>블록체인에 대한 검색이 </a:t>
            </a:r>
            <a:r>
              <a:rPr lang="en-US" altLang="ko-KR"/>
              <a:t>2017</a:t>
            </a:r>
            <a:r>
              <a:rPr lang="ko-KR" altLang="en-US"/>
              <a:t>년 이후 급격하게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증가했다는 </a:t>
            </a:r>
            <a:r>
              <a:rPr lang="ko-KR" altLang="en-US"/>
              <a:t>것을 볼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/>
              <a:t>그 </a:t>
            </a:r>
            <a:r>
              <a:rPr lang="ko-KR" altLang="en-US"/>
              <a:t>후 </a:t>
            </a:r>
            <a:r>
              <a:rPr lang="ko-KR" altLang="en-US">
                <a:solidFill>
                  <a:srgbClr val="0000CC"/>
                </a:solidFill>
              </a:rPr>
              <a:t>비트코인이나 암호화폐의 가격이 오르고 내리는 정도에 따라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검색량이 </a:t>
            </a:r>
            <a:r>
              <a:rPr lang="ko-KR" altLang="en-US">
                <a:solidFill>
                  <a:srgbClr val="0000CC"/>
                </a:solidFill>
              </a:rPr>
              <a:t>등락하고 </a:t>
            </a:r>
            <a:r>
              <a:rPr lang="ko-KR" altLang="en-US" smtClean="0">
                <a:solidFill>
                  <a:srgbClr val="0000CC"/>
                </a:solidFill>
              </a:rPr>
              <a:t>있음</a:t>
            </a:r>
            <a:endParaRPr lang="en-US" altLang="ko-KR">
              <a:solidFill>
                <a:srgbClr val="0000CC"/>
              </a:solidFill>
            </a:endParaRPr>
          </a:p>
          <a:p>
            <a:pPr lvl="2"/>
            <a:r>
              <a:rPr lang="ko-KR" altLang="en-US"/>
              <a:t>여러 통계를 보면</a:t>
            </a:r>
            <a:r>
              <a:rPr lang="en-US" altLang="ko-KR"/>
              <a:t>, </a:t>
            </a:r>
            <a:r>
              <a:rPr lang="ko-KR" altLang="en-US"/>
              <a:t>블록체인 시장은 급격히 늘어나는 것으로 </a:t>
            </a:r>
            <a:r>
              <a:rPr lang="ko-KR" altLang="en-US" smtClean="0"/>
              <a:t>보임</a:t>
            </a:r>
            <a:endParaRPr lang="en-US" altLang="ko-KR" smtClean="0"/>
          </a:p>
          <a:p>
            <a:pPr lvl="3"/>
            <a:r>
              <a:rPr lang="ko-KR" altLang="en-US" smtClean="0"/>
              <a:t>가트너는 </a:t>
            </a:r>
            <a:r>
              <a:rPr lang="en-US" altLang="ko-KR"/>
              <a:t>2025</a:t>
            </a:r>
            <a:r>
              <a:rPr lang="ko-KR" altLang="en-US"/>
              <a:t>년 </a:t>
            </a:r>
            <a:r>
              <a:rPr lang="en-US" altLang="ko-KR"/>
              <a:t>1,760</a:t>
            </a:r>
            <a:r>
              <a:rPr lang="ko-KR" altLang="en-US"/>
              <a:t>억 달러</a:t>
            </a:r>
            <a:r>
              <a:rPr lang="en-US" altLang="ko-KR"/>
              <a:t>, 2030</a:t>
            </a:r>
            <a:r>
              <a:rPr lang="ko-KR" altLang="en-US" smtClean="0"/>
              <a:t>년에는 폭발적으로 </a:t>
            </a:r>
            <a:r>
              <a:rPr lang="ko-KR" altLang="en-US"/>
              <a:t>증가해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3</a:t>
            </a:r>
            <a:r>
              <a:rPr lang="ko-KR" altLang="en-US"/>
              <a:t>조 </a:t>
            </a:r>
            <a:r>
              <a:rPr lang="en-US" altLang="ko-KR"/>
              <a:t>1</a:t>
            </a:r>
            <a:r>
              <a:rPr lang="ko-KR" altLang="en-US"/>
              <a:t>천억 달러에 이를 것이라고 전망하고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3"/>
            <a:r>
              <a:rPr lang="ko-KR" altLang="en-US" smtClean="0">
                <a:solidFill>
                  <a:srgbClr val="FF0000"/>
                </a:solidFill>
              </a:rPr>
              <a:t>미국이 </a:t>
            </a:r>
            <a:r>
              <a:rPr lang="ko-KR" altLang="en-US">
                <a:solidFill>
                  <a:srgbClr val="FF0000"/>
                </a:solidFill>
              </a:rPr>
              <a:t>전체의 </a:t>
            </a:r>
            <a:r>
              <a:rPr lang="en-US" altLang="ko-KR">
                <a:solidFill>
                  <a:srgbClr val="FF0000"/>
                </a:solidFill>
              </a:rPr>
              <a:t>40%</a:t>
            </a:r>
            <a:r>
              <a:rPr lang="ko-KR" altLang="en-US">
                <a:solidFill>
                  <a:srgbClr val="FF0000"/>
                </a:solidFill>
              </a:rPr>
              <a:t>를 지출하고 </a:t>
            </a:r>
            <a:r>
              <a:rPr lang="ko-KR" altLang="en-US"/>
              <a:t>서유럽</a:t>
            </a:r>
            <a:r>
              <a:rPr lang="en-US" altLang="ko-KR"/>
              <a:t>, </a:t>
            </a:r>
            <a:r>
              <a:rPr lang="ko-KR" altLang="en-US" smtClean="0"/>
              <a:t>중국</a:t>
            </a:r>
            <a:r>
              <a:rPr lang="en-US" altLang="ko-KR"/>
              <a:t>, </a:t>
            </a:r>
            <a:r>
              <a:rPr lang="ko-KR" altLang="en-US"/>
              <a:t>아시아태평양</a:t>
            </a:r>
            <a:r>
              <a:rPr lang="en-US" altLang="ko-KR"/>
              <a:t>(</a:t>
            </a:r>
            <a:r>
              <a:rPr lang="ko-KR" altLang="en-US"/>
              <a:t>일본 제외</a:t>
            </a:r>
            <a:r>
              <a:rPr lang="en-US" altLang="ko-KR"/>
              <a:t>) </a:t>
            </a:r>
            <a:r>
              <a:rPr lang="ko-KR" altLang="en-US"/>
              <a:t>순서로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뒤따를 </a:t>
            </a:r>
            <a:r>
              <a:rPr lang="ko-KR" altLang="en-US"/>
              <a:t>것으로 </a:t>
            </a:r>
            <a:r>
              <a:rPr lang="ko-KR" altLang="en-US" smtClean="0"/>
              <a:t>예상했음</a:t>
            </a:r>
            <a:endParaRPr lang="en-US" altLang="ko-KR"/>
          </a:p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80520"/>
            <a:ext cx="6557169" cy="2224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0812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smtClean="0"/>
              <a:t>블록체인 동작원리</a:t>
            </a:r>
            <a:endParaRPr lang="en-US" altLang="ko-KR" smtClean="0"/>
          </a:p>
          <a:p>
            <a:pPr lvl="1"/>
            <a:r>
              <a:rPr lang="ko-KR" altLang="en-US"/>
              <a:t>노드 전파의 실제 작동 과정</a:t>
            </a:r>
          </a:p>
          <a:p>
            <a:pPr lvl="2"/>
            <a:r>
              <a:rPr lang="ko-KR" altLang="en-US" b="1">
                <a:solidFill>
                  <a:srgbClr val="0000CC"/>
                </a:solidFill>
              </a:rPr>
              <a:t>초기 </a:t>
            </a:r>
            <a:r>
              <a:rPr lang="ko-KR" altLang="en-US" b="1" smtClean="0">
                <a:solidFill>
                  <a:srgbClr val="0000CC"/>
                </a:solidFill>
              </a:rPr>
              <a:t>연결 </a:t>
            </a:r>
            <a:r>
              <a:rPr lang="en-US" altLang="ko-KR" smtClean="0"/>
              <a:t>- </a:t>
            </a:r>
            <a:r>
              <a:rPr lang="ko-KR" altLang="en-US"/>
              <a:t>새로운 노드가 시작되면</a:t>
            </a:r>
            <a:r>
              <a:rPr lang="en-US" altLang="ko-KR"/>
              <a:t>, </a:t>
            </a:r>
            <a:r>
              <a:rPr lang="ko-KR" altLang="en-US"/>
              <a:t>먼저 </a:t>
            </a:r>
            <a:r>
              <a:rPr lang="ko-KR" altLang="en-US">
                <a:solidFill>
                  <a:srgbClr val="FF0000"/>
                </a:solidFill>
              </a:rPr>
              <a:t>하드코딩된 시드 노드에 </a:t>
            </a:r>
            <a:r>
              <a:rPr lang="ko-KR" altLang="en-US" smtClean="0"/>
              <a:t>접속</a:t>
            </a:r>
            <a:endParaRPr lang="en-US" altLang="ko-KR" smtClean="0"/>
          </a:p>
          <a:p>
            <a:pPr lvl="3"/>
            <a:r>
              <a:rPr lang="ko-KR" altLang="en-US" b="1">
                <a:solidFill>
                  <a:srgbClr val="006600"/>
                </a:solidFill>
              </a:rPr>
              <a:t>시드 노드</a:t>
            </a:r>
            <a:r>
              <a:rPr lang="en-US" altLang="ko-KR" b="1">
                <a:solidFill>
                  <a:srgbClr val="006600"/>
                </a:solidFill>
              </a:rPr>
              <a:t>(Seed Nodes</a:t>
            </a:r>
            <a:r>
              <a:rPr lang="en-US" altLang="ko-KR" b="1" smtClean="0">
                <a:solidFill>
                  <a:srgbClr val="006600"/>
                </a:solidFill>
              </a:rPr>
              <a:t>)</a:t>
            </a:r>
            <a:endParaRPr lang="en-US" altLang="ko-KR" b="1">
              <a:solidFill>
                <a:srgbClr val="006600"/>
              </a:solidFill>
            </a:endParaRPr>
          </a:p>
          <a:p>
            <a:pPr lvl="4"/>
            <a:r>
              <a:rPr lang="ko-KR" altLang="en-US"/>
              <a:t>새로운 노드가 네트워크에 처음 접속할 때</a:t>
            </a:r>
            <a:r>
              <a:rPr lang="en-US" altLang="ko-KR"/>
              <a:t>, </a:t>
            </a:r>
            <a:r>
              <a:rPr lang="ko-KR" altLang="en-US"/>
              <a:t>하드코딩된 소수의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안정적인 </a:t>
            </a:r>
            <a:r>
              <a:rPr lang="ko-KR" altLang="en-US"/>
              <a:t>노드</a:t>
            </a:r>
            <a:r>
              <a:rPr lang="en-US" altLang="ko-KR"/>
              <a:t>(</a:t>
            </a:r>
            <a:r>
              <a:rPr lang="ko-KR" altLang="en-US"/>
              <a:t>시드 노드</a:t>
            </a:r>
            <a:r>
              <a:rPr lang="en-US" altLang="ko-KR"/>
              <a:t>)</a:t>
            </a:r>
            <a:r>
              <a:rPr lang="ko-KR" altLang="en-US"/>
              <a:t> 목록에 연결을 </a:t>
            </a:r>
            <a:r>
              <a:rPr lang="ko-KR" altLang="en-US" smtClean="0"/>
              <a:t>시도</a:t>
            </a:r>
            <a:endParaRPr lang="en-US" altLang="ko-KR"/>
          </a:p>
          <a:p>
            <a:pPr lvl="4"/>
            <a:r>
              <a:rPr lang="ko-KR" altLang="en-US"/>
              <a:t>이 시드 노드는 </a:t>
            </a:r>
            <a:r>
              <a:rPr lang="en-US" altLang="ko-KR"/>
              <a:t>'</a:t>
            </a:r>
            <a:r>
              <a:rPr lang="ko-KR" altLang="en-US"/>
              <a:t>부트스트랩 노드</a:t>
            </a:r>
            <a:r>
              <a:rPr lang="en-US" altLang="ko-KR"/>
              <a:t>(bootstrap nodes)' </a:t>
            </a:r>
            <a:r>
              <a:rPr lang="ko-KR" altLang="en-US"/>
              <a:t>또는 </a:t>
            </a:r>
            <a:r>
              <a:rPr lang="en-US" altLang="ko-KR"/>
              <a:t>'DNS </a:t>
            </a:r>
            <a:r>
              <a:rPr lang="ko-KR" altLang="en-US"/>
              <a:t>시드</a:t>
            </a:r>
            <a:r>
              <a:rPr lang="en-US" altLang="ko-KR"/>
              <a:t>'</a:t>
            </a:r>
            <a:r>
              <a:rPr lang="ko-KR" altLang="en-US"/>
              <a:t>라고도 불리며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새로운 노드가 네트워크에 진입하는 초기 게이트웨이 역할을 </a:t>
            </a:r>
            <a:r>
              <a:rPr lang="ko-KR" altLang="en-US" smtClean="0">
                <a:solidFill>
                  <a:srgbClr val="FF0000"/>
                </a:solidFill>
              </a:rPr>
              <a:t>함</a:t>
            </a:r>
            <a:endParaRPr lang="en-US" altLang="ko-KR">
              <a:solidFill>
                <a:srgbClr val="FF0000"/>
              </a:solidFill>
            </a:endParaRPr>
          </a:p>
          <a:p>
            <a:pPr lvl="4"/>
            <a:r>
              <a:rPr lang="ko-KR" altLang="en-US"/>
              <a:t>새 노드는 시드 노드로부터 다른 노드들의 </a:t>
            </a:r>
            <a:r>
              <a:rPr lang="en-US" altLang="ko-KR"/>
              <a:t>IP </a:t>
            </a:r>
            <a:r>
              <a:rPr lang="ko-KR" altLang="en-US"/>
              <a:t>주소 목록을 받아와서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네트워크를 </a:t>
            </a:r>
            <a:r>
              <a:rPr lang="ko-KR" altLang="en-US"/>
              <a:t>확장해 </a:t>
            </a:r>
            <a:r>
              <a:rPr lang="ko-KR" altLang="en-US" smtClean="0"/>
              <a:t>나감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00CC"/>
                </a:solidFill>
              </a:rPr>
              <a:t>주소 요청 </a:t>
            </a:r>
            <a:r>
              <a:rPr lang="en-US" altLang="ko-KR" smtClean="0"/>
              <a:t>- </a:t>
            </a:r>
            <a:r>
              <a:rPr lang="ko-KR" altLang="en-US"/>
              <a:t>시드 노드에게 </a:t>
            </a:r>
            <a:r>
              <a:rPr lang="en-US" altLang="ko-KR"/>
              <a:t>getaddr (</a:t>
            </a:r>
            <a:r>
              <a:rPr lang="ko-KR" altLang="en-US"/>
              <a:t>주소 받기</a:t>
            </a:r>
            <a:r>
              <a:rPr lang="en-US" altLang="ko-KR"/>
              <a:t>) </a:t>
            </a:r>
            <a:r>
              <a:rPr lang="ko-KR" altLang="en-US"/>
              <a:t>메시지를 보내 네트워크에 있는 다른 노드들의 주소 목록을 </a:t>
            </a:r>
            <a:r>
              <a:rPr lang="ko-KR" altLang="en-US" smtClean="0"/>
              <a:t>요청</a:t>
            </a:r>
            <a:endParaRPr lang="en-US" altLang="ko-KR"/>
          </a:p>
          <a:p>
            <a:pPr lvl="2"/>
            <a:r>
              <a:rPr lang="ko-KR" altLang="en-US" b="1">
                <a:solidFill>
                  <a:srgbClr val="0000CC"/>
                </a:solidFill>
              </a:rPr>
              <a:t>연결 </a:t>
            </a:r>
            <a:r>
              <a:rPr lang="ko-KR" altLang="en-US" b="1" smtClean="0">
                <a:solidFill>
                  <a:srgbClr val="0000CC"/>
                </a:solidFill>
              </a:rPr>
              <a:t>확장 </a:t>
            </a:r>
            <a:r>
              <a:rPr lang="en-US" altLang="ko-KR" smtClean="0"/>
              <a:t>- </a:t>
            </a:r>
            <a:r>
              <a:rPr lang="ko-KR" altLang="en-US"/>
              <a:t>받은 주소 목록을 기반으로 몇몇 노드에 연결을 시도하고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성공적으로 </a:t>
            </a:r>
            <a:r>
              <a:rPr lang="ko-KR" altLang="en-US"/>
              <a:t>연결되면 자신의 </a:t>
            </a:r>
            <a:r>
              <a:rPr lang="ko-KR" altLang="en-US" smtClean="0"/>
              <a:t>피어 </a:t>
            </a:r>
            <a:r>
              <a:rPr lang="ko-KR" altLang="en-US"/>
              <a:t>목록</a:t>
            </a:r>
            <a:r>
              <a:rPr lang="en-US" altLang="ko-KR"/>
              <a:t>(peer list</a:t>
            </a:r>
            <a:r>
              <a:rPr lang="en-US" altLang="ko-KR" smtClean="0"/>
              <a:t>)</a:t>
            </a:r>
            <a:r>
              <a:rPr lang="ko-KR" altLang="en-US" smtClean="0"/>
              <a:t>에 추가</a:t>
            </a:r>
            <a:endParaRPr lang="en-US" altLang="ko-KR"/>
          </a:p>
          <a:p>
            <a:pPr lvl="2"/>
            <a:r>
              <a:rPr lang="ko-KR" altLang="en-US" b="1">
                <a:solidFill>
                  <a:srgbClr val="0000CC"/>
                </a:solidFill>
              </a:rPr>
              <a:t>정보 </a:t>
            </a:r>
            <a:r>
              <a:rPr lang="ko-KR" altLang="en-US" b="1" smtClean="0">
                <a:solidFill>
                  <a:srgbClr val="0000CC"/>
                </a:solidFill>
              </a:rPr>
              <a:t>전파 </a:t>
            </a:r>
            <a:r>
              <a:rPr lang="en-US" altLang="ko-KR" smtClean="0"/>
              <a:t>- </a:t>
            </a:r>
            <a:r>
              <a:rPr lang="ko-KR" altLang="en-US" smtClean="0"/>
              <a:t>이 </a:t>
            </a:r>
            <a:r>
              <a:rPr lang="ko-KR" altLang="en-US"/>
              <a:t>노드는 자신이 연결된 피어들에게 트랜잭션이나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블록 </a:t>
            </a:r>
            <a:r>
              <a:rPr lang="ko-KR" altLang="en-US"/>
              <a:t>정보를 전파하고</a:t>
            </a:r>
            <a:r>
              <a:rPr lang="en-US" altLang="ko-KR"/>
              <a:t>, </a:t>
            </a:r>
            <a:r>
              <a:rPr lang="ko-KR" altLang="en-US"/>
              <a:t>이웃 노드들도 같은 방식으로 정보를 </a:t>
            </a:r>
            <a:r>
              <a:rPr lang="ko-KR" altLang="en-US" smtClean="0"/>
              <a:t>전달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smtClean="0"/>
              <a:t>이러한 </a:t>
            </a:r>
            <a:r>
              <a:rPr lang="ko-KR" altLang="en-US">
                <a:solidFill>
                  <a:srgbClr val="FF0000"/>
                </a:solidFill>
              </a:rPr>
              <a:t>분산된 발견 및 전파 방식을 통해 블록체인 네트워크는 특정 서버에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의존하지 </a:t>
            </a:r>
            <a:r>
              <a:rPr lang="ko-KR" altLang="en-US">
                <a:solidFill>
                  <a:srgbClr val="FF0000"/>
                </a:solidFill>
              </a:rPr>
              <a:t>않고도 끊임없이 확장하고</a:t>
            </a:r>
            <a:r>
              <a:rPr lang="en-US" altLang="ko-KR">
                <a:solidFill>
                  <a:srgbClr val="FF0000"/>
                </a:solidFill>
              </a:rPr>
              <a:t>, </a:t>
            </a:r>
            <a:r>
              <a:rPr lang="ko-KR" altLang="en-US">
                <a:solidFill>
                  <a:srgbClr val="FF0000"/>
                </a:solidFill>
              </a:rPr>
              <a:t>안정적인 운영을 </a:t>
            </a:r>
            <a:r>
              <a:rPr lang="ko-KR" altLang="en-US" smtClean="0">
                <a:solidFill>
                  <a:srgbClr val="FF0000"/>
                </a:solidFill>
              </a:rPr>
              <a:t>유지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524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블록체인의 탄생</a:t>
            </a:r>
            <a:endParaRPr lang="ko-KR" altLang="en-US"/>
          </a:p>
          <a:p>
            <a:pPr lvl="1"/>
            <a:r>
              <a:rPr lang="en-US" altLang="ko-KR" smtClean="0">
                <a:solidFill>
                  <a:srgbClr val="FF6600"/>
                </a:solidFill>
              </a:rPr>
              <a:t>2007–2008</a:t>
            </a:r>
            <a:r>
              <a:rPr lang="ko-KR" altLang="en-US" smtClean="0">
                <a:solidFill>
                  <a:srgbClr val="FF6600"/>
                </a:solidFill>
              </a:rPr>
              <a:t>년 세계 금융위기</a:t>
            </a:r>
            <a:endParaRPr lang="en-US" altLang="ko-KR" smtClean="0">
              <a:solidFill>
                <a:srgbClr val="FF6600"/>
              </a:solidFill>
            </a:endParaRPr>
          </a:p>
          <a:p>
            <a:pPr lvl="1"/>
            <a:r>
              <a:rPr lang="ko-KR" altLang="en-US" smtClean="0"/>
              <a:t>사토시 나가모토가 기존 화폐의 위험성 인지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2008.10.31</a:t>
            </a:r>
            <a:r>
              <a:rPr lang="en-US" altLang="ko-KR">
                <a:solidFill>
                  <a:schemeClr val="tx1"/>
                </a:solidFill>
              </a:rPr>
              <a:t>,“Bitcoin: A Peer-to-peer Electronic Cash System”</a:t>
            </a:r>
            <a:r>
              <a:rPr lang="ko-KR" altLang="en-US">
                <a:solidFill>
                  <a:schemeClr val="tx1"/>
                </a:solidFill>
              </a:rPr>
              <a:t>논문발표</a:t>
            </a:r>
            <a:r>
              <a:rPr lang="en-US" altLang="ko-KR">
                <a:solidFill>
                  <a:schemeClr val="tx1"/>
                </a:solidFill>
              </a:rPr>
              <a:t>(</a:t>
            </a:r>
            <a:r>
              <a:rPr lang="en-US" altLang="ko-KR">
                <a:solidFill>
                  <a:schemeClr val="tx1"/>
                </a:solidFill>
                <a:hlinkClick r:id="rId2"/>
              </a:rPr>
              <a:t>https://</a:t>
            </a:r>
            <a:r>
              <a:rPr lang="en-US" altLang="ko-KR" smtClean="0">
                <a:solidFill>
                  <a:schemeClr val="tx1"/>
                </a:solidFill>
                <a:hlinkClick r:id="rId2"/>
              </a:rPr>
              <a:t>bitcoin.org/bitcoin.pdf</a:t>
            </a:r>
            <a:r>
              <a:rPr lang="en-US" altLang="ko-KR" smtClean="0">
                <a:solidFill>
                  <a:schemeClr val="tx1"/>
                </a:solidFill>
              </a:rPr>
              <a:t>)</a:t>
            </a:r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2009.1.3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rgbClr val="006600"/>
                </a:solidFill>
              </a:rPr>
              <a:t>제너시스 블록 채굴</a:t>
            </a:r>
            <a:endParaRPr lang="en-US" altLang="ko-KR" b="1" smtClean="0">
              <a:solidFill>
                <a:srgbClr val="006600"/>
              </a:solidFill>
            </a:endParaRPr>
          </a:p>
          <a:p>
            <a:pPr lvl="3"/>
            <a:r>
              <a:rPr lang="ko-KR" altLang="en-US"/>
              <a:t>제네시스 </a:t>
            </a:r>
            <a:r>
              <a:rPr lang="ko-KR" altLang="en-US">
                <a:solidFill>
                  <a:srgbClr val="0000CC"/>
                </a:solidFill>
              </a:rPr>
              <a:t>블록은 블록체인 네트워크에서 </a:t>
            </a:r>
            <a:r>
              <a:rPr lang="ko-KR" altLang="en-US" b="1">
                <a:solidFill>
                  <a:srgbClr val="C00000"/>
                </a:solidFill>
              </a:rPr>
              <a:t>최초로</a:t>
            </a:r>
            <a:r>
              <a:rPr lang="ko-KR" altLang="en-US">
                <a:solidFill>
                  <a:srgbClr val="0000CC"/>
                </a:solidFill>
              </a:rPr>
              <a:t> 생성된 </a:t>
            </a:r>
            <a:r>
              <a:rPr lang="ko-KR" altLang="en-US" smtClean="0">
                <a:solidFill>
                  <a:srgbClr val="0000CC"/>
                </a:solidFill>
              </a:rPr>
              <a:t>블록</a:t>
            </a:r>
            <a:endParaRPr lang="en-US" altLang="ko-KR" smtClean="0">
              <a:solidFill>
                <a:srgbClr val="0000CC"/>
              </a:solidFill>
            </a:endParaRPr>
          </a:p>
          <a:p>
            <a:pPr lvl="3"/>
            <a:r>
              <a:rPr lang="ko-KR" altLang="en-US" smtClean="0"/>
              <a:t>채굴 </a:t>
            </a:r>
            <a:r>
              <a:rPr lang="en-US" altLang="ko-KR" smtClean="0"/>
              <a:t>-</a:t>
            </a:r>
            <a:r>
              <a:rPr lang="ko-KR" altLang="en-US" smtClean="0"/>
              <a:t> </a:t>
            </a:r>
            <a:r>
              <a:rPr lang="ko-KR" altLang="en-US"/>
              <a:t>암호화폐 </a:t>
            </a:r>
            <a:r>
              <a:rPr lang="ko-KR" altLang="en-US">
                <a:solidFill>
                  <a:srgbClr val="0000CC"/>
                </a:solidFill>
              </a:rPr>
              <a:t>거래 내역을 기록한 블록을 생성하고 </a:t>
            </a:r>
            <a:r>
              <a:rPr lang="ko-KR" altLang="en-US"/>
              <a:t>그 대가로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암호화폐를 </a:t>
            </a:r>
            <a:r>
              <a:rPr lang="ko-KR" altLang="en-US"/>
              <a:t>얻는 </a:t>
            </a:r>
            <a:r>
              <a:rPr lang="ko-KR" altLang="en-US" smtClean="0"/>
              <a:t>행위</a:t>
            </a:r>
            <a:endParaRPr lang="en-US" altLang="ko-KR" smtClean="0"/>
          </a:p>
          <a:p>
            <a:pPr lvl="3"/>
            <a:r>
              <a:rPr lang="ko-KR" altLang="en-US" smtClean="0"/>
              <a:t>비트 코인의 </a:t>
            </a:r>
            <a:r>
              <a:rPr lang="ko-KR" altLang="en-US"/>
              <a:t>경우</a:t>
            </a:r>
            <a:r>
              <a:rPr lang="en-US" altLang="ko-KR"/>
              <a:t>, 2009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일에 제네시스 블록이 채굴되었으며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이는 </a:t>
            </a:r>
            <a:r>
              <a:rPr lang="ko-KR" altLang="en-US"/>
              <a:t>비트코인 네트워크의 시작을 알리는 중요한 사건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2010.5.22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라스즐로가 </a:t>
            </a:r>
            <a:r>
              <a:rPr lang="en-US" altLang="ko-KR" smtClean="0">
                <a:solidFill>
                  <a:schemeClr val="tx1"/>
                </a:solidFill>
              </a:rPr>
              <a:t>10,000 </a:t>
            </a:r>
            <a:r>
              <a:rPr lang="en-US" altLang="ko-KR">
                <a:solidFill>
                  <a:schemeClr val="tx1"/>
                </a:solidFill>
              </a:rPr>
              <a:t>BTC(</a:t>
            </a:r>
            <a:r>
              <a:rPr lang="ko-KR" altLang="en-US" smtClean="0">
                <a:solidFill>
                  <a:schemeClr val="tx1"/>
                </a:solidFill>
              </a:rPr>
              <a:t>당시 시세로 약</a:t>
            </a:r>
            <a:r>
              <a:rPr lang="en-US" altLang="ko-KR">
                <a:solidFill>
                  <a:schemeClr val="tx1"/>
                </a:solidFill>
              </a:rPr>
              <a:t>41</a:t>
            </a:r>
            <a:r>
              <a:rPr lang="ko-KR" altLang="en-US">
                <a:solidFill>
                  <a:schemeClr val="tx1"/>
                </a:solidFill>
              </a:rPr>
              <a:t>달러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r>
              <a:rPr lang="ko-KR" altLang="en-US" smtClean="0">
                <a:solidFill>
                  <a:schemeClr val="tx1"/>
                </a:solidFill>
              </a:rPr>
              <a:t>로 </a:t>
            </a:r>
            <a:r>
              <a:rPr lang="ko-KR" altLang="en-US" smtClean="0">
                <a:solidFill>
                  <a:srgbClr val="0000CC"/>
                </a:solidFill>
              </a:rPr>
              <a:t>피자</a:t>
            </a:r>
            <a:r>
              <a:rPr lang="en-US" altLang="ko-KR">
                <a:solidFill>
                  <a:srgbClr val="0000CC"/>
                </a:solidFill>
              </a:rPr>
              <a:t>2</a:t>
            </a:r>
            <a:r>
              <a:rPr lang="ko-KR" altLang="en-US" smtClean="0">
                <a:solidFill>
                  <a:srgbClr val="0000CC"/>
                </a:solidFill>
              </a:rPr>
              <a:t>판 구매 </a:t>
            </a:r>
            <a:r>
              <a:rPr lang="en-US" altLang="ko-KR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ko-KR" altLang="en-US" b="1" smtClean="0">
                <a:solidFill>
                  <a:srgbClr val="006600"/>
                </a:solidFill>
              </a:rPr>
              <a:t>최초의 실물 구매</a:t>
            </a:r>
            <a:endParaRPr lang="ko-KR" altLang="en-US" b="1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0485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중앙집중 비지니스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중앙기관 집중 방식의 금융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smtClean="0">
                <a:solidFill>
                  <a:schemeClr val="tx1"/>
                </a:solidFill>
              </a:rPr>
              <a:t>전자상거래 등은 </a:t>
            </a:r>
            <a:r>
              <a:rPr lang="ko-KR" altLang="en-US" smtClean="0"/>
              <a:t>중앙기관의 문제 발생시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모든 이용자가 피해를 입는 구조로 안전성 및 보안성에 </a:t>
            </a:r>
            <a:r>
              <a:rPr lang="ko-KR" altLang="en-US" smtClean="0">
                <a:solidFill>
                  <a:schemeClr val="tx1"/>
                </a:solidFill>
              </a:rPr>
              <a:t>한계가 있음</a:t>
            </a:r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636912"/>
            <a:ext cx="6610350" cy="3933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66455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기반의 </a:t>
            </a:r>
            <a:r>
              <a:rPr lang="en-US" altLang="ko-KR" smtClean="0"/>
              <a:t>P2P </a:t>
            </a:r>
            <a:r>
              <a:rPr lang="ko-KR" altLang="en-US" smtClean="0"/>
              <a:t>비즈니스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참여자간의 </a:t>
            </a:r>
            <a:r>
              <a:rPr lang="ko-KR" altLang="en-US" smtClean="0"/>
              <a:t>거래 기록이 공유</a:t>
            </a:r>
            <a:r>
              <a:rPr lang="en-US" altLang="ko-KR"/>
              <a:t>/</a:t>
            </a:r>
            <a:r>
              <a:rPr lang="ko-KR" altLang="en-US"/>
              <a:t>동기화되며</a:t>
            </a:r>
            <a:r>
              <a:rPr lang="en-US" altLang="ko-KR"/>
              <a:t>, </a:t>
            </a:r>
            <a:r>
              <a:rPr lang="ko-KR" altLang="en-US" smtClean="0"/>
              <a:t>보안에 </a:t>
            </a:r>
            <a:r>
              <a:rPr lang="ko-KR" altLang="en-US" smtClean="0">
                <a:solidFill>
                  <a:schemeClr val="tx1"/>
                </a:solidFill>
              </a:rPr>
              <a:t>안전한 원장 유지</a:t>
            </a:r>
            <a:endParaRPr lang="ko-KR" altLang="en-US">
              <a:solidFill>
                <a:schemeClr val="tx1"/>
              </a:solidFill>
            </a:endParaRPr>
          </a:p>
          <a:p>
            <a:endParaRPr lang="ko-KR" alt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2420888"/>
            <a:ext cx="5534025" cy="4098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2532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블록체인 장점</a:t>
            </a:r>
            <a:endParaRPr lang="ko-KR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38" y="2022376"/>
            <a:ext cx="7704856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868338" y="5589240"/>
            <a:ext cx="6480720" cy="57708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블록체인의 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'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불가역성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(Immutability</a:t>
            </a:r>
            <a: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블록체인이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가진 가장 핵심적인 특성 중 </a:t>
            </a: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하나이자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그 신뢰성과 보안성을 뒷받침하는 근본 </a:t>
            </a: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원리</a:t>
            </a:r>
            <a:endParaRPr lang="en-US" altLang="ko-KR" sz="1050" b="1" smtClean="0">
              <a:solidFill>
                <a:srgbClr val="C0000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한번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블록체인에 기록된 데이터는 변경하거나 삭제하는 것이 거의 불가능하다는 의미</a:t>
            </a:r>
          </a:p>
        </p:txBody>
      </p:sp>
    </p:spTree>
    <p:extLst>
      <p:ext uri="{BB962C8B-B14F-4D97-AF65-F5344CB8AC3E}">
        <p14:creationId xmlns:p14="http://schemas.microsoft.com/office/powerpoint/2010/main" val="96307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인터넷 역사 </a:t>
            </a:r>
            <a:r>
              <a:rPr lang="en-US" altLang="ko-KR" smtClean="0"/>
              <a:t>50</a:t>
            </a:r>
            <a:r>
              <a:rPr lang="ko-KR" altLang="en-US" smtClean="0"/>
              <a:t>년</a:t>
            </a:r>
            <a:r>
              <a:rPr lang="en-US" altLang="ko-KR" baseline="30000" smtClean="0">
                <a:solidFill>
                  <a:srgbClr val="006600"/>
                </a:solidFill>
              </a:rPr>
              <a:t>(</a:t>
            </a:r>
            <a:r>
              <a:rPr lang="en-US" altLang="ko-KR" baseline="30000">
                <a:solidFill>
                  <a:srgbClr val="006600"/>
                </a:solidFill>
              </a:rPr>
              <a:t>1969</a:t>
            </a:r>
            <a:r>
              <a:rPr lang="ko-KR" altLang="en-US" baseline="30000">
                <a:solidFill>
                  <a:srgbClr val="006600"/>
                </a:solidFill>
              </a:rPr>
              <a:t>년</a:t>
            </a:r>
            <a:r>
              <a:rPr lang="ko-KR" altLang="en-US" b="0" baseline="30000">
                <a:solidFill>
                  <a:srgbClr val="006600"/>
                </a:solidFill>
              </a:rPr>
              <a:t> 미국의 </a:t>
            </a:r>
            <a:r>
              <a:rPr lang="en-US" altLang="ko-KR" b="0" baseline="30000">
                <a:solidFill>
                  <a:srgbClr val="006600"/>
                </a:solidFill>
                <a:hlinkClick r:id="rId2"/>
              </a:rPr>
              <a:t>ARPANET</a:t>
            </a:r>
            <a:r>
              <a:rPr lang="ko-KR" altLang="en-US" b="0" baseline="30000">
                <a:solidFill>
                  <a:srgbClr val="006600"/>
                </a:solidFill>
              </a:rPr>
              <a:t>에서 </a:t>
            </a:r>
            <a:r>
              <a:rPr lang="ko-KR" altLang="en-US" b="0" baseline="30000" smtClean="0">
                <a:solidFill>
                  <a:srgbClr val="006600"/>
                </a:solidFill>
              </a:rPr>
              <a:t>시작</a:t>
            </a:r>
            <a:r>
              <a:rPr lang="en-US" altLang="ko-KR" b="0" baseline="30000" smtClean="0">
                <a:solidFill>
                  <a:srgbClr val="006600"/>
                </a:solidFill>
              </a:rPr>
              <a:t>)</a:t>
            </a:r>
            <a:r>
              <a:rPr lang="ko-KR" altLang="en-US" baseline="30000" smtClean="0">
                <a:solidFill>
                  <a:srgbClr val="006600"/>
                </a:solidFill>
              </a:rPr>
              <a:t> </a:t>
            </a:r>
            <a:r>
              <a:rPr lang="en-US" altLang="ko-KR" smtClean="0"/>
              <a:t>– </a:t>
            </a:r>
            <a:r>
              <a:rPr lang="ko-KR" altLang="en-US" smtClean="0"/>
              <a:t>분산</a:t>
            </a:r>
            <a:r>
              <a:rPr lang="en-US" altLang="ko-KR" smtClean="0"/>
              <a:t> </a:t>
            </a:r>
            <a:r>
              <a:rPr lang="ko-KR" altLang="en-US" smtClean="0"/>
              <a:t>시스템의 특성</a:t>
            </a:r>
            <a:endParaRPr lang="ko-KR" alt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988840"/>
            <a:ext cx="8064896" cy="2376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58603" y="5805264"/>
            <a:ext cx="83011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냅스터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(Napster)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는 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1999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년에 등장한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최초의 대규모 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P2P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파일 공유 </a:t>
            </a: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서비스</a:t>
            </a:r>
            <a:endParaRPr lang="en-US" altLang="ko-KR" sz="1050" b="1" smtClean="0">
              <a:solidFill>
                <a:srgbClr val="C0000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숀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패닝과 숀 파커가 설립했으며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주로 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MP3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형식의 음악 파일을 공유하는 데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사용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냅스터는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디지털 음악 유통 방식에 혁신을 가져왔지만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저작권 침해 문제로 인해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큰 논란을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겪었음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현재는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유료 음악 스트리밍 서비스로 전환되어 운영되고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있음</a:t>
            </a:r>
            <a:endParaRPr lang="ko-KR" altLang="en-US" sz="1050" b="1"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563116" y="4509120"/>
            <a:ext cx="8296660" cy="12234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분산 컴퓨터 연결성 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(Distributed Computer Connectivity</a:t>
            </a:r>
            <a: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) -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분산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시스템을 구성하는 개별 컴퓨터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(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노드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들이 서로 네트워크를 통해 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/>
            </a:r>
            <a:b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</a:b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통신하고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데이터를 교환할 수 있는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능력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분산 데이터 접속성 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(Distributed Data Accessibility</a:t>
            </a:r>
            <a: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) -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분산 시스템 내에 분산되어 저장된 데이터에 개별 노드나 클라이언트가 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/>
            </a:r>
            <a:b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</a:b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효율적으로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접근하고 활용할 수 있는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능력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분산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컴퓨터 존재성 </a:t>
            </a:r>
            <a:r>
              <a:rPr lang="en-US" altLang="ko-KR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(Distributed Computer Presence / Node Discovery</a:t>
            </a:r>
            <a: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) -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분산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시스템 내에서 각 노드가 현재 네트워크에 참여하고 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/>
            </a:r>
            <a:b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</a:b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있으며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정상적으로 작동하고 있는지 감지하고 관리하는 능력</a:t>
            </a:r>
          </a:p>
          <a:p>
            <a:endParaRPr lang="ko-KR" altLang="en-US" sz="1050" b="1">
              <a:solidFill>
                <a:srgbClr val="C00000"/>
              </a:solidFill>
              <a:latin typeface="HY그래픽" panose="02030600000101010101" pitchFamily="18" charset="-127"/>
              <a:ea typeface="HY그래픽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40066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mtClean="0"/>
              <a:t>서버</a:t>
            </a:r>
            <a:r>
              <a:rPr lang="en-US" altLang="ko-KR" smtClean="0"/>
              <a:t>/</a:t>
            </a:r>
            <a:r>
              <a:rPr lang="ko-KR" altLang="en-US" smtClean="0"/>
              <a:t>클라이언트 네트워크</a:t>
            </a:r>
            <a:endParaRPr lang="en-US" altLang="ko-KR" smtClean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데이터 </a:t>
            </a:r>
            <a:r>
              <a:rPr lang="ko-KR" altLang="en-US" smtClean="0"/>
              <a:t>처리 및 관리하는 </a:t>
            </a:r>
            <a:r>
              <a:rPr lang="ko-KR" altLang="en-US" smtClean="0">
                <a:solidFill>
                  <a:schemeClr val="tx1"/>
                </a:solidFill>
              </a:rPr>
              <a:t>서버와 서버의 데이터를 </a:t>
            </a:r>
            <a:r>
              <a:rPr lang="ko-KR" altLang="en-US" smtClean="0"/>
              <a:t>이용</a:t>
            </a:r>
            <a:r>
              <a:rPr lang="ko-KR" altLang="en-US" smtClean="0">
                <a:solidFill>
                  <a:schemeClr val="tx1"/>
                </a:solidFill>
              </a:rPr>
              <a:t>하는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클라이언트로 구성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서버가 집중관리하므로 시스템의 설계</a:t>
            </a:r>
            <a:r>
              <a:rPr lang="en-US" altLang="ko-KR"/>
              <a:t>, </a:t>
            </a:r>
            <a:r>
              <a:rPr lang="ko-KR" altLang="en-US" smtClean="0"/>
              <a:t>기능 추가</a:t>
            </a:r>
            <a:r>
              <a:rPr lang="en-US" altLang="ko-KR"/>
              <a:t>, </a:t>
            </a:r>
            <a:r>
              <a:rPr lang="ko-KR" altLang="en-US" smtClean="0"/>
              <a:t>업데이트가 쉬움</a:t>
            </a:r>
            <a:endParaRPr lang="en-US" altLang="ko-KR" smtClean="0"/>
          </a:p>
          <a:p>
            <a:pPr lvl="2"/>
            <a:r>
              <a:rPr lang="ko-KR" altLang="en-US" smtClean="0"/>
              <a:t>고사양 서버와 높은 대역폭 요구</a:t>
            </a:r>
            <a:endParaRPr lang="en-US" altLang="ko-KR" smtClean="0"/>
          </a:p>
          <a:p>
            <a:pPr lvl="2"/>
            <a:r>
              <a:rPr lang="ko-KR" altLang="en-US" smtClean="0"/>
              <a:t>서버 장애가 발생할 경우 </a:t>
            </a:r>
            <a:r>
              <a:rPr lang="ko-KR" altLang="en-US" smtClean="0">
                <a:solidFill>
                  <a:srgbClr val="C00000"/>
                </a:solidFill>
              </a:rPr>
              <a:t>서비스 전체 중단</a:t>
            </a:r>
            <a:endParaRPr lang="ko-KR" altLang="en-US">
              <a:solidFill>
                <a:srgbClr val="C00000"/>
              </a:solidFill>
            </a:endParaRPr>
          </a:p>
          <a:p>
            <a:endParaRPr lang="ko-KR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670548"/>
            <a:ext cx="4104456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4499993" y="4259486"/>
            <a:ext cx="4430588" cy="106182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디도스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(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분산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서비스 거부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공격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:Distributed 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Denial of Service Attack, DDoS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사이버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공격의 한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형태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여러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대의 컴퓨터를 동원하여 특정 서버나 네트워크에 과도한 트래픽을 발생시켜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해당 서비스가 정상적으로 작동하지 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/>
            </a:r>
            <a:b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</a:b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못하게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마비시키는 것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4499993" y="5465146"/>
            <a:ext cx="4430587" cy="90024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랜섬웨어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(Ransomware</a:t>
            </a: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altLang="ko-KR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'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몸값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(Ransom)'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과 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'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소프트웨어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(Software)'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의 </a:t>
            </a: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합성어</a:t>
            </a:r>
            <a:endParaRPr lang="en-US" altLang="ko-KR" sz="1050" b="1" smtClean="0">
              <a:latin typeface="HY그래픽" panose="02030600000101010101" pitchFamily="18" charset="-127"/>
              <a:ea typeface="HY그래픽" panose="02030600000101010101" pitchFamily="18" charset="-127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HY그래픽" panose="02030600000101010101" pitchFamily="18" charset="-127"/>
                <a:ea typeface="HY그래픽" panose="02030600000101010101" pitchFamily="18" charset="-127"/>
              </a:rPr>
              <a:t>사용자의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컴퓨터 시스템이나 데이터에 대한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접근을 </a:t>
            </a:r>
            <a: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/>
            </a:r>
            <a:br>
              <a:rPr lang="en-US" altLang="ko-KR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</a:br>
            <a:r>
              <a:rPr lang="ko-KR" altLang="en-US" sz="1050" b="1" smtClean="0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제한하거나 </a:t>
            </a:r>
            <a:r>
              <a:rPr lang="ko-KR" altLang="en-US" sz="1050" b="1">
                <a:solidFill>
                  <a:srgbClr val="C00000"/>
                </a:solidFill>
                <a:latin typeface="HY그래픽" panose="02030600000101010101" pitchFamily="18" charset="-127"/>
                <a:ea typeface="HY그래픽" panose="02030600000101010101" pitchFamily="18" charset="-127"/>
              </a:rPr>
              <a:t>데이터를 암호화하여 인질로 잡고</a:t>
            </a:r>
            <a:r>
              <a:rPr lang="en-US" altLang="ko-KR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, </a:t>
            </a:r>
            <a:r>
              <a:rPr lang="ko-KR" altLang="en-US" sz="1050" b="1">
                <a:latin typeface="HY그래픽" panose="02030600000101010101" pitchFamily="18" charset="-127"/>
                <a:ea typeface="HY그래픽" panose="02030600000101010101" pitchFamily="18" charset="-127"/>
              </a:rPr>
              <a:t>이를 풀어주는 대가로 금전을 요구하는 악성 프로그램</a:t>
            </a:r>
          </a:p>
        </p:txBody>
      </p:sp>
    </p:spTree>
    <p:extLst>
      <p:ext uri="{BB962C8B-B14F-4D97-AF65-F5344CB8AC3E}">
        <p14:creationId xmlns:p14="http://schemas.microsoft.com/office/powerpoint/2010/main" val="121246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노드들이 </a:t>
            </a:r>
            <a:r>
              <a:rPr lang="ko-KR" altLang="en-US" smtClean="0"/>
              <a:t>동등한</a:t>
            </a:r>
            <a:r>
              <a:rPr lang="ko-KR" altLang="en-US" smtClean="0">
                <a:solidFill>
                  <a:schemeClr val="tx1"/>
                </a:solidFill>
              </a:rPr>
              <a:t> 입장에서 통신</a:t>
            </a:r>
            <a:r>
              <a:rPr lang="ko-KR" altLang="en-US">
                <a:solidFill>
                  <a:schemeClr val="tx1"/>
                </a:solidFill>
              </a:rPr>
              <a:t>→ </a:t>
            </a:r>
            <a:r>
              <a:rPr lang="ko-KR" altLang="en-US" smtClean="0">
                <a:solidFill>
                  <a:schemeClr val="tx1"/>
                </a:solidFill>
              </a:rPr>
              <a:t>각 노드는 </a:t>
            </a:r>
            <a:r>
              <a:rPr lang="ko-KR" altLang="en-US" smtClean="0"/>
              <a:t>서버이면서 클라이언트</a:t>
            </a:r>
            <a:endParaRPr lang="en-US" altLang="ko-KR" smtClean="0"/>
          </a:p>
          <a:p>
            <a:pPr lvl="2"/>
            <a:r>
              <a:rPr lang="en-US" altLang="ko-KR" b="1" smtClean="0">
                <a:solidFill>
                  <a:srgbClr val="006600"/>
                </a:solidFill>
              </a:rPr>
              <a:t>PPP(</a:t>
            </a:r>
            <a:r>
              <a:rPr lang="en-US" altLang="ko-KR" b="1">
                <a:solidFill>
                  <a:srgbClr val="006600"/>
                </a:solidFill>
              </a:rPr>
              <a:t>Point-to-Point </a:t>
            </a:r>
            <a:r>
              <a:rPr lang="en-US" altLang="ko-KR" b="1" smtClean="0">
                <a:solidFill>
                  <a:srgbClr val="006600"/>
                </a:solidFill>
              </a:rPr>
              <a:t>Protocol, </a:t>
            </a:r>
            <a:r>
              <a:rPr lang="ko-KR" altLang="en-US" b="1" smtClean="0">
                <a:solidFill>
                  <a:srgbClr val="006600"/>
                </a:solidFill>
              </a:rPr>
              <a:t>점대점 프로토콜</a:t>
            </a:r>
            <a:r>
              <a:rPr lang="en-US" altLang="ko-KR" b="1" smtClean="0">
                <a:solidFill>
                  <a:srgbClr val="006600"/>
                </a:solidFill>
              </a:rPr>
              <a:t>)</a:t>
            </a:r>
          </a:p>
          <a:p>
            <a:pPr lvl="3"/>
            <a:r>
              <a:rPr lang="ko-KR" altLang="en-US" b="1">
                <a:solidFill>
                  <a:srgbClr val="0000CC"/>
                </a:solidFill>
              </a:rPr>
              <a:t> </a:t>
            </a:r>
            <a:r>
              <a:rPr lang="en-US" altLang="ko-KR" b="1">
                <a:solidFill>
                  <a:srgbClr val="0000CC"/>
                </a:solidFill>
              </a:rPr>
              <a:t>'</a:t>
            </a:r>
            <a:r>
              <a:rPr lang="ko-KR" altLang="en-US" b="1">
                <a:solidFill>
                  <a:srgbClr val="0000CC"/>
                </a:solidFill>
              </a:rPr>
              <a:t>데이터를 어떻게 전달할 것인가</a:t>
            </a:r>
            <a:r>
              <a:rPr lang="en-US" altLang="ko-KR" b="1">
                <a:solidFill>
                  <a:srgbClr val="0000CC"/>
                </a:solidFill>
              </a:rPr>
              <a:t>'</a:t>
            </a:r>
            <a:r>
              <a:rPr lang="ko-KR" altLang="en-US" b="1">
                <a:solidFill>
                  <a:srgbClr val="0000CC"/>
                </a:solidFill>
              </a:rPr>
              <a:t>에 대한 통신 </a:t>
            </a:r>
            <a:r>
              <a:rPr lang="ko-KR" altLang="en-US" b="1" smtClean="0">
                <a:solidFill>
                  <a:srgbClr val="0000CC"/>
                </a:solidFill>
              </a:rPr>
              <a:t>방식</a:t>
            </a:r>
            <a:endParaRPr lang="en-US" altLang="ko-KR" b="1" smtClean="0">
              <a:solidFill>
                <a:srgbClr val="0000CC"/>
              </a:solidFill>
            </a:endParaRPr>
          </a:p>
          <a:p>
            <a:pPr lvl="4"/>
            <a:r>
              <a:rPr lang="ko-KR" altLang="en-US" smtClean="0">
                <a:solidFill>
                  <a:srgbClr val="FF0000"/>
                </a:solidFill>
              </a:rPr>
              <a:t>두 </a:t>
            </a:r>
            <a:r>
              <a:rPr lang="ko-KR" altLang="en-US">
                <a:solidFill>
                  <a:srgbClr val="FF0000"/>
                </a:solidFill>
              </a:rPr>
              <a:t>점을 직접 연결하는 통신 </a:t>
            </a:r>
            <a:r>
              <a:rPr lang="ko-KR" altLang="en-US" smtClean="0">
                <a:solidFill>
                  <a:srgbClr val="FF0000"/>
                </a:solidFill>
              </a:rPr>
              <a:t>방식</a:t>
            </a:r>
            <a:r>
              <a:rPr lang="en-US" altLang="ko-KR" smtClean="0"/>
              <a:t>(</a:t>
            </a:r>
            <a:r>
              <a:rPr lang="ko-KR" altLang="en-US"/>
              <a:t>두 컴퓨터가 전화선이나 </a:t>
            </a:r>
            <a:r>
              <a:rPr lang="en-US" altLang="ko-KR"/>
              <a:t/>
            </a:r>
            <a:br>
              <a:rPr lang="en-US" altLang="ko-KR"/>
            </a:br>
            <a:r>
              <a:rPr lang="ko-KR" altLang="en-US"/>
              <a:t>다른 직접 연결을 통해 통신할 수 있도록 하는 데이터링크 계층 </a:t>
            </a:r>
            <a:r>
              <a:rPr lang="ko-KR" altLang="en-US" smtClean="0"/>
              <a:t>프로토콜</a:t>
            </a:r>
            <a:r>
              <a:rPr lang="en-US" altLang="ko-KR" smtClean="0"/>
              <a:t>)</a:t>
            </a:r>
            <a:r>
              <a:rPr lang="en-US" altLang="ko-KR"/>
              <a:t> </a:t>
            </a:r>
            <a:endParaRPr lang="ko-KR" altLang="en-US"/>
          </a:p>
          <a:p>
            <a:pPr lvl="3"/>
            <a:r>
              <a:rPr lang="ko-KR" altLang="en-US"/>
              <a:t>인터넷 서비스 제공업체</a:t>
            </a:r>
            <a:r>
              <a:rPr lang="en-US" altLang="ko-KR"/>
              <a:t>(ISP)</a:t>
            </a:r>
            <a:r>
              <a:rPr lang="ko-KR" altLang="en-US"/>
              <a:t>가 사용자의 인터넷 접속을 위해 사용자의 컴퓨터와 서버 간의 통신 연결을 설정하고 데이터를 교환하는 </a:t>
            </a:r>
            <a:r>
              <a:rPr lang="ko-KR" altLang="en-US" smtClean="0"/>
              <a:t>방식</a:t>
            </a:r>
            <a:r>
              <a:rPr lang="en-US" altLang="ko-KR"/>
              <a:t> </a:t>
            </a:r>
            <a:endParaRPr lang="ko-KR" altLang="en-US"/>
          </a:p>
          <a:p>
            <a:pPr lvl="3" fontAlgn="ctr"/>
            <a:r>
              <a:rPr lang="ko-KR" altLang="en-US" b="0" smtClean="0"/>
              <a:t>사용자 </a:t>
            </a:r>
            <a:r>
              <a:rPr lang="ko-KR" altLang="en-US" b="0"/>
              <a:t>인증</a:t>
            </a:r>
            <a:r>
              <a:rPr lang="en-US" altLang="ko-KR" b="0"/>
              <a:t>, </a:t>
            </a:r>
            <a:r>
              <a:rPr lang="ko-KR" altLang="en-US" b="0"/>
              <a:t>데이터 압축 등의 기능을 제공하며</a:t>
            </a:r>
            <a:r>
              <a:rPr lang="en-US" altLang="ko-KR" b="0"/>
              <a:t>, </a:t>
            </a:r>
            <a:r>
              <a:rPr lang="ko-KR" altLang="en-US" b="0"/>
              <a:t>안정적인 통신을 </a:t>
            </a:r>
            <a:r>
              <a:rPr lang="ko-KR" altLang="en-US" b="0" smtClean="0"/>
              <a:t>지원</a:t>
            </a:r>
            <a:r>
              <a:rPr lang="en-US" altLang="ko-KR" b="0"/>
              <a:t> </a:t>
            </a:r>
            <a:endParaRPr lang="ko-KR" altLang="en-US" b="0"/>
          </a:p>
          <a:p>
            <a:pPr lvl="4"/>
            <a:r>
              <a:rPr lang="en-US" altLang="ko-KR" b="0" smtClean="0"/>
              <a:t>PPPoE(PPP </a:t>
            </a:r>
            <a:r>
              <a:rPr lang="en-US" altLang="ko-KR" b="0"/>
              <a:t>over Ethernet)</a:t>
            </a:r>
            <a:r>
              <a:rPr lang="ko-KR" altLang="en-US" b="0"/>
              <a:t>와 같이 이더넷 환경에서 </a:t>
            </a:r>
            <a:r>
              <a:rPr lang="en-US" altLang="ko-KR" b="0"/>
              <a:t>IP </a:t>
            </a:r>
            <a:r>
              <a:rPr lang="ko-KR" altLang="en-US" b="0"/>
              <a:t>주소를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할당하고 </a:t>
            </a:r>
            <a:r>
              <a:rPr lang="ko-KR" altLang="en-US" b="0"/>
              <a:t>인증하는 데 </a:t>
            </a:r>
            <a:r>
              <a:rPr lang="ko-KR" altLang="en-US" b="0" smtClean="0"/>
              <a:t>사용</a:t>
            </a:r>
            <a:endParaRPr lang="en-US" altLang="ko-KR" b="0" smtClean="0"/>
          </a:p>
          <a:p>
            <a:pPr lvl="4"/>
            <a:r>
              <a:rPr lang="ko-KR" altLang="en-US" b="1" smtClean="0">
                <a:solidFill>
                  <a:srgbClr val="FF0000"/>
                </a:solidFill>
              </a:rPr>
              <a:t>인스턴트 메시징 </a:t>
            </a:r>
            <a:r>
              <a:rPr lang="en-US" altLang="ko-KR" smtClean="0"/>
              <a:t>- </a:t>
            </a:r>
            <a:r>
              <a:rPr lang="en-US" altLang="ko-KR"/>
              <a:t>MSN </a:t>
            </a:r>
            <a:r>
              <a:rPr lang="ko-KR" altLang="en-US"/>
              <a:t>메신저</a:t>
            </a:r>
            <a:r>
              <a:rPr lang="en-US" altLang="ko-KR"/>
              <a:t>, ICQ, </a:t>
            </a:r>
            <a:r>
              <a:rPr lang="en-US" altLang="ko-KR" smtClean="0"/>
              <a:t>JPPP</a:t>
            </a: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037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노드들이 </a:t>
            </a:r>
            <a:r>
              <a:rPr lang="ko-KR" altLang="en-US" smtClean="0"/>
              <a:t>동등한</a:t>
            </a:r>
            <a:r>
              <a:rPr lang="ko-KR" altLang="en-US" smtClean="0">
                <a:solidFill>
                  <a:schemeClr val="tx1"/>
                </a:solidFill>
              </a:rPr>
              <a:t> 입장에서 통신</a:t>
            </a:r>
            <a:r>
              <a:rPr lang="ko-KR" altLang="en-US">
                <a:solidFill>
                  <a:schemeClr val="tx1"/>
                </a:solidFill>
              </a:rPr>
              <a:t>→ </a:t>
            </a:r>
            <a:r>
              <a:rPr lang="ko-KR" altLang="en-US" smtClean="0">
                <a:solidFill>
                  <a:schemeClr val="tx1"/>
                </a:solidFill>
              </a:rPr>
              <a:t>각 노드는 </a:t>
            </a:r>
            <a:r>
              <a:rPr lang="ko-KR" altLang="en-US" smtClean="0"/>
              <a:t>서버이면서 클라이언트</a:t>
            </a:r>
            <a:endParaRPr lang="en-US" altLang="ko-KR" smtClean="0"/>
          </a:p>
          <a:p>
            <a:pPr lvl="2"/>
            <a:r>
              <a:rPr lang="en-US" altLang="ko-KR" b="1" smtClean="0">
                <a:solidFill>
                  <a:srgbClr val="006600"/>
                </a:solidFill>
              </a:rPr>
              <a:t>P2P(Peer-to-Peer</a:t>
            </a:r>
            <a:r>
              <a:rPr lang="en-US" altLang="ko-KR" b="1">
                <a:solidFill>
                  <a:srgbClr val="006600"/>
                </a:solidFill>
              </a:rPr>
              <a:t>)</a:t>
            </a:r>
            <a:r>
              <a:rPr lang="en-US" altLang="ko-KR">
                <a:solidFill>
                  <a:srgbClr val="006600"/>
                </a:solidFill>
              </a:rPr>
              <a:t> 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b="1">
                <a:solidFill>
                  <a:srgbClr val="0000CC"/>
                </a:solidFill>
              </a:rPr>
              <a:t>참여자 간에 어떻게 연결되고 자원을 공유할 것인가</a:t>
            </a:r>
            <a:r>
              <a:rPr lang="en-US" altLang="ko-KR" b="1">
                <a:solidFill>
                  <a:srgbClr val="0000CC"/>
                </a:solidFill>
              </a:rPr>
              <a:t>'</a:t>
            </a:r>
            <a:r>
              <a:rPr lang="ko-KR" altLang="en-US" b="1">
                <a:solidFill>
                  <a:srgbClr val="0000CC"/>
                </a:solidFill>
              </a:rPr>
              <a:t>에 대한 네트워크 </a:t>
            </a:r>
            <a:r>
              <a:rPr lang="ko-KR" altLang="en-US" b="1" smtClean="0">
                <a:solidFill>
                  <a:srgbClr val="0000CC"/>
                </a:solidFill>
              </a:rPr>
              <a:t>구조</a:t>
            </a:r>
            <a:endParaRPr lang="en-US" altLang="ko-KR" b="1" smtClean="0">
              <a:solidFill>
                <a:srgbClr val="0000CC"/>
              </a:solidFill>
            </a:endParaRPr>
          </a:p>
          <a:p>
            <a:pPr lvl="3"/>
            <a:r>
              <a:rPr lang="ko-KR" altLang="en-US" b="0" smtClean="0"/>
              <a:t>동등한 </a:t>
            </a:r>
            <a:r>
              <a:rPr lang="ko-KR" altLang="en-US" b="0"/>
              <a:t>위치의 여러 컴퓨터</a:t>
            </a:r>
            <a:r>
              <a:rPr lang="en-US" altLang="ko-KR" b="0"/>
              <a:t>(</a:t>
            </a:r>
            <a:r>
              <a:rPr lang="ko-KR" altLang="en-US" b="0"/>
              <a:t>클라이언트</a:t>
            </a:r>
            <a:r>
              <a:rPr lang="en-US" altLang="ko-KR" b="0"/>
              <a:t>)</a:t>
            </a:r>
            <a:r>
              <a:rPr lang="ko-KR" altLang="en-US" b="0"/>
              <a:t>가 중앙 서버 없이 직접 데이터를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공유하고 통신하는 </a:t>
            </a:r>
            <a:r>
              <a:rPr lang="ko-KR" altLang="en-US" b="0"/>
              <a:t>네트워크 </a:t>
            </a:r>
            <a:r>
              <a:rPr lang="ko-KR" altLang="en-US" b="0" smtClean="0"/>
              <a:t>방식</a:t>
            </a:r>
            <a:r>
              <a:rPr lang="en-US" altLang="ko-KR" b="0"/>
              <a:t> </a:t>
            </a:r>
            <a:endParaRPr lang="ko-KR" altLang="en-US" b="0"/>
          </a:p>
          <a:p>
            <a:pPr lvl="4" fontAlgn="ctr"/>
            <a:r>
              <a:rPr lang="ko-KR" altLang="en-US" b="0" smtClean="0"/>
              <a:t>클라이언트와 </a:t>
            </a:r>
            <a:r>
              <a:rPr lang="ko-KR" altLang="en-US" b="0"/>
              <a:t>서버가 명확히 구분되지 않고</a:t>
            </a:r>
            <a:r>
              <a:rPr lang="en-US" altLang="ko-KR" b="0"/>
              <a:t>, </a:t>
            </a:r>
            <a:r>
              <a:rPr lang="ko-KR" altLang="en-US" b="0"/>
              <a:t>모든 참여자가 클라이언트와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서버 </a:t>
            </a:r>
            <a:r>
              <a:rPr lang="ko-KR" altLang="en-US" b="0"/>
              <a:t>역할을 동시에 수행할 수 </a:t>
            </a:r>
            <a:r>
              <a:rPr lang="ko-KR" altLang="en-US" b="0" smtClean="0"/>
              <a:t>있음</a:t>
            </a:r>
            <a:r>
              <a:rPr lang="en-US" altLang="ko-KR" b="0"/>
              <a:t> </a:t>
            </a:r>
            <a:endParaRPr lang="ko-KR" altLang="en-US" b="0"/>
          </a:p>
          <a:p>
            <a:pPr lvl="4" fontAlgn="ctr"/>
            <a:r>
              <a:rPr lang="ko-KR" altLang="en-US" b="0"/>
              <a:t>참여자의 대역폭과 성능을 활용하므로 분산되고 확장성이 </a:t>
            </a:r>
            <a:r>
              <a:rPr lang="ko-KR" altLang="en-US" b="0" smtClean="0"/>
              <a:t>좋음</a:t>
            </a:r>
            <a:r>
              <a:rPr lang="en-US" altLang="ko-KR" b="0"/>
              <a:t> </a:t>
            </a:r>
            <a:endParaRPr lang="ko-KR" altLang="en-US" b="0"/>
          </a:p>
          <a:p>
            <a:pPr lvl="4"/>
            <a:r>
              <a:rPr lang="ko-KR" altLang="en-US" b="0"/>
              <a:t>네트워크의 참여 및 이탈이 자유롭고</a:t>
            </a:r>
            <a:r>
              <a:rPr lang="en-US" altLang="ko-KR" b="0"/>
              <a:t>, </a:t>
            </a:r>
            <a:r>
              <a:rPr lang="ko-KR" altLang="en-US" b="0"/>
              <a:t>중앙 서버가 없어 단일 실패 지점이 </a:t>
            </a:r>
            <a:r>
              <a:rPr lang="ko-KR" altLang="en-US" b="0" smtClean="0"/>
              <a:t>없음</a:t>
            </a:r>
            <a:r>
              <a:rPr lang="en-US" altLang="ko-KR" b="0"/>
              <a:t> </a:t>
            </a:r>
          </a:p>
          <a:p>
            <a:pPr lvl="3"/>
            <a:r>
              <a:rPr lang="ko-KR" altLang="en-US" b="1" smtClean="0">
                <a:solidFill>
                  <a:srgbClr val="7030A0"/>
                </a:solidFill>
              </a:rPr>
              <a:t>파일 </a:t>
            </a:r>
            <a:r>
              <a:rPr lang="ko-KR" altLang="en-US" b="1">
                <a:solidFill>
                  <a:srgbClr val="7030A0"/>
                </a:solidFill>
              </a:rPr>
              <a:t>공유</a:t>
            </a:r>
            <a:r>
              <a:rPr lang="en-US" altLang="ko-KR"/>
              <a:t>, </a:t>
            </a:r>
            <a:r>
              <a:rPr lang="ko-KR" altLang="en-US"/>
              <a:t>메신저</a:t>
            </a:r>
            <a:r>
              <a:rPr lang="en-US" altLang="ko-KR"/>
              <a:t>, </a:t>
            </a:r>
            <a:r>
              <a:rPr lang="ko-KR" altLang="en-US"/>
              <a:t>온라인 게임 등 다양한 응용 프로그램에서 </a:t>
            </a:r>
            <a:r>
              <a:rPr lang="ko-KR" altLang="en-US" smtClean="0"/>
              <a:t>활용됨</a:t>
            </a:r>
            <a:r>
              <a:rPr lang="en-US" altLang="ko-KR"/>
              <a:t> </a:t>
            </a:r>
            <a:endParaRPr lang="ko-KR" altLang="en-US"/>
          </a:p>
          <a:p>
            <a:pPr lvl="4"/>
            <a:r>
              <a:rPr lang="ko-KR" altLang="en-US" b="1" smtClean="0">
                <a:solidFill>
                  <a:srgbClr val="FF0000"/>
                </a:solidFill>
              </a:rPr>
              <a:t>파일 공유 </a:t>
            </a:r>
            <a:r>
              <a:rPr lang="en-US" altLang="ko-KR" smtClean="0"/>
              <a:t>- </a:t>
            </a:r>
            <a:r>
              <a:rPr lang="en-US" altLang="ko-KR"/>
              <a:t>Gnutella, Napster, </a:t>
            </a:r>
            <a:r>
              <a:rPr lang="ko-KR" altLang="en-US"/>
              <a:t>소리바다</a:t>
            </a:r>
            <a:r>
              <a:rPr lang="en-US" altLang="ko-KR"/>
              <a:t>, </a:t>
            </a:r>
            <a:r>
              <a:rPr lang="ko-KR" altLang="en-US" smtClean="0"/>
              <a:t>비트토렌트</a:t>
            </a:r>
            <a:endParaRPr lang="en-US" altLang="ko-KR" smtClean="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285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ko-KR" altLang="en-US" b="0"/>
          </a:p>
          <a:p>
            <a:pPr lvl="1"/>
            <a:r>
              <a:rPr lang="ko-KR" altLang="en-US" smtClean="0">
                <a:solidFill>
                  <a:schemeClr val="tx1"/>
                </a:solidFill>
              </a:rPr>
              <a:t>노드들이 </a:t>
            </a:r>
            <a:r>
              <a:rPr lang="ko-KR" altLang="en-US" smtClean="0"/>
              <a:t>동등한</a:t>
            </a:r>
            <a:r>
              <a:rPr lang="ko-KR" altLang="en-US" smtClean="0">
                <a:solidFill>
                  <a:schemeClr val="tx1"/>
                </a:solidFill>
              </a:rPr>
              <a:t> 입장에서 통신</a:t>
            </a:r>
            <a:r>
              <a:rPr lang="ko-KR" altLang="en-US">
                <a:solidFill>
                  <a:schemeClr val="tx1"/>
                </a:solidFill>
              </a:rPr>
              <a:t>→ </a:t>
            </a:r>
            <a:r>
              <a:rPr lang="ko-KR" altLang="en-US" smtClean="0">
                <a:solidFill>
                  <a:schemeClr val="tx1"/>
                </a:solidFill>
              </a:rPr>
              <a:t>각 노드는 </a:t>
            </a:r>
            <a:r>
              <a:rPr lang="ko-KR" altLang="en-US" smtClean="0"/>
              <a:t>서버이면서 클라이언트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6600"/>
                </a:solidFill>
              </a:rPr>
              <a:t>분산 </a:t>
            </a:r>
            <a:r>
              <a:rPr lang="ko-KR" altLang="en-US" b="1">
                <a:solidFill>
                  <a:srgbClr val="006600"/>
                </a:solidFill>
              </a:rPr>
              <a:t>컴퓨팅</a:t>
            </a:r>
            <a:r>
              <a:rPr lang="en-US" altLang="ko-KR" b="1">
                <a:solidFill>
                  <a:srgbClr val="006600"/>
                </a:solidFill>
              </a:rPr>
              <a:t>(Distributed Computing</a:t>
            </a:r>
            <a:r>
              <a:rPr lang="en-US" altLang="ko-KR" b="1" smtClean="0">
                <a:solidFill>
                  <a:srgbClr val="006600"/>
                </a:solidFill>
              </a:rPr>
              <a:t>)</a:t>
            </a:r>
            <a:r>
              <a:rPr lang="ko-KR" altLang="en-US" smtClean="0">
                <a:solidFill>
                  <a:srgbClr val="006600"/>
                </a:solidFill>
              </a:rPr>
              <a:t>이라는 개념에 </a:t>
            </a:r>
            <a:r>
              <a:rPr lang="ko-KR" altLang="en-US">
                <a:solidFill>
                  <a:srgbClr val="006600"/>
                </a:solidFill>
              </a:rPr>
              <a:t>기반한 </a:t>
            </a:r>
            <a:r>
              <a:rPr lang="ko-KR" altLang="en-US" smtClean="0">
                <a:solidFill>
                  <a:srgbClr val="006600"/>
                </a:solidFill>
              </a:rPr>
              <a:t>프로젝트</a:t>
            </a:r>
            <a:endParaRPr lang="en-US" altLang="ko-KR" smtClean="0">
              <a:solidFill>
                <a:srgbClr val="006600"/>
              </a:solidFill>
            </a:endParaRPr>
          </a:p>
          <a:p>
            <a:pPr lvl="3"/>
            <a:r>
              <a:rPr lang="ko-KR" altLang="en-US" b="1" smtClean="0">
                <a:solidFill>
                  <a:srgbClr val="FF0000"/>
                </a:solidFill>
              </a:rPr>
              <a:t>분산 컴퓨팅 </a:t>
            </a:r>
            <a:r>
              <a:rPr lang="en-US" altLang="ko-KR"/>
              <a:t>- </a:t>
            </a:r>
            <a:r>
              <a:rPr lang="en-US" altLang="ko-KR" smtClean="0"/>
              <a:t>SETI@home(</a:t>
            </a:r>
            <a:r>
              <a:rPr lang="ko-KR" altLang="en-US" b="1"/>
              <a:t>외계 지적 생명체를 찾기 위한 과학 </a:t>
            </a:r>
            <a:r>
              <a:rPr lang="ko-KR" altLang="en-US" b="1" smtClean="0"/>
              <a:t>프로젝트</a:t>
            </a:r>
            <a:r>
              <a:rPr lang="en-US" altLang="ko-KR" b="1" smtClean="0"/>
              <a:t>, </a:t>
            </a:r>
            <a:r>
              <a:rPr lang="ko-KR" altLang="en-US" b="1"/>
              <a:t>이는 분산 컴퓨팅</a:t>
            </a:r>
            <a:r>
              <a:rPr lang="en-US" altLang="ko-KR" b="1"/>
              <a:t>(distributed computing)</a:t>
            </a:r>
            <a:r>
              <a:rPr lang="ko-KR" altLang="en-US" b="1"/>
              <a:t> 기술을 활용한 가장 유명한 사례 중 </a:t>
            </a:r>
            <a:r>
              <a:rPr lang="ko-KR" altLang="en-US" b="1" smtClean="0"/>
              <a:t>하나</a:t>
            </a:r>
            <a:r>
              <a:rPr lang="en-US" altLang="ko-KR" smtClean="0"/>
              <a:t>)</a:t>
            </a:r>
            <a:r>
              <a:rPr lang="ko-KR" altLang="en-US" smtClean="0"/>
              <a:t>과 </a:t>
            </a:r>
            <a:r>
              <a:rPr lang="en-US" altLang="ko-KR"/>
              <a:t>KOREA@Home </a:t>
            </a:r>
            <a:endParaRPr lang="en-US" altLang="ko-KR" smtClean="0"/>
          </a:p>
          <a:p>
            <a:pPr lvl="2"/>
            <a:r>
              <a:rPr lang="ko-KR" altLang="en-US" b="1">
                <a:solidFill>
                  <a:srgbClr val="006600"/>
                </a:solidFill>
              </a:rPr>
              <a:t>그리드 컴퓨팅</a:t>
            </a:r>
            <a:r>
              <a:rPr lang="en-US" altLang="ko-KR" b="1">
                <a:solidFill>
                  <a:srgbClr val="006600"/>
                </a:solidFill>
              </a:rPr>
              <a:t>(grid computing</a:t>
            </a:r>
            <a:r>
              <a:rPr lang="en-US" altLang="ko-KR" b="1" smtClean="0">
                <a:solidFill>
                  <a:srgbClr val="006600"/>
                </a:solidFill>
              </a:rPr>
              <a:t>)</a:t>
            </a:r>
          </a:p>
          <a:p>
            <a:pPr lvl="3"/>
            <a:r>
              <a:rPr lang="ko-KR" altLang="en-US" smtClean="0"/>
              <a:t>분산 </a:t>
            </a:r>
            <a:r>
              <a:rPr lang="ko-KR" altLang="en-US"/>
              <a:t>컴퓨팅의 한 종류로 여러 군데에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FF0000"/>
                </a:solidFill>
              </a:rPr>
              <a:t>흩어져있는 </a:t>
            </a:r>
            <a:r>
              <a:rPr lang="ko-KR" altLang="en-US">
                <a:solidFill>
                  <a:srgbClr val="FF0000"/>
                </a:solidFill>
              </a:rPr>
              <a:t>컴퓨터를 초고속 네트워크로 연결하여 </a:t>
            </a:r>
            <a:r>
              <a:rPr lang="en-US" altLang="ko-KR" smtClean="0">
                <a:solidFill>
                  <a:srgbClr val="FF0000"/>
                </a:solidFill>
              </a:rPr>
              <a:t/>
            </a:r>
            <a:br>
              <a:rPr lang="en-US" altLang="ko-KR" smtClean="0">
                <a:solidFill>
                  <a:srgbClr val="FF0000"/>
                </a:solidFill>
              </a:rPr>
            </a:br>
            <a:r>
              <a:rPr lang="ko-KR" altLang="en-US" smtClean="0">
                <a:solidFill>
                  <a:srgbClr val="FF0000"/>
                </a:solidFill>
              </a:rPr>
              <a:t>계산능력을 </a:t>
            </a:r>
            <a:r>
              <a:rPr lang="ko-KR" altLang="en-US">
                <a:solidFill>
                  <a:srgbClr val="FF0000"/>
                </a:solidFill>
              </a:rPr>
              <a:t>극대화한 </a:t>
            </a:r>
            <a:r>
              <a:rPr lang="ko-KR" altLang="en-US" smtClean="0">
                <a:solidFill>
                  <a:srgbClr val="FF0000"/>
                </a:solidFill>
              </a:rPr>
              <a:t>차세대 </a:t>
            </a:r>
            <a:r>
              <a:rPr lang="ko-KR" altLang="en-US">
                <a:solidFill>
                  <a:srgbClr val="FF0000"/>
                </a:solidFill>
              </a:rPr>
              <a:t>디지털 신경망 </a:t>
            </a:r>
            <a:r>
              <a:rPr lang="ko-KR" altLang="en-US" smtClean="0">
                <a:solidFill>
                  <a:srgbClr val="FF0000"/>
                </a:solidFill>
              </a:rPr>
              <a:t>서비스</a:t>
            </a:r>
            <a:endParaRPr lang="en-US" altLang="ko-KR" smtClean="0">
              <a:solidFill>
                <a:srgbClr val="FF0000"/>
              </a:solidFill>
            </a:endParaRPr>
          </a:p>
          <a:p>
            <a:pPr lvl="3"/>
            <a:r>
              <a:rPr lang="en-US" altLang="ko-KR"/>
              <a:t>1</a:t>
            </a:r>
            <a:r>
              <a:rPr lang="ko-KR" altLang="en-US"/>
              <a:t>대의 컴퓨터를 이용하는 것보다 연산처리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능력과 </a:t>
            </a:r>
            <a:r>
              <a:rPr lang="ko-KR" altLang="en-US"/>
              <a:t>회선 속도가 향상되기 때문에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슈퍼컴퓨터의 </a:t>
            </a:r>
            <a:r>
              <a:rPr lang="ko-KR" altLang="en-US"/>
              <a:t>능력을 발휘할 수 있게 </a:t>
            </a:r>
            <a:r>
              <a:rPr lang="ko-KR" altLang="en-US" smtClean="0"/>
              <a:t>됨</a:t>
            </a:r>
            <a:endParaRPr lang="ko-KR" altLang="en-US"/>
          </a:p>
          <a:p>
            <a:endParaRPr lang="ko-KR" altLang="en-US"/>
          </a:p>
        </p:txBody>
      </p:sp>
      <p:pic>
        <p:nvPicPr>
          <p:cNvPr id="2050" name="Picture 2" descr="https://dimg.donga.com/wps/SPORTS/IMAGE/2010/11/04/32347549.1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293096"/>
            <a:ext cx="2443908" cy="20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20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구글 트렌드를 </a:t>
            </a:r>
            <a:r>
              <a:rPr lang="ko-KR" altLang="en-US" smtClean="0"/>
              <a:t>보면</a:t>
            </a:r>
            <a:r>
              <a:rPr lang="en-US" altLang="ko-KR" smtClean="0"/>
              <a:t>~~~</a:t>
            </a:r>
          </a:p>
          <a:p>
            <a:pPr lvl="1" fontAlgn="t"/>
            <a:r>
              <a:rPr lang="ko-KR" altLang="en-US"/>
              <a:t>구글 트렌드 </a:t>
            </a:r>
            <a:r>
              <a:rPr lang="en-US" altLang="ko-KR"/>
              <a:t>"</a:t>
            </a:r>
            <a:r>
              <a:rPr lang="ko-KR" altLang="en-US"/>
              <a:t>비트코인 검색량</a:t>
            </a:r>
            <a:r>
              <a:rPr lang="en-US" altLang="ko-KR"/>
              <a:t>, 1</a:t>
            </a:r>
            <a:r>
              <a:rPr lang="ko-KR" altLang="en-US"/>
              <a:t>년새 최저치</a:t>
            </a:r>
            <a:r>
              <a:rPr lang="en-US" altLang="ko-KR"/>
              <a:t>…</a:t>
            </a:r>
            <a:r>
              <a:rPr lang="ko-KR" altLang="en-US"/>
              <a:t>밈 코인</a:t>
            </a:r>
            <a:r>
              <a:rPr lang="en-US" altLang="ko-KR"/>
              <a:t>, </a:t>
            </a:r>
            <a:r>
              <a:rPr lang="ko-KR" altLang="en-US"/>
              <a:t>최고치 </a:t>
            </a:r>
            <a:r>
              <a:rPr lang="ko-KR" altLang="en-US" smtClean="0"/>
              <a:t>근접</a:t>
            </a:r>
            <a:r>
              <a:rPr lang="en-US" altLang="ko-KR" smtClean="0"/>
              <a:t>“</a:t>
            </a:r>
          </a:p>
          <a:p>
            <a:pPr lvl="2" fontAlgn="t"/>
            <a:r>
              <a:rPr lang="ko-KR" altLang="en-US" b="0"/>
              <a:t>구글 내 검색 빈도로 특정 키워드에 대한 대중들의 관심도를 알아보는 </a:t>
            </a:r>
            <a:r>
              <a:rPr lang="en-US" altLang="ko-KR" b="0" smtClean="0"/>
              <a:t/>
            </a:r>
            <a:br>
              <a:rPr lang="en-US" altLang="ko-KR" b="0" smtClean="0"/>
            </a:br>
            <a:r>
              <a:rPr lang="ko-KR" altLang="en-US" b="0" smtClean="0"/>
              <a:t>구글 </a:t>
            </a:r>
            <a:r>
              <a:rPr lang="ko-KR" altLang="en-US" b="0"/>
              <a:t>트렌드 데이터에서 비트코인은 </a:t>
            </a:r>
            <a:r>
              <a:rPr lang="en-US" altLang="ko-KR" b="0"/>
              <a:t>100</a:t>
            </a:r>
            <a:r>
              <a:rPr lang="ko-KR" altLang="en-US" b="0"/>
              <a:t>점 만점 중 </a:t>
            </a:r>
            <a:r>
              <a:rPr lang="en-US" altLang="ko-KR" b="0"/>
              <a:t>33</a:t>
            </a:r>
            <a:r>
              <a:rPr lang="ko-KR" altLang="en-US" b="0"/>
              <a:t>점을 </a:t>
            </a:r>
            <a:r>
              <a:rPr lang="ko-KR" altLang="en-US" b="0" smtClean="0"/>
              <a:t>기록했음</a:t>
            </a:r>
            <a:endParaRPr lang="en-US" altLang="ko-KR" b="0" smtClean="0"/>
          </a:p>
          <a:p>
            <a:pPr lvl="2" fontAlgn="t"/>
            <a:r>
              <a:rPr lang="ko-KR" altLang="en-US" b="0" smtClean="0"/>
              <a:t>반면 </a:t>
            </a:r>
            <a:r>
              <a:rPr lang="ko-KR" altLang="en-US" b="0"/>
              <a:t>구글 트렌드 데이터에서 </a:t>
            </a:r>
            <a:r>
              <a:rPr lang="en-US" altLang="ko-KR" b="0"/>
              <a:t>'</a:t>
            </a:r>
            <a:r>
              <a:rPr lang="ko-KR" altLang="en-US" b="0"/>
              <a:t>밈 코인</a:t>
            </a:r>
            <a:r>
              <a:rPr lang="en-US" altLang="ko-KR" b="0"/>
              <a:t>'</a:t>
            </a:r>
            <a:r>
              <a:rPr lang="ko-KR" altLang="en-US" b="0"/>
              <a:t>의 검색량은 </a:t>
            </a:r>
            <a:r>
              <a:rPr lang="en-US" altLang="ko-KR" b="0"/>
              <a:t>100</a:t>
            </a:r>
            <a:r>
              <a:rPr lang="ko-KR" altLang="en-US" b="0"/>
              <a:t>점 만점 중 </a:t>
            </a:r>
            <a:r>
              <a:rPr lang="en-US" altLang="ko-KR" b="0"/>
              <a:t>77</a:t>
            </a:r>
            <a:r>
              <a:rPr lang="ko-KR" altLang="en-US" b="0"/>
              <a:t>점을 기록</a:t>
            </a:r>
            <a:r>
              <a:rPr lang="en-US" altLang="ko-KR" b="0"/>
              <a:t>, 2023</a:t>
            </a:r>
            <a:r>
              <a:rPr lang="ko-KR" altLang="en-US" b="0"/>
              <a:t>년 </a:t>
            </a:r>
            <a:r>
              <a:rPr lang="en-US" altLang="ko-KR" b="0"/>
              <a:t>10</a:t>
            </a:r>
            <a:r>
              <a:rPr lang="ko-KR" altLang="en-US" b="0"/>
              <a:t>월 후 최고점에 </a:t>
            </a:r>
            <a:r>
              <a:rPr lang="ko-KR" altLang="en-US" b="0" smtClean="0"/>
              <a:t>도달했음</a:t>
            </a:r>
            <a:endParaRPr lang="en-US" altLang="ko-KR" b="0" smtClean="0"/>
          </a:p>
          <a:p>
            <a:pPr lvl="3" fontAlgn="t"/>
            <a:r>
              <a:rPr lang="ko-KR" altLang="en-US" b="1">
                <a:solidFill>
                  <a:srgbClr val="C00000"/>
                </a:solidFill>
              </a:rPr>
              <a:t>밈 </a:t>
            </a:r>
            <a:r>
              <a:rPr lang="ko-KR" altLang="en-US" b="1" smtClean="0">
                <a:solidFill>
                  <a:srgbClr val="C00000"/>
                </a:solidFill>
              </a:rPr>
              <a:t>코인 </a:t>
            </a:r>
            <a:r>
              <a:rPr lang="en-US" altLang="ko-KR" b="1" smtClean="0"/>
              <a:t>- </a:t>
            </a:r>
            <a:r>
              <a:rPr lang="ko-KR" altLang="en-US" smtClean="0"/>
              <a:t>인터넷과 </a:t>
            </a:r>
            <a:r>
              <a:rPr lang="ko-KR" altLang="en-US"/>
              <a:t>소셜 미디어의 밈이나 농담에서 영감을 받은 </a:t>
            </a:r>
            <a:r>
              <a:rPr lang="ko-KR" altLang="en-US" smtClean="0"/>
              <a:t>가상자산으로</a:t>
            </a:r>
            <a:r>
              <a:rPr lang="en-US" altLang="ko-KR" smtClean="0"/>
              <a:t>  </a:t>
            </a:r>
            <a:r>
              <a:rPr lang="ko-KR" altLang="en-US" b="1">
                <a:solidFill>
                  <a:srgbClr val="0000CC"/>
                </a:solidFill>
              </a:rPr>
              <a:t>첫 번째 밈 코인은 도지코인</a:t>
            </a:r>
            <a:r>
              <a:rPr lang="en-US" altLang="ko-KR" b="1">
                <a:solidFill>
                  <a:srgbClr val="0000CC"/>
                </a:solidFill>
              </a:rPr>
              <a:t>(DOGE)</a:t>
            </a:r>
            <a:r>
              <a:rPr lang="ko-KR" altLang="en-US" b="1">
                <a:solidFill>
                  <a:srgbClr val="0000CC"/>
                </a:solidFill>
              </a:rPr>
              <a:t>으로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en-US" altLang="ko-KR"/>
              <a:t>2013</a:t>
            </a:r>
            <a:r>
              <a:rPr lang="ko-KR" altLang="en-US"/>
              <a:t>년에 패러디로 시작되었으며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일본 </a:t>
            </a:r>
            <a:r>
              <a:rPr lang="ko-KR" altLang="en-US"/>
              <a:t>시바이누 개 카보수의 인기 밈에서 영감을 </a:t>
            </a:r>
            <a:r>
              <a:rPr lang="ko-KR" altLang="en-US" smtClean="0"/>
              <a:t>받았음</a:t>
            </a:r>
            <a:endParaRPr lang="en-US" altLang="ko-KR" b="0" smtClean="0"/>
          </a:p>
          <a:p>
            <a:pPr lvl="2" fontAlgn="t"/>
            <a:r>
              <a:rPr lang="en-US" altLang="ko-KR" b="0" smtClean="0">
                <a:solidFill>
                  <a:srgbClr val="FF0000"/>
                </a:solidFill>
              </a:rPr>
              <a:t>2023</a:t>
            </a:r>
            <a:r>
              <a:rPr lang="ko-KR" altLang="en-US" b="0">
                <a:solidFill>
                  <a:srgbClr val="FF0000"/>
                </a:solidFill>
              </a:rPr>
              <a:t>년 </a:t>
            </a:r>
            <a:r>
              <a:rPr lang="en-US" altLang="ko-KR" b="0">
                <a:solidFill>
                  <a:srgbClr val="FF0000"/>
                </a:solidFill>
              </a:rPr>
              <a:t>10</a:t>
            </a:r>
            <a:r>
              <a:rPr lang="ko-KR" altLang="en-US" b="0">
                <a:solidFill>
                  <a:srgbClr val="FF0000"/>
                </a:solidFill>
              </a:rPr>
              <a:t>월</a:t>
            </a:r>
            <a:r>
              <a:rPr lang="en-US" altLang="ko-KR" b="0">
                <a:solidFill>
                  <a:srgbClr val="FF0000"/>
                </a:solidFill>
              </a:rPr>
              <a:t>, </a:t>
            </a:r>
            <a:r>
              <a:rPr lang="ko-KR" altLang="en-US" b="0">
                <a:solidFill>
                  <a:srgbClr val="FF0000"/>
                </a:solidFill>
              </a:rPr>
              <a:t>밈 코인은 구글 트렌드에서 </a:t>
            </a:r>
            <a:r>
              <a:rPr lang="en-US" altLang="ko-KR" b="0">
                <a:solidFill>
                  <a:srgbClr val="FF0000"/>
                </a:solidFill>
              </a:rPr>
              <a:t>100</a:t>
            </a:r>
            <a:r>
              <a:rPr lang="ko-KR" altLang="en-US" b="0">
                <a:solidFill>
                  <a:srgbClr val="FF0000"/>
                </a:solidFill>
              </a:rPr>
              <a:t>점을 </a:t>
            </a:r>
            <a:r>
              <a:rPr lang="ko-KR" altLang="en-US" b="0"/>
              <a:t>기록한 바 </a:t>
            </a:r>
            <a:r>
              <a:rPr lang="ko-KR" altLang="en-US" b="0" smtClean="0"/>
              <a:t>있음</a:t>
            </a:r>
            <a:endParaRPr lang="ko-KR" altLang="en-US"/>
          </a:p>
        </p:txBody>
      </p:sp>
      <p:pic>
        <p:nvPicPr>
          <p:cNvPr id="1027" name="Picture 3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365104"/>
            <a:ext cx="7439025" cy="2492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136" y="5273414"/>
            <a:ext cx="2438400" cy="67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2" descr="Shibe doge - 나무위키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0923" y="4365104"/>
            <a:ext cx="1744613" cy="879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직사각형 5"/>
          <p:cNvSpPr/>
          <p:nvPr/>
        </p:nvSpPr>
        <p:spPr>
          <a:xfrm>
            <a:off x="168274" y="6433985"/>
            <a:ext cx="800412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</a:rPr>
              <a:t>밈</a:t>
            </a:r>
            <a:r>
              <a:rPr lang="en-US" altLang="ko-KR" sz="1100">
                <a:solidFill>
                  <a:srgbClr val="FF0000"/>
                </a:solidFill>
              </a:rPr>
              <a:t>(Meme</a:t>
            </a:r>
            <a:r>
              <a:rPr lang="en-US" altLang="ko-KR" sz="1100" smtClean="0">
                <a:solidFill>
                  <a:srgbClr val="FF0000"/>
                </a:solidFill>
              </a:rPr>
              <a:t>) -</a:t>
            </a:r>
            <a:r>
              <a:rPr lang="ko-KR" altLang="en-US" sz="1100">
                <a:solidFill>
                  <a:srgbClr val="FF0000"/>
                </a:solidFill>
              </a:rPr>
              <a:t> </a:t>
            </a:r>
            <a:r>
              <a:rPr lang="ko-KR" altLang="en-US" sz="1100"/>
              <a:t> </a:t>
            </a:r>
            <a:r>
              <a:rPr lang="ko-KR" altLang="en-US" sz="1100">
                <a:solidFill>
                  <a:srgbClr val="FF0000"/>
                </a:solidFill>
              </a:rPr>
              <a:t>인터넷과 </a:t>
            </a:r>
            <a:r>
              <a:rPr lang="en-US" altLang="ko-KR" sz="1100">
                <a:solidFill>
                  <a:srgbClr val="FF0000"/>
                </a:solidFill>
              </a:rPr>
              <a:t>SNS</a:t>
            </a:r>
            <a:r>
              <a:rPr lang="ko-KR" altLang="en-US" sz="1100">
                <a:solidFill>
                  <a:srgbClr val="FF0000"/>
                </a:solidFill>
              </a:rPr>
              <a:t>에서 사진</a:t>
            </a:r>
            <a:r>
              <a:rPr lang="en-US" altLang="ko-KR" sz="1100">
                <a:solidFill>
                  <a:srgbClr val="FF0000"/>
                </a:solidFill>
              </a:rPr>
              <a:t>, </a:t>
            </a:r>
            <a:r>
              <a:rPr lang="ko-KR" altLang="en-US" sz="1100">
                <a:solidFill>
                  <a:srgbClr val="FF0000"/>
                </a:solidFill>
              </a:rPr>
              <a:t>동영상</a:t>
            </a:r>
            <a:r>
              <a:rPr lang="en-US" altLang="ko-KR" sz="1100">
                <a:solidFill>
                  <a:srgbClr val="FF0000"/>
                </a:solidFill>
              </a:rPr>
              <a:t>, </a:t>
            </a:r>
            <a:r>
              <a:rPr lang="ko-KR" altLang="en-US" sz="1100">
                <a:solidFill>
                  <a:srgbClr val="FF0000"/>
                </a:solidFill>
              </a:rPr>
              <a:t>유행어 등 다양한 형태로 확산되는 문화 콘텐츠를 지칭하는 말</a:t>
            </a:r>
          </a:p>
        </p:txBody>
      </p:sp>
    </p:spTree>
    <p:extLst>
      <p:ext uri="{BB962C8B-B14F-4D97-AF65-F5344CB8AC3E}">
        <p14:creationId xmlns:p14="http://schemas.microsoft.com/office/powerpoint/2010/main" val="4073461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</a:p>
          <a:p>
            <a:pPr lvl="1"/>
            <a:r>
              <a:rPr lang="ko-KR" altLang="en-US" smtClean="0"/>
              <a:t>슈퍼 컴퓨팅</a:t>
            </a:r>
            <a:r>
              <a:rPr lang="en-US" altLang="ko-KR"/>
              <a:t>, </a:t>
            </a:r>
            <a:r>
              <a:rPr lang="ko-KR" altLang="en-US" smtClean="0"/>
              <a:t>그리드 컴퓨팅</a:t>
            </a:r>
            <a:r>
              <a:rPr lang="en-US" altLang="ko-KR"/>
              <a:t>, </a:t>
            </a:r>
            <a:r>
              <a:rPr lang="ko-KR" altLang="en-US" smtClean="0"/>
              <a:t>클라우드 컴퓨팅 구분</a:t>
            </a:r>
            <a:endParaRPr lang="ko-KR" altLang="en-US"/>
          </a:p>
          <a:p>
            <a:pPr lvl="2"/>
            <a:r>
              <a:rPr lang="ko-KR" altLang="en-US" smtClean="0"/>
              <a:t>대규모 </a:t>
            </a:r>
            <a:r>
              <a:rPr lang="ko-KR" altLang="en-US"/>
              <a:t>컴퓨팅 자원을 활용하는 기술이지만</a:t>
            </a:r>
            <a:r>
              <a:rPr lang="en-US" altLang="ko-KR"/>
              <a:t>, </a:t>
            </a:r>
            <a:r>
              <a:rPr lang="ko-KR" altLang="en-US" b="1">
                <a:solidFill>
                  <a:srgbClr val="0000CC"/>
                </a:solidFill>
              </a:rPr>
              <a:t>목적과 방식에서 차이가 </a:t>
            </a:r>
            <a:r>
              <a:rPr lang="ko-KR" altLang="en-US" smtClean="0"/>
              <a:t>있음</a:t>
            </a:r>
            <a:r>
              <a:rPr lang="en-US" altLang="ko-KR" smtClean="0"/>
              <a:t>(</a:t>
            </a:r>
            <a:r>
              <a:rPr lang="ko-KR" altLang="en-US"/>
              <a:t>양질의 </a:t>
            </a:r>
            <a:r>
              <a:rPr lang="ko-KR" altLang="en-US" b="1">
                <a:solidFill>
                  <a:srgbClr val="006600"/>
                </a:solidFill>
              </a:rPr>
              <a:t>컴퓨팅 리소스를 어떻게 최종 소비자에게 전달할 것인가 </a:t>
            </a:r>
            <a:r>
              <a:rPr lang="ko-KR" altLang="en-US"/>
              <a:t>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방식에서는 </a:t>
            </a:r>
            <a:r>
              <a:rPr lang="ko-KR" altLang="en-US"/>
              <a:t>다양한 방식의 차이가 </a:t>
            </a:r>
            <a:r>
              <a:rPr lang="ko-KR" altLang="en-US" smtClean="0"/>
              <a:t>있음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b="1" smtClean="0">
                <a:solidFill>
                  <a:srgbClr val="C00000"/>
                </a:solidFill>
              </a:rPr>
              <a:t>슈퍼 컴퓨팅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>
                <a:solidFill>
                  <a:srgbClr val="C00000"/>
                </a:solidFill>
              </a:rPr>
              <a:t>Supercomputing</a:t>
            </a:r>
            <a:r>
              <a:rPr lang="en-US" altLang="ko-KR" b="1" smtClean="0">
                <a:solidFill>
                  <a:srgbClr val="C00000"/>
                </a:solidFill>
              </a:rPr>
              <a:t>)</a:t>
            </a:r>
            <a:endParaRPr lang="en-US" altLang="ko-KR" b="1">
              <a:solidFill>
                <a:srgbClr val="C00000"/>
              </a:solidFill>
            </a:endParaRPr>
          </a:p>
          <a:p>
            <a:pPr lvl="4"/>
            <a:r>
              <a:rPr lang="ko-KR" altLang="en-US" smtClean="0"/>
              <a:t>매우 </a:t>
            </a:r>
            <a:r>
              <a:rPr lang="ko-KR" altLang="en-US"/>
              <a:t>빠른 속도와 처리 능력을 갖춘 </a:t>
            </a:r>
            <a:r>
              <a:rPr lang="ko-KR" altLang="en-US">
                <a:solidFill>
                  <a:srgbClr val="0000CC"/>
                </a:solidFill>
              </a:rPr>
              <a:t>단일 시스템으로</a:t>
            </a:r>
            <a:r>
              <a:rPr lang="en-US" altLang="ko-KR"/>
              <a:t>, </a:t>
            </a:r>
            <a:r>
              <a:rPr lang="ko-KR" altLang="en-US"/>
              <a:t>과학 연구</a:t>
            </a:r>
            <a:r>
              <a:rPr lang="en-US" altLang="ko-KR"/>
              <a:t>, </a:t>
            </a:r>
            <a:r>
              <a:rPr lang="ko-KR" altLang="en-US"/>
              <a:t>기상 예측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신약 </a:t>
            </a:r>
            <a:r>
              <a:rPr lang="ko-KR" altLang="en-US"/>
              <a:t>개발 등 </a:t>
            </a:r>
            <a:r>
              <a:rPr lang="ko-KR" altLang="en-US">
                <a:solidFill>
                  <a:srgbClr val="0000CC"/>
                </a:solidFill>
              </a:rPr>
              <a:t>막대한 연산 능력이 </a:t>
            </a:r>
            <a:r>
              <a:rPr lang="ko-KR" altLang="en-US"/>
              <a:t>필요한 분야에서 사용</a:t>
            </a:r>
          </a:p>
          <a:p>
            <a:pPr lvl="3"/>
            <a:r>
              <a:rPr lang="ko-KR" altLang="en-US" b="1">
                <a:solidFill>
                  <a:srgbClr val="C00000"/>
                </a:solidFill>
              </a:rPr>
              <a:t>그리드 </a:t>
            </a:r>
            <a:r>
              <a:rPr lang="ko-KR" altLang="en-US" b="1" smtClean="0">
                <a:solidFill>
                  <a:srgbClr val="C00000"/>
                </a:solidFill>
              </a:rPr>
              <a:t>컴퓨팅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>
                <a:solidFill>
                  <a:srgbClr val="C00000"/>
                </a:solidFill>
              </a:rPr>
              <a:t>Grid Computing</a:t>
            </a:r>
            <a:r>
              <a:rPr lang="en-US" altLang="ko-KR" b="1" smtClean="0">
                <a:solidFill>
                  <a:srgbClr val="C00000"/>
                </a:solidFill>
              </a:rPr>
              <a:t>)</a:t>
            </a:r>
          </a:p>
          <a:p>
            <a:pPr lvl="4"/>
            <a:r>
              <a:rPr lang="ko-KR" altLang="en-US" smtClean="0"/>
              <a:t>분산된 </a:t>
            </a:r>
            <a:r>
              <a:rPr lang="ko-KR" altLang="en-US"/>
              <a:t>여러 대의 </a:t>
            </a:r>
            <a:r>
              <a:rPr lang="ko-KR" altLang="en-US">
                <a:solidFill>
                  <a:srgbClr val="0000CC"/>
                </a:solidFill>
              </a:rPr>
              <a:t>컴퓨터를 네트워크로 연결하여 하나의 대규모 컴퓨팅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자원처럼 </a:t>
            </a:r>
            <a:r>
              <a:rPr lang="ko-KR" altLang="en-US"/>
              <a:t>활용하는 </a:t>
            </a:r>
            <a:r>
              <a:rPr lang="ko-KR" altLang="en-US" smtClean="0"/>
              <a:t>기술</a:t>
            </a:r>
            <a:endParaRPr lang="en-US" altLang="ko-KR" smtClean="0"/>
          </a:p>
          <a:p>
            <a:pPr lvl="4"/>
            <a:r>
              <a:rPr lang="ko-KR" altLang="en-US" smtClean="0"/>
              <a:t>흩어져 </a:t>
            </a:r>
            <a:r>
              <a:rPr lang="ko-KR" altLang="en-US"/>
              <a:t>있는 발전소를 필요에 의해서 한번에 묶어서 </a:t>
            </a:r>
            <a:r>
              <a:rPr lang="ko-KR" altLang="en-US">
                <a:solidFill>
                  <a:srgbClr val="0000CC"/>
                </a:solidFill>
              </a:rPr>
              <a:t>대량의 전기를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만드는 것으로</a:t>
            </a:r>
            <a:r>
              <a:rPr lang="ko-KR" altLang="en-US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ko-KR" altLang="en-US" smtClean="0"/>
              <a:t>비유</a:t>
            </a:r>
            <a:endParaRPr lang="en-US" altLang="ko-KR" smtClean="0"/>
          </a:p>
          <a:p>
            <a:pPr lvl="3"/>
            <a:r>
              <a:rPr lang="ko-KR" altLang="en-US" b="1" smtClean="0">
                <a:solidFill>
                  <a:srgbClr val="C00000"/>
                </a:solidFill>
              </a:rPr>
              <a:t>클라우드 컴퓨팅</a:t>
            </a:r>
            <a:r>
              <a:rPr lang="en-US" altLang="ko-KR" b="1" smtClean="0">
                <a:solidFill>
                  <a:srgbClr val="C00000"/>
                </a:solidFill>
              </a:rPr>
              <a:t>(</a:t>
            </a:r>
            <a:r>
              <a:rPr lang="en-US" altLang="ko-KR" b="1">
                <a:solidFill>
                  <a:srgbClr val="C00000"/>
                </a:solidFill>
              </a:rPr>
              <a:t>Cloud Computing</a:t>
            </a:r>
            <a:r>
              <a:rPr lang="en-US" altLang="ko-KR" b="1" smtClean="0">
                <a:solidFill>
                  <a:srgbClr val="C00000"/>
                </a:solidFill>
              </a:rPr>
              <a:t>)</a:t>
            </a:r>
          </a:p>
          <a:p>
            <a:pPr lvl="4"/>
            <a:r>
              <a:rPr lang="ko-KR" altLang="en-US" smtClean="0">
                <a:solidFill>
                  <a:srgbClr val="0000CC"/>
                </a:solidFill>
              </a:rPr>
              <a:t>인터넷을 </a:t>
            </a:r>
            <a:r>
              <a:rPr lang="ko-KR" altLang="en-US">
                <a:solidFill>
                  <a:srgbClr val="0000CC"/>
                </a:solidFill>
              </a:rPr>
              <a:t>통해 </a:t>
            </a:r>
            <a:r>
              <a:rPr lang="ko-KR" altLang="en-US"/>
              <a:t>서버</a:t>
            </a:r>
            <a:r>
              <a:rPr lang="en-US" altLang="ko-KR"/>
              <a:t>, </a:t>
            </a:r>
            <a:r>
              <a:rPr lang="ko-KR" altLang="en-US"/>
              <a:t>스토리지</a:t>
            </a:r>
            <a:r>
              <a:rPr lang="en-US" altLang="ko-KR"/>
              <a:t>, </a:t>
            </a:r>
            <a:r>
              <a:rPr lang="ko-KR" altLang="en-US"/>
              <a:t>소프트웨어 등 다양한 </a:t>
            </a:r>
            <a:r>
              <a:rPr lang="en-US" altLang="ko-KR"/>
              <a:t>IT </a:t>
            </a:r>
            <a:r>
              <a:rPr lang="ko-KR" altLang="en-US"/>
              <a:t>자원을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0000CC"/>
                </a:solidFill>
              </a:rPr>
              <a:t>서비스 </a:t>
            </a:r>
            <a:r>
              <a:rPr lang="ko-KR" altLang="en-US">
                <a:solidFill>
                  <a:srgbClr val="0000CC"/>
                </a:solidFill>
              </a:rPr>
              <a:t>형태로 </a:t>
            </a:r>
            <a:r>
              <a:rPr lang="ko-KR" altLang="en-US" smtClean="0">
                <a:solidFill>
                  <a:srgbClr val="0000CC"/>
                </a:solidFill>
              </a:rPr>
              <a:t>제공받는 방식</a:t>
            </a:r>
            <a:endParaRPr lang="en-US" altLang="ko-KR" smtClean="0">
              <a:solidFill>
                <a:srgbClr val="0000CC"/>
              </a:solidFill>
            </a:endParaRPr>
          </a:p>
          <a:p>
            <a:pPr lvl="4"/>
            <a:r>
              <a:rPr lang="ko-KR" altLang="en-US" smtClean="0"/>
              <a:t>전기가 </a:t>
            </a:r>
            <a:r>
              <a:rPr lang="ko-KR" altLang="en-US"/>
              <a:t>많이 </a:t>
            </a:r>
            <a:r>
              <a:rPr lang="ko-KR" altLang="en-US">
                <a:solidFill>
                  <a:srgbClr val="0000CC"/>
                </a:solidFill>
              </a:rPr>
              <a:t>필요한 곳에다가 </a:t>
            </a:r>
            <a:r>
              <a:rPr lang="ko-KR" altLang="en-US"/>
              <a:t>순식간에</a:t>
            </a:r>
            <a:r>
              <a:rPr lang="en-US" altLang="ko-KR"/>
              <a:t>(</a:t>
            </a:r>
            <a:r>
              <a:rPr lang="ko-KR" altLang="en-US"/>
              <a:t>가능하다면</a:t>
            </a:r>
            <a:r>
              <a:rPr lang="en-US" altLang="ko-KR"/>
              <a:t>) </a:t>
            </a:r>
            <a:r>
              <a:rPr lang="ko-KR" altLang="en-US"/>
              <a:t>선박엔진을 배달하고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거기서 </a:t>
            </a:r>
            <a:r>
              <a:rPr lang="ko-KR" altLang="en-US"/>
              <a:t>필요 없어지면 </a:t>
            </a:r>
            <a:r>
              <a:rPr lang="ko-KR" altLang="en-US" smtClean="0"/>
              <a:t>다른 </a:t>
            </a:r>
            <a:r>
              <a:rPr lang="ko-KR" altLang="en-US"/>
              <a:t>곳에다가 재배치하는 것처럼 생각할 수 </a:t>
            </a:r>
            <a:r>
              <a:rPr lang="ko-KR" altLang="en-US" smtClean="0"/>
              <a:t>있음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423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</a:p>
          <a:p>
            <a:pPr lvl="1"/>
            <a:r>
              <a:rPr lang="ko-KR" altLang="en-US" smtClean="0"/>
              <a:t>슈퍼 컴퓨팅</a:t>
            </a:r>
            <a:r>
              <a:rPr lang="en-US" altLang="ko-KR"/>
              <a:t>, </a:t>
            </a:r>
            <a:r>
              <a:rPr lang="ko-KR" altLang="en-US" smtClean="0"/>
              <a:t>그리드 컴퓨팅</a:t>
            </a:r>
            <a:r>
              <a:rPr lang="en-US" altLang="ko-KR"/>
              <a:t>, </a:t>
            </a:r>
            <a:r>
              <a:rPr lang="ko-KR" altLang="en-US" smtClean="0"/>
              <a:t>클라우드 컴퓨팅 구분</a:t>
            </a:r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75" y="2799407"/>
            <a:ext cx="2819549" cy="2319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2799407"/>
            <a:ext cx="2162175" cy="2409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utoShape 5" descr="클라우드 컴퓨팅이란"/>
          <p:cNvSpPr>
            <a:spLocks noChangeAspect="1" noChangeArrowheads="1"/>
          </p:cNvSpPr>
          <p:nvPr/>
        </p:nvSpPr>
        <p:spPr bwMode="auto">
          <a:xfrm>
            <a:off x="1682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AutoShape 7" descr="클라우드 컴퓨팅이란"/>
          <p:cNvSpPr>
            <a:spLocks noChangeAspect="1" noChangeArrowheads="1"/>
          </p:cNvSpPr>
          <p:nvPr/>
        </p:nvSpPr>
        <p:spPr bwMode="auto">
          <a:xfrm>
            <a:off x="3206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771968"/>
            <a:ext cx="3491880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4186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ko-KR" altLang="en-US" b="0"/>
          </a:p>
          <a:p>
            <a:pPr lvl="1"/>
            <a:r>
              <a:rPr lang="ko-KR" altLang="en-US" smtClean="0"/>
              <a:t>인터넷에서 </a:t>
            </a:r>
            <a:r>
              <a:rPr lang="en-US" altLang="ko-KR" smtClean="0"/>
              <a:t>P2P </a:t>
            </a:r>
            <a:r>
              <a:rPr lang="ko-KR" altLang="en-US" smtClean="0"/>
              <a:t>서비스에 등록된 노드들간의 </a:t>
            </a:r>
            <a:r>
              <a:rPr lang="en-US" altLang="ko-KR" smtClean="0"/>
              <a:t>P2P </a:t>
            </a:r>
            <a:r>
              <a:rPr lang="ko-KR" altLang="en-US" smtClean="0"/>
              <a:t>오버레이 네트워크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생성</a:t>
            </a:r>
            <a:endParaRPr lang="en-US" altLang="ko-KR" smtClean="0"/>
          </a:p>
          <a:p>
            <a:pPr lvl="2"/>
            <a:r>
              <a:rPr lang="ko-KR" altLang="en-US"/>
              <a:t>물리적인 네트워크 위에 구축되는 </a:t>
            </a:r>
            <a:r>
              <a:rPr lang="ko-KR" altLang="en-US" b="1">
                <a:solidFill>
                  <a:srgbClr val="0000CC"/>
                </a:solidFill>
              </a:rPr>
              <a:t>가상 </a:t>
            </a:r>
            <a:r>
              <a:rPr lang="ko-KR" altLang="en-US" b="1" smtClean="0">
                <a:solidFill>
                  <a:srgbClr val="0000CC"/>
                </a:solidFill>
              </a:rPr>
              <a:t>네트워크</a:t>
            </a:r>
            <a:endParaRPr lang="en-US" altLang="ko-KR" b="1" smtClean="0">
              <a:solidFill>
                <a:srgbClr val="0000CC"/>
              </a:solidFill>
            </a:endParaRPr>
          </a:p>
          <a:p>
            <a:pPr lvl="2"/>
            <a:r>
              <a:rPr lang="en-US" altLang="ko-KR" smtClean="0"/>
              <a:t>P2P </a:t>
            </a:r>
            <a:r>
              <a:rPr lang="ko-KR" altLang="en-US"/>
              <a:t>서비스에 참여하는 </a:t>
            </a:r>
            <a:r>
              <a:rPr lang="en-US" altLang="ko-KR" smtClean="0"/>
              <a:t>peer </a:t>
            </a:r>
            <a:r>
              <a:rPr lang="en-US" altLang="ko-KR" b="1" baseline="30000" smtClean="0">
                <a:solidFill>
                  <a:srgbClr val="C00000"/>
                </a:solidFill>
              </a:rPr>
              <a:t>(</a:t>
            </a:r>
            <a:r>
              <a:rPr lang="ko-KR" altLang="en-US" b="1" baseline="30000">
                <a:solidFill>
                  <a:srgbClr val="C00000"/>
                </a:solidFill>
              </a:rPr>
              <a:t>네트워킹에서 중앙 서버 없이 서로 동등한 </a:t>
            </a:r>
            <a:r>
              <a:rPr lang="ko-KR" altLang="en-US" b="1" baseline="30000" smtClean="0">
                <a:solidFill>
                  <a:srgbClr val="C00000"/>
                </a:solidFill>
              </a:rPr>
              <a:t>관계에 </a:t>
            </a:r>
            <a:r>
              <a:rPr lang="ko-KR" altLang="en-US" b="1" baseline="30000">
                <a:solidFill>
                  <a:srgbClr val="C00000"/>
                </a:solidFill>
              </a:rPr>
              <a:t>있는 컴퓨터나 </a:t>
            </a:r>
            <a:r>
              <a:rPr lang="en-US" altLang="ko-KR" b="1" baseline="30000" smtClean="0">
                <a:solidFill>
                  <a:srgbClr val="C00000"/>
                </a:solidFill>
              </a:rPr>
              <a:t/>
            </a:r>
            <a:br>
              <a:rPr lang="en-US" altLang="ko-KR" b="1" baseline="30000" smtClean="0">
                <a:solidFill>
                  <a:srgbClr val="C00000"/>
                </a:solidFill>
              </a:rPr>
            </a:br>
            <a:r>
              <a:rPr lang="ko-KR" altLang="en-US" b="1" baseline="30000" smtClean="0">
                <a:solidFill>
                  <a:srgbClr val="C00000"/>
                </a:solidFill>
              </a:rPr>
              <a:t>참여자</a:t>
            </a:r>
            <a:r>
              <a:rPr lang="en-US" altLang="ko-KR" b="1" baseline="30000" smtClean="0">
                <a:solidFill>
                  <a:srgbClr val="C00000"/>
                </a:solidFill>
              </a:rPr>
              <a:t>) </a:t>
            </a:r>
            <a:r>
              <a:rPr lang="ko-KR" altLang="en-US" smtClean="0"/>
              <a:t>들이 </a:t>
            </a:r>
            <a:r>
              <a:rPr lang="ko-KR" altLang="en-US" b="1">
                <a:solidFill>
                  <a:srgbClr val="006600"/>
                </a:solidFill>
              </a:rPr>
              <a:t>서로 직접 연결되어 정보를 공유하고 </a:t>
            </a:r>
            <a:r>
              <a:rPr lang="ko-KR" altLang="en-US" b="1" smtClean="0">
                <a:solidFill>
                  <a:srgbClr val="006600"/>
                </a:solidFill>
              </a:rPr>
              <a:t>교환할 </a:t>
            </a:r>
            <a:r>
              <a:rPr lang="ko-KR" altLang="en-US"/>
              <a:t>수 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환경을 </a:t>
            </a:r>
            <a:r>
              <a:rPr lang="ko-KR" altLang="en-US"/>
              <a:t>제공</a:t>
            </a:r>
          </a:p>
          <a:p>
            <a:endParaRPr lang="ko-KR" alt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631259"/>
            <a:ext cx="3960440" cy="313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631259"/>
            <a:ext cx="3312368" cy="2856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779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Pure</a:t>
            </a:r>
            <a:r>
              <a:rPr lang="ko-KR" altLang="en-US" smtClean="0"/>
              <a:t> </a:t>
            </a:r>
            <a:r>
              <a:rPr lang="en-US" altLang="ko-KR" smtClean="0"/>
              <a:t>P2P </a:t>
            </a:r>
            <a:r>
              <a:rPr lang="ko-KR" altLang="en-US" smtClean="0"/>
              <a:t>네트워크</a:t>
            </a:r>
            <a:endParaRPr lang="en-US" altLang="ko-KR" smtClean="0"/>
          </a:p>
          <a:p>
            <a:pPr lvl="1"/>
            <a:r>
              <a:rPr lang="en-US" altLang="ko-KR" smtClean="0">
                <a:solidFill>
                  <a:schemeClr val="tx1"/>
                </a:solidFill>
              </a:rPr>
              <a:t>P2P(Peer-to-Peer</a:t>
            </a:r>
            <a:r>
              <a:rPr lang="en-US" altLang="ko-KR">
                <a:solidFill>
                  <a:schemeClr val="tx1"/>
                </a:solidFill>
              </a:rPr>
              <a:t>) </a:t>
            </a:r>
            <a:r>
              <a:rPr lang="ko-KR" altLang="en-US">
                <a:solidFill>
                  <a:schemeClr val="tx1"/>
                </a:solidFill>
              </a:rPr>
              <a:t>네트워크의 가장 근본적인 형태로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중앙 서버나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어떤 </a:t>
            </a:r>
            <a:r>
              <a:rPr lang="ko-KR" altLang="en-US">
                <a:solidFill>
                  <a:schemeClr val="tx1"/>
                </a:solidFill>
              </a:rPr>
              <a:t>종류의 </a:t>
            </a:r>
            <a:r>
              <a:rPr lang="ko-KR" altLang="en-US"/>
              <a:t>중앙 집중식 제어 없이 </a:t>
            </a:r>
            <a:r>
              <a:rPr lang="ko-KR" altLang="en-US">
                <a:solidFill>
                  <a:schemeClr val="tx1"/>
                </a:solidFill>
              </a:rPr>
              <a:t>오직 참여하는 </a:t>
            </a:r>
            <a:r>
              <a:rPr lang="en-US" altLang="ko-KR">
                <a:solidFill>
                  <a:schemeClr val="tx1"/>
                </a:solidFill>
              </a:rPr>
              <a:t>'</a:t>
            </a:r>
            <a:r>
              <a:rPr lang="ko-KR" altLang="en-US">
                <a:solidFill>
                  <a:schemeClr val="tx1"/>
                </a:solidFill>
              </a:rPr>
              <a:t>피어</a:t>
            </a:r>
            <a:r>
              <a:rPr lang="en-US" altLang="ko-KR">
                <a:solidFill>
                  <a:schemeClr val="tx1"/>
                </a:solidFill>
              </a:rPr>
              <a:t>(Peer)'</a:t>
            </a:r>
            <a:r>
              <a:rPr lang="ko-KR" altLang="en-US">
                <a:solidFill>
                  <a:schemeClr val="tx1"/>
                </a:solidFill>
              </a:rPr>
              <a:t>들 간의 </a:t>
            </a:r>
            <a:r>
              <a:rPr lang="ko-KR" altLang="en-US"/>
              <a:t>직접적인 연결과 통신</a:t>
            </a:r>
            <a:r>
              <a:rPr lang="ko-KR" altLang="en-US">
                <a:solidFill>
                  <a:schemeClr val="tx1"/>
                </a:solidFill>
              </a:rPr>
              <a:t>을 통해 운영되는 </a:t>
            </a:r>
            <a:r>
              <a:rPr lang="ko-KR" altLang="en-US" smtClean="0">
                <a:solidFill>
                  <a:schemeClr val="tx1"/>
                </a:solidFill>
              </a:rPr>
              <a:t>네트워크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모든 노드가 동등하게 연결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0000CC"/>
                </a:solidFill>
              </a:rPr>
              <a:t>새로운 노드 추가</a:t>
            </a:r>
            <a:r>
              <a:rPr lang="en-US" altLang="ko-KR">
                <a:solidFill>
                  <a:srgbClr val="0000CC"/>
                </a:solidFill>
              </a:rPr>
              <a:t>(</a:t>
            </a:r>
            <a:r>
              <a:rPr lang="ko-KR" altLang="en-US">
                <a:solidFill>
                  <a:srgbClr val="0000CC"/>
                </a:solidFill>
              </a:rPr>
              <a:t>확장성</a:t>
            </a:r>
            <a:r>
              <a:rPr lang="en-US" altLang="ko-KR">
                <a:solidFill>
                  <a:srgbClr val="0000CC"/>
                </a:solidFill>
              </a:rPr>
              <a:t>)</a:t>
            </a:r>
            <a:r>
              <a:rPr lang="ko-KR" altLang="en-US" smtClean="0">
                <a:solidFill>
                  <a:srgbClr val="0000CC"/>
                </a:solidFill>
              </a:rPr>
              <a:t>은 높으나 시스템 전반의 설계와 관리가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어려움</a:t>
            </a:r>
            <a:endParaRPr lang="en-US" altLang="ko-KR" smtClean="0">
              <a:solidFill>
                <a:srgbClr val="0000CC"/>
              </a:solidFill>
            </a:endParaRPr>
          </a:p>
          <a:p>
            <a:pPr lvl="2"/>
            <a:r>
              <a:rPr lang="ko-KR" altLang="en-US" smtClean="0">
                <a:solidFill>
                  <a:srgbClr val="0000CC"/>
                </a:solidFill>
              </a:rPr>
              <a:t>다른 노드들을 탐색할 수 있는 알고리즘 요구</a:t>
            </a:r>
            <a:endParaRPr lang="ko-KR" altLang="en-US">
              <a:solidFill>
                <a:srgbClr val="0000CC"/>
              </a:solidFill>
            </a:endParaRPr>
          </a:p>
          <a:p>
            <a:endParaRPr lang="ko-KR" alt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4077072"/>
            <a:ext cx="3714750" cy="2580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872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Pure</a:t>
            </a:r>
            <a:r>
              <a:rPr lang="ko-KR" altLang="en-US" smtClean="0"/>
              <a:t> </a:t>
            </a:r>
            <a:r>
              <a:rPr lang="en-US" altLang="ko-KR" smtClean="0"/>
              <a:t>P2P - </a:t>
            </a:r>
            <a:r>
              <a:rPr lang="ko-KR" altLang="en-US" smtClean="0"/>
              <a:t>그누텔라</a:t>
            </a:r>
            <a:endParaRPr lang="ko-KR" altLang="en-US" b="0"/>
          </a:p>
          <a:p>
            <a:pPr lvl="1"/>
            <a:r>
              <a:rPr lang="ko-KR" altLang="en-US"/>
              <a:t>그누텔라</a:t>
            </a:r>
            <a:r>
              <a:rPr lang="en-US" altLang="ko-KR"/>
              <a:t>2(Gnutella2, </a:t>
            </a:r>
            <a:r>
              <a:rPr lang="ko-KR" altLang="en-US"/>
              <a:t>또는 </a:t>
            </a:r>
            <a:r>
              <a:rPr lang="en-US" altLang="ko-KR"/>
              <a:t>G2)</a:t>
            </a:r>
            <a:r>
              <a:rPr lang="ko-KR" altLang="en-US"/>
              <a:t>는 </a:t>
            </a:r>
            <a:r>
              <a:rPr lang="en-US" altLang="ko-KR"/>
              <a:t>2002</a:t>
            </a:r>
            <a:r>
              <a:rPr lang="ko-KR" altLang="en-US"/>
              <a:t>년에 </a:t>
            </a:r>
            <a:r>
              <a:rPr lang="ko-KR" altLang="en-US" smtClean="0"/>
              <a:t>발표</a:t>
            </a:r>
            <a:endParaRPr lang="en-US" altLang="ko-KR" smtClean="0"/>
          </a:p>
          <a:p>
            <a:pPr lvl="2"/>
            <a:r>
              <a:rPr lang="ko-KR" altLang="en-US" smtClean="0"/>
              <a:t>프로그래머 </a:t>
            </a:r>
            <a:r>
              <a:rPr lang="ko-KR" altLang="en-US"/>
              <a:t>마이클 스톡스</a:t>
            </a:r>
            <a:r>
              <a:rPr lang="en-US" altLang="ko-KR"/>
              <a:t>(Michael Stokes)</a:t>
            </a:r>
            <a:r>
              <a:rPr lang="ko-KR" altLang="en-US"/>
              <a:t>가 주로 개발한 </a:t>
            </a:r>
            <a:r>
              <a:rPr lang="en-US" altLang="ko-KR"/>
              <a:t>P2P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프로토콜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rgbClr val="0000CC"/>
                </a:solidFill>
              </a:rPr>
              <a:t>서버없이 파일 공유를 위한 분산 </a:t>
            </a:r>
            <a:r>
              <a:rPr lang="en-US" altLang="ko-KR" smtClean="0">
                <a:solidFill>
                  <a:srgbClr val="0000CC"/>
                </a:solidFill>
              </a:rPr>
              <a:t>S/W  </a:t>
            </a:r>
            <a:r>
              <a:rPr lang="ko-KR" altLang="en-US" smtClean="0">
                <a:solidFill>
                  <a:srgbClr val="0000CC"/>
                </a:solidFill>
              </a:rPr>
              <a:t>프로젝트</a:t>
            </a:r>
            <a:endParaRPr lang="en-US" altLang="ko-KR" smtClean="0">
              <a:solidFill>
                <a:srgbClr val="0000CC"/>
              </a:solidFill>
            </a:endParaRPr>
          </a:p>
          <a:p>
            <a:pPr lvl="2"/>
            <a:r>
              <a:rPr lang="en-US" altLang="ko-KR" smtClean="0"/>
              <a:t>Host </a:t>
            </a:r>
            <a:r>
              <a:rPr lang="ko-KR" altLang="en-US" smtClean="0"/>
              <a:t>정보수집과 파일 공유를 위해 </a:t>
            </a:r>
            <a:r>
              <a:rPr lang="en-US" altLang="ko-KR" smtClean="0"/>
              <a:t>HTTP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ko-KR" altLang="en-US" smtClean="0"/>
              <a:t>이웃 노드에게 </a:t>
            </a:r>
            <a:r>
              <a:rPr lang="ko-KR" altLang="en-US" smtClean="0">
                <a:solidFill>
                  <a:srgbClr val="006600"/>
                </a:solidFill>
              </a:rPr>
              <a:t>브로드캐스트로 메시지 전파</a:t>
            </a:r>
            <a:endParaRPr lang="en-US" altLang="ko-KR" smtClean="0">
              <a:solidFill>
                <a:srgbClr val="006600"/>
              </a:solidFill>
            </a:endParaRPr>
          </a:p>
          <a:p>
            <a:pPr lvl="2"/>
            <a:r>
              <a:rPr lang="ko-KR" altLang="en-US"/>
              <a:t>네트워크 연결 및 노드 </a:t>
            </a:r>
            <a:r>
              <a:rPr lang="ko-KR" altLang="en-US" smtClean="0"/>
              <a:t>발견</a:t>
            </a:r>
            <a:r>
              <a:rPr lang="en-US" altLang="ko-KR" smtClean="0"/>
              <a:t>(</a:t>
            </a:r>
            <a:r>
              <a:rPr lang="en-US" altLang="ko-KR"/>
              <a:t>Bootstrapping &amp; Neighbor Discovery</a:t>
            </a:r>
            <a:r>
              <a:rPr lang="en-US" altLang="ko-KR" smtClean="0"/>
              <a:t>)</a:t>
            </a:r>
          </a:p>
          <a:p>
            <a:pPr lvl="3"/>
            <a:r>
              <a:rPr lang="ko-KR" altLang="en-US" b="1">
                <a:solidFill>
                  <a:srgbClr val="006600"/>
                </a:solidFill>
              </a:rPr>
              <a:t>초기 </a:t>
            </a:r>
            <a:r>
              <a:rPr lang="ko-KR" altLang="en-US" b="1" smtClean="0">
                <a:solidFill>
                  <a:srgbClr val="006600"/>
                </a:solidFill>
              </a:rPr>
              <a:t>연결 </a:t>
            </a:r>
            <a:r>
              <a:rPr lang="en-US" altLang="ko-KR" b="1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b="1" smtClean="0">
                <a:solidFill>
                  <a:srgbClr val="006600"/>
                </a:solidFill>
              </a:rPr>
              <a:t>핑</a:t>
            </a:r>
            <a:r>
              <a:rPr lang="en-US" altLang="ko-KR" b="1">
                <a:solidFill>
                  <a:srgbClr val="006600"/>
                </a:solidFill>
              </a:rPr>
              <a:t>(Ping) </a:t>
            </a:r>
            <a:r>
              <a:rPr lang="ko-KR" altLang="en-US" b="1">
                <a:solidFill>
                  <a:srgbClr val="006600"/>
                </a:solidFill>
              </a:rPr>
              <a:t>및 퐁</a:t>
            </a:r>
            <a:r>
              <a:rPr lang="en-US" altLang="ko-KR" b="1">
                <a:solidFill>
                  <a:srgbClr val="006600"/>
                </a:solidFill>
              </a:rPr>
              <a:t>(Pong) </a:t>
            </a:r>
            <a:r>
              <a:rPr lang="ko-KR" altLang="en-US" b="1" smtClean="0">
                <a:solidFill>
                  <a:srgbClr val="006600"/>
                </a:solidFill>
              </a:rPr>
              <a:t>메시지 </a:t>
            </a:r>
            <a:r>
              <a:rPr lang="en-US" altLang="ko-KR" b="1" smtClean="0">
                <a:solidFill>
                  <a:srgbClr val="006600"/>
                </a:solidFill>
                <a:sym typeface="Wingdings" panose="05000000000000000000" pitchFamily="2" charset="2"/>
              </a:rPr>
              <a:t></a:t>
            </a:r>
            <a:r>
              <a:rPr lang="ko-KR" altLang="en-US" b="1" smtClean="0">
                <a:solidFill>
                  <a:srgbClr val="006600"/>
                </a:solidFill>
              </a:rPr>
              <a:t>연결 확장</a:t>
            </a:r>
            <a:endParaRPr lang="ko-KR" altLang="en-US" b="1">
              <a:solidFill>
                <a:srgbClr val="006600"/>
              </a:solidFill>
            </a:endParaRPr>
          </a:p>
          <a:p>
            <a:endParaRPr lang="ko-KR" altLang="en-US" b="0"/>
          </a:p>
          <a:p>
            <a:endParaRPr lang="ko-KR" alt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369304"/>
            <a:ext cx="3888432" cy="2413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5645341" y="5085184"/>
            <a:ext cx="3312368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100">
                <a:solidFill>
                  <a:srgbClr val="FF0000"/>
                </a:solidFill>
                <a:latin typeface="+mn-ea"/>
              </a:rPr>
              <a:t>호스트 캐시</a:t>
            </a:r>
            <a:r>
              <a:rPr lang="en-US" altLang="ko-KR" sz="1100">
                <a:solidFill>
                  <a:srgbClr val="FF0000"/>
                </a:solidFill>
                <a:latin typeface="+mn-ea"/>
              </a:rPr>
              <a:t>(host cache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라는 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방식을 </a:t>
            </a:r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사용 </a:t>
            </a:r>
            <a:r>
              <a:rPr lang="en-US" altLang="ko-KR" sz="1100" smtClean="0">
                <a:solidFill>
                  <a:srgbClr val="FF0000"/>
                </a:solidFill>
                <a:latin typeface="+mn-ea"/>
                <a:sym typeface="Wingdings" panose="05000000000000000000" pitchFamily="2" charset="2"/>
              </a:rPr>
              <a:t></a:t>
            </a:r>
            <a:endParaRPr lang="en-US" altLang="ko-KR" sz="110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100" smtClean="0">
                <a:solidFill>
                  <a:srgbClr val="FF0000"/>
                </a:solidFill>
                <a:latin typeface="+mn-ea"/>
              </a:rPr>
              <a:t>이는 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몇 가지 알려진 노드</a:t>
            </a:r>
            <a:r>
              <a:rPr lang="en-US" altLang="ko-KR" sz="110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노드라고 부르는 특정 </a:t>
            </a:r>
            <a:r>
              <a:rPr lang="en-US" altLang="ko-KR" sz="1100">
                <a:solidFill>
                  <a:srgbClr val="FF0000"/>
                </a:solidFill>
                <a:latin typeface="+mn-ea"/>
              </a:rPr>
              <a:t>IP 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주소</a:t>
            </a:r>
            <a:r>
              <a:rPr lang="en-US" altLang="ko-KR" sz="1100">
                <a:solidFill>
                  <a:srgbClr val="FF0000"/>
                </a:solidFill>
                <a:latin typeface="+mn-ea"/>
              </a:rPr>
              <a:t>) </a:t>
            </a:r>
            <a:r>
              <a:rPr lang="ko-KR" altLang="en-US" sz="1100">
                <a:solidFill>
                  <a:srgbClr val="FF0000"/>
                </a:solidFill>
                <a:latin typeface="+mn-ea"/>
              </a:rPr>
              <a:t>목록을 사용</a:t>
            </a:r>
          </a:p>
        </p:txBody>
      </p:sp>
    </p:spTree>
    <p:extLst>
      <p:ext uri="{BB962C8B-B14F-4D97-AF65-F5344CB8AC3E}">
        <p14:creationId xmlns:p14="http://schemas.microsoft.com/office/powerpoint/2010/main" val="271231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mtClean="0"/>
              <a:t>Pure</a:t>
            </a:r>
            <a:r>
              <a:rPr lang="ko-KR" altLang="en-US" smtClean="0"/>
              <a:t> </a:t>
            </a:r>
            <a:r>
              <a:rPr lang="en-US" altLang="ko-KR" smtClean="0"/>
              <a:t>P2P - </a:t>
            </a:r>
            <a:r>
              <a:rPr lang="ko-KR" altLang="en-US" smtClean="0"/>
              <a:t>그누텔라</a:t>
            </a:r>
            <a:endParaRPr lang="ko-KR" altLang="en-US" b="0"/>
          </a:p>
          <a:p>
            <a:pPr lvl="1"/>
            <a:r>
              <a:rPr lang="en-US" altLang="ko-KR"/>
              <a:t>Searching mechanism of P2P </a:t>
            </a:r>
            <a:r>
              <a:rPr lang="en-US" altLang="ko-KR" smtClean="0"/>
              <a:t>networks</a:t>
            </a:r>
            <a:endParaRPr lang="ko-KR" altLang="en-US" b="0"/>
          </a:p>
          <a:p>
            <a:endParaRPr lang="ko-KR" alt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2492896"/>
            <a:ext cx="6819900" cy="358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직사각형 3"/>
          <p:cNvSpPr/>
          <p:nvPr/>
        </p:nvSpPr>
        <p:spPr>
          <a:xfrm>
            <a:off x="2699792" y="2564904"/>
            <a:ext cx="4572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50" b="1">
                <a:latin typeface="+mn-ea"/>
              </a:rPr>
              <a:t>QueryHit'</a:t>
            </a:r>
            <a:r>
              <a:rPr lang="ko-KR" altLang="en-US" sz="1050" b="1">
                <a:latin typeface="+mn-ea"/>
              </a:rPr>
              <a:t>은 </a:t>
            </a:r>
            <a:r>
              <a:rPr lang="en-US" altLang="ko-KR" sz="1050" b="1">
                <a:latin typeface="+mn-ea"/>
              </a:rPr>
              <a:t>Gnutella(</a:t>
            </a:r>
            <a:r>
              <a:rPr lang="ko-KR" altLang="en-US" sz="1050" b="1">
                <a:latin typeface="+mn-ea"/>
              </a:rPr>
              <a:t>그누텔라</a:t>
            </a:r>
            <a:r>
              <a:rPr lang="en-US" altLang="ko-KR" sz="1050" b="1">
                <a:latin typeface="+mn-ea"/>
              </a:rPr>
              <a:t>)</a:t>
            </a:r>
            <a:r>
              <a:rPr lang="ko-KR" altLang="en-US" sz="1050" b="1">
                <a:latin typeface="+mn-ea"/>
              </a:rPr>
              <a:t>와 같은 </a:t>
            </a:r>
            <a:r>
              <a:rPr lang="en-US" altLang="ko-KR" sz="1050" b="1">
                <a:latin typeface="+mn-ea"/>
              </a:rPr>
              <a:t>P2P(Peer-to-Peer) </a:t>
            </a:r>
            <a:r>
              <a:rPr lang="ko-KR" altLang="en-US" sz="1050" b="1">
                <a:latin typeface="+mn-ea"/>
              </a:rPr>
              <a:t>파일 </a:t>
            </a:r>
            <a:r>
              <a:rPr lang="en-US" altLang="ko-KR" sz="1050" b="1" smtClean="0">
                <a:latin typeface="+mn-ea"/>
              </a:rPr>
              <a:t/>
            </a:r>
            <a:br>
              <a:rPr lang="en-US" altLang="ko-KR" sz="1050" b="1" smtClean="0">
                <a:latin typeface="+mn-ea"/>
              </a:rPr>
            </a:br>
            <a:r>
              <a:rPr lang="ko-KR" altLang="en-US" sz="1050" b="1" smtClean="0">
                <a:latin typeface="+mn-ea"/>
              </a:rPr>
              <a:t>공유 </a:t>
            </a:r>
            <a:r>
              <a:rPr lang="ko-KR" altLang="en-US" sz="1050" b="1">
                <a:latin typeface="+mn-ea"/>
              </a:rPr>
              <a:t>네트워크에서 사용되는 </a:t>
            </a:r>
            <a:r>
              <a:rPr lang="ko-KR" altLang="en-US" sz="1050" b="1">
                <a:solidFill>
                  <a:srgbClr val="006600"/>
                </a:solidFill>
                <a:latin typeface="+mn-ea"/>
              </a:rPr>
              <a:t>메시지 타입을</a:t>
            </a:r>
            <a:r>
              <a:rPr lang="ko-KR" altLang="en-US" sz="1050" b="1">
                <a:latin typeface="+mn-ea"/>
              </a:rPr>
              <a:t> </a:t>
            </a:r>
            <a:r>
              <a:rPr lang="ko-KR" altLang="en-US" sz="1050" b="1" smtClean="0">
                <a:latin typeface="+mn-ea"/>
              </a:rPr>
              <a:t>의미</a:t>
            </a:r>
            <a:endParaRPr lang="en-US" altLang="ko-KR" sz="1050" b="1" smtClean="0">
              <a:latin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mtClean="0">
                <a:latin typeface="+mn-ea"/>
              </a:rPr>
              <a:t>이는 </a:t>
            </a:r>
            <a:r>
              <a:rPr lang="ko-KR" altLang="en-US" sz="1050" b="1">
                <a:latin typeface="+mn-ea"/>
              </a:rPr>
              <a:t>사용자가 특정 파일을 검색했을 때</a:t>
            </a:r>
            <a:r>
              <a:rPr lang="en-US" altLang="ko-KR" sz="1050" b="1">
                <a:latin typeface="+mn-ea"/>
              </a:rPr>
              <a:t>, </a:t>
            </a:r>
            <a:r>
              <a:rPr lang="ko-KR" altLang="en-US" sz="1050" b="1">
                <a:solidFill>
                  <a:srgbClr val="006600"/>
                </a:solidFill>
                <a:latin typeface="+mn-ea"/>
              </a:rPr>
              <a:t>해당 파일을 가지고 있는 </a:t>
            </a:r>
            <a:r>
              <a:rPr lang="en-US" altLang="ko-KR" sz="1050" b="1" smtClean="0">
                <a:solidFill>
                  <a:srgbClr val="006600"/>
                </a:solidFill>
                <a:latin typeface="+mn-ea"/>
              </a:rPr>
              <a:t/>
            </a:r>
            <a:br>
              <a:rPr lang="en-US" altLang="ko-KR" sz="1050" b="1" smtClean="0">
                <a:solidFill>
                  <a:srgbClr val="006600"/>
                </a:solidFill>
                <a:latin typeface="+mn-ea"/>
              </a:rPr>
            </a:br>
            <a:r>
              <a:rPr lang="ko-KR" altLang="en-US" sz="1050" b="1" smtClean="0">
                <a:solidFill>
                  <a:srgbClr val="006600"/>
                </a:solidFill>
                <a:latin typeface="+mn-ea"/>
              </a:rPr>
              <a:t>피어</a:t>
            </a:r>
            <a:r>
              <a:rPr lang="en-US" altLang="ko-KR" sz="1050" b="1">
                <a:solidFill>
                  <a:srgbClr val="006600"/>
                </a:solidFill>
                <a:latin typeface="+mn-ea"/>
              </a:rPr>
              <a:t>(peer)</a:t>
            </a:r>
            <a:r>
              <a:rPr lang="ko-KR" altLang="en-US" sz="1050" b="1">
                <a:solidFill>
                  <a:srgbClr val="006600"/>
                </a:solidFill>
                <a:latin typeface="+mn-ea"/>
              </a:rPr>
              <a:t>가 검색 요청자에게 보내는 응답 메시지</a:t>
            </a:r>
          </a:p>
        </p:txBody>
      </p:sp>
    </p:spTree>
    <p:extLst>
      <p:ext uri="{BB962C8B-B14F-4D97-AF65-F5344CB8AC3E}">
        <p14:creationId xmlns:p14="http://schemas.microsoft.com/office/powerpoint/2010/main" val="3731363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/>
          </a:bodyPr>
          <a:lstStyle/>
          <a:p>
            <a:r>
              <a:rPr lang="en-US" altLang="ko-KR"/>
              <a:t>Pure P2P </a:t>
            </a:r>
            <a:r>
              <a:rPr lang="ko-KR" altLang="en-US"/>
              <a:t>네트워크의 중요성 및 </a:t>
            </a:r>
            <a:r>
              <a:rPr lang="ko-KR" altLang="en-US" smtClean="0"/>
              <a:t>활용</a:t>
            </a:r>
            <a:endParaRPr lang="en-US" altLang="ko-KR" smtClean="0"/>
          </a:p>
          <a:p>
            <a:pPr lvl="1"/>
            <a:r>
              <a:rPr lang="ko-KR" altLang="en-US" smtClean="0"/>
              <a:t>블록체인 </a:t>
            </a:r>
            <a:r>
              <a:rPr lang="ko-KR" altLang="en-US"/>
              <a:t>및 </a:t>
            </a:r>
            <a:r>
              <a:rPr lang="ko-KR" altLang="en-US" smtClean="0"/>
              <a:t>암호화폐</a:t>
            </a:r>
            <a:endParaRPr lang="en-US" altLang="ko-KR" smtClean="0"/>
          </a:p>
          <a:p>
            <a:pPr lvl="2"/>
            <a:r>
              <a:rPr lang="ko-KR" altLang="en-US" smtClean="0"/>
              <a:t>비트코인</a:t>
            </a:r>
            <a:r>
              <a:rPr lang="en-US" altLang="ko-KR"/>
              <a:t>, </a:t>
            </a:r>
            <a:r>
              <a:rPr lang="ko-KR" altLang="en-US"/>
              <a:t>이더리움 등 대부분의 블록체인 네트워크는 </a:t>
            </a:r>
            <a:r>
              <a:rPr lang="en-US" altLang="ko-KR">
                <a:solidFill>
                  <a:srgbClr val="0000CC"/>
                </a:solidFill>
              </a:rPr>
              <a:t>Pure P2P </a:t>
            </a:r>
            <a:r>
              <a:rPr lang="ko-KR" altLang="en-US">
                <a:solidFill>
                  <a:srgbClr val="0000CC"/>
                </a:solidFill>
              </a:rPr>
              <a:t>모델을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rgbClr val="0000CC"/>
                </a:solidFill>
              </a:rPr>
              <a:t>기반으로 </a:t>
            </a:r>
            <a:r>
              <a:rPr lang="ko-KR" altLang="en-US">
                <a:solidFill>
                  <a:srgbClr val="0000CC"/>
                </a:solidFill>
              </a:rPr>
              <a:t>하여 중앙 기관 없이도 거래의 분산 저장 및 합의를 </a:t>
            </a:r>
            <a:r>
              <a:rPr lang="ko-KR" altLang="en-US"/>
              <a:t>가능하게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3"/>
            <a:r>
              <a:rPr lang="ko-KR" altLang="en-US" smtClean="0"/>
              <a:t>네트워크의 </a:t>
            </a:r>
            <a:r>
              <a:rPr lang="ko-KR" altLang="en-US"/>
              <a:t>투명성</a:t>
            </a:r>
            <a:r>
              <a:rPr lang="en-US" altLang="ko-KR"/>
              <a:t>, </a:t>
            </a:r>
            <a:r>
              <a:rPr lang="ko-KR" altLang="en-US"/>
              <a:t>보안성</a:t>
            </a:r>
            <a:r>
              <a:rPr lang="en-US" altLang="ko-KR"/>
              <a:t>, </a:t>
            </a:r>
            <a:r>
              <a:rPr lang="ko-KR" altLang="en-US"/>
              <a:t>검열 저항성을 </a:t>
            </a:r>
            <a:r>
              <a:rPr lang="ko-KR" altLang="en-US" smtClean="0"/>
              <a:t>보장함</a:t>
            </a:r>
            <a:endParaRPr lang="en-US" altLang="ko-KR" smtClean="0"/>
          </a:p>
          <a:p>
            <a:pPr lvl="1"/>
            <a:r>
              <a:rPr lang="ko-KR" altLang="en-US" smtClean="0"/>
              <a:t>탈중앙화된 </a:t>
            </a:r>
            <a:r>
              <a:rPr lang="ko-KR" altLang="en-US"/>
              <a:t>파일 저장</a:t>
            </a:r>
            <a:r>
              <a:rPr lang="en-US" altLang="ko-KR"/>
              <a:t>/</a:t>
            </a:r>
            <a:r>
              <a:rPr lang="ko-KR" altLang="en-US" smtClean="0"/>
              <a:t>공유 </a:t>
            </a:r>
            <a:endParaRPr lang="en-US" altLang="ko-KR" smtClean="0"/>
          </a:p>
          <a:p>
            <a:pPr lvl="2"/>
            <a:r>
              <a:rPr lang="en-US" altLang="ko-KR" smtClean="0"/>
              <a:t>IPFS(InterPlanetary </a:t>
            </a:r>
            <a:r>
              <a:rPr lang="en-US" altLang="ko-KR"/>
              <a:t>File </a:t>
            </a:r>
            <a:r>
              <a:rPr lang="en-US" altLang="ko-KR" smtClean="0"/>
              <a:t>System </a:t>
            </a:r>
            <a:r>
              <a:rPr lang="ko-KR" altLang="en-US"/>
              <a:t>프로토콜</a:t>
            </a:r>
            <a:r>
              <a:rPr lang="en-US" altLang="ko-KR" smtClean="0"/>
              <a:t>)</a:t>
            </a:r>
            <a:r>
              <a:rPr lang="ko-KR" altLang="en-US"/>
              <a:t>와 같은 </a:t>
            </a:r>
            <a:r>
              <a:rPr lang="ko-KR" altLang="en-US" smtClean="0"/>
              <a:t>프로젝트는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중앙 </a:t>
            </a:r>
            <a:r>
              <a:rPr lang="ko-KR" altLang="en-US"/>
              <a:t>서버 없이 </a:t>
            </a:r>
            <a:r>
              <a:rPr lang="ko-KR" altLang="en-US" smtClean="0"/>
              <a:t>전 </a:t>
            </a:r>
            <a:r>
              <a:rPr lang="ko-KR" altLang="en-US"/>
              <a:t>세계에 분산된 노드에 파일을 저장하고 공유하는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Pure </a:t>
            </a:r>
            <a:r>
              <a:rPr lang="en-US" altLang="ko-KR"/>
              <a:t>P2P </a:t>
            </a:r>
            <a:r>
              <a:rPr lang="ko-KR" altLang="en-US"/>
              <a:t>방식을 </a:t>
            </a:r>
            <a:r>
              <a:rPr lang="ko-KR" altLang="en-US" smtClean="0"/>
              <a:t>사용함</a:t>
            </a:r>
            <a:endParaRPr lang="en-US" altLang="ko-KR" smtClean="0"/>
          </a:p>
          <a:p>
            <a:pPr lvl="1"/>
            <a:r>
              <a:rPr lang="ko-KR" altLang="en-US" smtClean="0"/>
              <a:t>보안 통신</a:t>
            </a:r>
            <a:endParaRPr lang="en-US" altLang="ko-KR" smtClean="0"/>
          </a:p>
          <a:p>
            <a:pPr lvl="2"/>
            <a:r>
              <a:rPr lang="ko-KR" altLang="en-US" smtClean="0"/>
              <a:t>특정 </a:t>
            </a:r>
            <a:r>
              <a:rPr lang="ko-KR" altLang="en-US"/>
              <a:t>메신저나 </a:t>
            </a:r>
            <a:r>
              <a:rPr lang="en-US" altLang="ko-KR"/>
              <a:t>VPN </a:t>
            </a:r>
            <a:r>
              <a:rPr lang="ko-KR" altLang="en-US"/>
              <a:t>서비스는 </a:t>
            </a:r>
            <a:r>
              <a:rPr lang="en-US" altLang="ko-KR"/>
              <a:t>Pure P2P </a:t>
            </a:r>
            <a:r>
              <a:rPr lang="ko-KR" altLang="en-US"/>
              <a:t>방식을 사용하여 통신의 익명성과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보안을 </a:t>
            </a:r>
            <a:r>
              <a:rPr lang="ko-KR" altLang="en-US"/>
              <a:t>강화하기도 </a:t>
            </a:r>
            <a:r>
              <a:rPr lang="ko-KR" altLang="en-US" smtClean="0"/>
              <a:t>함</a:t>
            </a:r>
            <a:endParaRPr lang="en-US" altLang="ko-KR" smtClean="0"/>
          </a:p>
          <a:p>
            <a:pPr lvl="1"/>
            <a:r>
              <a:rPr lang="ko-KR" altLang="en-US" smtClean="0"/>
              <a:t>블록체인의 </a:t>
            </a:r>
            <a:r>
              <a:rPr lang="ko-KR" altLang="en-US"/>
              <a:t>등장으로 </a:t>
            </a:r>
            <a:r>
              <a:rPr lang="en-US" altLang="ko-KR"/>
              <a:t>Pure P2P</a:t>
            </a:r>
            <a:r>
              <a:rPr lang="ko-KR" altLang="en-US"/>
              <a:t>의 가치와 활용 가능성이 다시금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주목받고 있음</a:t>
            </a:r>
            <a:endParaRPr lang="en-US" altLang="ko-KR" smtClean="0"/>
          </a:p>
          <a:p>
            <a:pPr lvl="2"/>
            <a:r>
              <a:rPr lang="en-US" altLang="ko-KR"/>
              <a:t>Pure P2P </a:t>
            </a:r>
            <a:r>
              <a:rPr lang="ko-KR" altLang="en-US"/>
              <a:t>네트워크는 분산 시스템의 이상적인 형태로 여겨지지만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실제 </a:t>
            </a:r>
            <a:r>
              <a:rPr lang="ko-KR" altLang="en-US"/>
              <a:t>구현에서는 효율성</a:t>
            </a:r>
            <a:r>
              <a:rPr lang="en-US" altLang="ko-KR"/>
              <a:t>, </a:t>
            </a:r>
            <a:r>
              <a:rPr lang="ko-KR" altLang="en-US"/>
              <a:t>보안</a:t>
            </a:r>
            <a:r>
              <a:rPr lang="en-US" altLang="ko-KR"/>
              <a:t>, </a:t>
            </a:r>
            <a:r>
              <a:rPr lang="ko-KR" altLang="en-US"/>
              <a:t>사용자 편의성 등의 문제로 인해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en-US" altLang="ko-KR" smtClean="0"/>
              <a:t>Hybrid </a:t>
            </a:r>
            <a:r>
              <a:rPr lang="en-US" altLang="ko-KR"/>
              <a:t>P2P </a:t>
            </a:r>
            <a:r>
              <a:rPr lang="ko-KR" altLang="en-US"/>
              <a:t>모델이 더 널리 사용되기도 함</a:t>
            </a:r>
            <a:endParaRPr lang="en-US" altLang="ko-KR"/>
          </a:p>
          <a:p>
            <a:pPr lvl="1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17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  <a:endParaRPr lang="en-US" altLang="ko-KR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/>
              <a:t>가장 일반적인 </a:t>
            </a:r>
            <a:r>
              <a:rPr lang="en-US" altLang="ko-KR"/>
              <a:t>P2P </a:t>
            </a:r>
            <a:r>
              <a:rPr lang="ko-KR" altLang="en-US"/>
              <a:t>연결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ko-KR" altLang="en-US"/>
              <a:t>로컬 네트워크</a:t>
            </a:r>
            <a:r>
              <a:rPr lang="en-US" altLang="ko-KR"/>
              <a:t>(LAN) </a:t>
            </a:r>
            <a:r>
              <a:rPr lang="ko-KR" altLang="en-US"/>
              <a:t>내 </a:t>
            </a:r>
            <a:r>
              <a:rPr lang="en-US" altLang="ko-KR"/>
              <a:t>P2P </a:t>
            </a:r>
            <a:r>
              <a:rPr lang="ko-KR" altLang="en-US"/>
              <a:t>연결</a:t>
            </a:r>
          </a:p>
          <a:p>
            <a:pPr lvl="2"/>
            <a:r>
              <a:rPr lang="ko-KR" altLang="en-US"/>
              <a:t>가장 간단한 </a:t>
            </a:r>
            <a:r>
              <a:rPr lang="en-US" altLang="ko-KR"/>
              <a:t>P2P </a:t>
            </a:r>
            <a:r>
              <a:rPr lang="ko-KR" altLang="en-US"/>
              <a:t>연결 방법은 </a:t>
            </a:r>
            <a:r>
              <a:rPr lang="ko-KR" altLang="en-US">
                <a:solidFill>
                  <a:srgbClr val="006600"/>
                </a:solidFill>
              </a:rPr>
              <a:t>동일한 로컬 네트워크</a:t>
            </a:r>
            <a:r>
              <a:rPr lang="en-US" altLang="ko-KR">
                <a:solidFill>
                  <a:srgbClr val="006600"/>
                </a:solidFill>
              </a:rPr>
              <a:t>(LAN) </a:t>
            </a:r>
            <a:r>
              <a:rPr lang="ko-KR" altLang="en-US">
                <a:solidFill>
                  <a:srgbClr val="006600"/>
                </a:solidFill>
              </a:rPr>
              <a:t>안에 </a:t>
            </a:r>
            <a:r>
              <a:rPr lang="ko-KR" altLang="en-US"/>
              <a:t>있는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장치들끼리 </a:t>
            </a:r>
            <a:r>
              <a:rPr lang="ko-KR" altLang="en-US">
                <a:solidFill>
                  <a:srgbClr val="0000CC"/>
                </a:solidFill>
              </a:rPr>
              <a:t>직접 연결하는 </a:t>
            </a:r>
            <a:r>
              <a:rPr lang="ko-KR" altLang="en-US" smtClean="0">
                <a:solidFill>
                  <a:srgbClr val="0000CC"/>
                </a:solidFill>
              </a:rPr>
              <a:t>것</a:t>
            </a:r>
            <a:endParaRPr lang="en-US" altLang="ko-KR" smtClean="0">
              <a:solidFill>
                <a:srgbClr val="0000CC"/>
              </a:solidFill>
            </a:endParaRPr>
          </a:p>
          <a:p>
            <a:pPr lvl="3"/>
            <a:r>
              <a:rPr lang="ko-KR" altLang="en-US" smtClean="0"/>
              <a:t>파일 공유</a:t>
            </a:r>
            <a:r>
              <a:rPr lang="en-US" altLang="ko-KR" smtClean="0"/>
              <a:t>, </a:t>
            </a:r>
            <a:r>
              <a:rPr lang="ko-KR" altLang="en-US" smtClean="0"/>
              <a:t>게임</a:t>
            </a:r>
            <a:r>
              <a:rPr lang="en-US" altLang="ko-KR" smtClean="0"/>
              <a:t>, </a:t>
            </a:r>
            <a:r>
              <a:rPr lang="ko-KR" altLang="en-US" smtClean="0"/>
              <a:t>원격 데스크톱</a:t>
            </a:r>
            <a:endParaRPr lang="en-US" altLang="ko-KR" smtClean="0"/>
          </a:p>
          <a:p>
            <a:pPr lvl="1"/>
            <a:r>
              <a:rPr lang="ko-KR" altLang="en-US" smtClean="0"/>
              <a:t>인터넷을 </a:t>
            </a:r>
            <a:r>
              <a:rPr lang="ko-KR" altLang="en-US"/>
              <a:t>통한 </a:t>
            </a:r>
            <a:r>
              <a:rPr lang="en-US" altLang="ko-KR"/>
              <a:t>P2P </a:t>
            </a:r>
            <a:r>
              <a:rPr lang="ko-KR" altLang="en-US" smtClean="0"/>
              <a:t>연결</a:t>
            </a:r>
            <a:r>
              <a:rPr lang="en-US" altLang="ko-KR" smtClean="0"/>
              <a:t>(</a:t>
            </a:r>
            <a:r>
              <a:rPr lang="ko-KR" altLang="en-US"/>
              <a:t>외부망</a:t>
            </a:r>
            <a:r>
              <a:rPr lang="en-US" altLang="ko-KR"/>
              <a:t>)</a:t>
            </a:r>
          </a:p>
          <a:p>
            <a:pPr lvl="2"/>
            <a:r>
              <a:rPr lang="ko-KR" altLang="en-US"/>
              <a:t>인터넷을 통한 </a:t>
            </a:r>
            <a:r>
              <a:rPr lang="en-US" altLang="ko-KR"/>
              <a:t>P2P </a:t>
            </a:r>
            <a:r>
              <a:rPr lang="ko-KR" altLang="en-US"/>
              <a:t>연결은 좀 더 복잡하며</a:t>
            </a:r>
            <a:r>
              <a:rPr lang="en-US" altLang="ko-KR"/>
              <a:t>, NAT(Network Address Translation) </a:t>
            </a:r>
            <a:r>
              <a:rPr lang="ko-KR" altLang="en-US"/>
              <a:t>및 방화벽 문제로 인해 직접적인 연결이 어려울 수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1"/>
            <a:r>
              <a:rPr lang="ko-KR" altLang="en-US" smtClean="0"/>
              <a:t>특정 </a:t>
            </a:r>
            <a:r>
              <a:rPr lang="ko-KR" altLang="en-US"/>
              <a:t>애플리케이션을 통한 </a:t>
            </a:r>
            <a:r>
              <a:rPr lang="en-US" altLang="ko-KR"/>
              <a:t>P2P </a:t>
            </a:r>
            <a:r>
              <a:rPr lang="ko-KR" altLang="en-US"/>
              <a:t>연결</a:t>
            </a:r>
          </a:p>
          <a:p>
            <a:pPr lvl="2"/>
            <a:r>
              <a:rPr lang="ko-KR" altLang="en-US"/>
              <a:t>많은 애플리케이션이 이미 </a:t>
            </a:r>
            <a:r>
              <a:rPr lang="en-US" altLang="ko-KR"/>
              <a:t>P2P </a:t>
            </a:r>
            <a:r>
              <a:rPr lang="ko-KR" altLang="en-US"/>
              <a:t>기술을 내부적으로 사용하고 </a:t>
            </a:r>
            <a:r>
              <a:rPr lang="ko-KR" altLang="en-US" smtClean="0"/>
              <a:t>있음</a:t>
            </a:r>
            <a:endParaRPr lang="en-US" altLang="ko-KR" smtClean="0"/>
          </a:p>
          <a:p>
            <a:pPr lvl="2"/>
            <a:r>
              <a:rPr lang="ko-KR" altLang="en-US" smtClean="0"/>
              <a:t>사용자는 </a:t>
            </a:r>
            <a:r>
              <a:rPr lang="ko-KR" altLang="en-US"/>
              <a:t>복잡한 설정을 할 필요 없이 애플리케이션의 기능을 이용하기만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하면 됨</a:t>
            </a:r>
            <a:endParaRPr lang="en-US" altLang="ko-KR" smtClean="0"/>
          </a:p>
          <a:p>
            <a:pPr lvl="3"/>
            <a:r>
              <a:rPr lang="en-US" altLang="ko-KR" sz="1500" smtClean="0">
                <a:solidFill>
                  <a:srgbClr val="006600"/>
                </a:solidFill>
              </a:rPr>
              <a:t>P2P </a:t>
            </a:r>
            <a:r>
              <a:rPr lang="ko-KR" altLang="en-US" sz="1500">
                <a:solidFill>
                  <a:srgbClr val="006600"/>
                </a:solidFill>
              </a:rPr>
              <a:t>연결 소프트웨어 </a:t>
            </a:r>
            <a:r>
              <a:rPr lang="en-US" altLang="ko-KR" sz="1500"/>
              <a:t>-</a:t>
            </a:r>
            <a:r>
              <a:rPr lang="ko-KR" altLang="en-US" sz="1500"/>
              <a:t> 중앙 서버 없이 개인 컴퓨터 간에 직접 파일을 공유하거나 연결을 </a:t>
            </a:r>
            <a:r>
              <a:rPr lang="en-US" altLang="ko-KR" sz="1500" smtClean="0"/>
              <a:t/>
            </a:r>
            <a:br>
              <a:rPr lang="en-US" altLang="ko-KR" sz="1500" smtClean="0"/>
            </a:br>
            <a:r>
              <a:rPr lang="ko-KR" altLang="en-US" sz="1500" smtClean="0"/>
              <a:t>설정하는 </a:t>
            </a:r>
            <a:r>
              <a:rPr lang="ko-KR" altLang="en-US" sz="1500"/>
              <a:t>데 사용되는 </a:t>
            </a:r>
            <a:r>
              <a:rPr lang="ko-KR" altLang="en-US" sz="1500" smtClean="0"/>
              <a:t>소프트웨어</a:t>
            </a:r>
            <a:endParaRPr lang="en-US" altLang="ko-KR" sz="1500" smtClean="0"/>
          </a:p>
          <a:p>
            <a:pPr lvl="3"/>
            <a:r>
              <a:rPr lang="ko-KR" altLang="en-US" sz="1500" smtClean="0"/>
              <a:t>대표적인 </a:t>
            </a:r>
            <a:r>
              <a:rPr lang="ko-KR" altLang="en-US" sz="1500"/>
              <a:t>예 </a:t>
            </a:r>
            <a:r>
              <a:rPr lang="en-US" altLang="ko-KR" sz="1500"/>
              <a:t>-</a:t>
            </a:r>
            <a:r>
              <a:rPr lang="ko-KR" altLang="en-US" sz="1500"/>
              <a:t>  </a:t>
            </a:r>
            <a:r>
              <a:rPr lang="en-US" altLang="ko-KR" sz="1500">
                <a:solidFill>
                  <a:srgbClr val="006600"/>
                </a:solidFill>
              </a:rPr>
              <a:t>Torrent, BitTorrent</a:t>
            </a:r>
            <a:r>
              <a:rPr lang="en-US" altLang="ko-KR" sz="1500"/>
              <a:t>, qBittorrent, FileZilla, SyncTrayzor </a:t>
            </a:r>
            <a:r>
              <a:rPr lang="ko-KR" altLang="en-US" sz="1500"/>
              <a:t>등이 있으며</a:t>
            </a:r>
            <a:r>
              <a:rPr lang="en-US" altLang="ko-KR" sz="1500"/>
              <a:t>, </a:t>
            </a:r>
            <a:r>
              <a:rPr lang="ko-KR" altLang="en-US" sz="1500"/>
              <a:t>파일 공유</a:t>
            </a:r>
            <a:r>
              <a:rPr lang="en-US" altLang="ko-KR" sz="1500"/>
              <a:t>, </a:t>
            </a:r>
            <a:r>
              <a:rPr lang="ko-KR" altLang="en-US" sz="1500"/>
              <a:t>게임 연결</a:t>
            </a:r>
            <a:r>
              <a:rPr lang="en-US" altLang="ko-KR" sz="1500"/>
              <a:t>, </a:t>
            </a:r>
            <a:r>
              <a:rPr lang="ko-KR" altLang="en-US" sz="1500"/>
              <a:t>네트워크 관리 등에 </a:t>
            </a:r>
            <a:r>
              <a:rPr lang="ko-KR" altLang="en-US" sz="1500" smtClean="0"/>
              <a:t>활용</a:t>
            </a:r>
            <a:endParaRPr lang="en-US" altLang="ko-KR" sz="1500" smtClean="0"/>
          </a:p>
          <a:p>
            <a:pPr lvl="3"/>
            <a:r>
              <a:rPr lang="ko-KR" altLang="en-US" sz="1500" b="1">
                <a:solidFill>
                  <a:srgbClr val="0000CC"/>
                </a:solidFill>
              </a:rPr>
              <a:t>비트코인의 </a:t>
            </a:r>
            <a:r>
              <a:rPr lang="en-US" altLang="ko-KR" sz="1500" b="1">
                <a:solidFill>
                  <a:srgbClr val="0000CC"/>
                </a:solidFill>
              </a:rPr>
              <a:t>P2P </a:t>
            </a:r>
            <a:r>
              <a:rPr lang="ko-KR" altLang="en-US" sz="1500" b="1">
                <a:solidFill>
                  <a:srgbClr val="0000CC"/>
                </a:solidFill>
              </a:rPr>
              <a:t>연결을 위한 핵심 </a:t>
            </a:r>
            <a:r>
              <a:rPr lang="ko-KR" altLang="en-US" sz="1500" b="1" smtClean="0">
                <a:solidFill>
                  <a:srgbClr val="0000CC"/>
                </a:solidFill>
              </a:rPr>
              <a:t>소프트웨어 </a:t>
            </a:r>
            <a:r>
              <a:rPr lang="en-US" altLang="ko-KR" sz="1500" b="1" smtClean="0">
                <a:solidFill>
                  <a:srgbClr val="0000CC"/>
                </a:solidFill>
              </a:rPr>
              <a:t>- </a:t>
            </a:r>
            <a:r>
              <a:rPr lang="ko-KR" altLang="en-US" sz="1500" b="1" smtClean="0">
                <a:solidFill>
                  <a:srgbClr val="FF0000"/>
                </a:solidFill>
              </a:rPr>
              <a:t>비트코인 </a:t>
            </a:r>
            <a:r>
              <a:rPr lang="ko-KR" altLang="en-US" sz="1500" b="1">
                <a:solidFill>
                  <a:srgbClr val="FF0000"/>
                </a:solidFill>
              </a:rPr>
              <a:t>코어</a:t>
            </a:r>
            <a:r>
              <a:rPr lang="en-US" altLang="ko-KR" sz="1500" b="1">
                <a:solidFill>
                  <a:srgbClr val="FF0000"/>
                </a:solidFill>
              </a:rPr>
              <a:t>(Bitcoin Core</a:t>
            </a:r>
            <a:r>
              <a:rPr lang="en-US" altLang="ko-KR" sz="1500" b="1" smtClean="0">
                <a:solidFill>
                  <a:srgbClr val="FF0000"/>
                </a:solidFill>
              </a:rPr>
              <a:t>)</a:t>
            </a:r>
          </a:p>
          <a:p>
            <a:pPr lvl="3"/>
            <a:r>
              <a:rPr lang="ko-KR" altLang="en-US" sz="1500" b="1">
                <a:solidFill>
                  <a:srgbClr val="0000CC"/>
                </a:solidFill>
              </a:rPr>
              <a:t>이더리움 블록체인 </a:t>
            </a:r>
            <a:r>
              <a:rPr lang="en-US" altLang="ko-KR" sz="1500" b="1">
                <a:solidFill>
                  <a:srgbClr val="0000CC"/>
                </a:solidFill>
              </a:rPr>
              <a:t>P2P </a:t>
            </a:r>
            <a:r>
              <a:rPr lang="ko-KR" altLang="en-US" sz="1500" b="1">
                <a:solidFill>
                  <a:srgbClr val="0000CC"/>
                </a:solidFill>
              </a:rPr>
              <a:t>연결 </a:t>
            </a:r>
            <a:r>
              <a:rPr lang="ko-KR" altLang="en-US" sz="1500" b="1" smtClean="0">
                <a:solidFill>
                  <a:srgbClr val="0000CC"/>
                </a:solidFill>
              </a:rPr>
              <a:t>소프트웨어 </a:t>
            </a:r>
            <a:r>
              <a:rPr lang="en-US" altLang="ko-KR" sz="1500" b="1" smtClean="0">
                <a:solidFill>
                  <a:srgbClr val="0000CC"/>
                </a:solidFill>
              </a:rPr>
              <a:t>- </a:t>
            </a:r>
            <a:r>
              <a:rPr lang="ko-KR" altLang="en-US" sz="1500" b="1" smtClean="0">
                <a:solidFill>
                  <a:srgbClr val="0000CC"/>
                </a:solidFill>
              </a:rPr>
              <a:t>이더리움 </a:t>
            </a:r>
            <a:r>
              <a:rPr lang="ko-KR" altLang="en-US" sz="1500" b="1">
                <a:solidFill>
                  <a:srgbClr val="0000CC"/>
                </a:solidFill>
              </a:rPr>
              <a:t>클라이언트</a:t>
            </a:r>
            <a:r>
              <a:rPr lang="en-US" altLang="ko-KR" sz="1500" b="1">
                <a:solidFill>
                  <a:srgbClr val="0000CC"/>
                </a:solidFill>
              </a:rPr>
              <a:t>(Ethereum Client</a:t>
            </a:r>
            <a:r>
              <a:rPr lang="en-US" altLang="ko-KR" sz="1500" b="1" smtClean="0">
                <a:solidFill>
                  <a:srgbClr val="0000CC"/>
                </a:solidFill>
              </a:rPr>
              <a:t>) </a:t>
            </a:r>
            <a:r>
              <a:rPr lang="en-US" altLang="ko-KR" sz="1500" b="1" smtClean="0">
                <a:solidFill>
                  <a:srgbClr val="0000CC"/>
                </a:solidFill>
                <a:sym typeface="Wingdings" panose="05000000000000000000" pitchFamily="2" charset="2"/>
              </a:rPr>
              <a:t> </a:t>
            </a:r>
            <a:r>
              <a:rPr lang="en-US" altLang="ko-KR" sz="1500" b="1">
                <a:solidFill>
                  <a:srgbClr val="FF0000"/>
                </a:solidFill>
              </a:rPr>
              <a:t>Go Ethereum (Geth</a:t>
            </a:r>
            <a:r>
              <a:rPr lang="en-US" altLang="ko-KR" sz="1500" b="1" smtClean="0">
                <a:solidFill>
                  <a:srgbClr val="FF0000"/>
                </a:solidFill>
              </a:rPr>
              <a:t>) </a:t>
            </a:r>
            <a:endParaRPr lang="ko-KR" altLang="en-US" sz="1500" b="1">
              <a:solidFill>
                <a:srgbClr val="FF0000"/>
              </a:solidFill>
            </a:endParaRPr>
          </a:p>
          <a:p>
            <a:pPr lvl="2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5588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블록체인의 탄생과 </a:t>
            </a:r>
            <a:r>
              <a:rPr lang="en-US" altLang="ko-KR"/>
              <a:t>P2P </a:t>
            </a:r>
            <a:r>
              <a:rPr lang="ko-KR" altLang="en-US"/>
              <a:t>네트워크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/>
              <a:t>P2P(Peer-to-Peer) </a:t>
            </a:r>
            <a:r>
              <a:rPr lang="ko-KR" altLang="en-US"/>
              <a:t>네트워크에서 메시지를 전송하는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1"/>
            <a:r>
              <a:rPr lang="en-US" altLang="ko-KR" smtClean="0"/>
              <a:t>P2P </a:t>
            </a:r>
            <a:r>
              <a:rPr lang="ko-KR" altLang="en-US"/>
              <a:t>네트워크의 모든 참여 노드 또는 특정 범위 내의 노드들에게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메시지를 </a:t>
            </a:r>
            <a:r>
              <a:rPr lang="ko-KR" altLang="en-US"/>
              <a:t>전파하는 </a:t>
            </a:r>
            <a:r>
              <a:rPr lang="ko-KR" altLang="en-US" smtClean="0"/>
              <a:t>형태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00CC"/>
                </a:solidFill>
              </a:rPr>
              <a:t>플러딩</a:t>
            </a:r>
            <a:r>
              <a:rPr lang="en-US" altLang="ko-KR" b="1" smtClean="0">
                <a:solidFill>
                  <a:srgbClr val="0000CC"/>
                </a:solidFill>
              </a:rPr>
              <a:t>(</a:t>
            </a:r>
            <a:r>
              <a:rPr lang="en-US" altLang="ko-KR" b="1">
                <a:solidFill>
                  <a:srgbClr val="0000CC"/>
                </a:solidFill>
              </a:rPr>
              <a:t>Flooding</a:t>
            </a:r>
            <a:r>
              <a:rPr lang="en-US" altLang="ko-KR" b="1" smtClean="0">
                <a:solidFill>
                  <a:srgbClr val="0000CC"/>
                </a:solidFill>
              </a:rPr>
              <a:t>)</a:t>
            </a:r>
          </a:p>
          <a:p>
            <a:pPr lvl="3"/>
            <a:r>
              <a:rPr lang="ko-KR" altLang="en-US" smtClean="0"/>
              <a:t>메시지를 </a:t>
            </a:r>
            <a:r>
              <a:rPr lang="ko-KR" altLang="en-US"/>
              <a:t>보낸 피어가 자신이 연결된 모든 이웃 피어에게 메시지를 전송하고</a:t>
            </a:r>
            <a:r>
              <a:rPr lang="en-US" altLang="ko-KR"/>
              <a:t>,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메시지를 </a:t>
            </a:r>
            <a:r>
              <a:rPr lang="ko-KR" altLang="en-US"/>
              <a:t>받은 피어는 중복이 아닐 경우 </a:t>
            </a:r>
            <a:r>
              <a:rPr lang="en-US" altLang="ko-KR"/>
              <a:t>TTL(Time-To-Live) </a:t>
            </a:r>
            <a:r>
              <a:rPr lang="ko-KR" altLang="en-US"/>
              <a:t>값을 줄여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다시 </a:t>
            </a:r>
            <a:r>
              <a:rPr lang="ko-KR" altLang="en-US"/>
              <a:t>모든 이웃에게 재전송하는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00CC"/>
                </a:solidFill>
              </a:rPr>
              <a:t>라우팅</a:t>
            </a:r>
            <a:r>
              <a:rPr lang="en-US" altLang="ko-KR" b="1">
                <a:solidFill>
                  <a:srgbClr val="0000CC"/>
                </a:solidFill>
              </a:rPr>
              <a:t>(Routing) </a:t>
            </a:r>
            <a:r>
              <a:rPr lang="ko-KR" altLang="en-US" b="1">
                <a:solidFill>
                  <a:srgbClr val="0000CC"/>
                </a:solidFill>
              </a:rPr>
              <a:t>방식</a:t>
            </a:r>
          </a:p>
          <a:p>
            <a:pPr lvl="3"/>
            <a:r>
              <a:rPr lang="ko-KR" altLang="en-US">
                <a:solidFill>
                  <a:srgbClr val="FF0000"/>
                </a:solidFill>
              </a:rPr>
              <a:t>특정 목적지 피어에게</a:t>
            </a:r>
            <a:r>
              <a:rPr lang="ko-KR" altLang="en-US"/>
              <a:t> 메시지를 효율적으로 전달하는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3"/>
            <a:r>
              <a:rPr lang="ko-KR" altLang="en-US" smtClean="0"/>
              <a:t>주로 </a:t>
            </a:r>
            <a:r>
              <a:rPr lang="ko-KR" altLang="en-US"/>
              <a:t>구조화된 </a:t>
            </a:r>
            <a:r>
              <a:rPr lang="en-US" altLang="ko-KR"/>
              <a:t>P2P </a:t>
            </a:r>
            <a:r>
              <a:rPr lang="ko-KR" altLang="en-US"/>
              <a:t>네트워크에서 </a:t>
            </a:r>
            <a:r>
              <a:rPr lang="ko-KR" altLang="en-US" smtClean="0"/>
              <a:t>사용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00CC"/>
                </a:solidFill>
              </a:rPr>
              <a:t>직접 </a:t>
            </a:r>
            <a:r>
              <a:rPr lang="ko-KR" altLang="en-US" b="1">
                <a:solidFill>
                  <a:srgbClr val="0000CC"/>
                </a:solidFill>
              </a:rPr>
              <a:t>전송</a:t>
            </a:r>
            <a:r>
              <a:rPr lang="en-US" altLang="ko-KR" b="1">
                <a:solidFill>
                  <a:srgbClr val="0000CC"/>
                </a:solidFill>
              </a:rPr>
              <a:t>(Direct Transfer) </a:t>
            </a:r>
            <a:r>
              <a:rPr lang="ko-KR" altLang="en-US" b="1">
                <a:solidFill>
                  <a:srgbClr val="0000CC"/>
                </a:solidFill>
              </a:rPr>
              <a:t>방식</a:t>
            </a:r>
          </a:p>
          <a:p>
            <a:pPr lvl="3"/>
            <a:r>
              <a:rPr lang="ko-KR" altLang="en-US"/>
              <a:t>두 피어 간에 일대일로 직접 데이터를 주고받는 </a:t>
            </a:r>
            <a:r>
              <a:rPr lang="ko-KR" altLang="en-US" smtClean="0"/>
              <a:t>방식</a:t>
            </a:r>
            <a:endParaRPr lang="en-US" altLang="ko-KR" smtClean="0"/>
          </a:p>
          <a:p>
            <a:pPr lvl="2"/>
            <a:r>
              <a:rPr lang="ko-KR" altLang="en-US" b="1" smtClean="0">
                <a:solidFill>
                  <a:srgbClr val="0000CC"/>
                </a:solidFill>
              </a:rPr>
              <a:t>하이브리드 방식</a:t>
            </a:r>
            <a:r>
              <a:rPr lang="en-US" altLang="ko-KR" b="1" smtClean="0">
                <a:solidFill>
                  <a:srgbClr val="0000CC"/>
                </a:solidFill>
              </a:rPr>
              <a:t>(</a:t>
            </a:r>
            <a:r>
              <a:rPr lang="en-US" altLang="ko-KR" b="1">
                <a:solidFill>
                  <a:srgbClr val="0000CC"/>
                </a:solidFill>
              </a:rPr>
              <a:t>Hybrid P2P)</a:t>
            </a:r>
          </a:p>
          <a:p>
            <a:pPr lvl="3"/>
            <a:r>
              <a:rPr lang="ko-KR" altLang="en-US"/>
              <a:t>순수 </a:t>
            </a:r>
            <a:r>
              <a:rPr lang="en-US" altLang="ko-KR"/>
              <a:t>P2P </a:t>
            </a:r>
            <a:r>
              <a:rPr lang="ko-KR" altLang="en-US"/>
              <a:t>방식의 한계</a:t>
            </a:r>
            <a:r>
              <a:rPr lang="en-US" altLang="ko-KR"/>
              <a:t>(</a:t>
            </a:r>
            <a:r>
              <a:rPr lang="ko-KR" altLang="en-US"/>
              <a:t>비효율적인 검색</a:t>
            </a:r>
            <a:r>
              <a:rPr lang="en-US" altLang="ko-KR"/>
              <a:t>, </a:t>
            </a:r>
            <a:r>
              <a:rPr lang="ko-KR" altLang="en-US"/>
              <a:t>초기 연결의 어려움</a:t>
            </a:r>
            <a:r>
              <a:rPr lang="en-US" altLang="ko-KR"/>
              <a:t>)</a:t>
            </a:r>
            <a:r>
              <a:rPr lang="ko-KR" altLang="en-US"/>
              <a:t>를 보완하기 위해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>
                <a:solidFill>
                  <a:srgbClr val="FF0000"/>
                </a:solidFill>
              </a:rPr>
              <a:t>중앙 </a:t>
            </a:r>
            <a:r>
              <a:rPr lang="ko-KR" altLang="en-US">
                <a:solidFill>
                  <a:srgbClr val="FF0000"/>
                </a:solidFill>
              </a:rPr>
              <a:t>서버의 역할을 일부 결합한 </a:t>
            </a:r>
            <a:r>
              <a:rPr lang="ko-KR" altLang="en-US" smtClean="0">
                <a:solidFill>
                  <a:srgbClr val="FF0000"/>
                </a:solidFill>
              </a:rPr>
              <a:t>방식</a:t>
            </a:r>
            <a:endParaRPr lang="en-US" altLang="ko-KR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14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 도입실태 및 향후 전망에 대한 의견조사</a:t>
            </a:r>
          </a:p>
          <a:p>
            <a:pPr lvl="1" latinLnBrk="0"/>
            <a:r>
              <a:rPr lang="ko-KR" altLang="en-US" smtClean="0"/>
              <a:t>조사기간 </a:t>
            </a:r>
            <a:r>
              <a:rPr lang="en-US" altLang="ko-KR" smtClean="0"/>
              <a:t>- 2019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 </a:t>
            </a:r>
            <a:r>
              <a:rPr lang="en-US" altLang="ko-KR"/>
              <a:t>28</a:t>
            </a:r>
            <a:r>
              <a:rPr lang="ko-KR" altLang="en-US"/>
              <a:t>일 </a:t>
            </a:r>
            <a:r>
              <a:rPr lang="en-US" altLang="ko-KR"/>
              <a:t>~ 2020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</a:t>
            </a:r>
            <a:r>
              <a:rPr lang="en-US" altLang="ko-KR"/>
              <a:t>, 7</a:t>
            </a:r>
            <a:r>
              <a:rPr lang="ko-KR" altLang="en-US"/>
              <a:t>일간 </a:t>
            </a:r>
            <a:r>
              <a:rPr lang="ko-KR" altLang="en-US" smtClean="0"/>
              <a:t>조사</a:t>
            </a:r>
            <a:endParaRPr lang="en-US" altLang="ko-KR" smtClean="0"/>
          </a:p>
          <a:p>
            <a:pPr lvl="2" latinLnBrk="0"/>
            <a:r>
              <a:rPr lang="ko-KR" altLang="en-US"/>
              <a:t>현재 블록체인 </a:t>
            </a:r>
            <a:r>
              <a:rPr lang="ko-KR" altLang="en-US" b="1">
                <a:solidFill>
                  <a:srgbClr val="0000CC"/>
                </a:solidFill>
              </a:rPr>
              <a:t>주도국은 미국이나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ko-KR" altLang="en-US" b="1">
                <a:solidFill>
                  <a:srgbClr val="0000CC"/>
                </a:solidFill>
              </a:rPr>
              <a:t>향후 </a:t>
            </a:r>
            <a:r>
              <a:rPr lang="en-US" altLang="ko-KR" b="1">
                <a:solidFill>
                  <a:srgbClr val="0000CC"/>
                </a:solidFill>
              </a:rPr>
              <a:t>5</a:t>
            </a:r>
            <a:r>
              <a:rPr lang="ko-KR" altLang="en-US" b="1">
                <a:solidFill>
                  <a:srgbClr val="0000CC"/>
                </a:solidFill>
              </a:rPr>
              <a:t>년 내 중국이 주도”</a:t>
            </a:r>
          </a:p>
          <a:p>
            <a:endParaRPr lang="ko-KR" altLang="en-US"/>
          </a:p>
        </p:txBody>
      </p:sp>
      <p:pic>
        <p:nvPicPr>
          <p:cNvPr id="2050" name="Picture 2" descr="https://eiec.kdi.re.kr/userdata/opinion/13/edit/aaaNNyj4C6HaC_Gq9_X_w_157967344307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708920"/>
            <a:ext cx="7128792" cy="3888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091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블록체인 도입실태 및 향후 전망에 대한 의견조사</a:t>
            </a:r>
          </a:p>
          <a:p>
            <a:pPr lvl="1" latinLnBrk="0"/>
            <a:r>
              <a:rPr lang="ko-KR" altLang="en-US" smtClean="0"/>
              <a:t>조사기간 </a:t>
            </a:r>
            <a:r>
              <a:rPr lang="en-US" altLang="ko-KR" smtClean="0"/>
              <a:t>- 2019</a:t>
            </a:r>
            <a:r>
              <a:rPr lang="ko-KR" altLang="en-US"/>
              <a:t>년 </a:t>
            </a:r>
            <a:r>
              <a:rPr lang="en-US" altLang="ko-KR"/>
              <a:t>12</a:t>
            </a:r>
            <a:r>
              <a:rPr lang="ko-KR" altLang="en-US"/>
              <a:t>월 </a:t>
            </a:r>
            <a:r>
              <a:rPr lang="en-US" altLang="ko-KR"/>
              <a:t>28</a:t>
            </a:r>
            <a:r>
              <a:rPr lang="ko-KR" altLang="en-US"/>
              <a:t>일 </a:t>
            </a:r>
            <a:r>
              <a:rPr lang="en-US" altLang="ko-KR"/>
              <a:t>~ 2020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월 </a:t>
            </a:r>
            <a:r>
              <a:rPr lang="en-US" altLang="ko-KR"/>
              <a:t>3</a:t>
            </a:r>
            <a:r>
              <a:rPr lang="ko-KR" altLang="en-US"/>
              <a:t>일</a:t>
            </a:r>
            <a:r>
              <a:rPr lang="en-US" altLang="ko-KR"/>
              <a:t>, 7</a:t>
            </a:r>
            <a:r>
              <a:rPr lang="ko-KR" altLang="en-US"/>
              <a:t>일간 조사</a:t>
            </a:r>
          </a:p>
          <a:p>
            <a:pPr lvl="2"/>
            <a:r>
              <a:rPr lang="ko-KR" altLang="en-US"/>
              <a:t>우리나라 블록체인 경쟁력은 주도국의 절반 수준</a:t>
            </a:r>
            <a:r>
              <a:rPr lang="ko-KR" altLang="en-US" smtClean="0"/>
              <a:t>” </a:t>
            </a:r>
            <a:r>
              <a:rPr lang="en-US" altLang="ko-KR" smtClean="0">
                <a:sym typeface="Wingdings" panose="05000000000000000000" pitchFamily="2" charset="2"/>
              </a:rPr>
              <a:t> </a:t>
            </a:r>
            <a:r>
              <a:rPr lang="ko-KR" altLang="en-US" b="0" smtClean="0"/>
              <a:t>현재 </a:t>
            </a:r>
            <a:r>
              <a:rPr lang="ko-KR" altLang="en-US" b="0"/>
              <a:t>블록체인 기술을 주도하고 있는 선진국</a:t>
            </a:r>
            <a:r>
              <a:rPr lang="en-US" altLang="ko-KR" b="0"/>
              <a:t>(</a:t>
            </a:r>
            <a:r>
              <a:rPr lang="ko-KR" altLang="en-US" b="0"/>
              <a:t>미국 등</a:t>
            </a:r>
            <a:r>
              <a:rPr lang="en-US" altLang="ko-KR" b="0"/>
              <a:t>)</a:t>
            </a:r>
            <a:r>
              <a:rPr lang="ko-KR" altLang="en-US" b="0"/>
              <a:t>에 비해 </a:t>
            </a:r>
            <a:r>
              <a:rPr lang="ko-KR" altLang="en-US" b="1">
                <a:solidFill>
                  <a:srgbClr val="0000CC"/>
                </a:solidFill>
              </a:rPr>
              <a:t>우리나라의 블록체인 기술과 경쟁력 수준은 그 절반인 </a:t>
            </a:r>
            <a:r>
              <a:rPr lang="en-US" altLang="ko-KR" b="1">
                <a:solidFill>
                  <a:srgbClr val="0000CC"/>
                </a:solidFill>
              </a:rPr>
              <a:t>50</a:t>
            </a:r>
            <a:r>
              <a:rPr lang="ko-KR" altLang="en-US" b="1">
                <a:solidFill>
                  <a:srgbClr val="0000CC"/>
                </a:solidFill>
              </a:rPr>
              <a:t>점대로 </a:t>
            </a:r>
            <a:r>
              <a:rPr lang="ko-KR" altLang="en-US" b="1" smtClean="0">
                <a:solidFill>
                  <a:srgbClr val="0000CC"/>
                </a:solidFill>
              </a:rPr>
              <a:t>평가받았음</a:t>
            </a:r>
            <a:r>
              <a:rPr lang="en-US" altLang="ko-KR" b="1" smtClean="0">
                <a:solidFill>
                  <a:srgbClr val="0000CC"/>
                </a:solidFill>
              </a:rPr>
              <a:t> </a:t>
            </a:r>
            <a:endParaRPr lang="ko-KR" altLang="en-US" b="1">
              <a:solidFill>
                <a:srgbClr val="0000CC"/>
              </a:solidFill>
            </a:endParaRPr>
          </a:p>
        </p:txBody>
      </p:sp>
      <p:pic>
        <p:nvPicPr>
          <p:cNvPr id="2052" name="Picture 4" descr="https://eiec.kdi.re.kr/userdata/opinion/13/edit/aaaNNyj4C6HaC_Gq9_X_w_1579673490710.png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3212976"/>
            <a:ext cx="7488832" cy="3384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7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/>
              <a:t>기술 및 산업 </a:t>
            </a:r>
            <a:r>
              <a:rPr lang="ko-KR" altLang="en-US" smtClean="0"/>
              <a:t>성장</a:t>
            </a:r>
            <a:endParaRPr lang="ko-KR" altLang="en-US"/>
          </a:p>
          <a:p>
            <a:pPr lvl="1"/>
            <a:r>
              <a:rPr lang="ko-KR" altLang="en-US"/>
              <a:t>지속적인 </a:t>
            </a:r>
            <a:r>
              <a:rPr lang="ko-KR" altLang="en-US" smtClean="0"/>
              <a:t>성장세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국내 </a:t>
            </a:r>
            <a:r>
              <a:rPr lang="ko-KR" altLang="en-US">
                <a:solidFill>
                  <a:schemeClr val="tx1"/>
                </a:solidFill>
              </a:rPr>
              <a:t>블록체인 공급기업 수는 </a:t>
            </a:r>
            <a:r>
              <a:rPr lang="en-US" altLang="ko-KR">
                <a:solidFill>
                  <a:schemeClr val="tx1"/>
                </a:solidFill>
              </a:rPr>
              <a:t>2022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410</a:t>
            </a:r>
            <a:r>
              <a:rPr lang="ko-KR" altLang="en-US">
                <a:solidFill>
                  <a:schemeClr val="tx1"/>
                </a:solidFill>
              </a:rPr>
              <a:t>개에서 </a:t>
            </a:r>
            <a:r>
              <a:rPr lang="en-US" altLang="ko-KR">
                <a:solidFill>
                  <a:schemeClr val="tx1"/>
                </a:solidFill>
              </a:rPr>
              <a:t>2023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472</a:t>
            </a:r>
            <a:r>
              <a:rPr lang="ko-KR" altLang="en-US">
                <a:solidFill>
                  <a:schemeClr val="tx1"/>
                </a:solidFill>
              </a:rPr>
              <a:t>개로 </a:t>
            </a:r>
            <a:r>
              <a:rPr lang="en-US" altLang="ko-KR">
                <a:solidFill>
                  <a:schemeClr val="tx1"/>
                </a:solidFill>
              </a:rPr>
              <a:t>15.1%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증가했으며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시장 규모 또한 </a:t>
            </a:r>
            <a:r>
              <a:rPr lang="en-US" altLang="ko-KR">
                <a:solidFill>
                  <a:schemeClr val="tx1"/>
                </a:solidFill>
              </a:rPr>
              <a:t>2017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500</a:t>
            </a:r>
            <a:r>
              <a:rPr lang="ko-KR" altLang="en-US">
                <a:solidFill>
                  <a:schemeClr val="tx1"/>
                </a:solidFill>
              </a:rPr>
              <a:t>억 원에서 </a:t>
            </a:r>
            <a:r>
              <a:rPr lang="en-US" altLang="ko-KR">
                <a:solidFill>
                  <a:schemeClr val="tx1"/>
                </a:solidFill>
              </a:rPr>
              <a:t>2023</a:t>
            </a:r>
            <a:r>
              <a:rPr lang="ko-KR" altLang="en-US">
                <a:solidFill>
                  <a:schemeClr val="tx1"/>
                </a:solidFill>
              </a:rPr>
              <a:t>년 </a:t>
            </a:r>
            <a:r>
              <a:rPr lang="en-US" altLang="ko-KR">
                <a:solidFill>
                  <a:schemeClr val="tx1"/>
                </a:solidFill>
              </a:rPr>
              <a:t>4,338</a:t>
            </a:r>
            <a:r>
              <a:rPr lang="ko-KR" altLang="en-US">
                <a:solidFill>
                  <a:schemeClr val="tx1"/>
                </a:solidFill>
              </a:rPr>
              <a:t>억 원으로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약 </a:t>
            </a:r>
            <a:r>
              <a:rPr lang="en-US" altLang="ko-KR">
                <a:solidFill>
                  <a:schemeClr val="tx1"/>
                </a:solidFill>
              </a:rPr>
              <a:t>9</a:t>
            </a:r>
            <a:r>
              <a:rPr lang="ko-KR" altLang="en-US">
                <a:solidFill>
                  <a:schemeClr val="tx1"/>
                </a:solidFill>
              </a:rPr>
              <a:t>배 </a:t>
            </a:r>
            <a:r>
              <a:rPr lang="ko-KR" altLang="en-US" smtClean="0">
                <a:solidFill>
                  <a:schemeClr val="tx1"/>
                </a:solidFill>
              </a:rPr>
              <a:t>급성장했음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1"/>
            <a:r>
              <a:rPr lang="ko-KR" altLang="en-US" smtClean="0"/>
              <a:t>다양한 </a:t>
            </a:r>
            <a:r>
              <a:rPr lang="ko-KR" altLang="en-US"/>
              <a:t>산업 분야 </a:t>
            </a:r>
            <a:r>
              <a:rPr lang="ko-KR" altLang="en-US" smtClean="0"/>
              <a:t>적용 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과거 </a:t>
            </a:r>
            <a:r>
              <a:rPr lang="ko-KR" altLang="en-US">
                <a:solidFill>
                  <a:schemeClr val="tx1"/>
                </a:solidFill>
              </a:rPr>
              <a:t>금융 분야에 한정적으로 사용되던 블록체인 기술은 이제 </a:t>
            </a:r>
            <a:r>
              <a:rPr lang="ko-KR" altLang="en-US" b="1">
                <a:solidFill>
                  <a:srgbClr val="0000CC"/>
                </a:solidFill>
              </a:rPr>
              <a:t>물류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ko-KR" altLang="en-US" b="1">
                <a:solidFill>
                  <a:srgbClr val="0000CC"/>
                </a:solidFill>
              </a:rPr>
              <a:t>제조업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en-US" altLang="ko-KR" b="1" smtClean="0">
                <a:solidFill>
                  <a:srgbClr val="0000CC"/>
                </a:solidFill>
              </a:rPr>
              <a:t/>
            </a:r>
            <a:br>
              <a:rPr lang="en-US" altLang="ko-KR" b="1" smtClean="0">
                <a:solidFill>
                  <a:srgbClr val="0000CC"/>
                </a:solidFill>
              </a:rPr>
            </a:br>
            <a:r>
              <a:rPr lang="ko-KR" altLang="en-US" b="1" smtClean="0">
                <a:solidFill>
                  <a:srgbClr val="0000CC"/>
                </a:solidFill>
              </a:rPr>
              <a:t>콘텐츠 </a:t>
            </a:r>
            <a:r>
              <a:rPr lang="ko-KR" altLang="en-US" b="1">
                <a:solidFill>
                  <a:srgbClr val="0000CC"/>
                </a:solidFill>
              </a:rPr>
              <a:t>유통</a:t>
            </a:r>
            <a:r>
              <a:rPr lang="en-US" altLang="ko-KR" b="1">
                <a:solidFill>
                  <a:srgbClr val="0000CC"/>
                </a:solidFill>
              </a:rPr>
              <a:t>, ESG </a:t>
            </a:r>
            <a:r>
              <a:rPr lang="ko-KR" altLang="en-US" b="1">
                <a:solidFill>
                  <a:srgbClr val="0000CC"/>
                </a:solidFill>
              </a:rPr>
              <a:t>관련 분야</a:t>
            </a:r>
            <a:r>
              <a:rPr lang="en-US" altLang="ko-KR" b="1">
                <a:solidFill>
                  <a:srgbClr val="0000CC"/>
                </a:solidFill>
              </a:rPr>
              <a:t>(</a:t>
            </a:r>
            <a:r>
              <a:rPr lang="ko-KR" altLang="en-US" b="1">
                <a:solidFill>
                  <a:srgbClr val="0000CC"/>
                </a:solidFill>
              </a:rPr>
              <a:t>에너지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ko-KR" altLang="en-US" b="1">
                <a:solidFill>
                  <a:srgbClr val="0000CC"/>
                </a:solidFill>
              </a:rPr>
              <a:t>재활용</a:t>
            </a:r>
            <a:r>
              <a:rPr lang="en-US" altLang="ko-KR" b="1">
                <a:solidFill>
                  <a:srgbClr val="0000CC"/>
                </a:solidFill>
              </a:rPr>
              <a:t>), </a:t>
            </a:r>
            <a:r>
              <a:rPr lang="ko-KR" altLang="en-US" b="1">
                <a:solidFill>
                  <a:srgbClr val="0000CC"/>
                </a:solidFill>
              </a:rPr>
              <a:t>스마트 농업</a:t>
            </a:r>
            <a:r>
              <a:rPr lang="en-US" altLang="ko-KR" b="1">
                <a:solidFill>
                  <a:srgbClr val="0000CC"/>
                </a:solidFill>
              </a:rPr>
              <a:t>, </a:t>
            </a:r>
            <a:r>
              <a:rPr lang="ko-KR" altLang="en-US" b="1">
                <a:solidFill>
                  <a:srgbClr val="0000CC"/>
                </a:solidFill>
              </a:rPr>
              <a:t>자동차 산업 등 </a:t>
            </a:r>
            <a:r>
              <a:rPr lang="en-US" altLang="ko-KR" smtClean="0">
                <a:solidFill>
                  <a:srgbClr val="0000CC"/>
                </a:solidFill>
              </a:rPr>
              <a:t/>
            </a:r>
            <a:br>
              <a:rPr lang="en-US" altLang="ko-KR" smtClean="0">
                <a:solidFill>
                  <a:srgbClr val="0000CC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다양한 </a:t>
            </a:r>
            <a:r>
              <a:rPr lang="ko-KR" altLang="en-US">
                <a:solidFill>
                  <a:schemeClr val="tx1"/>
                </a:solidFill>
              </a:rPr>
              <a:t>산업으로 확장되고 </a:t>
            </a:r>
            <a:r>
              <a:rPr lang="ko-KR" altLang="en-US" smtClean="0">
                <a:solidFill>
                  <a:schemeClr val="tx1"/>
                </a:solidFill>
              </a:rPr>
              <a:t>있음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특히 </a:t>
            </a:r>
            <a:r>
              <a:rPr lang="ko-KR" altLang="en-US"/>
              <a:t>금융 서비스 부문이 전체 매출의 </a:t>
            </a:r>
            <a:r>
              <a:rPr lang="en-US" altLang="ko-KR"/>
              <a:t>40% </a:t>
            </a:r>
            <a:r>
              <a:rPr lang="ko-KR" altLang="en-US"/>
              <a:t>이상을 차지하며 가장 큰 비중을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차지하고 있음</a:t>
            </a:r>
            <a:endParaRPr lang="en-US" altLang="ko-KR" smtClean="0"/>
          </a:p>
          <a:p>
            <a:pPr lvl="1"/>
            <a:r>
              <a:rPr lang="ko-KR" altLang="en-US" smtClean="0"/>
              <a:t>자산의 </a:t>
            </a:r>
            <a:r>
              <a:rPr lang="ko-KR" altLang="en-US"/>
              <a:t>토큰화 및 </a:t>
            </a:r>
            <a:r>
              <a:rPr lang="en-US" altLang="ko-KR" smtClean="0"/>
              <a:t>DeFi(</a:t>
            </a:r>
            <a:r>
              <a:rPr lang="ko-KR" altLang="en-US"/>
              <a:t>탈중앙화 금융</a:t>
            </a:r>
            <a:r>
              <a:rPr lang="en-US" altLang="ko-KR"/>
              <a:t>) </a:t>
            </a:r>
            <a:r>
              <a:rPr lang="ko-KR" altLang="en-US" smtClean="0"/>
              <a:t>성장</a:t>
            </a:r>
            <a:endParaRPr lang="en-US" altLang="ko-KR" smtClean="0"/>
          </a:p>
          <a:p>
            <a:pPr lvl="2"/>
            <a:r>
              <a:rPr lang="ko-KR" altLang="en-US" smtClean="0">
                <a:solidFill>
                  <a:schemeClr val="tx1"/>
                </a:solidFill>
              </a:rPr>
              <a:t>물리적 </a:t>
            </a:r>
            <a:r>
              <a:rPr lang="ko-KR" altLang="en-US">
                <a:solidFill>
                  <a:schemeClr val="tx1"/>
                </a:solidFill>
              </a:rPr>
              <a:t>자산을 </a:t>
            </a:r>
            <a:r>
              <a:rPr lang="ko-KR" altLang="en-US" b="1">
                <a:solidFill>
                  <a:srgbClr val="0000CC"/>
                </a:solidFill>
              </a:rPr>
              <a:t>디지털 </a:t>
            </a:r>
            <a:r>
              <a:rPr lang="ko-KR" altLang="en-US" b="1" smtClean="0">
                <a:solidFill>
                  <a:srgbClr val="0000CC"/>
                </a:solidFill>
              </a:rPr>
              <a:t>토큰</a:t>
            </a:r>
            <a:r>
              <a:rPr lang="en-US" altLang="ko-KR" b="1" smtClean="0">
                <a:solidFill>
                  <a:srgbClr val="0000CC"/>
                </a:solidFill>
              </a:rPr>
              <a:t>(</a:t>
            </a:r>
            <a:r>
              <a:rPr lang="ko-KR" altLang="en-US" b="1"/>
              <a:t>블록체인에서 유형 자산이나 무형 자산</a:t>
            </a:r>
            <a:r>
              <a:rPr lang="en-US" altLang="ko-KR" b="1"/>
              <a:t>, </a:t>
            </a:r>
            <a:r>
              <a:rPr lang="ko-KR" altLang="en-US" b="1"/>
              <a:t>또는 그 </a:t>
            </a:r>
            <a:r>
              <a:rPr lang="ko-KR" altLang="en-US" b="1" smtClean="0"/>
              <a:t>일부</a:t>
            </a:r>
            <a:r>
              <a:rPr lang="en-US" altLang="ko-KR" b="1" smtClean="0"/>
              <a:t>)</a:t>
            </a:r>
            <a:r>
              <a:rPr lang="ko-KR" altLang="en-US" b="1" smtClean="0">
                <a:solidFill>
                  <a:srgbClr val="0000CC"/>
                </a:solidFill>
              </a:rPr>
              <a:t>으로 </a:t>
            </a:r>
            <a:r>
              <a:rPr lang="ko-KR" altLang="en-US" b="1">
                <a:solidFill>
                  <a:srgbClr val="0000CC"/>
                </a:solidFill>
              </a:rPr>
              <a:t>표현하는 자산 토큰화가 </a:t>
            </a:r>
            <a:r>
              <a:rPr lang="ko-KR" altLang="en-US">
                <a:solidFill>
                  <a:schemeClr val="tx1"/>
                </a:solidFill>
              </a:rPr>
              <a:t>가속화되고 있으며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 b="1" smtClean="0">
                <a:solidFill>
                  <a:srgbClr val="0000CC"/>
                </a:solidFill>
              </a:rPr>
              <a:t>탈중앙화 </a:t>
            </a:r>
            <a:r>
              <a:rPr lang="ko-KR" altLang="en-US" b="1">
                <a:solidFill>
                  <a:srgbClr val="0000CC"/>
                </a:solidFill>
              </a:rPr>
              <a:t>금융</a:t>
            </a:r>
            <a:r>
              <a:rPr lang="en-US" altLang="ko-KR" b="1">
                <a:solidFill>
                  <a:srgbClr val="0000CC"/>
                </a:solidFill>
              </a:rPr>
              <a:t>(</a:t>
            </a:r>
            <a:r>
              <a:rPr lang="en-US" altLang="ko-KR" b="1" smtClean="0">
                <a:solidFill>
                  <a:srgbClr val="0000CC"/>
                </a:solidFill>
              </a:rPr>
              <a:t>DeFi:</a:t>
            </a:r>
            <a:r>
              <a:rPr lang="en-US" altLang="ko-KR" b="1">
                <a:solidFill>
                  <a:srgbClr val="0000CC"/>
                </a:solidFill>
              </a:rPr>
              <a:t> Decentralized Finance</a:t>
            </a:r>
            <a:r>
              <a:rPr lang="en-US" altLang="ko-KR" b="1" smtClean="0">
                <a:solidFill>
                  <a:srgbClr val="0000CC"/>
                </a:solidFill>
              </a:rPr>
              <a:t>) </a:t>
            </a:r>
            <a:r>
              <a:rPr lang="en-US" altLang="ko-KR" b="1">
                <a:solidFill>
                  <a:srgbClr val="0000CC"/>
                </a:solidFill>
              </a:rPr>
              <a:t>2.0</a:t>
            </a:r>
            <a:r>
              <a:rPr lang="ko-KR" altLang="en-US" b="1">
                <a:solidFill>
                  <a:srgbClr val="0000CC"/>
                </a:solidFill>
              </a:rPr>
              <a:t>의 </a:t>
            </a:r>
            <a:r>
              <a:rPr lang="ko-KR" altLang="en-US">
                <a:solidFill>
                  <a:schemeClr val="tx1"/>
                </a:solidFill>
              </a:rPr>
              <a:t>등장으로 다양한 </a:t>
            </a:r>
            <a:r>
              <a:rPr lang="ko-KR" altLang="en-US" smtClean="0">
                <a:solidFill>
                  <a:schemeClr val="tx1"/>
                </a:solidFill>
              </a:rPr>
              <a:t>분야에서 금융 </a:t>
            </a:r>
            <a:r>
              <a:rPr lang="ko-KR" altLang="en-US">
                <a:solidFill>
                  <a:schemeClr val="tx1"/>
                </a:solidFill>
              </a:rPr>
              <a:t>혁명이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진행될 것으로 예상됨</a:t>
            </a:r>
            <a:endParaRPr lang="en-US" altLang="ko-KR" smtClean="0">
              <a:solidFill>
                <a:schemeClr val="tx1"/>
              </a:solidFill>
            </a:endParaRPr>
          </a:p>
          <a:p>
            <a:pPr lvl="2"/>
            <a:r>
              <a:rPr lang="ko-KR" altLang="en-US" smtClean="0"/>
              <a:t>암호화폐를 </a:t>
            </a:r>
            <a:r>
              <a:rPr lang="ko-KR" altLang="en-US"/>
              <a:t>기반으로 하는 </a:t>
            </a:r>
            <a:r>
              <a:rPr lang="en-US" altLang="ko-KR"/>
              <a:t>DeFi</a:t>
            </a:r>
            <a:r>
              <a:rPr lang="ko-KR" altLang="en-US"/>
              <a:t>는 </a:t>
            </a:r>
            <a:r>
              <a:rPr lang="ko-KR" altLang="en-US" b="1">
                <a:solidFill>
                  <a:srgbClr val="0000CC"/>
                </a:solidFill>
              </a:rPr>
              <a:t>중개자 없이 안전한 금융 거래를</a:t>
            </a:r>
            <a:r>
              <a:rPr lang="ko-KR" altLang="en-US"/>
              <a:t>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가능하게 하여 </a:t>
            </a:r>
            <a:r>
              <a:rPr lang="ko-KR" altLang="en-US"/>
              <a:t>주목받고 </a:t>
            </a:r>
            <a:r>
              <a:rPr lang="ko-KR" altLang="en-US" smtClean="0"/>
              <a:t>있음</a:t>
            </a:r>
            <a:endParaRPr lang="en-US" altLang="ko-KR" smtClean="0"/>
          </a:p>
        </p:txBody>
      </p:sp>
    </p:spTree>
    <p:extLst>
      <p:ext uri="{BB962C8B-B14F-4D97-AF65-F5344CB8AC3E}">
        <p14:creationId xmlns:p14="http://schemas.microsoft.com/office/powerpoint/2010/main" val="1668505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기술 및 산업 </a:t>
            </a:r>
            <a:r>
              <a:rPr lang="ko-KR" altLang="en-US" smtClean="0"/>
              <a:t>성장</a:t>
            </a:r>
            <a:endParaRPr lang="ko-KR" altLang="en-US"/>
          </a:p>
          <a:p>
            <a:pPr lvl="1"/>
            <a:r>
              <a:rPr lang="ko-KR" altLang="en-US" smtClean="0"/>
              <a:t>그린 </a:t>
            </a:r>
            <a:r>
              <a:rPr lang="ko-KR" altLang="en-US"/>
              <a:t>블록체인으로의 </a:t>
            </a:r>
            <a:r>
              <a:rPr lang="ko-KR" altLang="en-US" smtClean="0"/>
              <a:t>전환</a:t>
            </a:r>
            <a:endParaRPr lang="en-US" altLang="ko-KR" smtClean="0"/>
          </a:p>
          <a:p>
            <a:pPr lvl="2"/>
            <a:r>
              <a:rPr lang="en-US" altLang="ko-KR" smtClean="0">
                <a:solidFill>
                  <a:schemeClr val="tx1"/>
                </a:solidFill>
              </a:rPr>
              <a:t>2024</a:t>
            </a:r>
            <a:r>
              <a:rPr lang="ko-KR" altLang="en-US">
                <a:solidFill>
                  <a:schemeClr val="tx1"/>
                </a:solidFill>
              </a:rPr>
              <a:t>년부터 지속가능하고 친환경적인 </a:t>
            </a:r>
            <a:r>
              <a:rPr lang="en-US" altLang="ko-KR" b="1">
                <a:solidFill>
                  <a:srgbClr val="0000CC"/>
                </a:solidFill>
              </a:rPr>
              <a:t>'</a:t>
            </a:r>
            <a:r>
              <a:rPr lang="ko-KR" altLang="en-US" b="1">
                <a:solidFill>
                  <a:srgbClr val="0000CC"/>
                </a:solidFill>
              </a:rPr>
              <a:t>그린 </a:t>
            </a:r>
            <a:r>
              <a:rPr lang="ko-KR" altLang="en-US" b="1" smtClean="0">
                <a:solidFill>
                  <a:srgbClr val="0000CC"/>
                </a:solidFill>
              </a:rPr>
              <a:t>블록체인</a:t>
            </a:r>
            <a:r>
              <a:rPr lang="en-US" altLang="ko-KR" b="1" smtClean="0">
                <a:solidFill>
                  <a:srgbClr val="0000CC"/>
                </a:solidFill>
              </a:rPr>
              <a:t>'</a:t>
            </a:r>
            <a:r>
              <a:rPr lang="ko-KR" altLang="en-US">
                <a:solidFill>
                  <a:schemeClr val="tx1"/>
                </a:solidFill>
              </a:rPr>
              <a:t>으로의 전환이 </a:t>
            </a:r>
            <a:r>
              <a:rPr lang="en-US" altLang="ko-KR" smtClean="0">
                <a:solidFill>
                  <a:schemeClr val="tx1"/>
                </a:solidFill>
              </a:rPr>
              <a:t/>
            </a:r>
            <a:br>
              <a:rPr lang="en-US" altLang="ko-KR" smtClean="0">
                <a:solidFill>
                  <a:schemeClr val="tx1"/>
                </a:solidFill>
              </a:rPr>
            </a:br>
            <a:r>
              <a:rPr lang="ko-KR" altLang="en-US" smtClean="0">
                <a:solidFill>
                  <a:schemeClr val="tx1"/>
                </a:solidFill>
              </a:rPr>
              <a:t>가속화될 </a:t>
            </a:r>
            <a:r>
              <a:rPr lang="ko-KR" altLang="en-US">
                <a:solidFill>
                  <a:schemeClr val="tx1"/>
                </a:solidFill>
              </a:rPr>
              <a:t>것으로 </a:t>
            </a:r>
            <a:r>
              <a:rPr lang="ko-KR" altLang="en-US" smtClean="0">
                <a:solidFill>
                  <a:schemeClr val="tx1"/>
                </a:solidFill>
              </a:rPr>
              <a:t>전망됨</a:t>
            </a:r>
            <a:endParaRPr lang="en-US" altLang="ko-KR" smtClean="0">
              <a:solidFill>
                <a:schemeClr val="tx1"/>
              </a:solidFill>
            </a:endParaRPr>
          </a:p>
          <a:p>
            <a:pPr lvl="3"/>
            <a:r>
              <a:rPr lang="ko-KR" altLang="en-US" b="1">
                <a:solidFill>
                  <a:srgbClr val="0000CC"/>
                </a:solidFill>
              </a:rPr>
              <a:t>그린 </a:t>
            </a:r>
            <a:r>
              <a:rPr lang="ko-KR" altLang="en-US" b="1" smtClean="0">
                <a:solidFill>
                  <a:srgbClr val="0000CC"/>
                </a:solidFill>
              </a:rPr>
              <a:t>블록체인 </a:t>
            </a:r>
            <a:r>
              <a:rPr lang="en-US" altLang="ko-KR" smtClean="0">
                <a:solidFill>
                  <a:srgbClr val="0000CC"/>
                </a:solidFill>
              </a:rPr>
              <a:t>- </a:t>
            </a:r>
            <a:r>
              <a:rPr lang="ko-KR" altLang="en-US" smtClean="0">
                <a:solidFill>
                  <a:srgbClr val="C00000"/>
                </a:solidFill>
              </a:rPr>
              <a:t>에너지 </a:t>
            </a:r>
            <a:r>
              <a:rPr lang="ko-KR" altLang="en-US">
                <a:solidFill>
                  <a:srgbClr val="C00000"/>
                </a:solidFill>
              </a:rPr>
              <a:t>소비를 절감하고 지속 가능성을 추구하는 블록체인 기술</a:t>
            </a:r>
            <a:r>
              <a:rPr lang="en-US" altLang="ko-KR">
                <a:solidFill>
                  <a:srgbClr val="C00000"/>
                </a:solidFill>
              </a:rPr>
              <a:t>, </a:t>
            </a:r>
            <a:r>
              <a:rPr lang="ko-KR" altLang="en-US">
                <a:solidFill>
                  <a:srgbClr val="C00000"/>
                </a:solidFill>
              </a:rPr>
              <a:t>기존의 작업 증명</a:t>
            </a:r>
            <a:r>
              <a:rPr lang="en-US" altLang="ko-KR">
                <a:solidFill>
                  <a:srgbClr val="C00000"/>
                </a:solidFill>
              </a:rPr>
              <a:t>(Proof of Work, PoW)</a:t>
            </a:r>
            <a:r>
              <a:rPr lang="ko-KR" altLang="en-US">
                <a:solidFill>
                  <a:srgbClr val="C00000"/>
                </a:solidFill>
              </a:rPr>
              <a:t> 방식이 아닌 </a:t>
            </a:r>
            <a:r>
              <a:rPr lang="ko-KR" altLang="en-US" smtClean="0">
                <a:solidFill>
                  <a:srgbClr val="C00000"/>
                </a:solidFill>
              </a:rPr>
              <a:t>지분 </a:t>
            </a:r>
            <a:r>
              <a:rPr lang="ko-KR" altLang="en-US">
                <a:solidFill>
                  <a:srgbClr val="C00000"/>
                </a:solidFill>
              </a:rPr>
              <a:t>증명</a:t>
            </a:r>
            <a:r>
              <a:rPr lang="en-US" altLang="ko-KR">
                <a:solidFill>
                  <a:srgbClr val="C00000"/>
                </a:solidFill>
              </a:rPr>
              <a:t>(Proof of Stake, PoS)</a:t>
            </a:r>
            <a:r>
              <a:rPr lang="ko-KR" altLang="en-US">
                <a:solidFill>
                  <a:srgbClr val="C00000"/>
                </a:solidFill>
              </a:rPr>
              <a:t>이나 다른 효율적인 합의 알고리즘을 채택해 </a:t>
            </a:r>
            <a:r>
              <a:rPr lang="ko-KR" altLang="en-US"/>
              <a:t>에너지 소비를 최소화하는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블록체인 </a:t>
            </a:r>
            <a:r>
              <a:rPr lang="ko-KR" altLang="en-US"/>
              <a:t>기술을 </a:t>
            </a:r>
            <a:r>
              <a:rPr lang="ko-KR" altLang="en-US" smtClean="0"/>
              <a:t>의미</a:t>
            </a:r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9342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블록체인에 대한 관심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/>
              <a:t>정부 및 기업의 </a:t>
            </a:r>
            <a:r>
              <a:rPr lang="ko-KR" altLang="en-US" smtClean="0"/>
              <a:t>노력</a:t>
            </a:r>
            <a:endParaRPr lang="ko-KR" altLang="en-US"/>
          </a:p>
          <a:p>
            <a:pPr lvl="1"/>
            <a:r>
              <a:rPr lang="ko-KR" altLang="en-US"/>
              <a:t>정부의 관심 및 </a:t>
            </a:r>
            <a:r>
              <a:rPr lang="ko-KR" altLang="en-US" smtClean="0"/>
              <a:t>지원</a:t>
            </a:r>
            <a:endParaRPr lang="en-US" altLang="ko-KR" smtClean="0"/>
          </a:p>
          <a:p>
            <a:pPr lvl="2"/>
            <a:r>
              <a:rPr lang="ko-KR" altLang="en-US" smtClean="0"/>
              <a:t>한국인터넷진흥원 </a:t>
            </a:r>
            <a:r>
              <a:rPr lang="ko-KR" altLang="en-US"/>
              <a:t>등에서 블록체인 중소기업의 국내외 투자 유치를 위한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컨설팅</a:t>
            </a:r>
            <a:r>
              <a:rPr lang="en-US" altLang="ko-KR"/>
              <a:t>, IR </a:t>
            </a:r>
            <a:r>
              <a:rPr lang="ko-KR" altLang="en-US"/>
              <a:t>데모데이 지원 사업을 진행하고 </a:t>
            </a:r>
            <a:r>
              <a:rPr lang="ko-KR" altLang="en-US" smtClean="0"/>
              <a:t>있음</a:t>
            </a:r>
            <a:endParaRPr lang="en-US" altLang="ko-KR"/>
          </a:p>
          <a:p>
            <a:pPr lvl="1"/>
            <a:r>
              <a:rPr lang="ko-KR" altLang="en-US"/>
              <a:t>금융권의 </a:t>
            </a:r>
            <a:r>
              <a:rPr lang="ko-KR" altLang="en-US" smtClean="0"/>
              <a:t>참여</a:t>
            </a:r>
            <a:endParaRPr lang="en-US" altLang="ko-KR" smtClean="0"/>
          </a:p>
          <a:p>
            <a:pPr lvl="2"/>
            <a:r>
              <a:rPr lang="ko-KR" altLang="en-US" smtClean="0"/>
              <a:t>신한</a:t>
            </a:r>
            <a:r>
              <a:rPr lang="en-US" altLang="ko-KR"/>
              <a:t>, </a:t>
            </a:r>
            <a:r>
              <a:rPr lang="ko-KR" altLang="en-US"/>
              <a:t>국민은행 등 국내 주요 은행들도 세계 최대 블록체인 컨소시엄인 </a:t>
            </a:r>
            <a:r>
              <a:rPr lang="en-US" altLang="ko-KR"/>
              <a:t>R3CEV</a:t>
            </a:r>
            <a:r>
              <a:rPr lang="ko-KR" altLang="en-US"/>
              <a:t>에 참여하고 있으며</a:t>
            </a:r>
            <a:r>
              <a:rPr lang="en-US" altLang="ko-KR"/>
              <a:t>, </a:t>
            </a:r>
            <a:r>
              <a:rPr lang="ko-KR" altLang="en-US"/>
              <a:t>블록체인 기반의 해외 송금 서비스 기술 검증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및 </a:t>
            </a:r>
            <a:r>
              <a:rPr lang="ko-KR" altLang="en-US"/>
              <a:t>도입을 추진하고 </a:t>
            </a:r>
            <a:r>
              <a:rPr lang="ko-KR" altLang="en-US" smtClean="0"/>
              <a:t>있음</a:t>
            </a:r>
            <a:endParaRPr lang="en-US" altLang="ko-KR"/>
          </a:p>
          <a:p>
            <a:pPr lvl="1"/>
            <a:r>
              <a:rPr lang="ko-KR" altLang="en-US"/>
              <a:t>대기업의 투자 및 </a:t>
            </a:r>
            <a:r>
              <a:rPr lang="ko-KR" altLang="en-US" smtClean="0"/>
              <a:t>활용</a:t>
            </a:r>
            <a:endParaRPr lang="en-US" altLang="ko-KR" smtClean="0"/>
          </a:p>
          <a:p>
            <a:pPr lvl="2"/>
            <a:r>
              <a:rPr lang="ko-KR" altLang="en-US" smtClean="0"/>
              <a:t>삼성전자는 </a:t>
            </a:r>
            <a:r>
              <a:rPr lang="en-US" altLang="ko-KR"/>
              <a:t>IoT </a:t>
            </a:r>
            <a:r>
              <a:rPr lang="ko-KR" altLang="en-US"/>
              <a:t>보안 강화를 위해 </a:t>
            </a:r>
            <a:r>
              <a:rPr lang="en-US" altLang="ko-KR"/>
              <a:t>IBM</a:t>
            </a:r>
            <a:r>
              <a:rPr lang="ko-KR" altLang="en-US"/>
              <a:t>과 블록체인 활용 공동 작업을 </a:t>
            </a:r>
            <a:r>
              <a:rPr lang="en-US" altLang="ko-KR" smtClean="0"/>
              <a:t/>
            </a:r>
            <a:br>
              <a:rPr lang="en-US" altLang="ko-KR" smtClean="0"/>
            </a:br>
            <a:r>
              <a:rPr lang="ko-KR" altLang="en-US" smtClean="0"/>
              <a:t>진행 </a:t>
            </a:r>
            <a:r>
              <a:rPr lang="ko-KR" altLang="en-US"/>
              <a:t>중이며</a:t>
            </a:r>
            <a:r>
              <a:rPr lang="en-US" altLang="ko-KR"/>
              <a:t>, </a:t>
            </a:r>
            <a:r>
              <a:rPr lang="ko-KR" altLang="en-US"/>
              <a:t>삼성</a:t>
            </a:r>
            <a:r>
              <a:rPr lang="en-US" altLang="ko-KR"/>
              <a:t>SDS</a:t>
            </a:r>
            <a:r>
              <a:rPr lang="ko-KR" altLang="en-US"/>
              <a:t>는 기업용 블록체인 플랫폼 </a:t>
            </a:r>
            <a:r>
              <a:rPr lang="en-US" altLang="ko-KR"/>
              <a:t>'</a:t>
            </a:r>
            <a:r>
              <a:rPr lang="ko-KR" altLang="en-US"/>
              <a:t>넥스레저</a:t>
            </a:r>
            <a:r>
              <a:rPr lang="en-US" altLang="ko-KR"/>
              <a:t>(Nexledger)'</a:t>
            </a:r>
            <a:r>
              <a:rPr lang="ko-KR" altLang="en-US"/>
              <a:t>를 개발하여 계열사 서비스에 적용하고 </a:t>
            </a:r>
            <a:r>
              <a:rPr lang="ko-KR" altLang="en-US" smtClean="0"/>
              <a:t>있음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722325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smtClean="0"/>
              <a:t>블록체인의 개요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>
                <a:solidFill>
                  <a:srgbClr val="C00000"/>
                </a:solidFill>
                <a:latin typeface="+mn-ea"/>
                <a:ea typeface="+mn-ea"/>
              </a:rPr>
              <a:t>블록체인의 탄생과 </a:t>
            </a:r>
            <a:r>
              <a:rPr lang="en-US" altLang="ko-KR">
                <a:solidFill>
                  <a:srgbClr val="C00000"/>
                </a:solidFill>
                <a:latin typeface="+mn-ea"/>
                <a:ea typeface="+mn-ea"/>
              </a:rPr>
              <a:t>P2P </a:t>
            </a:r>
            <a:r>
              <a:rPr lang="ko-KR" altLang="en-US">
                <a:solidFill>
                  <a:srgbClr val="C00000"/>
                </a:solidFill>
                <a:latin typeface="+mn-ea"/>
                <a:ea typeface="+mn-ea"/>
              </a:rPr>
              <a:t>네트워크</a:t>
            </a:r>
          </a:p>
        </p:txBody>
      </p:sp>
    </p:spTree>
    <p:extLst>
      <p:ext uri="{BB962C8B-B14F-4D97-AF65-F5344CB8AC3E}">
        <p14:creationId xmlns:p14="http://schemas.microsoft.com/office/powerpoint/2010/main" val="2485023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2657</TotalTime>
  <Words>1116</Words>
  <Application>Microsoft Office PowerPoint</Application>
  <PresentationFormat>화면 슬라이드 쇼(4:3)</PresentationFormat>
  <Paragraphs>276</Paragraphs>
  <Slides>38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39" baseType="lpstr">
      <vt:lpstr>Office 테마</vt:lpstr>
      <vt:lpstr>블록체인 기술과 응용 서비스</vt:lpstr>
      <vt:lpstr>블록체인에 대한 관심</vt:lpstr>
      <vt:lpstr>블록체인에 대한 관심</vt:lpstr>
      <vt:lpstr>블록체인에 대한 관심</vt:lpstr>
      <vt:lpstr>블록체인에 대한 관심</vt:lpstr>
      <vt:lpstr>블록체인에 대한 관심</vt:lpstr>
      <vt:lpstr>블록체인에 대한 관심</vt:lpstr>
      <vt:lpstr>블록체인에 대한 관심</vt:lpstr>
      <vt:lpstr>블록체인의 개요</vt:lpstr>
      <vt:lpstr>학습목표 </vt:lpstr>
      <vt:lpstr>블록체인의 탄생과 P2P 네트워크 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  <vt:lpstr>블록체인의 탄생과 P2P 네트워크</vt:lpstr>
    </vt:vector>
  </TitlesOfParts>
  <Company>R&amp;D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블록체인의 개요</dc:title>
  <dc:creator>Microsoft Corporation</dc:creator>
  <cp:lastModifiedBy>박인철</cp:lastModifiedBy>
  <cp:revision>194</cp:revision>
  <dcterms:created xsi:type="dcterms:W3CDTF">2006-10-05T04:04:58Z</dcterms:created>
  <dcterms:modified xsi:type="dcterms:W3CDTF">2025-09-08T12:19:53Z</dcterms:modified>
</cp:coreProperties>
</file>