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0" r:id="rId1"/>
  </p:sldMasterIdLst>
  <p:notesMasterIdLst>
    <p:notesMasterId r:id="rId40"/>
  </p:notesMasterIdLst>
  <p:handoutMasterIdLst>
    <p:handoutMasterId r:id="rId41"/>
  </p:handoutMasterIdLst>
  <p:sldIdLst>
    <p:sldId id="793" r:id="rId2"/>
    <p:sldId id="858" r:id="rId3"/>
    <p:sldId id="861" r:id="rId4"/>
    <p:sldId id="860" r:id="rId5"/>
    <p:sldId id="859" r:id="rId6"/>
    <p:sldId id="862" r:id="rId7"/>
    <p:sldId id="883" r:id="rId8"/>
    <p:sldId id="884" r:id="rId9"/>
    <p:sldId id="885" r:id="rId10"/>
    <p:sldId id="886" r:id="rId11"/>
    <p:sldId id="887" r:id="rId12"/>
    <p:sldId id="888" r:id="rId13"/>
    <p:sldId id="863" r:id="rId14"/>
    <p:sldId id="864" r:id="rId15"/>
    <p:sldId id="865" r:id="rId16"/>
    <p:sldId id="866" r:id="rId17"/>
    <p:sldId id="867" r:id="rId18"/>
    <p:sldId id="876" r:id="rId19"/>
    <p:sldId id="874" r:id="rId20"/>
    <p:sldId id="877" r:id="rId21"/>
    <p:sldId id="878" r:id="rId22"/>
    <p:sldId id="879" r:id="rId23"/>
    <p:sldId id="880" r:id="rId24"/>
    <p:sldId id="881" r:id="rId25"/>
    <p:sldId id="882" r:id="rId26"/>
    <p:sldId id="890" r:id="rId27"/>
    <p:sldId id="875" r:id="rId28"/>
    <p:sldId id="891" r:id="rId29"/>
    <p:sldId id="889" r:id="rId30"/>
    <p:sldId id="892" r:id="rId31"/>
    <p:sldId id="893" r:id="rId32"/>
    <p:sldId id="894" r:id="rId33"/>
    <p:sldId id="895" r:id="rId34"/>
    <p:sldId id="896" r:id="rId35"/>
    <p:sldId id="897" r:id="rId36"/>
    <p:sldId id="898" r:id="rId37"/>
    <p:sldId id="794" r:id="rId38"/>
    <p:sldId id="900" r:id="rId39"/>
  </p:sldIdLst>
  <p:sldSz cx="18288000" cy="10288588"/>
  <p:notesSz cx="6889750" cy="9607550"/>
  <p:embeddedFontLst>
    <p:embeddedFont>
      <p:font typeface="HY견명조" panose="02030600000101010101" pitchFamily="18" charset="-127"/>
      <p:regular r:id="rId42"/>
    </p:embeddedFont>
    <p:embeddedFont>
      <p:font typeface="나눔바른고딕" panose="020B0603020101020101" pitchFamily="50" charset="-127"/>
      <p:regular r:id="rId43"/>
      <p:bold r:id="rId44"/>
    </p:embeddedFont>
    <p:embeddedFont>
      <p:font typeface="나눔스퀘어" panose="020B0600000101010101" pitchFamily="50" charset="-127"/>
      <p:regular r:id="rId45"/>
    </p:embeddedFont>
    <p:embeddedFont>
      <p:font typeface="Wingdings 2" panose="05020102010507070707" pitchFamily="18" charset="2"/>
      <p:regular r:id="rId46"/>
    </p:embeddedFont>
    <p:embeddedFont>
      <p:font typeface="Calibri Light" panose="020F0302020204030204" pitchFamily="34" charset="0"/>
      <p:regular r:id="rId47"/>
      <p:italic r:id="rId48"/>
    </p:embeddedFont>
    <p:embeddedFont>
      <p:font typeface="Calibri" panose="020F0502020204030204" pitchFamily="34" charset="0"/>
      <p:regular r:id="rId49"/>
      <p:bold r:id="rId50"/>
      <p:italic r:id="rId51"/>
      <p:boldItalic r:id="rId52"/>
    </p:embeddedFont>
    <p:embeddedFont>
      <p:font typeface="맑은 고딕" panose="020B0503020000020004" pitchFamily="50" charset="-127"/>
      <p:regular r:id="rId53"/>
      <p:bold r:id="rId54"/>
    </p:embeddedFont>
    <p:embeddedFont>
      <p:font typeface="나눔스퀘어 Bold" panose="020B0600000101010101" pitchFamily="50" charset="-127"/>
      <p:bold r:id="rId55"/>
    </p:embeddedFont>
    <p:embeddedFont>
      <p:font typeface="나눔스퀘어 ExtraBold" panose="020B0600000101010101" pitchFamily="50" charset="-127"/>
      <p:bold r:id="rId56"/>
    </p:embeddedFont>
    <p:embeddedFont>
      <p:font typeface="휴먼중간팸체" panose="02010504000101010101" pitchFamily="2" charset="-127"/>
      <p:regular r:id="rId57"/>
    </p:embeddedFont>
  </p:embeddedFontLst>
  <p:defaultTextStyle>
    <a:defPPr>
      <a:defRPr lang="ko-KR"/>
    </a:defPPr>
    <a:lvl1pPr marL="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1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6212" userDrawn="1">
          <p15:clr>
            <a:srgbClr val="A4A3A4"/>
          </p15:clr>
        </p15:guide>
        <p15:guide id="2" pos="796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사용자" initials="W사" lastIdx="2" clrIdx="0">
    <p:extLst/>
  </p:cmAuthor>
  <p:cmAuthor id="2" name="서희 박" initials="서박" lastIdx="1" clrIdx="1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262626"/>
    <a:srgbClr val="00B050"/>
    <a:srgbClr val="FFFFFF"/>
    <a:srgbClr val="99D2F2"/>
    <a:srgbClr val="A3D977"/>
    <a:srgbClr val="FFF8DC"/>
    <a:srgbClr val="44546A"/>
    <a:srgbClr val="2F5597"/>
    <a:srgbClr val="FFE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22" autoAdjust="0"/>
    <p:restoredTop sz="95388" autoAdjust="0"/>
  </p:normalViewPr>
  <p:slideViewPr>
    <p:cSldViewPr snapToGrid="0">
      <p:cViewPr varScale="1">
        <p:scale>
          <a:sx n="55" d="100"/>
          <a:sy n="55" d="100"/>
        </p:scale>
        <p:origin x="-990" y="-84"/>
      </p:cViewPr>
      <p:guideLst>
        <p:guide orient="horz" pos="6212"/>
        <p:guide pos="79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font" Target="fonts/font9.fntdata"/><Relationship Id="rId55" Type="http://schemas.openxmlformats.org/officeDocument/2006/relationships/font" Target="fonts/font14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54" Type="http://schemas.openxmlformats.org/officeDocument/2006/relationships/font" Target="fonts/font13.fntdata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font" Target="fonts/font4.fntdata"/><Relationship Id="rId53" Type="http://schemas.openxmlformats.org/officeDocument/2006/relationships/font" Target="fonts/font12.fntdata"/><Relationship Id="rId58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8.fntdata"/><Relationship Id="rId57" Type="http://schemas.openxmlformats.org/officeDocument/2006/relationships/font" Target="fonts/font16.fntdata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52" Type="http://schemas.openxmlformats.org/officeDocument/2006/relationships/font" Target="fonts/font11.fntdata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font" Target="fonts/font7.fntdata"/><Relationship Id="rId56" Type="http://schemas.openxmlformats.org/officeDocument/2006/relationships/font" Target="fonts/font15.fntdata"/><Relationship Id="rId8" Type="http://schemas.openxmlformats.org/officeDocument/2006/relationships/slide" Target="slides/slide7.xml"/><Relationship Id="rId51" Type="http://schemas.openxmlformats.org/officeDocument/2006/relationships/font" Target="fonts/font10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5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902597" y="0"/>
            <a:ext cx="2985558" cy="482046"/>
          </a:xfrm>
          <a:prstGeom prst="rect">
            <a:avLst/>
          </a:prstGeom>
        </p:spPr>
        <p:txBody>
          <a:bodyPr vert="horz" lIns="94265" tIns="47133" rIns="94265" bIns="47133" rtlCol="0"/>
          <a:lstStyle>
            <a:lvl1pPr algn="r">
              <a:defRPr sz="1200"/>
            </a:lvl1pPr>
          </a:lstStyle>
          <a:p>
            <a:fld id="{EE66659B-9FE9-4976-A837-D4C69607BDDE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902597" y="9125506"/>
            <a:ext cx="2985558" cy="482045"/>
          </a:xfrm>
          <a:prstGeom prst="rect">
            <a:avLst/>
          </a:prstGeom>
        </p:spPr>
        <p:txBody>
          <a:bodyPr vert="horz" lIns="94265" tIns="47133" rIns="94265" bIns="47133" rtlCol="0" anchor="b"/>
          <a:lstStyle>
            <a:lvl1pPr algn="r">
              <a:defRPr sz="1200"/>
            </a:lvl1pPr>
          </a:lstStyle>
          <a:p>
            <a:fld id="{B2004E29-DFAC-4011-B70C-7655C6BAF3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47690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902075" y="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C805B5-DE37-452D-A62B-A8E50391DBE4}" type="datetimeFigureOut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44475" y="720725"/>
            <a:ext cx="6400800" cy="36020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8975" y="4564063"/>
            <a:ext cx="5511800" cy="432276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902075" y="9124950"/>
            <a:ext cx="2986088" cy="4810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1D470C-A72D-47B9-B107-6AD1788B37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2641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0" y="1683804"/>
            <a:ext cx="13716000" cy="3581953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5403891"/>
            <a:ext cx="13716000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48381-50C8-47B3-AA6E-AA5709E21360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‹#›</a:t>
            </a:fld>
            <a:r>
              <a:rPr lang="en-US" altLang="ko-KR" dirty="0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69122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30893-05C2-434A-9D18-547A07F807D8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0813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0" y="547772"/>
            <a:ext cx="3943350" cy="871910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547772"/>
            <a:ext cx="11601450" cy="87191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C2F15-42C6-4CDE-A9C7-B431F36D59C8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808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454E7B-C58D-40C4-A07C-4E8E14808E26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23194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5" y="2565004"/>
            <a:ext cx="15773400" cy="4279766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5" y="6885258"/>
            <a:ext cx="15773400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AFC20-CBAA-4AED-B069-2018E2DBCB9C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905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2738860"/>
            <a:ext cx="7772400" cy="652801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1CE902-D30B-49A1-AA37-36131308A7AB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4987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547773"/>
            <a:ext cx="15773400" cy="1988651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3" y="2522134"/>
            <a:ext cx="7736681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3" y="3758193"/>
            <a:ext cx="7736681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0" y="2522134"/>
            <a:ext cx="777478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0" y="3758193"/>
            <a:ext cx="7774782" cy="552773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5786-326D-48A3-BF19-3D351A51C0ED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5858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78B861-0233-41CD-9A41-E6BBEC2B5A15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701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55EA5-D049-4C21-9822-4B68CC53BD81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7121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1481367"/>
            <a:ext cx="9258300" cy="7311566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EDCFB-FAD1-4890-918D-1800C483DAD4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9647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3" y="685906"/>
            <a:ext cx="5898356" cy="2400671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1481367"/>
            <a:ext cx="9258300" cy="7311566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3" y="3086576"/>
            <a:ext cx="5898356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65F5B-1E64-4764-B920-80B38BD69417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277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547773"/>
            <a:ext cx="15773400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2738860"/>
            <a:ext cx="15773400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83FD3B-EE5A-457C-ABBE-8F3684BD27A6}" type="datetime1">
              <a:rPr lang="ko-KR" altLang="en-US" smtClean="0"/>
              <a:t>2021-05-27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9535998"/>
            <a:ext cx="61722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9535998"/>
            <a:ext cx="4114800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2A13D3-7926-4310-AEAA-1557892109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75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1371600" rtl="0" eaLnBrk="1" latinLnBrk="1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1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1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xmlns="" id="{094EA7AB-B050-444D-A603-EB00471B9317}"/>
              </a:ext>
            </a:extLst>
          </p:cNvPr>
          <p:cNvGrpSpPr/>
          <p:nvPr/>
        </p:nvGrpSpPr>
        <p:grpSpPr>
          <a:xfrm>
            <a:off x="0" y="0"/>
            <a:ext cx="18240032" cy="320843"/>
            <a:chOff x="0" y="0"/>
            <a:chExt cx="18240032" cy="320843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7281863C-4890-4C62-AE45-37011F809F2C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xmlns="" id="{BE19EF5E-01D6-4192-92DF-5351631BC48C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xmlns="" id="{69592F03-FEF8-4366-B0CC-56D6ECC743E6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xmlns="" id="{51E300A2-1F01-4680-A94B-BE275DF667E9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xmlns="" id="{CABF6730-1BE9-4DE4-984A-11EA523C6167}"/>
              </a:ext>
            </a:extLst>
          </p:cNvPr>
          <p:cNvGrpSpPr/>
          <p:nvPr/>
        </p:nvGrpSpPr>
        <p:grpSpPr>
          <a:xfrm flipV="1">
            <a:off x="0" y="0"/>
            <a:ext cx="18361152" cy="10288588"/>
            <a:chOff x="0" y="0"/>
            <a:chExt cx="18361152" cy="10288588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xmlns="" id="{6A66E8EB-4A6F-4C8F-8891-EC763344B48B}"/>
                </a:ext>
              </a:extLst>
            </p:cNvPr>
            <p:cNvSpPr/>
            <p:nvPr/>
          </p:nvSpPr>
          <p:spPr>
            <a:xfrm>
              <a:off x="0" y="1"/>
              <a:ext cx="15086101" cy="32084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xmlns="" id="{C4416E4C-9F56-49AF-98BF-E128D2866CD8}"/>
                </a:ext>
              </a:extLst>
            </p:cNvPr>
            <p:cNvSpPr/>
            <p:nvPr/>
          </p:nvSpPr>
          <p:spPr>
            <a:xfrm>
              <a:off x="15086102" y="0"/>
              <a:ext cx="1798820" cy="320842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xmlns="" id="{360FBEF9-D7B6-46F3-AFAD-6E3908AB19A9}"/>
                </a:ext>
              </a:extLst>
            </p:cNvPr>
            <p:cNvSpPr/>
            <p:nvPr/>
          </p:nvSpPr>
          <p:spPr>
            <a:xfrm>
              <a:off x="16884921" y="0"/>
              <a:ext cx="953373" cy="320842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2A221E6C-39BB-45A5-BA48-AC6CA978017C}"/>
                </a:ext>
              </a:extLst>
            </p:cNvPr>
            <p:cNvSpPr/>
            <p:nvPr/>
          </p:nvSpPr>
          <p:spPr>
            <a:xfrm>
              <a:off x="17838295" y="0"/>
              <a:ext cx="401737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xmlns="" id="{C04813E0-CD6F-461D-A8E5-EDD58A8E622F}"/>
                </a:ext>
              </a:extLst>
            </p:cNvPr>
            <p:cNvSpPr/>
            <p:nvPr/>
          </p:nvSpPr>
          <p:spPr>
            <a:xfrm rot="5400000">
              <a:off x="13056463" y="4983899"/>
              <a:ext cx="10288536" cy="320842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BF117464-5B11-41EE-801F-B142BD14A5A4}"/>
              </a:ext>
            </a:extLst>
          </p:cNvPr>
          <p:cNvSpPr/>
          <p:nvPr/>
        </p:nvSpPr>
        <p:spPr>
          <a:xfrm rot="16200000" flipV="1">
            <a:off x="-5060048" y="4994364"/>
            <a:ext cx="10288536" cy="32084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0" spc="-15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xmlns="" id="{3F250FDD-6E82-43E2-AF59-20296424A3FD}"/>
              </a:ext>
            </a:extLst>
          </p:cNvPr>
          <p:cNvGrpSpPr/>
          <p:nvPr/>
        </p:nvGrpSpPr>
        <p:grpSpPr>
          <a:xfrm>
            <a:off x="929775" y="2907396"/>
            <a:ext cx="4804873" cy="2184123"/>
            <a:chOff x="773001" y="3158082"/>
            <a:chExt cx="4804873" cy="2184123"/>
          </a:xfrm>
        </p:grpSpPr>
        <p:sp>
          <p:nvSpPr>
            <p:cNvPr id="2" name="모서리가 둥근 직사각형 1"/>
            <p:cNvSpPr/>
            <p:nvPr/>
          </p:nvSpPr>
          <p:spPr>
            <a:xfrm>
              <a:off x="773001" y="4623194"/>
              <a:ext cx="2727825" cy="707885"/>
            </a:xfrm>
            <a:prstGeom prst="round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5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주차 </a:t>
              </a:r>
              <a:r>
                <a:rPr lang="en-US" altLang="ko-KR" sz="3200" spc="-150" dirty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2</a:t>
              </a:r>
              <a:r>
                <a:rPr lang="ko-KR" altLang="en-US" sz="32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교시</a:t>
              </a:r>
              <a:endParaRPr lang="ko-KR" altLang="en-US" sz="32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3604257" y="4634319"/>
              <a:ext cx="19736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0" spc="-150" dirty="0" smtClean="0">
                  <a:ln w="31750">
                    <a:noFill/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연결구조</a:t>
              </a:r>
              <a:endParaRPr lang="ko-KR" altLang="en-US" sz="4000" spc="-150" dirty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xmlns="" id="{BE8602FE-E2F0-47BC-ADDA-7573D795AA35}"/>
                </a:ext>
              </a:extLst>
            </p:cNvPr>
            <p:cNvSpPr/>
            <p:nvPr/>
          </p:nvSpPr>
          <p:spPr>
            <a:xfrm>
              <a:off x="773001" y="3158082"/>
              <a:ext cx="3930983" cy="120035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0" spc="-150" dirty="0" smtClean="0"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자료구조</a:t>
              </a:r>
              <a:endParaRPr lang="ko-KR" altLang="en-US" sz="8000" spc="-15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9775" y="5461258"/>
            <a:ext cx="661327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연결리스트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>
            <a:off x="1033670" y="6241033"/>
            <a:ext cx="2576351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23151" y="6468412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동적 기억장소의 할당</a:t>
            </a: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/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해제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 flipV="1">
            <a:off x="1027046" y="7248190"/>
            <a:ext cx="4978899" cy="1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xmlns="" id="{056E7A73-56B3-4626-914B-600BB5AEB92B}"/>
              </a:ext>
            </a:extLst>
          </p:cNvPr>
          <p:cNvSpPr/>
          <p:nvPr/>
        </p:nvSpPr>
        <p:spPr>
          <a:xfrm>
            <a:off x="950859" y="7431310"/>
            <a:ext cx="53737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ko-KR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3. </a:t>
            </a:r>
            <a:r>
              <a:rPr lang="ko-KR" altLang="en-US" sz="3200" spc="-150" dirty="0" smtClean="0">
                <a:ln w="31750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단일 연결리스트</a:t>
            </a:r>
            <a:endParaRPr lang="en-US" altLang="ko-KR" sz="32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xmlns="" id="{D7B82F08-18CF-41FD-8972-657B2C8911C8}"/>
              </a:ext>
            </a:extLst>
          </p:cNvPr>
          <p:cNvCxnSpPr>
            <a:cxnSpLocks/>
          </p:cNvCxnSpPr>
          <p:nvPr/>
        </p:nvCxnSpPr>
        <p:spPr>
          <a:xfrm flipV="1">
            <a:off x="1054754" y="8191262"/>
            <a:ext cx="3181658" cy="1982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5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11131" cy="523220"/>
            <a:chOff x="1577990" y="2199825"/>
            <a:chExt cx="551113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7040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자유 공간리스트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(free space list)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개요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사용하기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전의 메모리나 사용이 끝난 메모리를 관리하기 위해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구성하여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연결한 리스트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리스트가 다 소모되어 없을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때는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 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malloc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말함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734019" y="4372068"/>
            <a:ext cx="558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750891"/>
              </p:ext>
            </p:extLst>
          </p:nvPr>
        </p:nvGraphicFramePr>
        <p:xfrm>
          <a:off x="2724041" y="4769045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3396329" y="493805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069546"/>
              </p:ext>
            </p:extLst>
          </p:nvPr>
        </p:nvGraphicFramePr>
        <p:xfrm>
          <a:off x="3695591" y="476904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5015579" y="493805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17814"/>
              </p:ext>
            </p:extLst>
          </p:nvPr>
        </p:nvGraphicFramePr>
        <p:xfrm>
          <a:off x="5314841" y="476904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6648321" y="4925322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047751"/>
              </p:ext>
            </p:extLst>
          </p:nvPr>
        </p:nvGraphicFramePr>
        <p:xfrm>
          <a:off x="6947583" y="4756308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직선 화살표 연결선 29"/>
          <p:cNvCxnSpPr/>
          <p:nvPr/>
        </p:nvCxnSpPr>
        <p:spPr>
          <a:xfrm>
            <a:off x="8267571" y="4925322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064795"/>
              </p:ext>
            </p:extLst>
          </p:nvPr>
        </p:nvGraphicFramePr>
        <p:xfrm>
          <a:off x="8566833" y="4756308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3905141" y="439111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5526123" y="439111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7143641" y="439111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5" name="TextBox 10"/>
          <p:cNvSpPr txBox="1">
            <a:spLocks noChangeArrowheads="1"/>
          </p:cNvSpPr>
          <p:nvPr/>
        </p:nvSpPr>
        <p:spPr bwMode="auto">
          <a:xfrm>
            <a:off x="8762891" y="439111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584451" y="6063818"/>
            <a:ext cx="7685972" cy="240065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 defTabSz="914400">
              <a:lnSpc>
                <a:spcPts val="3000"/>
              </a:lnSpc>
              <a:defRPr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할당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ts val="3000"/>
              </a:lnSpc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(free == NULL)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underflow;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언더플로우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처리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free;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//ⓐ</a:t>
            </a:r>
          </a:p>
          <a:p>
            <a:pPr lvl="0">
              <a:lnSpc>
                <a:spcPts val="3000"/>
              </a:lnSpc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free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//ⓑ</a:t>
            </a:r>
          </a:p>
          <a:p>
            <a:pPr lvl="0"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new;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smtClean="0">
                <a:latin typeface="휴먼중간팸체"/>
                <a:ea typeface="휴먼중간팸체"/>
              </a:rPr>
              <a:t>ⓒ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1584451" y="8682326"/>
            <a:ext cx="7685972" cy="12464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>
              <a:lnSpc>
                <a:spcPts val="3000"/>
              </a:lnSpc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returnNode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반환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lnSpc>
                <a:spcPts val="3000"/>
              </a:lnSpc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old-&gt;link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free;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//ⓐ</a:t>
            </a:r>
          </a:p>
          <a:p>
            <a:pPr lvl="0">
              <a:lnSpc>
                <a:spcPts val="3000"/>
              </a:lnSpc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free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old;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76468" y="5513959"/>
            <a:ext cx="11282473" cy="461665"/>
            <a:chOff x="1454251" y="3664625"/>
            <a:chExt cx="11282473" cy="461665"/>
          </a:xfrm>
        </p:grpSpPr>
        <p:sp>
          <p:nvSpPr>
            <p:cNvPr id="39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할당과 반환 알고리즘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1" name="직사각형 40"/>
          <p:cNvSpPr/>
          <p:nvPr/>
        </p:nvSpPr>
        <p:spPr>
          <a:xfrm flipV="1">
            <a:off x="-2" y="1238048"/>
            <a:ext cx="899029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/>
          <p:cNvSpPr txBox="1"/>
          <p:nvPr/>
        </p:nvSpPr>
        <p:spPr>
          <a:xfrm>
            <a:off x="680005" y="647996"/>
            <a:ext cx="831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동적 기억장소의 할당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10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218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11131" cy="954107"/>
            <a:chOff x="1577990" y="2199825"/>
            <a:chExt cx="5511131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70400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자유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공간리스트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(free space list)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할당과 반환 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자유 공간리스트로부터 새로운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할당 과정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191955" y="3989332"/>
            <a:ext cx="558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6176635"/>
              </p:ext>
            </p:extLst>
          </p:nvPr>
        </p:nvGraphicFramePr>
        <p:xfrm>
          <a:off x="2162927" y="429105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/>
          <p:nvPr/>
        </p:nvCxnSpPr>
        <p:spPr>
          <a:xfrm>
            <a:off x="2835215" y="444102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003171"/>
              </p:ext>
            </p:extLst>
          </p:nvPr>
        </p:nvGraphicFramePr>
        <p:xfrm>
          <a:off x="3134477" y="42910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4454465" y="444102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257337"/>
              </p:ext>
            </p:extLst>
          </p:nvPr>
        </p:nvGraphicFramePr>
        <p:xfrm>
          <a:off x="4753727" y="42910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6087207" y="444280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745543"/>
              </p:ext>
            </p:extLst>
          </p:nvPr>
        </p:nvGraphicFramePr>
        <p:xfrm>
          <a:off x="6386469" y="4278322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직선 화살표 연결선 29"/>
          <p:cNvCxnSpPr/>
          <p:nvPr/>
        </p:nvCxnSpPr>
        <p:spPr>
          <a:xfrm>
            <a:off x="7706457" y="444906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2225023"/>
              </p:ext>
            </p:extLst>
          </p:nvPr>
        </p:nvGraphicFramePr>
        <p:xfrm>
          <a:off x="9169511" y="4278322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3363077" y="40083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4963277" y="40083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4" name="TextBox 10"/>
          <p:cNvSpPr txBox="1">
            <a:spLocks noChangeArrowheads="1"/>
          </p:cNvSpPr>
          <p:nvPr/>
        </p:nvSpPr>
        <p:spPr bwMode="auto">
          <a:xfrm>
            <a:off x="6601577" y="40083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835611" y="4455994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8083625" y="4232617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54" name="TextBox 10"/>
          <p:cNvSpPr txBox="1">
            <a:spLocks noChangeArrowheads="1"/>
          </p:cNvSpPr>
          <p:nvPr/>
        </p:nvSpPr>
        <p:spPr bwMode="auto">
          <a:xfrm>
            <a:off x="2159049" y="4877762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3369854"/>
              </p:ext>
            </p:extLst>
          </p:nvPr>
        </p:nvGraphicFramePr>
        <p:xfrm>
          <a:off x="2149071" y="527473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10"/>
          <p:cNvSpPr txBox="1">
            <a:spLocks noChangeArrowheads="1"/>
          </p:cNvSpPr>
          <p:nvPr/>
        </p:nvSpPr>
        <p:spPr bwMode="auto">
          <a:xfrm>
            <a:off x="2178099" y="6053676"/>
            <a:ext cx="558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0841666"/>
              </p:ext>
            </p:extLst>
          </p:nvPr>
        </p:nvGraphicFramePr>
        <p:xfrm>
          <a:off x="2149071" y="6355403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8" name="직선 화살표 연결선 57"/>
          <p:cNvCxnSpPr/>
          <p:nvPr/>
        </p:nvCxnSpPr>
        <p:spPr>
          <a:xfrm>
            <a:off x="2821359" y="652441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5230221"/>
              </p:ext>
            </p:extLst>
          </p:nvPr>
        </p:nvGraphicFramePr>
        <p:xfrm>
          <a:off x="3120621" y="635540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60" name="직선 화살표 연결선 59"/>
          <p:cNvCxnSpPr/>
          <p:nvPr/>
        </p:nvCxnSpPr>
        <p:spPr>
          <a:xfrm>
            <a:off x="4440609" y="652441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5102028"/>
              </p:ext>
            </p:extLst>
          </p:nvPr>
        </p:nvGraphicFramePr>
        <p:xfrm>
          <a:off x="4739871" y="635540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2" name="직선 화살표 연결선 61"/>
          <p:cNvCxnSpPr/>
          <p:nvPr/>
        </p:nvCxnSpPr>
        <p:spPr>
          <a:xfrm>
            <a:off x="6073351" y="651168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3" name="표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9443316"/>
              </p:ext>
            </p:extLst>
          </p:nvPr>
        </p:nvGraphicFramePr>
        <p:xfrm>
          <a:off x="6372613" y="634266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4" name="직선 화살표 연결선 63"/>
          <p:cNvCxnSpPr/>
          <p:nvPr/>
        </p:nvCxnSpPr>
        <p:spPr>
          <a:xfrm>
            <a:off x="7692601" y="651168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41213"/>
              </p:ext>
            </p:extLst>
          </p:nvPr>
        </p:nvGraphicFramePr>
        <p:xfrm>
          <a:off x="9155655" y="634266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6" name="TextBox 10"/>
          <p:cNvSpPr txBox="1">
            <a:spLocks noChangeArrowheads="1"/>
          </p:cNvSpPr>
          <p:nvPr/>
        </p:nvSpPr>
        <p:spPr bwMode="auto">
          <a:xfrm>
            <a:off x="3349221" y="607272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7" name="TextBox 10"/>
          <p:cNvSpPr txBox="1">
            <a:spLocks noChangeArrowheads="1"/>
          </p:cNvSpPr>
          <p:nvPr/>
        </p:nvSpPr>
        <p:spPr bwMode="auto">
          <a:xfrm>
            <a:off x="4949421" y="607272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TextBox 10"/>
          <p:cNvSpPr txBox="1">
            <a:spLocks noChangeArrowheads="1"/>
          </p:cNvSpPr>
          <p:nvPr/>
        </p:nvSpPr>
        <p:spPr bwMode="auto">
          <a:xfrm>
            <a:off x="6587721" y="607272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0" name="직선 화살표 연결선 69"/>
          <p:cNvCxnSpPr/>
          <p:nvPr/>
        </p:nvCxnSpPr>
        <p:spPr>
          <a:xfrm>
            <a:off x="8821755" y="6518606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직사각형 70"/>
          <p:cNvSpPr/>
          <p:nvPr/>
        </p:nvSpPr>
        <p:spPr>
          <a:xfrm>
            <a:off x="8069769" y="6296961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72" name="TextBox 10"/>
          <p:cNvSpPr txBox="1">
            <a:spLocks noChangeArrowheads="1"/>
          </p:cNvSpPr>
          <p:nvPr/>
        </p:nvSpPr>
        <p:spPr bwMode="auto">
          <a:xfrm>
            <a:off x="2145193" y="6942106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323676"/>
              </p:ext>
            </p:extLst>
          </p:nvPr>
        </p:nvGraphicFramePr>
        <p:xfrm>
          <a:off x="2135215" y="7339083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" name="TextBox 10"/>
          <p:cNvSpPr txBox="1">
            <a:spLocks noChangeArrowheads="1"/>
          </p:cNvSpPr>
          <p:nvPr/>
        </p:nvSpPr>
        <p:spPr bwMode="auto">
          <a:xfrm>
            <a:off x="2185025" y="8161316"/>
            <a:ext cx="558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9377392"/>
              </p:ext>
            </p:extLst>
          </p:nvPr>
        </p:nvGraphicFramePr>
        <p:xfrm>
          <a:off x="2155997" y="8482093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08401"/>
              </p:ext>
            </p:extLst>
          </p:nvPr>
        </p:nvGraphicFramePr>
        <p:xfrm>
          <a:off x="3127547" y="848209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78" name="직선 화살표 연결선 77"/>
          <p:cNvCxnSpPr/>
          <p:nvPr/>
        </p:nvCxnSpPr>
        <p:spPr>
          <a:xfrm>
            <a:off x="4466585" y="868920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800692"/>
              </p:ext>
            </p:extLst>
          </p:nvPr>
        </p:nvGraphicFramePr>
        <p:xfrm>
          <a:off x="4746797" y="848209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직선 화살표 연결선 79"/>
          <p:cNvCxnSpPr/>
          <p:nvPr/>
        </p:nvCxnSpPr>
        <p:spPr>
          <a:xfrm>
            <a:off x="6099327" y="865742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7127948"/>
              </p:ext>
            </p:extLst>
          </p:nvPr>
        </p:nvGraphicFramePr>
        <p:xfrm>
          <a:off x="6379539" y="846935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2" name="직선 화살표 연결선 81"/>
          <p:cNvCxnSpPr/>
          <p:nvPr/>
        </p:nvCxnSpPr>
        <p:spPr>
          <a:xfrm>
            <a:off x="7718577" y="863837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694139"/>
              </p:ext>
            </p:extLst>
          </p:nvPr>
        </p:nvGraphicFramePr>
        <p:xfrm>
          <a:off x="9162581" y="846935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4" name="TextBox 10"/>
          <p:cNvSpPr txBox="1">
            <a:spLocks noChangeArrowheads="1"/>
          </p:cNvSpPr>
          <p:nvPr/>
        </p:nvSpPr>
        <p:spPr bwMode="auto">
          <a:xfrm>
            <a:off x="3356147" y="818036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5" name="TextBox 10"/>
          <p:cNvSpPr txBox="1">
            <a:spLocks noChangeArrowheads="1"/>
          </p:cNvSpPr>
          <p:nvPr/>
        </p:nvSpPr>
        <p:spPr bwMode="auto">
          <a:xfrm>
            <a:off x="4956347" y="818036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6" name="TextBox 10"/>
          <p:cNvSpPr txBox="1">
            <a:spLocks noChangeArrowheads="1"/>
          </p:cNvSpPr>
          <p:nvPr/>
        </p:nvSpPr>
        <p:spPr bwMode="auto">
          <a:xfrm>
            <a:off x="6594647" y="818036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8" name="직선 화살표 연결선 87"/>
          <p:cNvCxnSpPr/>
          <p:nvPr/>
        </p:nvCxnSpPr>
        <p:spPr>
          <a:xfrm>
            <a:off x="8847731" y="863836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직사각형 88"/>
          <p:cNvSpPr/>
          <p:nvPr/>
        </p:nvSpPr>
        <p:spPr>
          <a:xfrm>
            <a:off x="8076695" y="8423651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90" name="TextBox 10"/>
          <p:cNvSpPr txBox="1">
            <a:spLocks noChangeArrowheads="1"/>
          </p:cNvSpPr>
          <p:nvPr/>
        </p:nvSpPr>
        <p:spPr bwMode="auto">
          <a:xfrm>
            <a:off x="2152119" y="9068796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0032956"/>
              </p:ext>
            </p:extLst>
          </p:nvPr>
        </p:nvGraphicFramePr>
        <p:xfrm>
          <a:off x="2142141" y="9465773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직선 화살표 연결선 91"/>
          <p:cNvCxnSpPr/>
          <p:nvPr/>
        </p:nvCxnSpPr>
        <p:spPr>
          <a:xfrm flipV="1">
            <a:off x="2787747" y="6718300"/>
            <a:ext cx="513328" cy="79323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화살표 연결선 92"/>
          <p:cNvCxnSpPr/>
          <p:nvPr/>
        </p:nvCxnSpPr>
        <p:spPr>
          <a:xfrm flipV="1">
            <a:off x="2803208" y="8856846"/>
            <a:ext cx="513328" cy="79323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연결선 93"/>
          <p:cNvCxnSpPr/>
          <p:nvPr/>
        </p:nvCxnSpPr>
        <p:spPr>
          <a:xfrm>
            <a:off x="2722403" y="8020050"/>
            <a:ext cx="2240874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/>
          <p:cNvCxnSpPr/>
          <p:nvPr/>
        </p:nvCxnSpPr>
        <p:spPr>
          <a:xfrm>
            <a:off x="4956927" y="8007350"/>
            <a:ext cx="0" cy="51157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>
            <a:off x="2722403" y="8020050"/>
            <a:ext cx="0" cy="47982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직사각형 39"/>
          <p:cNvSpPr>
            <a:spLocks noChangeArrowheads="1"/>
          </p:cNvSpPr>
          <p:nvPr/>
        </p:nvSpPr>
        <p:spPr bwMode="auto">
          <a:xfrm>
            <a:off x="3133986" y="6847197"/>
            <a:ext cx="182787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new = free; 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40"/>
          <p:cNvSpPr>
            <a:spLocks noChangeArrowheads="1"/>
          </p:cNvSpPr>
          <p:nvPr/>
        </p:nvSpPr>
        <p:spPr bwMode="auto">
          <a:xfrm>
            <a:off x="2956008" y="7635101"/>
            <a:ext cx="245515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free =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free-&gt;link</a:t>
            </a:r>
            <a:r>
              <a:rPr lang="en-US" altLang="ko-KR" sz="1200" dirty="0">
                <a:latin typeface="Adobe 고딕 Std B" pitchFamily="34" charset="-127"/>
                <a:ea typeface="Adobe 고딕 Std B" pitchFamily="34" charset="-127"/>
              </a:rPr>
              <a:t>;</a:t>
            </a:r>
            <a:endParaRPr lang="ko-KR" altLang="en-US" sz="1200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98" name="직사각형 41"/>
          <p:cNvSpPr>
            <a:spLocks noChangeArrowheads="1"/>
          </p:cNvSpPr>
          <p:nvPr/>
        </p:nvSpPr>
        <p:spPr bwMode="auto">
          <a:xfrm>
            <a:off x="2984404" y="9303440"/>
            <a:ext cx="193193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return new; 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9" name="직사각형 68"/>
          <p:cNvSpPr/>
          <p:nvPr/>
        </p:nvSpPr>
        <p:spPr>
          <a:xfrm flipV="1">
            <a:off x="-2" y="1238048"/>
            <a:ext cx="899029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6" name="TextBox 75"/>
          <p:cNvSpPr txBox="1"/>
          <p:nvPr/>
        </p:nvSpPr>
        <p:spPr>
          <a:xfrm>
            <a:off x="680005" y="647996"/>
            <a:ext cx="831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동적 기억장소의 할당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11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07711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511131" cy="523220"/>
            <a:chOff x="1577990" y="2199825"/>
            <a:chExt cx="5511131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970400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자유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공간리스트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(free space list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할당과 반환 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자유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공간리스트에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free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한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반환 과정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6" name="TextBox 10"/>
          <p:cNvSpPr txBox="1">
            <a:spLocks noChangeArrowheads="1"/>
          </p:cNvSpPr>
          <p:nvPr/>
        </p:nvSpPr>
        <p:spPr bwMode="auto">
          <a:xfrm>
            <a:off x="2191955" y="4027432"/>
            <a:ext cx="558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9025"/>
              </p:ext>
            </p:extLst>
          </p:nvPr>
        </p:nvGraphicFramePr>
        <p:xfrm>
          <a:off x="2162927" y="432915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2" name="직선 화살표 연결선 21"/>
          <p:cNvCxnSpPr>
            <a:stCxn id="21" idx="3"/>
            <a:endCxn id="23" idx="1"/>
          </p:cNvCxnSpPr>
          <p:nvPr/>
        </p:nvCxnSpPr>
        <p:spPr>
          <a:xfrm>
            <a:off x="2820389" y="4511996"/>
            <a:ext cx="19904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135165"/>
              </p:ext>
            </p:extLst>
          </p:nvPr>
        </p:nvGraphicFramePr>
        <p:xfrm>
          <a:off x="4810877" y="43291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6130865" y="447912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8802661"/>
              </p:ext>
            </p:extLst>
          </p:nvPr>
        </p:nvGraphicFramePr>
        <p:xfrm>
          <a:off x="6430127" y="43291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8" name="직선 화살표 연결선 27"/>
          <p:cNvCxnSpPr/>
          <p:nvPr/>
        </p:nvCxnSpPr>
        <p:spPr>
          <a:xfrm>
            <a:off x="7763607" y="4466386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410965"/>
              </p:ext>
            </p:extLst>
          </p:nvPr>
        </p:nvGraphicFramePr>
        <p:xfrm>
          <a:off x="9074261" y="4316422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2" name="TextBox 10"/>
          <p:cNvSpPr txBox="1">
            <a:spLocks noChangeArrowheads="1"/>
          </p:cNvSpPr>
          <p:nvPr/>
        </p:nvSpPr>
        <p:spPr bwMode="auto">
          <a:xfrm>
            <a:off x="5039477" y="40464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3" name="TextBox 10"/>
          <p:cNvSpPr txBox="1">
            <a:spLocks noChangeArrowheads="1"/>
          </p:cNvSpPr>
          <p:nvPr/>
        </p:nvSpPr>
        <p:spPr bwMode="auto">
          <a:xfrm>
            <a:off x="6639677" y="40464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7" name="직선 화살표 연결선 36"/>
          <p:cNvCxnSpPr/>
          <p:nvPr/>
        </p:nvCxnSpPr>
        <p:spPr>
          <a:xfrm>
            <a:off x="8740361" y="4473312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/>
          <p:cNvSpPr/>
          <p:nvPr/>
        </p:nvSpPr>
        <p:spPr>
          <a:xfrm>
            <a:off x="7988375" y="4232617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54" name="TextBox 10"/>
          <p:cNvSpPr txBox="1">
            <a:spLocks noChangeArrowheads="1"/>
          </p:cNvSpPr>
          <p:nvPr/>
        </p:nvSpPr>
        <p:spPr bwMode="auto">
          <a:xfrm>
            <a:off x="2159049" y="4877762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441557"/>
              </p:ext>
            </p:extLst>
          </p:nvPr>
        </p:nvGraphicFramePr>
        <p:xfrm>
          <a:off x="2149071" y="527473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0" name="표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249118"/>
              </p:ext>
            </p:extLst>
          </p:nvPr>
        </p:nvGraphicFramePr>
        <p:xfrm>
          <a:off x="3169115" y="5293478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1" name="직선 화살표 연결선 100"/>
          <p:cNvCxnSpPr/>
          <p:nvPr/>
        </p:nvCxnSpPr>
        <p:spPr>
          <a:xfrm>
            <a:off x="2835215" y="546941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"/>
          <p:cNvSpPr txBox="1">
            <a:spLocks noChangeArrowheads="1"/>
          </p:cNvSpPr>
          <p:nvPr/>
        </p:nvSpPr>
        <p:spPr bwMode="auto">
          <a:xfrm>
            <a:off x="3363077" y="49608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TextBox 10"/>
          <p:cNvSpPr txBox="1">
            <a:spLocks noChangeArrowheads="1"/>
          </p:cNvSpPr>
          <p:nvPr/>
        </p:nvSpPr>
        <p:spPr bwMode="auto">
          <a:xfrm>
            <a:off x="2191955" y="6046732"/>
            <a:ext cx="558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868576"/>
              </p:ext>
            </p:extLst>
          </p:nvPr>
        </p:nvGraphicFramePr>
        <p:xfrm>
          <a:off x="2162927" y="634845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6" name="직선 화살표 연결선 145"/>
          <p:cNvCxnSpPr>
            <a:stCxn id="145" idx="3"/>
            <a:endCxn id="147" idx="1"/>
          </p:cNvCxnSpPr>
          <p:nvPr/>
        </p:nvCxnSpPr>
        <p:spPr>
          <a:xfrm>
            <a:off x="2820389" y="6531296"/>
            <a:ext cx="19904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7" name="표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263232"/>
              </p:ext>
            </p:extLst>
          </p:nvPr>
        </p:nvGraphicFramePr>
        <p:xfrm>
          <a:off x="4810877" y="63484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8" name="직선 화살표 연결선 147"/>
          <p:cNvCxnSpPr/>
          <p:nvPr/>
        </p:nvCxnSpPr>
        <p:spPr>
          <a:xfrm>
            <a:off x="6130865" y="649842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9" name="표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799667"/>
              </p:ext>
            </p:extLst>
          </p:nvPr>
        </p:nvGraphicFramePr>
        <p:xfrm>
          <a:off x="6430127" y="63484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0" name="직선 화살표 연결선 149"/>
          <p:cNvCxnSpPr/>
          <p:nvPr/>
        </p:nvCxnSpPr>
        <p:spPr>
          <a:xfrm>
            <a:off x="7763607" y="6485686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1" name="표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398266"/>
              </p:ext>
            </p:extLst>
          </p:nvPr>
        </p:nvGraphicFramePr>
        <p:xfrm>
          <a:off x="9074261" y="6335722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2" name="TextBox 10"/>
          <p:cNvSpPr txBox="1">
            <a:spLocks noChangeArrowheads="1"/>
          </p:cNvSpPr>
          <p:nvPr/>
        </p:nvSpPr>
        <p:spPr bwMode="auto">
          <a:xfrm>
            <a:off x="5039477" y="60657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3" name="TextBox 10"/>
          <p:cNvSpPr txBox="1">
            <a:spLocks noChangeArrowheads="1"/>
          </p:cNvSpPr>
          <p:nvPr/>
        </p:nvSpPr>
        <p:spPr bwMode="auto">
          <a:xfrm>
            <a:off x="6639677" y="60657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4" name="직선 화살표 연결선 153"/>
          <p:cNvCxnSpPr/>
          <p:nvPr/>
        </p:nvCxnSpPr>
        <p:spPr>
          <a:xfrm>
            <a:off x="8740361" y="6492612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직사각형 154"/>
          <p:cNvSpPr/>
          <p:nvPr/>
        </p:nvSpPr>
        <p:spPr>
          <a:xfrm>
            <a:off x="7988375" y="6251917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156" name="TextBox 10"/>
          <p:cNvSpPr txBox="1">
            <a:spLocks noChangeArrowheads="1"/>
          </p:cNvSpPr>
          <p:nvPr/>
        </p:nvSpPr>
        <p:spPr bwMode="auto">
          <a:xfrm>
            <a:off x="2159049" y="6897062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57" name="표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4651623"/>
              </p:ext>
            </p:extLst>
          </p:nvPr>
        </p:nvGraphicFramePr>
        <p:xfrm>
          <a:off x="2149071" y="729403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8" name="표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4182376"/>
              </p:ext>
            </p:extLst>
          </p:nvPr>
        </p:nvGraphicFramePr>
        <p:xfrm>
          <a:off x="3169115" y="7312778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9" name="직선 화살표 연결선 158"/>
          <p:cNvCxnSpPr/>
          <p:nvPr/>
        </p:nvCxnSpPr>
        <p:spPr>
          <a:xfrm>
            <a:off x="2835215" y="748871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0"/>
          <p:cNvSpPr txBox="1">
            <a:spLocks noChangeArrowheads="1"/>
          </p:cNvSpPr>
          <p:nvPr/>
        </p:nvSpPr>
        <p:spPr bwMode="auto">
          <a:xfrm>
            <a:off x="3363077" y="69801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61" name="TextBox 10"/>
          <p:cNvSpPr txBox="1">
            <a:spLocks noChangeArrowheads="1"/>
          </p:cNvSpPr>
          <p:nvPr/>
        </p:nvSpPr>
        <p:spPr bwMode="auto">
          <a:xfrm>
            <a:off x="2191955" y="8066032"/>
            <a:ext cx="558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1472056"/>
              </p:ext>
            </p:extLst>
          </p:nvPr>
        </p:nvGraphicFramePr>
        <p:xfrm>
          <a:off x="2162927" y="836775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860632"/>
              </p:ext>
            </p:extLst>
          </p:nvPr>
        </p:nvGraphicFramePr>
        <p:xfrm>
          <a:off x="4810877" y="83677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5" name="직선 화살표 연결선 164"/>
          <p:cNvCxnSpPr/>
          <p:nvPr/>
        </p:nvCxnSpPr>
        <p:spPr>
          <a:xfrm>
            <a:off x="6130865" y="851772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8384850"/>
              </p:ext>
            </p:extLst>
          </p:nvPr>
        </p:nvGraphicFramePr>
        <p:xfrm>
          <a:off x="6430127" y="83677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7" name="직선 화살표 연결선 166"/>
          <p:cNvCxnSpPr/>
          <p:nvPr/>
        </p:nvCxnSpPr>
        <p:spPr>
          <a:xfrm>
            <a:off x="7763607" y="8504986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322873"/>
              </p:ext>
            </p:extLst>
          </p:nvPr>
        </p:nvGraphicFramePr>
        <p:xfrm>
          <a:off x="9074261" y="8355022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9" name="TextBox 10"/>
          <p:cNvSpPr txBox="1">
            <a:spLocks noChangeArrowheads="1"/>
          </p:cNvSpPr>
          <p:nvPr/>
        </p:nvSpPr>
        <p:spPr bwMode="auto">
          <a:xfrm>
            <a:off x="5039477" y="80850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0" name="TextBox 10"/>
          <p:cNvSpPr txBox="1">
            <a:spLocks noChangeArrowheads="1"/>
          </p:cNvSpPr>
          <p:nvPr/>
        </p:nvSpPr>
        <p:spPr bwMode="auto">
          <a:xfrm>
            <a:off x="6639677" y="80850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1" name="직선 화살표 연결선 170"/>
          <p:cNvCxnSpPr/>
          <p:nvPr/>
        </p:nvCxnSpPr>
        <p:spPr>
          <a:xfrm>
            <a:off x="8740361" y="8511912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직사각형 171"/>
          <p:cNvSpPr/>
          <p:nvPr/>
        </p:nvSpPr>
        <p:spPr>
          <a:xfrm>
            <a:off x="7988375" y="8271217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173" name="TextBox 10"/>
          <p:cNvSpPr txBox="1">
            <a:spLocks noChangeArrowheads="1"/>
          </p:cNvSpPr>
          <p:nvPr/>
        </p:nvSpPr>
        <p:spPr bwMode="auto">
          <a:xfrm>
            <a:off x="2159049" y="8916362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4" name="표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806953"/>
              </p:ext>
            </p:extLst>
          </p:nvPr>
        </p:nvGraphicFramePr>
        <p:xfrm>
          <a:off x="2149071" y="9313339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5" name="표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674574"/>
              </p:ext>
            </p:extLst>
          </p:nvPr>
        </p:nvGraphicFramePr>
        <p:xfrm>
          <a:off x="3169115" y="9332078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76" name="직선 화살표 연결선 175"/>
          <p:cNvCxnSpPr/>
          <p:nvPr/>
        </p:nvCxnSpPr>
        <p:spPr>
          <a:xfrm>
            <a:off x="2835215" y="950801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TextBox 10"/>
          <p:cNvSpPr txBox="1">
            <a:spLocks noChangeArrowheads="1"/>
          </p:cNvSpPr>
          <p:nvPr/>
        </p:nvSpPr>
        <p:spPr bwMode="auto">
          <a:xfrm>
            <a:off x="3363077" y="89994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87" name="직선 화살표 연결선 186"/>
          <p:cNvCxnSpPr/>
          <p:nvPr/>
        </p:nvCxnSpPr>
        <p:spPr>
          <a:xfrm flipV="1">
            <a:off x="4484039" y="6710621"/>
            <a:ext cx="456261" cy="78366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직선 화살표 연결선 188"/>
          <p:cNvCxnSpPr/>
          <p:nvPr/>
        </p:nvCxnSpPr>
        <p:spPr>
          <a:xfrm flipV="1">
            <a:off x="4452758" y="8741105"/>
            <a:ext cx="456261" cy="783665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직선 화살표 연결선 189"/>
          <p:cNvCxnSpPr/>
          <p:nvPr/>
        </p:nvCxnSpPr>
        <p:spPr>
          <a:xfrm>
            <a:off x="2781549" y="8552664"/>
            <a:ext cx="519526" cy="78537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직사각형 36"/>
          <p:cNvSpPr>
            <a:spLocks noChangeArrowheads="1"/>
          </p:cNvSpPr>
          <p:nvPr/>
        </p:nvSpPr>
        <p:spPr bwMode="auto">
          <a:xfrm>
            <a:off x="4721877" y="6958617"/>
            <a:ext cx="22860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old-&gt;link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free;  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93" name="직사각형 37"/>
          <p:cNvSpPr>
            <a:spLocks noChangeArrowheads="1"/>
          </p:cNvSpPr>
          <p:nvPr/>
        </p:nvSpPr>
        <p:spPr bwMode="auto">
          <a:xfrm>
            <a:off x="2984846" y="8637011"/>
            <a:ext cx="163570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free = old;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 flipV="1">
            <a:off x="-2" y="1238048"/>
            <a:ext cx="899029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TextBox 66"/>
          <p:cNvSpPr txBox="1"/>
          <p:nvPr/>
        </p:nvSpPr>
        <p:spPr>
          <a:xfrm>
            <a:off x="680005" y="647996"/>
            <a:ext cx="831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동적 기억장소의 할당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76260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844747" cy="954107"/>
            <a:chOff x="1577990" y="2199825"/>
            <a:chExt cx="5844747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304016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</a:t>
              </a:r>
              <a:r>
                <a:rPr lang="en-US" altLang="ko-KR" sz="28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(singly linked list</a:t>
              </a:r>
              <a:r>
                <a:rPr lang="en-US" altLang="ko-KR" sz="28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8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954655"/>
            <a:chOff x="1454251" y="3664625"/>
            <a:chExt cx="11282473" cy="295465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95465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연결리스트 자료구조의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종류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연결의 표현 방법에 의해 분류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환형 연결리스트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연결리스트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이중 환형 연결리스트</a:t>
              </a:r>
              <a:endParaRPr lang="ko-KR" altLang="en-US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5967673"/>
            <a:ext cx="11282473" cy="2339102"/>
            <a:chOff x="1454251" y="3664625"/>
            <a:chExt cx="11282473" cy="2339102"/>
          </a:xfrm>
        </p:grpSpPr>
        <p:sp>
          <p:nvSpPr>
            <p:cNvPr id="46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33910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구조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노드가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하나의 연결 필드에 의해서 다음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노드와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연결되는 구조를 가진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연결리스트를 의미함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itchFamily="2" charset="2"/>
                <a:buChar char="§"/>
              </a:pP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필드와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1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 필드로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탐색은 한 방향으로만 진행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1864022" y="8632346"/>
            <a:ext cx="74251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week</a:t>
            </a:r>
            <a:endParaRPr kumimoji="0"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0" name="표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8089837"/>
              </p:ext>
            </p:extLst>
          </p:nvPr>
        </p:nvGraphicFramePr>
        <p:xfrm>
          <a:off x="1883072" y="9029323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1" name="직선 화살표 연결선 50"/>
          <p:cNvCxnSpPr/>
          <p:nvPr/>
        </p:nvCxnSpPr>
        <p:spPr>
          <a:xfrm>
            <a:off x="2555360" y="919833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2" name="표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4084284"/>
              </p:ext>
            </p:extLst>
          </p:nvPr>
        </p:nvGraphicFramePr>
        <p:xfrm>
          <a:off x="2854622" y="902932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3" name="직선 화살표 연결선 52"/>
          <p:cNvCxnSpPr/>
          <p:nvPr/>
        </p:nvCxnSpPr>
        <p:spPr>
          <a:xfrm>
            <a:off x="4174610" y="919833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6792715"/>
              </p:ext>
            </p:extLst>
          </p:nvPr>
        </p:nvGraphicFramePr>
        <p:xfrm>
          <a:off x="4473872" y="902932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직선 화살표 연결선 55"/>
          <p:cNvCxnSpPr/>
          <p:nvPr/>
        </p:nvCxnSpPr>
        <p:spPr>
          <a:xfrm>
            <a:off x="5807352" y="918560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5993"/>
              </p:ext>
            </p:extLst>
          </p:nvPr>
        </p:nvGraphicFramePr>
        <p:xfrm>
          <a:off x="6106614" y="901658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6" name="직선 화살표 연결선 65"/>
          <p:cNvCxnSpPr/>
          <p:nvPr/>
        </p:nvCxnSpPr>
        <p:spPr>
          <a:xfrm>
            <a:off x="7426602" y="918560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9" name="표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6055130"/>
              </p:ext>
            </p:extLst>
          </p:nvPr>
        </p:nvGraphicFramePr>
        <p:xfrm>
          <a:off x="7725864" y="901658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0" name="TextBox 10"/>
          <p:cNvSpPr txBox="1">
            <a:spLocks noChangeArrowheads="1"/>
          </p:cNvSpPr>
          <p:nvPr/>
        </p:nvSpPr>
        <p:spPr bwMode="auto">
          <a:xfrm>
            <a:off x="3064172" y="8651396"/>
            <a:ext cx="998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1" name="TextBox 10"/>
          <p:cNvSpPr txBox="1">
            <a:spLocks noChangeArrowheads="1"/>
          </p:cNvSpPr>
          <p:nvPr/>
        </p:nvSpPr>
        <p:spPr bwMode="auto">
          <a:xfrm>
            <a:off x="4664372" y="8651396"/>
            <a:ext cx="998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10"/>
          <p:cNvSpPr txBox="1">
            <a:spLocks noChangeArrowheads="1"/>
          </p:cNvSpPr>
          <p:nvPr/>
        </p:nvSpPr>
        <p:spPr bwMode="auto">
          <a:xfrm>
            <a:off x="6302672" y="8651396"/>
            <a:ext cx="998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3" name="TextBox 10"/>
          <p:cNvSpPr txBox="1">
            <a:spLocks noChangeArrowheads="1"/>
          </p:cNvSpPr>
          <p:nvPr/>
        </p:nvSpPr>
        <p:spPr bwMode="auto">
          <a:xfrm>
            <a:off x="7921922" y="8651396"/>
            <a:ext cx="99899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08341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844747" cy="954107"/>
            <a:chOff x="1577990" y="2199825"/>
            <a:chExt cx="5844747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304016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</a:t>
              </a:r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(singly linked list)</a:t>
              </a: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15553"/>
            <a:chOff x="1454251" y="3664625"/>
            <a:chExt cx="11282473" cy="61555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1555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ADT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526946" y="3453211"/>
            <a:ext cx="9300381" cy="54784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ADT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Linkedlist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데이터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0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 이상의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가진 유한순서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(Element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값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  <a:p>
            <a:pPr>
              <a:lnSpc>
                <a:spcPts val="3000"/>
              </a:lnSpc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연산자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연산내용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L∈Linkedlist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n∈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p∈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position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연결리스트를 생성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~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연결리스트를 소멸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Boolean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search(L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n)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연결리스트에서 주어진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탐색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insert(L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n)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연결리스트에 주어진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remove(L, n)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연결리스트에서 주어진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remove_all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(L)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연결리스트의 모든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get_data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(L, p)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가리키는 현재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데이터를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get_nextnode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(L, p)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//p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가리키는 현재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다음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Element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모든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>
              <a:lnSpc>
                <a:spcPts val="3000"/>
              </a:lnSpc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End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Linkedlist</a:t>
            </a:r>
            <a:endParaRPr lang="ko-KR" altLang="en-US" sz="2400" b="1" dirty="0">
              <a:latin typeface="Adobe 고딕 Std B" pitchFamily="34" charset="-127"/>
              <a:ea typeface="Adobe 고딕 Std B" pitchFamily="34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4894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844747" cy="954107"/>
            <a:chOff x="1577990" y="2199825"/>
            <a:chExt cx="5844747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304016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</a:t>
              </a:r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(singly linked list)</a:t>
              </a: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7109639"/>
            <a:chOff x="1454251" y="3664625"/>
            <a:chExt cx="11282473" cy="710963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710963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구현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구조체를 이용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구조체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항목을 참조하는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멤버 접근 연산자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멤버의 형태가 다르므로 멤버참조연산자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(.)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직접 멤버 를 참조해야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배열은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배열요소의 형태가 같으므로 주소계산에 의해 각 멤버의 참조가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가능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직접참조연산자(.)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간접참조연산자(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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struct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list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node(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단순 구조체 변수), </a:t>
              </a:r>
              <a:r>
                <a:rPr lang="en-US" altLang="ko-KR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struct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list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</a:t>
              </a:r>
              <a:r>
                <a:rPr lang="en-US" altLang="ko-KR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nodeptr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포인터형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구조체 변수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);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node.data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100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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; </a:t>
              </a: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nodeptr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-&gt;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data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100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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;</a:t>
              </a: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  <a:sym typeface="Symbol" pitchFamily="18" charset="2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(*</a:t>
              </a:r>
              <a:r>
                <a:rPr lang="en-US" altLang="ko-KR" sz="20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nodeptr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).data </a:t>
              </a:r>
              <a:r>
                <a:rPr lang="en-US" altLang="ko-KR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=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  <a:sym typeface="Symbol" pitchFamily="18" charset="2"/>
                </a:rPr>
                <a:t>100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;  //</a:t>
              </a:r>
              <a:r>
                <a:rPr lang="ko-KR" altLang="en-US" sz="2000" dirty="0"/>
                <a:t>구조체 포인터를 </a:t>
              </a:r>
              <a:r>
                <a:rPr lang="ko-KR" altLang="en-US" sz="2000" dirty="0" err="1"/>
                <a:t>역참조한</a:t>
              </a:r>
              <a:r>
                <a:rPr lang="ko-KR" altLang="en-US" sz="2000" dirty="0"/>
                <a:t> 뒤 </a:t>
              </a:r>
              <a:r>
                <a:rPr lang="en-US" altLang="ko-KR" sz="2000" dirty="0"/>
                <a:t>.</a:t>
              </a:r>
              <a:r>
                <a:rPr lang="ko-KR" altLang="en-US" sz="2000" dirty="0"/>
                <a:t>으로 멤버에 </a:t>
              </a:r>
              <a:r>
                <a:rPr lang="ko-KR" altLang="en-US" sz="2000" dirty="0" smtClean="0"/>
                <a:t>접근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1923252" y="3944146"/>
            <a:ext cx="8935248" cy="19389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list {        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구조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None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data;</a:t>
            </a:r>
          </a:p>
          <a:p>
            <a:pPr lvl="0">
              <a:buNone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*link;</a:t>
            </a:r>
          </a:p>
          <a:p>
            <a:pPr lvl="0">
              <a:buNone/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</a:p>
          <a:p>
            <a:pPr lvl="0">
              <a:buNone/>
            </a:pPr>
            <a:endParaRPr lang="en-US" altLang="ko-KR" sz="1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>
              <a:buNone/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list *head;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구조체의 시작주소를 참조하는 구조체형 포인터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553991"/>
              </p:ext>
            </p:extLst>
          </p:nvPr>
        </p:nvGraphicFramePr>
        <p:xfrm>
          <a:off x="7053695" y="4665992"/>
          <a:ext cx="22225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1250"/>
                <a:gridCol w="1111250"/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r>
                        <a:rPr lang="ko-KR" altLang="en-US" sz="2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20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*link</a:t>
                      </a:r>
                      <a:endParaRPr lang="ko-KR" altLang="en-US" sz="2200" dirty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203864"/>
                    </a:solidFill>
                  </a:tcPr>
                </a:tc>
              </a:tr>
            </a:tbl>
          </a:graphicData>
        </a:graphic>
      </p:graphicFrame>
      <p:sp>
        <p:nvSpPr>
          <p:cNvPr id="4" name="직사각형 3"/>
          <p:cNvSpPr/>
          <p:nvPr/>
        </p:nvSpPr>
        <p:spPr>
          <a:xfrm>
            <a:off x="7053695" y="4196886"/>
            <a:ext cx="520592" cy="400110"/>
          </a:xfrm>
          <a:prstGeom prst="rect">
            <a:avLst/>
          </a:prstGeom>
          <a:ln>
            <a:solidFill>
              <a:schemeClr val="tx1"/>
            </a:solidFill>
            <a:prstDash val="sysDash"/>
          </a:ln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7409654" y="9021725"/>
            <a:ext cx="391486" cy="385465"/>
          </a:xfrm>
          <a:prstGeom prst="rect">
            <a:avLst/>
          </a:prstGeom>
          <a:solidFill>
            <a:srgbClr val="203864"/>
          </a:solidFill>
        </p:spPr>
        <p:txBody>
          <a:bodyPr wrap="square">
            <a:sp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22" name="직선 화살표 연결선 21"/>
          <p:cNvCxnSpPr/>
          <p:nvPr/>
        </p:nvCxnSpPr>
        <p:spPr>
          <a:xfrm>
            <a:off x="7988178" y="9186353"/>
            <a:ext cx="83559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116041" y="8683915"/>
            <a:ext cx="10246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nodeptr</a:t>
            </a:r>
            <a:endParaRPr lang="ko-KR" altLang="en-US" sz="1800" dirty="0"/>
          </a:p>
        </p:txBody>
      </p:sp>
      <p:sp>
        <p:nvSpPr>
          <p:cNvPr id="26" name="직사각형 25"/>
          <p:cNvSpPr/>
          <p:nvPr/>
        </p:nvSpPr>
        <p:spPr>
          <a:xfrm>
            <a:off x="9295014" y="8423049"/>
            <a:ext cx="485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</a:t>
            </a:r>
            <a:endParaRPr lang="ko-KR" altLang="en-US" sz="1800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029192"/>
              </p:ext>
            </p:extLst>
          </p:nvPr>
        </p:nvGraphicFramePr>
        <p:xfrm>
          <a:off x="9165962" y="8732405"/>
          <a:ext cx="788524" cy="70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524"/>
              </a:tblGrid>
              <a:tr h="352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3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8500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844747" cy="954107"/>
            <a:chOff x="1577990" y="2199825"/>
            <a:chExt cx="5844747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304016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</a:t>
              </a:r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(singly linked list)</a:t>
              </a: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구현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구조체의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멤버 접근 연산자 프로그램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863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정의 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*link;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main(){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node1;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변수 선언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메모리가 할당됨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*node2=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)); 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구조체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포인터에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 할당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*node3=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)); 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node1.i=100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node2-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=200;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node2-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&gt;link=&amp;node1;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node3-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&gt;link=&amp;node1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6669663" y="4947141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node1</a:t>
            </a:r>
            <a:endParaRPr lang="ko-KR" altLang="en-US" sz="1800" dirty="0"/>
          </a:p>
        </p:txBody>
      </p:sp>
      <p:sp>
        <p:nvSpPr>
          <p:cNvPr id="22" name="직사각형 21"/>
          <p:cNvSpPr/>
          <p:nvPr/>
        </p:nvSpPr>
        <p:spPr>
          <a:xfrm>
            <a:off x="9740088" y="3992587"/>
            <a:ext cx="112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endParaRPr lang="ko-KR" altLang="en-US" sz="1800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39045"/>
              </p:ext>
            </p:extLst>
          </p:nvPr>
        </p:nvGraphicFramePr>
        <p:xfrm>
          <a:off x="9966062" y="4438242"/>
          <a:ext cx="788524" cy="70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524"/>
              </a:tblGrid>
              <a:tr h="352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3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8" name="직사각형 27"/>
          <p:cNvSpPr/>
          <p:nvPr/>
        </p:nvSpPr>
        <p:spPr>
          <a:xfrm>
            <a:off x="9105104" y="4650018"/>
            <a:ext cx="391486" cy="385465"/>
          </a:xfrm>
          <a:prstGeom prst="rect">
            <a:avLst/>
          </a:prstGeom>
          <a:solidFill>
            <a:srgbClr val="203864"/>
          </a:solidFill>
        </p:spPr>
        <p:txBody>
          <a:bodyPr wrap="square">
            <a:sp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28"/>
          <p:cNvSpPr/>
          <p:nvPr/>
        </p:nvSpPr>
        <p:spPr>
          <a:xfrm>
            <a:off x="8811491" y="4312208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node2</a:t>
            </a:r>
            <a:endParaRPr lang="ko-KR" altLang="en-US" sz="1800" dirty="0"/>
          </a:p>
        </p:txBody>
      </p:sp>
      <p:sp>
        <p:nvSpPr>
          <p:cNvPr id="30" name="직사각형 29"/>
          <p:cNvSpPr/>
          <p:nvPr/>
        </p:nvSpPr>
        <p:spPr>
          <a:xfrm>
            <a:off x="9105104" y="6049932"/>
            <a:ext cx="391486" cy="385465"/>
          </a:xfrm>
          <a:prstGeom prst="rect">
            <a:avLst/>
          </a:prstGeom>
          <a:solidFill>
            <a:srgbClr val="203864"/>
          </a:solidFill>
        </p:spPr>
        <p:txBody>
          <a:bodyPr wrap="square">
            <a:spAutoFit/>
          </a:bodyPr>
          <a:lstStyle/>
          <a:p>
            <a:pPr algn="ctr"/>
            <a:endParaRPr lang="ko-KR" altLang="en-US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8811491" y="5712122"/>
            <a:ext cx="8531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node3</a:t>
            </a:r>
            <a:endParaRPr lang="ko-KR" altLang="en-US" sz="1800" dirty="0"/>
          </a:p>
        </p:txBody>
      </p:sp>
      <p:sp>
        <p:nvSpPr>
          <p:cNvPr id="34" name="직사각형 33"/>
          <p:cNvSpPr/>
          <p:nvPr/>
        </p:nvSpPr>
        <p:spPr>
          <a:xfrm>
            <a:off x="9840718" y="5322996"/>
            <a:ext cx="112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endParaRPr lang="ko-KR" altLang="en-US" sz="1800" dirty="0"/>
          </a:p>
        </p:txBody>
      </p:sp>
      <p:graphicFrame>
        <p:nvGraphicFramePr>
          <p:cNvPr id="35" name="표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6151952"/>
              </p:ext>
            </p:extLst>
          </p:nvPr>
        </p:nvGraphicFramePr>
        <p:xfrm>
          <a:off x="10045910" y="5768651"/>
          <a:ext cx="788524" cy="70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524"/>
              </a:tblGrid>
              <a:tr h="3523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3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7301692" y="4361919"/>
            <a:ext cx="11219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list_node</a:t>
            </a:r>
            <a:endParaRPr lang="ko-KR" altLang="en-US" sz="1800" dirty="0"/>
          </a:p>
        </p:txBody>
      </p:sp>
      <p:graphicFrame>
        <p:nvGraphicFramePr>
          <p:cNvPr id="37" name="표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8608509"/>
              </p:ext>
            </p:extLst>
          </p:nvPr>
        </p:nvGraphicFramePr>
        <p:xfrm>
          <a:off x="7527662" y="4773071"/>
          <a:ext cx="788524" cy="7046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524"/>
              </a:tblGrid>
              <a:tr h="35230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52306">
                <a:tc>
                  <a:txBody>
                    <a:bodyPr/>
                    <a:lstStyle/>
                    <a:p>
                      <a:pPr algn="ctr" latinLnBrk="1"/>
                      <a:endParaRPr lang="ko-KR" altLang="en-US" sz="16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" name="직선 화살표 연결선 10"/>
          <p:cNvCxnSpPr/>
          <p:nvPr/>
        </p:nvCxnSpPr>
        <p:spPr>
          <a:xfrm>
            <a:off x="9496590" y="4842750"/>
            <a:ext cx="358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/>
          <p:cNvCxnSpPr/>
          <p:nvPr/>
        </p:nvCxnSpPr>
        <p:spPr>
          <a:xfrm>
            <a:off x="9485305" y="6234014"/>
            <a:ext cx="3586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/>
          <p:cNvCxnSpPr/>
          <p:nvPr/>
        </p:nvCxnSpPr>
        <p:spPr>
          <a:xfrm flipH="1">
            <a:off x="8343900" y="5035483"/>
            <a:ext cx="1850112" cy="28099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/>
          <p:cNvCxnSpPr/>
          <p:nvPr/>
        </p:nvCxnSpPr>
        <p:spPr>
          <a:xfrm flipH="1" flipV="1">
            <a:off x="8343900" y="5322996"/>
            <a:ext cx="2013055" cy="91966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31839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5844747" cy="954107"/>
            <a:chOff x="1577990" y="2199825"/>
            <a:chExt cx="5844747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5304016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</a:t>
              </a:r>
              <a:r>
                <a:rPr lang="en-US" altLang="ko-KR" sz="28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(singly linked list)</a:t>
              </a: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구현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구조체의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멤버 접근 연산자 프로그램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35548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("node1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%d\n",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node1.i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	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("node1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%0x\n",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&amp;node1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("node2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%0x\n",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&amp;node2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("node2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%d\n",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node2-&gt;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주소를 통해 그 값에 접근하는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것을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                          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역참조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(dereference)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라함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("node2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%d\n",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(*node2).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//node2-&gt;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같음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("node3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%0x\n",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(*node3).link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05766" y="7782791"/>
            <a:ext cx="9691623" cy="2389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100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62fe00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62fdf8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200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200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node3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값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62fe00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30386" y="7782791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59079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585428" cy="523220"/>
            <a:chOff x="1577990" y="2199825"/>
            <a:chExt cx="458542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04469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</a:t>
              </a:r>
              <a:r>
                <a:rPr lang="ko-KR" altLang="en-US" sz="2800" b="1" spc="-15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탐색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092881"/>
            <a:chOff x="1454251" y="3664625"/>
            <a:chExt cx="11282473" cy="2092881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0928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탐색 알고리즘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시 특정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찾고자 할 때 리스트의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처음부터 하나씩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순회하면서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데이터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필드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x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찾고자 하는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비교하여 일치하는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찾을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필요가 있음</a:t>
              </a:r>
              <a:endPara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66" name="직사각형 6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49683" y="4741567"/>
            <a:ext cx="8601840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searchNode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(L, x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temp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L; 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최초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가리키기 위한 초기화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(temp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//temp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이면 찾는 원소가 없음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temp-&gt;data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x) return temp;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temp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 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temp;</a:t>
            </a:r>
          </a:p>
          <a:p>
            <a:pPr lvl="0" defTabSz="914400">
              <a:defRPr/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67" name="TextBox 10"/>
          <p:cNvSpPr txBox="1">
            <a:spLocks noChangeArrowheads="1"/>
          </p:cNvSpPr>
          <p:nvPr/>
        </p:nvSpPr>
        <p:spPr bwMode="auto">
          <a:xfrm>
            <a:off x="2191955" y="7970818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7835356"/>
              </p:ext>
            </p:extLst>
          </p:nvPr>
        </p:nvGraphicFramePr>
        <p:xfrm>
          <a:off x="2162927" y="8272545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9" name="직선 화살표 연결선 68"/>
          <p:cNvCxnSpPr/>
          <p:nvPr/>
        </p:nvCxnSpPr>
        <p:spPr>
          <a:xfrm>
            <a:off x="2835215" y="842250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0" name="표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41506"/>
              </p:ext>
            </p:extLst>
          </p:nvPr>
        </p:nvGraphicFramePr>
        <p:xfrm>
          <a:off x="3134477" y="827254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1" name="직선 화살표 연결선 70"/>
          <p:cNvCxnSpPr/>
          <p:nvPr/>
        </p:nvCxnSpPr>
        <p:spPr>
          <a:xfrm>
            <a:off x="4454465" y="842250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표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8096537"/>
              </p:ext>
            </p:extLst>
          </p:nvPr>
        </p:nvGraphicFramePr>
        <p:xfrm>
          <a:off x="4753727" y="827254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3" name="직선 화살표 연결선 72"/>
          <p:cNvCxnSpPr/>
          <p:nvPr/>
        </p:nvCxnSpPr>
        <p:spPr>
          <a:xfrm>
            <a:off x="6087207" y="8409772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4" name="표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02809"/>
              </p:ext>
            </p:extLst>
          </p:nvPr>
        </p:nvGraphicFramePr>
        <p:xfrm>
          <a:off x="6386469" y="8259808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5" name="직선 화살표 연결선 74"/>
          <p:cNvCxnSpPr/>
          <p:nvPr/>
        </p:nvCxnSpPr>
        <p:spPr>
          <a:xfrm>
            <a:off x="7706457" y="8409772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197364"/>
              </p:ext>
            </p:extLst>
          </p:nvPr>
        </p:nvGraphicFramePr>
        <p:xfrm>
          <a:off x="9169511" y="8259808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TextBox 10"/>
          <p:cNvSpPr txBox="1">
            <a:spLocks noChangeArrowheads="1"/>
          </p:cNvSpPr>
          <p:nvPr/>
        </p:nvSpPr>
        <p:spPr bwMode="auto">
          <a:xfrm>
            <a:off x="3363077" y="798986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8" name="TextBox 10"/>
          <p:cNvSpPr txBox="1">
            <a:spLocks noChangeArrowheads="1"/>
          </p:cNvSpPr>
          <p:nvPr/>
        </p:nvSpPr>
        <p:spPr bwMode="auto">
          <a:xfrm>
            <a:off x="4963277" y="798986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9" name="TextBox 10"/>
          <p:cNvSpPr txBox="1">
            <a:spLocks noChangeArrowheads="1"/>
          </p:cNvSpPr>
          <p:nvPr/>
        </p:nvSpPr>
        <p:spPr bwMode="auto">
          <a:xfrm>
            <a:off x="6601577" y="798986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80" name="직선 화살표 연결선 79"/>
          <p:cNvCxnSpPr/>
          <p:nvPr/>
        </p:nvCxnSpPr>
        <p:spPr>
          <a:xfrm>
            <a:off x="8835611" y="841669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/>
          <p:cNvSpPr/>
          <p:nvPr/>
        </p:nvSpPr>
        <p:spPr>
          <a:xfrm>
            <a:off x="8083625" y="8214103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</a:t>
            </a:r>
            <a:endParaRPr lang="ko-KR" altLang="en-US" dirty="0"/>
          </a:p>
        </p:txBody>
      </p:sp>
      <p:cxnSp>
        <p:nvCxnSpPr>
          <p:cNvPr id="82" name="직선 화살표 연결선 81"/>
          <p:cNvCxnSpPr/>
          <p:nvPr/>
        </p:nvCxnSpPr>
        <p:spPr>
          <a:xfrm flipV="1">
            <a:off x="3383468" y="8607755"/>
            <a:ext cx="0" cy="391833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10"/>
          <p:cNvSpPr txBox="1">
            <a:spLocks noChangeArrowheads="1"/>
          </p:cNvSpPr>
          <p:nvPr/>
        </p:nvSpPr>
        <p:spPr bwMode="auto">
          <a:xfrm>
            <a:off x="3066768" y="8999588"/>
            <a:ext cx="676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kumimoji="0" lang="ko-KR" altLang="en-US" sz="16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3722390" y="8845235"/>
            <a:ext cx="6751646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0356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954107"/>
            <a:chOff x="1577990" y="2199825"/>
            <a:chExt cx="4665578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첫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번째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삽입하는 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11583" y="3912019"/>
            <a:ext cx="8601840" cy="1785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insertFirstNode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(L, x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자유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공간리스트에서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공간을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</a:t>
            </a:r>
          </a:p>
          <a:p>
            <a:pPr lvl="0"/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new-&gt;data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x;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//ⓑ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필드에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x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저장</a:t>
            </a:r>
          </a:p>
          <a:p>
            <a:pPr lvl="0"/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new-&gt;link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L;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//ⓒ  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L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" name="TextBox 10"/>
          <p:cNvSpPr txBox="1">
            <a:spLocks noChangeArrowheads="1"/>
          </p:cNvSpPr>
          <p:nvPr/>
        </p:nvSpPr>
        <p:spPr bwMode="auto">
          <a:xfrm>
            <a:off x="2304223" y="5807778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268380"/>
              </p:ext>
            </p:extLst>
          </p:nvPr>
        </p:nvGraphicFramePr>
        <p:xfrm>
          <a:off x="2275195" y="6109505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5" name="직선 화살표 연결선 14"/>
          <p:cNvCxnSpPr/>
          <p:nvPr/>
        </p:nvCxnSpPr>
        <p:spPr>
          <a:xfrm>
            <a:off x="2947483" y="625946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8291576"/>
              </p:ext>
            </p:extLst>
          </p:nvPr>
        </p:nvGraphicFramePr>
        <p:xfrm>
          <a:off x="3246745" y="610950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TextBox 10"/>
          <p:cNvSpPr txBox="1">
            <a:spLocks noChangeArrowheads="1"/>
          </p:cNvSpPr>
          <p:nvPr/>
        </p:nvSpPr>
        <p:spPr bwMode="auto">
          <a:xfrm>
            <a:off x="3475345" y="582682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2" name="TextBox 10"/>
          <p:cNvSpPr txBox="1">
            <a:spLocks noChangeArrowheads="1"/>
          </p:cNvSpPr>
          <p:nvPr/>
        </p:nvSpPr>
        <p:spPr bwMode="auto">
          <a:xfrm>
            <a:off x="6557607" y="5814704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419487"/>
              </p:ext>
            </p:extLst>
          </p:nvPr>
        </p:nvGraphicFramePr>
        <p:xfrm>
          <a:off x="6528579" y="6116431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6" name="직선 화살표 연결선 25"/>
          <p:cNvCxnSpPr/>
          <p:nvPr/>
        </p:nvCxnSpPr>
        <p:spPr>
          <a:xfrm>
            <a:off x="7200867" y="6266395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표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147440"/>
              </p:ext>
            </p:extLst>
          </p:nvPr>
        </p:nvGraphicFramePr>
        <p:xfrm>
          <a:off x="7500129" y="6116431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28" name="TextBox 10"/>
          <p:cNvSpPr txBox="1">
            <a:spLocks noChangeArrowheads="1"/>
          </p:cNvSpPr>
          <p:nvPr/>
        </p:nvSpPr>
        <p:spPr bwMode="auto">
          <a:xfrm>
            <a:off x="7728729" y="5833754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9" name="직사각형 14"/>
          <p:cNvSpPr>
            <a:spLocks noChangeArrowheads="1"/>
          </p:cNvSpPr>
          <p:nvPr/>
        </p:nvSpPr>
        <p:spPr bwMode="auto">
          <a:xfrm>
            <a:off x="1762541" y="6067922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</a:p>
        </p:txBody>
      </p:sp>
      <p:sp>
        <p:nvSpPr>
          <p:cNvPr id="30" name="직사각형 14"/>
          <p:cNvSpPr>
            <a:spLocks noChangeArrowheads="1"/>
          </p:cNvSpPr>
          <p:nvPr/>
        </p:nvSpPr>
        <p:spPr bwMode="auto">
          <a:xfrm>
            <a:off x="6017253" y="6108232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TextBox 10"/>
          <p:cNvSpPr txBox="1">
            <a:spLocks noChangeArrowheads="1"/>
          </p:cNvSpPr>
          <p:nvPr/>
        </p:nvSpPr>
        <p:spPr bwMode="auto">
          <a:xfrm>
            <a:off x="2306255" y="6772444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533007"/>
              </p:ext>
            </p:extLst>
          </p:nvPr>
        </p:nvGraphicFramePr>
        <p:xfrm>
          <a:off x="2277227" y="7074171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3" name="직선 화살표 연결선 32"/>
          <p:cNvCxnSpPr>
            <a:stCxn id="32" idx="3"/>
            <a:endCxn id="34" idx="1"/>
          </p:cNvCxnSpPr>
          <p:nvPr/>
        </p:nvCxnSpPr>
        <p:spPr>
          <a:xfrm>
            <a:off x="2934689" y="7257008"/>
            <a:ext cx="19904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표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515028"/>
              </p:ext>
            </p:extLst>
          </p:nvPr>
        </p:nvGraphicFramePr>
        <p:xfrm>
          <a:off x="4925177" y="7074171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5" name="직선 화살표 연결선 34"/>
          <p:cNvCxnSpPr/>
          <p:nvPr/>
        </p:nvCxnSpPr>
        <p:spPr>
          <a:xfrm>
            <a:off x="6245165" y="7224135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표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154236"/>
              </p:ext>
            </p:extLst>
          </p:nvPr>
        </p:nvGraphicFramePr>
        <p:xfrm>
          <a:off x="6544427" y="7074171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7" name="직선 화살표 연결선 36"/>
          <p:cNvCxnSpPr/>
          <p:nvPr/>
        </p:nvCxnSpPr>
        <p:spPr>
          <a:xfrm>
            <a:off x="7877907" y="721139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5500901"/>
              </p:ext>
            </p:extLst>
          </p:nvPr>
        </p:nvGraphicFramePr>
        <p:xfrm>
          <a:off x="9188561" y="706143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9" name="TextBox 10"/>
          <p:cNvSpPr txBox="1">
            <a:spLocks noChangeArrowheads="1"/>
          </p:cNvSpPr>
          <p:nvPr/>
        </p:nvSpPr>
        <p:spPr bwMode="auto">
          <a:xfrm>
            <a:off x="5153777" y="6791494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0" name="TextBox 10"/>
          <p:cNvSpPr txBox="1">
            <a:spLocks noChangeArrowheads="1"/>
          </p:cNvSpPr>
          <p:nvPr/>
        </p:nvSpPr>
        <p:spPr bwMode="auto">
          <a:xfrm>
            <a:off x="6753977" y="6791494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1" name="직선 화살표 연결선 40"/>
          <p:cNvCxnSpPr/>
          <p:nvPr/>
        </p:nvCxnSpPr>
        <p:spPr>
          <a:xfrm>
            <a:off x="8854661" y="7218324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직사각형 41"/>
          <p:cNvSpPr/>
          <p:nvPr/>
        </p:nvSpPr>
        <p:spPr>
          <a:xfrm>
            <a:off x="8102675" y="7015729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43" name="TextBox 10"/>
          <p:cNvSpPr txBox="1">
            <a:spLocks noChangeArrowheads="1"/>
          </p:cNvSpPr>
          <p:nvPr/>
        </p:nvSpPr>
        <p:spPr bwMode="auto">
          <a:xfrm>
            <a:off x="2273349" y="7622774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191963"/>
              </p:ext>
            </p:extLst>
          </p:nvPr>
        </p:nvGraphicFramePr>
        <p:xfrm>
          <a:off x="2263371" y="8019751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5" name="표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7911091"/>
              </p:ext>
            </p:extLst>
          </p:nvPr>
        </p:nvGraphicFramePr>
        <p:xfrm>
          <a:off x="3283415" y="8038490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46" name="직선 화살표 연결선 45"/>
          <p:cNvCxnSpPr/>
          <p:nvPr/>
        </p:nvCxnSpPr>
        <p:spPr>
          <a:xfrm>
            <a:off x="2949515" y="821443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10"/>
          <p:cNvSpPr txBox="1">
            <a:spLocks noChangeArrowheads="1"/>
          </p:cNvSpPr>
          <p:nvPr/>
        </p:nvSpPr>
        <p:spPr bwMode="auto">
          <a:xfrm>
            <a:off x="3477377" y="7705894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8" name="TextBox 10"/>
          <p:cNvSpPr txBox="1">
            <a:spLocks noChangeArrowheads="1"/>
          </p:cNvSpPr>
          <p:nvPr/>
        </p:nvSpPr>
        <p:spPr bwMode="auto">
          <a:xfrm>
            <a:off x="2306255" y="8534569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9" name="표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664511"/>
              </p:ext>
            </p:extLst>
          </p:nvPr>
        </p:nvGraphicFramePr>
        <p:xfrm>
          <a:off x="2277227" y="883629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1" name="표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327840"/>
              </p:ext>
            </p:extLst>
          </p:nvPr>
        </p:nvGraphicFramePr>
        <p:xfrm>
          <a:off x="4925177" y="88362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2" name="직선 화살표 연결선 51"/>
          <p:cNvCxnSpPr/>
          <p:nvPr/>
        </p:nvCxnSpPr>
        <p:spPr>
          <a:xfrm>
            <a:off x="6245165" y="898626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3" name="표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608185"/>
              </p:ext>
            </p:extLst>
          </p:nvPr>
        </p:nvGraphicFramePr>
        <p:xfrm>
          <a:off x="6544427" y="88362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4" name="직선 화살표 연결선 53"/>
          <p:cNvCxnSpPr/>
          <p:nvPr/>
        </p:nvCxnSpPr>
        <p:spPr>
          <a:xfrm>
            <a:off x="7877907" y="897352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555418"/>
              </p:ext>
            </p:extLst>
          </p:nvPr>
        </p:nvGraphicFramePr>
        <p:xfrm>
          <a:off x="9188561" y="88235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56" name="TextBox 10"/>
          <p:cNvSpPr txBox="1">
            <a:spLocks noChangeArrowheads="1"/>
          </p:cNvSpPr>
          <p:nvPr/>
        </p:nvSpPr>
        <p:spPr bwMode="auto">
          <a:xfrm>
            <a:off x="5153777" y="85536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7" name="TextBox 10"/>
          <p:cNvSpPr txBox="1">
            <a:spLocks noChangeArrowheads="1"/>
          </p:cNvSpPr>
          <p:nvPr/>
        </p:nvSpPr>
        <p:spPr bwMode="auto">
          <a:xfrm>
            <a:off x="6753977" y="85536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8" name="직선 화살표 연결선 57"/>
          <p:cNvCxnSpPr/>
          <p:nvPr/>
        </p:nvCxnSpPr>
        <p:spPr>
          <a:xfrm>
            <a:off x="8854661" y="898044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직사각형 58"/>
          <p:cNvSpPr/>
          <p:nvPr/>
        </p:nvSpPr>
        <p:spPr>
          <a:xfrm>
            <a:off x="8102675" y="8777854"/>
            <a:ext cx="8258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……</a:t>
            </a:r>
            <a:endParaRPr lang="ko-KR" altLang="en-US" dirty="0"/>
          </a:p>
        </p:txBody>
      </p:sp>
      <p:sp>
        <p:nvSpPr>
          <p:cNvPr id="60" name="TextBox 10"/>
          <p:cNvSpPr txBox="1">
            <a:spLocks noChangeArrowheads="1"/>
          </p:cNvSpPr>
          <p:nvPr/>
        </p:nvSpPr>
        <p:spPr bwMode="auto">
          <a:xfrm>
            <a:off x="2273349" y="9384899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6163"/>
              </p:ext>
            </p:extLst>
          </p:nvPr>
        </p:nvGraphicFramePr>
        <p:xfrm>
          <a:off x="2263371" y="978187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2" name="표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853288"/>
              </p:ext>
            </p:extLst>
          </p:nvPr>
        </p:nvGraphicFramePr>
        <p:xfrm>
          <a:off x="3283415" y="980061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63" name="직선 화살표 연결선 62"/>
          <p:cNvCxnSpPr/>
          <p:nvPr/>
        </p:nvCxnSpPr>
        <p:spPr>
          <a:xfrm>
            <a:off x="2949515" y="9976555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10"/>
          <p:cNvSpPr txBox="1">
            <a:spLocks noChangeArrowheads="1"/>
          </p:cNvSpPr>
          <p:nvPr/>
        </p:nvSpPr>
        <p:spPr bwMode="auto">
          <a:xfrm>
            <a:off x="3477377" y="94680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직사각형 14"/>
          <p:cNvSpPr>
            <a:spLocks noChangeArrowheads="1"/>
          </p:cNvSpPr>
          <p:nvPr/>
        </p:nvSpPr>
        <p:spPr bwMode="auto">
          <a:xfrm>
            <a:off x="1762541" y="7060334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직사각형 14"/>
          <p:cNvSpPr>
            <a:spLocks noChangeArrowheads="1"/>
          </p:cNvSpPr>
          <p:nvPr/>
        </p:nvSpPr>
        <p:spPr bwMode="auto">
          <a:xfrm>
            <a:off x="1762051" y="8816916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화살표 연결선 66"/>
          <p:cNvCxnSpPr>
            <a:stCxn id="45" idx="3"/>
          </p:cNvCxnSpPr>
          <p:nvPr/>
        </p:nvCxnSpPr>
        <p:spPr>
          <a:xfrm flipV="1">
            <a:off x="4598339" y="7409408"/>
            <a:ext cx="479238" cy="811919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직사각형 51"/>
          <p:cNvSpPr>
            <a:spLocks noChangeArrowheads="1"/>
          </p:cNvSpPr>
          <p:nvPr/>
        </p:nvSpPr>
        <p:spPr bwMode="auto">
          <a:xfrm>
            <a:off x="4864435" y="7721282"/>
            <a:ext cx="225555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ⓒ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new-&gt;link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L; 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699151" y="6427249"/>
            <a:ext cx="265951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0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getNode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</a:t>
            </a:r>
            <a:endParaRPr lang="ko-KR" altLang="en-US" sz="2000" dirty="0"/>
          </a:p>
        </p:txBody>
      </p:sp>
      <p:sp>
        <p:nvSpPr>
          <p:cNvPr id="69" name="직사각형 68"/>
          <p:cNvSpPr/>
          <p:nvPr/>
        </p:nvSpPr>
        <p:spPr>
          <a:xfrm>
            <a:off x="8854661" y="6051567"/>
            <a:ext cx="2420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new-&gt;data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x; </a:t>
            </a:r>
            <a:endParaRPr lang="ko-KR" altLang="en-US" sz="2000" dirty="0"/>
          </a:p>
        </p:txBody>
      </p:sp>
      <p:cxnSp>
        <p:nvCxnSpPr>
          <p:cNvPr id="70" name="직선 화살표 연결선 69"/>
          <p:cNvCxnSpPr>
            <a:stCxn id="62" idx="3"/>
          </p:cNvCxnSpPr>
          <p:nvPr/>
        </p:nvCxnSpPr>
        <p:spPr>
          <a:xfrm flipV="1">
            <a:off x="4598339" y="9158572"/>
            <a:ext cx="479238" cy="82488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4816437" y="9384899"/>
            <a:ext cx="15598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 L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 </a:t>
            </a:r>
            <a:endParaRPr lang="ko-KR" altLang="en-US" sz="2000" dirty="0"/>
          </a:p>
        </p:txBody>
      </p:sp>
      <p:cxnSp>
        <p:nvCxnSpPr>
          <p:cNvPr id="71" name="직선 화살표 연결선 70"/>
          <p:cNvCxnSpPr>
            <a:stCxn id="49" idx="3"/>
          </p:cNvCxnSpPr>
          <p:nvPr/>
        </p:nvCxnSpPr>
        <p:spPr>
          <a:xfrm>
            <a:off x="2934689" y="9019133"/>
            <a:ext cx="540656" cy="78744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19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5941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961476" cy="523220"/>
            <a:chOff x="1577990" y="2199825"/>
            <a:chExt cx="3961476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420745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연결리스트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(linked list)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477328"/>
            <a:chOff x="1454251" y="3664625"/>
            <a:chExt cx="11282473" cy="147732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연결리스트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자료구조가 생기게 된 배경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0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선형리스트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(ordered list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의 구현 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원소들간의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논리적 관계가 순차적으로 인접해 있는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자료구조의 배열을 이용한 구현함</a:t>
              </a:r>
              <a:endPara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42" name="직사각형 41"/>
          <p:cNvSpPr/>
          <p:nvPr/>
        </p:nvSpPr>
        <p:spPr>
          <a:xfrm flipV="1">
            <a:off x="-2" y="1238048"/>
            <a:ext cx="430183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TextBox 42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5954928"/>
              </p:ext>
            </p:extLst>
          </p:nvPr>
        </p:nvGraphicFramePr>
        <p:xfrm>
          <a:off x="1888600" y="4452632"/>
          <a:ext cx="9416709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27436"/>
                <a:gridCol w="7689273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배열의 </a:t>
                      </a:r>
                      <a:endParaRPr lang="en-US" altLang="ko-KR" sz="2200" b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1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적합성</a:t>
                      </a:r>
                      <a:endParaRPr lang="ko-KR" alt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주기억장치의 물리적인 구조가 인접되게 구성됨</a:t>
                      </a:r>
                      <a:endParaRPr lang="en-US" altLang="ko-KR" sz="22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순차적인 기억장소의 표현은 임의의 원소를 탐색하거나 </a:t>
                      </a:r>
                      <a:r>
                        <a:rPr lang="ko-KR" altLang="en-US" sz="22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스택이나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큐를 사용할 경우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자료의 삽입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 등의 작업에 효율적임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배열의 </a:t>
                      </a:r>
                      <a:endParaRPr lang="en-US" altLang="ko-KR" sz="2200" b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1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부적합성</a:t>
                      </a:r>
                      <a:endParaRPr lang="ko-KR" alt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여러 개의 선형리스트를 사용하는 경우 각 리스트를 최대 크기의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배열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(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선언문에 의해서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고정된 기억장소를 유지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에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저장해야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하기 때문에 기억장소의 낭비를 초래할 수 있음</a:t>
                      </a:r>
                      <a:endParaRPr lang="en-US" altLang="ko-KR" sz="22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순차적인 기억장소 표현이 선형리스트에 적용되면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삽입/삭제 시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자료이동에 따른 처리시간의 비효율성이 발생함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	</a:t>
                      </a:r>
                      <a:endParaRPr lang="ko-KR" alt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472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954107"/>
            <a:chOff x="1577990" y="2199825"/>
            <a:chExt cx="4665578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(pre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다음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삽입하는 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11583" y="3912019"/>
            <a:ext cx="8601840" cy="415498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insertMiddleNode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(L, pre, x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new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 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new-&gt;data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x;  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//ⓐ 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 리스트인 경우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L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ⓑ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 defTabSz="914400">
              <a:defRPr/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new-&gt;link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NULL;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//ⓒ  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else{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공백 리스트가 아닌 경우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pre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L;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//ⓓ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new-&gt;link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//ⓔ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pre-&gt;link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ⓕ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72" name="TextBox 10"/>
          <p:cNvSpPr txBox="1">
            <a:spLocks noChangeArrowheads="1"/>
          </p:cNvSpPr>
          <p:nvPr/>
        </p:nvSpPr>
        <p:spPr bwMode="auto">
          <a:xfrm>
            <a:off x="2304223" y="8260054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5520645"/>
              </p:ext>
            </p:extLst>
          </p:nvPr>
        </p:nvGraphicFramePr>
        <p:xfrm>
          <a:off x="2275194" y="8561781"/>
          <a:ext cx="842077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77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7" name="직사각형 14"/>
          <p:cNvSpPr>
            <a:spLocks noChangeArrowheads="1"/>
          </p:cNvSpPr>
          <p:nvPr/>
        </p:nvSpPr>
        <p:spPr bwMode="auto">
          <a:xfrm>
            <a:off x="1762541" y="8520198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</a:p>
        </p:txBody>
      </p:sp>
      <p:sp>
        <p:nvSpPr>
          <p:cNvPr id="78" name="직사각형 77"/>
          <p:cNvSpPr/>
          <p:nvPr/>
        </p:nvSpPr>
        <p:spPr>
          <a:xfrm>
            <a:off x="3237510" y="8547207"/>
            <a:ext cx="1654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L==NULL</a:t>
            </a:r>
            <a:endParaRPr lang="ko-KR" altLang="en-US" sz="2000" dirty="0"/>
          </a:p>
        </p:txBody>
      </p:sp>
      <p:sp>
        <p:nvSpPr>
          <p:cNvPr id="79" name="TextBox 10"/>
          <p:cNvSpPr txBox="1">
            <a:spLocks noChangeArrowheads="1"/>
          </p:cNvSpPr>
          <p:nvPr/>
        </p:nvSpPr>
        <p:spPr bwMode="auto">
          <a:xfrm>
            <a:off x="2311149" y="9015132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8865355"/>
              </p:ext>
            </p:extLst>
          </p:nvPr>
        </p:nvGraphicFramePr>
        <p:xfrm>
          <a:off x="2282121" y="9316859"/>
          <a:ext cx="83515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직선 화살표 연결선 80"/>
          <p:cNvCxnSpPr/>
          <p:nvPr/>
        </p:nvCxnSpPr>
        <p:spPr>
          <a:xfrm>
            <a:off x="3128577" y="946682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688544"/>
              </p:ext>
            </p:extLst>
          </p:nvPr>
        </p:nvGraphicFramePr>
        <p:xfrm>
          <a:off x="3427839" y="93168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3" name="TextBox 10"/>
          <p:cNvSpPr txBox="1">
            <a:spLocks noChangeArrowheads="1"/>
          </p:cNvSpPr>
          <p:nvPr/>
        </p:nvSpPr>
        <p:spPr bwMode="auto">
          <a:xfrm>
            <a:off x="3656439" y="903418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4" name="TextBox 10"/>
          <p:cNvSpPr txBox="1">
            <a:spLocks noChangeArrowheads="1"/>
          </p:cNvSpPr>
          <p:nvPr/>
        </p:nvSpPr>
        <p:spPr bwMode="auto">
          <a:xfrm>
            <a:off x="5402483" y="8246198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822276"/>
              </p:ext>
            </p:extLst>
          </p:nvPr>
        </p:nvGraphicFramePr>
        <p:xfrm>
          <a:off x="5373454" y="8547925"/>
          <a:ext cx="842077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77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6" name="직사각형 14"/>
          <p:cNvSpPr>
            <a:spLocks noChangeArrowheads="1"/>
          </p:cNvSpPr>
          <p:nvPr/>
        </p:nvSpPr>
        <p:spPr bwMode="auto">
          <a:xfrm>
            <a:off x="4860801" y="8506342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6335770" y="8533351"/>
            <a:ext cx="1386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L=new;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TextBox 10"/>
          <p:cNvSpPr txBox="1">
            <a:spLocks noChangeArrowheads="1"/>
          </p:cNvSpPr>
          <p:nvPr/>
        </p:nvSpPr>
        <p:spPr bwMode="auto">
          <a:xfrm>
            <a:off x="5409409" y="9001276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9" name="표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414372"/>
              </p:ext>
            </p:extLst>
          </p:nvPr>
        </p:nvGraphicFramePr>
        <p:xfrm>
          <a:off x="5380381" y="9303003"/>
          <a:ext cx="83515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0" name="직선 화살표 연결선 89"/>
          <p:cNvCxnSpPr/>
          <p:nvPr/>
        </p:nvCxnSpPr>
        <p:spPr>
          <a:xfrm>
            <a:off x="6226837" y="945296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1" name="표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969854"/>
              </p:ext>
            </p:extLst>
          </p:nvPr>
        </p:nvGraphicFramePr>
        <p:xfrm>
          <a:off x="6526099" y="930300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92" name="TextBox 10"/>
          <p:cNvSpPr txBox="1">
            <a:spLocks noChangeArrowheads="1"/>
          </p:cNvSpPr>
          <p:nvPr/>
        </p:nvSpPr>
        <p:spPr bwMode="auto">
          <a:xfrm>
            <a:off x="6754699" y="902032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화살표 연결선 92"/>
          <p:cNvCxnSpPr>
            <a:stCxn id="85" idx="3"/>
          </p:cNvCxnSpPr>
          <p:nvPr/>
        </p:nvCxnSpPr>
        <p:spPr>
          <a:xfrm>
            <a:off x="6215531" y="8746002"/>
            <a:ext cx="443918" cy="53667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10"/>
          <p:cNvSpPr txBox="1">
            <a:spLocks noChangeArrowheads="1"/>
          </p:cNvSpPr>
          <p:nvPr/>
        </p:nvSpPr>
        <p:spPr bwMode="auto">
          <a:xfrm>
            <a:off x="8422795" y="8244925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5" name="표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83"/>
              </p:ext>
            </p:extLst>
          </p:nvPr>
        </p:nvGraphicFramePr>
        <p:xfrm>
          <a:off x="8393766" y="8546652"/>
          <a:ext cx="842077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77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6" name="직사각형 14"/>
          <p:cNvSpPr>
            <a:spLocks noChangeArrowheads="1"/>
          </p:cNvSpPr>
          <p:nvPr/>
        </p:nvSpPr>
        <p:spPr bwMode="auto">
          <a:xfrm>
            <a:off x="7881113" y="850506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9356082" y="8532078"/>
            <a:ext cx="26643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휴먼중간팸체"/>
                <a:ea typeface="휴먼중간팸체"/>
              </a:rPr>
              <a:t>ⓒ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new-&gt;link=NULL;</a:t>
            </a:r>
            <a:endParaRPr lang="ko-KR" altLang="en-US" sz="2000" dirty="0"/>
          </a:p>
        </p:txBody>
      </p:sp>
      <p:sp>
        <p:nvSpPr>
          <p:cNvPr id="98" name="TextBox 10"/>
          <p:cNvSpPr txBox="1">
            <a:spLocks noChangeArrowheads="1"/>
          </p:cNvSpPr>
          <p:nvPr/>
        </p:nvSpPr>
        <p:spPr bwMode="auto">
          <a:xfrm>
            <a:off x="8429721" y="9000003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9" name="표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96825"/>
              </p:ext>
            </p:extLst>
          </p:nvPr>
        </p:nvGraphicFramePr>
        <p:xfrm>
          <a:off x="8400693" y="9301730"/>
          <a:ext cx="83515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00" name="직선 화살표 연결선 99"/>
          <p:cNvCxnSpPr/>
          <p:nvPr/>
        </p:nvCxnSpPr>
        <p:spPr>
          <a:xfrm>
            <a:off x="9247149" y="9451694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1" name="표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379183"/>
              </p:ext>
            </p:extLst>
          </p:nvPr>
        </p:nvGraphicFramePr>
        <p:xfrm>
          <a:off x="9546411" y="9301730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rgbClr val="FF0000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rgbClr val="FF0000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02" name="TextBox 10"/>
          <p:cNvSpPr txBox="1">
            <a:spLocks noChangeArrowheads="1"/>
          </p:cNvSpPr>
          <p:nvPr/>
        </p:nvSpPr>
        <p:spPr bwMode="auto">
          <a:xfrm>
            <a:off x="9775011" y="901905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3" name="직선 화살표 연결선 102"/>
          <p:cNvCxnSpPr>
            <a:stCxn id="95" idx="3"/>
          </p:cNvCxnSpPr>
          <p:nvPr/>
        </p:nvCxnSpPr>
        <p:spPr>
          <a:xfrm>
            <a:off x="9235843" y="8744729"/>
            <a:ext cx="443918" cy="53667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20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0764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954107"/>
            <a:chOff x="1577990" y="2199825"/>
            <a:chExt cx="4665578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중간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(pre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다음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삽입하는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41" name="TextBox 10"/>
          <p:cNvSpPr txBox="1">
            <a:spLocks noChangeArrowheads="1"/>
          </p:cNvSpPr>
          <p:nvPr/>
        </p:nvSpPr>
        <p:spPr bwMode="auto">
          <a:xfrm>
            <a:off x="2306255" y="3829219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42" name="표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134630"/>
              </p:ext>
            </p:extLst>
          </p:nvPr>
        </p:nvGraphicFramePr>
        <p:xfrm>
          <a:off x="2277227" y="413094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3" name="직선 화살표 연결선 42"/>
          <p:cNvCxnSpPr>
            <a:stCxn id="42" idx="3"/>
          </p:cNvCxnSpPr>
          <p:nvPr/>
        </p:nvCxnSpPr>
        <p:spPr>
          <a:xfrm>
            <a:off x="2934689" y="4313783"/>
            <a:ext cx="314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4" name="표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2126139"/>
              </p:ext>
            </p:extLst>
          </p:nvPr>
        </p:nvGraphicFramePr>
        <p:xfrm>
          <a:off x="3262617" y="413094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5" name="직선 화살표 연결선 44"/>
          <p:cNvCxnSpPr/>
          <p:nvPr/>
        </p:nvCxnSpPr>
        <p:spPr>
          <a:xfrm>
            <a:off x="4582605" y="428091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표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495575"/>
              </p:ext>
            </p:extLst>
          </p:nvPr>
        </p:nvGraphicFramePr>
        <p:xfrm>
          <a:off x="4881867" y="413094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47" name="직선 화살표 연결선 46"/>
          <p:cNvCxnSpPr/>
          <p:nvPr/>
        </p:nvCxnSpPr>
        <p:spPr>
          <a:xfrm>
            <a:off x="6196297" y="430454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8" name="표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0878734"/>
              </p:ext>
            </p:extLst>
          </p:nvPr>
        </p:nvGraphicFramePr>
        <p:xfrm>
          <a:off x="6528465" y="411820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9" name="TextBox 10"/>
          <p:cNvSpPr txBox="1">
            <a:spLocks noChangeArrowheads="1"/>
          </p:cNvSpPr>
          <p:nvPr/>
        </p:nvSpPr>
        <p:spPr bwMode="auto">
          <a:xfrm>
            <a:off x="3491217" y="384826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0" name="TextBox 10"/>
          <p:cNvSpPr txBox="1">
            <a:spLocks noChangeArrowheads="1"/>
          </p:cNvSpPr>
          <p:nvPr/>
        </p:nvSpPr>
        <p:spPr bwMode="auto">
          <a:xfrm>
            <a:off x="5091417" y="384826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3" name="TextBox 10"/>
          <p:cNvSpPr txBox="1">
            <a:spLocks noChangeArrowheads="1"/>
          </p:cNvSpPr>
          <p:nvPr/>
        </p:nvSpPr>
        <p:spPr bwMode="auto">
          <a:xfrm>
            <a:off x="5735665" y="4757415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461556"/>
              </p:ext>
            </p:extLst>
          </p:nvPr>
        </p:nvGraphicFramePr>
        <p:xfrm>
          <a:off x="5725687" y="505279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39977"/>
              </p:ext>
            </p:extLst>
          </p:nvPr>
        </p:nvGraphicFramePr>
        <p:xfrm>
          <a:off x="6745731" y="507153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56" name="직선 화살표 연결선 55"/>
          <p:cNvCxnSpPr/>
          <p:nvPr/>
        </p:nvCxnSpPr>
        <p:spPr>
          <a:xfrm>
            <a:off x="6411831" y="516174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10"/>
          <p:cNvSpPr txBox="1">
            <a:spLocks noChangeArrowheads="1"/>
          </p:cNvSpPr>
          <p:nvPr/>
        </p:nvSpPr>
        <p:spPr bwMode="auto">
          <a:xfrm>
            <a:off x="6939693" y="473893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58" name="직사각형 14"/>
          <p:cNvSpPr>
            <a:spLocks noChangeArrowheads="1"/>
          </p:cNvSpPr>
          <p:nvPr/>
        </p:nvSpPr>
        <p:spPr bwMode="auto">
          <a:xfrm>
            <a:off x="1762541" y="411710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9" name="직선 화살표 연결선 58"/>
          <p:cNvCxnSpPr>
            <a:stCxn id="67" idx="0"/>
          </p:cNvCxnSpPr>
          <p:nvPr/>
        </p:nvCxnSpPr>
        <p:spPr>
          <a:xfrm flipV="1">
            <a:off x="3596564" y="4497196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직사각형 51"/>
          <p:cNvSpPr>
            <a:spLocks noChangeArrowheads="1"/>
          </p:cNvSpPr>
          <p:nvPr/>
        </p:nvSpPr>
        <p:spPr bwMode="auto">
          <a:xfrm>
            <a:off x="4042438" y="4733206"/>
            <a:ext cx="141769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 pre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L; 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TextBox 10"/>
          <p:cNvSpPr txBox="1">
            <a:spLocks noChangeArrowheads="1"/>
          </p:cNvSpPr>
          <p:nvPr/>
        </p:nvSpPr>
        <p:spPr bwMode="auto">
          <a:xfrm>
            <a:off x="6719326" y="384090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7862319" y="431955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표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923246"/>
              </p:ext>
            </p:extLst>
          </p:nvPr>
        </p:nvGraphicFramePr>
        <p:xfrm>
          <a:off x="8156387" y="412513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8347248" y="384782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6" name="TextBox 10"/>
          <p:cNvSpPr txBox="1">
            <a:spLocks noChangeArrowheads="1"/>
          </p:cNvSpPr>
          <p:nvPr/>
        </p:nvSpPr>
        <p:spPr bwMode="auto">
          <a:xfrm>
            <a:off x="2760978" y="4756616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7" name="표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2316346"/>
              </p:ext>
            </p:extLst>
          </p:nvPr>
        </p:nvGraphicFramePr>
        <p:xfrm>
          <a:off x="3267833" y="476248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" name="TextBox 10"/>
          <p:cNvSpPr txBox="1">
            <a:spLocks noChangeArrowheads="1"/>
          </p:cNvSpPr>
          <p:nvPr/>
        </p:nvSpPr>
        <p:spPr bwMode="auto">
          <a:xfrm>
            <a:off x="2325305" y="5753269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5" name="표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7061055"/>
              </p:ext>
            </p:extLst>
          </p:nvPr>
        </p:nvGraphicFramePr>
        <p:xfrm>
          <a:off x="2296277" y="605499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6" name="직선 화살표 연결선 75"/>
          <p:cNvCxnSpPr>
            <a:stCxn id="75" idx="3"/>
          </p:cNvCxnSpPr>
          <p:nvPr/>
        </p:nvCxnSpPr>
        <p:spPr>
          <a:xfrm>
            <a:off x="2953739" y="6237833"/>
            <a:ext cx="314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601933"/>
              </p:ext>
            </p:extLst>
          </p:nvPr>
        </p:nvGraphicFramePr>
        <p:xfrm>
          <a:off x="3281667" y="60549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5" name="직선 화살표 연결선 94"/>
          <p:cNvCxnSpPr/>
          <p:nvPr/>
        </p:nvCxnSpPr>
        <p:spPr>
          <a:xfrm>
            <a:off x="4601655" y="620496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6" name="표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3851926"/>
              </p:ext>
            </p:extLst>
          </p:nvPr>
        </p:nvGraphicFramePr>
        <p:xfrm>
          <a:off x="4900917" y="605499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7" name="직선 화살표 연결선 96"/>
          <p:cNvCxnSpPr/>
          <p:nvPr/>
        </p:nvCxnSpPr>
        <p:spPr>
          <a:xfrm>
            <a:off x="6234397" y="619222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5537251"/>
              </p:ext>
            </p:extLst>
          </p:nvPr>
        </p:nvGraphicFramePr>
        <p:xfrm>
          <a:off x="6547515" y="604225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9" name="TextBox 10"/>
          <p:cNvSpPr txBox="1">
            <a:spLocks noChangeArrowheads="1"/>
          </p:cNvSpPr>
          <p:nvPr/>
        </p:nvSpPr>
        <p:spPr bwMode="auto">
          <a:xfrm>
            <a:off x="3510267" y="57723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0" name="TextBox 10"/>
          <p:cNvSpPr txBox="1">
            <a:spLocks noChangeArrowheads="1"/>
          </p:cNvSpPr>
          <p:nvPr/>
        </p:nvSpPr>
        <p:spPr bwMode="auto">
          <a:xfrm>
            <a:off x="5110467" y="577231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1" name="TextBox 10"/>
          <p:cNvSpPr txBox="1">
            <a:spLocks noChangeArrowheads="1"/>
          </p:cNvSpPr>
          <p:nvPr/>
        </p:nvSpPr>
        <p:spPr bwMode="auto">
          <a:xfrm>
            <a:off x="3067099" y="7212631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02" name="표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381423"/>
              </p:ext>
            </p:extLst>
          </p:nvPr>
        </p:nvGraphicFramePr>
        <p:xfrm>
          <a:off x="3057121" y="7508010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3" name="표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4289207"/>
              </p:ext>
            </p:extLst>
          </p:nvPr>
        </p:nvGraphicFramePr>
        <p:xfrm>
          <a:off x="4077165" y="750769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05" name="TextBox 10"/>
          <p:cNvSpPr txBox="1">
            <a:spLocks noChangeArrowheads="1"/>
          </p:cNvSpPr>
          <p:nvPr/>
        </p:nvSpPr>
        <p:spPr bwMode="auto">
          <a:xfrm>
            <a:off x="4271127" y="719415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6" name="직사각형 14"/>
          <p:cNvSpPr>
            <a:spLocks noChangeArrowheads="1"/>
          </p:cNvSpPr>
          <p:nvPr/>
        </p:nvSpPr>
        <p:spPr bwMode="auto">
          <a:xfrm>
            <a:off x="1781591" y="604115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07" name="직선 화살표 연결선 106"/>
          <p:cNvCxnSpPr>
            <a:stCxn id="114" idx="0"/>
          </p:cNvCxnSpPr>
          <p:nvPr/>
        </p:nvCxnSpPr>
        <p:spPr>
          <a:xfrm flipV="1">
            <a:off x="3615614" y="6421246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직사각형 51"/>
          <p:cNvSpPr>
            <a:spLocks noChangeArrowheads="1"/>
          </p:cNvSpPr>
          <p:nvPr/>
        </p:nvSpPr>
        <p:spPr bwMode="auto">
          <a:xfrm>
            <a:off x="5305233" y="6767397"/>
            <a:ext cx="300607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 new-&gt;link=pre-&gt;link;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9" name="TextBox 10"/>
          <p:cNvSpPr txBox="1">
            <a:spLocks noChangeArrowheads="1"/>
          </p:cNvSpPr>
          <p:nvPr/>
        </p:nvSpPr>
        <p:spPr bwMode="auto">
          <a:xfrm>
            <a:off x="6738376" y="576495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10" name="직선 화살표 연결선 109"/>
          <p:cNvCxnSpPr/>
          <p:nvPr/>
        </p:nvCxnSpPr>
        <p:spPr>
          <a:xfrm>
            <a:off x="7862319" y="619914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71798"/>
              </p:ext>
            </p:extLst>
          </p:nvPr>
        </p:nvGraphicFramePr>
        <p:xfrm>
          <a:off x="8175437" y="604918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2" name="TextBox 10"/>
          <p:cNvSpPr txBox="1">
            <a:spLocks noChangeArrowheads="1"/>
          </p:cNvSpPr>
          <p:nvPr/>
        </p:nvSpPr>
        <p:spPr bwMode="auto">
          <a:xfrm>
            <a:off x="8366298" y="577187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13" name="TextBox 10"/>
          <p:cNvSpPr txBox="1">
            <a:spLocks noChangeArrowheads="1"/>
          </p:cNvSpPr>
          <p:nvPr/>
        </p:nvSpPr>
        <p:spPr bwMode="auto">
          <a:xfrm>
            <a:off x="2780028" y="6680666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4" name="표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7108661"/>
              </p:ext>
            </p:extLst>
          </p:nvPr>
        </p:nvGraphicFramePr>
        <p:xfrm>
          <a:off x="3286883" y="668653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5" name="직선 화살표 연결선 114"/>
          <p:cNvCxnSpPr>
            <a:stCxn id="102" idx="3"/>
            <a:endCxn id="103" idx="1"/>
          </p:cNvCxnSpPr>
          <p:nvPr/>
        </p:nvCxnSpPr>
        <p:spPr>
          <a:xfrm flipV="1">
            <a:off x="3714583" y="7690536"/>
            <a:ext cx="362582" cy="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0"/>
          <p:cNvSpPr txBox="1">
            <a:spLocks noChangeArrowheads="1"/>
          </p:cNvSpPr>
          <p:nvPr/>
        </p:nvSpPr>
        <p:spPr bwMode="auto">
          <a:xfrm>
            <a:off x="2363405" y="8010694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17" name="표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1842381"/>
              </p:ext>
            </p:extLst>
          </p:nvPr>
        </p:nvGraphicFramePr>
        <p:xfrm>
          <a:off x="2334377" y="8312421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18" name="직선 화살표 연결선 117"/>
          <p:cNvCxnSpPr>
            <a:stCxn id="117" idx="3"/>
          </p:cNvCxnSpPr>
          <p:nvPr/>
        </p:nvCxnSpPr>
        <p:spPr>
          <a:xfrm>
            <a:off x="2991839" y="8495258"/>
            <a:ext cx="314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표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710620"/>
              </p:ext>
            </p:extLst>
          </p:nvPr>
        </p:nvGraphicFramePr>
        <p:xfrm>
          <a:off x="3319767" y="8312421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0" name="직선 화살표 연결선 119"/>
          <p:cNvCxnSpPr/>
          <p:nvPr/>
        </p:nvCxnSpPr>
        <p:spPr>
          <a:xfrm>
            <a:off x="4300446" y="8678671"/>
            <a:ext cx="1" cy="107336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1" name="표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39103"/>
              </p:ext>
            </p:extLst>
          </p:nvPr>
        </p:nvGraphicFramePr>
        <p:xfrm>
          <a:off x="4939017" y="8312421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2" name="직선 화살표 연결선 121"/>
          <p:cNvCxnSpPr/>
          <p:nvPr/>
        </p:nvCxnSpPr>
        <p:spPr>
          <a:xfrm>
            <a:off x="6272497" y="844964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589765"/>
              </p:ext>
            </p:extLst>
          </p:nvPr>
        </p:nvGraphicFramePr>
        <p:xfrm>
          <a:off x="6585615" y="829968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4" name="TextBox 10"/>
          <p:cNvSpPr txBox="1">
            <a:spLocks noChangeArrowheads="1"/>
          </p:cNvSpPr>
          <p:nvPr/>
        </p:nvSpPr>
        <p:spPr bwMode="auto">
          <a:xfrm>
            <a:off x="3548367" y="8029744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5" name="TextBox 10"/>
          <p:cNvSpPr txBox="1">
            <a:spLocks noChangeArrowheads="1"/>
          </p:cNvSpPr>
          <p:nvPr/>
        </p:nvSpPr>
        <p:spPr bwMode="auto">
          <a:xfrm>
            <a:off x="5148567" y="8029744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26" name="TextBox 10"/>
          <p:cNvSpPr txBox="1">
            <a:spLocks noChangeArrowheads="1"/>
          </p:cNvSpPr>
          <p:nvPr/>
        </p:nvSpPr>
        <p:spPr bwMode="auto">
          <a:xfrm>
            <a:off x="3117899" y="9470056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7" name="표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3811334"/>
              </p:ext>
            </p:extLst>
          </p:nvPr>
        </p:nvGraphicFramePr>
        <p:xfrm>
          <a:off x="3107921" y="9765435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574047"/>
              </p:ext>
            </p:extLst>
          </p:nvPr>
        </p:nvGraphicFramePr>
        <p:xfrm>
          <a:off x="4127965" y="974607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cxnSp>
        <p:nvCxnSpPr>
          <p:cNvPr id="129" name="직선 화살표 연결선 128"/>
          <p:cNvCxnSpPr/>
          <p:nvPr/>
        </p:nvCxnSpPr>
        <p:spPr>
          <a:xfrm>
            <a:off x="3794065" y="9960114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0"/>
          <p:cNvSpPr txBox="1">
            <a:spLocks noChangeArrowheads="1"/>
          </p:cNvSpPr>
          <p:nvPr/>
        </p:nvSpPr>
        <p:spPr bwMode="auto">
          <a:xfrm>
            <a:off x="4321927" y="9451578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1" name="직사각형 14"/>
          <p:cNvSpPr>
            <a:spLocks noChangeArrowheads="1"/>
          </p:cNvSpPr>
          <p:nvPr/>
        </p:nvSpPr>
        <p:spPr bwMode="auto">
          <a:xfrm>
            <a:off x="1819691" y="8298584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⑥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2" name="직선 화살표 연결선 131"/>
          <p:cNvCxnSpPr>
            <a:stCxn id="139" idx="0"/>
          </p:cNvCxnSpPr>
          <p:nvPr/>
        </p:nvCxnSpPr>
        <p:spPr>
          <a:xfrm flipV="1">
            <a:off x="3653714" y="8678671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51"/>
          <p:cNvSpPr>
            <a:spLocks noChangeArrowheads="1"/>
          </p:cNvSpPr>
          <p:nvPr/>
        </p:nvSpPr>
        <p:spPr bwMode="auto">
          <a:xfrm>
            <a:off x="4522577" y="8907313"/>
            <a:ext cx="232961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ⓔ pre-&gt;link=new;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4" name="TextBox 10"/>
          <p:cNvSpPr txBox="1">
            <a:spLocks noChangeArrowheads="1"/>
          </p:cNvSpPr>
          <p:nvPr/>
        </p:nvSpPr>
        <p:spPr bwMode="auto">
          <a:xfrm>
            <a:off x="6776476" y="802237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5" name="직선 화살표 연결선 134"/>
          <p:cNvCxnSpPr/>
          <p:nvPr/>
        </p:nvCxnSpPr>
        <p:spPr>
          <a:xfrm>
            <a:off x="7900419" y="8456574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6" name="표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207132"/>
              </p:ext>
            </p:extLst>
          </p:nvPr>
        </p:nvGraphicFramePr>
        <p:xfrm>
          <a:off x="8213537" y="8306610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37" name="TextBox 10"/>
          <p:cNvSpPr txBox="1">
            <a:spLocks noChangeArrowheads="1"/>
          </p:cNvSpPr>
          <p:nvPr/>
        </p:nvSpPr>
        <p:spPr bwMode="auto">
          <a:xfrm>
            <a:off x="8404398" y="8029302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8" name="TextBox 10"/>
          <p:cNvSpPr txBox="1">
            <a:spLocks noChangeArrowheads="1"/>
          </p:cNvSpPr>
          <p:nvPr/>
        </p:nvSpPr>
        <p:spPr bwMode="auto">
          <a:xfrm>
            <a:off x="2818128" y="8938091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7520902"/>
              </p:ext>
            </p:extLst>
          </p:nvPr>
        </p:nvGraphicFramePr>
        <p:xfrm>
          <a:off x="3324983" y="8943961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0" name="직선 화살표 연결선 139"/>
          <p:cNvCxnSpPr/>
          <p:nvPr/>
        </p:nvCxnSpPr>
        <p:spPr>
          <a:xfrm flipV="1">
            <a:off x="5148567" y="6402196"/>
            <a:ext cx="16693" cy="1130512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직선 화살표 연결선 140"/>
          <p:cNvCxnSpPr/>
          <p:nvPr/>
        </p:nvCxnSpPr>
        <p:spPr>
          <a:xfrm flipV="1">
            <a:off x="5156913" y="8673594"/>
            <a:ext cx="8347" cy="107843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21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8667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954107"/>
            <a:chOff x="1577990" y="2199825"/>
            <a:chExt cx="4665578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마지막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삽입하는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5" name="직사각형 8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15148" y="3912019"/>
            <a:ext cx="8601840" cy="449353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insertLastNode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(L,  x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new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getNode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  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new-&gt;data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x;  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new-&gt;link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NULL;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){//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공백 리스트인 경우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L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//ⓑ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return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L;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//ⓒ 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공백 리스트가 아닌 경우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 NULL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{//ⓓ</a:t>
            </a:r>
          </a:p>
          <a:p>
            <a:pPr lvl="0"/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temp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temp-&gt;link;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new;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//ⓔ </a:t>
            </a:r>
          </a:p>
          <a:p>
            <a:pPr lvl="0"/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70883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954107"/>
            <a:chOff x="1577990" y="2199825"/>
            <a:chExt cx="4665578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마지막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삽입하는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85" name="TextBox 10"/>
          <p:cNvSpPr txBox="1">
            <a:spLocks noChangeArrowheads="1"/>
          </p:cNvSpPr>
          <p:nvPr/>
        </p:nvSpPr>
        <p:spPr bwMode="auto">
          <a:xfrm>
            <a:off x="2304223" y="3771142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6442855"/>
              </p:ext>
            </p:extLst>
          </p:nvPr>
        </p:nvGraphicFramePr>
        <p:xfrm>
          <a:off x="2275194" y="4072869"/>
          <a:ext cx="842077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77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NULL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7" name="직사각형 14"/>
          <p:cNvSpPr>
            <a:spLocks noChangeArrowheads="1"/>
          </p:cNvSpPr>
          <p:nvPr/>
        </p:nvSpPr>
        <p:spPr bwMode="auto">
          <a:xfrm>
            <a:off x="1762541" y="4031286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3237510" y="4058295"/>
            <a:ext cx="1654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L==NULL</a:t>
            </a:r>
            <a:endParaRPr lang="ko-KR" altLang="en-US" sz="2000" dirty="0"/>
          </a:p>
        </p:txBody>
      </p:sp>
      <p:sp>
        <p:nvSpPr>
          <p:cNvPr id="89" name="TextBox 10"/>
          <p:cNvSpPr txBox="1">
            <a:spLocks noChangeArrowheads="1"/>
          </p:cNvSpPr>
          <p:nvPr/>
        </p:nvSpPr>
        <p:spPr bwMode="auto">
          <a:xfrm>
            <a:off x="2311149" y="4526220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0" name="표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86903"/>
              </p:ext>
            </p:extLst>
          </p:nvPr>
        </p:nvGraphicFramePr>
        <p:xfrm>
          <a:off x="2282121" y="4827947"/>
          <a:ext cx="83515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1" name="직선 화살표 연결선 90"/>
          <p:cNvCxnSpPr/>
          <p:nvPr/>
        </p:nvCxnSpPr>
        <p:spPr>
          <a:xfrm>
            <a:off x="3128577" y="497791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2" name="표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6629436"/>
              </p:ext>
            </p:extLst>
          </p:nvPr>
        </p:nvGraphicFramePr>
        <p:xfrm>
          <a:off x="3427839" y="4827947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93" name="TextBox 10"/>
          <p:cNvSpPr txBox="1">
            <a:spLocks noChangeArrowheads="1"/>
          </p:cNvSpPr>
          <p:nvPr/>
        </p:nvSpPr>
        <p:spPr bwMode="auto">
          <a:xfrm>
            <a:off x="3656439" y="4545270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04" name="TextBox 10"/>
          <p:cNvSpPr txBox="1">
            <a:spLocks noChangeArrowheads="1"/>
          </p:cNvSpPr>
          <p:nvPr/>
        </p:nvSpPr>
        <p:spPr bwMode="auto">
          <a:xfrm>
            <a:off x="2318351" y="5502958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468536"/>
              </p:ext>
            </p:extLst>
          </p:nvPr>
        </p:nvGraphicFramePr>
        <p:xfrm>
          <a:off x="2289322" y="5804685"/>
          <a:ext cx="842077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2077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3" name="직사각형 14"/>
          <p:cNvSpPr>
            <a:spLocks noChangeArrowheads="1"/>
          </p:cNvSpPr>
          <p:nvPr/>
        </p:nvSpPr>
        <p:spPr bwMode="auto">
          <a:xfrm>
            <a:off x="1776669" y="5763102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4" name="직사각형 143"/>
          <p:cNvSpPr/>
          <p:nvPr/>
        </p:nvSpPr>
        <p:spPr>
          <a:xfrm>
            <a:off x="3251638" y="5790111"/>
            <a:ext cx="138672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 L=new;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5" name="TextBox 10"/>
          <p:cNvSpPr txBox="1">
            <a:spLocks noChangeArrowheads="1"/>
          </p:cNvSpPr>
          <p:nvPr/>
        </p:nvSpPr>
        <p:spPr bwMode="auto">
          <a:xfrm>
            <a:off x="2325277" y="6258036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6" name="표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4174429"/>
              </p:ext>
            </p:extLst>
          </p:nvPr>
        </p:nvGraphicFramePr>
        <p:xfrm>
          <a:off x="2296249" y="6559763"/>
          <a:ext cx="835150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515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7" name="직선 화살표 연결선 146"/>
          <p:cNvCxnSpPr/>
          <p:nvPr/>
        </p:nvCxnSpPr>
        <p:spPr>
          <a:xfrm>
            <a:off x="3142705" y="670972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8" name="표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367147"/>
              </p:ext>
            </p:extLst>
          </p:nvPr>
        </p:nvGraphicFramePr>
        <p:xfrm>
          <a:off x="3441967" y="655976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49" name="TextBox 10"/>
          <p:cNvSpPr txBox="1">
            <a:spLocks noChangeArrowheads="1"/>
          </p:cNvSpPr>
          <p:nvPr/>
        </p:nvSpPr>
        <p:spPr bwMode="auto">
          <a:xfrm>
            <a:off x="3670567" y="6277086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</a:t>
            </a:r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50" name="직선 화살표 연결선 149"/>
          <p:cNvCxnSpPr>
            <a:stCxn id="142" idx="3"/>
          </p:cNvCxnSpPr>
          <p:nvPr/>
        </p:nvCxnSpPr>
        <p:spPr>
          <a:xfrm>
            <a:off x="3131399" y="6002762"/>
            <a:ext cx="443918" cy="53667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0"/>
          <p:cNvSpPr txBox="1">
            <a:spLocks noChangeArrowheads="1"/>
          </p:cNvSpPr>
          <p:nvPr/>
        </p:nvSpPr>
        <p:spPr bwMode="auto">
          <a:xfrm>
            <a:off x="2325305" y="7395047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913914"/>
              </p:ext>
            </p:extLst>
          </p:nvPr>
        </p:nvGraphicFramePr>
        <p:xfrm>
          <a:off x="2296277" y="769677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3" name="직선 화살표 연결선 162"/>
          <p:cNvCxnSpPr>
            <a:stCxn id="162" idx="3"/>
          </p:cNvCxnSpPr>
          <p:nvPr/>
        </p:nvCxnSpPr>
        <p:spPr>
          <a:xfrm>
            <a:off x="2953739" y="7879611"/>
            <a:ext cx="314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464162"/>
              </p:ext>
            </p:extLst>
          </p:nvPr>
        </p:nvGraphicFramePr>
        <p:xfrm>
          <a:off x="3281667" y="769677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5" name="직선 화살표 연결선 164"/>
          <p:cNvCxnSpPr/>
          <p:nvPr/>
        </p:nvCxnSpPr>
        <p:spPr>
          <a:xfrm>
            <a:off x="4601655" y="784673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311000"/>
              </p:ext>
            </p:extLst>
          </p:nvPr>
        </p:nvGraphicFramePr>
        <p:xfrm>
          <a:off x="4900917" y="769677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7" name="직선 화살표 연결선 166"/>
          <p:cNvCxnSpPr/>
          <p:nvPr/>
        </p:nvCxnSpPr>
        <p:spPr>
          <a:xfrm>
            <a:off x="6234397" y="783400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6252880"/>
              </p:ext>
            </p:extLst>
          </p:nvPr>
        </p:nvGraphicFramePr>
        <p:xfrm>
          <a:off x="6547515" y="7684037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9" name="TextBox 10"/>
          <p:cNvSpPr txBox="1">
            <a:spLocks noChangeArrowheads="1"/>
          </p:cNvSpPr>
          <p:nvPr/>
        </p:nvSpPr>
        <p:spPr bwMode="auto">
          <a:xfrm>
            <a:off x="3510267" y="741409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0" name="TextBox 10"/>
          <p:cNvSpPr txBox="1">
            <a:spLocks noChangeArrowheads="1"/>
          </p:cNvSpPr>
          <p:nvPr/>
        </p:nvSpPr>
        <p:spPr bwMode="auto">
          <a:xfrm>
            <a:off x="5110467" y="741409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1" name="TextBox 10"/>
          <p:cNvSpPr txBox="1">
            <a:spLocks noChangeArrowheads="1"/>
          </p:cNvSpPr>
          <p:nvPr/>
        </p:nvSpPr>
        <p:spPr bwMode="auto">
          <a:xfrm>
            <a:off x="3067099" y="8854409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3693386"/>
              </p:ext>
            </p:extLst>
          </p:nvPr>
        </p:nvGraphicFramePr>
        <p:xfrm>
          <a:off x="3057121" y="9149788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4186199"/>
              </p:ext>
            </p:extLst>
          </p:nvPr>
        </p:nvGraphicFramePr>
        <p:xfrm>
          <a:off x="4077165" y="9149477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74" name="TextBox 10"/>
          <p:cNvSpPr txBox="1">
            <a:spLocks noChangeArrowheads="1"/>
          </p:cNvSpPr>
          <p:nvPr/>
        </p:nvSpPr>
        <p:spPr bwMode="auto">
          <a:xfrm>
            <a:off x="4271127" y="883593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5" name="직사각형 14"/>
          <p:cNvSpPr>
            <a:spLocks noChangeArrowheads="1"/>
          </p:cNvSpPr>
          <p:nvPr/>
        </p:nvSpPr>
        <p:spPr bwMode="auto">
          <a:xfrm>
            <a:off x="1781591" y="7682937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③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6" name="직선 화살표 연결선 175"/>
          <p:cNvCxnSpPr>
            <a:stCxn id="183" idx="0"/>
          </p:cNvCxnSpPr>
          <p:nvPr/>
        </p:nvCxnSpPr>
        <p:spPr>
          <a:xfrm flipV="1">
            <a:off x="3615614" y="8063024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51"/>
          <p:cNvSpPr>
            <a:spLocks noChangeArrowheads="1"/>
          </p:cNvSpPr>
          <p:nvPr/>
        </p:nvSpPr>
        <p:spPr bwMode="auto">
          <a:xfrm>
            <a:off x="4064820" y="8122389"/>
            <a:ext cx="1447319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 temp=L;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8" name="TextBox 10"/>
          <p:cNvSpPr txBox="1">
            <a:spLocks noChangeArrowheads="1"/>
          </p:cNvSpPr>
          <p:nvPr/>
        </p:nvSpPr>
        <p:spPr bwMode="auto">
          <a:xfrm>
            <a:off x="6738376" y="740672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9" name="직선 화살표 연결선 178"/>
          <p:cNvCxnSpPr/>
          <p:nvPr/>
        </p:nvCxnSpPr>
        <p:spPr>
          <a:xfrm>
            <a:off x="7862319" y="784092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9423"/>
              </p:ext>
            </p:extLst>
          </p:nvPr>
        </p:nvGraphicFramePr>
        <p:xfrm>
          <a:off x="8175437" y="769096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1" name="TextBox 10"/>
          <p:cNvSpPr txBox="1">
            <a:spLocks noChangeArrowheads="1"/>
          </p:cNvSpPr>
          <p:nvPr/>
        </p:nvSpPr>
        <p:spPr bwMode="auto">
          <a:xfrm>
            <a:off x="8366298" y="7413655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2" name="TextBox 10"/>
          <p:cNvSpPr txBox="1">
            <a:spLocks noChangeArrowheads="1"/>
          </p:cNvSpPr>
          <p:nvPr/>
        </p:nvSpPr>
        <p:spPr bwMode="auto">
          <a:xfrm>
            <a:off x="2634554" y="8322444"/>
            <a:ext cx="676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1654274"/>
              </p:ext>
            </p:extLst>
          </p:nvPr>
        </p:nvGraphicFramePr>
        <p:xfrm>
          <a:off x="3286883" y="832831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4" name="직선 화살표 연결선 183"/>
          <p:cNvCxnSpPr>
            <a:stCxn id="172" idx="3"/>
            <a:endCxn id="173" idx="1"/>
          </p:cNvCxnSpPr>
          <p:nvPr/>
        </p:nvCxnSpPr>
        <p:spPr>
          <a:xfrm flipV="1">
            <a:off x="3714583" y="9332314"/>
            <a:ext cx="362582" cy="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0726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954107"/>
            <a:chOff x="1577990" y="2199825"/>
            <a:chExt cx="4665578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354217"/>
            <a:chOff x="1454251" y="3664625"/>
            <a:chExt cx="11282473" cy="135421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3542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마지막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노드로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삽입하는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1" name="TextBox 10"/>
          <p:cNvSpPr txBox="1">
            <a:spLocks noChangeArrowheads="1"/>
          </p:cNvSpPr>
          <p:nvPr/>
        </p:nvSpPr>
        <p:spPr bwMode="auto">
          <a:xfrm>
            <a:off x="2325305" y="4028363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62" name="표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4855104"/>
              </p:ext>
            </p:extLst>
          </p:nvPr>
        </p:nvGraphicFramePr>
        <p:xfrm>
          <a:off x="2296277" y="4330090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3" name="직선 화살표 연결선 162"/>
          <p:cNvCxnSpPr>
            <a:stCxn id="162" idx="3"/>
          </p:cNvCxnSpPr>
          <p:nvPr/>
        </p:nvCxnSpPr>
        <p:spPr>
          <a:xfrm>
            <a:off x="2953739" y="4512927"/>
            <a:ext cx="314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4" name="표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5312645"/>
              </p:ext>
            </p:extLst>
          </p:nvPr>
        </p:nvGraphicFramePr>
        <p:xfrm>
          <a:off x="3281667" y="4330090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5" name="직선 화살표 연결선 164"/>
          <p:cNvCxnSpPr/>
          <p:nvPr/>
        </p:nvCxnSpPr>
        <p:spPr>
          <a:xfrm>
            <a:off x="4601655" y="4480054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6" name="표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167313"/>
              </p:ext>
            </p:extLst>
          </p:nvPr>
        </p:nvGraphicFramePr>
        <p:xfrm>
          <a:off x="4900917" y="4330090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67" name="직선 화살표 연결선 166"/>
          <p:cNvCxnSpPr/>
          <p:nvPr/>
        </p:nvCxnSpPr>
        <p:spPr>
          <a:xfrm>
            <a:off x="6234397" y="446731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8" name="표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9668653"/>
              </p:ext>
            </p:extLst>
          </p:nvPr>
        </p:nvGraphicFramePr>
        <p:xfrm>
          <a:off x="6547515" y="431735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69" name="TextBox 10"/>
          <p:cNvSpPr txBox="1">
            <a:spLocks noChangeArrowheads="1"/>
          </p:cNvSpPr>
          <p:nvPr/>
        </p:nvSpPr>
        <p:spPr bwMode="auto">
          <a:xfrm>
            <a:off x="3510267" y="404741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0" name="TextBox 10"/>
          <p:cNvSpPr txBox="1">
            <a:spLocks noChangeArrowheads="1"/>
          </p:cNvSpPr>
          <p:nvPr/>
        </p:nvSpPr>
        <p:spPr bwMode="auto">
          <a:xfrm>
            <a:off x="5110467" y="404741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1" name="TextBox 10"/>
          <p:cNvSpPr txBox="1">
            <a:spLocks noChangeArrowheads="1"/>
          </p:cNvSpPr>
          <p:nvPr/>
        </p:nvSpPr>
        <p:spPr bwMode="auto">
          <a:xfrm>
            <a:off x="3067099" y="5773475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72" name="표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387565"/>
              </p:ext>
            </p:extLst>
          </p:nvPr>
        </p:nvGraphicFramePr>
        <p:xfrm>
          <a:off x="3057121" y="606885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3" name="표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8483455"/>
              </p:ext>
            </p:extLst>
          </p:nvPr>
        </p:nvGraphicFramePr>
        <p:xfrm>
          <a:off x="4077165" y="606854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74" name="TextBox 10"/>
          <p:cNvSpPr txBox="1">
            <a:spLocks noChangeArrowheads="1"/>
          </p:cNvSpPr>
          <p:nvPr/>
        </p:nvSpPr>
        <p:spPr bwMode="auto">
          <a:xfrm>
            <a:off x="4271127" y="575499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75" name="직사각형 14"/>
          <p:cNvSpPr>
            <a:spLocks noChangeArrowheads="1"/>
          </p:cNvSpPr>
          <p:nvPr/>
        </p:nvSpPr>
        <p:spPr bwMode="auto">
          <a:xfrm>
            <a:off x="1781591" y="4316253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④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6" name="직선 화살표 연결선 175"/>
          <p:cNvCxnSpPr>
            <a:stCxn id="183" idx="0"/>
          </p:cNvCxnSpPr>
          <p:nvPr/>
        </p:nvCxnSpPr>
        <p:spPr>
          <a:xfrm flipV="1">
            <a:off x="8454314" y="4696340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" name="직사각형 51"/>
          <p:cNvSpPr>
            <a:spLocks noChangeArrowheads="1"/>
          </p:cNvSpPr>
          <p:nvPr/>
        </p:nvSpPr>
        <p:spPr bwMode="auto">
          <a:xfrm>
            <a:off x="3656793" y="4771094"/>
            <a:ext cx="3879332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ⓓ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while (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 NULL) </a:t>
            </a:r>
          </a:p>
          <a:p>
            <a:pPr eaLnBrk="1" hangingPunct="1">
              <a:buFont typeface="Wingdings 2" pitchFamily="18" charset="2"/>
              <a:buNone/>
            </a:pP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temp =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temp-&gt;link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</p:txBody>
      </p:sp>
      <p:sp>
        <p:nvSpPr>
          <p:cNvPr id="178" name="TextBox 10"/>
          <p:cNvSpPr txBox="1">
            <a:spLocks noChangeArrowheads="1"/>
          </p:cNvSpPr>
          <p:nvPr/>
        </p:nvSpPr>
        <p:spPr bwMode="auto">
          <a:xfrm>
            <a:off x="6738376" y="4040045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79" name="직선 화살표 연결선 178"/>
          <p:cNvCxnSpPr/>
          <p:nvPr/>
        </p:nvCxnSpPr>
        <p:spPr>
          <a:xfrm>
            <a:off x="7862319" y="447424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0" name="표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535570"/>
              </p:ext>
            </p:extLst>
          </p:nvPr>
        </p:nvGraphicFramePr>
        <p:xfrm>
          <a:off x="8175437" y="432427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81" name="TextBox 10"/>
          <p:cNvSpPr txBox="1">
            <a:spLocks noChangeArrowheads="1"/>
          </p:cNvSpPr>
          <p:nvPr/>
        </p:nvSpPr>
        <p:spPr bwMode="auto">
          <a:xfrm>
            <a:off x="8366298" y="404697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82" name="TextBox 10"/>
          <p:cNvSpPr txBox="1">
            <a:spLocks noChangeArrowheads="1"/>
          </p:cNvSpPr>
          <p:nvPr/>
        </p:nvSpPr>
        <p:spPr bwMode="auto">
          <a:xfrm>
            <a:off x="7473254" y="4955760"/>
            <a:ext cx="676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83" name="표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228019"/>
              </p:ext>
            </p:extLst>
          </p:nvPr>
        </p:nvGraphicFramePr>
        <p:xfrm>
          <a:off x="8125583" y="4961630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4" name="직선 화살표 연결선 183"/>
          <p:cNvCxnSpPr>
            <a:stCxn id="172" idx="3"/>
            <a:endCxn id="173" idx="1"/>
          </p:cNvCxnSpPr>
          <p:nvPr/>
        </p:nvCxnSpPr>
        <p:spPr>
          <a:xfrm flipV="1">
            <a:off x="3714583" y="6251380"/>
            <a:ext cx="362582" cy="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10"/>
          <p:cNvSpPr txBox="1">
            <a:spLocks noChangeArrowheads="1"/>
          </p:cNvSpPr>
          <p:nvPr/>
        </p:nvSpPr>
        <p:spPr bwMode="auto">
          <a:xfrm>
            <a:off x="2325305" y="6809663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55" name="표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107470"/>
              </p:ext>
            </p:extLst>
          </p:nvPr>
        </p:nvGraphicFramePr>
        <p:xfrm>
          <a:off x="2296277" y="7111390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6" name="직선 화살표 연결선 55"/>
          <p:cNvCxnSpPr>
            <a:stCxn id="55" idx="3"/>
          </p:cNvCxnSpPr>
          <p:nvPr/>
        </p:nvCxnSpPr>
        <p:spPr>
          <a:xfrm>
            <a:off x="2953739" y="7294227"/>
            <a:ext cx="314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표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596079"/>
              </p:ext>
            </p:extLst>
          </p:nvPr>
        </p:nvGraphicFramePr>
        <p:xfrm>
          <a:off x="3281667" y="7111390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58" name="직선 화살표 연결선 57"/>
          <p:cNvCxnSpPr/>
          <p:nvPr/>
        </p:nvCxnSpPr>
        <p:spPr>
          <a:xfrm>
            <a:off x="4601655" y="7261354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455676"/>
              </p:ext>
            </p:extLst>
          </p:nvPr>
        </p:nvGraphicFramePr>
        <p:xfrm>
          <a:off x="4900917" y="7111390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0" name="직선 화살표 연결선 59"/>
          <p:cNvCxnSpPr/>
          <p:nvPr/>
        </p:nvCxnSpPr>
        <p:spPr>
          <a:xfrm>
            <a:off x="6234397" y="724861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1" name="표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1889934"/>
              </p:ext>
            </p:extLst>
          </p:nvPr>
        </p:nvGraphicFramePr>
        <p:xfrm>
          <a:off x="6547515" y="709865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2" name="TextBox 10"/>
          <p:cNvSpPr txBox="1">
            <a:spLocks noChangeArrowheads="1"/>
          </p:cNvSpPr>
          <p:nvPr/>
        </p:nvSpPr>
        <p:spPr bwMode="auto">
          <a:xfrm>
            <a:off x="3510267" y="682871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TextBox 10"/>
          <p:cNvSpPr txBox="1">
            <a:spLocks noChangeArrowheads="1"/>
          </p:cNvSpPr>
          <p:nvPr/>
        </p:nvSpPr>
        <p:spPr bwMode="auto">
          <a:xfrm>
            <a:off x="5110467" y="6828713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TextBox 10"/>
          <p:cNvSpPr txBox="1">
            <a:spLocks noChangeArrowheads="1"/>
          </p:cNvSpPr>
          <p:nvPr/>
        </p:nvSpPr>
        <p:spPr bwMode="auto">
          <a:xfrm>
            <a:off x="8058239" y="8478575"/>
            <a:ext cx="582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65" name="표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139752"/>
              </p:ext>
            </p:extLst>
          </p:nvPr>
        </p:nvGraphicFramePr>
        <p:xfrm>
          <a:off x="8048261" y="877395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6" name="표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15339"/>
              </p:ext>
            </p:extLst>
          </p:nvPr>
        </p:nvGraphicFramePr>
        <p:xfrm>
          <a:off x="9068305" y="877364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X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7" name="TextBox 10"/>
          <p:cNvSpPr txBox="1">
            <a:spLocks noChangeArrowheads="1"/>
          </p:cNvSpPr>
          <p:nvPr/>
        </p:nvSpPr>
        <p:spPr bwMode="auto">
          <a:xfrm>
            <a:off x="9262267" y="846009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800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8" name="직사각형 14"/>
          <p:cNvSpPr>
            <a:spLocks noChangeArrowheads="1"/>
          </p:cNvSpPr>
          <p:nvPr/>
        </p:nvSpPr>
        <p:spPr bwMode="auto">
          <a:xfrm>
            <a:off x="1781591" y="7097553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⑤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9" name="직선 화살표 연결선 68"/>
          <p:cNvCxnSpPr>
            <a:stCxn id="76" idx="0"/>
          </p:cNvCxnSpPr>
          <p:nvPr/>
        </p:nvCxnSpPr>
        <p:spPr>
          <a:xfrm flipV="1">
            <a:off x="8454314" y="7477640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10"/>
          <p:cNvSpPr txBox="1">
            <a:spLocks noChangeArrowheads="1"/>
          </p:cNvSpPr>
          <p:nvPr/>
        </p:nvSpPr>
        <p:spPr bwMode="auto">
          <a:xfrm>
            <a:off x="6738376" y="6821345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72" name="직선 화살표 연결선 71"/>
          <p:cNvCxnSpPr/>
          <p:nvPr/>
        </p:nvCxnSpPr>
        <p:spPr>
          <a:xfrm>
            <a:off x="7862319" y="7255543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표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3590830"/>
              </p:ext>
            </p:extLst>
          </p:nvPr>
        </p:nvGraphicFramePr>
        <p:xfrm>
          <a:off x="8175437" y="710557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800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4" name="TextBox 10"/>
          <p:cNvSpPr txBox="1">
            <a:spLocks noChangeArrowheads="1"/>
          </p:cNvSpPr>
          <p:nvPr/>
        </p:nvSpPr>
        <p:spPr bwMode="auto">
          <a:xfrm>
            <a:off x="8366298" y="682827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5" name="TextBox 10"/>
          <p:cNvSpPr txBox="1">
            <a:spLocks noChangeArrowheads="1"/>
          </p:cNvSpPr>
          <p:nvPr/>
        </p:nvSpPr>
        <p:spPr bwMode="auto">
          <a:xfrm>
            <a:off x="7473254" y="7737060"/>
            <a:ext cx="67640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temp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76" name="표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9553228"/>
              </p:ext>
            </p:extLst>
          </p:nvPr>
        </p:nvGraphicFramePr>
        <p:xfrm>
          <a:off x="8125583" y="7742930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7" name="직선 화살표 연결선 76"/>
          <p:cNvCxnSpPr>
            <a:stCxn id="65" idx="3"/>
            <a:endCxn id="66" idx="1"/>
          </p:cNvCxnSpPr>
          <p:nvPr/>
        </p:nvCxnSpPr>
        <p:spPr>
          <a:xfrm flipV="1">
            <a:off x="8705723" y="8956480"/>
            <a:ext cx="362582" cy="311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직사각형 51"/>
          <p:cNvSpPr>
            <a:spLocks noChangeArrowheads="1"/>
          </p:cNvSpPr>
          <p:nvPr/>
        </p:nvSpPr>
        <p:spPr bwMode="auto">
          <a:xfrm>
            <a:off x="4659754" y="7706282"/>
            <a:ext cx="255961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ⓔ temp-&gt;link=new;</a:t>
            </a:r>
            <a:endParaRPr lang="ko-KR" altLang="en-US" sz="20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4" name="직선 화살표 연결선 3"/>
          <p:cNvCxnSpPr/>
          <p:nvPr/>
        </p:nvCxnSpPr>
        <p:spPr>
          <a:xfrm>
            <a:off x="9277125" y="7483999"/>
            <a:ext cx="0" cy="127019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386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954107"/>
            <a:chOff x="1577990" y="2199825"/>
            <a:chExt cx="4665578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연결리스트의 삽입</a:t>
              </a:r>
              <a:r>
                <a:rPr lang="en-US" altLang="ko-KR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723549"/>
            <a:chOff x="1454251" y="3664625"/>
            <a:chExt cx="11282473" cy="1723549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72354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삭제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포인터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pre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가 가리키는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다음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삭제하는 알고리즘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70" name="직사각형 69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15148" y="3912019"/>
            <a:ext cx="8601840" cy="280076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pPr lvl="0"/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(L,  pre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 == NULL) error;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//ⓐ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(old == NULL) return;</a:t>
            </a:r>
          </a:p>
          <a:p>
            <a:pPr lvl="0"/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pre-&gt;link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old-&gt;link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lvl="0"/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return Node(old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lvl="0"/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79" name="TextBox 10"/>
          <p:cNvSpPr txBox="1">
            <a:spLocks noChangeArrowheads="1"/>
          </p:cNvSpPr>
          <p:nvPr/>
        </p:nvSpPr>
        <p:spPr bwMode="auto">
          <a:xfrm>
            <a:off x="2325305" y="6875497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80" name="표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2158311"/>
              </p:ext>
            </p:extLst>
          </p:nvPr>
        </p:nvGraphicFramePr>
        <p:xfrm>
          <a:off x="2296277" y="717722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1" name="직선 화살표 연결선 80"/>
          <p:cNvCxnSpPr>
            <a:stCxn id="80" idx="3"/>
          </p:cNvCxnSpPr>
          <p:nvPr/>
        </p:nvCxnSpPr>
        <p:spPr>
          <a:xfrm>
            <a:off x="2953739" y="7360061"/>
            <a:ext cx="314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2" name="표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378565"/>
              </p:ext>
            </p:extLst>
          </p:nvPr>
        </p:nvGraphicFramePr>
        <p:xfrm>
          <a:off x="3281667" y="717722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3" name="직선 화살표 연결선 82"/>
          <p:cNvCxnSpPr/>
          <p:nvPr/>
        </p:nvCxnSpPr>
        <p:spPr>
          <a:xfrm>
            <a:off x="4601655" y="7327188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4" name="표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3664492"/>
              </p:ext>
            </p:extLst>
          </p:nvPr>
        </p:nvGraphicFramePr>
        <p:xfrm>
          <a:off x="4900917" y="7177224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5" name="직선 화살표 연결선 84"/>
          <p:cNvCxnSpPr/>
          <p:nvPr/>
        </p:nvCxnSpPr>
        <p:spPr>
          <a:xfrm>
            <a:off x="6234397" y="731445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6" name="표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489637"/>
              </p:ext>
            </p:extLst>
          </p:nvPr>
        </p:nvGraphicFramePr>
        <p:xfrm>
          <a:off x="6547515" y="7164487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87" name="TextBox 10"/>
          <p:cNvSpPr txBox="1">
            <a:spLocks noChangeArrowheads="1"/>
          </p:cNvSpPr>
          <p:nvPr/>
        </p:nvSpPr>
        <p:spPr bwMode="auto">
          <a:xfrm>
            <a:off x="3510267" y="689454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8" name="TextBox 10"/>
          <p:cNvSpPr txBox="1">
            <a:spLocks noChangeArrowheads="1"/>
          </p:cNvSpPr>
          <p:nvPr/>
        </p:nvSpPr>
        <p:spPr bwMode="auto">
          <a:xfrm>
            <a:off x="5110467" y="689454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89" name="직사각형 14"/>
          <p:cNvSpPr>
            <a:spLocks noChangeArrowheads="1"/>
          </p:cNvSpPr>
          <p:nvPr/>
        </p:nvSpPr>
        <p:spPr bwMode="auto">
          <a:xfrm>
            <a:off x="1781591" y="7163387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①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0" name="직선 화살표 연결선 89"/>
          <p:cNvCxnSpPr>
            <a:stCxn id="97" idx="0"/>
          </p:cNvCxnSpPr>
          <p:nvPr/>
        </p:nvCxnSpPr>
        <p:spPr>
          <a:xfrm flipV="1">
            <a:off x="6909662" y="7543474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10"/>
          <p:cNvSpPr txBox="1">
            <a:spLocks noChangeArrowheads="1"/>
          </p:cNvSpPr>
          <p:nvPr/>
        </p:nvSpPr>
        <p:spPr bwMode="auto">
          <a:xfrm>
            <a:off x="6738376" y="688717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93" name="직선 화살표 연결선 92"/>
          <p:cNvCxnSpPr/>
          <p:nvPr/>
        </p:nvCxnSpPr>
        <p:spPr>
          <a:xfrm>
            <a:off x="7862319" y="7321377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4" name="표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171972"/>
              </p:ext>
            </p:extLst>
          </p:nvPr>
        </p:nvGraphicFramePr>
        <p:xfrm>
          <a:off x="8175437" y="7171413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5" name="TextBox 10"/>
          <p:cNvSpPr txBox="1">
            <a:spLocks noChangeArrowheads="1"/>
          </p:cNvSpPr>
          <p:nvPr/>
        </p:nvSpPr>
        <p:spPr bwMode="auto">
          <a:xfrm>
            <a:off x="8366298" y="6894105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96" name="TextBox 10"/>
          <p:cNvSpPr txBox="1">
            <a:spLocks noChangeArrowheads="1"/>
          </p:cNvSpPr>
          <p:nvPr/>
        </p:nvSpPr>
        <p:spPr bwMode="auto">
          <a:xfrm>
            <a:off x="6094858" y="7802894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97" name="표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7519239"/>
              </p:ext>
            </p:extLst>
          </p:nvPr>
        </p:nvGraphicFramePr>
        <p:xfrm>
          <a:off x="6580931" y="780876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8" name="직사각형 14"/>
          <p:cNvSpPr>
            <a:spLocks noChangeArrowheads="1"/>
          </p:cNvSpPr>
          <p:nvPr/>
        </p:nvSpPr>
        <p:spPr bwMode="auto">
          <a:xfrm>
            <a:off x="1825499" y="9084269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②</a:t>
            </a:r>
            <a:endParaRPr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21" name="직선 화살표 연결선 120"/>
          <p:cNvCxnSpPr>
            <a:stCxn id="123" idx="0"/>
          </p:cNvCxnSpPr>
          <p:nvPr/>
        </p:nvCxnSpPr>
        <p:spPr>
          <a:xfrm flipV="1">
            <a:off x="5229648" y="7524044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0"/>
          <p:cNvSpPr txBox="1">
            <a:spLocks noChangeArrowheads="1"/>
          </p:cNvSpPr>
          <p:nvPr/>
        </p:nvSpPr>
        <p:spPr bwMode="auto">
          <a:xfrm>
            <a:off x="4373280" y="7783464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3" name="표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713917"/>
              </p:ext>
            </p:extLst>
          </p:nvPr>
        </p:nvGraphicFramePr>
        <p:xfrm>
          <a:off x="4900917" y="7789334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4" name="직사각형 123"/>
          <p:cNvSpPr/>
          <p:nvPr/>
        </p:nvSpPr>
        <p:spPr>
          <a:xfrm>
            <a:off x="7566696" y="7740767"/>
            <a:ext cx="22528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ⓐ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old=pre-&gt;link;</a:t>
            </a:r>
            <a:endParaRPr lang="ko-KR" altLang="en-US" sz="2000" dirty="0"/>
          </a:p>
        </p:txBody>
      </p:sp>
      <p:sp>
        <p:nvSpPr>
          <p:cNvPr id="125" name="TextBox 10"/>
          <p:cNvSpPr txBox="1">
            <a:spLocks noChangeArrowheads="1"/>
          </p:cNvSpPr>
          <p:nvPr/>
        </p:nvSpPr>
        <p:spPr bwMode="auto">
          <a:xfrm>
            <a:off x="2332231" y="8815149"/>
            <a:ext cx="2936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26" name="표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1317233"/>
              </p:ext>
            </p:extLst>
          </p:nvPr>
        </p:nvGraphicFramePr>
        <p:xfrm>
          <a:off x="2303203" y="911687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7" name="직선 화살표 연결선 126"/>
          <p:cNvCxnSpPr>
            <a:stCxn id="126" idx="3"/>
          </p:cNvCxnSpPr>
          <p:nvPr/>
        </p:nvCxnSpPr>
        <p:spPr>
          <a:xfrm>
            <a:off x="2960665" y="9299713"/>
            <a:ext cx="314088" cy="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8" name="표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182910"/>
              </p:ext>
            </p:extLst>
          </p:nvPr>
        </p:nvGraphicFramePr>
        <p:xfrm>
          <a:off x="3288593" y="911687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29" name="직선 화살표 연결선 128"/>
          <p:cNvCxnSpPr/>
          <p:nvPr/>
        </p:nvCxnSpPr>
        <p:spPr>
          <a:xfrm>
            <a:off x="4608581" y="9266840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0" name="표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4538664"/>
              </p:ext>
            </p:extLst>
          </p:nvPr>
        </p:nvGraphicFramePr>
        <p:xfrm>
          <a:off x="4907843" y="9116876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2" name="표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108308"/>
              </p:ext>
            </p:extLst>
          </p:nvPr>
        </p:nvGraphicFramePr>
        <p:xfrm>
          <a:off x="6554441" y="9104139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400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133" name="TextBox 10"/>
          <p:cNvSpPr txBox="1">
            <a:spLocks noChangeArrowheads="1"/>
          </p:cNvSpPr>
          <p:nvPr/>
        </p:nvSpPr>
        <p:spPr bwMode="auto">
          <a:xfrm>
            <a:off x="3517193" y="883419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34" name="TextBox 10"/>
          <p:cNvSpPr txBox="1">
            <a:spLocks noChangeArrowheads="1"/>
          </p:cNvSpPr>
          <p:nvPr/>
        </p:nvSpPr>
        <p:spPr bwMode="auto">
          <a:xfrm>
            <a:off x="5117393" y="8834199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6" name="직선 화살표 연결선 135"/>
          <p:cNvCxnSpPr>
            <a:stCxn id="142" idx="0"/>
          </p:cNvCxnSpPr>
          <p:nvPr/>
        </p:nvCxnSpPr>
        <p:spPr>
          <a:xfrm flipV="1">
            <a:off x="6916588" y="9483126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0"/>
          <p:cNvSpPr txBox="1">
            <a:spLocks noChangeArrowheads="1"/>
          </p:cNvSpPr>
          <p:nvPr/>
        </p:nvSpPr>
        <p:spPr bwMode="auto">
          <a:xfrm>
            <a:off x="6745302" y="8826831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38" name="직선 화살표 연결선 137"/>
          <p:cNvCxnSpPr/>
          <p:nvPr/>
        </p:nvCxnSpPr>
        <p:spPr>
          <a:xfrm>
            <a:off x="7869245" y="926102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9" name="표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269164"/>
              </p:ext>
            </p:extLst>
          </p:nvPr>
        </p:nvGraphicFramePr>
        <p:xfrm>
          <a:off x="8182363" y="911106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0" name="TextBox 10"/>
          <p:cNvSpPr txBox="1">
            <a:spLocks noChangeArrowheads="1"/>
          </p:cNvSpPr>
          <p:nvPr/>
        </p:nvSpPr>
        <p:spPr bwMode="auto">
          <a:xfrm>
            <a:off x="8373224" y="8833757"/>
            <a:ext cx="91082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400</a:t>
            </a:r>
            <a:r>
              <a:rPr kumimoji="0" lang="ko-KR" altLang="en-US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번지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41" name="TextBox 10"/>
          <p:cNvSpPr txBox="1">
            <a:spLocks noChangeArrowheads="1"/>
          </p:cNvSpPr>
          <p:nvPr/>
        </p:nvSpPr>
        <p:spPr bwMode="auto">
          <a:xfrm>
            <a:off x="6101784" y="9742546"/>
            <a:ext cx="47320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old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2" name="표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002155"/>
              </p:ext>
            </p:extLst>
          </p:nvPr>
        </p:nvGraphicFramePr>
        <p:xfrm>
          <a:off x="6587857" y="974841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300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3" name="직선 화살표 연결선 142"/>
          <p:cNvCxnSpPr>
            <a:stCxn id="145" idx="0"/>
          </p:cNvCxnSpPr>
          <p:nvPr/>
        </p:nvCxnSpPr>
        <p:spPr>
          <a:xfrm flipV="1">
            <a:off x="5236574" y="9463696"/>
            <a:ext cx="0" cy="26529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0"/>
          <p:cNvSpPr txBox="1">
            <a:spLocks noChangeArrowheads="1"/>
          </p:cNvSpPr>
          <p:nvPr/>
        </p:nvSpPr>
        <p:spPr bwMode="auto">
          <a:xfrm>
            <a:off x="4380206" y="9723116"/>
            <a:ext cx="49269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</a:t>
            </a:r>
            <a:endParaRPr kumimoji="0"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145" name="표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8244457"/>
              </p:ext>
            </p:extLst>
          </p:nvPr>
        </p:nvGraphicFramePr>
        <p:xfrm>
          <a:off x="4907843" y="9728986"/>
          <a:ext cx="6574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200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47" name="직선 화살표 연결선 146"/>
          <p:cNvCxnSpPr/>
          <p:nvPr/>
        </p:nvCxnSpPr>
        <p:spPr>
          <a:xfrm flipV="1">
            <a:off x="5096248" y="8781140"/>
            <a:ext cx="0" cy="35510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5096248" y="8781140"/>
            <a:ext cx="32700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/>
          <p:cNvCxnSpPr/>
          <p:nvPr/>
        </p:nvCxnSpPr>
        <p:spPr>
          <a:xfrm>
            <a:off x="8366298" y="8781140"/>
            <a:ext cx="0" cy="30312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직사각형 147"/>
          <p:cNvSpPr/>
          <p:nvPr/>
        </p:nvSpPr>
        <p:spPr>
          <a:xfrm>
            <a:off x="7566696" y="9680990"/>
            <a:ext cx="287162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ⓑpre-&gt;link=old-&gt;link;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840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생성과 </a:t>
              </a: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노드들의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출력 프로그램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node{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*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영역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}*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createNodeList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생성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*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*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*)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== NULL){ //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인지 검사</a:t>
            </a:r>
            <a:endParaRPr lang="en-US" altLang="ko-KR" sz="22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메모리가 할당될 수 없음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else{ //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입력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입력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826130"/>
              </p:ext>
            </p:extLst>
          </p:nvPr>
        </p:nvGraphicFramePr>
        <p:xfrm>
          <a:off x="9433087" y="4955527"/>
          <a:ext cx="1314924" cy="731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4924"/>
              </a:tblGrid>
              <a:tr h="182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num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828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nextptr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7" name="직선 화살표 연결선 26"/>
          <p:cNvCxnSpPr/>
          <p:nvPr/>
        </p:nvCxnSpPr>
        <p:spPr>
          <a:xfrm>
            <a:off x="8881578" y="5207844"/>
            <a:ext cx="434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/>
          <p:cNvSpPr/>
          <p:nvPr/>
        </p:nvSpPr>
        <p:spPr>
          <a:xfrm>
            <a:off x="7892909" y="5007789"/>
            <a:ext cx="988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endParaRPr lang="ko-KR" altLang="en-US" sz="2000" dirty="0"/>
          </a:p>
        </p:txBody>
      </p:sp>
      <p:sp>
        <p:nvSpPr>
          <p:cNvPr id="29" name="직사각형 28"/>
          <p:cNvSpPr/>
          <p:nvPr/>
        </p:nvSpPr>
        <p:spPr>
          <a:xfrm>
            <a:off x="9687073" y="4545957"/>
            <a:ext cx="77777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152399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생성과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노드들의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 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NULL;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연결을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로 할당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for(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=2;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&lt;=n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생성하여 리스트에 추가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공간을 할당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메모리가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할당될 수 없음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break;}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 n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입력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d", &amp;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    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NULL;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}}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318235"/>
              </p:ext>
            </p:extLst>
          </p:nvPr>
        </p:nvGraphicFramePr>
        <p:xfrm>
          <a:off x="7978347" y="6743378"/>
          <a:ext cx="14981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84070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21" name="직선 화살표 연결선 20"/>
          <p:cNvCxnSpPr>
            <a:endCxn id="16" idx="1"/>
          </p:cNvCxnSpPr>
          <p:nvPr/>
        </p:nvCxnSpPr>
        <p:spPr>
          <a:xfrm>
            <a:off x="7543790" y="6926215"/>
            <a:ext cx="434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6583643" y="6712512"/>
            <a:ext cx="98866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endParaRPr lang="ko-KR" altLang="en-US" sz="2000" dirty="0"/>
          </a:p>
        </p:txBody>
      </p:sp>
      <p:cxnSp>
        <p:nvCxnSpPr>
          <p:cNvPr id="5" name="직선 화살표 연결선 4"/>
          <p:cNvCxnSpPr/>
          <p:nvPr/>
        </p:nvCxnSpPr>
        <p:spPr>
          <a:xfrm flipV="1">
            <a:off x="9987234" y="7089340"/>
            <a:ext cx="1" cy="30668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/>
          <p:cNvSpPr/>
          <p:nvPr/>
        </p:nvSpPr>
        <p:spPr>
          <a:xfrm>
            <a:off x="9492900" y="7396022"/>
            <a:ext cx="10470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fnNode</a:t>
            </a:r>
            <a:endParaRPr lang="ko-KR" altLang="en-US" sz="2000" dirty="0"/>
          </a:p>
        </p:txBody>
      </p:sp>
      <p:sp>
        <p:nvSpPr>
          <p:cNvPr id="7" name="직사각형 6"/>
          <p:cNvSpPr/>
          <p:nvPr/>
        </p:nvSpPr>
        <p:spPr>
          <a:xfrm>
            <a:off x="7972391" y="6417894"/>
            <a:ext cx="611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8" name="직사각형 27"/>
          <p:cNvSpPr/>
          <p:nvPr/>
        </p:nvSpPr>
        <p:spPr>
          <a:xfrm>
            <a:off x="8574152" y="6424820"/>
            <a:ext cx="876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aphicFrame>
        <p:nvGraphicFramePr>
          <p:cNvPr id="29" name="표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26647"/>
              </p:ext>
            </p:extLst>
          </p:nvPr>
        </p:nvGraphicFramePr>
        <p:xfrm>
          <a:off x="9710179" y="6750304"/>
          <a:ext cx="14981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84070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0" name="직선 화살표 연결선 29"/>
          <p:cNvCxnSpPr>
            <a:endCxn id="29" idx="1"/>
          </p:cNvCxnSpPr>
          <p:nvPr/>
        </p:nvCxnSpPr>
        <p:spPr>
          <a:xfrm>
            <a:off x="9275622" y="6933141"/>
            <a:ext cx="434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9704223" y="6424820"/>
            <a:ext cx="6110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0305984" y="6431746"/>
            <a:ext cx="8761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8066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생성과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노드들의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displayList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if(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리스트가 비었음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.");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else{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while(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%d\n",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num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출력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tmp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-&gt;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nextptr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현재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위치를 다음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노드로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변경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 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4307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생성과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노드들의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3242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n\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 생성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("------------------------\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수를 입력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scanf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("%d", &amp;n);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createNodeList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리스트의 데이터를 출력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\n");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displayList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return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29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84976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961476" cy="954107"/>
            <a:chOff x="1577990" y="2199825"/>
            <a:chExt cx="3961476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420745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연결리스트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(linked list)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4431983"/>
            <a:chOff x="1454251" y="3664625"/>
            <a:chExt cx="11282473" cy="443198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443198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연결리스트 자료구조의 특징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자료구조에서의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연산시간과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저장공간에 대한 문제를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개선하여 자료를 표현한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방법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논리적인 순서와 물리적인 순서가 일치하지 않는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자료구조를 말함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원소에 저장되어 있는 다음 원소의 주소에 의해 순서가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연결되는 방식임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3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비순차적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저장(기억장소의 어느 곳에서든지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)이 가능함</a:t>
              </a:r>
              <a:endParaRPr lang="ko-KR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물리적인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순서를 맞추기 위한 오버헤드가 발생하지 않음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여러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작은 공간을 연결하여 하나의 전체 자료구조를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변경이 유연하고 더 효율적으로 메모리를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사용할 수 있음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순차적인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기억장소의 표현에서 발생하는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이동에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따른 연산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소요시간을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해결할 수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있음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5" name="직사각형 14"/>
          <p:cNvSpPr/>
          <p:nvPr/>
        </p:nvSpPr>
        <p:spPr>
          <a:xfrm flipV="1">
            <a:off x="-2" y="1238048"/>
            <a:ext cx="430183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586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생성과 출력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생성과 </a:t>
              </a:r>
              <a:r>
                <a:rPr lang="ko-KR" altLang="en-US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노드들의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출력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3127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단일 연결리스트 생성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출력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------------------------------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수를 입력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1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입력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10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2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입력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20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3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번째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입력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30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리스트의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데이터를 출력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10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20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데이터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30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30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78664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 { //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생성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item;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insertAtBeginning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Node** ref,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리스트 처음에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삽입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&gt;item = data;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삽입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(*ref);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(*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ref)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새로운 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헤드로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31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076033" y="5382495"/>
            <a:ext cx="3765583" cy="400110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insertAtBeginning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2);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6" name="직선 화살표 연결선 5"/>
          <p:cNvCxnSpPr/>
          <p:nvPr/>
        </p:nvCxnSpPr>
        <p:spPr>
          <a:xfrm flipH="1">
            <a:off x="6234545" y="5663951"/>
            <a:ext cx="2535382" cy="5593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7488391" y="5691659"/>
            <a:ext cx="1884209" cy="559388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4550525"/>
              </p:ext>
            </p:extLst>
          </p:nvPr>
        </p:nvGraphicFramePr>
        <p:xfrm>
          <a:off x="9785984" y="4493064"/>
          <a:ext cx="1498162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840700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7" name="직사각형 26"/>
          <p:cNvSpPr/>
          <p:nvPr/>
        </p:nvSpPr>
        <p:spPr>
          <a:xfrm>
            <a:off x="7575194" y="4459720"/>
            <a:ext cx="774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head</a:t>
            </a:r>
            <a:endParaRPr lang="ko-KR" altLang="en-US" sz="2000" dirty="0"/>
          </a:p>
        </p:txBody>
      </p:sp>
      <p:sp>
        <p:nvSpPr>
          <p:cNvPr id="30" name="직사각형 29"/>
          <p:cNvSpPr/>
          <p:nvPr/>
        </p:nvSpPr>
        <p:spPr>
          <a:xfrm>
            <a:off x="9782625" y="4167580"/>
            <a:ext cx="60587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item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10518043" y="4174506"/>
            <a:ext cx="60362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6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next</a:t>
            </a:r>
            <a:endParaRPr lang="ko-KR" altLang="en-US" sz="16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36" name="직선 화살표 연결선 35"/>
          <p:cNvCxnSpPr/>
          <p:nvPr/>
        </p:nvCxnSpPr>
        <p:spPr>
          <a:xfrm>
            <a:off x="7194692" y="4644968"/>
            <a:ext cx="434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6712531" y="4472829"/>
            <a:ext cx="50398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</a:t>
            </a:r>
            <a:endParaRPr lang="ko-KR" altLang="en-US" sz="2000" dirty="0"/>
          </a:p>
        </p:txBody>
      </p:sp>
      <p:cxnSp>
        <p:nvCxnSpPr>
          <p:cNvPr id="38" name="직선 화살표 연결선 37"/>
          <p:cNvCxnSpPr/>
          <p:nvPr/>
        </p:nvCxnSpPr>
        <p:spPr>
          <a:xfrm>
            <a:off x="8335370" y="4672884"/>
            <a:ext cx="434557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8769927" y="4472829"/>
            <a:ext cx="8178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endParaRPr lang="ko-KR" altLang="en-US" sz="2000" dirty="0"/>
          </a:p>
        </p:txBody>
      </p:sp>
      <p:sp>
        <p:nvSpPr>
          <p:cNvPr id="3" name="직사각형 2"/>
          <p:cNvSpPr/>
          <p:nvPr/>
        </p:nvSpPr>
        <p:spPr>
          <a:xfrm>
            <a:off x="10095756" y="4881890"/>
            <a:ext cx="7457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8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594889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47089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endParaRPr lang="en-US" altLang="ko-KR" sz="2200" dirty="0" smtClean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insertAfter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node,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data)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중간에 삽입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(node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이전의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노드는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NULL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 될 수 없음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return;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&gt;item = data;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node-&gt;next;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node-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32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4042767" y="4178549"/>
            <a:ext cx="3401509" cy="457818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insertAfter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(head-&gt;next, 5);</a:t>
            </a:r>
          </a:p>
        </p:txBody>
      </p:sp>
      <p:cxnSp>
        <p:nvCxnSpPr>
          <p:cNvPr id="15" name="직선 화살표 연결선 14"/>
          <p:cNvCxnSpPr/>
          <p:nvPr/>
        </p:nvCxnSpPr>
        <p:spPr>
          <a:xfrm>
            <a:off x="7045037" y="4636367"/>
            <a:ext cx="0" cy="538306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>
            <a:off x="5798127" y="4613564"/>
            <a:ext cx="124691" cy="56110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9283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 삽입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0937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insertAtEnd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Node** ref,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data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마지막에 삽입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Node*)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Node));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last = *ref;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&gt;item = data;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(*ref ==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*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 =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return;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(last-&gt;next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 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마지막 원소까지 이동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last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last-&gt;next;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last-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new_node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return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33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644651" y="5186901"/>
            <a:ext cx="3034613" cy="400110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insertAtEnd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4); 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6076034" y="4239491"/>
            <a:ext cx="2527639" cy="9351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7063201" y="4239491"/>
            <a:ext cx="2122363" cy="93518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515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5478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Node** ref,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key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노드의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 *temp = *ref, 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if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(temp != NULL &amp;&amp; temp-&gt;item == key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*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ref = temp-&gt;next;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free(temp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return;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(temp != NULL &amp;&amp; temp-&gt;item != key) {//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삭제될 원소를 찾음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temp;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temp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temp-&gt;next;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}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if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(temp == NULL) return;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찾는 데이터가 없으면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prev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 = temp-&gt;next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해당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노드를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삭제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free(temp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6497120" y="5405110"/>
            <a:ext cx="2999283" cy="400110"/>
          </a:xfrm>
          <a:prstGeom prst="rect">
            <a:avLst/>
          </a:prstGeom>
          <a:solidFill>
            <a:srgbClr val="203864"/>
          </a:solidFill>
        </p:spPr>
        <p:txBody>
          <a:bodyPr wrap="none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000" dirty="0" err="1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4);</a:t>
            </a:r>
            <a:endParaRPr lang="ko-KR" altLang="en-US" sz="2000" dirty="0">
              <a:solidFill>
                <a:schemeClr val="bg1"/>
              </a:solidFill>
            </a:endParaRPr>
          </a:p>
        </p:txBody>
      </p:sp>
      <p:cxnSp>
        <p:nvCxnSpPr>
          <p:cNvPr id="15" name="직선 화살표 연결선 14"/>
          <p:cNvCxnSpPr/>
          <p:nvPr/>
        </p:nvCxnSpPr>
        <p:spPr>
          <a:xfrm flipH="1" flipV="1">
            <a:off x="5756564" y="4239491"/>
            <a:ext cx="2618509" cy="116562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6873115" y="4239491"/>
            <a:ext cx="2196712" cy="116561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264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624786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Node* node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{//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출력 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while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(node != NULL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 %d ", node-&gt;item);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node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node-&gt;next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main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struct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Node* head = NULL;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insertAtEnd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1);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insertAtBeginning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2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insertAtBeginning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3);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insertAtEnd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4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insertAfter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(head-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&gt;next, 5);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("\n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이후의 연결리스트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");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deleteNode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(&amp;head, 4);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printList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(head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9655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4665578" cy="523220"/>
            <a:chOff x="1577990" y="2199825"/>
            <a:chExt cx="4665578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4124847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단일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연결리스트의 삽입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삽입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구현</a:t>
              </a:r>
              <a:endParaRPr lang="en-US" altLang="ko-KR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단일 연결리스트의 삽입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프로그램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/>
          <p:cNvSpPr/>
          <p:nvPr/>
        </p:nvSpPr>
        <p:spPr>
          <a:xfrm flipV="1">
            <a:off x="-2" y="1238048"/>
            <a:ext cx="6234547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680005" y="647996"/>
            <a:ext cx="539602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단일 연결리스트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868849"/>
            <a:ext cx="9691623" cy="85023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3  2  5  1  4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삭제 이후의 연결리스트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:  3  2  5  1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1423460" y="3868849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8204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연결리스트는 배열구조로 순차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자료구조에서의 연산시간에 대한 문제와 저장공간에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대한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문제를 개선하여 자료를 표현한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방법으로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자료의 논리적인 순서와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물리적인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순서가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일치하지 않는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자료구조이다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연결리스트는 데이터와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연결(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link)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정보를 저장하기 위한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기억공간이 필요하다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메모리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주기억장치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는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영역으로 구분할 수 있는데 프로그램을 실행하는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동안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기억공간을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요청하면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영역의 일부를 동적으로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할당받을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수 있다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 영역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CPU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에게 내리는 명령어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코드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전역변수와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정적변수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힙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동적으로 할당할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기억장소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972000" lvl="1" indent="-342900" fontAlgn="base">
              <a:spcBef>
                <a:spcPct val="0"/>
              </a:spcBef>
              <a:buFont typeface="Wingdings" panose="05000000000000000000" pitchFamily="2" charset="2"/>
              <a:buChar char="§"/>
            </a:pP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스택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영역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-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함수의 매개변수와 지역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변수</a:t>
            </a:r>
            <a:endParaRPr lang="en-US" altLang="ko-KR" sz="2400" dirty="0" smtClean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indent="-342900" fontAlgn="base">
              <a:spcBef>
                <a:spcPct val="0"/>
              </a:spcBef>
              <a:buFont typeface="나눔바른고딕" panose="020B0603020101020101" pitchFamily="50" charset="-127"/>
              <a:buChar char="-"/>
            </a:pP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단일 연결리스트의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노드는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데이터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필드와 </a:t>
            </a:r>
            <a:r>
              <a: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연결 필드로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구성되고 </a:t>
            </a:r>
            <a:r>
              <a:rPr lang="ko-KR" altLang="en-US" sz="24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노드가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하나의 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 필드에 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의해서 다음 </a:t>
            </a:r>
            <a:r>
              <a:rPr lang="ko-KR" altLang="en-US" sz="24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노드와</a:t>
            </a:r>
            <a:r>
              <a:rPr lang="ko-KR" altLang="en-US" sz="24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연결되는 구조를 </a:t>
            </a:r>
            <a:r>
              <a:rPr lang="ko-KR" altLang="en-US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가진다</a:t>
            </a:r>
            <a:r>
              <a: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en-US" altLang="ko-KR" sz="24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학습정리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6711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직사각형 44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373433" y="2030131"/>
            <a:ext cx="10999364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indent="-342900" fontAlgn="base">
              <a:spcBef>
                <a:spcPct val="0"/>
              </a:spcBef>
              <a:buFontTx/>
              <a:buChar char="-"/>
              <a:defRPr/>
            </a:pPr>
            <a:endParaRPr lang="en-US" altLang="ko-KR" sz="1000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marL="342900" lvl="0" indent="-342900">
              <a:lnSpc>
                <a:spcPct val="200000"/>
              </a:lnSpc>
              <a:buFont typeface="나눔바른고딕" panose="020B0600000101010101" charset="-127"/>
              <a:buChar char="-"/>
            </a:pPr>
            <a:r>
              <a:rPr lang="ko-KR" altLang="en-US" sz="2400" dirty="0" smtClean="0"/>
              <a:t>본 강좌 자료는 자바로 </a:t>
            </a:r>
            <a:r>
              <a:rPr lang="ko-KR" altLang="en-US" sz="2400" dirty="0"/>
              <a:t>배우는 쉬운 </a:t>
            </a:r>
            <a:r>
              <a:rPr lang="ko-KR" altLang="en-US" sz="2400" dirty="0" smtClean="0"/>
              <a:t>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한빛아카데미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2009), C</a:t>
            </a:r>
            <a:r>
              <a:rPr lang="ko-KR" altLang="en-US" sz="2400" dirty="0" smtClean="0"/>
              <a:t>언어로 </a:t>
            </a:r>
            <a:r>
              <a:rPr lang="ko-KR" altLang="en-US" sz="2400" dirty="0"/>
              <a:t>쉽게 </a:t>
            </a:r>
            <a:r>
              <a:rPr lang="ko-KR" altLang="en-US" sz="2400" dirty="0" smtClean="0"/>
              <a:t>풀어 쓴 자료구조</a:t>
            </a:r>
            <a:r>
              <a:rPr lang="en-US" altLang="ko-KR" sz="2400" dirty="0" smtClean="0"/>
              <a:t>(</a:t>
            </a:r>
            <a:r>
              <a:rPr lang="ko-KR" altLang="en-US" sz="2400" dirty="0" err="1" smtClean="0"/>
              <a:t>생능출판사</a:t>
            </a:r>
            <a:r>
              <a:rPr lang="ko-KR" altLang="en-US" sz="2400" dirty="0" smtClean="0"/>
              <a:t> </a:t>
            </a:r>
            <a:r>
              <a:rPr lang="en-US" altLang="ko-KR" sz="2400" dirty="0" smtClean="0"/>
              <a:t>, 2014), </a:t>
            </a:r>
            <a:r>
              <a:rPr lang="ko-KR" altLang="en-US" sz="2400" dirty="0" smtClean="0"/>
              <a:t>그리고 인터넷의 다양한 참조자료 등의 내용을 </a:t>
            </a:r>
            <a:r>
              <a:rPr lang="ko-KR" altLang="en-US" sz="2400" dirty="0"/>
              <a:t>출처로 작성하였음을 알리는 바입니다</a:t>
            </a:r>
            <a:r>
              <a:rPr lang="en-US" altLang="ko-KR" sz="2400" dirty="0"/>
              <a:t>.</a:t>
            </a:r>
            <a:endParaRPr lang="ko-KR" altLang="en-US" sz="2400" dirty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/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 smtClean="0">
              <a:latin typeface="나눔바른고딕" panose="020B0600000101010101" charset="-127"/>
              <a:ea typeface="나눔바른고딕" panose="020B0600000101010101" charset="-127"/>
            </a:endParaRPr>
          </a:p>
          <a:p>
            <a:pPr marL="342900" lvl="0" indent="-342900">
              <a:buFont typeface="나눔바른고딕" panose="020B0600000101010101" charset="-127"/>
              <a:buChar char="-"/>
            </a:pPr>
            <a:endParaRPr lang="en-US" altLang="ko-KR" sz="2400" dirty="0">
              <a:latin typeface="나눔바른고딕" panose="020B0600000101010101" charset="-127"/>
              <a:ea typeface="나눔바른고딕" panose="020B0600000101010101" charset="-127"/>
            </a:endParaRPr>
          </a:p>
        </p:txBody>
      </p:sp>
      <p:sp>
        <p:nvSpPr>
          <p:cNvPr id="38" name="직사각형 37"/>
          <p:cNvSpPr/>
          <p:nvPr/>
        </p:nvSpPr>
        <p:spPr>
          <a:xfrm flipV="1">
            <a:off x="-1" y="1238048"/>
            <a:ext cx="3461537" cy="35459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9" name="TextBox 38"/>
          <p:cNvSpPr txBox="1"/>
          <p:nvPr/>
        </p:nvSpPr>
        <p:spPr>
          <a:xfrm>
            <a:off x="680005" y="647996"/>
            <a:ext cx="27815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참고문헌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38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1988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961476" cy="954107"/>
            <a:chOff x="1577990" y="2199825"/>
            <a:chExt cx="3961476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420745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연결리스트</a:t>
              </a:r>
              <a:r>
                <a:rPr lang="en-US" altLang="ko-KR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(linked list)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/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 구조와 연결리스트 구조의 표현</a:t>
              </a:r>
              <a:endParaRPr lang="en-US" altLang="ko-KR" sz="24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lvl="0"/>
              <a:endParaRPr lang="en-US" altLang="ko-KR" sz="10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순차 자료구조의 배열과 연결리스트 표현의 특징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767454"/>
              </p:ext>
            </p:extLst>
          </p:nvPr>
        </p:nvGraphicFramePr>
        <p:xfrm>
          <a:off x="1888600" y="3974649"/>
          <a:ext cx="9167327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163"/>
                <a:gridCol w="7128164"/>
              </a:tblGrid>
              <a:tr h="370840">
                <a:tc>
                  <a:txBody>
                    <a:bodyPr/>
                    <a:lstStyle/>
                    <a:p>
                      <a:pPr marL="0" marR="0" lvl="1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배열 구조</a:t>
                      </a:r>
                      <a:endParaRPr lang="ko-KR" alt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계산주소방법에 의해 배열 원소의 위치를 파악할 수 있음</a:t>
                      </a:r>
                      <a:endParaRPr lang="en-US" altLang="ko-KR" sz="22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altLang="ko-KR" sz="10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순차적인 원소간의 관계에 대한 정보가 필요 없음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lvl="1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연결리스트</a:t>
                      </a:r>
                      <a:endParaRPr lang="en-US" altLang="ko-KR" sz="2200" b="0" dirty="0" smtClean="0">
                        <a:solidFill>
                          <a:schemeClr val="bg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0" marR="0" lvl="1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200" b="0" dirty="0" smtClean="0">
                          <a:solidFill>
                            <a:schemeClr val="bg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구조</a:t>
                      </a:r>
                      <a:endParaRPr lang="ko-KR" alt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03864"/>
                    </a:solidFill>
                  </a:tcPr>
                </a:tc>
                <a:tc>
                  <a:txBody>
                    <a:bodyPr/>
                    <a:lstStyle/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순차 리스트의 원소를 찾기 위해 다음 원소에 대한 정보가 </a:t>
                      </a:r>
                      <a:r>
                        <a:rPr lang="en-US" altLang="ko-KR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 </a:t>
                      </a:r>
                      <a:r>
                        <a:rPr lang="ko-KR" altLang="en-US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필요함(포인터 변수 이용</a:t>
                      </a:r>
                      <a:r>
                        <a:rPr lang="en-US" altLang="ko-KR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, </a:t>
                      </a:r>
                      <a:r>
                        <a:rPr lang="ko-KR" altLang="en-US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추가 기억공간을 요구</a:t>
                      </a:r>
                      <a:r>
                        <a:rPr lang="en-US" altLang="ko-KR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r>
                        <a:rPr lang="ko-KR" altLang="en-US" sz="2200" b="0" i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)</a:t>
                      </a:r>
                      <a:endParaRPr lang="en-US" altLang="ko-KR" sz="22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altLang="ko-KR" sz="1000" b="0" i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배열(임의처리, 직접처리)과 달리 임의의 원소를 처리하지 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/>
                      </a:r>
                      <a:b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</a:b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   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못하기 때문에 처음부터 연결을 따라 추적해야 함(시간소요)</a:t>
                      </a:r>
                      <a:endParaRPr lang="en-US" altLang="ko-KR" sz="22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포인터를 사용함으로써 </a:t>
                      </a:r>
                      <a:r>
                        <a:rPr lang="ko-KR" altLang="en-US" sz="22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노드의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삽입</a:t>
                      </a:r>
                      <a:r>
                        <a:rPr lang="en-US" altLang="ko-KR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/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삭제가 용이함</a:t>
                      </a:r>
                      <a:endParaRPr lang="en-US" altLang="ko-KR" sz="22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연속적인 기억공간이 없어도 저장이 가능함</a:t>
                      </a:r>
                      <a:endParaRPr lang="en-US" altLang="ko-KR" sz="22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알고리즘 구현(프로그램 복잡성)이 복잡함</a:t>
                      </a:r>
                      <a:endParaRPr lang="en-US" altLang="ko-KR" sz="22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endParaRPr lang="en-US" altLang="ko-KR" sz="1000" b="0" dirty="0" smtClean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  <a:p>
                      <a:pPr marL="68400" lvl="1" indent="-342900" fontAlgn="base">
                        <a:spcBef>
                          <a:spcPct val="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2200" b="0" dirty="0" err="1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노드</a:t>
                      </a:r>
                      <a:r>
                        <a:rPr lang="ko-KR" altLang="en-US" sz="22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 탐색 시 무한반복에 빠질 수 있음</a:t>
                      </a:r>
                      <a:endParaRPr lang="ko-KR" altLang="en-US" sz="22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85000"/>
                          <a:lumOff val="1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직사각형 20"/>
          <p:cNvSpPr/>
          <p:nvPr/>
        </p:nvSpPr>
        <p:spPr>
          <a:xfrm flipV="1">
            <a:off x="-2" y="1238048"/>
            <a:ext cx="430183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4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80374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319056" cy="954107"/>
            <a:chOff x="1577990" y="2199825"/>
            <a:chExt cx="3319056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778325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연결리스트의 표현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6786473"/>
            <a:chOff x="1454251" y="3664625"/>
            <a:chExt cx="11282473" cy="6786473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678647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연결리스트 </a:t>
              </a:r>
              <a:r>
                <a:rPr lang="ko-KR" altLang="en-US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구조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데이터와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연결(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link)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정보를 저장하기 위한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기억공간이 필요함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데이터 값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항목이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개인 데이터 필드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(1&lt;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&lt;n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 </a:t>
              </a: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원소의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값을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저장할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원소의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형태에 따라서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하나 이상의 필드로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구성할 수 있음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 값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항목이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개의 연결 필드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(1&lt;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i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&lt;n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1657800" lvl="2" indent="-342900" fontAlgn="base">
                <a:spcBef>
                  <a:spcPct val="0"/>
                </a:spcBef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 fontAlgn="base">
                <a:spcBef>
                  <a:spcPct val="0"/>
                </a:spcBef>
                <a:buFont typeface="Wingdings" panose="05000000000000000000" pitchFamily="2" charset="2"/>
                <a:buChar char="ü"/>
              </a:pP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다음 </a:t>
              </a:r>
              <a:r>
                <a:rPr lang="ko-KR" altLang="en-US" sz="20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주소를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포인터 변수를 사용하여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주소 값을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저장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0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하나 이상의 </a:t>
              </a: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연결로 </a:t>
              </a:r>
              <a: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0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구성할 수 있음</a:t>
              </a: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노드의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논리적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표현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연결리스트 구조의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논리적 표현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b="1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4029085"/>
              </p:ext>
            </p:extLst>
          </p:nvPr>
        </p:nvGraphicFramePr>
        <p:xfrm>
          <a:off x="2049596" y="7080455"/>
          <a:ext cx="1643062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1531"/>
                <a:gridCol w="821531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link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0686320"/>
              </p:ext>
            </p:extLst>
          </p:nvPr>
        </p:nvGraphicFramePr>
        <p:xfrm>
          <a:off x="3987933" y="7075693"/>
          <a:ext cx="3357564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88"/>
                <a:gridCol w="1119188"/>
                <a:gridCol w="1119188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link-1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link-2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4" name="TextBox 10"/>
          <p:cNvSpPr txBox="1">
            <a:spLocks noChangeArrowheads="1"/>
          </p:cNvSpPr>
          <p:nvPr/>
        </p:nvSpPr>
        <p:spPr bwMode="auto">
          <a:xfrm>
            <a:off x="1828747" y="8428600"/>
            <a:ext cx="1191352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시작주소</a:t>
            </a:r>
          </a:p>
        </p:txBody>
      </p: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8925205" y="8449382"/>
            <a:ext cx="436338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…</a:t>
            </a:r>
            <a:endParaRPr kumimoji="0" lang="ko-KR" altLang="en-US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16" name="직선 화살표 연결선 15"/>
          <p:cNvCxnSpPr/>
          <p:nvPr/>
        </p:nvCxnSpPr>
        <p:spPr>
          <a:xfrm>
            <a:off x="2949852" y="860951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1" name="표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053741"/>
              </p:ext>
            </p:extLst>
          </p:nvPr>
        </p:nvGraphicFramePr>
        <p:xfrm>
          <a:off x="3249114" y="8440505"/>
          <a:ext cx="1572268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34"/>
                <a:gridCol w="786134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link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" name="표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381297"/>
              </p:ext>
            </p:extLst>
          </p:nvPr>
        </p:nvGraphicFramePr>
        <p:xfrm>
          <a:off x="5188766" y="8426649"/>
          <a:ext cx="1572268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34"/>
                <a:gridCol w="786134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link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2" name="표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6757026"/>
              </p:ext>
            </p:extLst>
          </p:nvPr>
        </p:nvGraphicFramePr>
        <p:xfrm>
          <a:off x="7107636" y="8412793"/>
          <a:ext cx="1572268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34"/>
                <a:gridCol w="786134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link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275811"/>
              </p:ext>
            </p:extLst>
          </p:nvPr>
        </p:nvGraphicFramePr>
        <p:xfrm>
          <a:off x="9649966" y="8419719"/>
          <a:ext cx="1572268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6134"/>
                <a:gridCol w="786134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34" name="직선 화살표 연결선 33"/>
          <p:cNvCxnSpPr/>
          <p:nvPr/>
        </p:nvCxnSpPr>
        <p:spPr>
          <a:xfrm>
            <a:off x="4868706" y="8622175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>
            <a:off x="6787576" y="860831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/>
          <p:cNvCxnSpPr/>
          <p:nvPr/>
        </p:nvCxnSpPr>
        <p:spPr>
          <a:xfrm>
            <a:off x="8706446" y="8615245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/>
          <p:cNvCxnSpPr/>
          <p:nvPr/>
        </p:nvCxnSpPr>
        <p:spPr>
          <a:xfrm>
            <a:off x="9336832" y="8622171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/>
          <p:cNvSpPr/>
          <p:nvPr/>
        </p:nvSpPr>
        <p:spPr>
          <a:xfrm flipV="1">
            <a:off x="-2" y="1238048"/>
            <a:ext cx="430183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5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  <p:graphicFrame>
        <p:nvGraphicFramePr>
          <p:cNvPr id="26" name="표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1820921"/>
              </p:ext>
            </p:extLst>
          </p:nvPr>
        </p:nvGraphicFramePr>
        <p:xfrm>
          <a:off x="7631709" y="7082619"/>
          <a:ext cx="3357564" cy="3961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9188"/>
                <a:gridCol w="1119188"/>
                <a:gridCol w="1119188"/>
              </a:tblGrid>
              <a:tr h="3349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data-1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data-2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link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2339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319056" cy="954107"/>
            <a:chOff x="1577990" y="2199825"/>
            <a:chExt cx="3319056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2778325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연결리스트의 표현 </a:t>
              </a:r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2231380"/>
            <a:chOff x="1454251" y="3664625"/>
            <a:chExt cx="11282473" cy="2231380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223138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선형리스트와 연결리스트 구조의 물리적 저장 방법 </a:t>
              </a:r>
              <a:endParaRPr lang="ko-KR" altLang="en-US" sz="2400" b="1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>
                <a:spcBef>
                  <a:spcPct val="0"/>
                </a:spcBef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요일 리스트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: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week=(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월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화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수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목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금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토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,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일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</a:t>
              </a:r>
            </a:p>
            <a:p>
              <a:pPr marL="34290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1028700" lvl="1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en-US" altLang="ko-KR" b="1" dirty="0">
                <a:latin typeface="Adobe 고딕 Std B" pitchFamily="34" charset="-127"/>
                <a:ea typeface="Adobe 고딕 Std B" pitchFamily="34" charset="-127"/>
              </a:endParaRPr>
            </a:p>
            <a:p>
              <a:pPr marL="342900" lvl="0" indent="-342900" fontAlgn="base">
                <a:spcBef>
                  <a:spcPct val="0"/>
                </a:spcBef>
                <a:buFont typeface="나눔바른고딕" panose="020B0603020101020101" pitchFamily="50" charset="-127"/>
                <a:buChar char="-"/>
              </a:pPr>
              <a:endParaRPr lang="ko-KR" altLang="en-US" dirty="0">
                <a:latin typeface="Adobe 고딕 Std B" pitchFamily="34" charset="-127"/>
                <a:ea typeface="Adobe 고딕 Std B" pitchFamily="34" charset="-127"/>
              </a:endParaRPr>
            </a:p>
          </p:txBody>
        </p:sp>
      </p:grpSp>
      <p:graphicFrame>
        <p:nvGraphicFramePr>
          <p:cNvPr id="23" name="표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5028573"/>
              </p:ext>
            </p:extLst>
          </p:nvPr>
        </p:nvGraphicFramePr>
        <p:xfrm>
          <a:off x="2036771" y="4193761"/>
          <a:ext cx="4675755" cy="7314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9184"/>
                <a:gridCol w="561990"/>
                <a:gridCol w="517031"/>
                <a:gridCol w="539510"/>
                <a:gridCol w="539510"/>
                <a:gridCol w="539510"/>
                <a:gridCol w="539510"/>
                <a:gridCol w="539510"/>
              </a:tblGrid>
              <a:tr h="25893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R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30462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94" marB="4569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직사각형 8"/>
          <p:cNvSpPr>
            <a:spLocks noChangeArrowheads="1"/>
          </p:cNvSpPr>
          <p:nvPr/>
        </p:nvSpPr>
        <p:spPr bwMode="auto">
          <a:xfrm>
            <a:off x="3287687" y="5055325"/>
            <a:ext cx="2475358" cy="400110"/>
          </a:xfrm>
          <a:prstGeom prst="rect">
            <a:avLst/>
          </a:prstGeom>
          <a:solidFill>
            <a:srgbClr val="203864"/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2" algn="ctr" eaLnBrk="1" latinLnBrk="0" hangingPunct="1"/>
            <a:r>
              <a:rPr kumimoji="0"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선형리스트</a:t>
            </a:r>
            <a:r>
              <a:rPr kumimoji="0"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논리구조</a:t>
            </a:r>
            <a:r>
              <a:rPr kumimoji="0"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</a:p>
        </p:txBody>
      </p:sp>
      <p:graphicFrame>
        <p:nvGraphicFramePr>
          <p:cNvPr id="58" name="표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774304"/>
              </p:ext>
            </p:extLst>
          </p:nvPr>
        </p:nvGraphicFramePr>
        <p:xfrm>
          <a:off x="7377915" y="4166525"/>
          <a:ext cx="1426832" cy="342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3416"/>
                <a:gridCol w="713416"/>
              </a:tblGrid>
              <a:tr h="150814"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HY견명조" pitchFamily="18" charset="-127"/>
                        <a:ea typeface="HY견명조" pitchFamily="18" charset="-127"/>
                      </a:endParaRPr>
                    </a:p>
                  </a:txBody>
                  <a:tcPr marL="91442" marR="9144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dirty="0">
                        <a:solidFill>
                          <a:schemeClr val="tx1"/>
                        </a:solidFill>
                        <a:latin typeface="Adobe 고딕 Std B" pitchFamily="34" charset="-127"/>
                        <a:ea typeface="Adobe 고딕 Std B" pitchFamily="34" charset="-127"/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  <a:tr h="15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[0]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[1]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[2]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[3]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[4]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[5]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081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[6]</a:t>
                      </a:r>
                      <a:endParaRPr lang="ko-KR" altLang="en-US" sz="16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150814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59" name="표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479474"/>
              </p:ext>
            </p:extLst>
          </p:nvPr>
        </p:nvGraphicFramePr>
        <p:xfrm>
          <a:off x="8894261" y="4093821"/>
          <a:ext cx="1900739" cy="47549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2539"/>
                <a:gridCol w="838200"/>
              </a:tblGrid>
              <a:tr h="21014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week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101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100</a:t>
                      </a:r>
                      <a:r>
                        <a:rPr lang="ko-KR" altLang="en-US" sz="16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번지</a:t>
                      </a:r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1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101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120</a:t>
                      </a:r>
                      <a:r>
                        <a:rPr lang="ko-KR" altLang="en-US" sz="16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번지</a:t>
                      </a:r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1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2101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37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140</a:t>
                      </a:r>
                      <a:r>
                        <a:rPr lang="ko-KR" altLang="en-US" sz="16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번지</a:t>
                      </a:r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141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170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  <a:tr h="3717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150</a:t>
                      </a:r>
                      <a:r>
                        <a:rPr lang="ko-KR" altLang="en-US" sz="1600" b="0" dirty="0" smtClean="0"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번지</a:t>
                      </a:r>
                      <a:endParaRPr lang="ko-KR" altLang="en-US" sz="16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210141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140</a:t>
                      </a:r>
                      <a:endParaRPr lang="ko-KR" altLang="en-US" sz="20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42" marR="91442" marT="45724" marB="4572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</a:tr>
            </a:tbl>
          </a:graphicData>
        </a:graphic>
      </p:graphicFrame>
      <p:sp>
        <p:nvSpPr>
          <p:cNvPr id="60" name="직사각형 9"/>
          <p:cNvSpPr>
            <a:spLocks noChangeArrowheads="1"/>
          </p:cNvSpPr>
          <p:nvPr/>
        </p:nvSpPr>
        <p:spPr bwMode="auto">
          <a:xfrm>
            <a:off x="6567055" y="8949338"/>
            <a:ext cx="5142445" cy="400110"/>
          </a:xfrm>
          <a:prstGeom prst="rect">
            <a:avLst/>
          </a:prstGeom>
          <a:solidFill>
            <a:srgbClr val="203864"/>
          </a:solidFill>
          <a:ln>
            <a:noFill/>
          </a:ln>
          <a:extLst/>
        </p:spPr>
        <p:txBody>
          <a:bodyPr wrap="squar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2" algn="ctr" eaLnBrk="1" latinLnBrk="0" hangingPunct="1"/>
            <a:r>
              <a:rPr kumimoji="0"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선형리스트</a:t>
            </a:r>
            <a:r>
              <a:rPr kumimoji="0" lang="en-US" altLang="ko-KR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물리구조</a:t>
            </a:r>
            <a:r>
              <a:rPr kumimoji="0"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r>
              <a:rPr kumimoji="0"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와 연결리스트</a:t>
            </a:r>
            <a:r>
              <a:rPr kumimoji="0"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물리구조</a:t>
            </a:r>
            <a:r>
              <a:rPr kumimoji="0"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  <a:endParaRPr kumimoji="0"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1" name="오른쪽 중괄호 60"/>
          <p:cNvSpPr/>
          <p:nvPr/>
        </p:nvSpPr>
        <p:spPr>
          <a:xfrm>
            <a:off x="11421812" y="5075545"/>
            <a:ext cx="45719" cy="4084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sz="200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2" name="TextBox 47"/>
          <p:cNvSpPr txBox="1">
            <a:spLocks noChangeArrowheads="1"/>
          </p:cNvSpPr>
          <p:nvPr/>
        </p:nvSpPr>
        <p:spPr bwMode="auto">
          <a:xfrm>
            <a:off x="11454168" y="5083872"/>
            <a:ext cx="6431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ko-KR" altLang="en-US" sz="20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노드</a:t>
            </a:r>
            <a:endParaRPr kumimoji="0"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10807092" y="4875490"/>
            <a:ext cx="72327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data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10869609" y="5283927"/>
            <a:ext cx="5982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link</a:t>
            </a:r>
            <a:endParaRPr lang="ko-KR" altLang="en-US" sz="20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5" name="TextBox 10"/>
          <p:cNvSpPr txBox="1">
            <a:spLocks noChangeArrowheads="1"/>
          </p:cNvSpPr>
          <p:nvPr/>
        </p:nvSpPr>
        <p:spPr bwMode="auto">
          <a:xfrm>
            <a:off x="1414338" y="6028935"/>
            <a:ext cx="79380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latinLnBrk="0" hangingPunct="1"/>
            <a:r>
              <a:rPr kumimoji="0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week</a:t>
            </a:r>
          </a:p>
          <a:p>
            <a:pPr eaLnBrk="1" latinLnBrk="0" hangingPunct="1"/>
            <a:r>
              <a:rPr kumimoji="0" lang="en-US" altLang="ko-KR" sz="18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(100)</a:t>
            </a:r>
            <a:endParaRPr kumimoji="0" lang="ko-KR" altLang="en-US" sz="1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67" name="직선 화살표 연결선 66"/>
          <p:cNvCxnSpPr/>
          <p:nvPr/>
        </p:nvCxnSpPr>
        <p:spPr>
          <a:xfrm>
            <a:off x="2225952" y="622652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8" name="표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042797"/>
              </p:ext>
            </p:extLst>
          </p:nvPr>
        </p:nvGraphicFramePr>
        <p:xfrm>
          <a:off x="2525214" y="605751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월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6" name="직선 화살표 연결선 75"/>
          <p:cNvCxnSpPr/>
          <p:nvPr/>
        </p:nvCxnSpPr>
        <p:spPr>
          <a:xfrm>
            <a:off x="3845202" y="622652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7" name="표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2686360"/>
              </p:ext>
            </p:extLst>
          </p:nvPr>
        </p:nvGraphicFramePr>
        <p:xfrm>
          <a:off x="4144464" y="605751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화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78" name="직선 화살표 연결선 77"/>
          <p:cNvCxnSpPr/>
          <p:nvPr/>
        </p:nvCxnSpPr>
        <p:spPr>
          <a:xfrm>
            <a:off x="5464452" y="622652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9" name="표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062305"/>
              </p:ext>
            </p:extLst>
          </p:nvPr>
        </p:nvGraphicFramePr>
        <p:xfrm>
          <a:off x="5763714" y="605751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수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0" name="직선 화살표 연결선 79"/>
          <p:cNvCxnSpPr/>
          <p:nvPr/>
        </p:nvCxnSpPr>
        <p:spPr>
          <a:xfrm>
            <a:off x="2206902" y="691232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465700"/>
              </p:ext>
            </p:extLst>
          </p:nvPr>
        </p:nvGraphicFramePr>
        <p:xfrm>
          <a:off x="2506164" y="674331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목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2" name="직선 화살표 연결선 81"/>
          <p:cNvCxnSpPr/>
          <p:nvPr/>
        </p:nvCxnSpPr>
        <p:spPr>
          <a:xfrm>
            <a:off x="3826152" y="691232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6833026"/>
              </p:ext>
            </p:extLst>
          </p:nvPr>
        </p:nvGraphicFramePr>
        <p:xfrm>
          <a:off x="4125414" y="674331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금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4" name="직선 화살표 연결선 83"/>
          <p:cNvCxnSpPr/>
          <p:nvPr/>
        </p:nvCxnSpPr>
        <p:spPr>
          <a:xfrm>
            <a:off x="5445402" y="691232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5" name="표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864797"/>
              </p:ext>
            </p:extLst>
          </p:nvPr>
        </p:nvGraphicFramePr>
        <p:xfrm>
          <a:off x="5744664" y="674331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토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86" name="직선 화살표 연결선 85"/>
          <p:cNvCxnSpPr/>
          <p:nvPr/>
        </p:nvCxnSpPr>
        <p:spPr>
          <a:xfrm>
            <a:off x="2206902" y="7579079"/>
            <a:ext cx="299262" cy="108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7" name="표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663523"/>
              </p:ext>
            </p:extLst>
          </p:nvPr>
        </p:nvGraphicFramePr>
        <p:xfrm>
          <a:off x="2506164" y="7410065"/>
          <a:ext cx="1314924" cy="365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462"/>
                <a:gridCol w="657462"/>
              </a:tblGrid>
              <a:tr h="3349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일</a:t>
                      </a:r>
                      <a:endParaRPr lang="ko-KR" altLang="en-US" sz="1800" b="0" dirty="0">
                        <a:solidFill>
                          <a:schemeClr val="tx1"/>
                        </a:solidFill>
                        <a:latin typeface="나눔바른고딕" panose="020B0603020101020101" pitchFamily="50" charset="-127"/>
                        <a:ea typeface="나눔바른고딕" panose="020B0603020101020101" pitchFamily="50" charset="-127"/>
                      </a:endParaRP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13716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="0" dirty="0" smtClean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∧</a:t>
                      </a:r>
                    </a:p>
                  </a:txBody>
                  <a:tcPr marL="91439" marR="91439" marT="45677" marB="4567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92" name="직선 화살표 연결선 91"/>
          <p:cNvCxnSpPr/>
          <p:nvPr/>
        </p:nvCxnSpPr>
        <p:spPr>
          <a:xfrm flipV="1">
            <a:off x="7076947" y="6218737"/>
            <a:ext cx="131095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직선 연결선 2"/>
          <p:cNvCxnSpPr/>
          <p:nvPr/>
        </p:nvCxnSpPr>
        <p:spPr>
          <a:xfrm>
            <a:off x="7208042" y="6217004"/>
            <a:ext cx="0" cy="342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/>
          <p:cNvCxnSpPr/>
          <p:nvPr/>
        </p:nvCxnSpPr>
        <p:spPr>
          <a:xfrm>
            <a:off x="2225952" y="6568782"/>
            <a:ext cx="4982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/>
          <p:cNvCxnSpPr/>
          <p:nvPr/>
        </p:nvCxnSpPr>
        <p:spPr>
          <a:xfrm flipH="1">
            <a:off x="2216427" y="6568782"/>
            <a:ext cx="7626" cy="3446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직선 화살표 연결선 96"/>
          <p:cNvCxnSpPr/>
          <p:nvPr/>
        </p:nvCxnSpPr>
        <p:spPr>
          <a:xfrm flipV="1">
            <a:off x="7076947" y="6915148"/>
            <a:ext cx="131095" cy="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직선 연결선 97"/>
          <p:cNvCxnSpPr/>
          <p:nvPr/>
        </p:nvCxnSpPr>
        <p:spPr>
          <a:xfrm>
            <a:off x="7208042" y="6913415"/>
            <a:ext cx="0" cy="34225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직선 연결선 98"/>
          <p:cNvCxnSpPr/>
          <p:nvPr/>
        </p:nvCxnSpPr>
        <p:spPr>
          <a:xfrm>
            <a:off x="2235477" y="7246143"/>
            <a:ext cx="49820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직선 화살표 연결선 99"/>
          <p:cNvCxnSpPr/>
          <p:nvPr/>
        </p:nvCxnSpPr>
        <p:spPr>
          <a:xfrm flipH="1">
            <a:off x="2225952" y="7235532"/>
            <a:ext cx="7626" cy="34463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42"/>
          <p:cNvSpPr>
            <a:spLocks noChangeArrowheads="1"/>
          </p:cNvSpPr>
          <p:nvPr/>
        </p:nvSpPr>
        <p:spPr bwMode="auto">
          <a:xfrm>
            <a:off x="3258835" y="8007637"/>
            <a:ext cx="2533065" cy="400110"/>
          </a:xfrm>
          <a:prstGeom prst="rect">
            <a:avLst/>
          </a:prstGeom>
          <a:solidFill>
            <a:srgbClr val="203864"/>
          </a:solidFill>
          <a:ln>
            <a:noFill/>
          </a:ln>
          <a:extLst/>
        </p:spPr>
        <p:txBody>
          <a:bodyPr wrap="none">
            <a:spAutoFit/>
          </a:bodyPr>
          <a:lstStyle>
            <a:lvl1pPr marL="342900" indent="-3429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marL="0" lvl="2" algn="ctr" eaLnBrk="1" latinLnBrk="0" hangingPunct="1"/>
            <a:r>
              <a:rPr kumimoji="0" lang="ko-KR" altLang="en-US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연결리스트</a:t>
            </a:r>
            <a:r>
              <a:rPr kumimoji="0"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kumimoji="0" lang="ko-KR" altLang="en-US" sz="2000" dirty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논리구조</a:t>
            </a:r>
            <a:r>
              <a:rPr kumimoji="0" lang="en-US" altLang="ko-KR" sz="2000" dirty="0" smtClean="0"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</a:t>
            </a:r>
            <a:endParaRPr kumimoji="0" lang="en-US" altLang="ko-KR" sz="2000" dirty="0"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cxnSp>
        <p:nvCxnSpPr>
          <p:cNvPr id="5" name="직선 화살표 연결선 4"/>
          <p:cNvCxnSpPr/>
          <p:nvPr/>
        </p:nvCxnSpPr>
        <p:spPr>
          <a:xfrm>
            <a:off x="6338455" y="5255380"/>
            <a:ext cx="1112955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/>
          <p:cNvCxnSpPr/>
          <p:nvPr/>
        </p:nvCxnSpPr>
        <p:spPr>
          <a:xfrm>
            <a:off x="5934377" y="7756125"/>
            <a:ext cx="3188841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/>
          <p:cNvSpPr/>
          <p:nvPr/>
        </p:nvSpPr>
        <p:spPr>
          <a:xfrm flipV="1">
            <a:off x="-2" y="1238048"/>
            <a:ext cx="4301838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TextBox 54"/>
          <p:cNvSpPr txBox="1"/>
          <p:nvPr/>
        </p:nvSpPr>
        <p:spPr>
          <a:xfrm>
            <a:off x="680005" y="647996"/>
            <a:ext cx="3409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연결구조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6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5556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620420" cy="954107"/>
            <a:chOff x="1577990" y="2199825"/>
            <a:chExt cx="3620420" cy="766619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1)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079689" cy="76661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동적 기억장소의 할당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fontAlgn="base"/>
              <a:endParaRPr lang="en-US" altLang="ko-KR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5816977"/>
            <a:chOff x="1454251" y="3664625"/>
            <a:chExt cx="11282473" cy="5816977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58169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동적 기억장소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 함수 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</a:t>
              </a:r>
              <a:r>
                <a:rPr lang="en-US" altLang="ko-KR" sz="2400" b="1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malloc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</a:t>
              </a:r>
              <a:endPara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배열의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문제점을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해결</a:t>
              </a:r>
              <a:endParaRPr lang="en-US" altLang="ko-KR" sz="24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각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자료 원소는 서로 인접해 있지 않고 기억장소 내에서 어디든지 흩어져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존재함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삽입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/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삭제 시 원소 이동이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없음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포인터를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이용하여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노드를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동적으로 생성하므로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기억장소를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미리 확보할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필요 없음 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기억장소의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크기는 일정한 크기로 제한되어 있기 때문에 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malloc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함수를 사용하여 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/>
              </a:r>
              <a:b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</a:b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동적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기억장소를 무한히 할당하여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사용하지는 못함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endParaRPr lang="en-US" altLang="ko-KR" sz="1000" dirty="0" smtClean="0">
                <a:latin typeface="Adobe 고딕 Std B" pitchFamily="34" charset="-127"/>
                <a:ea typeface="Adobe 고딕 Std B" pitchFamily="34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원형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void *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malloc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size_t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size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);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동적 기억장소로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사용되는 </a:t>
              </a:r>
              <a:r>
                <a:rPr lang="ko-KR" altLang="en-US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힙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heap)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으로부터 원하는 크기의 바이트를 할당 해주는 함수(&lt;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alloc.h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정상적으로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기억장소를 할당하는 경우에는 기억장소의 주소를 반환하고 비정상적인 경우에는 </a:t>
              </a:r>
              <a:r>
                <a:rPr lang="en-US" altLang="ko-KR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NULL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을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반환함</a:t>
              </a:r>
              <a:endPara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0" name="직사각형 9"/>
          <p:cNvSpPr/>
          <p:nvPr/>
        </p:nvSpPr>
        <p:spPr>
          <a:xfrm flipV="1">
            <a:off x="-2" y="1238048"/>
            <a:ext cx="899029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80005" y="647996"/>
            <a:ext cx="831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동적 기억장소의 할당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2507155" y="8412158"/>
            <a:ext cx="8881281" cy="14465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;</a:t>
            </a:r>
          </a:p>
          <a:p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*)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(10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</a:t>
            </a:r>
          </a:p>
          <a:p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*)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(15*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)); //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15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개의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를 위한 기억 장소를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/>
            </a:r>
            <a:b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</a:b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                                                                  //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할당해 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그 시작 </a:t>
            </a:r>
            <a:r>
              <a:rPr lang="ko-KR" altLang="en-US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주소값을</a:t>
            </a:r>
            <a:r>
              <a:rPr lang="ko-KR" altLang="en-US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반환함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7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793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직사각형 18">
            <a:extLst>
              <a:ext uri="{FF2B5EF4-FFF2-40B4-BE49-F238E27FC236}">
                <a16:creationId xmlns:a16="http://schemas.microsoft.com/office/drawing/2014/main" xmlns="" id="{BBCD183D-8ED6-4730-8170-F38569F3D05E}"/>
              </a:ext>
            </a:extLst>
          </p:cNvPr>
          <p:cNvSpPr/>
          <p:nvPr/>
        </p:nvSpPr>
        <p:spPr>
          <a:xfrm>
            <a:off x="1363154" y="2030587"/>
            <a:ext cx="307968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동적 </a:t>
            </a:r>
            <a:r>
              <a:rPr lang="ko-KR" altLang="en-US" sz="2800" b="1" spc="-1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기억장소의 </a:t>
            </a:r>
            <a:r>
              <a:rPr lang="ko-KR" altLang="en-US" sz="2800" b="1" spc="-15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해제</a:t>
            </a:r>
            <a:endParaRPr lang="en-US" altLang="ko-KR" sz="28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/>
            <a:endParaRPr lang="en-US" altLang="ko-KR" sz="2800" b="1" spc="-1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1477328"/>
            <a:chOff x="1454251" y="3664625"/>
            <a:chExt cx="11282473" cy="1477328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동적 기억장소의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해제 함수 </a:t>
              </a:r>
              <a:r>
                <a:rPr lang="en-US" altLang="ko-KR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– free()</a:t>
              </a:r>
              <a:endPara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 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원형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- void free(void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*)</a:t>
              </a: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972000" lvl="1" indent="-342900">
                <a:buFont typeface="Wingdings" panose="05000000000000000000" pitchFamily="2" charset="2"/>
                <a:buChar char="§"/>
              </a:pP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할당된 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기억장소를 해제하여 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2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힙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(heap)</a:t>
              </a:r>
              <a:r>
                <a:rPr lang="ko-KR" altLang="en-US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에 반환함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</a:t>
              </a:r>
              <a:r>
                <a:rPr lang="ko-KR" altLang="en-US" sz="22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&lt;</a:t>
              </a:r>
              <a:r>
                <a:rPr lang="en-US" altLang="ko-KR" sz="22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alloc.h</a:t>
              </a:r>
              <a:r>
                <a:rPr lang="en-US" altLang="ko-KR" sz="22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&gt;)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76468" y="4557987"/>
            <a:ext cx="11282473" cy="1446550"/>
            <a:chOff x="1454251" y="3664625"/>
            <a:chExt cx="11282473" cy="1446550"/>
          </a:xfrm>
        </p:grpSpPr>
        <p:sp>
          <p:nvSpPr>
            <p:cNvPr id="22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144655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동적 기억장소의 </a:t>
              </a:r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할당과 해제의 구현</a:t>
              </a:r>
              <a:endPara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3429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err="1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malloc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free()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함수를 사용한 프로그램</a:t>
              </a:r>
              <a:r>
                <a:rPr lang="en-US" altLang="ko-KR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endParaRPr lang="en-US" altLang="ko-KR" sz="24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657800" lvl="2" indent="-342900">
                <a:buFont typeface="Wingdings" panose="05000000000000000000" pitchFamily="2" charset="2"/>
                <a:buChar char="§"/>
              </a:pPr>
              <a:endParaRPr lang="en-US" altLang="ko-KR" sz="20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1440000" lvl="2" indent="-342900">
                <a:buFont typeface="Wingdings" panose="05000000000000000000" pitchFamily="2" charset="2"/>
                <a:buChar char="ü"/>
              </a:pP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5676883"/>
            <a:ext cx="9691623" cy="39395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stdio.h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#include &lt;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stdlib.h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&gt;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void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main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(){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= 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*)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malloc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sizeof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en-US" altLang="ko-KR" sz="2200" dirty="0" err="1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)*5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);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//</a:t>
            </a:r>
            <a:r>
              <a:rPr lang="ko-KR" altLang="en-US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할당된 기억공간의 주소 값을 저장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memory[0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10;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memory[1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20;</a:t>
            </a:r>
            <a:endParaRPr lang="en-US" altLang="ko-KR" sz="220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memory[2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 =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30;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memory[3] = 40;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memory[4] = 50;</a:t>
            </a:r>
          </a:p>
        </p:txBody>
      </p:sp>
      <p:sp>
        <p:nvSpPr>
          <p:cNvPr id="27" name="직사각형 26"/>
          <p:cNvSpPr/>
          <p:nvPr/>
        </p:nvSpPr>
        <p:spPr>
          <a:xfrm>
            <a:off x="1423460" y="5676883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xmlns="" id="{8CC754EE-44EF-4E22-AAC9-C005F09157A9}"/>
              </a:ext>
            </a:extLst>
          </p:cNvPr>
          <p:cNvSpPr/>
          <p:nvPr/>
        </p:nvSpPr>
        <p:spPr>
          <a:xfrm>
            <a:off x="819959" y="2051909"/>
            <a:ext cx="540731" cy="480579"/>
          </a:xfrm>
          <a:prstGeom prst="round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400" b="1" spc="-300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2)</a:t>
            </a:r>
            <a:endParaRPr lang="ko-KR" altLang="en-US" sz="2400" b="1" spc="-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직사각형 14"/>
          <p:cNvSpPr/>
          <p:nvPr/>
        </p:nvSpPr>
        <p:spPr>
          <a:xfrm flipV="1">
            <a:off x="-2" y="1238048"/>
            <a:ext cx="899029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680005" y="647996"/>
            <a:ext cx="831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동적 기억장소의 할당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8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203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xmlns="" id="{90672C57-A57E-4C40-A4C7-59EA4E2B5EF6}"/>
              </a:ext>
            </a:extLst>
          </p:cNvPr>
          <p:cNvGrpSpPr/>
          <p:nvPr/>
        </p:nvGrpSpPr>
        <p:grpSpPr>
          <a:xfrm>
            <a:off x="819959" y="2030587"/>
            <a:ext cx="3620420" cy="523220"/>
            <a:chOff x="1577990" y="2199825"/>
            <a:chExt cx="3620420" cy="420404"/>
          </a:xfrm>
        </p:grpSpPr>
        <p:sp>
          <p:nvSpPr>
            <p:cNvPr id="18" name="모서리가 둥근 직사각형 18">
              <a:extLst>
                <a:ext uri="{FF2B5EF4-FFF2-40B4-BE49-F238E27FC236}">
                  <a16:creationId xmlns:a16="http://schemas.microsoft.com/office/drawing/2014/main" xmlns="" id="{8CC754EE-44EF-4E22-AAC9-C005F09157A9}"/>
                </a:ext>
              </a:extLst>
            </p:cNvPr>
            <p:cNvSpPr/>
            <p:nvPr/>
          </p:nvSpPr>
          <p:spPr>
            <a:xfrm>
              <a:off x="1577990" y="2216957"/>
              <a:ext cx="540731" cy="386142"/>
            </a:xfrm>
            <a:prstGeom prst="round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300" dirty="0" smtClean="0"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2)</a:t>
              </a:r>
              <a:endParaRPr lang="ko-KR" altLang="en-US" sz="2400" b="1" spc="-300" dirty="0"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xmlns="" id="{BBCD183D-8ED6-4730-8170-F38569F3D05E}"/>
                </a:ext>
              </a:extLst>
            </p:cNvPr>
            <p:cNvSpPr/>
            <p:nvPr/>
          </p:nvSpPr>
          <p:spPr>
            <a:xfrm>
              <a:off x="2118721" y="2199825"/>
              <a:ext cx="3079689" cy="4204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동적 </a:t>
              </a:r>
              <a:r>
                <a:rPr lang="ko-KR" altLang="en-US" sz="2800" b="1" spc="-15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기억장소의 </a:t>
              </a:r>
              <a:r>
                <a:rPr lang="ko-KR" altLang="en-US" sz="2800" b="1" spc="-15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해제</a:t>
              </a:r>
              <a:endParaRPr lang="en-US" altLang="ko-KR" sz="2800" dirty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xmlns="" id="{FB4276BC-8CC9-49C8-BF4E-25CE97B16394}"/>
              </a:ext>
            </a:extLst>
          </p:cNvPr>
          <p:cNvGrpSpPr/>
          <p:nvPr/>
        </p:nvGrpSpPr>
        <p:grpSpPr>
          <a:xfrm>
            <a:off x="1090324" y="2805373"/>
            <a:ext cx="11282473" cy="984885"/>
            <a:chOff x="1454251" y="3664625"/>
            <a:chExt cx="11282473" cy="984885"/>
          </a:xfrm>
        </p:grpSpPr>
        <p:sp>
          <p:nvSpPr>
            <p:cNvPr id="24" name="모서리가 둥근 직사각형 9">
              <a:extLst>
                <a:ext uri="{FF2B5EF4-FFF2-40B4-BE49-F238E27FC236}">
                  <a16:creationId xmlns:a16="http://schemas.microsoft.com/office/drawing/2014/main" xmlns="" id="{54DE5E1B-B975-48A5-BFDE-DDE1B45FB555}"/>
                </a:ext>
              </a:extLst>
            </p:cNvPr>
            <p:cNvSpPr/>
            <p:nvPr/>
          </p:nvSpPr>
          <p:spPr>
            <a:xfrm>
              <a:off x="1454251" y="3752998"/>
              <a:ext cx="283109" cy="284921"/>
            </a:xfrm>
            <a:prstGeom prst="roundRect">
              <a:avLst/>
            </a:prstGeom>
            <a:solidFill>
              <a:schemeClr val="bg1"/>
            </a:solidFill>
            <a:ln w="28575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2400" b="1" spc="-150" dirty="0">
                  <a:ln w="12700">
                    <a:noFill/>
                  </a:ln>
                  <a:solidFill>
                    <a:schemeClr val="accent5">
                      <a:lumMod val="50000"/>
                    </a:schemeClr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V</a:t>
              </a:r>
              <a:endParaRPr lang="ko-KR" altLang="en-US" sz="2400" b="1" spc="-150" dirty="0">
                <a:ln w="12700">
                  <a:noFill/>
                </a:ln>
                <a:solidFill>
                  <a:schemeClr val="accent5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xmlns="" id="{D4B87212-467B-4438-BE04-8744E9D447D7}"/>
                </a:ext>
              </a:extLst>
            </p:cNvPr>
            <p:cNvSpPr/>
            <p:nvPr/>
          </p:nvSpPr>
          <p:spPr>
            <a:xfrm>
              <a:off x="1737360" y="3664625"/>
              <a:ext cx="10999364" cy="98488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ko-KR" altLang="en-US" sz="2400" b="1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ko-KR" altLang="en-US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동적 기억장소의 할당과 해제의 구현</a:t>
              </a:r>
              <a:endParaRPr lang="ko-KR" altLang="en-US" sz="2400" b="1" dirty="0">
                <a:solidFill>
                  <a:srgbClr val="00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endParaRPr lang="en-US" altLang="ko-KR" sz="1000" b="1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  <a:p>
              <a:pPr marL="286200" indent="-342900">
                <a:buFont typeface="나눔바른고딕" panose="020B0603020101020101" pitchFamily="50" charset="-127"/>
                <a:buChar char="-"/>
              </a:pPr>
              <a:r>
                <a:rPr lang="en-US" altLang="ko-KR" sz="2400" b="1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 </a:t>
              </a:r>
              <a:r>
                <a:rPr lang="en-US" altLang="ko-KR" sz="2400" dirty="0" err="1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malloc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()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와 </a:t>
              </a:r>
              <a:r>
                <a:rPr lang="en-US" altLang="ko-KR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free()</a:t>
              </a:r>
              <a:r>
                <a:rPr lang="ko-KR" altLang="en-US" sz="2400" dirty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함수 </a:t>
              </a:r>
              <a:r>
                <a:rPr lang="ko-KR" altLang="en-US" sz="2400" dirty="0" smtClean="0">
                  <a:latin typeface="나눔바른고딕" panose="020B0603020101020101" pitchFamily="50" charset="-127"/>
                  <a:ea typeface="나눔바른고딕" panose="020B0603020101020101" pitchFamily="50" charset="-127"/>
                </a:rPr>
                <a:t>를 사용한  프로그램</a:t>
              </a:r>
              <a:endParaRPr lang="en-US" altLang="ko-KR" sz="10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798840" y="3951977"/>
            <a:ext cx="9691623" cy="2015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int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for 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= 0;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&lt; 5; </a:t>
            </a:r>
            <a:r>
              <a:rPr lang="en-US" altLang="ko-KR" sz="2200" dirty="0" err="1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++ )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printf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(“memory[%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d] : %d\n",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, </a:t>
            </a:r>
            <a:r>
              <a:rPr lang="en-US" altLang="ko-KR" sz="2200" dirty="0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memory[</a:t>
            </a:r>
            <a:r>
              <a:rPr lang="en-US" altLang="ko-KR" sz="2200" dirty="0" err="1" smtClean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</a:t>
            </a: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]);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2200" dirty="0" smtClean="0">
                <a:solidFill>
                  <a:srgbClr val="FF0000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   free(memory);</a:t>
            </a:r>
            <a:endParaRPr lang="en-US" altLang="ko-KR" sz="2200" dirty="0">
              <a:solidFill>
                <a:srgbClr val="FF0000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}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1423460" y="3951977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프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err="1" smtClean="0">
                <a:solidFill>
                  <a:schemeClr val="bg1"/>
                </a:solidFill>
                <a:latin typeface="+mn-ea"/>
              </a:rPr>
              <a:t>로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그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램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="" xmlns:a16="http://schemas.microsoft.com/office/drawing/2014/main" id="{D4B87212-467B-4438-BE04-8744E9D447D7}"/>
              </a:ext>
            </a:extLst>
          </p:cNvPr>
          <p:cNvSpPr/>
          <p:nvPr/>
        </p:nvSpPr>
        <p:spPr>
          <a:xfrm>
            <a:off x="1805766" y="6328051"/>
            <a:ext cx="9691623" cy="20159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ysDash"/>
          </a:ln>
        </p:spPr>
        <p:txBody>
          <a:bodyPr wrap="square">
            <a:spAutoFit/>
          </a:bodyPr>
          <a:lstStyle/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memory[0] : 10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memory[1] : 20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memory[2] : 30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memory[3] : 40</a:t>
            </a:r>
          </a:p>
          <a:p>
            <a:pPr fontAlgn="base">
              <a:lnSpc>
                <a:spcPts val="3000"/>
              </a:lnSpc>
              <a:spcBef>
                <a:spcPct val="0"/>
              </a:spcBef>
            </a:pPr>
            <a:r>
              <a:rPr lang="en-US" altLang="ko-KR" sz="22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memory[4] : 50</a:t>
            </a:r>
          </a:p>
        </p:txBody>
      </p:sp>
      <p:sp>
        <p:nvSpPr>
          <p:cNvPr id="15" name="직사각형 14"/>
          <p:cNvSpPr/>
          <p:nvPr/>
        </p:nvSpPr>
        <p:spPr>
          <a:xfrm>
            <a:off x="1430386" y="6328051"/>
            <a:ext cx="370614" cy="1077218"/>
          </a:xfrm>
          <a:prstGeom prst="rect">
            <a:avLst/>
          </a:prstGeom>
          <a:solidFill>
            <a:srgbClr val="203864"/>
          </a:solidFill>
          <a:ln>
            <a:solidFill>
              <a:srgbClr val="203864"/>
            </a:solidFill>
          </a:ln>
        </p:spPr>
        <p:txBody>
          <a:bodyPr wrap="none">
            <a:spAutoFit/>
          </a:bodyPr>
          <a:lstStyle/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실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행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결</a:t>
            </a:r>
            <a:endParaRPr lang="en-US" altLang="ko-KR" sz="1600" spc="-150" dirty="0" smtClean="0">
              <a:solidFill>
                <a:schemeClr val="bg1"/>
              </a:solidFill>
              <a:latin typeface="+mn-ea"/>
            </a:endParaRPr>
          </a:p>
          <a:p>
            <a:r>
              <a:rPr lang="ko-KR" altLang="en-US" sz="1600" spc="-150" dirty="0" smtClean="0">
                <a:solidFill>
                  <a:schemeClr val="bg1"/>
                </a:solidFill>
                <a:latin typeface="+mn-ea"/>
              </a:rPr>
              <a:t>과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16" name="직사각형 15"/>
          <p:cNvSpPr/>
          <p:nvPr/>
        </p:nvSpPr>
        <p:spPr>
          <a:xfrm flipV="1">
            <a:off x="-2" y="1238048"/>
            <a:ext cx="8990295" cy="33327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680005" y="647996"/>
            <a:ext cx="83102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spc="-150" dirty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동적 기억장소의 할당</a:t>
            </a:r>
            <a:r>
              <a:rPr lang="en-US" altLang="ko-KR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/</a:t>
            </a:r>
            <a:r>
              <a:rPr lang="ko-KR" altLang="en-US" sz="5400" spc="-150" dirty="0" smtClean="0">
                <a:ln w="12700">
                  <a:noFill/>
                </a:ln>
                <a:solidFill>
                  <a:schemeClr val="tx2">
                    <a:lumMod val="50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해제</a:t>
            </a:r>
            <a:endParaRPr lang="ko-KR" altLang="en-US" sz="5400" spc="-150" dirty="0">
              <a:ln w="31750"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2A13D3-7926-4310-AEAA-1557892109DB}" type="slidenum">
              <a:rPr lang="ko-KR" altLang="en-US" smtClean="0"/>
              <a:pPr/>
              <a:t>9</a:t>
            </a:fld>
            <a:r>
              <a:rPr lang="en-US" altLang="ko-KR" smtClean="0"/>
              <a:t>/38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5341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sz="8800" dirty="0" err="1" smtClean="0">
            <a:ln w="31750">
              <a:solidFill>
                <a:srgbClr val="203864"/>
              </a:solidFill>
            </a:ln>
            <a:solidFill>
              <a:schemeClr val="accent5">
                <a:lumMod val="75000"/>
              </a:schemeClr>
            </a:solidFill>
            <a:latin typeface="a고딕16" panose="02020600000000000000" pitchFamily="18" charset="-127"/>
            <a:ea typeface="a고딕16" panose="02020600000000000000" pitchFamily="18" charset="-127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26908</TotalTime>
  <Words>3799</Words>
  <Application>Microsoft Office PowerPoint</Application>
  <PresentationFormat>사용자 지정</PresentationFormat>
  <Paragraphs>1198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54" baseType="lpstr">
      <vt:lpstr>굴림</vt:lpstr>
      <vt:lpstr>Arial</vt:lpstr>
      <vt:lpstr>HY견명조</vt:lpstr>
      <vt:lpstr>나눔바른고딕</vt:lpstr>
      <vt:lpstr>나눔스퀘어</vt:lpstr>
      <vt:lpstr>Symbol</vt:lpstr>
      <vt:lpstr>Wingdings 2</vt:lpstr>
      <vt:lpstr>Calibri Light</vt:lpstr>
      <vt:lpstr>Wingdings</vt:lpstr>
      <vt:lpstr>Calibri</vt:lpstr>
      <vt:lpstr>맑은 고딕</vt:lpstr>
      <vt:lpstr>나눔스퀘어 Bold</vt:lpstr>
      <vt:lpstr>Adobe 고딕 Std B</vt:lpstr>
      <vt:lpstr>나눔스퀘어 ExtraBold</vt:lpstr>
      <vt:lpstr>휴먼중간팸체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사용자</dc:creator>
  <cp:lastModifiedBy>icpark@howon.ac.kr</cp:lastModifiedBy>
  <cp:revision>1389</cp:revision>
  <cp:lastPrinted>2021-02-12T09:49:11Z</cp:lastPrinted>
  <dcterms:created xsi:type="dcterms:W3CDTF">2019-05-30T05:59:32Z</dcterms:created>
  <dcterms:modified xsi:type="dcterms:W3CDTF">2021-05-27T05:10:53Z</dcterms:modified>
</cp:coreProperties>
</file>