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793" r:id="rId2"/>
    <p:sldId id="858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  <p:sldId id="899" r:id="rId14"/>
    <p:sldId id="898" r:id="rId15"/>
    <p:sldId id="906" r:id="rId16"/>
    <p:sldId id="900" r:id="rId17"/>
    <p:sldId id="924" r:id="rId18"/>
    <p:sldId id="930" r:id="rId19"/>
    <p:sldId id="934" r:id="rId20"/>
    <p:sldId id="931" r:id="rId21"/>
    <p:sldId id="935" r:id="rId22"/>
    <p:sldId id="932" r:id="rId23"/>
    <p:sldId id="933" r:id="rId24"/>
    <p:sldId id="909" r:id="rId25"/>
    <p:sldId id="910" r:id="rId26"/>
    <p:sldId id="911" r:id="rId27"/>
    <p:sldId id="912" r:id="rId28"/>
    <p:sldId id="925" r:id="rId29"/>
    <p:sldId id="926" r:id="rId30"/>
    <p:sldId id="929" r:id="rId31"/>
    <p:sldId id="927" r:id="rId32"/>
    <p:sldId id="928" r:id="rId33"/>
    <p:sldId id="915" r:id="rId34"/>
    <p:sldId id="918" r:id="rId35"/>
    <p:sldId id="917" r:id="rId36"/>
    <p:sldId id="919" r:id="rId37"/>
    <p:sldId id="920" r:id="rId38"/>
    <p:sldId id="916" r:id="rId39"/>
    <p:sldId id="908" r:id="rId40"/>
  </p:sldIdLst>
  <p:sldSz cx="18288000" cy="10288588"/>
  <p:notesSz cx="6889750" cy="9607550"/>
  <p:embeddedFontLst>
    <p:embeddedFont>
      <p:font typeface="나눔스퀘어 Bold" panose="020B0600000101010101" pitchFamily="50" charset="-127"/>
      <p:bold r:id="rId43"/>
    </p:embeddedFont>
    <p:embeddedFont>
      <p:font typeface="Wingdings 2" panose="05020102010507070707" pitchFamily="18" charset="2"/>
      <p:regular r:id="rId44"/>
    </p:embeddedFont>
    <p:embeddedFont>
      <p:font typeface="Wingdings 3" panose="05040102010807070707" pitchFamily="18" charset="2"/>
      <p:regular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나눔바른고딕" panose="020B0603020101020101" pitchFamily="50" charset="-127"/>
      <p:regular r:id="rId48"/>
      <p:bold r:id="rId49"/>
    </p:embeddedFont>
    <p:embeddedFont>
      <p:font typeface="HY견명조" panose="02030600000101010101" pitchFamily="18" charset="-127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나눔스퀘어 ExtraBold" panose="020B0600000101010101" pitchFamily="50" charset="-127"/>
      <p:bold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나눔스퀘어" panose="020B0600000101010101" pitchFamily="50" charset="-127"/>
      <p:regular r:id="rId58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8" d="100"/>
          <a:sy n="48" d="100"/>
        </p:scale>
        <p:origin x="-1014" y="-108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05B5-DE37-452D-A62B-A8E50391DBE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470C-A72D-47B9-B107-6AD1788B3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75E2-20BE-465F-A4BA-00B6964157B2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E0E-EDD4-4A2C-A185-B7532A25E04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5138-B2C5-467B-AE9C-3B1796D0AC3B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A0EA-863A-4F72-8650-3216AD3AF0E2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F44D-DA3F-4B8A-878A-8D83E747D8F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DC99-7833-4551-8230-9A9F477EBB1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95EB-4634-4B6D-8625-DB0B30401634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97E4-E5A2-4938-A0D3-C28BB8D965FA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902B-7717-4347-BF28-DFF6E32F278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04F-80AB-45D3-9A8F-00ACA3C8F4D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97C7-6B12-406E-B2CD-AA4AA10D48DB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55E9-5A40-4466-A138-C328315A611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F117464-5B11-41EE-801F-B142BD14A5A4}"/>
              </a:ext>
            </a:extLst>
          </p:cNvPr>
          <p:cNvSpPr/>
          <p:nvPr/>
        </p:nvSpPr>
        <p:spPr>
          <a:xfrm rot="16200000" flipV="1">
            <a:off x="-5060048" y="499436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5808353" cy="2184123"/>
            <a:chOff x="773001" y="3158082"/>
            <a:chExt cx="580835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29770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연결구조 응용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연결구조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다항식 덧셈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희소행렬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529092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연결스택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27046" y="7248190"/>
            <a:ext cx="1868220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연결큐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54754" y="8191262"/>
            <a:ext cx="1669396" cy="1982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49109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42674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8068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76174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88722"/>
              </p:ext>
            </p:extLst>
          </p:nvPr>
        </p:nvGraphicFramePr>
        <p:xfrm>
          <a:off x="292775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2744"/>
              </p:ext>
            </p:extLst>
          </p:nvPr>
        </p:nvGraphicFramePr>
        <p:xfrm>
          <a:off x="2105890" y="6476057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611522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8645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3955"/>
              </p:ext>
            </p:extLst>
          </p:nvPr>
        </p:nvGraphicFramePr>
        <p:xfrm>
          <a:off x="512889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37738"/>
              </p:ext>
            </p:extLst>
          </p:nvPr>
        </p:nvGraphicFramePr>
        <p:xfrm>
          <a:off x="734908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495344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3041074" y="5491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216877" y="5190467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1633"/>
              </p:ext>
            </p:extLst>
          </p:nvPr>
        </p:nvGraphicFramePr>
        <p:xfrm>
          <a:off x="9558901" y="648298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614120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87324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66582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280071" y="714102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5455874" y="6840240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119"/>
              </p:ext>
            </p:extLst>
          </p:nvPr>
        </p:nvGraphicFramePr>
        <p:xfrm>
          <a:off x="2092034" y="8270235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828952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5609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buFont typeface="Wingdings 2" pitchFamily="18" charset="2"/>
              <a:buNone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항과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q-&gt;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0500"/>
              </p:ext>
            </p:extLst>
          </p:nvPr>
        </p:nvGraphicFramePr>
        <p:xfrm>
          <a:off x="2913897" y="82702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84530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90940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86587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sp>
        <p:nvSpPr>
          <p:cNvPr id="78" name="직사각형 77"/>
          <p:cNvSpPr/>
          <p:nvPr/>
        </p:nvSpPr>
        <p:spPr>
          <a:xfrm>
            <a:off x="5328161" y="8882863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5462400" y="8582079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78233"/>
              </p:ext>
            </p:extLst>
          </p:nvPr>
        </p:nvGraphicFramePr>
        <p:xfrm>
          <a:off x="5124095" y="825515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5822327" y="791337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822327" y="864541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891445" y="843799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6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03645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42877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15470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34178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1422"/>
              </p:ext>
            </p:extLst>
          </p:nvPr>
        </p:nvGraphicFramePr>
        <p:xfrm>
          <a:off x="292775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99383"/>
              </p:ext>
            </p:extLst>
          </p:nvPr>
        </p:nvGraphicFramePr>
        <p:xfrm>
          <a:off x="2105890" y="6476057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611522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8645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93277"/>
              </p:ext>
            </p:extLst>
          </p:nvPr>
        </p:nvGraphicFramePr>
        <p:xfrm>
          <a:off x="512889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98923"/>
              </p:ext>
            </p:extLst>
          </p:nvPr>
        </p:nvGraphicFramePr>
        <p:xfrm>
          <a:off x="734908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495344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5280071" y="5456317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5455874" y="5155533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09449"/>
              </p:ext>
            </p:extLst>
          </p:nvPr>
        </p:nvGraphicFramePr>
        <p:xfrm>
          <a:off x="9558901" y="648298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614120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87324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66582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505547" y="708916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681350" y="6788385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7427"/>
              </p:ext>
            </p:extLst>
          </p:nvPr>
        </p:nvGraphicFramePr>
        <p:xfrm>
          <a:off x="2092034" y="8270235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828952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48243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)</a:t>
            </a:r>
            <a:endParaRPr lang="en-US" altLang="ko-KR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9758" eaLnBrk="1" hangingPunct="1">
              <a:buFont typeface="Wingdings 2" pitchFamily="18" charset="2"/>
              <a:buNone/>
              <a:defRPr/>
            </a:pP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89177"/>
              </p:ext>
            </p:extLst>
          </p:nvPr>
        </p:nvGraphicFramePr>
        <p:xfrm>
          <a:off x="2913897" y="82702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84530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90940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86587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sp>
        <p:nvSpPr>
          <p:cNvPr id="78" name="직사각형 77"/>
          <p:cNvSpPr/>
          <p:nvPr/>
        </p:nvSpPr>
        <p:spPr>
          <a:xfrm>
            <a:off x="7544934" y="8959043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53097"/>
              </p:ext>
            </p:extLst>
          </p:nvPr>
        </p:nvGraphicFramePr>
        <p:xfrm>
          <a:off x="5124095" y="825515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5822327" y="791337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822327" y="864541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891445" y="843799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668955" y="8641344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3857"/>
              </p:ext>
            </p:extLst>
          </p:nvPr>
        </p:nvGraphicFramePr>
        <p:xfrm>
          <a:off x="7354695" y="826207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8052927" y="792029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8052927" y="86523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122045" y="844491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0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35565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27485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9220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0791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0903"/>
              </p:ext>
            </p:extLst>
          </p:nvPr>
        </p:nvGraphicFramePr>
        <p:xfrm>
          <a:off x="292775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25403"/>
              </p:ext>
            </p:extLst>
          </p:nvPr>
        </p:nvGraphicFramePr>
        <p:xfrm>
          <a:off x="2105890" y="6476057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611522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8645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11895"/>
              </p:ext>
            </p:extLst>
          </p:nvPr>
        </p:nvGraphicFramePr>
        <p:xfrm>
          <a:off x="512889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69988"/>
              </p:ext>
            </p:extLst>
          </p:nvPr>
        </p:nvGraphicFramePr>
        <p:xfrm>
          <a:off x="734908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495344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7505547" y="542386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7681350" y="5123080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26011"/>
              </p:ext>
            </p:extLst>
          </p:nvPr>
        </p:nvGraphicFramePr>
        <p:xfrm>
          <a:off x="9558901" y="648298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614120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87324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66582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505547" y="708916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681350" y="6788385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87163"/>
              </p:ext>
            </p:extLst>
          </p:nvPr>
        </p:nvGraphicFramePr>
        <p:xfrm>
          <a:off x="2092034" y="8270235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828952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6337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항과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q-&gt;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94008"/>
              </p:ext>
            </p:extLst>
          </p:nvPr>
        </p:nvGraphicFramePr>
        <p:xfrm>
          <a:off x="2913897" y="82702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84530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90940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86587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59406"/>
              </p:ext>
            </p:extLst>
          </p:nvPr>
        </p:nvGraphicFramePr>
        <p:xfrm>
          <a:off x="5124095" y="825515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5822327" y="791337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822327" y="864541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891445" y="843799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68509"/>
              </p:ext>
            </p:extLst>
          </p:nvPr>
        </p:nvGraphicFramePr>
        <p:xfrm>
          <a:off x="7354695" y="826207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8052927" y="792029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8052927" y="86523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122045" y="844491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775534" y="8965969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899555" y="8648270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68435"/>
              </p:ext>
            </p:extLst>
          </p:nvPr>
        </p:nvGraphicFramePr>
        <p:xfrm>
          <a:off x="9585295" y="826900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0283527" y="792722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10283527" y="8659263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9352645" y="845184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48793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67283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93588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635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43028"/>
              </p:ext>
            </p:extLst>
          </p:nvPr>
        </p:nvGraphicFramePr>
        <p:xfrm>
          <a:off x="292775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38151"/>
              </p:ext>
            </p:extLst>
          </p:nvPr>
        </p:nvGraphicFramePr>
        <p:xfrm>
          <a:off x="2105890" y="6185109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582427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57358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30092"/>
              </p:ext>
            </p:extLst>
          </p:nvPr>
        </p:nvGraphicFramePr>
        <p:xfrm>
          <a:off x="512889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0921"/>
              </p:ext>
            </p:extLst>
          </p:nvPr>
        </p:nvGraphicFramePr>
        <p:xfrm>
          <a:off x="734908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584332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584332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57536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57536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204396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9490566" y="5476203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9666369" y="5175419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173"/>
              </p:ext>
            </p:extLst>
          </p:nvPr>
        </p:nvGraphicFramePr>
        <p:xfrm>
          <a:off x="9558901" y="61920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585025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582293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3748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37759"/>
              </p:ext>
            </p:extLst>
          </p:nvPr>
        </p:nvGraphicFramePr>
        <p:xfrm>
          <a:off x="2092034" y="7480519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7499806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449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buFont typeface="Wingdings 2" pitchFamily="18" charset="2"/>
              <a:buNone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(q != null)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16637"/>
              </p:ext>
            </p:extLst>
          </p:nvPr>
        </p:nvGraphicFramePr>
        <p:xfrm>
          <a:off x="2913897" y="748051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766335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11968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786899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55118"/>
              </p:ext>
            </p:extLst>
          </p:nvPr>
        </p:nvGraphicFramePr>
        <p:xfrm>
          <a:off x="5124095" y="746543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5822327" y="712365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822327" y="785569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891445" y="764827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91166"/>
              </p:ext>
            </p:extLst>
          </p:nvPr>
        </p:nvGraphicFramePr>
        <p:xfrm>
          <a:off x="7354695" y="747236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8052927" y="713058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8052927" y="786262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122045" y="765520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557208" y="9749359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681229" y="9431660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30101"/>
              </p:ext>
            </p:extLst>
          </p:nvPr>
        </p:nvGraphicFramePr>
        <p:xfrm>
          <a:off x="9585295" y="747928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0283527" y="713750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10283527" y="786954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9352645" y="766212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2252"/>
              </p:ext>
            </p:extLst>
          </p:nvPr>
        </p:nvGraphicFramePr>
        <p:xfrm>
          <a:off x="9392410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5100"/>
              </p:ext>
            </p:extLst>
          </p:nvPr>
        </p:nvGraphicFramePr>
        <p:xfrm>
          <a:off x="7351527" y="9044856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8040389" y="868803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340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1180618" y="7855695"/>
            <a:ext cx="20782" cy="6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557209" y="8545585"/>
            <a:ext cx="3644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557209" y="8545585"/>
            <a:ext cx="0" cy="495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9699557" y="685324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9875360" y="6552462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057444" y="938418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sp>
        <p:nvSpPr>
          <p:cNvPr id="89" name="직사각형 88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9119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2465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30992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45336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27678"/>
              </p:ext>
            </p:extLst>
          </p:nvPr>
        </p:nvGraphicFramePr>
        <p:xfrm>
          <a:off x="292775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58508"/>
              </p:ext>
            </p:extLst>
          </p:nvPr>
        </p:nvGraphicFramePr>
        <p:xfrm>
          <a:off x="2105890" y="6185109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582427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57358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759"/>
              </p:ext>
            </p:extLst>
          </p:nvPr>
        </p:nvGraphicFramePr>
        <p:xfrm>
          <a:off x="512889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0293"/>
              </p:ext>
            </p:extLst>
          </p:nvPr>
        </p:nvGraphicFramePr>
        <p:xfrm>
          <a:off x="7349083" y="618510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584332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584332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57536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57536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36794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204396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9490566" y="5476203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9666369" y="5175419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02436"/>
              </p:ext>
            </p:extLst>
          </p:nvPr>
        </p:nvGraphicFramePr>
        <p:xfrm>
          <a:off x="9558901" y="61920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585025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582293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3748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06854"/>
              </p:ext>
            </p:extLst>
          </p:nvPr>
        </p:nvGraphicFramePr>
        <p:xfrm>
          <a:off x="2092034" y="7480519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7499806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2345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buFont typeface="Wingdings 2" pitchFamily="18" charset="2"/>
              <a:buNone/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처리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29124"/>
              </p:ext>
            </p:extLst>
          </p:nvPr>
        </p:nvGraphicFramePr>
        <p:xfrm>
          <a:off x="2913897" y="748051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766335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11968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786899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27562"/>
              </p:ext>
            </p:extLst>
          </p:nvPr>
        </p:nvGraphicFramePr>
        <p:xfrm>
          <a:off x="5124095" y="746543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5822327" y="712365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310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822327" y="785569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891445" y="764827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26588"/>
              </p:ext>
            </p:extLst>
          </p:nvPr>
        </p:nvGraphicFramePr>
        <p:xfrm>
          <a:off x="7354695" y="747236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8052927" y="713058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8052927" y="786262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7122045" y="765520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32398"/>
              </p:ext>
            </p:extLst>
          </p:nvPr>
        </p:nvGraphicFramePr>
        <p:xfrm>
          <a:off x="9585295" y="7479289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0283527" y="713750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</a:t>
            </a:r>
            <a:endParaRPr lang="ko-KR" altLang="en-US" sz="1600" dirty="0"/>
          </a:p>
        </p:txBody>
      </p:sp>
      <p:sp>
        <p:nvSpPr>
          <p:cNvPr id="86" name="직사각형 85"/>
          <p:cNvSpPr/>
          <p:nvPr/>
        </p:nvSpPr>
        <p:spPr>
          <a:xfrm>
            <a:off x="10283527" y="786954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9352645" y="7662126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70226"/>
              </p:ext>
            </p:extLst>
          </p:nvPr>
        </p:nvGraphicFramePr>
        <p:xfrm>
          <a:off x="9392410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21126"/>
              </p:ext>
            </p:extLst>
          </p:nvPr>
        </p:nvGraphicFramePr>
        <p:xfrm>
          <a:off x="7351527" y="9044856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8040389" y="8688038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340</a:t>
            </a:r>
            <a:endParaRPr lang="ko-KR" altLang="en-US" sz="1600" dirty="0"/>
          </a:p>
        </p:txBody>
      </p:sp>
      <p:sp>
        <p:nvSpPr>
          <p:cNvPr id="89" name="직사각형 88"/>
          <p:cNvSpPr/>
          <p:nvPr/>
        </p:nvSpPr>
        <p:spPr>
          <a:xfrm>
            <a:off x="11721150" y="685324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11896953" y="6552462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09565"/>
              </p:ext>
            </p:extLst>
          </p:nvPr>
        </p:nvGraphicFramePr>
        <p:xfrm>
          <a:off x="11622994" y="6183614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1180618" y="7855695"/>
            <a:ext cx="20782" cy="6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557209" y="8545585"/>
            <a:ext cx="3644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557209" y="8545585"/>
            <a:ext cx="0" cy="495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36426" y="9684969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7691447" y="9384185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057444" y="938418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sp>
        <p:nvSpPr>
          <p:cNvPr id="79" name="직사각형 78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847755"/>
            <a:chOff x="1454251" y="3664625"/>
            <a:chExt cx="11282473" cy="584775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847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배열과 연결리스트를 이용한 표현의 비교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저장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이용하여 배열의 전체 요소를 저장하는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행렬의 연산들을 간단하게 구현할 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대부분의 항들이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희소행렬의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 많은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기억공간의 낭비가 심함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아닌 요소들만 저장하는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희소행렬의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기억공간을 절약할 수 있음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4572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각종 행렬 연산들의 구현이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복잡해짐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828800" lvl="2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저장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 방법에서의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단점을 극복할 수 있으며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특히 희소행렬의 크기가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고정되지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않고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변하는 경우에 효율적으로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이용할 수 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기억공간을 절약할 수 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8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401205"/>
            <a:chOff x="1454251" y="3664625"/>
            <a:chExt cx="11282473" cy="440120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희소행렬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희소행렬을 연결리스트로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표현하는 경우 각 열과 행은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각각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가지는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연결리스트로 표현할 수 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143000" lvl="1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노드에는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헤더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노드와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원소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나타내기 위해 태그 필드가 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헤더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itchFamily="2" charset="2"/>
                <a:buChar char="§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72005"/>
              </p:ext>
            </p:extLst>
          </p:nvPr>
        </p:nvGraphicFramePr>
        <p:xfrm>
          <a:off x="2549047" y="5629276"/>
          <a:ext cx="3908904" cy="79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452"/>
                <a:gridCol w="1954452"/>
              </a:tblGrid>
              <a:tr h="2503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NEXT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DOWN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RIGHT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61651"/>
              </p:ext>
            </p:extLst>
          </p:nvPr>
        </p:nvGraphicFramePr>
        <p:xfrm>
          <a:off x="2590612" y="7451204"/>
          <a:ext cx="3924488" cy="79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62"/>
                <a:gridCol w="654082"/>
                <a:gridCol w="654082"/>
                <a:gridCol w="13081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ROW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COL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VALUE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DOWN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RIGHT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869458" y="5320013"/>
            <a:ext cx="4711867" cy="1323439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indent="-18000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 –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리스트 연결에 사용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18000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 –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리스트 연결에 사용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18000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서로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연결하는데 사용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180000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총수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max(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행의 수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수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8507" y="7186913"/>
            <a:ext cx="4692817" cy="1323439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indent="-18000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 -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열에 있는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다음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180000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right –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행에 있는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다음 항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4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69441"/>
            <a:chOff x="1454251" y="3664625"/>
            <a:chExt cx="11282473" cy="76944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itchFamily="50" charset="-127"/>
                  <a:ea typeface="나눔바른고딕" pitchFamily="50" charset="-127"/>
                </a:rPr>
                <a:t>단순 연결리스트로 </a:t>
              </a: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(3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3)</a:t>
              </a: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47305"/>
              </p:ext>
            </p:extLst>
          </p:nvPr>
        </p:nvGraphicFramePr>
        <p:xfrm>
          <a:off x="1476828" y="4762154"/>
          <a:ext cx="1428750" cy="1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</a:tblGrid>
              <a:tr h="3354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=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왼쪽 대괄호 1"/>
          <p:cNvSpPr/>
          <p:nvPr/>
        </p:nvSpPr>
        <p:spPr>
          <a:xfrm>
            <a:off x="2015456" y="4843975"/>
            <a:ext cx="72571" cy="8128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대괄호 2"/>
          <p:cNvSpPr/>
          <p:nvPr/>
        </p:nvSpPr>
        <p:spPr>
          <a:xfrm>
            <a:off x="2855107" y="4843975"/>
            <a:ext cx="45719" cy="812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41815"/>
              </p:ext>
            </p:extLst>
          </p:nvPr>
        </p:nvGraphicFramePr>
        <p:xfrm>
          <a:off x="3893382" y="419665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08"/>
                <a:gridCol w="162454"/>
                <a:gridCol w="162454"/>
                <a:gridCol w="324908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30384"/>
              </p:ext>
            </p:extLst>
          </p:nvPr>
        </p:nvGraphicFramePr>
        <p:xfrm>
          <a:off x="5493582" y="419665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97480"/>
              </p:ext>
            </p:extLst>
          </p:nvPr>
        </p:nvGraphicFramePr>
        <p:xfrm>
          <a:off x="7074732" y="419665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68362"/>
              </p:ext>
            </p:extLst>
          </p:nvPr>
        </p:nvGraphicFramePr>
        <p:xfrm>
          <a:off x="8655882" y="419665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91434"/>
              </p:ext>
            </p:extLst>
          </p:nvPr>
        </p:nvGraphicFramePr>
        <p:xfrm>
          <a:off x="3893382" y="524440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18181"/>
              </p:ext>
            </p:extLst>
          </p:nvPr>
        </p:nvGraphicFramePr>
        <p:xfrm>
          <a:off x="3893382" y="631120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5075"/>
              </p:ext>
            </p:extLst>
          </p:nvPr>
        </p:nvGraphicFramePr>
        <p:xfrm>
          <a:off x="3893382" y="7358958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62"/>
                <a:gridCol w="487362"/>
              </a:tblGrid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3581"/>
              </p:ext>
            </p:extLst>
          </p:nvPr>
        </p:nvGraphicFramePr>
        <p:xfrm>
          <a:off x="5485302" y="5215449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08"/>
                <a:gridCol w="162454"/>
                <a:gridCol w="162454"/>
                <a:gridCol w="324908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45402"/>
              </p:ext>
            </p:extLst>
          </p:nvPr>
        </p:nvGraphicFramePr>
        <p:xfrm>
          <a:off x="8666652" y="6301299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08"/>
                <a:gridCol w="162454"/>
                <a:gridCol w="162454"/>
                <a:gridCol w="324908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2486"/>
              </p:ext>
            </p:extLst>
          </p:nvPr>
        </p:nvGraphicFramePr>
        <p:xfrm>
          <a:off x="7066452" y="7349049"/>
          <a:ext cx="974724" cy="66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08"/>
                <a:gridCol w="162454"/>
                <a:gridCol w="162454"/>
                <a:gridCol w="324908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05066" y="3796548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29066" y="379654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H0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9266" y="377749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H1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891366" y="377749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H2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398106" y="543697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H0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98106" y="644662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H1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98106" y="7513428"/>
            <a:ext cx="51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H2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247157" y="4362450"/>
            <a:ext cx="820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7847357" y="4362450"/>
            <a:ext cx="820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4652542" y="4686300"/>
            <a:ext cx="820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409457" y="4362450"/>
            <a:ext cx="458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9867900" y="3777498"/>
            <a:ext cx="0" cy="584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 flipV="1">
            <a:off x="4205066" y="3777498"/>
            <a:ext cx="5662834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4205066" y="3777498"/>
            <a:ext cx="0" cy="40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4652541" y="5713925"/>
            <a:ext cx="820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652541" y="6818825"/>
            <a:ext cx="40152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649748" y="7855313"/>
            <a:ext cx="23867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7329266" y="7913538"/>
            <a:ext cx="0" cy="25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6873115" y="8172450"/>
            <a:ext cx="456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873115" y="4527550"/>
            <a:ext cx="0" cy="364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endCxn id="72" idx="1"/>
          </p:cNvCxnSpPr>
          <p:nvPr/>
        </p:nvCxnSpPr>
        <p:spPr>
          <a:xfrm>
            <a:off x="6873115" y="4527550"/>
            <a:ext cx="201617" cy="4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799166" y="7926238"/>
            <a:ext cx="0" cy="33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4389572" y="8258175"/>
            <a:ext cx="3409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88" idx="2"/>
          </p:cNvCxnSpPr>
          <p:nvPr/>
        </p:nvCxnSpPr>
        <p:spPr>
          <a:xfrm flipH="1" flipV="1">
            <a:off x="4380744" y="8028884"/>
            <a:ext cx="8828" cy="229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8891366" y="4686300"/>
            <a:ext cx="0" cy="1590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7291166" y="4686300"/>
            <a:ext cx="0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710016" y="4686300"/>
            <a:ext cx="0" cy="545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8905432" y="6846738"/>
            <a:ext cx="0" cy="25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>
            <a:off x="8444740" y="7115175"/>
            <a:ext cx="456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8444740" y="4527550"/>
            <a:ext cx="0" cy="258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8446363" y="4534796"/>
            <a:ext cx="201617" cy="4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9417173" y="6844282"/>
            <a:ext cx="0" cy="33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H="1" flipV="1">
            <a:off x="4380744" y="7176219"/>
            <a:ext cx="5045954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 flipV="1">
            <a:off x="4360938" y="6956453"/>
            <a:ext cx="8828" cy="229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5709573" y="5765501"/>
            <a:ext cx="0" cy="258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5289766" y="6015037"/>
            <a:ext cx="408527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89766" y="4529342"/>
            <a:ext cx="0" cy="1485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297175" y="4536831"/>
            <a:ext cx="201617" cy="4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240930" y="5765501"/>
            <a:ext cx="0" cy="33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4380744" y="6097438"/>
            <a:ext cx="18601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H="1" flipV="1">
            <a:off x="4374062" y="5868147"/>
            <a:ext cx="8828" cy="229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smtClean="0">
                  <a:latin typeface="나눔바른고딕" pitchFamily="50" charset="-127"/>
                  <a:ea typeface="나눔바른고딕" pitchFamily="50" charset="-127"/>
                </a:rPr>
                <a:t>단순 연결리스트로 </a:t>
              </a: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row_position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column_postion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i, j;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sparseMatric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[4][5]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{0 , 0 , 3 , 0 , 4 },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{0 , 0 , 5 , 7 , 0 },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{0 , 0 , 0 , 0 , 0 },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{0 , 2 , 6 , 0 , 0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44975"/>
              </p:ext>
            </p:extLst>
          </p:nvPr>
        </p:nvGraphicFramePr>
        <p:xfrm>
          <a:off x="5976912" y="6120002"/>
          <a:ext cx="45148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1371600"/>
                <a:gridCol w="971550"/>
                <a:gridCol w="13144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ROW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COLUMN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VALUE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Next node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37164"/>
              </p:ext>
            </p:extLst>
          </p:nvPr>
        </p:nvGraphicFramePr>
        <p:xfrm>
          <a:off x="7070056" y="4128058"/>
          <a:ext cx="1864278" cy="13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08278"/>
                <a:gridCol w="288000"/>
                <a:gridCol w="288000"/>
                <a:gridCol w="288000"/>
                <a:gridCol w="288000"/>
                <a:gridCol w="288000"/>
              </a:tblGrid>
              <a:tr h="324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=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749" marB="4574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왼쪽 대괄호 68"/>
          <p:cNvSpPr/>
          <p:nvPr/>
        </p:nvSpPr>
        <p:spPr>
          <a:xfrm>
            <a:off x="7477624" y="4273377"/>
            <a:ext cx="72571" cy="10606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대괄호 73"/>
          <p:cNvSpPr/>
          <p:nvPr/>
        </p:nvSpPr>
        <p:spPr>
          <a:xfrm>
            <a:off x="8880135" y="4273376"/>
            <a:ext cx="45719" cy="106062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06815" y="562484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06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단순연결리스트로 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start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 i = 0; i &lt; 4;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for (j = 0; j &lt; 5;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sparseMatric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[i][j] !=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원소에 대해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create_new_node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(&amp;start,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sparseMatric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[i][j], i, j);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4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154436"/>
            <a:chOff x="1454251" y="3664625"/>
            <a:chExt cx="11282473" cy="215443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154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다항식의 연결구조 표현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계수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정보만 포함되면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계수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coef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expo),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link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구성하면 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/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53183"/>
              </p:ext>
            </p:extLst>
          </p:nvPr>
        </p:nvGraphicFramePr>
        <p:xfrm>
          <a:off x="4372802" y="4565843"/>
          <a:ext cx="2500313" cy="42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  <a:gridCol w="825466"/>
                <a:gridCol w="849381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coef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expo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5262823"/>
            <a:ext cx="11282473" cy="984885"/>
            <a:chOff x="1454251" y="3664625"/>
            <a:chExt cx="11282473" cy="984885"/>
          </a:xfrm>
        </p:grpSpPr>
        <p:sp>
          <p:nvSpPr>
            <p:cNvPr id="30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구조체를 이용한 다항식의 연결구조의 표현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구조체 표현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851151" y="6387668"/>
            <a:ext cx="7685972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91440" lvl="1" indent="-210312">
              <a:buClr>
                <a:schemeClr val="accent4"/>
              </a:buCl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typedef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{</a:t>
            </a:r>
          </a:p>
          <a:p>
            <a:pPr marL="91440" lvl="1" indent="-210312">
              <a:buClr>
                <a:schemeClr val="accent4"/>
              </a:buCl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float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" lvl="1" indent="-210312">
              <a:buClr>
                <a:schemeClr val="accent4"/>
              </a:buCl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expo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" lvl="1" indent="-210312">
              <a:buClr>
                <a:schemeClr val="accent4"/>
              </a:buCl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*link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" lvl="1" indent="-210312">
              <a:buClr>
                <a:schemeClr val="accent4"/>
              </a:buCl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14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단순연결리스트로 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create_new_node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start,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non_zero_element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row_index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column_index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*temp, *r;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*start;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//temp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공백 리스트이면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&gt;value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non_zero_element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row_position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row_index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9029" y="5143500"/>
            <a:ext cx="5380832" cy="450123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create_new_node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(&amp;start, </a:t>
            </a:r>
            <a:r>
              <a:rPr lang="en-US" altLang="ko-KR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sparseMatric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][j], </a:t>
            </a:r>
            <a:r>
              <a:rPr lang="en-US" altLang="ko-KR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j);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455886" y="4238171"/>
            <a:ext cx="2188765" cy="9053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650422" y="4238171"/>
            <a:ext cx="2666264" cy="9153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455886" y="4690835"/>
            <a:ext cx="2417229" cy="4626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487886" y="4690835"/>
            <a:ext cx="537629" cy="4626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192"/>
              </p:ext>
            </p:extLst>
          </p:nvPr>
        </p:nvGraphicFramePr>
        <p:xfrm>
          <a:off x="9118012" y="7793928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243682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8106679" y="7807533"/>
            <a:ext cx="733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0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8817147" y="7993375"/>
            <a:ext cx="288653" cy="6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05800" y="8489339"/>
            <a:ext cx="798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9504852" y="8218525"/>
            <a:ext cx="0" cy="329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단순연결리스트로 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column_postion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column_index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temp-&gt;next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*start = temp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(temp-&gt;next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공백이 아니면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r-&gt;value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non_zero_element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row_position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row_index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column_postion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column_index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03765"/>
              </p:ext>
            </p:extLst>
          </p:nvPr>
        </p:nvGraphicFramePr>
        <p:xfrm>
          <a:off x="3898312" y="874522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121841"/>
                <a:gridCol w="121841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21089"/>
              </p:ext>
            </p:extLst>
          </p:nvPr>
        </p:nvGraphicFramePr>
        <p:xfrm>
          <a:off x="5069887" y="874522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121841"/>
                <a:gridCol w="121841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763093" y="8943298"/>
            <a:ext cx="30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933759" y="8912702"/>
            <a:ext cx="288653" cy="6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886979" y="8758826"/>
            <a:ext cx="733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597447" y="8944668"/>
            <a:ext cx="288653" cy="6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39641"/>
              </p:ext>
            </p:extLst>
          </p:nvPr>
        </p:nvGraphicFramePr>
        <p:xfrm>
          <a:off x="6271354" y="875248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121841"/>
                <a:gridCol w="121841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3228"/>
              </p:ext>
            </p:extLst>
          </p:nvPr>
        </p:nvGraphicFramePr>
        <p:xfrm>
          <a:off x="7442929" y="875248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121841"/>
                <a:gridCol w="121841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>
            <a:endCxn id="26" idx="1"/>
          </p:cNvCxnSpPr>
          <p:nvPr/>
        </p:nvCxnSpPr>
        <p:spPr>
          <a:xfrm>
            <a:off x="7136135" y="8950558"/>
            <a:ext cx="30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306801" y="8919962"/>
            <a:ext cx="288653" cy="6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990"/>
              </p:ext>
            </p:extLst>
          </p:nvPr>
        </p:nvGraphicFramePr>
        <p:xfrm>
          <a:off x="8644396" y="875974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121841"/>
                <a:gridCol w="121841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79610"/>
              </p:ext>
            </p:extLst>
          </p:nvPr>
        </p:nvGraphicFramePr>
        <p:xfrm>
          <a:off x="9815971" y="8759741"/>
          <a:ext cx="974725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"/>
                <a:gridCol w="243682"/>
                <a:gridCol w="243681"/>
                <a:gridCol w="24368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6" marR="91426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9509177" y="8957818"/>
            <a:ext cx="30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86100" y="9440632"/>
            <a:ext cx="798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285152" y="9169818"/>
            <a:ext cx="0" cy="329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27714" y="9510051"/>
            <a:ext cx="28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468939" y="9180700"/>
            <a:ext cx="0" cy="329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단순연결리스트로 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start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*temp, *r, *s;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 = s = start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위한 포인터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s, start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행의 위치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while(temp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행의 위치를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row_position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= temp-&gt;next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위치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while(r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위치를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column_postion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133655" cy="523220"/>
            <a:chOff x="1577990" y="2199825"/>
            <a:chExt cx="5133655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59292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661993"/>
            <a:chOff x="1454251" y="3664625"/>
            <a:chExt cx="11282473" cy="166199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단순연결리스트로 표현한 희소행렬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(4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  <a:sym typeface="Symbol" pitchFamily="18" charset="2"/>
                </a:rPr>
                <a:t>5</a:t>
              </a:r>
              <a:r>
                <a:rPr lang="en-US" altLang="ko-KR" sz="2400" b="1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희소행렬 생성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23460" y="663109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6631099"/>
            <a:ext cx="9691623" cy="124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행의 위치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0 0 1 1 3 3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위치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2 4 2 3 1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3 4 5 7 2 6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while(s 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값을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", s-&gt;value);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255722" cy="523220"/>
            <a:chOff x="1577990" y="2199825"/>
            <a:chExt cx="425572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71499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(linked stack)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632311"/>
            <a:chOff x="1454251" y="3664625"/>
            <a:chExt cx="11282473" cy="563231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연결자료구조를 이용한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이용하여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구현한 배경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또는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이용하여 단일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구현은 효율적임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큐를 운영할 경우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비효율적임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이동 문제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6200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 marL="286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배열과 단일 연결리스트로 구현하는 경우의 대응관계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4572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순서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push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리스트의 마지막에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pop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리스트의 마지막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 리스트의 마지막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가리키는 포인터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4572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top = null 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22342"/>
              </p:ext>
            </p:extLst>
          </p:nvPr>
        </p:nvGraphicFramePr>
        <p:xfrm>
          <a:off x="2223647" y="8291681"/>
          <a:ext cx="14763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/>
              </a:tblGrid>
              <a:tr h="345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………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50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rot="10800000">
            <a:off x="3698343" y="8864257"/>
            <a:ext cx="214313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28"/>
          <p:cNvSpPr>
            <a:spLocks noChangeArrowheads="1"/>
          </p:cNvSpPr>
          <p:nvPr/>
        </p:nvSpPr>
        <p:spPr bwMode="auto">
          <a:xfrm>
            <a:off x="3844404" y="8695982"/>
            <a:ext cx="4968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</a:t>
            </a:r>
            <a:endParaRPr kumimoji="0"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8" y="9039385"/>
            <a:ext cx="262840" cy="5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33999"/>
              </p:ext>
            </p:extLst>
          </p:nvPr>
        </p:nvGraphicFramePr>
        <p:xfrm>
          <a:off x="5027420" y="8164588"/>
          <a:ext cx="500063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09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5671" marB="45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6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62688"/>
              </p:ext>
            </p:extLst>
          </p:nvPr>
        </p:nvGraphicFramePr>
        <p:xfrm>
          <a:off x="5813232" y="8150300"/>
          <a:ext cx="214966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18"/>
                <a:gridCol w="742949"/>
              </a:tblGrid>
              <a:tr h="18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번쨰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132320" y="8880565"/>
            <a:ext cx="110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…………</a:t>
            </a:r>
            <a:endParaRPr kumimoji="0"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13170" y="8623664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94341"/>
              </p:ext>
            </p:extLst>
          </p:nvPr>
        </p:nvGraphicFramePr>
        <p:xfrm>
          <a:off x="5813233" y="9179659"/>
          <a:ext cx="2168717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667"/>
                <a:gridCol w="781050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번쨰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53929"/>
              </p:ext>
            </p:extLst>
          </p:nvPr>
        </p:nvGraphicFramePr>
        <p:xfrm>
          <a:off x="5813233" y="9701946"/>
          <a:ext cx="2168717" cy="33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67"/>
                <a:gridCol w="819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번쨰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 rot="16200000" flipH="1">
            <a:off x="7395971" y="8821814"/>
            <a:ext cx="2635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208309" y="8578925"/>
            <a:ext cx="28738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typedef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LSnode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data;</a:t>
            </a: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LSnode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*link;</a:t>
            </a: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395971" y="9574289"/>
            <a:ext cx="2635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527734" y="9032951"/>
            <a:ext cx="2" cy="155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255722" cy="523220"/>
            <a:chOff x="1577990" y="2199825"/>
            <a:chExt cx="425572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71499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(linked stack)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47729" y="3453211"/>
            <a:ext cx="9217254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Linkedstack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원소를 가진 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순서리스트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∈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s∈Linkedstack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Linkedstack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createStack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Boolean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(s) 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Linkedstack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Push(s, e)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Pop(s) 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원소를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삭제하고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Peek(s)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Linkedstack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2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알고리즘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47729" y="3453211"/>
            <a:ext cx="921725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insertLS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(LS, item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if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(new = (stack list *)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malloc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sizeof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struct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list)) == NULL) </a:t>
            </a: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memory-overflow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else{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item;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top;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new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7250" y="6490713"/>
            <a:ext cx="11282473" cy="461665"/>
            <a:chOff x="1454251" y="3664625"/>
            <a:chExt cx="11282473" cy="461665"/>
          </a:xfrm>
        </p:grpSpPr>
        <p:sp>
          <p:nvSpPr>
            <p:cNvPr id="13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알고리즘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54655" y="7138551"/>
            <a:ext cx="9217254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deleteLS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(LS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if (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top == NULL) memory-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undeflow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else{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item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top-&gt;data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top-&gt;link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return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item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39130" y="3472555"/>
            <a:ext cx="44055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① 공백 </a:t>
            </a:r>
            <a:r>
              <a:rPr lang="ko-KR" altLang="en-US" sz="2200" dirty="0" err="1" smtClean="0">
                <a:latin typeface="나눔바른고딕" pitchFamily="50" charset="-127"/>
                <a:ea typeface="나눔바른고딕" pitchFamily="50" charset="-127"/>
              </a:rPr>
              <a:t>연결스택</a:t>
            </a:r>
            <a:r>
              <a:rPr lang="ko-KR" altLang="en-US" sz="2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생성 </a:t>
            </a:r>
            <a:r>
              <a:rPr lang="ko-KR" altLang="en-US" sz="2200" dirty="0" smtClean="0">
                <a:latin typeface="나눔바른고딕" pitchFamily="50" charset="-127"/>
                <a:ea typeface="나눔바른고딕" pitchFamily="50" charset="-127"/>
                <a:sym typeface="Symbol"/>
              </a:rPr>
              <a:t>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create(S); 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25998"/>
              </p:ext>
            </p:extLst>
          </p:nvPr>
        </p:nvGraphicFramePr>
        <p:xfrm>
          <a:off x="2019819" y="4070858"/>
          <a:ext cx="642938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8"/>
              </a:tblGrid>
              <a:tr h="156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top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532131" y="5114714"/>
            <a:ext cx="39501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② 원소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A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삽입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  <a:sym typeface="Symbol"/>
              </a:rPr>
              <a:t>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push(S,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A); 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83946"/>
              </p:ext>
            </p:extLst>
          </p:nvPr>
        </p:nvGraphicFramePr>
        <p:xfrm>
          <a:off x="2061863" y="5670371"/>
          <a:ext cx="668338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38"/>
              </a:tblGrid>
              <a:tr h="19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top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5212"/>
              </p:ext>
            </p:extLst>
          </p:nvPr>
        </p:nvGraphicFramePr>
        <p:xfrm>
          <a:off x="3015951" y="5656083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9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2633363" y="6212155"/>
            <a:ext cx="382588" cy="4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19276" y="6838162"/>
            <a:ext cx="37289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③ 원소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B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삽입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  <a:sym typeface="Symbol"/>
              </a:rPr>
              <a:t>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push(S, B); 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61822"/>
              </p:ext>
            </p:extLst>
          </p:nvPr>
        </p:nvGraphicFramePr>
        <p:xfrm>
          <a:off x="2079847" y="7384425"/>
          <a:ext cx="668338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38"/>
              </a:tblGrid>
              <a:tr h="18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top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78776"/>
              </p:ext>
            </p:extLst>
          </p:nvPr>
        </p:nvGraphicFramePr>
        <p:xfrm>
          <a:off x="3015951" y="7416990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8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72107"/>
              </p:ext>
            </p:extLst>
          </p:nvPr>
        </p:nvGraphicFramePr>
        <p:xfrm>
          <a:off x="3014885" y="8278189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94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4844830" y="8135194"/>
            <a:ext cx="0" cy="4684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633363" y="7929276"/>
            <a:ext cx="382588" cy="4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30226" y="3518721"/>
            <a:ext cx="37353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④ 원소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C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삽입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  <a:sym typeface="Symbol"/>
              </a:rPr>
              <a:t>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push(S,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C);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368"/>
              </p:ext>
            </p:extLst>
          </p:nvPr>
        </p:nvGraphicFramePr>
        <p:xfrm>
          <a:off x="7261447" y="4059877"/>
          <a:ext cx="668338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38"/>
              </a:tblGrid>
              <a:tr h="18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top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17362"/>
              </p:ext>
            </p:extLst>
          </p:nvPr>
        </p:nvGraphicFramePr>
        <p:xfrm>
          <a:off x="8197551" y="4092442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8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10765"/>
              </p:ext>
            </p:extLst>
          </p:nvPr>
        </p:nvGraphicFramePr>
        <p:xfrm>
          <a:off x="8215535" y="4953641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94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10026430" y="4810646"/>
            <a:ext cx="0" cy="4684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814963" y="4604728"/>
            <a:ext cx="382588" cy="4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73632"/>
              </p:ext>
            </p:extLst>
          </p:nvPr>
        </p:nvGraphicFramePr>
        <p:xfrm>
          <a:off x="8222461" y="5895757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94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10033356" y="5752762"/>
            <a:ext cx="0" cy="4684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730226" y="6838162"/>
            <a:ext cx="29658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</a:rPr>
              <a:t>⑤ 원소 삭제 </a:t>
            </a:r>
            <a:r>
              <a:rPr lang="ko-KR" altLang="en-US" sz="2200" dirty="0">
                <a:latin typeface="나눔바른고딕" pitchFamily="50" charset="-127"/>
                <a:ea typeface="나눔바른고딕" pitchFamily="50" charset="-127"/>
                <a:sym typeface="Symbol"/>
              </a:rPr>
              <a:t>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pop(S);</a:t>
            </a:r>
            <a:endParaRPr lang="ko-KR" altLang="en-US" sz="220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29001"/>
              </p:ext>
            </p:extLst>
          </p:nvPr>
        </p:nvGraphicFramePr>
        <p:xfrm>
          <a:off x="7268373" y="7371141"/>
          <a:ext cx="668338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38"/>
              </a:tblGrid>
              <a:tr h="18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top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4" marR="91374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81110"/>
              </p:ext>
            </p:extLst>
          </p:nvPr>
        </p:nvGraphicFramePr>
        <p:xfrm>
          <a:off x="8204477" y="7403706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8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6532"/>
              </p:ext>
            </p:extLst>
          </p:nvPr>
        </p:nvGraphicFramePr>
        <p:xfrm>
          <a:off x="8222461" y="8264905"/>
          <a:ext cx="2117725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24"/>
                <a:gridCol w="617201"/>
              </a:tblGrid>
              <a:tr h="194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직선 화살표 연결선 49"/>
          <p:cNvCxnSpPr/>
          <p:nvPr/>
        </p:nvCxnSpPr>
        <p:spPr>
          <a:xfrm>
            <a:off x="10033356" y="8121910"/>
            <a:ext cx="0" cy="4684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7821889" y="7915992"/>
            <a:ext cx="382588" cy="4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8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link;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top;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처음부터 원소를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push(11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push(22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push(33);       push(44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display();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%d\n", peek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());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최상위 원소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pop();             pop();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원소를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d", peek());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83702"/>
              </p:ext>
            </p:extLst>
          </p:nvPr>
        </p:nvGraphicFramePr>
        <p:xfrm>
          <a:off x="5190933" y="5018800"/>
          <a:ext cx="1854103" cy="73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7"/>
                <a:gridCol w="748146"/>
              </a:tblGrid>
              <a:tr h="1944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Node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data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link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08173"/>
              </p:ext>
            </p:extLst>
          </p:nvPr>
        </p:nvGraphicFramePr>
        <p:xfrm>
          <a:off x="8959372" y="4511361"/>
          <a:ext cx="1854103" cy="36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7"/>
                <a:gridCol w="748146"/>
              </a:tblGrid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1540"/>
              </p:ext>
            </p:extLst>
          </p:nvPr>
        </p:nvGraphicFramePr>
        <p:xfrm>
          <a:off x="8945516" y="5100183"/>
          <a:ext cx="1854103" cy="36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7"/>
                <a:gridCol w="748146"/>
              </a:tblGrid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93429"/>
              </p:ext>
            </p:extLst>
          </p:nvPr>
        </p:nvGraphicFramePr>
        <p:xfrm>
          <a:off x="8952442" y="5668223"/>
          <a:ext cx="1854103" cy="36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7"/>
                <a:gridCol w="748146"/>
              </a:tblGrid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64685"/>
              </p:ext>
            </p:extLst>
          </p:nvPr>
        </p:nvGraphicFramePr>
        <p:xfrm>
          <a:off x="8959368" y="6257045"/>
          <a:ext cx="1854103" cy="36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7"/>
                <a:gridCol w="748146"/>
              </a:tblGrid>
              <a:tr h="251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60" marR="91460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10432473" y="4707073"/>
            <a:ext cx="0" cy="394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460181" y="5233549"/>
            <a:ext cx="0" cy="394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446325" y="5843153"/>
            <a:ext cx="0" cy="394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984322" y="4504137"/>
            <a:ext cx="573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top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화살표 연결선 9"/>
          <p:cNvCxnSpPr>
            <a:endCxn id="14" idx="1"/>
          </p:cNvCxnSpPr>
          <p:nvPr/>
        </p:nvCxnSpPr>
        <p:spPr>
          <a:xfrm flipV="1">
            <a:off x="8558005" y="4694192"/>
            <a:ext cx="401367" cy="1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temp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(!temp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\n”);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exit(1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 = 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//temp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&gt;link = top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//temp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위치로 변경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//top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변경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top=NULL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연결구조 다항식에 항의 삽입 알고리즘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/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08553" y="3519019"/>
            <a:ext cx="9691623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expo, last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4" defTabSz="91440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다항식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4" defTabSz="91440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expo(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last(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마지막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 대한 포인터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4"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new-&gt;expo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expo;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new-&gt;link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 ==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// ⓐ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                    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last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       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        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}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  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          // ⓑ 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last-&gt;link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</a:p>
          <a:p>
            <a:pPr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last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</a:t>
            </a: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원소를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top-&gt;data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경우를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exit(1);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위치에 있는 원소를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temp;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exit(1);}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//temp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포인터를 할당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top-&gt;link;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temp-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&gt;link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free(temp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temp;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exit(1);}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= top;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-&gt;",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temp-&gt;data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temp-&gt;link;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851253" cy="523220"/>
            <a:chOff x="1577990" y="2199825"/>
            <a:chExt cx="385125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31052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138773"/>
            <a:chOff x="1454251" y="3664625"/>
            <a:chExt cx="11282473" cy="11387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434127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1619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44 -&gt;33 -&gt;22 -&gt;11 -&gt;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44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22 -&gt;11 -&gt;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43600" y="4449048"/>
            <a:ext cx="4953000" cy="400110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(push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(), pop(),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peek()) -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O(1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1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112158" cy="523220"/>
            <a:chOff x="1577990" y="2199825"/>
            <a:chExt cx="411215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57142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itchFamily="50" charset="-127"/>
                  <a:ea typeface="나눔바른고딕" pitchFamily="50" charset="-127"/>
                </a:rPr>
                <a:t>연결큐</a:t>
              </a:r>
              <a:r>
                <a:rPr lang="en-US" altLang="ko-KR" sz="2800" b="1" dirty="0">
                  <a:latin typeface="나눔바른고딕" pitchFamily="50" charset="-127"/>
                  <a:ea typeface="나눔바른고딕" pitchFamily="50" charset="-127"/>
                </a:rPr>
                <a:t>(linked queue)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447098"/>
            <a:chOff x="1454251" y="3664625"/>
            <a:chExt cx="11282473" cy="344709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연결구조를 이용한 큐</a:t>
              </a:r>
              <a:endParaRPr lang="en-US" altLang="ko-KR" sz="2400" b="1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en-US" altLang="ko-KR" sz="10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pPr marL="286200" indent="-4572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배열과 단일 연결리스트로 구현하는 경우의 대응관계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큐의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원소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단일 연결리스트의 </a:t>
              </a:r>
              <a:r>
                <a:rPr lang="ko-KR" altLang="en-US" sz="2200" dirty="0" err="1" smtClean="0">
                  <a:latin typeface="나눔바른고딕" pitchFamily="50" charset="-127"/>
                  <a:ea typeface="나눔바른고딕" pitchFamily="50" charset="-127"/>
                </a:rPr>
                <a:t>노드</a:t>
              </a:r>
              <a:endParaRPr lang="en-US" altLang="ko-KR" sz="22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endParaRPr lang="en-US" altLang="ko-KR" sz="10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큐의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원소의 순서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200" dirty="0" err="1">
                  <a:latin typeface="나눔바른고딕" pitchFamily="50" charset="-127"/>
                  <a:ea typeface="나눔바른고딕" pitchFamily="50" charset="-127"/>
                </a:rPr>
                <a:t>노드의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연결</a:t>
              </a:r>
              <a:endParaRPr lang="en-US" altLang="ko-KR" sz="22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endParaRPr lang="en-US" altLang="ko-KR" sz="10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변수 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front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첫 번째 </a:t>
              </a:r>
              <a:r>
                <a:rPr lang="ko-KR" altLang="en-US" sz="2200" dirty="0" err="1">
                  <a:latin typeface="나눔바른고딕" pitchFamily="50" charset="-127"/>
                  <a:ea typeface="나눔바른고딕" pitchFamily="50" charset="-127"/>
                </a:rPr>
                <a:t>노드를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 가리키는 포인터 </a:t>
              </a: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변수</a:t>
              </a:r>
              <a:endParaRPr lang="en-US" altLang="ko-KR" sz="22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endParaRPr lang="en-US" altLang="ko-KR" sz="10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변수 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rear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마지막 </a:t>
              </a:r>
              <a:r>
                <a:rPr lang="ko-KR" altLang="en-US" sz="2200" dirty="0" err="1">
                  <a:latin typeface="나눔바른고딕" pitchFamily="50" charset="-127"/>
                  <a:ea typeface="나눔바른고딕" pitchFamily="50" charset="-127"/>
                </a:rPr>
                <a:t>노드를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 가리키는 포인터 </a:t>
              </a: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변수</a:t>
              </a:r>
              <a:endParaRPr lang="en-US" altLang="ko-KR" sz="22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endParaRPr lang="en-US" altLang="ko-KR" sz="10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itchFamily="50" charset="-127"/>
                  <a:ea typeface="나눔바른고딕" pitchFamily="50" charset="-127"/>
                </a:rPr>
                <a:t>초기상태와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</a:rPr>
                <a:t>공백상태 </a:t>
              </a:r>
              <a:r>
                <a:rPr lang="ko-KR" altLang="en-US" sz="2200" dirty="0">
                  <a:latin typeface="나눔바른고딕" pitchFamily="50" charset="-127"/>
                  <a:ea typeface="나눔바른고딕" pitchFamily="50" charset="-127"/>
                  <a:sym typeface="Symbol"/>
                </a:rPr>
                <a:t>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  <a:sym typeface="Wingdings 3" pitchFamily="18" charset="2"/>
                </a:rPr>
                <a:t> </a:t>
              </a:r>
              <a:r>
                <a:rPr lang="en-US" altLang="ko-KR" sz="2200" dirty="0">
                  <a:latin typeface="나눔바른고딕" pitchFamily="50" charset="-127"/>
                  <a:ea typeface="나눔바른고딕" pitchFamily="50" charset="-127"/>
                </a:rPr>
                <a:t>front = rear = </a:t>
              </a:r>
              <a:r>
                <a:rPr lang="en-US" altLang="ko-KR" sz="2200" dirty="0" smtClean="0">
                  <a:latin typeface="나눔바른고딕" pitchFamily="50" charset="-127"/>
                  <a:ea typeface="나눔바른고딕" pitchFamily="50" charset="-127"/>
                </a:rPr>
                <a:t>null</a:t>
              </a:r>
              <a:endParaRPr lang="ko-KR" altLang="en-US" sz="2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35768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9407"/>
              </p:ext>
            </p:extLst>
          </p:nvPr>
        </p:nvGraphicFramePr>
        <p:xfrm>
          <a:off x="2001499" y="7437125"/>
          <a:ext cx="973929" cy="7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40719"/>
              </p:ext>
            </p:extLst>
          </p:nvPr>
        </p:nvGraphicFramePr>
        <p:xfrm>
          <a:off x="1995612" y="6577248"/>
          <a:ext cx="1214437" cy="79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3219661" y="7087721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156012" y="727486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26697"/>
              </p:ext>
            </p:extLst>
          </p:nvPr>
        </p:nvGraphicFramePr>
        <p:xfrm>
          <a:off x="3581970" y="6584174"/>
          <a:ext cx="1214437" cy="79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2921"/>
              </p:ext>
            </p:extLst>
          </p:nvPr>
        </p:nvGraphicFramePr>
        <p:xfrm>
          <a:off x="5147546" y="6570318"/>
          <a:ext cx="1214437" cy="79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11775"/>
              </p:ext>
            </p:extLst>
          </p:nvPr>
        </p:nvGraphicFramePr>
        <p:xfrm>
          <a:off x="6733904" y="6556462"/>
          <a:ext cx="1214437" cy="79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4775414" y="7074795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364729" y="70763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32439"/>
              </p:ext>
            </p:extLst>
          </p:nvPr>
        </p:nvGraphicFramePr>
        <p:xfrm>
          <a:off x="6721916" y="7424815"/>
          <a:ext cx="973929" cy="7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V="1">
            <a:off x="6876429" y="726255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530652" cy="523220"/>
            <a:chOff x="1577990" y="2199825"/>
            <a:chExt cx="353065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9899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itchFamily="50" charset="-127"/>
                  <a:ea typeface="나눔바른고딕" pitchFamily="50" charset="-127"/>
                </a:rPr>
                <a:t>연결큐의</a:t>
              </a:r>
              <a:r>
                <a:rPr lang="en-US" altLang="ko-KR" sz="2800" b="1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itchFamily="50" charset="-127"/>
                  <a:ea typeface="나눔바른고딕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itchFamily="50" charset="-127"/>
                  <a:ea typeface="나눔바른고딕" pitchFamily="50" charset="-127"/>
                </a:rPr>
                <a:t>삭제</a:t>
              </a:r>
              <a:endParaRPr lang="en-US" altLang="ko-KR" sz="28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알고리즘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47729" y="3453211"/>
            <a:ext cx="9217254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insertLQ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(item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new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getNode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item;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null;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if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(front == null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rear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= new;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front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= new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;}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else{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rear-&gt;link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new;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rear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new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 flipV="1">
            <a:off x="-2" y="1238048"/>
            <a:ext cx="35768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530652" cy="523220"/>
            <a:chOff x="1577990" y="2199825"/>
            <a:chExt cx="353065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9899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 smtClean="0">
                  <a:latin typeface="나눔바른고딕" pitchFamily="50" charset="-127"/>
                  <a:ea typeface="나눔바른고딕" pitchFamily="50" charset="-127"/>
                </a:rPr>
                <a:t>연결큐의</a:t>
              </a:r>
              <a:r>
                <a:rPr lang="en-US" altLang="ko-KR" sz="2800" b="1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b="1" dirty="0" smtClean="0">
                  <a:latin typeface="나눔바른고딕" pitchFamily="50" charset="-127"/>
                  <a:ea typeface="나눔바른고딕" pitchFamily="50" charset="-127"/>
                </a:rPr>
                <a:t>삽입</a:t>
              </a:r>
              <a:r>
                <a:rPr lang="en-US" altLang="ko-KR" sz="2800" b="1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2800" b="1" dirty="0" smtClean="0">
                  <a:latin typeface="나눔바른고딕" pitchFamily="50" charset="-127"/>
                  <a:ea typeface="나눔바른고딕" pitchFamily="50" charset="-127"/>
                </a:rPr>
                <a:t>삭제</a:t>
              </a:r>
              <a:endParaRPr lang="en-US" altLang="ko-KR" sz="28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알고리즘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47729" y="3453211"/>
            <a:ext cx="9217254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deleteLQ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(LQ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){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if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isEmpty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(LQ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)) underflow;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else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old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front;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item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front-&gt;data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   front 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front-&gt;link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if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2200" dirty="0" err="1">
                <a:latin typeface="나눔바른고딕" pitchFamily="50" charset="-127"/>
                <a:ea typeface="나눔바른고딕" pitchFamily="50" charset="-127"/>
              </a:rPr>
              <a:t>isEmpty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(LQ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))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rear = null;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    return </a:t>
            </a: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item</a:t>
            </a:r>
            <a:r>
              <a:rPr lang="en-US" altLang="ko-KR" sz="2200" dirty="0" smtClean="0">
                <a:latin typeface="나눔바른고딕" pitchFamily="50" charset="-127"/>
                <a:ea typeface="나눔바른고딕" pitchFamily="50" charset="-127"/>
              </a:rPr>
              <a:t>;}</a:t>
            </a:r>
            <a:endParaRPr lang="en-US" altLang="ko-KR" sz="22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 flipV="1">
            <a:off x="-2" y="1238048"/>
            <a:ext cx="35768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530652" cy="523220"/>
            <a:chOff x="1577990" y="2199825"/>
            <a:chExt cx="353065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9899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연결큐의</a:t>
              </a:r>
              <a:r>
                <a:rPr lang="en-US" altLang="ko-KR" sz="28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b="1" dirty="0">
                  <a:latin typeface="나눔바른고딕" pitchFamily="50" charset="-127"/>
                  <a:ea typeface="나눔바른고딕" pitchFamily="50" charset="-127"/>
                </a:rPr>
                <a:t>삽입</a:t>
              </a:r>
              <a:r>
                <a:rPr lang="en-US" altLang="ko-KR" sz="2800" b="1" dirty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2800" b="1" dirty="0">
                  <a:latin typeface="나눔바른고딕" pitchFamily="50" charset="-127"/>
                  <a:ea typeface="나눔바른고딕" pitchFamily="50" charset="-127"/>
                </a:rPr>
                <a:t>삭제</a:t>
              </a:r>
              <a:endParaRPr lang="en-US" altLang="ko-KR" sz="28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 예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 flipV="1">
            <a:off x="-2" y="1238048"/>
            <a:ext cx="35768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37697"/>
              </p:ext>
            </p:extLst>
          </p:nvPr>
        </p:nvGraphicFramePr>
        <p:xfrm>
          <a:off x="1555703" y="507492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42690"/>
              </p:ext>
            </p:extLst>
          </p:nvPr>
        </p:nvGraphicFramePr>
        <p:xfrm>
          <a:off x="1549816" y="421504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item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 flipV="1">
            <a:off x="1710216" y="491266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69469"/>
              </p:ext>
            </p:extLst>
          </p:nvPr>
        </p:nvGraphicFramePr>
        <p:xfrm>
          <a:off x="3136174" y="4221974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93983"/>
              </p:ext>
            </p:extLst>
          </p:nvPr>
        </p:nvGraphicFramePr>
        <p:xfrm>
          <a:off x="4701750" y="420811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99997"/>
              </p:ext>
            </p:extLst>
          </p:nvPr>
        </p:nvGraphicFramePr>
        <p:xfrm>
          <a:off x="6288108" y="41942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4329618" y="4712595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918933" y="47141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25980"/>
              </p:ext>
            </p:extLst>
          </p:nvPr>
        </p:nvGraphicFramePr>
        <p:xfrm>
          <a:off x="3141999" y="5065063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화살표 연결선 77"/>
          <p:cNvCxnSpPr/>
          <p:nvPr/>
        </p:nvCxnSpPr>
        <p:spPr>
          <a:xfrm flipV="1">
            <a:off x="3296512" y="4902801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62320"/>
              </p:ext>
            </p:extLst>
          </p:nvPr>
        </p:nvGraphicFramePr>
        <p:xfrm>
          <a:off x="7888308" y="41942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>
            <a:off x="7519133" y="47141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67187"/>
              </p:ext>
            </p:extLst>
          </p:nvPr>
        </p:nvGraphicFramePr>
        <p:xfrm>
          <a:off x="7876320" y="506261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 flipV="1">
            <a:off x="8030833" y="490035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122"/>
          <p:cNvSpPr>
            <a:spLocks noChangeArrowheads="1"/>
          </p:cNvSpPr>
          <p:nvPr/>
        </p:nvSpPr>
        <p:spPr bwMode="auto">
          <a:xfrm>
            <a:off x="2182981" y="3498754"/>
            <a:ext cx="2146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new-&gt;data </a:t>
            </a:r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item;</a:t>
            </a:r>
          </a:p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new-&gt;link </a:t>
            </a:r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null;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48075"/>
              </p:ext>
            </p:extLst>
          </p:nvPr>
        </p:nvGraphicFramePr>
        <p:xfrm>
          <a:off x="1555703" y="798957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42084"/>
              </p:ext>
            </p:extLst>
          </p:nvPr>
        </p:nvGraphicFramePr>
        <p:xfrm>
          <a:off x="1549816" y="712969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item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직선 화살표 연결선 86"/>
          <p:cNvCxnSpPr/>
          <p:nvPr/>
        </p:nvCxnSpPr>
        <p:spPr>
          <a:xfrm flipV="1">
            <a:off x="1710216" y="782731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806"/>
              </p:ext>
            </p:extLst>
          </p:nvPr>
        </p:nvGraphicFramePr>
        <p:xfrm>
          <a:off x="3136174" y="7136624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95972"/>
              </p:ext>
            </p:extLst>
          </p:nvPr>
        </p:nvGraphicFramePr>
        <p:xfrm>
          <a:off x="4701750" y="712276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344"/>
              </p:ext>
            </p:extLst>
          </p:nvPr>
        </p:nvGraphicFramePr>
        <p:xfrm>
          <a:off x="6288108" y="710891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1" name="직선 화살표 연결선 90"/>
          <p:cNvCxnSpPr/>
          <p:nvPr/>
        </p:nvCxnSpPr>
        <p:spPr>
          <a:xfrm>
            <a:off x="4329618" y="7627245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5918933" y="762883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38211"/>
              </p:ext>
            </p:extLst>
          </p:nvPr>
        </p:nvGraphicFramePr>
        <p:xfrm>
          <a:off x="3141999" y="7979713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4" name="직선 화살표 연결선 93"/>
          <p:cNvCxnSpPr/>
          <p:nvPr/>
        </p:nvCxnSpPr>
        <p:spPr>
          <a:xfrm flipV="1">
            <a:off x="3296512" y="7817451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78861"/>
              </p:ext>
            </p:extLst>
          </p:nvPr>
        </p:nvGraphicFramePr>
        <p:xfrm>
          <a:off x="7888308" y="710891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6" name="직선 화살표 연결선 95"/>
          <p:cNvCxnSpPr/>
          <p:nvPr/>
        </p:nvCxnSpPr>
        <p:spPr>
          <a:xfrm>
            <a:off x="7519133" y="762883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122"/>
          <p:cNvSpPr>
            <a:spLocks noChangeArrowheads="1"/>
          </p:cNvSpPr>
          <p:nvPr/>
        </p:nvSpPr>
        <p:spPr bwMode="auto">
          <a:xfrm>
            <a:off x="2182981" y="6413404"/>
            <a:ext cx="2146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rear-&gt;link </a:t>
            </a:r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= new;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rear = new;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50271"/>
              </p:ext>
            </p:extLst>
          </p:nvPr>
        </p:nvGraphicFramePr>
        <p:xfrm>
          <a:off x="9499553" y="7952052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50490"/>
              </p:ext>
            </p:extLst>
          </p:nvPr>
        </p:nvGraphicFramePr>
        <p:xfrm>
          <a:off x="9493666" y="7092175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500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item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∧</a:t>
                      </a: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02" name="직선 화살표 연결선 101"/>
          <p:cNvCxnSpPr/>
          <p:nvPr/>
        </p:nvCxnSpPr>
        <p:spPr>
          <a:xfrm flipV="1">
            <a:off x="9654066" y="7789790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9100283" y="7587557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530652" cy="523220"/>
            <a:chOff x="1577990" y="2199825"/>
            <a:chExt cx="353065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9899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연결큐의</a:t>
              </a:r>
              <a:r>
                <a:rPr lang="en-US" altLang="ko-KR" sz="2800" b="1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b="1" dirty="0">
                  <a:latin typeface="나눔바른고딕" pitchFamily="50" charset="-127"/>
                  <a:ea typeface="나눔바른고딕" pitchFamily="50" charset="-127"/>
                </a:rPr>
                <a:t>삽입</a:t>
              </a:r>
              <a:r>
                <a:rPr lang="en-US" altLang="ko-KR" sz="2800" b="1" dirty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2800" b="1" dirty="0">
                  <a:latin typeface="나눔바른고딕" pitchFamily="50" charset="-127"/>
                  <a:ea typeface="나눔바른고딕" pitchFamily="50" charset="-127"/>
                </a:rPr>
                <a:t>삭제</a:t>
              </a:r>
              <a:endParaRPr lang="en-US" altLang="ko-KR" sz="28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 예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 flipV="1">
            <a:off x="-2" y="1238048"/>
            <a:ext cx="357685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53213"/>
              </p:ext>
            </p:extLst>
          </p:nvPr>
        </p:nvGraphicFramePr>
        <p:xfrm>
          <a:off x="1784303" y="440817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old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>
            <a:off x="2715521" y="4864995"/>
            <a:ext cx="394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9355"/>
              </p:ext>
            </p:extLst>
          </p:nvPr>
        </p:nvGraphicFramePr>
        <p:xfrm>
          <a:off x="3136174" y="4374374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64598"/>
              </p:ext>
            </p:extLst>
          </p:nvPr>
        </p:nvGraphicFramePr>
        <p:xfrm>
          <a:off x="4701750" y="436051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8752"/>
              </p:ext>
            </p:extLst>
          </p:nvPr>
        </p:nvGraphicFramePr>
        <p:xfrm>
          <a:off x="6288108" y="43466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4329618" y="4864995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918933" y="48665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61417"/>
              </p:ext>
            </p:extLst>
          </p:nvPr>
        </p:nvGraphicFramePr>
        <p:xfrm>
          <a:off x="3141999" y="5160313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화살표 연결선 77"/>
          <p:cNvCxnSpPr/>
          <p:nvPr/>
        </p:nvCxnSpPr>
        <p:spPr>
          <a:xfrm flipV="1">
            <a:off x="3296512" y="5055201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84430"/>
              </p:ext>
            </p:extLst>
          </p:nvPr>
        </p:nvGraphicFramePr>
        <p:xfrm>
          <a:off x="7888308" y="43466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∧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>
            <a:off x="7519133" y="48665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3853"/>
              </p:ext>
            </p:extLst>
          </p:nvPr>
        </p:nvGraphicFramePr>
        <p:xfrm>
          <a:off x="7876320" y="515786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 flipV="1">
            <a:off x="8030833" y="505275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122"/>
          <p:cNvSpPr>
            <a:spLocks noChangeArrowheads="1"/>
          </p:cNvSpPr>
          <p:nvPr/>
        </p:nvSpPr>
        <p:spPr bwMode="auto">
          <a:xfrm>
            <a:off x="2182981" y="3403504"/>
            <a:ext cx="21466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old = front;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item =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front-&gt;data</a:t>
            </a:r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  <a:p>
            <a:pPr eaLnBrk="1" hangingPunct="1"/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front =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front-&gt;link</a:t>
            </a:r>
            <a:r>
              <a:rPr lang="en-US" altLang="ko-KR" sz="1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31184"/>
              </p:ext>
            </p:extLst>
          </p:nvPr>
        </p:nvGraphicFramePr>
        <p:xfrm>
          <a:off x="1784303" y="604647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old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2715521" y="6503295"/>
            <a:ext cx="394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64528"/>
              </p:ext>
            </p:extLst>
          </p:nvPr>
        </p:nvGraphicFramePr>
        <p:xfrm>
          <a:off x="3136174" y="6012674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02216"/>
              </p:ext>
            </p:extLst>
          </p:nvPr>
        </p:nvGraphicFramePr>
        <p:xfrm>
          <a:off x="4701750" y="599881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28863"/>
              </p:ext>
            </p:extLst>
          </p:nvPr>
        </p:nvGraphicFramePr>
        <p:xfrm>
          <a:off x="6288108" y="59849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>
            <a:off x="4329618" y="6503295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918933" y="65048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5121"/>
              </p:ext>
            </p:extLst>
          </p:nvPr>
        </p:nvGraphicFramePr>
        <p:xfrm>
          <a:off x="4742199" y="6798613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V="1">
            <a:off x="4896712" y="6693501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15406"/>
              </p:ext>
            </p:extLst>
          </p:nvPr>
        </p:nvGraphicFramePr>
        <p:xfrm>
          <a:off x="7888308" y="598496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∧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7519133" y="650488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72693"/>
              </p:ext>
            </p:extLst>
          </p:nvPr>
        </p:nvGraphicFramePr>
        <p:xfrm>
          <a:off x="7876320" y="679616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 flipV="1">
            <a:off x="8030833" y="669105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79614"/>
              </p:ext>
            </p:extLst>
          </p:nvPr>
        </p:nvGraphicFramePr>
        <p:xfrm>
          <a:off x="1784303" y="778002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old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>
            <a:off x="2715521" y="8236845"/>
            <a:ext cx="394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50463"/>
              </p:ext>
            </p:extLst>
          </p:nvPr>
        </p:nvGraphicFramePr>
        <p:xfrm>
          <a:off x="3136174" y="7746224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92171"/>
              </p:ext>
            </p:extLst>
          </p:nvPr>
        </p:nvGraphicFramePr>
        <p:xfrm>
          <a:off x="4701750" y="7770468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50640"/>
              </p:ext>
            </p:extLst>
          </p:nvPr>
        </p:nvGraphicFramePr>
        <p:xfrm>
          <a:off x="6288108" y="775661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5918933" y="827653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37962"/>
              </p:ext>
            </p:extLst>
          </p:nvPr>
        </p:nvGraphicFramePr>
        <p:xfrm>
          <a:off x="7888308" y="7756612"/>
          <a:ext cx="1214437" cy="6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99"/>
                <a:gridCol w="566738"/>
              </a:tblGrid>
              <a:tr h="186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∧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화살표 연결선 51"/>
          <p:cNvCxnSpPr/>
          <p:nvPr/>
        </p:nvCxnSpPr>
        <p:spPr>
          <a:xfrm>
            <a:off x="7519133" y="8276533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77283"/>
              </p:ext>
            </p:extLst>
          </p:nvPr>
        </p:nvGraphicFramePr>
        <p:xfrm>
          <a:off x="7876320" y="8567815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rear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400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V="1">
            <a:off x="8030833" y="8462703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4454"/>
              </p:ext>
            </p:extLst>
          </p:nvPr>
        </p:nvGraphicFramePr>
        <p:xfrm>
          <a:off x="4705855" y="8500130"/>
          <a:ext cx="973929" cy="60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9"/>
              </a:tblGrid>
              <a:tr h="163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front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1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373" marR="91373" marT="45671" marB="45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 flipV="1">
            <a:off x="4860368" y="8395018"/>
            <a:ext cx="0" cy="556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다항식 구현은 배열의 크기가 미리 정해지기 때문에 기억공간의 낭비와 유연성이 부족하다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반면에 연결구조를 사용함으로써 데이터를 추가할 때마다 기억공간을 동적으로 할당하기 때문에 기억공간의 낭비를 최소화할 수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연결구조를 이용하여 희소행렬을 구현할 경우 임의의 원소의 대한 접근은 연결을 따라가야 하기 때문에 배열을 이용하여 구현한 경우보다 느리지만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원소들만 표현하기 때문에 기억공간을 절약할 수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즉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희소행렬을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연결리스트로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표현하는 경우 순차적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방법에서의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단점을 극복할 수 있으며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특히 희소행렬의 크기가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고정되지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않고 형태가 변하는 경우에 효율적으로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이용할 수 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희소행렬의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연결리스트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표현은 희소행렬의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각 열과 행을 헤더 </a:t>
            </a:r>
            <a:r>
              <a:rPr lang="ko-KR" altLang="en-US" sz="2400" dirty="0" err="1">
                <a:latin typeface="나눔바른고딕" pitchFamily="50" charset="-127"/>
                <a:ea typeface="나눔바른고딕" pitchFamily="50" charset="-127"/>
              </a:rPr>
              <a:t>노드가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있는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환형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연결리스트로 표현하여 나타낸다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연결스택과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연결큐는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연결리스트를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이용하여 구현한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스택과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큐로서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크기가 제한되지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않는 면에서는 좋지만 구현이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복잡하고 삽입이나 삭제 시간이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소요되는 특징이 있다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연결구조 다항식에 새로운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리스트에 새로운 항의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연결리스트에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추가하는 경우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82708"/>
              </p:ext>
            </p:extLst>
          </p:nvPr>
        </p:nvGraphicFramePr>
        <p:xfrm>
          <a:off x="3045519" y="4489643"/>
          <a:ext cx="1073088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88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28432"/>
              </p:ext>
            </p:extLst>
          </p:nvPr>
        </p:nvGraphicFramePr>
        <p:xfrm>
          <a:off x="1858202" y="4489643"/>
          <a:ext cx="825466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48301" y="412881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endParaRPr lang="ko-KR" altLang="en-US" sz="16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92929"/>
              </p:ext>
            </p:extLst>
          </p:nvPr>
        </p:nvGraphicFramePr>
        <p:xfrm>
          <a:off x="3045519" y="63374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57376"/>
              </p:ext>
            </p:extLst>
          </p:nvPr>
        </p:nvGraphicFramePr>
        <p:xfrm>
          <a:off x="1858202" y="6337493"/>
          <a:ext cx="825466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3"/>
            <a:endCxn id="31" idx="1"/>
          </p:cNvCxnSpPr>
          <p:nvPr/>
        </p:nvCxnSpPr>
        <p:spPr>
          <a:xfrm>
            <a:off x="2683668" y="65203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48301" y="597666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endParaRPr lang="ko-KR" altLang="en-US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3724701" y="597666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2778819" y="7024412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lang="ko-KR" altLang="en-US" sz="1800" dirty="0"/>
          </a:p>
        </p:txBody>
      </p:sp>
      <p:sp>
        <p:nvSpPr>
          <p:cNvPr id="37" name="직사각형 36"/>
          <p:cNvSpPr/>
          <p:nvPr/>
        </p:nvSpPr>
        <p:spPr>
          <a:xfrm>
            <a:off x="3345267" y="7024412"/>
            <a:ext cx="54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</a:t>
            </a:r>
            <a:endParaRPr lang="ko-KR" altLang="en-US" sz="18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169368" y="67236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583416" y="67236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002813" y="4822500"/>
            <a:ext cx="27031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if (PL == NULL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PL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last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 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 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690761" y="467248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23439"/>
            <a:chOff x="1454251" y="3664625"/>
            <a:chExt cx="11282473" cy="13234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연결구조 다항식에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항의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리스트에 새로운 항의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공백이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아닌 연결리스트에 항을 추가하는 경우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83875"/>
              </p:ext>
            </p:extLst>
          </p:nvPr>
        </p:nvGraphicFramePr>
        <p:xfrm>
          <a:off x="3045519" y="42038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49824"/>
              </p:ext>
            </p:extLst>
          </p:nvPr>
        </p:nvGraphicFramePr>
        <p:xfrm>
          <a:off x="1858202" y="4203893"/>
          <a:ext cx="825466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2683668" y="43867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48301" y="384306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3724701" y="384306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9929637" y="4890812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lang="ko-KR" altLang="en-US" sz="1800" dirty="0"/>
          </a:p>
        </p:txBody>
      </p:sp>
      <p:sp>
        <p:nvSpPr>
          <p:cNvPr id="45" name="직사각형 44"/>
          <p:cNvSpPr/>
          <p:nvPr/>
        </p:nvSpPr>
        <p:spPr>
          <a:xfrm>
            <a:off x="7736718" y="4890812"/>
            <a:ext cx="54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</a:t>
            </a:r>
            <a:endParaRPr lang="ko-KR" altLang="en-US" sz="18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0320186" y="45900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7974867" y="45900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90314"/>
              </p:ext>
            </p:extLst>
          </p:nvPr>
        </p:nvGraphicFramePr>
        <p:xfrm>
          <a:off x="5350569" y="42038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29202"/>
              </p:ext>
            </p:extLst>
          </p:nvPr>
        </p:nvGraphicFramePr>
        <p:xfrm>
          <a:off x="7674669" y="42038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직선 화살표 연결선 49"/>
          <p:cNvCxnSpPr>
            <a:endCxn id="49" idx="1"/>
          </p:cNvCxnSpPr>
          <p:nvPr/>
        </p:nvCxnSpPr>
        <p:spPr>
          <a:xfrm>
            <a:off x="7312818" y="43867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72970"/>
              </p:ext>
            </p:extLst>
          </p:nvPr>
        </p:nvGraphicFramePr>
        <p:xfrm>
          <a:off x="9998769" y="42038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화살표 연결선 51"/>
          <p:cNvCxnSpPr/>
          <p:nvPr/>
        </p:nvCxnSpPr>
        <p:spPr>
          <a:xfrm>
            <a:off x="5007768" y="437291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6901" y="38621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8372901" y="38621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10735101" y="38621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endParaRPr lang="ko-KR" altLang="en-US" sz="1600" dirty="0"/>
          </a:p>
        </p:txBody>
      </p:sp>
      <p:sp>
        <p:nvSpPr>
          <p:cNvPr id="57" name="직사각형 50"/>
          <p:cNvSpPr>
            <a:spLocks noChangeArrowheads="1"/>
          </p:cNvSpPr>
          <p:nvPr/>
        </p:nvSpPr>
        <p:spPr bwMode="auto">
          <a:xfrm>
            <a:off x="3157256" y="7687501"/>
            <a:ext cx="35867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last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97683"/>
              </p:ext>
            </p:extLst>
          </p:nvPr>
        </p:nvGraphicFramePr>
        <p:xfrm>
          <a:off x="3045519" y="56135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2766"/>
              </p:ext>
            </p:extLst>
          </p:nvPr>
        </p:nvGraphicFramePr>
        <p:xfrm>
          <a:off x="1858202" y="5613593"/>
          <a:ext cx="825466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직선 화살표 연결선 59"/>
          <p:cNvCxnSpPr>
            <a:stCxn id="59" idx="3"/>
            <a:endCxn id="58" idx="1"/>
          </p:cNvCxnSpPr>
          <p:nvPr/>
        </p:nvCxnSpPr>
        <p:spPr>
          <a:xfrm>
            <a:off x="2683668" y="57964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48301" y="525276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3724701" y="525276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9929637" y="6300512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lang="ko-KR" altLang="en-US" sz="1800" dirty="0"/>
          </a:p>
        </p:txBody>
      </p:sp>
      <p:sp>
        <p:nvSpPr>
          <p:cNvPr id="64" name="직사각형 63"/>
          <p:cNvSpPr/>
          <p:nvPr/>
        </p:nvSpPr>
        <p:spPr>
          <a:xfrm>
            <a:off x="7736718" y="6300512"/>
            <a:ext cx="54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</a:t>
            </a:r>
            <a:endParaRPr lang="ko-KR" altLang="en-US" sz="1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0320186" y="59997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7974867" y="5999728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13900"/>
              </p:ext>
            </p:extLst>
          </p:nvPr>
        </p:nvGraphicFramePr>
        <p:xfrm>
          <a:off x="5350569" y="56135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96768"/>
              </p:ext>
            </p:extLst>
          </p:nvPr>
        </p:nvGraphicFramePr>
        <p:xfrm>
          <a:off x="7674669" y="56135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화살표 연결선 68"/>
          <p:cNvCxnSpPr>
            <a:endCxn id="68" idx="1"/>
          </p:cNvCxnSpPr>
          <p:nvPr/>
        </p:nvCxnSpPr>
        <p:spPr>
          <a:xfrm>
            <a:off x="7312818" y="57964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3059"/>
              </p:ext>
            </p:extLst>
          </p:nvPr>
        </p:nvGraphicFramePr>
        <p:xfrm>
          <a:off x="9998769" y="56135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>
            <a:off x="5007768" y="578261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086901" y="52718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73" name="직사각형 72"/>
          <p:cNvSpPr/>
          <p:nvPr/>
        </p:nvSpPr>
        <p:spPr>
          <a:xfrm>
            <a:off x="8372901" y="52718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10735101" y="52718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endParaRPr lang="ko-KR" altLang="en-US" sz="160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46194"/>
              </p:ext>
            </p:extLst>
          </p:nvPr>
        </p:nvGraphicFramePr>
        <p:xfrm>
          <a:off x="3045519" y="70613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3879"/>
              </p:ext>
            </p:extLst>
          </p:nvPr>
        </p:nvGraphicFramePr>
        <p:xfrm>
          <a:off x="1858202" y="7061393"/>
          <a:ext cx="825466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6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>
            <a:off x="2683668" y="72442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048301" y="670056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3724701" y="670056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10320186" y="7718279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lang="ko-KR" altLang="en-US" sz="1800" dirty="0"/>
          </a:p>
        </p:txBody>
      </p:sp>
      <p:sp>
        <p:nvSpPr>
          <p:cNvPr id="81" name="직사각형 80"/>
          <p:cNvSpPr/>
          <p:nvPr/>
        </p:nvSpPr>
        <p:spPr>
          <a:xfrm>
            <a:off x="9829498" y="7721940"/>
            <a:ext cx="54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</a:t>
            </a:r>
            <a:endParaRPr lang="ko-KR" altLang="en-US" sz="1800" dirty="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0496952" y="7436656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10162897" y="7421156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33743"/>
              </p:ext>
            </p:extLst>
          </p:nvPr>
        </p:nvGraphicFramePr>
        <p:xfrm>
          <a:off x="5350569" y="70613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36094"/>
              </p:ext>
            </p:extLst>
          </p:nvPr>
        </p:nvGraphicFramePr>
        <p:xfrm>
          <a:off x="7674669" y="70613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7312818" y="72442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25715"/>
              </p:ext>
            </p:extLst>
          </p:nvPr>
        </p:nvGraphicFramePr>
        <p:xfrm>
          <a:off x="9998769" y="706139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88" name="직선 화살표 연결선 87"/>
          <p:cNvCxnSpPr/>
          <p:nvPr/>
        </p:nvCxnSpPr>
        <p:spPr>
          <a:xfrm>
            <a:off x="5007768" y="723041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086901" y="67196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90" name="직사각형 89"/>
          <p:cNvSpPr/>
          <p:nvPr/>
        </p:nvSpPr>
        <p:spPr>
          <a:xfrm>
            <a:off x="8372901" y="67196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91" name="직사각형 90"/>
          <p:cNvSpPr/>
          <p:nvPr/>
        </p:nvSpPr>
        <p:spPr>
          <a:xfrm>
            <a:off x="10735101" y="671961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endParaRPr lang="ko-KR" altLang="en-US" sz="1600" dirty="0"/>
          </a:p>
        </p:txBody>
      </p:sp>
      <p:sp>
        <p:nvSpPr>
          <p:cNvPr id="92" name="직사각형 50"/>
          <p:cNvSpPr>
            <a:spLocks noChangeArrowheads="1"/>
          </p:cNvSpPr>
          <p:nvPr/>
        </p:nvSpPr>
        <p:spPr bwMode="auto">
          <a:xfrm>
            <a:off x="3214406" y="6131235"/>
            <a:ext cx="35867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last-&gt;link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new;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9634411" y="5796430"/>
            <a:ext cx="3618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9634411" y="7244230"/>
            <a:ext cx="3618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6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08160"/>
            <a:chOff x="1454251" y="3664625"/>
            <a:chExt cx="11282473" cy="170816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자료구조의 다항식 덧셈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/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967561"/>
            <a:ext cx="9691623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addPoly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(A, B) {//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표현된 다항식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 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다항식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 </a:t>
            </a: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A;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다항식에서 비교할 항을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q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B;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다항식에서 비교할 항을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C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다항식 </a:t>
            </a: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다항식의 마지막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 != null &amp;&amp; q != null) do { // p, 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순회 포인터 </a:t>
            </a: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 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case{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    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p-&gt;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//2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다항식 지수의 차수가 같을 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        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sum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                 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(sum != 0)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(C, sum,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p-&gt;expo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           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          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p-&gt;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//q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다항식 지수의 차수가 클 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             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q-&gt;expo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        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</p:txBody>
      </p:sp>
      <p:sp>
        <p:nvSpPr>
          <p:cNvPr id="12" name="직사각형 1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08160"/>
            <a:chOff x="1454251" y="3664625"/>
            <a:chExt cx="11282473" cy="170816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자료구조의 다항식 덧셈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/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967561"/>
            <a:ext cx="9691623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</a:t>
            </a:r>
            <a:r>
              <a:rPr lang="ko-KR" altLang="en-US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가리키는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다항식 지수의 차수가 클 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            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p-&gt;expo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              p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}}</a:t>
            </a: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 != null)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다항식의 나머지 항들을 복사 </a:t>
            </a: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p-&gt;expo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 != null)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다항식의 나머지 항들을 복사 </a:t>
            </a:r>
          </a:p>
          <a:p>
            <a:pPr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appendTerm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q-&gt;expo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r);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q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q-&gt;link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r-&gt;link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 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1300" y="7954834"/>
            <a:ext cx="8382000" cy="707886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다항식의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덧셈 알고리즘의 소요시간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계수의 덧셈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계수의 비교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가용공간에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/삭제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리스트에 대한 새로운 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8064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6346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44041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75813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85603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29605"/>
              </p:ext>
            </p:extLst>
          </p:nvPr>
        </p:nvGraphicFramePr>
        <p:xfrm>
          <a:off x="292775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1924"/>
              </p:ext>
            </p:extLst>
          </p:nvPr>
        </p:nvGraphicFramePr>
        <p:xfrm>
          <a:off x="2105890" y="6476057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611522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8645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8714"/>
              </p:ext>
            </p:extLst>
          </p:nvPr>
        </p:nvGraphicFramePr>
        <p:xfrm>
          <a:off x="512889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56236"/>
              </p:ext>
            </p:extLst>
          </p:nvPr>
        </p:nvGraphicFramePr>
        <p:xfrm>
          <a:off x="734908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495344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3041074" y="5491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216877" y="5190467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1438"/>
              </p:ext>
            </p:extLst>
          </p:nvPr>
        </p:nvGraphicFramePr>
        <p:xfrm>
          <a:off x="9558901" y="648298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614120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87324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66582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56416" y="708868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232219" y="6787901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87201"/>
              </p:ext>
            </p:extLst>
          </p:nvPr>
        </p:nvGraphicFramePr>
        <p:xfrm>
          <a:off x="2092034" y="8270235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828952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1388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초기상태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34406" cy="523220"/>
            <a:chOff x="1577990" y="2199825"/>
            <a:chExt cx="553440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936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이용한  다항식 덧셈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두 개의 다항식 덧셈 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다항식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A(x)=4x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+5x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B(x)=3x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+x</a:t>
              </a:r>
              <a:r>
                <a:rPr lang="en-US" altLang="ko-KR" sz="2400" baseline="30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+2x+1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덧셈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/37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52882"/>
              </p:ext>
            </p:extLst>
          </p:nvPr>
        </p:nvGraphicFramePr>
        <p:xfrm>
          <a:off x="292082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43479"/>
              </p:ext>
            </p:extLst>
          </p:nvPr>
        </p:nvGraphicFramePr>
        <p:xfrm>
          <a:off x="2098964" y="4806571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710689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00009" y="444574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00009" y="519505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4x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2268"/>
              </p:ext>
            </p:extLst>
          </p:nvPr>
        </p:nvGraphicFramePr>
        <p:xfrm>
          <a:off x="512196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1487"/>
              </p:ext>
            </p:extLst>
          </p:nvPr>
        </p:nvGraphicFramePr>
        <p:xfrm>
          <a:off x="7342157" y="4806571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5829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110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040389" y="4464790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5829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8040389" y="5196829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8997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109507" y="4989408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64201" y="4825858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A(x)</a:t>
            </a:r>
            <a:endParaRPr lang="ko-KR" altLang="en-US" sz="20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39513"/>
              </p:ext>
            </p:extLst>
          </p:nvPr>
        </p:nvGraphicFramePr>
        <p:xfrm>
          <a:off x="292775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4985"/>
              </p:ext>
            </p:extLst>
          </p:nvPr>
        </p:nvGraphicFramePr>
        <p:xfrm>
          <a:off x="2105890" y="6476057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>
            <a:off x="2717615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06935" y="611522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3606935" y="6864537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81478"/>
              </p:ext>
            </p:extLst>
          </p:nvPr>
        </p:nvGraphicFramePr>
        <p:xfrm>
          <a:off x="512889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03564"/>
              </p:ext>
            </p:extLst>
          </p:nvPr>
        </p:nvGraphicFramePr>
        <p:xfrm>
          <a:off x="7349083" y="6476057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86522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8047315" y="6134276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220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586522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8047315" y="68663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0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066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16433" y="6658894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71127" y="6495344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3041074" y="5491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ko-KR" altLang="en-US" sz="1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216877" y="5190467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77147"/>
              </p:ext>
            </p:extLst>
          </p:nvPr>
        </p:nvGraphicFramePr>
        <p:xfrm>
          <a:off x="9558901" y="6482983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0257133" y="6141202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600" dirty="0"/>
          </a:p>
        </p:txBody>
      </p:sp>
      <p:sp>
        <p:nvSpPr>
          <p:cNvPr id="63" name="직사각형 62"/>
          <p:cNvSpPr/>
          <p:nvPr/>
        </p:nvSpPr>
        <p:spPr>
          <a:xfrm>
            <a:off x="10257133" y="6873241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20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326251" y="6665820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56416" y="708868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endParaRPr lang="ko-KR" altLang="en-US" sz="1800" dirty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3232219" y="6787901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5266"/>
              </p:ext>
            </p:extLst>
          </p:nvPr>
        </p:nvGraphicFramePr>
        <p:xfrm>
          <a:off x="2092034" y="8270235"/>
          <a:ext cx="58470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57271" y="828952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70" name="직사각형 19"/>
          <p:cNvSpPr>
            <a:spLocks noChangeArrowheads="1"/>
          </p:cNvSpPr>
          <p:nvPr/>
        </p:nvSpPr>
        <p:spPr bwMode="auto">
          <a:xfrm>
            <a:off x="1715378" y="4086364"/>
            <a:ext cx="53941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indent="-349758" eaLnBrk="1" hangingPunct="1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항에 대한 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q-&gt;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:)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60273"/>
              </p:ext>
            </p:extLst>
          </p:nvPr>
        </p:nvGraphicFramePr>
        <p:xfrm>
          <a:off x="2913897" y="8270235"/>
          <a:ext cx="196463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13"/>
                <a:gridCol w="648613"/>
                <a:gridCol w="667404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2703759" y="8453072"/>
            <a:ext cx="224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93079" y="7909404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endParaRPr lang="ko-KR" altLang="en-US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3593079" y="8658715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3x</a:t>
            </a:r>
            <a:r>
              <a:rPr lang="en-US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000" dirty="0"/>
          </a:p>
        </p:txBody>
      </p:sp>
      <p:sp>
        <p:nvSpPr>
          <p:cNvPr id="78" name="직사각형 77"/>
          <p:cNvSpPr/>
          <p:nvPr/>
        </p:nvSpPr>
        <p:spPr>
          <a:xfrm>
            <a:off x="3042560" y="8882863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8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218363" y="8582079"/>
            <a:ext cx="0" cy="353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 flipV="1">
            <a:off x="-3" y="1238048"/>
            <a:ext cx="1031758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덧셈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희소행렬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0095" y="4081274"/>
            <a:ext cx="264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28669</TotalTime>
  <Words>3614</Words>
  <Application>Microsoft Office PowerPoint</Application>
  <PresentationFormat>사용자 지정</PresentationFormat>
  <Paragraphs>1388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5" baseType="lpstr">
      <vt:lpstr>굴림</vt:lpstr>
      <vt:lpstr>Arial</vt:lpstr>
      <vt:lpstr>나눔스퀘어 Bold</vt:lpstr>
      <vt:lpstr>Wingdings 2</vt:lpstr>
      <vt:lpstr>Wingdings 3</vt:lpstr>
      <vt:lpstr>Calibri Light</vt:lpstr>
      <vt:lpstr>나눔바른고딕</vt:lpstr>
      <vt:lpstr>HY견명조</vt:lpstr>
      <vt:lpstr>Symbol</vt:lpstr>
      <vt:lpstr>Calibri</vt:lpstr>
      <vt:lpstr>나눔스퀘어 ExtraBold</vt:lpstr>
      <vt:lpstr>Adobe 고딕 Std B</vt:lpstr>
      <vt:lpstr>맑은 고딕</vt:lpstr>
      <vt:lpstr>Wingdings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1500</cp:revision>
  <cp:lastPrinted>2021-02-12T09:49:11Z</cp:lastPrinted>
  <dcterms:created xsi:type="dcterms:W3CDTF">2019-05-30T05:59:32Z</dcterms:created>
  <dcterms:modified xsi:type="dcterms:W3CDTF">2021-06-02T23:46:06Z</dcterms:modified>
</cp:coreProperties>
</file>