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481" r:id="rId2"/>
    <p:sldId id="454" r:id="rId3"/>
    <p:sldId id="670" r:id="rId4"/>
    <p:sldId id="641" r:id="rId5"/>
    <p:sldId id="639" r:id="rId6"/>
    <p:sldId id="640" r:id="rId7"/>
    <p:sldId id="638" r:id="rId8"/>
    <p:sldId id="642" r:id="rId9"/>
    <p:sldId id="643" r:id="rId10"/>
    <p:sldId id="661" r:id="rId11"/>
    <p:sldId id="666" r:id="rId12"/>
    <p:sldId id="665" r:id="rId13"/>
    <p:sldId id="664" r:id="rId14"/>
    <p:sldId id="662" r:id="rId15"/>
    <p:sldId id="663" r:id="rId16"/>
    <p:sldId id="644" r:id="rId17"/>
    <p:sldId id="667" r:id="rId18"/>
    <p:sldId id="660" r:id="rId19"/>
    <p:sldId id="656" r:id="rId20"/>
    <p:sldId id="657" r:id="rId21"/>
    <p:sldId id="658" r:id="rId22"/>
    <p:sldId id="668" r:id="rId23"/>
    <p:sldId id="659" r:id="rId24"/>
    <p:sldId id="655" r:id="rId25"/>
    <p:sldId id="647" r:id="rId26"/>
    <p:sldId id="648" r:id="rId27"/>
    <p:sldId id="649" r:id="rId28"/>
    <p:sldId id="650" r:id="rId29"/>
    <p:sldId id="651" r:id="rId30"/>
    <p:sldId id="652" r:id="rId31"/>
    <p:sldId id="653" r:id="rId32"/>
    <p:sldId id="654" r:id="rId33"/>
    <p:sldId id="646" r:id="rId34"/>
    <p:sldId id="645" r:id="rId35"/>
    <p:sldId id="671" r:id="rId36"/>
    <p:sldId id="672" r:id="rId37"/>
    <p:sldId id="669" r:id="rId38"/>
    <p:sldId id="674" r:id="rId39"/>
  </p:sldIdLst>
  <p:sldSz cx="18288000" cy="10288588"/>
  <p:notesSz cx="6889750" cy="960755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나눔스퀘어 ExtraBold" panose="020B0600000101010101" pitchFamily="50" charset="-127"/>
      <p:bold r:id="rId46"/>
    </p:embeddedFont>
    <p:embeddedFont>
      <p:font typeface="나눔스퀘어" panose="020B0600000101010101" pitchFamily="50" charset="-127"/>
      <p:regular r:id="rId47"/>
    </p:embeddedFont>
    <p:embeddedFont>
      <p:font typeface="맑은 고딕" panose="020B0503020000020004" pitchFamily="50" charset="-127"/>
      <p:regular r:id="rId48"/>
      <p:bold r:id="rId49"/>
    </p:embeddedFont>
    <p:embeddedFont>
      <p:font typeface="나눔바른고딕" panose="020B0603020101020101" pitchFamily="50" charset="-127"/>
      <p:regular r:id="rId50"/>
      <p:bold r:id="rId51"/>
    </p:embeddedFont>
    <p:embeddedFont>
      <p:font typeface="나눔스퀘어 Bold" panose="020B0600000101010101" pitchFamily="50" charset="-127"/>
      <p:bold r:id="rId52"/>
    </p:embeddedFont>
    <p:embeddedFont>
      <p:font typeface="Wingdings 3" panose="05040102010807070707" pitchFamily="18" charset="2"/>
      <p:regular r:id="rId53"/>
    </p:embeddedFont>
    <p:embeddedFont>
      <p:font typeface="Calibri Light" panose="020F0302020204030204" pitchFamily="34" charset="0"/>
      <p:regular r:id="rId54"/>
      <p:italic r:id="rId55"/>
    </p:embeddedFont>
  </p:embeddedFontLst>
  <p:defaultTextStyle>
    <a:defPPr>
      <a:defRPr lang="ko-KR"/>
    </a:defPPr>
    <a:lvl1pPr marL="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212" userDrawn="1">
          <p15:clr>
            <a:srgbClr val="A4A3A4"/>
          </p15:clr>
        </p15:guide>
        <p15:guide id="2" pos="79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  <p:cmAuthor id="2" name="서희 박" initials="서박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1AA"/>
    <a:srgbClr val="203864"/>
    <a:srgbClr val="44546A"/>
    <a:srgbClr val="2F5597"/>
    <a:srgbClr val="FFE699"/>
    <a:srgbClr val="FFFFFF"/>
    <a:srgbClr val="FFD966"/>
    <a:srgbClr val="000000"/>
    <a:srgbClr val="0070C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5388" autoAdjust="0"/>
  </p:normalViewPr>
  <p:slideViewPr>
    <p:cSldViewPr snapToGrid="0">
      <p:cViewPr varScale="1">
        <p:scale>
          <a:sx n="46" d="100"/>
          <a:sy n="46" d="100"/>
        </p:scale>
        <p:origin x="-1050" y="-102"/>
      </p:cViewPr>
      <p:guideLst>
        <p:guide orient="horz" pos="6212"/>
        <p:guide pos="7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4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>
              <a:defRPr sz="1200"/>
            </a:lvl1pPr>
          </a:lstStyle>
          <a:p>
            <a:fld id="{EE66659B-9FE9-4976-A837-D4C69607BDDE}" type="datetimeFigureOut">
              <a:rPr lang="ko-KR" altLang="en-US" smtClean="0"/>
              <a:t>2021-05-16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597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r">
              <a:defRPr sz="1200"/>
            </a:lvl1pPr>
          </a:lstStyle>
          <a:p>
            <a:fld id="{B2004E29-DFAC-4011-B70C-7655C6BAF3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769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4197-35BD-4446-8BC7-EC448DE1FA5D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720725"/>
            <a:ext cx="6400800" cy="3602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564063"/>
            <a:ext cx="5511800" cy="4322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495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075" y="912495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D552D-6602-4B24-8893-EF6E72843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77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804"/>
            <a:ext cx="13716000" cy="358195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891"/>
            <a:ext cx="13716000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F4CF-F2D1-4246-8C77-699C3EEF28BC}" type="datetime1">
              <a:rPr lang="ko-KR" altLang="en-US" smtClean="0"/>
              <a:t>2021-05-16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‹#›</a:t>
            </a:fld>
            <a:r>
              <a:rPr lang="en-US" altLang="ko-KR" dirty="0" smtClean="0"/>
              <a:t>/37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1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07CC-C07B-4EF8-9F5A-2D44E2853FE0}" type="datetime1">
              <a:rPr lang="ko-KR" altLang="en-US" smtClean="0"/>
              <a:t>2021-05-16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1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772"/>
            <a:ext cx="3943350" cy="871910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772"/>
            <a:ext cx="11601450" cy="87191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B981-79FE-4F8D-8515-BE109C0038B2}" type="datetime1">
              <a:rPr lang="ko-KR" altLang="en-US" smtClean="0"/>
              <a:t>2021-05-16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08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B1E2-F59D-46AE-9737-5C0C055F82A8}" type="datetime1">
              <a:rPr lang="ko-KR" altLang="en-US" smtClean="0"/>
              <a:t>2021-05-16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31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5004"/>
            <a:ext cx="15773400" cy="427976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5258"/>
            <a:ext cx="15773400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2721-FFB2-408C-9BF2-2CD823A6AD74}" type="datetime1">
              <a:rPr lang="ko-KR" altLang="en-US" smtClean="0"/>
              <a:t>2021-05-16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90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860"/>
            <a:ext cx="7772400" cy="65280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860"/>
            <a:ext cx="7772400" cy="65280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D3AE-6FFB-463B-BA65-847F73CBA98A}" type="datetime1">
              <a:rPr lang="ko-KR" altLang="en-US" smtClean="0"/>
              <a:t>2021-05-16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98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773"/>
            <a:ext cx="15773400" cy="19886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2134"/>
            <a:ext cx="7736681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8193"/>
            <a:ext cx="7736681" cy="5527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2134"/>
            <a:ext cx="777478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8193"/>
            <a:ext cx="7774782" cy="5527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90F2-8BA3-4C54-B595-3926385C221C}" type="datetime1">
              <a:rPr lang="ko-KR" altLang="en-US" smtClean="0"/>
              <a:t>2021-05-16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8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6C80-210B-4654-BBFB-9C1E6523A08A}" type="datetime1">
              <a:rPr lang="ko-KR" altLang="en-US" smtClean="0"/>
              <a:t>2021-05-16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7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D0F1-A351-4118-8BC4-1DB29455D6A9}" type="datetime1">
              <a:rPr lang="ko-KR" altLang="en-US" smtClean="0"/>
              <a:t>2021-05-16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2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367"/>
            <a:ext cx="9258300" cy="731156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EACC-5430-46C2-A465-7CB531549247}" type="datetime1">
              <a:rPr lang="ko-KR" altLang="en-US" smtClean="0"/>
              <a:t>2021-05-16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64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367"/>
            <a:ext cx="9258300" cy="7311566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4A50A-5943-4558-B8C7-BEF1F8A1E1BD}" type="datetime1">
              <a:rPr lang="ko-KR" altLang="en-US" smtClean="0"/>
              <a:t>2021-05-16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27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773"/>
            <a:ext cx="15773400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860"/>
            <a:ext cx="15773400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2305D-F06E-4458-B52E-BD8A2C4488ED}" type="datetime1">
              <a:rPr lang="ko-KR" altLang="en-US" smtClean="0"/>
              <a:t>2021-05-16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5998"/>
            <a:ext cx="6172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3D3-7926-4310-AEAA-1557892109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7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94EA7AB-B050-444D-A603-EB00471B9317}"/>
              </a:ext>
            </a:extLst>
          </p:cNvPr>
          <p:cNvGrpSpPr/>
          <p:nvPr/>
        </p:nvGrpSpPr>
        <p:grpSpPr>
          <a:xfrm>
            <a:off x="0" y="0"/>
            <a:ext cx="18240032" cy="320843"/>
            <a:chOff x="0" y="0"/>
            <a:chExt cx="18240032" cy="32084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281863C-4890-4C62-AE45-37011F809F2C}"/>
                </a:ext>
              </a:extLst>
            </p:cNvPr>
            <p:cNvSpPr/>
            <p:nvPr/>
          </p:nvSpPr>
          <p:spPr>
            <a:xfrm>
              <a:off x="0" y="1"/>
              <a:ext cx="15086101" cy="3208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BE19EF5E-01D6-4192-92DF-5351631BC48C}"/>
                </a:ext>
              </a:extLst>
            </p:cNvPr>
            <p:cNvSpPr/>
            <p:nvPr/>
          </p:nvSpPr>
          <p:spPr>
            <a:xfrm>
              <a:off x="15086102" y="0"/>
              <a:ext cx="1798820" cy="3208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69592F03-FEF8-4366-B0CC-56D6ECC743E6}"/>
                </a:ext>
              </a:extLst>
            </p:cNvPr>
            <p:cNvSpPr/>
            <p:nvPr/>
          </p:nvSpPr>
          <p:spPr>
            <a:xfrm>
              <a:off x="16884921" y="0"/>
              <a:ext cx="953373" cy="3208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51E300A2-1F01-4680-A94B-BE275DF667E9}"/>
                </a:ext>
              </a:extLst>
            </p:cNvPr>
            <p:cNvSpPr/>
            <p:nvPr/>
          </p:nvSpPr>
          <p:spPr>
            <a:xfrm>
              <a:off x="17838295" y="0"/>
              <a:ext cx="401737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CABF6730-1BE9-4DE4-984A-11EA523C6167}"/>
              </a:ext>
            </a:extLst>
          </p:cNvPr>
          <p:cNvGrpSpPr/>
          <p:nvPr/>
        </p:nvGrpSpPr>
        <p:grpSpPr>
          <a:xfrm flipV="1">
            <a:off x="0" y="0"/>
            <a:ext cx="18361152" cy="10288588"/>
            <a:chOff x="0" y="0"/>
            <a:chExt cx="18361152" cy="1028858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A66E8EB-4A6F-4C8F-8891-EC763344B48B}"/>
                </a:ext>
              </a:extLst>
            </p:cNvPr>
            <p:cNvSpPr/>
            <p:nvPr/>
          </p:nvSpPr>
          <p:spPr>
            <a:xfrm>
              <a:off x="0" y="1"/>
              <a:ext cx="15086101" cy="3208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C4416E4C-9F56-49AF-98BF-E128D2866CD8}"/>
                </a:ext>
              </a:extLst>
            </p:cNvPr>
            <p:cNvSpPr/>
            <p:nvPr/>
          </p:nvSpPr>
          <p:spPr>
            <a:xfrm>
              <a:off x="15086102" y="0"/>
              <a:ext cx="1798820" cy="3208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360FBEF9-D7B6-46F3-AFAD-6E3908AB19A9}"/>
                </a:ext>
              </a:extLst>
            </p:cNvPr>
            <p:cNvSpPr/>
            <p:nvPr/>
          </p:nvSpPr>
          <p:spPr>
            <a:xfrm>
              <a:off x="16884921" y="0"/>
              <a:ext cx="953373" cy="3208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2A221E6C-39BB-45A5-BA48-AC6CA978017C}"/>
                </a:ext>
              </a:extLst>
            </p:cNvPr>
            <p:cNvSpPr/>
            <p:nvPr/>
          </p:nvSpPr>
          <p:spPr>
            <a:xfrm>
              <a:off x="17838295" y="0"/>
              <a:ext cx="401737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04813E0-CD6F-461D-A8E5-EDD58A8E622F}"/>
                </a:ext>
              </a:extLst>
            </p:cNvPr>
            <p:cNvSpPr/>
            <p:nvPr/>
          </p:nvSpPr>
          <p:spPr>
            <a:xfrm rot="5400000">
              <a:off x="13056463" y="4983899"/>
              <a:ext cx="10288536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F117464-5B11-41EE-801F-B142BD14A5A4}"/>
              </a:ext>
            </a:extLst>
          </p:cNvPr>
          <p:cNvSpPr/>
          <p:nvPr/>
        </p:nvSpPr>
        <p:spPr>
          <a:xfrm rot="16200000" flipV="1">
            <a:off x="-4983847" y="4835273"/>
            <a:ext cx="10288536" cy="320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19B53205-E896-47FB-8B48-4A1B84E20DEA}"/>
              </a:ext>
            </a:extLst>
          </p:cNvPr>
          <p:cNvGrpSpPr/>
          <p:nvPr/>
        </p:nvGrpSpPr>
        <p:grpSpPr>
          <a:xfrm>
            <a:off x="929775" y="2907396"/>
            <a:ext cx="12625804" cy="5354629"/>
            <a:chOff x="929775" y="2907396"/>
            <a:chExt cx="12625804" cy="535462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3F250FDD-6E82-43E2-AF59-20296424A3FD}"/>
                </a:ext>
              </a:extLst>
            </p:cNvPr>
            <p:cNvGrpSpPr/>
            <p:nvPr/>
          </p:nvGrpSpPr>
          <p:grpSpPr>
            <a:xfrm>
              <a:off x="929775" y="2907396"/>
              <a:ext cx="9713268" cy="2184123"/>
              <a:chOff x="773001" y="3158082"/>
              <a:chExt cx="9713268" cy="2184123"/>
            </a:xfrm>
          </p:grpSpPr>
          <p:sp>
            <p:nvSpPr>
              <p:cNvPr id="2" name="모서리가 둥근 직사각형 1"/>
              <p:cNvSpPr/>
              <p:nvPr/>
            </p:nvSpPr>
            <p:spPr>
              <a:xfrm>
                <a:off x="773001" y="4623194"/>
                <a:ext cx="2727825" cy="707885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spc="-15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</a:t>
                </a:r>
                <a:r>
                  <a:rPr lang="ko-KR" altLang="en-US" sz="3200" spc="-15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주차 </a:t>
                </a:r>
                <a:r>
                  <a:rPr lang="en-US" altLang="ko-KR" sz="3200" spc="-15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</a:t>
                </a:r>
                <a:r>
                  <a:rPr lang="ko-KR" altLang="en-US" sz="3200" spc="-150" dirty="0" smtClean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교시</a:t>
                </a:r>
                <a:endParaRPr lang="ko-KR" altLang="en-US" sz="3200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604257" y="4634319"/>
                <a:ext cx="688201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000" spc="-150" dirty="0">
                    <a:ln w="3175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자료구조의 </a:t>
                </a:r>
                <a:r>
                  <a:rPr lang="ko-KR" altLang="en-US" sz="4000" spc="-150" dirty="0" smtClean="0">
                    <a:ln w="3175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개요 및 자료표현 방법</a:t>
                </a:r>
                <a:endParaRPr lang="ko-KR" altLang="en-US" sz="4000" spc="-150" dirty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BE8602FE-E2F0-47BC-ADDA-7573D795AA35}"/>
                  </a:ext>
                </a:extLst>
              </p:cNvPr>
              <p:cNvSpPr/>
              <p:nvPr/>
            </p:nvSpPr>
            <p:spPr>
              <a:xfrm>
                <a:off x="773001" y="3158082"/>
                <a:ext cx="3930983" cy="1200359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0" spc="-150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자료구조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056E7A73-56B3-4626-914B-600BB5AEB92B}"/>
                </a:ext>
              </a:extLst>
            </p:cNvPr>
            <p:cNvSpPr/>
            <p:nvPr/>
          </p:nvSpPr>
          <p:spPr>
            <a:xfrm>
              <a:off x="929775" y="5461258"/>
              <a:ext cx="12625804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-514350">
                <a:lnSpc>
                  <a:spcPct val="150000"/>
                </a:lnSpc>
                <a:spcBef>
                  <a:spcPct val="50000"/>
                </a:spcBef>
                <a:buFontTx/>
                <a:buAutoNum type="arabicPeriod"/>
              </a:pPr>
              <a:r>
                <a:rPr lang="ko-KR" altLang="en-US" sz="3200" spc="-150" dirty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자료구조의 </a:t>
              </a:r>
              <a:r>
                <a:rPr lang="ko-KR" altLang="en-US" sz="3200" spc="-150" dirty="0" smtClean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개요</a:t>
              </a:r>
              <a:endParaRPr lang="en-US" altLang="ko-KR" sz="3200" spc="-150" dirty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indent="-514350">
                <a:lnSpc>
                  <a:spcPct val="150000"/>
                </a:lnSpc>
                <a:spcBef>
                  <a:spcPct val="50000"/>
                </a:spcBef>
                <a:buFontTx/>
                <a:buAutoNum type="arabicPeriod"/>
              </a:pPr>
              <a:r>
                <a:rPr lang="ko-KR" altLang="en-US" sz="3200" spc="-150" dirty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자료구조의 </a:t>
              </a:r>
              <a:r>
                <a:rPr lang="ko-KR" altLang="en-US" sz="3200" spc="-150" dirty="0" smtClean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종류</a:t>
              </a:r>
              <a:endParaRPr lang="en-US" altLang="ko-KR" sz="3200" spc="-150" dirty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indent="-514350">
                <a:lnSpc>
                  <a:spcPct val="150000"/>
                </a:lnSpc>
                <a:spcBef>
                  <a:spcPct val="50000"/>
                </a:spcBef>
                <a:buFontTx/>
                <a:buAutoNum type="arabicPeriod"/>
              </a:pPr>
              <a:r>
                <a:rPr lang="ko-KR" altLang="en-US" sz="3200" spc="-150" dirty="0" smtClean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자료표현 방법</a:t>
              </a:r>
              <a:endParaRPr lang="en-US" altLang="ko-KR" sz="3200" spc="-150" dirty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D7B82F08-18CF-41FD-8972-657B2C8911C8}"/>
                </a:ext>
              </a:extLst>
            </p:cNvPr>
            <p:cNvCxnSpPr>
              <a:cxnSpLocks/>
            </p:cNvCxnSpPr>
            <p:nvPr/>
          </p:nvCxnSpPr>
          <p:spPr>
            <a:xfrm>
              <a:off x="1033670" y="6241033"/>
              <a:ext cx="3195430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CB361542-6B0B-4551-8801-F979347D44F6}"/>
                </a:ext>
              </a:extLst>
            </p:cNvPr>
            <p:cNvCxnSpPr>
              <a:cxnSpLocks/>
            </p:cNvCxnSpPr>
            <p:nvPr/>
          </p:nvCxnSpPr>
          <p:spPr>
            <a:xfrm>
              <a:off x="981722" y="7193316"/>
              <a:ext cx="3247378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CB361542-6B0B-4551-8801-F979347D44F6}"/>
              </a:ext>
            </a:extLst>
          </p:cNvPr>
          <p:cNvCxnSpPr>
            <a:cxnSpLocks/>
          </p:cNvCxnSpPr>
          <p:nvPr/>
        </p:nvCxnSpPr>
        <p:spPr>
          <a:xfrm>
            <a:off x="929775" y="8184960"/>
            <a:ext cx="324737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4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AC415C2E-5D73-49CA-9CFB-FD9E9B0807C0}"/>
              </a:ext>
            </a:extLst>
          </p:cNvPr>
          <p:cNvGrpSpPr/>
          <p:nvPr/>
        </p:nvGrpSpPr>
        <p:grpSpPr>
          <a:xfrm>
            <a:off x="819959" y="2030588"/>
            <a:ext cx="11552838" cy="1236450"/>
            <a:chOff x="819959" y="2030588"/>
            <a:chExt cx="11552838" cy="123645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90672C57-A57E-4C40-A4C7-59EA4E2B5EF6}"/>
                </a:ext>
              </a:extLst>
            </p:cNvPr>
            <p:cNvGrpSpPr/>
            <p:nvPr/>
          </p:nvGrpSpPr>
          <p:grpSpPr>
            <a:xfrm>
              <a:off x="819959" y="2030588"/>
              <a:ext cx="2956777" cy="523220"/>
              <a:chOff x="1577990" y="2199826"/>
              <a:chExt cx="2956777" cy="420404"/>
            </a:xfrm>
          </p:grpSpPr>
          <p:sp>
            <p:nvSpPr>
              <p:cNvPr id="41" name="모서리가 둥근 직사각형 18">
                <a:extLst>
                  <a:ext uri="{FF2B5EF4-FFF2-40B4-BE49-F238E27FC236}">
                    <a16:creationId xmlns:a16="http://schemas.microsoft.com/office/drawing/2014/main" xmlns="" id="{8CC754EE-44EF-4E22-AAC9-C005F09157A9}"/>
                  </a:ext>
                </a:extLst>
              </p:cNvPr>
              <p:cNvSpPr/>
              <p:nvPr/>
            </p:nvSpPr>
            <p:spPr>
              <a:xfrm>
                <a:off x="1577990" y="2216957"/>
                <a:ext cx="540731" cy="38614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3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2 )</a:t>
                </a:r>
                <a:endParaRPr lang="ko-KR" altLang="en-US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BCD183D-8ED6-4730-8170-F38569F3D05E}"/>
                  </a:ext>
                </a:extLst>
              </p:cNvPr>
              <p:cNvSpPr/>
              <p:nvPr/>
            </p:nvSpPr>
            <p:spPr>
              <a:xfrm>
                <a:off x="2118721" y="2199826"/>
                <a:ext cx="2416046" cy="42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28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자료 표현의 개수</a:t>
                </a:r>
                <a:endPara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461665"/>
              <a:chOff x="1454251" y="3664625"/>
              <a:chExt cx="11282473" cy="461665"/>
            </a:xfrm>
          </p:grpSpPr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컴퓨터에 </a:t>
                </a:r>
                <a:r>
                  <a:rPr lang="en-US" altLang="ko-KR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진수 </a:t>
                </a:r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개의 비트로 표현할 수 있는 수의 개수</a:t>
                </a:r>
                <a:endPara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xmlns="" id="{49BBB855-48ED-458C-ABA9-2D41A8A56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24195"/>
              </p:ext>
            </p:extLst>
          </p:nvPr>
        </p:nvGraphicFramePr>
        <p:xfrm>
          <a:off x="1594881" y="3642589"/>
          <a:ext cx="6773867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3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79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39548"/>
              </a:tblGrid>
              <a:tr h="380712"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altLang="en-US" sz="2200" b="1" kern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비트 수</a:t>
                      </a: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altLang="en-US" sz="2200" b="1" kern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자료표현 개수</a:t>
                      </a: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endParaRPr lang="ko-KR" altLang="en-US" sz="2200" b="1" kern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0712"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n=1</a:t>
                      </a:r>
                      <a:endParaRPr lang="ko-KR" alt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2(=</a:t>
                      </a:r>
                      <a:r>
                        <a:rPr lang="en-US" altLang="ko-KR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en-US" altLang="ko-KR" sz="2200" kern="1200" baseline="30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r>
                        <a:rPr lang="en-US" altLang="ko-KR" sz="2200" kern="1200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)</a:t>
                      </a:r>
                      <a:endParaRPr lang="ko-KR" altLang="en-US" sz="2200" kern="120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0, 1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0712"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n=2</a:t>
                      </a:r>
                      <a:endParaRPr lang="ko-KR" alt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4(=2</a:t>
                      </a:r>
                      <a:r>
                        <a:rPr lang="en-US" altLang="ko-KR" sz="2200" kern="1200" baseline="300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00, 01, 10, 11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0712"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n=3</a:t>
                      </a:r>
                      <a:endParaRPr lang="ko-KR" alt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8(=2</a:t>
                      </a:r>
                      <a:r>
                        <a:rPr lang="en-US" altLang="ko-KR" sz="2200" kern="1200" baseline="300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000, 001, 010, 011</a:t>
                      </a:r>
                    </a:p>
                    <a:p>
                      <a:pPr algn="l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100,</a:t>
                      </a:r>
                      <a:r>
                        <a:rPr lang="en-US" altLang="ko-KR" sz="2200" baseline="0" dirty="0" smtClean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101, 110, 111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0712"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n=4</a:t>
                      </a:r>
                      <a:endParaRPr lang="ko-KR" alt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16(=2</a:t>
                      </a:r>
                      <a:r>
                        <a:rPr lang="en-US" altLang="ko-KR" sz="2200" kern="1200" baseline="300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0000, 0001,</a:t>
                      </a:r>
                      <a:r>
                        <a:rPr lang="en-US" altLang="ko-KR" sz="2200" baseline="0" dirty="0" smtClean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0010, 0011, 0100, 0101, 0110, 0111,1000, 1001, 1010, 1011,</a:t>
                      </a:r>
                    </a:p>
                    <a:p>
                      <a:pPr algn="l" latinLnBrk="1"/>
                      <a:r>
                        <a:rPr lang="en-US" altLang="ko-KR" sz="2200" baseline="0" dirty="0" smtClean="0">
                          <a:solidFill>
                            <a:schemeClr val="tx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1100, 1101, 1110, 1111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10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8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AC415C2E-5D73-49CA-9CFB-FD9E9B0807C0}"/>
              </a:ext>
            </a:extLst>
          </p:cNvPr>
          <p:cNvGrpSpPr/>
          <p:nvPr/>
        </p:nvGrpSpPr>
        <p:grpSpPr>
          <a:xfrm>
            <a:off x="819959" y="2030588"/>
            <a:ext cx="11552838" cy="1236450"/>
            <a:chOff x="819959" y="2030588"/>
            <a:chExt cx="11552838" cy="123645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90672C57-A57E-4C40-A4C7-59EA4E2B5EF6}"/>
                </a:ext>
              </a:extLst>
            </p:cNvPr>
            <p:cNvGrpSpPr/>
            <p:nvPr/>
          </p:nvGrpSpPr>
          <p:grpSpPr>
            <a:xfrm>
              <a:off x="819959" y="2030588"/>
              <a:ext cx="2956777" cy="523220"/>
              <a:chOff x="1577990" y="2199826"/>
              <a:chExt cx="2956777" cy="420404"/>
            </a:xfrm>
          </p:grpSpPr>
          <p:sp>
            <p:nvSpPr>
              <p:cNvPr id="41" name="모서리가 둥근 직사각형 18">
                <a:extLst>
                  <a:ext uri="{FF2B5EF4-FFF2-40B4-BE49-F238E27FC236}">
                    <a16:creationId xmlns:a16="http://schemas.microsoft.com/office/drawing/2014/main" xmlns="" id="{8CC754EE-44EF-4E22-AAC9-C005F09157A9}"/>
                  </a:ext>
                </a:extLst>
              </p:cNvPr>
              <p:cNvSpPr/>
              <p:nvPr/>
            </p:nvSpPr>
            <p:spPr>
              <a:xfrm>
                <a:off x="1577990" y="2216957"/>
                <a:ext cx="540731" cy="38614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3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3 )</a:t>
                </a:r>
                <a:endParaRPr lang="ko-KR" altLang="en-US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BCD183D-8ED6-4730-8170-F38569F3D05E}"/>
                  </a:ext>
                </a:extLst>
              </p:cNvPr>
              <p:cNvSpPr/>
              <p:nvPr/>
            </p:nvSpPr>
            <p:spPr>
              <a:xfrm>
                <a:off x="2118721" y="2199826"/>
                <a:ext cx="2416046" cy="42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28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자료 표현의 종류</a:t>
                </a:r>
                <a:endPara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461665"/>
              <a:chOff x="1454251" y="3664625"/>
              <a:chExt cx="11282473" cy="461665"/>
            </a:xfrm>
          </p:grpSpPr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컴퓨터에서 자료의 내부</a:t>
                </a:r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외부적 표현</a:t>
                </a:r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종류</a:t>
                </a:r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endPara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16429826-0E8F-489B-BD35-E65972A84DEF}"/>
              </a:ext>
            </a:extLst>
          </p:cNvPr>
          <p:cNvGrpSpPr/>
          <p:nvPr/>
        </p:nvGrpSpPr>
        <p:grpSpPr>
          <a:xfrm>
            <a:off x="1801043" y="3518603"/>
            <a:ext cx="9254914" cy="4447526"/>
            <a:chOff x="1894033" y="2048089"/>
            <a:chExt cx="6485962" cy="4073343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F290683A-A5B3-443E-9B92-773071F8887A}"/>
                </a:ext>
              </a:extLst>
            </p:cNvPr>
            <p:cNvCxnSpPr/>
            <p:nvPr/>
          </p:nvCxnSpPr>
          <p:spPr>
            <a:xfrm>
              <a:off x="6855190" y="3660760"/>
              <a:ext cx="1872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xmlns="" id="{7A234B60-2DEE-4670-AE2D-D7C0E720E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033" y="3961193"/>
              <a:ext cx="863699" cy="925294"/>
            </a:xfrm>
            <a:prstGeom prst="rect">
              <a:avLst/>
            </a:prstGeom>
            <a:solidFill>
              <a:srgbClr val="203864"/>
            </a:solidFill>
            <a:ln w="31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ko-KR" altLang="en-US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자료의 표현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8BE50569-66FF-47F8-BFC8-D227446F7837}"/>
                </a:ext>
              </a:extLst>
            </p:cNvPr>
            <p:cNvCxnSpPr/>
            <p:nvPr/>
          </p:nvCxnSpPr>
          <p:spPr>
            <a:xfrm>
              <a:off x="2905084" y="3163651"/>
              <a:ext cx="0" cy="281281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18603F9D-8505-4653-A0B7-ECC404F3AB72}"/>
                </a:ext>
              </a:extLst>
            </p:cNvPr>
            <p:cNvCxnSpPr/>
            <p:nvPr/>
          </p:nvCxnSpPr>
          <p:spPr>
            <a:xfrm>
              <a:off x="4561268" y="2430721"/>
              <a:ext cx="0" cy="98587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1A2E85DD-0119-4C66-A035-46FE14E83A69}"/>
                </a:ext>
              </a:extLst>
            </p:cNvPr>
            <p:cNvCxnSpPr/>
            <p:nvPr/>
          </p:nvCxnSpPr>
          <p:spPr>
            <a:xfrm>
              <a:off x="5643056" y="2220570"/>
              <a:ext cx="0" cy="314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B8280347-54F1-4E81-A551-C75681B211A9}"/>
                </a:ext>
              </a:extLst>
            </p:cNvPr>
            <p:cNvCxnSpPr/>
            <p:nvPr/>
          </p:nvCxnSpPr>
          <p:spPr>
            <a:xfrm>
              <a:off x="6839056" y="2570095"/>
              <a:ext cx="0" cy="67336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962FA8DC-5FDB-498D-9647-29F260348E48}"/>
                </a:ext>
              </a:extLst>
            </p:cNvPr>
            <p:cNvCxnSpPr/>
            <p:nvPr/>
          </p:nvCxnSpPr>
          <p:spPr>
            <a:xfrm>
              <a:off x="6839056" y="3659469"/>
              <a:ext cx="0" cy="314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9D5D8751-EAC2-466C-AA53-9B69AA8B427D}"/>
                </a:ext>
              </a:extLst>
            </p:cNvPr>
            <p:cNvCxnSpPr/>
            <p:nvPr/>
          </p:nvCxnSpPr>
          <p:spPr>
            <a:xfrm>
              <a:off x="5641388" y="2977920"/>
              <a:ext cx="0" cy="89625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E29867FD-9E5F-4506-B428-D0A8F18B95A8}"/>
                </a:ext>
              </a:extLst>
            </p:cNvPr>
            <p:cNvCxnSpPr/>
            <p:nvPr/>
          </p:nvCxnSpPr>
          <p:spPr>
            <a:xfrm>
              <a:off x="4561268" y="4232428"/>
              <a:ext cx="0" cy="67336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1C9488B9-777C-46CA-9224-B898C137145C}"/>
                </a:ext>
              </a:extLst>
            </p:cNvPr>
            <p:cNvCxnSpPr>
              <a:endCxn id="78" idx="1"/>
            </p:cNvCxnSpPr>
            <p:nvPr/>
          </p:nvCxnSpPr>
          <p:spPr>
            <a:xfrm flipV="1">
              <a:off x="2919152" y="3159797"/>
              <a:ext cx="126612" cy="3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C0B14DDB-0606-4717-9E0D-BC596218F0B0}"/>
                </a:ext>
              </a:extLst>
            </p:cNvPr>
            <p:cNvCxnSpPr/>
            <p:nvPr/>
          </p:nvCxnSpPr>
          <p:spPr>
            <a:xfrm>
              <a:off x="2775136" y="4421376"/>
              <a:ext cx="140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xmlns="" id="{A5555D81-6A9A-4A50-BBBA-6A7456000C79}"/>
                </a:ext>
              </a:extLst>
            </p:cNvPr>
            <p:cNvCxnSpPr/>
            <p:nvPr/>
          </p:nvCxnSpPr>
          <p:spPr>
            <a:xfrm>
              <a:off x="2927536" y="5315276"/>
              <a:ext cx="140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B16A9095-1A39-4C04-AF99-B0E2E08D6BF4}"/>
                </a:ext>
              </a:extLst>
            </p:cNvPr>
            <p:cNvCxnSpPr/>
            <p:nvPr/>
          </p:nvCxnSpPr>
          <p:spPr>
            <a:xfrm>
              <a:off x="2920820" y="5675316"/>
              <a:ext cx="140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7C4ECB2F-6514-4D67-9C6A-1D4B8DFF7B71}"/>
                </a:ext>
              </a:extLst>
            </p:cNvPr>
            <p:cNvCxnSpPr/>
            <p:nvPr/>
          </p:nvCxnSpPr>
          <p:spPr>
            <a:xfrm>
              <a:off x="2910088" y="5979084"/>
              <a:ext cx="140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6EACEACA-E3A7-4103-854E-649349B6E666}"/>
                </a:ext>
              </a:extLst>
            </p:cNvPr>
            <p:cNvCxnSpPr/>
            <p:nvPr/>
          </p:nvCxnSpPr>
          <p:spPr>
            <a:xfrm>
              <a:off x="2919152" y="4625000"/>
              <a:ext cx="140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110D8FCF-6B4E-473A-A481-0B07EE3E5CE9}"/>
                </a:ext>
              </a:extLst>
            </p:cNvPr>
            <p:cNvCxnSpPr/>
            <p:nvPr/>
          </p:nvCxnSpPr>
          <p:spPr>
            <a:xfrm>
              <a:off x="4340041" y="4581128"/>
              <a:ext cx="4187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89E1E444-7141-4A67-8F31-B0E4C0A53B10}"/>
                </a:ext>
              </a:extLst>
            </p:cNvPr>
            <p:cNvCxnSpPr/>
            <p:nvPr/>
          </p:nvCxnSpPr>
          <p:spPr>
            <a:xfrm>
              <a:off x="4572254" y="4236824"/>
              <a:ext cx="2059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ACA2C19D-8430-4B5E-B085-4FC15627BC4E}"/>
                </a:ext>
              </a:extLst>
            </p:cNvPr>
            <p:cNvCxnSpPr/>
            <p:nvPr/>
          </p:nvCxnSpPr>
          <p:spPr>
            <a:xfrm>
              <a:off x="4557987" y="4913032"/>
              <a:ext cx="2059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5C811D74-CCB7-4F80-AC5F-0BFF007E6DB0}"/>
                </a:ext>
              </a:extLst>
            </p:cNvPr>
            <p:cNvCxnSpPr/>
            <p:nvPr/>
          </p:nvCxnSpPr>
          <p:spPr>
            <a:xfrm>
              <a:off x="4575825" y="2436624"/>
              <a:ext cx="2265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xmlns="" id="{719C2986-37D0-4A98-9422-238A1A43BDC8}"/>
                </a:ext>
              </a:extLst>
            </p:cNvPr>
            <p:cNvCxnSpPr/>
            <p:nvPr/>
          </p:nvCxnSpPr>
          <p:spPr>
            <a:xfrm>
              <a:off x="4574157" y="3414932"/>
              <a:ext cx="2265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9E316A87-0A2C-44D3-9239-BC566C6E7A78}"/>
                </a:ext>
              </a:extLst>
            </p:cNvPr>
            <p:cNvCxnSpPr/>
            <p:nvPr/>
          </p:nvCxnSpPr>
          <p:spPr>
            <a:xfrm>
              <a:off x="5422517" y="3413264"/>
              <a:ext cx="2265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xmlns="" id="{C179D34D-8E77-48D3-803D-977B9823EFEB}"/>
                </a:ext>
              </a:extLst>
            </p:cNvPr>
            <p:cNvCxnSpPr/>
            <p:nvPr/>
          </p:nvCxnSpPr>
          <p:spPr>
            <a:xfrm>
              <a:off x="5636439" y="2967148"/>
              <a:ext cx="2059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FE2FFA93-5637-4670-82DE-84F516773215}"/>
                </a:ext>
              </a:extLst>
            </p:cNvPr>
            <p:cNvCxnSpPr/>
            <p:nvPr/>
          </p:nvCxnSpPr>
          <p:spPr>
            <a:xfrm>
              <a:off x="5647470" y="3875116"/>
              <a:ext cx="1872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xmlns="" id="{F3936D7F-B02F-4815-B53B-5D1D94D55CBC}"/>
                </a:ext>
              </a:extLst>
            </p:cNvPr>
            <p:cNvCxnSpPr/>
            <p:nvPr/>
          </p:nvCxnSpPr>
          <p:spPr>
            <a:xfrm>
              <a:off x="4340041" y="3140968"/>
              <a:ext cx="2265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DA52495B-FB13-4B39-9178-92170617AD4B}"/>
                </a:ext>
              </a:extLst>
            </p:cNvPr>
            <p:cNvCxnSpPr/>
            <p:nvPr/>
          </p:nvCxnSpPr>
          <p:spPr>
            <a:xfrm>
              <a:off x="5640245" y="2217264"/>
              <a:ext cx="170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256AAF3C-E0DC-45F2-8415-448CCBD389FB}"/>
                </a:ext>
              </a:extLst>
            </p:cNvPr>
            <p:cNvCxnSpPr/>
            <p:nvPr/>
          </p:nvCxnSpPr>
          <p:spPr>
            <a:xfrm>
              <a:off x="5647470" y="2536768"/>
              <a:ext cx="1872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819EE4D7-47B7-441F-B398-6B6FFB3C6026}"/>
                </a:ext>
              </a:extLst>
            </p:cNvPr>
            <p:cNvCxnSpPr/>
            <p:nvPr/>
          </p:nvCxnSpPr>
          <p:spPr>
            <a:xfrm>
              <a:off x="5445215" y="2420888"/>
              <a:ext cx="2059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xmlns="" id="{25B86A4A-6EC6-4401-B1DF-DDCA3C7C4EBA}"/>
                </a:ext>
              </a:extLst>
            </p:cNvPr>
            <p:cNvCxnSpPr/>
            <p:nvPr/>
          </p:nvCxnSpPr>
          <p:spPr>
            <a:xfrm>
              <a:off x="6479016" y="2953080"/>
              <a:ext cx="3648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7466B39E-1E12-49CA-8953-359659C3F322}"/>
                </a:ext>
              </a:extLst>
            </p:cNvPr>
            <p:cNvCxnSpPr/>
            <p:nvPr/>
          </p:nvCxnSpPr>
          <p:spPr>
            <a:xfrm>
              <a:off x="6464948" y="3832912"/>
              <a:ext cx="3648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D0CA462C-C61E-4066-8275-5F7458908EF5}"/>
                </a:ext>
              </a:extLst>
            </p:cNvPr>
            <p:cNvCxnSpPr/>
            <p:nvPr/>
          </p:nvCxnSpPr>
          <p:spPr>
            <a:xfrm>
              <a:off x="6843774" y="2564904"/>
              <a:ext cx="2265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D5500FFA-1F60-4D14-A0BD-0D9819F77E3E}"/>
                </a:ext>
              </a:extLst>
            </p:cNvPr>
            <p:cNvCxnSpPr/>
            <p:nvPr/>
          </p:nvCxnSpPr>
          <p:spPr>
            <a:xfrm>
              <a:off x="6837877" y="3242780"/>
              <a:ext cx="2265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xmlns="" id="{B80E9912-15F0-42A7-841C-9E44B75A6DD2}"/>
                </a:ext>
              </a:extLst>
            </p:cNvPr>
            <p:cNvCxnSpPr/>
            <p:nvPr/>
          </p:nvCxnSpPr>
          <p:spPr>
            <a:xfrm>
              <a:off x="6845827" y="3660760"/>
              <a:ext cx="2059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6CD004D6-6304-4956-B9DF-CA175D6B5358}"/>
                </a:ext>
              </a:extLst>
            </p:cNvPr>
            <p:cNvCxnSpPr/>
            <p:nvPr/>
          </p:nvCxnSpPr>
          <p:spPr>
            <a:xfrm>
              <a:off x="6830127" y="3976928"/>
              <a:ext cx="2265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17">
              <a:extLst>
                <a:ext uri="{FF2B5EF4-FFF2-40B4-BE49-F238E27FC236}">
                  <a16:creationId xmlns:a16="http://schemas.microsoft.com/office/drawing/2014/main" xmlns="" id="{0F47A0E6-A253-4C11-8E9B-A63C6F87F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668" y="2431396"/>
              <a:ext cx="1410356" cy="289924"/>
            </a:xfrm>
            <a:prstGeom prst="rect">
              <a:avLst/>
            </a:prstGeom>
            <a:solidFill>
              <a:srgbClr val="203864"/>
            </a:solidFill>
            <a:ln w="31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ko-KR" altLang="en-US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부호화  절대값</a:t>
              </a:r>
            </a:p>
          </p:txBody>
        </p:sp>
        <p:sp>
          <p:nvSpPr>
            <p:cNvPr id="67" name="Rectangle 17">
              <a:extLst>
                <a:ext uri="{FF2B5EF4-FFF2-40B4-BE49-F238E27FC236}">
                  <a16:creationId xmlns:a16="http://schemas.microsoft.com/office/drawing/2014/main" xmlns="" id="{FD8C4607-1A6A-41F0-99ED-12F6935B2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43" y="2763300"/>
              <a:ext cx="1410356" cy="289924"/>
            </a:xfrm>
            <a:prstGeom prst="rect">
              <a:avLst/>
            </a:prstGeom>
            <a:solidFill>
              <a:srgbClr val="203864"/>
            </a:solidFill>
            <a:ln w="31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ko-KR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보수</a:t>
              </a:r>
            </a:p>
          </p:txBody>
        </p:sp>
        <p:sp>
          <p:nvSpPr>
            <p:cNvPr id="68" name="Rectangle 17">
              <a:extLst>
                <a:ext uri="{FF2B5EF4-FFF2-40B4-BE49-F238E27FC236}">
                  <a16:creationId xmlns:a16="http://schemas.microsoft.com/office/drawing/2014/main" xmlns="" id="{CE97E3E8-C411-4BDB-B95E-84F721F55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8111" y="3095204"/>
              <a:ext cx="1410356" cy="289924"/>
            </a:xfrm>
            <a:prstGeom prst="rect">
              <a:avLst/>
            </a:prstGeom>
            <a:solidFill>
              <a:srgbClr val="203864"/>
            </a:solidFill>
            <a:ln w="31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ko-KR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보수</a:t>
              </a:r>
            </a:p>
          </p:txBody>
        </p:sp>
        <p:sp>
          <p:nvSpPr>
            <p:cNvPr id="69" name="Rectangle 17">
              <a:extLst>
                <a:ext uri="{FF2B5EF4-FFF2-40B4-BE49-F238E27FC236}">
                  <a16:creationId xmlns:a16="http://schemas.microsoft.com/office/drawing/2014/main" xmlns="" id="{5A325D32-1412-4A23-9A5D-5100EDDAB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809" y="3499116"/>
              <a:ext cx="1410356" cy="289924"/>
            </a:xfrm>
            <a:prstGeom prst="rect">
              <a:avLst/>
            </a:prstGeom>
            <a:solidFill>
              <a:srgbClr val="203864"/>
            </a:solidFill>
            <a:ln w="31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ko-KR" altLang="en-US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고정소수점</a:t>
              </a:r>
            </a:p>
          </p:txBody>
        </p:sp>
        <p:sp>
          <p:nvSpPr>
            <p:cNvPr id="70" name="Rectangle 17">
              <a:extLst>
                <a:ext uri="{FF2B5EF4-FFF2-40B4-BE49-F238E27FC236}">
                  <a16:creationId xmlns:a16="http://schemas.microsoft.com/office/drawing/2014/main" xmlns="" id="{B75ECB07-855C-4CF3-97C5-6BB5276A5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639" y="3831020"/>
              <a:ext cx="1410356" cy="289924"/>
            </a:xfrm>
            <a:prstGeom prst="rect">
              <a:avLst/>
            </a:prstGeom>
            <a:solidFill>
              <a:srgbClr val="203864"/>
            </a:solidFill>
            <a:ln w="31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ko-KR" altLang="en-US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부동소수점</a:t>
              </a:r>
            </a:p>
          </p:txBody>
        </p:sp>
        <p:sp>
          <p:nvSpPr>
            <p:cNvPr id="71" name="Rectangle 17">
              <a:extLst>
                <a:ext uri="{FF2B5EF4-FFF2-40B4-BE49-F238E27FC236}">
                  <a16:creationId xmlns:a16="http://schemas.microsoft.com/office/drawing/2014/main" xmlns="" id="{C9363F54-C0F6-41DF-9AE3-F1C447D61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016" y="4423130"/>
              <a:ext cx="1238216" cy="289924"/>
            </a:xfrm>
            <a:prstGeom prst="rect">
              <a:avLst/>
            </a:prstGeom>
            <a:solidFill>
              <a:srgbClr val="203864"/>
            </a:solidFill>
            <a:ln w="31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ko-KR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EBCDIC </a:t>
              </a:r>
              <a:r>
                <a:rPr lang="ko-KR" altLang="en-US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코드</a:t>
              </a:r>
            </a:p>
          </p:txBody>
        </p:sp>
        <p:sp>
          <p:nvSpPr>
            <p:cNvPr id="72" name="Rectangle 17">
              <a:extLst>
                <a:ext uri="{FF2B5EF4-FFF2-40B4-BE49-F238E27FC236}">
                  <a16:creationId xmlns:a16="http://schemas.microsoft.com/office/drawing/2014/main" xmlns="" id="{60826A16-B15D-4E30-B84A-F80DC2E9C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016" y="4755034"/>
              <a:ext cx="1238216" cy="289924"/>
            </a:xfrm>
            <a:prstGeom prst="rect">
              <a:avLst/>
            </a:prstGeom>
            <a:solidFill>
              <a:srgbClr val="203864"/>
            </a:solidFill>
            <a:ln w="31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ko-KR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ASCII </a:t>
              </a:r>
              <a:r>
                <a:rPr lang="ko-KR" altLang="en-US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코드</a:t>
              </a:r>
            </a:p>
          </p:txBody>
        </p:sp>
        <p:sp>
          <p:nvSpPr>
            <p:cNvPr id="73" name="Rectangle 17">
              <a:extLst>
                <a:ext uri="{FF2B5EF4-FFF2-40B4-BE49-F238E27FC236}">
                  <a16:creationId xmlns:a16="http://schemas.microsoft.com/office/drawing/2014/main" xmlns="" id="{EF9C64DE-B75D-4BCA-9E86-3310A26CB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016" y="4091226"/>
              <a:ext cx="1238216" cy="289924"/>
            </a:xfrm>
            <a:prstGeom prst="rect">
              <a:avLst/>
            </a:prstGeom>
            <a:solidFill>
              <a:srgbClr val="203864"/>
            </a:solidFill>
            <a:ln w="31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ko-KR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BCD </a:t>
              </a:r>
              <a:r>
                <a:rPr lang="ko-KR" altLang="en-US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코드</a:t>
              </a:r>
            </a:p>
          </p:txBody>
        </p:sp>
        <p:sp>
          <p:nvSpPr>
            <p:cNvPr id="74" name="Rectangle 17">
              <a:extLst>
                <a:ext uri="{FF2B5EF4-FFF2-40B4-BE49-F238E27FC236}">
                  <a16:creationId xmlns:a16="http://schemas.microsoft.com/office/drawing/2014/main" xmlns="" id="{E18A4F52-C86A-41A4-8FBC-AF3682504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764" y="5167700"/>
              <a:ext cx="1410356" cy="289924"/>
            </a:xfrm>
            <a:prstGeom prst="rect">
              <a:avLst/>
            </a:prstGeom>
            <a:solidFill>
              <a:srgbClr val="203864"/>
            </a:solidFill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ko-KR" altLang="en-US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논리자료</a:t>
              </a:r>
            </a:p>
          </p:txBody>
        </p:sp>
        <p:sp>
          <p:nvSpPr>
            <p:cNvPr id="75" name="Rectangle 17">
              <a:extLst>
                <a:ext uri="{FF2B5EF4-FFF2-40B4-BE49-F238E27FC236}">
                  <a16:creationId xmlns:a16="http://schemas.microsoft.com/office/drawing/2014/main" xmlns="" id="{F9381BDA-F082-47EC-B639-62D26BB30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764" y="5499604"/>
              <a:ext cx="1410356" cy="289924"/>
            </a:xfrm>
            <a:prstGeom prst="rect">
              <a:avLst/>
            </a:prstGeom>
            <a:solidFill>
              <a:srgbClr val="203864"/>
            </a:solidFill>
            <a:ln w="31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ko-KR" altLang="en-US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포인터자료</a:t>
              </a:r>
            </a:p>
          </p:txBody>
        </p:sp>
        <p:sp>
          <p:nvSpPr>
            <p:cNvPr id="76" name="Rectangle 17">
              <a:extLst>
                <a:ext uri="{FF2B5EF4-FFF2-40B4-BE49-F238E27FC236}">
                  <a16:creationId xmlns:a16="http://schemas.microsoft.com/office/drawing/2014/main" xmlns="" id="{EB82E8C7-2A00-4DEF-B610-3F36E6218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764" y="5831508"/>
              <a:ext cx="1410356" cy="289924"/>
            </a:xfrm>
            <a:prstGeom prst="rect">
              <a:avLst/>
            </a:prstGeom>
            <a:solidFill>
              <a:srgbClr val="203864"/>
            </a:solidFill>
            <a:ln w="31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ko-KR" altLang="en-US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문자열자료</a:t>
              </a:r>
            </a:p>
          </p:txBody>
        </p:sp>
        <p:sp>
          <p:nvSpPr>
            <p:cNvPr id="77" name="Rectangle 17">
              <a:extLst>
                <a:ext uri="{FF2B5EF4-FFF2-40B4-BE49-F238E27FC236}">
                  <a16:creationId xmlns:a16="http://schemas.microsoft.com/office/drawing/2014/main" xmlns="" id="{9D77DF36-4C16-45E7-88E3-15800A531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764" y="4274891"/>
              <a:ext cx="1368152" cy="611596"/>
            </a:xfrm>
            <a:prstGeom prst="rect">
              <a:avLst/>
            </a:prstGeom>
            <a:solidFill>
              <a:srgbClr val="203864"/>
            </a:solidFill>
            <a:ln w="31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ko-KR" altLang="en-US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외부자료표현</a:t>
              </a:r>
              <a:r>
                <a:rPr lang="en-US" altLang="ko-KR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문자자료</a:t>
              </a:r>
              <a:r>
                <a:rPr lang="en-US" altLang="ko-KR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Rectangle 17">
              <a:extLst>
                <a:ext uri="{FF2B5EF4-FFF2-40B4-BE49-F238E27FC236}">
                  <a16:creationId xmlns:a16="http://schemas.microsoft.com/office/drawing/2014/main" xmlns="" id="{9AE73DB9-3AF0-4773-A726-38E397840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764" y="2839434"/>
              <a:ext cx="1368152" cy="640726"/>
            </a:xfrm>
            <a:prstGeom prst="rect">
              <a:avLst/>
            </a:prstGeom>
            <a:solidFill>
              <a:srgbClr val="203864"/>
            </a:solidFill>
            <a:ln w="31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ko-KR" altLang="en-US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내부자료표현</a:t>
              </a:r>
              <a:r>
                <a:rPr lang="en-US" altLang="ko-KR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수치자료</a:t>
              </a:r>
              <a:r>
                <a:rPr lang="en-US" altLang="ko-KR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9" name="Rectangle 17">
              <a:extLst>
                <a:ext uri="{FF2B5EF4-FFF2-40B4-BE49-F238E27FC236}">
                  <a16:creationId xmlns:a16="http://schemas.microsoft.com/office/drawing/2014/main" xmlns="" id="{810B7F29-6744-4E82-903D-7DD04825F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948" y="2291371"/>
              <a:ext cx="792088" cy="263567"/>
            </a:xfrm>
            <a:prstGeom prst="rect">
              <a:avLst/>
            </a:prstGeom>
            <a:solidFill>
              <a:srgbClr val="203864"/>
            </a:solidFill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ko-KR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  <a:r>
                <a:rPr lang="ko-KR" altLang="en-US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진수</a:t>
              </a:r>
            </a:p>
          </p:txBody>
        </p:sp>
        <p:sp>
          <p:nvSpPr>
            <p:cNvPr id="80" name="Rectangle 17">
              <a:extLst>
                <a:ext uri="{FF2B5EF4-FFF2-40B4-BE49-F238E27FC236}">
                  <a16:creationId xmlns:a16="http://schemas.microsoft.com/office/drawing/2014/main" xmlns="" id="{27132E32-EFA0-40A4-B9D8-5BE3BE5AD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948" y="3279645"/>
              <a:ext cx="792088" cy="263567"/>
            </a:xfrm>
            <a:prstGeom prst="rect">
              <a:avLst/>
            </a:prstGeom>
            <a:solidFill>
              <a:srgbClr val="203864"/>
            </a:solidFill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ko-KR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진수</a:t>
              </a:r>
            </a:p>
          </p:txBody>
        </p:sp>
        <p:sp>
          <p:nvSpPr>
            <p:cNvPr id="81" name="Rectangle 17">
              <a:extLst>
                <a:ext uri="{FF2B5EF4-FFF2-40B4-BE49-F238E27FC236}">
                  <a16:creationId xmlns:a16="http://schemas.microsoft.com/office/drawing/2014/main" xmlns="" id="{DFDFB2E4-AC90-4340-A74B-5272DA3D1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2068" y="2819461"/>
              <a:ext cx="792088" cy="263567"/>
            </a:xfrm>
            <a:prstGeom prst="rect">
              <a:avLst/>
            </a:prstGeom>
            <a:solidFill>
              <a:srgbClr val="203864"/>
            </a:solidFill>
            <a:ln w="31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ko-KR" altLang="en-US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    수</a:t>
              </a:r>
            </a:p>
          </p:txBody>
        </p:sp>
        <p:sp>
          <p:nvSpPr>
            <p:cNvPr id="82" name="Rectangle 17">
              <a:extLst>
                <a:ext uri="{FF2B5EF4-FFF2-40B4-BE49-F238E27FC236}">
                  <a16:creationId xmlns:a16="http://schemas.microsoft.com/office/drawing/2014/main" xmlns="" id="{E3C3DA40-CE7F-4866-9800-0FA966406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7804" y="3697625"/>
              <a:ext cx="792088" cy="263567"/>
            </a:xfrm>
            <a:prstGeom prst="rect">
              <a:avLst/>
            </a:prstGeom>
            <a:solidFill>
              <a:srgbClr val="203864"/>
            </a:solidFill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ko-KR" altLang="en-US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    수</a:t>
              </a:r>
            </a:p>
          </p:txBody>
        </p:sp>
        <p:sp>
          <p:nvSpPr>
            <p:cNvPr id="83" name="Rectangle 17">
              <a:extLst>
                <a:ext uri="{FF2B5EF4-FFF2-40B4-BE49-F238E27FC236}">
                  <a16:creationId xmlns:a16="http://schemas.microsoft.com/office/drawing/2014/main" xmlns="" id="{96FD23C2-4C77-424A-B34C-B47189AF2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0825" y="2048089"/>
              <a:ext cx="981927" cy="289924"/>
            </a:xfrm>
            <a:prstGeom prst="rect">
              <a:avLst/>
            </a:prstGeom>
            <a:solidFill>
              <a:srgbClr val="203864"/>
            </a:solidFill>
            <a:ln w="31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ko-KR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Zone</a:t>
              </a:r>
              <a:r>
                <a:rPr lang="ko-KR" altLang="en-US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형식</a:t>
              </a:r>
            </a:p>
          </p:txBody>
        </p:sp>
        <p:sp>
          <p:nvSpPr>
            <p:cNvPr id="84" name="Rectangle 17">
              <a:extLst>
                <a:ext uri="{FF2B5EF4-FFF2-40B4-BE49-F238E27FC236}">
                  <a16:creationId xmlns:a16="http://schemas.microsoft.com/office/drawing/2014/main" xmlns="" id="{52E90C99-330C-4609-A2D6-B192543B3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000" y="2389192"/>
              <a:ext cx="981927" cy="289924"/>
            </a:xfrm>
            <a:prstGeom prst="rect">
              <a:avLst/>
            </a:prstGeom>
            <a:solidFill>
              <a:srgbClr val="203864"/>
            </a:solidFill>
            <a:ln w="317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latinLnBrk="1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latinLnBrk="1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ko-KR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Pack</a:t>
              </a:r>
              <a:r>
                <a:rPr lang="ko-KR" altLang="en-US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형식</a:t>
              </a:r>
            </a:p>
          </p:txBody>
        </p:sp>
      </p:grpSp>
      <p:sp>
        <p:nvSpPr>
          <p:cNvPr id="87" name="직사각형 86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11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17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1328126" cy="523220"/>
            <a:chOff x="1577990" y="2199826"/>
            <a:chExt cx="1328126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78739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진법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5" name="모서리가 둥근 직사각형 9">
            <a:extLst>
              <a:ext uri="{FF2B5EF4-FFF2-40B4-BE49-F238E27FC236}">
                <a16:creationId xmlns:a16="http://schemas.microsoft.com/office/drawing/2014/main" xmlns="" id="{E0309FA1-12B9-4C4A-B682-EF61B82CA689}"/>
              </a:ext>
            </a:extLst>
          </p:cNvPr>
          <p:cNvSpPr/>
          <p:nvPr/>
        </p:nvSpPr>
        <p:spPr>
          <a:xfrm>
            <a:off x="1090324" y="2893746"/>
            <a:ext cx="283109" cy="28492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</a:t>
            </a:r>
            <a:endParaRPr lang="ko-KR" altLang="en-US" sz="2400" b="1" spc="-150" dirty="0">
              <a:ln w="12700">
                <a:noFill/>
              </a:ln>
              <a:solidFill>
                <a:schemeClr val="accent5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F19191BE-6B1C-47B7-99AC-4C47D73363A0}"/>
              </a:ext>
            </a:extLst>
          </p:cNvPr>
          <p:cNvSpPr/>
          <p:nvPr/>
        </p:nvSpPr>
        <p:spPr>
          <a:xfrm>
            <a:off x="1373433" y="2805373"/>
            <a:ext cx="1099936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</a:pPr>
            <a:r>
              <a:rPr lang="ko-KR" altLang="en-US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24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fontAlgn="base">
              <a:spcBef>
                <a:spcPct val="0"/>
              </a:spcBef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ts val="2400"/>
              </a:lnSpc>
              <a:buFontTx/>
              <a:buChar char="-"/>
              <a:defRPr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임의의 숫자를 사용하여 수를 표현하는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방법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기수법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말함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lnSpc>
                <a:spcPts val="2400"/>
              </a:lnSpc>
              <a:buFontTx/>
              <a:buChar char="-"/>
              <a:defRPr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>
              <a:lnSpc>
                <a:spcPts val="24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진법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저장되는 컴퓨터의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특성상 컴퓨터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 및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동작을 이해하는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 아주 중요한 역할을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>
              <a:lnSpc>
                <a:spcPts val="2400"/>
              </a:lnSpc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>
              <a:lnSpc>
                <a:spcPts val="24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진법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일반적으로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사용하는 </a:t>
            </a:r>
            <a:r>
              <a:rPr lang="en-US" altLang="ko-KR" sz="2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0~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까지의 숫자를 사용하여 수를 나타내는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방법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>
              <a:lnSpc>
                <a:spcPts val="2400"/>
              </a:lnSpc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>
              <a:lnSpc>
                <a:spcPts val="24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프로그래밍에서 많이 사용되고 있는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진법의 종류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99822DA9-9A70-4E6B-9D3B-11E1D1D90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59989"/>
              </p:ext>
            </p:extLst>
          </p:nvPr>
        </p:nvGraphicFramePr>
        <p:xfrm>
          <a:off x="1920345" y="6121058"/>
          <a:ext cx="829303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5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54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1262"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altLang="en-US" sz="2200" kern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진    법</a:t>
                      </a: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altLang="en-US" sz="2200" kern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사용하는 수</a:t>
                      </a: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262"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진법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0, 1</a:t>
                      </a:r>
                      <a:endParaRPr lang="ko-KR" alt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1262"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8</a:t>
                      </a:r>
                      <a:r>
                        <a:rPr lang="ko-KR" alt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진법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0, 1, 2, 3, 4, 5, 6, 7</a:t>
                      </a:r>
                      <a:endParaRPr lang="ko-KR" alt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1262"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진법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0, 1, 2, 3, 4, 5, 6, 7, 8, 9</a:t>
                      </a:r>
                      <a:endParaRPr lang="ko-KR" alt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1262"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16</a:t>
                      </a:r>
                      <a:r>
                        <a:rPr lang="ko-KR" alt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진법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0, 1, 2, 3, 4, 5, 6, 7, 8, 9, A, B, C, D, E, F</a:t>
                      </a:r>
                      <a:endParaRPr lang="ko-KR" alt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12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80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AC415C2E-5D73-49CA-9CFB-FD9E9B0807C0}"/>
              </a:ext>
            </a:extLst>
          </p:cNvPr>
          <p:cNvGrpSpPr/>
          <p:nvPr/>
        </p:nvGrpSpPr>
        <p:grpSpPr>
          <a:xfrm>
            <a:off x="819959" y="2030588"/>
            <a:ext cx="11552838" cy="4160327"/>
            <a:chOff x="819959" y="2030588"/>
            <a:chExt cx="11552838" cy="416032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90672C57-A57E-4C40-A4C7-59EA4E2B5EF6}"/>
                </a:ext>
              </a:extLst>
            </p:cNvPr>
            <p:cNvGrpSpPr/>
            <p:nvPr/>
          </p:nvGrpSpPr>
          <p:grpSpPr>
            <a:xfrm>
              <a:off x="819959" y="2030588"/>
              <a:ext cx="1991769" cy="523220"/>
              <a:chOff x="1577990" y="2199826"/>
              <a:chExt cx="1991769" cy="420404"/>
            </a:xfrm>
          </p:grpSpPr>
          <p:sp>
            <p:nvSpPr>
              <p:cNvPr id="41" name="모서리가 둥근 직사각형 18">
                <a:extLst>
                  <a:ext uri="{FF2B5EF4-FFF2-40B4-BE49-F238E27FC236}">
                    <a16:creationId xmlns:a16="http://schemas.microsoft.com/office/drawing/2014/main" xmlns="" id="{8CC754EE-44EF-4E22-AAC9-C005F09157A9}"/>
                  </a:ext>
                </a:extLst>
              </p:cNvPr>
              <p:cNvSpPr/>
              <p:nvPr/>
            </p:nvSpPr>
            <p:spPr>
              <a:xfrm>
                <a:off x="1577990" y="2216957"/>
                <a:ext cx="540731" cy="38614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3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5 )</a:t>
                </a:r>
                <a:endParaRPr lang="ko-KR" altLang="en-US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BCD183D-8ED6-4730-8170-F38569F3D05E}"/>
                  </a:ext>
                </a:extLst>
              </p:cNvPr>
              <p:cNvSpPr/>
              <p:nvPr/>
            </p:nvSpPr>
            <p:spPr>
              <a:xfrm>
                <a:off x="2118721" y="2199826"/>
                <a:ext cx="1451038" cy="42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28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진법 변환</a:t>
                </a:r>
                <a:endPara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3385542"/>
              <a:chOff x="1454251" y="3664625"/>
              <a:chExt cx="11282473" cy="3385542"/>
            </a:xfrm>
          </p:grpSpPr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3385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</a:pP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임의의 진법</a:t>
                </a:r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진수</a:t>
                </a:r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다른 </a:t>
                </a:r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진법으로 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바꾸는 </a:t>
                </a:r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이유 및 방법</a:t>
                </a:r>
                <a:endPara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lvl="0" fontAlgn="base">
                  <a:spcBef>
                    <a:spcPct val="0"/>
                  </a:spcBef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indent="-342900">
                  <a:lnSpc>
                    <a:spcPts val="2400"/>
                  </a:lnSpc>
                  <a:buFontTx/>
                  <a:buChar char="-"/>
                  <a:defRPr/>
                </a:pP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사용자가  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메모리에 데이터가 어떻게 저장되어 있는지 알아야 할 필요성이 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있기 </a:t>
                </a:r>
                <a:r>
                  <a:rPr lang="en-US" altLang="ko-KR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때문에 컴퓨터 내부의 데이터를 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표현하기 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위함</a:t>
                </a:r>
                <a:endPara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indent="-342900">
                  <a:lnSpc>
                    <a:spcPts val="2400"/>
                  </a:lnSpc>
                  <a:buFontTx/>
                  <a:buChar char="-"/>
                  <a:defRPr/>
                </a:pPr>
                <a:endPara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>
                  <a:lnSpc>
                    <a:spcPts val="24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일반적으로 컴퓨터 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메모리에 저장되는 데이터는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0101000011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와 같이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진수로 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저장함</a:t>
                </a:r>
                <a:endPara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>
                  <a:lnSpc>
                    <a:spcPts val="2400"/>
                  </a:lnSpc>
                  <a:buFont typeface="Wingdings" panose="05000000000000000000" pitchFamily="2" charset="2"/>
                  <a:buChar char="§"/>
                  <a:defRPr/>
                </a:pPr>
                <a:endPara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>
                  <a:lnSpc>
                    <a:spcPts val="2400"/>
                  </a:lnSpc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진법으로 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표현된 데이터는 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읽기가 쉽지 않기 때문에 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일반적으로 사용하는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10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진법이나 주소체계에서 사용되는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16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진법 등으로 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변환이 필요함</a:t>
                </a:r>
                <a:endPara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lvl="0" indent="-342900">
                  <a:lnSpc>
                    <a:spcPts val="2400"/>
                  </a:lnSpc>
                  <a:buFontTx/>
                  <a:buChar char="-"/>
                  <a:defRPr/>
                </a:pPr>
                <a:endPara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lvl="0" indent="-342900">
                  <a:lnSpc>
                    <a:spcPts val="2400"/>
                  </a:lnSpc>
                  <a:buFontTx/>
                  <a:buChar char="-"/>
                  <a:defRPr/>
                </a:pPr>
                <a:r>
                  <a:rPr lang="en-US" altLang="ko-KR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진법을 </a:t>
                </a:r>
                <a:r>
                  <a:rPr lang="en-US" altLang="ko-KR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10, 8, 16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진법으로 변환하는 예</a:t>
                </a: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304D39E0-056F-4F3F-B2BD-574360DF8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53508"/>
              </p:ext>
            </p:extLst>
          </p:nvPr>
        </p:nvGraphicFramePr>
        <p:xfrm>
          <a:off x="1838235" y="6457557"/>
          <a:ext cx="10360691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7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69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1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200" kern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진    법</a:t>
                      </a: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200" kern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사용하는 수</a:t>
                      </a:r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1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진법 → </a:t>
                      </a: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진법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2200" b="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1101.11 )</a:t>
                      </a:r>
                      <a:r>
                        <a:rPr lang="en-US" altLang="ko-KR" sz="2200" b="0" kern="1200" baseline="-25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=(1×2</a:t>
                      </a:r>
                      <a:r>
                        <a:rPr lang="en-US" altLang="ko-KR" sz="2200" b="0" kern="1200" baseline="300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</a:t>
                      </a: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)+(1×2</a:t>
                      </a:r>
                      <a:r>
                        <a:rPr lang="en-US" altLang="ko-KR" sz="2200" b="0" kern="1200" baseline="300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)+(</a:t>
                      </a:r>
                      <a:r>
                        <a:rPr lang="en-US" altLang="ko-KR" sz="2200" b="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0×2</a:t>
                      </a:r>
                      <a:r>
                        <a:rPr lang="en-US" altLang="ko-KR" sz="2200" b="0" kern="1200" baseline="30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1 )</a:t>
                      </a:r>
                      <a:r>
                        <a:rPr lang="en-US" altLang="ko-KR" sz="2200" b="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+(</a:t>
                      </a: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1×2</a:t>
                      </a:r>
                      <a:r>
                        <a:rPr lang="en-US" altLang="ko-KR" sz="2200" b="0" kern="1200" baseline="300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      +(</a:t>
                      </a:r>
                      <a:r>
                        <a:rPr lang="en-US" altLang="ko-KR" sz="2200" b="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1×2</a:t>
                      </a:r>
                      <a:r>
                        <a:rPr lang="en-US" altLang="ko-KR" sz="2200" b="0" kern="1200" baseline="30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-1 )</a:t>
                      </a:r>
                      <a:r>
                        <a:rPr lang="en-US" altLang="ko-KR" sz="2200" b="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+(</a:t>
                      </a: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1×2</a:t>
                      </a:r>
                      <a:r>
                        <a:rPr lang="en-US" altLang="ko-KR" sz="2200" b="0" kern="1200" baseline="300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-2</a:t>
                      </a: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                       = 8+4+0+1+1/2+1/4=(</a:t>
                      </a:r>
                      <a:r>
                        <a:rPr lang="en-US" altLang="ko-KR" sz="2200" b="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13.75)</a:t>
                      </a:r>
                      <a:r>
                        <a:rPr lang="en-US" altLang="ko-KR" sz="2200" b="0" kern="1200" baseline="-25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</a:t>
                      </a:r>
                      <a:endParaRPr lang="ko-KR" altLang="en-US" sz="22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1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진법 → </a:t>
                      </a: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8</a:t>
                      </a:r>
                      <a:r>
                        <a:rPr lang="ko-KR" altLang="en-US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진법</a:t>
                      </a:r>
                      <a:endParaRPr lang="en-US" altLang="ko-KR" sz="22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(3</a:t>
                      </a:r>
                      <a:r>
                        <a:rPr lang="ko-KR" altLang="en-US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자리 단위로 변환</a:t>
                      </a: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 </a:t>
                      </a:r>
                      <a:endParaRPr lang="ko-KR" altLang="en-US" sz="22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2200" b="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110111 )</a:t>
                      </a:r>
                      <a:r>
                        <a:rPr lang="en-US" altLang="ko-KR" sz="2200" b="0" kern="1200" baseline="-25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en-US" altLang="ko-KR" sz="2200" b="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=(110  </a:t>
                      </a:r>
                      <a:r>
                        <a:rPr lang="en-US" altLang="ko-KR" sz="2200" b="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111 )</a:t>
                      </a:r>
                      <a:r>
                        <a:rPr lang="en-US" altLang="ko-KR" sz="2200" b="0" kern="1200" baseline="-25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=(67)</a:t>
                      </a:r>
                      <a:r>
                        <a:rPr lang="en-US" altLang="ko-KR" sz="2200" b="0" kern="1200" baseline="-250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8</a:t>
                      </a:r>
                      <a:endParaRPr lang="ko-KR" altLang="en-US" sz="2200" b="0" kern="1200" baseline="-25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1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진법 → </a:t>
                      </a: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16</a:t>
                      </a:r>
                      <a:r>
                        <a:rPr lang="ko-KR" altLang="en-US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진법</a:t>
                      </a:r>
                      <a:endParaRPr lang="en-US" altLang="ko-KR" sz="22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(4</a:t>
                      </a:r>
                      <a:r>
                        <a:rPr lang="ko-KR" altLang="en-US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자리 단위로 변환</a:t>
                      </a: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 </a:t>
                      </a:r>
                      <a:endParaRPr lang="ko-KR" altLang="en-US" sz="2200" b="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2200" b="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111001111 )</a:t>
                      </a:r>
                      <a:r>
                        <a:rPr lang="en-US" altLang="ko-KR" sz="2200" b="0" kern="1200" baseline="-25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=(0001  1100   </a:t>
                      </a:r>
                      <a:r>
                        <a:rPr lang="en-US" altLang="ko-KR" sz="2200" b="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1111 )</a:t>
                      </a:r>
                      <a:r>
                        <a:rPr lang="en-US" altLang="ko-KR" sz="2200" b="0" kern="1200" baseline="-25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en-US" altLang="ko-KR" sz="2200" b="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2200" b="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=(1CF)</a:t>
                      </a:r>
                      <a:r>
                        <a:rPr lang="en-US" altLang="ko-KR" sz="2200" b="0" kern="1200" baseline="-250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16</a:t>
                      </a:r>
                      <a:endParaRPr lang="ko-KR" altLang="en-US" sz="2200" b="0" kern="1200" baseline="-25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13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2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AC415C2E-5D73-49CA-9CFB-FD9E9B0807C0}"/>
              </a:ext>
            </a:extLst>
          </p:cNvPr>
          <p:cNvGrpSpPr/>
          <p:nvPr/>
        </p:nvGrpSpPr>
        <p:grpSpPr>
          <a:xfrm>
            <a:off x="819959" y="2030588"/>
            <a:ext cx="11552838" cy="2744555"/>
            <a:chOff x="819959" y="2030588"/>
            <a:chExt cx="11552838" cy="2744555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90672C57-A57E-4C40-A4C7-59EA4E2B5EF6}"/>
                </a:ext>
              </a:extLst>
            </p:cNvPr>
            <p:cNvGrpSpPr/>
            <p:nvPr/>
          </p:nvGrpSpPr>
          <p:grpSpPr>
            <a:xfrm>
              <a:off x="819959" y="2030588"/>
              <a:ext cx="2895863" cy="523220"/>
              <a:chOff x="1577990" y="2199826"/>
              <a:chExt cx="2895863" cy="420404"/>
            </a:xfrm>
          </p:grpSpPr>
          <p:sp>
            <p:nvSpPr>
              <p:cNvPr id="41" name="모서리가 둥근 직사각형 18">
                <a:extLst>
                  <a:ext uri="{FF2B5EF4-FFF2-40B4-BE49-F238E27FC236}">
                    <a16:creationId xmlns:a16="http://schemas.microsoft.com/office/drawing/2014/main" xmlns="" id="{8CC754EE-44EF-4E22-AAC9-C005F09157A9}"/>
                  </a:ext>
                </a:extLst>
              </p:cNvPr>
              <p:cNvSpPr/>
              <p:nvPr/>
            </p:nvSpPr>
            <p:spPr>
              <a:xfrm>
                <a:off x="1577990" y="2216957"/>
                <a:ext cx="540731" cy="38614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6</a:t>
                </a:r>
                <a:r>
                  <a:rPr lang="en-US" altLang="ko-KR" sz="2400" b="1" spc="-3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)</a:t>
                </a:r>
                <a:endParaRPr lang="ko-KR" altLang="en-US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BCD183D-8ED6-4730-8170-F38569F3D05E}"/>
                  </a:ext>
                </a:extLst>
              </p:cNvPr>
              <p:cNvSpPr/>
              <p:nvPr/>
            </p:nvSpPr>
            <p:spPr>
              <a:xfrm>
                <a:off x="2118721" y="2199826"/>
                <a:ext cx="2355132" cy="42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28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수치자료의 표현</a:t>
                </a:r>
                <a:endPara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1969770"/>
              <a:chOff x="1454251" y="3664625"/>
              <a:chExt cx="11282473" cy="1969770"/>
            </a:xfrm>
          </p:grpSpPr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1969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</a:pPr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10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진수의 </a:t>
                </a:r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표현</a:t>
                </a:r>
                <a:r>
                  <a:rPr lang="en-US" altLang="ko-KR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zone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형식</a:t>
                </a:r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  <a:p>
                <a:pPr lvl="0" fontAlgn="base">
                  <a:spcBef>
                    <a:spcPct val="0"/>
                  </a:spcBef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indent="-342900">
                  <a:buFontTx/>
                  <a:buChar char="-"/>
                  <a:defRPr/>
                </a:pP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10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진수 한 자리를 표현하기 위해서 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바이트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(8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사용하는 형식</a:t>
                </a: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indent="-342900" fontAlgn="base">
                  <a:spcBef>
                    <a:spcPct val="0"/>
                  </a:spcBef>
                  <a:buFontTx/>
                  <a:buChar char="-"/>
                  <a:defRPr/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존 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영역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상위 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 : 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항상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1111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 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표현</a:t>
                </a:r>
                <a:endPara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171450">
                  <a:buFont typeface="Wingdings" panose="05000000000000000000" pitchFamily="2" charset="2"/>
                  <a:buChar char="§"/>
                  <a:defRPr/>
                </a:pPr>
                <a:endPara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수치 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영역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 하위 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 : 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표현하고자 하는 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10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진수 한 자리 값에 대한 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진수 값을 표시</a:t>
                </a:r>
                <a:endPara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3D2B7255-2CE6-4868-9F55-B09DCDB42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944938"/>
              </p:ext>
            </p:extLst>
          </p:nvPr>
        </p:nvGraphicFramePr>
        <p:xfrm>
          <a:off x="2199774" y="5035614"/>
          <a:ext cx="9119248" cy="648610"/>
        </p:xfrm>
        <a:graphic>
          <a:graphicData uri="http://schemas.openxmlformats.org/drawingml/2006/table">
            <a:tbl>
              <a:tblPr/>
              <a:tblGrid>
                <a:gridCol w="11399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99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99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99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99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99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3990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3990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944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41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3F0BF3CD-7E93-4462-BDB2-B0A3E6D4C6CF}"/>
              </a:ext>
            </a:extLst>
          </p:cNvPr>
          <p:cNvCxnSpPr>
            <a:cxnSpLocks/>
          </p:cNvCxnSpPr>
          <p:nvPr/>
        </p:nvCxnSpPr>
        <p:spPr>
          <a:xfrm>
            <a:off x="2199774" y="5214050"/>
            <a:ext cx="4559624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BAA3810-0ECD-4B9A-9AFB-8EBB40E244B0}"/>
              </a:ext>
            </a:extLst>
          </p:cNvPr>
          <p:cNvSpPr/>
          <p:nvPr/>
        </p:nvSpPr>
        <p:spPr>
          <a:xfrm>
            <a:off x="3486270" y="4840504"/>
            <a:ext cx="1942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Zone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영역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(4bit)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7B2CBFF-9C69-4F14-9012-526A637D1700}"/>
              </a:ext>
            </a:extLst>
          </p:cNvPr>
          <p:cNvCxnSpPr>
            <a:cxnSpLocks/>
          </p:cNvCxnSpPr>
          <p:nvPr/>
        </p:nvCxnSpPr>
        <p:spPr>
          <a:xfrm>
            <a:off x="6772173" y="5216486"/>
            <a:ext cx="4559624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67F07A5-9AC9-4E6F-B13E-CB8B24A56E90}"/>
              </a:ext>
            </a:extLst>
          </p:cNvPr>
          <p:cNvSpPr/>
          <p:nvPr/>
        </p:nvSpPr>
        <p:spPr>
          <a:xfrm>
            <a:off x="8067905" y="4842940"/>
            <a:ext cx="1942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수치 영역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(4bit)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709B566-D26D-43A3-AA2B-05FBE579C240}"/>
              </a:ext>
            </a:extLst>
          </p:cNvPr>
          <p:cNvSpPr/>
          <p:nvPr/>
        </p:nvSpPr>
        <p:spPr>
          <a:xfrm>
            <a:off x="1360690" y="6187919"/>
            <a:ext cx="112123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Tx/>
              <a:buChar char="-"/>
              <a:defRPr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자리의 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진수를 표현하는 방법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indent="-3429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>
              <a:buFont typeface="Wingdings" panose="05000000000000000000" pitchFamily="2" charset="2"/>
              <a:buChar char="§"/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진수의 자릿수만큼 존 형식을 연결하여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사용함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171450"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자리의 존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영역에는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부호를 표시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양수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(+) : 1100  → C ,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음수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(-) : 1101 → D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32F6CA7A-EB58-4DB6-A07F-D31169AAD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745106"/>
              </p:ext>
            </p:extLst>
          </p:nvPr>
        </p:nvGraphicFramePr>
        <p:xfrm>
          <a:off x="1952123" y="7747615"/>
          <a:ext cx="5663555" cy="742188"/>
        </p:xfrm>
        <a:graphic>
          <a:graphicData uri="http://schemas.openxmlformats.org/drawingml/2006/table">
            <a:tbl>
              <a:tblPr/>
              <a:tblGrid>
                <a:gridCol w="853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16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16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16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16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16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0168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18572"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+415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1111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0100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1111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0001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1100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0101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3F575AF1-BB6D-4BA6-8F75-1A51F043C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7723"/>
              </p:ext>
            </p:extLst>
          </p:nvPr>
        </p:nvGraphicFramePr>
        <p:xfrm>
          <a:off x="1952123" y="8769676"/>
          <a:ext cx="5663555" cy="744272"/>
        </p:xfrm>
        <a:graphic>
          <a:graphicData uri="http://schemas.openxmlformats.org/drawingml/2006/table">
            <a:tbl>
              <a:tblPr/>
              <a:tblGrid>
                <a:gridCol w="853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16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16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16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16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016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0168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2136">
                <a:tc rowSpan="2">
                  <a:txBody>
                    <a:bodyPr/>
                    <a:lstStyle/>
                    <a:p>
                      <a:pPr marL="0" marR="0" indent="0" algn="just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-415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1111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0100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1111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0001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1100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0101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1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200" kern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</a:t>
                      </a:r>
                      <a:endParaRPr lang="en-US" sz="2200" kern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14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17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AC415C2E-5D73-49CA-9CFB-FD9E9B0807C0}"/>
              </a:ext>
            </a:extLst>
          </p:cNvPr>
          <p:cNvGrpSpPr/>
          <p:nvPr/>
        </p:nvGrpSpPr>
        <p:grpSpPr>
          <a:xfrm>
            <a:off x="819959" y="2030588"/>
            <a:ext cx="11552838" cy="2775333"/>
            <a:chOff x="819959" y="2030588"/>
            <a:chExt cx="11552838" cy="277533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90672C57-A57E-4C40-A4C7-59EA4E2B5EF6}"/>
                </a:ext>
              </a:extLst>
            </p:cNvPr>
            <p:cNvGrpSpPr/>
            <p:nvPr/>
          </p:nvGrpSpPr>
          <p:grpSpPr>
            <a:xfrm>
              <a:off x="819959" y="2030588"/>
              <a:ext cx="2895863" cy="523220"/>
              <a:chOff x="1577990" y="2199826"/>
              <a:chExt cx="2895863" cy="420404"/>
            </a:xfrm>
          </p:grpSpPr>
          <p:sp>
            <p:nvSpPr>
              <p:cNvPr id="41" name="모서리가 둥근 직사각형 18">
                <a:extLst>
                  <a:ext uri="{FF2B5EF4-FFF2-40B4-BE49-F238E27FC236}">
                    <a16:creationId xmlns:a16="http://schemas.microsoft.com/office/drawing/2014/main" xmlns="" id="{8CC754EE-44EF-4E22-AAC9-C005F09157A9}"/>
                  </a:ext>
                </a:extLst>
              </p:cNvPr>
              <p:cNvSpPr/>
              <p:nvPr/>
            </p:nvSpPr>
            <p:spPr>
              <a:xfrm>
                <a:off x="1577990" y="2216957"/>
                <a:ext cx="540731" cy="38614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3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6 )</a:t>
                </a:r>
                <a:endParaRPr lang="ko-KR" altLang="en-US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BCD183D-8ED6-4730-8170-F38569F3D05E}"/>
                  </a:ext>
                </a:extLst>
              </p:cNvPr>
              <p:cNvSpPr/>
              <p:nvPr/>
            </p:nvSpPr>
            <p:spPr>
              <a:xfrm>
                <a:off x="2118721" y="2199826"/>
                <a:ext cx="2355132" cy="42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28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수치자료의 표현</a:t>
                </a:r>
                <a:endPara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2000548"/>
              <a:chOff x="1454251" y="3664625"/>
              <a:chExt cx="11282473" cy="2000548"/>
            </a:xfrm>
          </p:grpSpPr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2000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</a:pPr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10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진수의 </a:t>
                </a:r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표현</a:t>
                </a:r>
                <a:r>
                  <a:rPr lang="en-US" altLang="ko-KR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(pack </a:t>
                </a:r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형식</a:t>
                </a:r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  <a:p>
                <a:pPr lvl="0" fontAlgn="base">
                  <a:spcBef>
                    <a:spcPct val="0"/>
                  </a:spcBef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lvl="0" indent="-342900">
                  <a:buFontTx/>
                  <a:buChar char="-"/>
                  <a:defRPr/>
                </a:pP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10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진수 한 자리를 표현하기 위해서 존 영역 없이 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비트를 사용하는 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형식</a:t>
                </a:r>
                <a:endPara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lvl="0" indent="-342900">
                  <a:buFontTx/>
                  <a:buChar char="-"/>
                  <a:defRPr/>
                </a:pPr>
                <a:endPara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존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형식의 문제점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처리속도와 기억공간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을 개선 </a:t>
                </a:r>
                <a:endPara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0" indent="-342900">
                  <a:buFontTx/>
                  <a:buChar char="-"/>
                  <a:defRPr/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최하위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 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비트에는 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부호를 표시 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 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양수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(+) : 1100  → C 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음수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 - ) : 1101 → D</a:t>
                </a:r>
              </a:p>
            </p:txBody>
          </p:sp>
        </p:grp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56D2B937-1B78-4A21-BB38-810FCE93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65070"/>
              </p:ext>
            </p:extLst>
          </p:nvPr>
        </p:nvGraphicFramePr>
        <p:xfrm>
          <a:off x="1838012" y="4923756"/>
          <a:ext cx="4681656" cy="742188"/>
        </p:xfrm>
        <a:graphic>
          <a:graphicData uri="http://schemas.openxmlformats.org/drawingml/2006/table">
            <a:tbl>
              <a:tblPr/>
              <a:tblGrid>
                <a:gridCol w="984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4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43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3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43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+415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0100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0001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0101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1100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</a:t>
                      </a:r>
                      <a:endParaRPr lang="en-US" sz="2200" kern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0FF1677F-5EB2-4498-942D-7D075A017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86371"/>
              </p:ext>
            </p:extLst>
          </p:nvPr>
        </p:nvGraphicFramePr>
        <p:xfrm>
          <a:off x="1840714" y="5952456"/>
          <a:ext cx="4669820" cy="742188"/>
        </p:xfrm>
        <a:graphic>
          <a:graphicData uri="http://schemas.openxmlformats.org/drawingml/2006/table">
            <a:tbl>
              <a:tblPr/>
              <a:tblGrid>
                <a:gridCol w="9815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20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20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20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20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-415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0100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0001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0101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1101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</a:t>
                      </a:r>
                      <a:endParaRPr lang="en-US" sz="2200" kern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15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33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AC415C2E-5D73-49CA-9CFB-FD9E9B0807C0}"/>
              </a:ext>
            </a:extLst>
          </p:cNvPr>
          <p:cNvGrpSpPr/>
          <p:nvPr/>
        </p:nvGrpSpPr>
        <p:grpSpPr>
          <a:xfrm>
            <a:off x="819959" y="2030588"/>
            <a:ext cx="11552838" cy="4621992"/>
            <a:chOff x="819959" y="2030588"/>
            <a:chExt cx="11552838" cy="462199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90672C57-A57E-4C40-A4C7-59EA4E2B5EF6}"/>
                </a:ext>
              </a:extLst>
            </p:cNvPr>
            <p:cNvGrpSpPr/>
            <p:nvPr/>
          </p:nvGrpSpPr>
          <p:grpSpPr>
            <a:xfrm>
              <a:off x="819959" y="2030588"/>
              <a:ext cx="3469481" cy="523220"/>
              <a:chOff x="1577990" y="2199826"/>
              <a:chExt cx="3469481" cy="420404"/>
            </a:xfrm>
          </p:grpSpPr>
          <p:sp>
            <p:nvSpPr>
              <p:cNvPr id="41" name="모서리가 둥근 직사각형 18">
                <a:extLst>
                  <a:ext uri="{FF2B5EF4-FFF2-40B4-BE49-F238E27FC236}">
                    <a16:creationId xmlns:a16="http://schemas.microsoft.com/office/drawing/2014/main" xmlns="" id="{8CC754EE-44EF-4E22-AAC9-C005F09157A9}"/>
                  </a:ext>
                </a:extLst>
              </p:cNvPr>
              <p:cNvSpPr/>
              <p:nvPr/>
            </p:nvSpPr>
            <p:spPr>
              <a:xfrm>
                <a:off x="1577990" y="2216957"/>
                <a:ext cx="540731" cy="38614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3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7 )</a:t>
                </a:r>
                <a:endParaRPr lang="ko-KR" altLang="en-US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BCD183D-8ED6-4730-8170-F38569F3D05E}"/>
                  </a:ext>
                </a:extLst>
              </p:cNvPr>
              <p:cNvSpPr/>
              <p:nvPr/>
            </p:nvSpPr>
            <p:spPr>
              <a:xfrm>
                <a:off x="2118721" y="2199826"/>
                <a:ext cx="2928750" cy="42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28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보수</a:t>
                </a:r>
                <a:r>
                  <a:rPr lang="en-US" altLang="ko-KR" sz="28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(complement)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3847207"/>
              <a:chOff x="1454251" y="3664625"/>
              <a:chExt cx="11282473" cy="3847207"/>
            </a:xfrm>
          </p:grpSpPr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3847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</a:pPr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개요</a:t>
                </a:r>
                <a:endPara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lvl="0" fontAlgn="base">
                  <a:spcBef>
                    <a:spcPct val="0"/>
                  </a:spcBef>
                </a:pPr>
                <a:endParaRPr lang="en-US" altLang="ko-KR" sz="10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57188" lvl="0" indent="-357188">
                  <a:buFont typeface="나눔바른고딕" panose="020B0600000101010101" charset="-127"/>
                  <a:buChar char="-"/>
                  <a:defRPr/>
                </a:pPr>
                <a:r>
                  <a:rPr lang="ko-KR" altLang="en-US" sz="24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컴퓨터가 </a:t>
                </a:r>
                <a:r>
                  <a:rPr lang="ko-KR" altLang="en-US" sz="2400" dirty="0">
                    <a:latin typeface="나눔바른고딕" panose="020B0600000101010101" charset="-127"/>
                    <a:ea typeface="나눔바른고딕" panose="020B0600000101010101" charset="-127"/>
                  </a:rPr>
                  <a:t>기본적으로 수행하는 덧셈 연산을 이용하여 </a:t>
                </a:r>
                <a:r>
                  <a:rPr lang="ko-KR" altLang="en-US" sz="24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뺄셈을 수행하기 </a:t>
                </a:r>
                <a:r>
                  <a:rPr lang="ko-KR" altLang="en-US" sz="2400" dirty="0">
                    <a:latin typeface="나눔바른고딕" panose="020B0600000101010101" charset="-127"/>
                    <a:ea typeface="나눔바른고딕" panose="020B0600000101010101" charset="-127"/>
                  </a:rPr>
                  <a:t>위해 </a:t>
                </a:r>
                <a:r>
                  <a:rPr lang="en-US" altLang="ko-KR" sz="24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/>
                </a:r>
                <a:br>
                  <a:rPr lang="en-US" altLang="ko-KR" sz="24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</a:br>
                <a:r>
                  <a:rPr lang="ko-KR" altLang="en-US" sz="24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사용함</a:t>
                </a:r>
                <a:r>
                  <a:rPr lang="en-US" altLang="ko-KR" sz="24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(A-B </a:t>
                </a:r>
                <a:r>
                  <a:rPr lang="en-US" altLang="ko-KR" sz="2400" dirty="0" smtClean="0">
                    <a:latin typeface="나눔바른고딕" panose="020B0600000101010101" charset="-127"/>
                    <a:ea typeface="나눔바른고딕" panose="020B0600000101010101" charset="-127"/>
                    <a:sym typeface="Symbol"/>
                  </a:rPr>
                  <a:t> </a:t>
                </a:r>
                <a:r>
                  <a:rPr lang="en-US" altLang="ko-KR" sz="24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A</a:t>
                </a:r>
                <a:r>
                  <a:rPr lang="en-US" altLang="ko-KR" sz="2400" dirty="0">
                    <a:latin typeface="나눔바른고딕" panose="020B0600000101010101" charset="-127"/>
                    <a:ea typeface="나눔바른고딕" panose="020B0600000101010101" charset="-127"/>
                  </a:rPr>
                  <a:t>+(-B))</a:t>
                </a:r>
                <a:endParaRPr lang="en-US" altLang="ko-KR" sz="24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357188" lvl="0" indent="-357188">
                  <a:buFont typeface="나눔바른고딕" panose="020B0600000101010101" charset="-127"/>
                  <a:buChar char="-"/>
                  <a:defRPr/>
                </a:pPr>
                <a:endParaRPr lang="en-US" altLang="ko-KR" sz="10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357188" lvl="0" indent="-357188">
                  <a:buFont typeface="나눔바른고딕" panose="020B0600000101010101" charset="-127"/>
                  <a:buChar char="-"/>
                  <a:defRPr/>
                </a:pPr>
                <a:r>
                  <a:rPr lang="ko-KR" altLang="en-US" sz="24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두 </a:t>
                </a:r>
                <a:r>
                  <a:rPr lang="ko-KR" altLang="en-US" sz="2400" dirty="0">
                    <a:latin typeface="나눔바른고딕" panose="020B0600000101010101" charset="-127"/>
                    <a:ea typeface="나눔바른고딕" panose="020B0600000101010101" charset="-127"/>
                  </a:rPr>
                  <a:t>수의 합이 진법의 밑수</a:t>
                </a:r>
                <a:r>
                  <a:rPr lang="en-US" altLang="ko-KR" sz="2400" dirty="0">
                    <a:latin typeface="나눔바른고딕" panose="020B0600000101010101" charset="-127"/>
                    <a:ea typeface="나눔바른고딕" panose="020B0600000101010101" charset="-127"/>
                  </a:rPr>
                  <a:t>(N)</a:t>
                </a:r>
                <a:r>
                  <a:rPr lang="ko-KR" altLang="en-US" sz="2400" dirty="0">
                    <a:latin typeface="나눔바른고딕" panose="020B0600000101010101" charset="-127"/>
                    <a:ea typeface="나눔바른고딕" panose="020B0600000101010101" charset="-127"/>
                  </a:rPr>
                  <a:t>가 되게 하는 </a:t>
                </a:r>
                <a:r>
                  <a:rPr lang="ko-KR" altLang="en-US" sz="24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수</a:t>
                </a:r>
                <a:endParaRPr lang="en-US" altLang="ko-KR" sz="24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357188" lvl="0" indent="-357188">
                  <a:buFont typeface="나눔바른고딕" panose="020B0600000101010101" charset="-127"/>
                  <a:buChar char="-"/>
                  <a:defRPr/>
                </a:pPr>
                <a:endParaRPr lang="en-US" altLang="ko-KR" sz="10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972000" lvl="1" indent="-357188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10</a:t>
                </a:r>
                <a:r>
                  <a:rPr lang="ko-KR" altLang="en-US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진수 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4</a:t>
                </a:r>
                <a:r>
                  <a:rPr lang="ko-KR" altLang="en-US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에 대한 </a:t>
                </a:r>
                <a:r>
                  <a:rPr lang="en-US" altLang="ko-KR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10</a:t>
                </a:r>
                <a:r>
                  <a:rPr lang="ko-KR" altLang="en-US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의 보수는 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6, </a:t>
                </a:r>
                <a:r>
                  <a:rPr lang="en-US" altLang="ko-KR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10</a:t>
                </a:r>
                <a:r>
                  <a:rPr lang="ko-KR" altLang="en-US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진수 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2</a:t>
                </a:r>
                <a:r>
                  <a:rPr lang="ko-KR" altLang="en-US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에 대한 </a:t>
                </a:r>
                <a:r>
                  <a:rPr lang="en-US" altLang="ko-KR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10</a:t>
                </a:r>
                <a:r>
                  <a:rPr lang="ko-KR" altLang="en-US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의 보수는 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8</a:t>
                </a:r>
              </a:p>
              <a:p>
                <a:pPr marL="1042988" lvl="1" indent="-357188">
                  <a:buFont typeface="Wingdings" panose="05000000000000000000" pitchFamily="2" charset="2"/>
                  <a:buChar char="§"/>
                  <a:defRPr/>
                </a:pPr>
                <a:endParaRPr lang="en-US" altLang="ko-KR" sz="10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342900" indent="-342900">
                  <a:buFont typeface="나눔바른고딕" panose="020B0600000101010101" charset="-127"/>
                  <a:buChar char="-"/>
                  <a:defRPr/>
                </a:pP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진법에는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보수와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r-1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보수가  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있음</a:t>
                </a:r>
                <a:endPara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indent="-342900">
                  <a:buFont typeface="나눔바른고딕" panose="020B0600000101010101" charset="-127"/>
                  <a:buChar char="-"/>
                  <a:defRPr/>
                </a:pPr>
                <a:endPara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57188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10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진법의 경우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(10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보수와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9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보수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  <a:p>
                <a:pPr marL="972000" lvl="1" indent="-357188">
                  <a:buFont typeface="Wingdings" panose="05000000000000000000" pitchFamily="2" charset="2"/>
                  <a:buChar char="§"/>
                  <a:defRPr/>
                </a:pPr>
                <a:endPara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57188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진법의 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경우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(2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보수와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보수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</p:txBody>
          </p:sp>
        </p:grp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04E07EC2-A543-4227-BB7C-FD70C1032B15}"/>
              </a:ext>
            </a:extLst>
          </p:cNvPr>
          <p:cNvGrpSpPr/>
          <p:nvPr/>
        </p:nvGrpSpPr>
        <p:grpSpPr>
          <a:xfrm>
            <a:off x="1090324" y="6761442"/>
            <a:ext cx="11282473" cy="461665"/>
            <a:chOff x="1090324" y="5444178"/>
            <a:chExt cx="11282473" cy="461665"/>
          </a:xfrm>
        </p:grpSpPr>
        <p:sp>
          <p:nvSpPr>
            <p:cNvPr id="87" name="모서리가 둥근 직사각형 9">
              <a:extLst>
                <a:ext uri="{FF2B5EF4-FFF2-40B4-BE49-F238E27FC236}">
                  <a16:creationId xmlns:a16="http://schemas.microsoft.com/office/drawing/2014/main" xmlns="" id="{93A49CDD-DCB8-4F4D-BB7B-FA5D7407CFC8}"/>
                </a:ext>
              </a:extLst>
            </p:cNvPr>
            <p:cNvSpPr/>
            <p:nvPr/>
          </p:nvSpPr>
          <p:spPr>
            <a:xfrm>
              <a:off x="1090324" y="5532551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68D0A1F9-770B-4CC0-8655-3609F1BE3470}"/>
                </a:ext>
              </a:extLst>
            </p:cNvPr>
            <p:cNvSpPr/>
            <p:nvPr/>
          </p:nvSpPr>
          <p:spPr>
            <a:xfrm>
              <a:off x="1373433" y="5444178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보수의 계산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xmlns="" id="{ABD40713-F4F3-43A1-BEC0-03008D0AC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14842"/>
              </p:ext>
            </p:extLst>
          </p:nvPr>
        </p:nvGraphicFramePr>
        <p:xfrm>
          <a:off x="1651638" y="7339318"/>
          <a:ext cx="8400065" cy="461665"/>
        </p:xfrm>
        <a:graphic>
          <a:graphicData uri="http://schemas.openxmlformats.org/drawingml/2006/table">
            <a:tbl>
              <a:tblPr/>
              <a:tblGrid>
                <a:gridCol w="16800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00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00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80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800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+5</a:t>
                      </a:r>
                    </a:p>
                  </a:txBody>
                  <a:tcPr marL="64770" marR="64770" marT="17907" marB="17907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xmlns="" id="{4547D286-DFDC-4D52-87D7-EC1A1A2FA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81414"/>
              </p:ext>
            </p:extLst>
          </p:nvPr>
        </p:nvGraphicFramePr>
        <p:xfrm>
          <a:off x="1634168" y="8308404"/>
          <a:ext cx="8417535" cy="461665"/>
        </p:xfrm>
        <a:graphic>
          <a:graphicData uri="http://schemas.openxmlformats.org/drawingml/2006/table">
            <a:tbl>
              <a:tblPr/>
              <a:tblGrid>
                <a:gridCol w="1683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35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35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835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835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2400" b="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의 보수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xmlns="" id="{19387109-8C96-4B0B-A4BE-CD3A2FC54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90628"/>
              </p:ext>
            </p:extLst>
          </p:nvPr>
        </p:nvGraphicFramePr>
        <p:xfrm>
          <a:off x="1634168" y="9334639"/>
          <a:ext cx="8406510" cy="461665"/>
        </p:xfrm>
        <a:graphic>
          <a:graphicData uri="http://schemas.openxmlformats.org/drawingml/2006/table">
            <a:tbl>
              <a:tblPr/>
              <a:tblGrid>
                <a:gridCol w="16813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13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13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813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813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b="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2400" b="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의 보수</a:t>
                      </a:r>
                      <a:r>
                        <a:rPr lang="en-US" altLang="ko-KR" sz="2400" b="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(-5)</a:t>
                      </a:r>
                      <a:endParaRPr lang="ko-KR" altLang="en-US" sz="2400" b="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32728D21-E311-4B79-881F-EB8848F1B050}"/>
              </a:ext>
            </a:extLst>
          </p:cNvPr>
          <p:cNvGrpSpPr/>
          <p:nvPr/>
        </p:nvGrpSpPr>
        <p:grpSpPr>
          <a:xfrm>
            <a:off x="3948667" y="7839250"/>
            <a:ext cx="3863097" cy="430887"/>
            <a:chOff x="3657719" y="6760728"/>
            <a:chExt cx="3863097" cy="430887"/>
          </a:xfrm>
        </p:grpSpPr>
        <p:pic>
          <p:nvPicPr>
            <p:cNvPr id="92" name="Picture 15" descr="그림2 copy">
              <a:extLst>
                <a:ext uri="{FF2B5EF4-FFF2-40B4-BE49-F238E27FC236}">
                  <a16:creationId xmlns:a16="http://schemas.microsoft.com/office/drawing/2014/main" xmlns="" id="{38CF507C-732D-4312-A3C5-79E901B162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657719" y="6814291"/>
              <a:ext cx="454541" cy="252412"/>
            </a:xfrm>
            <a:prstGeom prst="rect">
              <a:avLst/>
            </a:prstGeom>
            <a:noFill/>
          </p:spPr>
        </p:pic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017CAF26-5FA3-4C68-918C-15EA22112338}"/>
                </a:ext>
              </a:extLst>
            </p:cNvPr>
            <p:cNvSpPr/>
            <p:nvPr/>
          </p:nvSpPr>
          <p:spPr>
            <a:xfrm>
              <a:off x="4082054" y="6760728"/>
              <a:ext cx="3438762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2200" b="1" spc="-15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200" b="1" spc="-15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보수를 취함</a:t>
              </a:r>
              <a:r>
                <a:rPr lang="en-US" altLang="ko-KR" sz="2200" b="1" spc="-15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 →</a:t>
              </a:r>
              <a:r>
                <a:rPr lang="ko-KR" altLang="en-US" sz="2200" b="1" spc="-15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200" b="1" spc="-15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0,  0 </a:t>
              </a:r>
              <a:r>
                <a:rPr lang="en-US" altLang="ko-KR" sz="2200" b="1" spc="-150" dirty="0" smtClean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→1 )</a:t>
              </a:r>
              <a:r>
                <a:rPr lang="ko-KR" altLang="en-US" sz="2200" b="1" spc="-150" dirty="0" smtClean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200" b="1" spc="-15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C625F521-B99F-4677-BAB0-2044BE88E5C9}"/>
              </a:ext>
            </a:extLst>
          </p:cNvPr>
          <p:cNvGrpSpPr/>
          <p:nvPr/>
        </p:nvGrpSpPr>
        <p:grpSpPr>
          <a:xfrm>
            <a:off x="3948667" y="8808336"/>
            <a:ext cx="4380616" cy="430887"/>
            <a:chOff x="3677027" y="7880166"/>
            <a:chExt cx="4380616" cy="430887"/>
          </a:xfrm>
        </p:grpSpPr>
        <p:pic>
          <p:nvPicPr>
            <p:cNvPr id="93" name="Picture 15" descr="그림2 copy">
              <a:extLst>
                <a:ext uri="{FF2B5EF4-FFF2-40B4-BE49-F238E27FC236}">
                  <a16:creationId xmlns:a16="http://schemas.microsoft.com/office/drawing/2014/main" xmlns="" id="{9CD136AF-1CA5-462D-9DD5-AEEF0094C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677027" y="7969403"/>
              <a:ext cx="454541" cy="252412"/>
            </a:xfrm>
            <a:prstGeom prst="rect">
              <a:avLst/>
            </a:prstGeom>
            <a:noFill/>
          </p:spPr>
        </p:pic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B11AE9C0-B28E-49DA-80D1-AE8FDA6EEA5D}"/>
                </a:ext>
              </a:extLst>
            </p:cNvPr>
            <p:cNvSpPr/>
            <p:nvPr/>
          </p:nvSpPr>
          <p:spPr>
            <a:xfrm>
              <a:off x="4131568" y="7880166"/>
              <a:ext cx="3926075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2200" b="1" spc="-15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200" b="1" spc="-15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보수를 취함</a:t>
              </a:r>
              <a:r>
                <a:rPr lang="en-US" altLang="ko-KR" sz="2200" b="1" spc="-15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</a:t>
              </a:r>
              <a:r>
                <a:rPr lang="ko-KR" altLang="en-US" sz="2200" b="1" spc="-15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보수 결과  </a:t>
              </a:r>
              <a:r>
                <a:rPr lang="en-US" altLang="ko-KR" sz="2200" b="1" spc="-150" dirty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</a:t>
              </a:r>
              <a:r>
                <a:rPr lang="en-US" altLang="ko-KR" sz="2200" b="1" spc="-150" dirty="0" smtClean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1 )</a:t>
              </a:r>
              <a:r>
                <a:rPr lang="ko-KR" altLang="en-US" sz="2200" b="1" spc="-150" dirty="0" smtClean="0">
                  <a:solidFill>
                    <a:schemeClr val="tx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200" b="1" spc="-15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16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78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AC415C2E-5D73-49CA-9CFB-FD9E9B0807C0}"/>
              </a:ext>
            </a:extLst>
          </p:cNvPr>
          <p:cNvGrpSpPr/>
          <p:nvPr/>
        </p:nvGrpSpPr>
        <p:grpSpPr>
          <a:xfrm>
            <a:off x="819959" y="2030588"/>
            <a:ext cx="11552838" cy="7668980"/>
            <a:chOff x="819959" y="2030588"/>
            <a:chExt cx="11552838" cy="766898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90672C57-A57E-4C40-A4C7-59EA4E2B5EF6}"/>
                </a:ext>
              </a:extLst>
            </p:cNvPr>
            <p:cNvGrpSpPr/>
            <p:nvPr/>
          </p:nvGrpSpPr>
          <p:grpSpPr>
            <a:xfrm>
              <a:off x="819959" y="2030588"/>
              <a:ext cx="3469481" cy="523220"/>
              <a:chOff x="1577990" y="2199826"/>
              <a:chExt cx="3469481" cy="420404"/>
            </a:xfrm>
          </p:grpSpPr>
          <p:sp>
            <p:nvSpPr>
              <p:cNvPr id="41" name="모서리가 둥근 직사각형 18">
                <a:extLst>
                  <a:ext uri="{FF2B5EF4-FFF2-40B4-BE49-F238E27FC236}">
                    <a16:creationId xmlns:a16="http://schemas.microsoft.com/office/drawing/2014/main" xmlns="" id="{8CC754EE-44EF-4E22-AAC9-C005F09157A9}"/>
                  </a:ext>
                </a:extLst>
              </p:cNvPr>
              <p:cNvSpPr/>
              <p:nvPr/>
            </p:nvSpPr>
            <p:spPr>
              <a:xfrm>
                <a:off x="1577990" y="2216957"/>
                <a:ext cx="540731" cy="38614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3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7 )</a:t>
                </a:r>
                <a:endParaRPr lang="ko-KR" altLang="en-US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BCD183D-8ED6-4730-8170-F38569F3D05E}"/>
                  </a:ext>
                </a:extLst>
              </p:cNvPr>
              <p:cNvSpPr/>
              <p:nvPr/>
            </p:nvSpPr>
            <p:spPr>
              <a:xfrm>
                <a:off x="2118721" y="2199826"/>
                <a:ext cx="2928750" cy="42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28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보수</a:t>
                </a:r>
                <a:r>
                  <a:rPr lang="en-US" altLang="ko-KR" sz="28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(complement)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6894195"/>
              <a:chOff x="1454251" y="3664625"/>
              <a:chExt cx="11282473" cy="6894195"/>
            </a:xfrm>
          </p:grpSpPr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689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</a:pPr>
                <a:r>
                  <a:rPr lang="ko-KR" altLang="en-US" sz="2400" b="1" spc="-15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보수 계산의</a:t>
                </a:r>
                <a:r>
                  <a:rPr lang="en-US" altLang="ko-KR" sz="2400" b="1" spc="-15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 </a:t>
                </a:r>
                <a:r>
                  <a:rPr lang="ko-KR" altLang="en-US" sz="2400" b="1" spc="-15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예</a:t>
                </a:r>
                <a:endParaRPr lang="en-US" altLang="ko-KR" sz="2400" b="1" spc="-15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lvl="0" fontAlgn="base">
                  <a:spcBef>
                    <a:spcPct val="0"/>
                  </a:spcBef>
                </a:pPr>
                <a:endParaRPr lang="en-US" altLang="ko-KR" sz="1000" spc="-15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342900" indent="-342900">
                  <a:buFont typeface="나눔바른고딕" panose="020B0603020101020101" pitchFamily="50" charset="-127"/>
                  <a:buChar char="-"/>
                </a:pPr>
                <a:r>
                  <a:rPr lang="en-US" altLang="ko-KR" sz="2400" dirty="0">
                    <a:latin typeface="나눔바른고딕" panose="020B0600000101010101" charset="-127"/>
                    <a:ea typeface="나눔바른고딕" panose="020B0600000101010101" charset="-127"/>
                  </a:rPr>
                  <a:t>1</a:t>
                </a:r>
                <a:r>
                  <a:rPr lang="ko-KR" altLang="en-US" sz="2400" dirty="0">
                    <a:latin typeface="나눔바른고딕" panose="020B0600000101010101" charset="-127"/>
                    <a:ea typeface="나눔바른고딕" panose="020B0600000101010101" charset="-127"/>
                  </a:rPr>
                  <a:t>의 보수 </a:t>
                </a:r>
                <a:r>
                  <a:rPr lang="ko-KR" altLang="en-US" sz="24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뺄셈</a:t>
                </a:r>
                <a:endParaRPr lang="en-US" altLang="ko-KR" sz="24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342900" indent="-342900">
                  <a:buFont typeface="Calibri" panose="020F0502020204030204" pitchFamily="34" charset="0"/>
                  <a:buChar char="-"/>
                </a:pPr>
                <a:endParaRPr lang="en-US" altLang="ko-KR" sz="10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</a:pPr>
                <a:r>
                  <a:rPr lang="ko-KR" altLang="en-US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빼는 수의 </a:t>
                </a:r>
                <a:r>
                  <a:rPr lang="en-US" altLang="ko-KR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1</a:t>
                </a:r>
                <a:r>
                  <a:rPr lang="ko-KR" altLang="en-US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의 보수를 구한 다음 </a:t>
                </a:r>
                <a:r>
                  <a:rPr lang="ko-KR" altLang="en-US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더함</a:t>
                </a:r>
                <a:endParaRPr lang="en-US" altLang="ko-KR" sz="22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</a:pPr>
                <a:endParaRPr lang="en-US" altLang="ko-KR" sz="10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1440000" lvl="2" indent="-342900">
                  <a:buFont typeface="Wingdings" panose="05000000000000000000" pitchFamily="2" charset="2"/>
                  <a:buChar char="ü"/>
                </a:pPr>
                <a:r>
                  <a:rPr lang="ko-KR" altLang="en-US" sz="2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덧셈 </a:t>
                </a:r>
                <a:r>
                  <a:rPr lang="ko-KR" altLang="en-US" sz="2000" dirty="0">
                    <a:latin typeface="나눔바른고딕" panose="020B0600000101010101" charset="-127"/>
                    <a:ea typeface="나눔바른고딕" panose="020B0600000101010101" charset="-127"/>
                  </a:rPr>
                  <a:t>결과가 최상위 비트에서 자리올림이 </a:t>
                </a:r>
                <a:r>
                  <a:rPr lang="ko-KR" altLang="en-US" sz="2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생기면 최상위 비트를 제외하고  </a:t>
                </a:r>
                <a:r>
                  <a:rPr lang="en-US" altLang="ko-KR" sz="2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/>
                </a:r>
                <a:br>
                  <a:rPr lang="en-US" altLang="ko-KR" sz="2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</a:br>
                <a:r>
                  <a:rPr lang="ko-KR" altLang="en-US" sz="2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최하위 </a:t>
                </a:r>
                <a:r>
                  <a:rPr lang="ko-KR" altLang="en-US" sz="2000" dirty="0">
                    <a:latin typeface="나눔바른고딕" panose="020B0600000101010101" charset="-127"/>
                    <a:ea typeface="나눔바른고딕" panose="020B0600000101010101" charset="-127"/>
                  </a:rPr>
                  <a:t>비트에 </a:t>
                </a:r>
                <a:r>
                  <a:rPr lang="en-US" altLang="ko-KR" sz="2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1</a:t>
                </a:r>
                <a:r>
                  <a:rPr lang="ko-KR" altLang="en-US" sz="2000" dirty="0">
                    <a:latin typeface="나눔바른고딕" panose="020B0600000101010101" charset="-127"/>
                    <a:ea typeface="나눔바른고딕" panose="020B0600000101010101" charset="-127"/>
                  </a:rPr>
                  <a:t>을 </a:t>
                </a:r>
                <a:r>
                  <a:rPr lang="ko-KR" altLang="en-US" sz="2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더함</a:t>
                </a:r>
                <a:endParaRPr lang="en-US" altLang="ko-KR" sz="20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1440000" lvl="2" indent="-342900">
                  <a:buFont typeface="Wingdings" panose="05000000000000000000" pitchFamily="2" charset="2"/>
                  <a:buChar char="ü"/>
                </a:pPr>
                <a:endParaRPr lang="en-US" altLang="ko-KR" sz="10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1440000" lvl="2" indent="-342900">
                  <a:buFont typeface="Wingdings" panose="05000000000000000000" pitchFamily="2" charset="2"/>
                  <a:buChar char="ü"/>
                </a:pPr>
                <a:r>
                  <a:rPr lang="ko-KR" altLang="en-US" sz="2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자리올림이 </a:t>
                </a:r>
                <a:r>
                  <a:rPr lang="ko-KR" altLang="en-US" sz="2000" dirty="0">
                    <a:latin typeface="나눔바른고딕" panose="020B0600000101010101" charset="-127"/>
                    <a:ea typeface="나눔바른고딕" panose="020B0600000101010101" charset="-127"/>
                  </a:rPr>
                  <a:t>생기지 </a:t>
                </a:r>
                <a:r>
                  <a:rPr lang="ko-KR" altLang="en-US" sz="2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않으면 </a:t>
                </a:r>
                <a:r>
                  <a:rPr lang="ko-KR" altLang="en-US" sz="2000" dirty="0">
                    <a:latin typeface="나눔바른고딕" panose="020B0600000101010101" charset="-127"/>
                    <a:ea typeface="나눔바른고딕" panose="020B0600000101010101" charset="-127"/>
                  </a:rPr>
                  <a:t>연산 결과에 대해 </a:t>
                </a:r>
                <a:r>
                  <a:rPr lang="en-US" altLang="ko-KR" sz="2000" dirty="0">
                    <a:latin typeface="나눔바른고딕" panose="020B0600000101010101" charset="-127"/>
                    <a:ea typeface="나눔바른고딕" panose="020B0600000101010101" charset="-127"/>
                  </a:rPr>
                  <a:t>1</a:t>
                </a:r>
                <a:r>
                  <a:rPr lang="ko-KR" altLang="en-US" sz="2000" dirty="0">
                    <a:latin typeface="나눔바른고딕" panose="020B0600000101010101" charset="-127"/>
                    <a:ea typeface="나눔바른고딕" panose="020B0600000101010101" charset="-127"/>
                  </a:rPr>
                  <a:t>의 </a:t>
                </a:r>
                <a:r>
                  <a:rPr lang="ko-KR" altLang="en-US" sz="2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보수를 구한 </a:t>
                </a:r>
                <a:r>
                  <a:rPr lang="ko-KR" altLang="en-US" sz="2000" dirty="0">
                    <a:latin typeface="나눔바른고딕" panose="020B0600000101010101" charset="-127"/>
                    <a:ea typeface="나눔바른고딕" panose="020B0600000101010101" charset="-127"/>
                  </a:rPr>
                  <a:t>후 </a:t>
                </a:r>
                <a:r>
                  <a:rPr lang="en-US" altLang="ko-KR" sz="2000" dirty="0">
                    <a:latin typeface="나눔바른고딕" panose="020B0600000101010101" charset="-127"/>
                    <a:ea typeface="나눔바른고딕" panose="020B0600000101010101" charset="-127"/>
                  </a:rPr>
                  <a:t>- </a:t>
                </a:r>
                <a:r>
                  <a:rPr lang="ko-KR" altLang="en-US" sz="2000" dirty="0">
                    <a:latin typeface="나눔바른고딕" panose="020B0600000101010101" charset="-127"/>
                    <a:ea typeface="나눔바른고딕" panose="020B0600000101010101" charset="-127"/>
                  </a:rPr>
                  <a:t>부호를 </a:t>
                </a:r>
                <a:r>
                  <a:rPr lang="ko-KR" altLang="en-US" sz="2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붙임</a:t>
                </a:r>
                <a:endParaRPr lang="en-US" altLang="ko-KR" sz="20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</a:pPr>
                <a:endParaRPr lang="en-US" altLang="ko-KR" sz="10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</a:pPr>
                <a:r>
                  <a:rPr lang="ko-KR" altLang="en-US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예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) (7)</a:t>
                </a:r>
                <a:r>
                  <a:rPr lang="en-US" altLang="ko-KR" sz="2200" baseline="-25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10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-(6)</a:t>
                </a:r>
                <a:r>
                  <a:rPr lang="en-US" altLang="ko-KR" sz="2200" baseline="-25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10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=(111)</a:t>
                </a:r>
                <a:r>
                  <a:rPr lang="en-US" altLang="ko-KR" sz="2200" baseline="-25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2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 – (110)</a:t>
                </a:r>
                <a:r>
                  <a:rPr lang="en-US" altLang="ko-KR" sz="2200" baseline="-25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2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 </a:t>
                </a:r>
                <a:r>
                  <a:rPr lang="en-US" altLang="ko-KR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= 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(111)</a:t>
                </a:r>
                <a:r>
                  <a:rPr lang="en-US" altLang="ko-KR" sz="2200" baseline="-25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2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 </a:t>
                </a:r>
                <a:r>
                  <a:rPr lang="en-US" altLang="ko-KR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+ 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(001)</a:t>
                </a:r>
                <a:r>
                  <a:rPr lang="en-US" altLang="ko-KR" sz="2200" baseline="-25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2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 </a:t>
                </a:r>
                <a:r>
                  <a:rPr lang="en-US" altLang="ko-KR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= 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(1000)</a:t>
                </a:r>
                <a:r>
                  <a:rPr lang="en-US" altLang="ko-KR" sz="2200" baseline="-25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2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 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  <a:sym typeface="Symbol"/>
                  </a:rPr>
                  <a:t> (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1)</a:t>
                </a:r>
                <a:r>
                  <a:rPr lang="en-US" altLang="ko-KR" sz="2200" baseline="-25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2</a:t>
                </a:r>
              </a:p>
              <a:p>
                <a:pPr marL="972000" lvl="1" indent="-342900">
                  <a:buFont typeface="Wingdings" panose="05000000000000000000" pitchFamily="2" charset="2"/>
                  <a:buChar char="§"/>
                </a:pPr>
                <a:endParaRPr lang="en-US" altLang="ko-KR" sz="1000" baseline="-250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972000" lvl="1"/>
                <a:r>
                  <a:rPr lang="ko-KR" altLang="en-US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 </a:t>
                </a:r>
                <a:r>
                  <a:rPr lang="ko-KR" altLang="en-US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      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(4)</a:t>
                </a:r>
                <a:r>
                  <a:rPr lang="en-US" altLang="ko-KR" sz="2200" baseline="-25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10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-(6)</a:t>
                </a:r>
                <a:r>
                  <a:rPr lang="en-US" altLang="ko-KR" sz="2200" baseline="-25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10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=(100)</a:t>
                </a:r>
                <a:r>
                  <a:rPr lang="en-US" altLang="ko-KR" sz="2200" baseline="-25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2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 – (110)</a:t>
                </a:r>
                <a:r>
                  <a:rPr lang="en-US" altLang="ko-KR" sz="2200" baseline="-25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2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 </a:t>
                </a:r>
                <a:r>
                  <a:rPr lang="en-US" altLang="ko-KR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= 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(​100)</a:t>
                </a:r>
                <a:r>
                  <a:rPr lang="en-US" altLang="ko-KR" sz="2200" baseline="-25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2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 </a:t>
                </a:r>
                <a:r>
                  <a:rPr lang="en-US" altLang="ko-KR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+ 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(001)</a:t>
                </a:r>
                <a:r>
                  <a:rPr lang="en-US" altLang="ko-KR" sz="2200" baseline="-25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2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 </a:t>
                </a:r>
                <a:r>
                  <a:rPr lang="en-US" altLang="ko-KR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= 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(101)</a:t>
                </a:r>
                <a:r>
                  <a:rPr lang="en-US" altLang="ko-KR" sz="2200" baseline="-25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2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 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  <a:sym typeface="Symbol"/>
                  </a:rPr>
                  <a:t> (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10)</a:t>
                </a:r>
                <a:r>
                  <a:rPr lang="en-US" altLang="ko-KR" sz="2200" baseline="-25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2</a:t>
                </a:r>
              </a:p>
              <a:p>
                <a:pPr lvl="1"/>
                <a:endParaRPr lang="en-US" altLang="ko-KR" sz="2200" baseline="-250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342900" indent="-342900">
                  <a:buFont typeface="나눔바른고딕" panose="020B0603020101020101" pitchFamily="50" charset="-127"/>
                  <a:buChar char="-"/>
                </a:pPr>
                <a:r>
                  <a:rPr lang="en-US" altLang="ko-KR" sz="24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2</a:t>
                </a:r>
                <a:r>
                  <a:rPr lang="ko-KR" altLang="en-US" sz="2400" dirty="0">
                    <a:latin typeface="나눔바른고딕" panose="020B0600000101010101" charset="-127"/>
                    <a:ea typeface="나눔바른고딕" panose="020B0600000101010101" charset="-127"/>
                  </a:rPr>
                  <a:t>의 보수 </a:t>
                </a:r>
                <a:r>
                  <a:rPr lang="ko-KR" altLang="en-US" sz="24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뺄셈</a:t>
                </a:r>
                <a:endParaRPr lang="en-US" altLang="ko-KR" sz="24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342900" indent="-342900">
                  <a:buFont typeface="Calibri" panose="020F0502020204030204" pitchFamily="34" charset="0"/>
                  <a:buChar char="-"/>
                </a:pPr>
                <a:endParaRPr lang="en-US" altLang="ko-KR" sz="10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</a:pPr>
                <a:r>
                  <a:rPr lang="ko-KR" altLang="en-US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빼는 </a:t>
                </a:r>
                <a:r>
                  <a:rPr lang="ko-KR" altLang="en-US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수의 </a:t>
                </a:r>
                <a:r>
                  <a:rPr lang="en-US" altLang="ko-KR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2</a:t>
                </a:r>
                <a:r>
                  <a:rPr lang="ko-KR" altLang="en-US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의 보수를 구한 </a:t>
                </a:r>
                <a:r>
                  <a:rPr lang="ko-KR" altLang="en-US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다음 더함</a:t>
                </a:r>
                <a:endParaRPr lang="en-US" altLang="ko-KR" sz="22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936000" lvl="1" indent="-342900">
                  <a:buFont typeface="Wingdings" panose="05000000000000000000" pitchFamily="2" charset="2"/>
                  <a:buChar char="§"/>
                </a:pPr>
                <a:endParaRPr lang="en-US" altLang="ko-KR" sz="10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1440000" lvl="2" indent="-342900">
                  <a:buFont typeface="Wingdings" panose="05000000000000000000" pitchFamily="2" charset="2"/>
                  <a:buChar char="ü"/>
                </a:pPr>
                <a:r>
                  <a:rPr lang="ko-KR" altLang="en-US" sz="2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덧셈 </a:t>
                </a:r>
                <a:r>
                  <a:rPr lang="ko-KR" altLang="en-US" sz="2000" dirty="0">
                    <a:latin typeface="나눔바른고딕" panose="020B0600000101010101" charset="-127"/>
                    <a:ea typeface="나눔바른고딕" panose="020B0600000101010101" charset="-127"/>
                  </a:rPr>
                  <a:t>결과가 최상위 비트에서 </a:t>
                </a:r>
                <a:r>
                  <a:rPr lang="ko-KR" altLang="en-US" sz="2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자리올림이 생기면 자리올림을 </a:t>
                </a:r>
                <a:r>
                  <a:rPr lang="ko-KR" altLang="en-US" sz="2000" dirty="0">
                    <a:latin typeface="나눔바른고딕" panose="020B0600000101010101" charset="-127"/>
                    <a:ea typeface="나눔바른고딕" panose="020B0600000101010101" charset="-127"/>
                  </a:rPr>
                  <a:t>제외한 나머지 </a:t>
                </a:r>
                <a:r>
                  <a:rPr lang="ko-KR" altLang="en-US" sz="2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부분이 </a:t>
                </a:r>
                <a:r>
                  <a:rPr lang="en-US" altLang="ko-KR" sz="2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/>
                </a:r>
                <a:br>
                  <a:rPr lang="en-US" altLang="ko-KR" sz="2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</a:br>
                <a:r>
                  <a:rPr lang="ko-KR" altLang="en-US" sz="2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연산 결과임</a:t>
                </a:r>
                <a:endParaRPr lang="en-US" altLang="ko-KR" sz="20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1440000" lvl="2" indent="-342900">
                  <a:buFont typeface="Wingdings" panose="05000000000000000000" pitchFamily="2" charset="2"/>
                  <a:buChar char="ü"/>
                </a:pPr>
                <a:endParaRPr lang="en-US" altLang="ko-KR" sz="10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1440000" lvl="2" indent="-342900">
                  <a:buFont typeface="Wingdings" panose="05000000000000000000" pitchFamily="2" charset="2"/>
                  <a:buChar char="ü"/>
                </a:pPr>
                <a:r>
                  <a:rPr lang="ko-KR" altLang="en-US" sz="2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자리 </a:t>
                </a:r>
                <a:r>
                  <a:rPr lang="ko-KR" altLang="en-US" sz="2000" dirty="0">
                    <a:latin typeface="나눔바른고딕" panose="020B0600000101010101" charset="-127"/>
                    <a:ea typeface="나눔바른고딕" panose="020B0600000101010101" charset="-127"/>
                  </a:rPr>
                  <a:t>올림이 생기지 </a:t>
                </a:r>
                <a:r>
                  <a:rPr lang="ko-KR" altLang="en-US" sz="2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않으면 연산 </a:t>
                </a:r>
                <a:r>
                  <a:rPr lang="ko-KR" altLang="en-US" sz="2000" dirty="0">
                    <a:latin typeface="나눔바른고딕" panose="020B0600000101010101" charset="-127"/>
                    <a:ea typeface="나눔바른고딕" panose="020B0600000101010101" charset="-127"/>
                  </a:rPr>
                  <a:t>결과의 </a:t>
                </a:r>
                <a:r>
                  <a:rPr lang="en-US" altLang="ko-KR" sz="2000" dirty="0">
                    <a:latin typeface="나눔바른고딕" panose="020B0600000101010101" charset="-127"/>
                    <a:ea typeface="나눔바른고딕" panose="020B0600000101010101" charset="-127"/>
                  </a:rPr>
                  <a:t>2</a:t>
                </a:r>
                <a:r>
                  <a:rPr lang="ko-KR" altLang="en-US" sz="2000" dirty="0">
                    <a:latin typeface="나눔바른고딕" panose="020B0600000101010101" charset="-127"/>
                    <a:ea typeface="나눔바른고딕" panose="020B0600000101010101" charset="-127"/>
                  </a:rPr>
                  <a:t>의 보수를 구한 후 </a:t>
                </a:r>
                <a:r>
                  <a:rPr lang="en-US" altLang="ko-KR" sz="2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– </a:t>
                </a:r>
                <a:r>
                  <a:rPr lang="ko-KR" altLang="en-US" sz="20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부호를 붙임</a:t>
                </a:r>
                <a:endParaRPr lang="en-US" altLang="ko-KR" sz="20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1440000" lvl="1" indent="-342900">
                  <a:buFont typeface="Wingdings" panose="05000000000000000000" pitchFamily="2" charset="2"/>
                  <a:buChar char="§"/>
                </a:pPr>
                <a:endParaRPr lang="en-US" altLang="ko-KR" sz="10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936000" lvl="1" indent="-342900">
                  <a:buFont typeface="Wingdings" panose="05000000000000000000" pitchFamily="2" charset="2"/>
                  <a:buChar char="§"/>
                </a:pP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예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 </a:t>
                </a:r>
                <a:r>
                  <a:rPr lang="en-US" altLang="ko-KR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(7)</a:t>
                </a:r>
                <a:r>
                  <a:rPr lang="en-US" altLang="ko-KR" sz="2200" baseline="-25000" dirty="0">
                    <a:latin typeface="나눔바른고딕" panose="020B0600000101010101" charset="-127"/>
                    <a:ea typeface="나눔바른고딕" panose="020B0600000101010101" charset="-127"/>
                  </a:rPr>
                  <a:t>10</a:t>
                </a:r>
                <a:r>
                  <a:rPr lang="en-US" altLang="ko-KR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-(6)</a:t>
                </a:r>
                <a:r>
                  <a:rPr lang="en-US" altLang="ko-KR" sz="2200" baseline="-25000" dirty="0">
                    <a:latin typeface="나눔바른고딕" panose="020B0600000101010101" charset="-127"/>
                    <a:ea typeface="나눔바른고딕" panose="020B0600000101010101" charset="-127"/>
                  </a:rPr>
                  <a:t>10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=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(111 )</a:t>
                </a:r>
                <a:r>
                  <a:rPr lang="en-US" altLang="ko-KR" sz="2200" baseline="-25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– (110)</a:t>
                </a:r>
                <a:r>
                  <a:rPr lang="en-US" altLang="ko-KR" sz="2200" baseline="-25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= 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(111 )</a:t>
                </a:r>
                <a:r>
                  <a:rPr lang="en-US" altLang="ko-KR" sz="2200" baseline="-25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+ 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(010)</a:t>
                </a:r>
                <a:r>
                  <a:rPr lang="en-US" altLang="ko-KR" sz="2200" baseline="-25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= 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(1001 )</a:t>
                </a:r>
                <a:r>
                  <a:rPr lang="en-US" altLang="ko-KR" sz="2200" baseline="-25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Symbol"/>
                  </a:rPr>
                  <a:t> (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1)</a:t>
                </a:r>
                <a:r>
                  <a:rPr lang="en-US" altLang="ko-KR" sz="2200" baseline="-25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</a:p>
              <a:p>
                <a:pPr marL="936000" lvl="1" indent="-342900">
                  <a:buFont typeface="Wingdings" panose="05000000000000000000" pitchFamily="2" charset="2"/>
                  <a:buChar char="§"/>
                </a:pPr>
                <a:endParaRPr lang="en-US" altLang="ko-KR" sz="1000" baseline="-25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36000" lvl="1"/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  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(</a:t>
                </a:r>
                <a:r>
                  <a:rPr lang="en-US" altLang="ko-KR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4)</a:t>
                </a:r>
                <a:r>
                  <a:rPr lang="en-US" altLang="ko-KR" sz="2200" baseline="-25000" dirty="0">
                    <a:latin typeface="나눔바른고딕" panose="020B0600000101010101" charset="-127"/>
                    <a:ea typeface="나눔바른고딕" panose="020B0600000101010101" charset="-127"/>
                  </a:rPr>
                  <a:t>10</a:t>
                </a:r>
                <a:r>
                  <a:rPr lang="en-US" altLang="ko-KR" sz="2200" dirty="0">
                    <a:latin typeface="나눔바른고딕" panose="020B0600000101010101" charset="-127"/>
                    <a:ea typeface="나눔바른고딕" panose="020B0600000101010101" charset="-127"/>
                  </a:rPr>
                  <a:t>-(6)</a:t>
                </a:r>
                <a:r>
                  <a:rPr lang="en-US" altLang="ko-KR" sz="2200" baseline="-25000" dirty="0">
                    <a:latin typeface="나눔바른고딕" panose="020B0600000101010101" charset="-127"/>
                    <a:ea typeface="나눔바른고딕" panose="020B0600000101010101" charset="-127"/>
                  </a:rPr>
                  <a:t>10</a:t>
                </a:r>
                <a:r>
                  <a:rPr lang="en-US" altLang="ko-KR" sz="22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=(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​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00)</a:t>
                </a:r>
                <a:r>
                  <a:rPr lang="en-US" altLang="ko-KR" sz="2200" baseline="-25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– (110)</a:t>
                </a:r>
                <a:r>
                  <a:rPr lang="en-US" altLang="ko-KR" sz="2200" baseline="-25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= 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(100)</a:t>
                </a:r>
                <a:r>
                  <a:rPr lang="en-US" altLang="ko-KR" sz="2200" baseline="-25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+ 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(010)</a:t>
                </a:r>
                <a:r>
                  <a:rPr lang="en-US" altLang="ko-KR" sz="2200" baseline="-25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= 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(110)</a:t>
                </a:r>
                <a:r>
                  <a:rPr lang="en-US" altLang="ko-KR" sz="2200" baseline="-25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Symbol"/>
                  </a:rPr>
                  <a:t>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Symbol"/>
                  </a:rPr>
                  <a:t>(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10)</a:t>
                </a:r>
                <a:r>
                  <a:rPr lang="en-US" altLang="ko-KR" sz="2200" baseline="-25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endPara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24" name="직사각형 23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17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3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AC415C2E-5D73-49CA-9CFB-FD9E9B0807C0}"/>
              </a:ext>
            </a:extLst>
          </p:cNvPr>
          <p:cNvGrpSpPr/>
          <p:nvPr/>
        </p:nvGrpSpPr>
        <p:grpSpPr>
          <a:xfrm>
            <a:off x="819959" y="2030588"/>
            <a:ext cx="11552838" cy="6591762"/>
            <a:chOff x="819959" y="2030588"/>
            <a:chExt cx="11552838" cy="659176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90672C57-A57E-4C40-A4C7-59EA4E2B5EF6}"/>
                </a:ext>
              </a:extLst>
            </p:cNvPr>
            <p:cNvGrpSpPr/>
            <p:nvPr/>
          </p:nvGrpSpPr>
          <p:grpSpPr>
            <a:xfrm>
              <a:off x="819959" y="2030588"/>
              <a:ext cx="2895863" cy="523220"/>
              <a:chOff x="1577990" y="2199826"/>
              <a:chExt cx="2895863" cy="420404"/>
            </a:xfrm>
          </p:grpSpPr>
          <p:sp>
            <p:nvSpPr>
              <p:cNvPr id="41" name="모서리가 둥근 직사각형 18">
                <a:extLst>
                  <a:ext uri="{FF2B5EF4-FFF2-40B4-BE49-F238E27FC236}">
                    <a16:creationId xmlns:a16="http://schemas.microsoft.com/office/drawing/2014/main" xmlns="" id="{8CC754EE-44EF-4E22-AAC9-C005F09157A9}"/>
                  </a:ext>
                </a:extLst>
              </p:cNvPr>
              <p:cNvSpPr/>
              <p:nvPr/>
            </p:nvSpPr>
            <p:spPr>
              <a:xfrm>
                <a:off x="1577990" y="2216957"/>
                <a:ext cx="540731" cy="38614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8</a:t>
                </a:r>
                <a:r>
                  <a:rPr lang="en-US" altLang="ko-KR" sz="2400" b="1" spc="-3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)</a:t>
                </a:r>
                <a:endParaRPr lang="ko-KR" altLang="en-US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BCD183D-8ED6-4730-8170-F38569F3D05E}"/>
                  </a:ext>
                </a:extLst>
              </p:cNvPr>
              <p:cNvSpPr/>
              <p:nvPr/>
            </p:nvSpPr>
            <p:spPr>
              <a:xfrm>
                <a:off x="2118721" y="2199826"/>
                <a:ext cx="2355132" cy="42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28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수치자료의 표현</a:t>
                </a:r>
                <a:endPara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5816977"/>
              <a:chOff x="1454251" y="3664625"/>
              <a:chExt cx="11282473" cy="5816977"/>
            </a:xfrm>
          </p:grpSpPr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5816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</a:pPr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진수의 정수 </a:t>
                </a:r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표현</a:t>
                </a:r>
                <a:r>
                  <a:rPr lang="en-US" altLang="ko-KR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(8</a:t>
                </a:r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비트로 부호화 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절대치 </a:t>
                </a:r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형식</a:t>
                </a:r>
                <a:r>
                  <a:rPr lang="en-US" altLang="ko-KR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endPara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fontAlgn="base">
                  <a:spcBef>
                    <a:spcPct val="0"/>
                  </a:spcBef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lvl="0" indent="-342900">
                  <a:lnSpc>
                    <a:spcPct val="100000"/>
                  </a:lnSpc>
                  <a:buFontTx/>
                  <a:buChar char="-"/>
                  <a:defRPr/>
                </a:pP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최상위 비트에 부호를 표시</a:t>
                </a: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lvl="0" indent="-342900" fontAlgn="base">
                  <a:lnSpc>
                    <a:spcPct val="100000"/>
                  </a:lnSpc>
                  <a:spcBef>
                    <a:spcPct val="0"/>
                  </a:spcBef>
                  <a:buFontTx/>
                  <a:buChar char="-"/>
                  <a:defRPr/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부호가 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양수인 경우에는 최상위 비트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</a:t>
                </a:r>
              </a:p>
              <a:p>
                <a:pPr marL="972000" lvl="1" indent="-171450" fontAlgn="base">
                  <a:spcBef>
                    <a:spcPct val="0"/>
                  </a:spcBef>
                  <a:buFont typeface="Wingdings" panose="05000000000000000000" pitchFamily="2" charset="2"/>
                  <a:buChar char="§"/>
                  <a:defRPr/>
                </a:pPr>
                <a:endParaRPr lang="en-US" altLang="ko-KR" sz="10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부호가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음수인 경우에는 최상위 비트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</a:p>
              <a:p>
                <a:pPr lvl="0" indent="-342900" fontAlgn="base">
                  <a:lnSpc>
                    <a:spcPct val="100000"/>
                  </a:lnSpc>
                  <a:spcBef>
                    <a:spcPct val="0"/>
                  </a:spcBef>
                  <a:buFontTx/>
                  <a:buChar char="-"/>
                  <a:defRPr/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lvl="0" indent="-342900">
                  <a:lnSpc>
                    <a:spcPct val="100000"/>
                  </a:lnSpc>
                  <a:buFontTx/>
                  <a:buChar char="-"/>
                  <a:defRPr/>
                </a:pP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나머지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7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비트는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진수의 절대값을 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표현</a:t>
                </a:r>
                <a:endPara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lvl="0" indent="-342900">
                  <a:lnSpc>
                    <a:spcPct val="100000"/>
                  </a:lnSpc>
                  <a:buFontTx/>
                  <a:buChar char="-"/>
                  <a:defRPr/>
                </a:pP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lvl="0" indent="-342900">
                  <a:lnSpc>
                    <a:spcPct val="100000"/>
                  </a:lnSpc>
                  <a:buFontTx/>
                  <a:buChar char="-"/>
                  <a:defRPr/>
                </a:pPr>
                <a:endPara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lvl="0" indent="-342900">
                  <a:lnSpc>
                    <a:spcPct val="100000"/>
                  </a:lnSpc>
                  <a:buFontTx/>
                  <a:buChar char="-"/>
                  <a:defRPr/>
                </a:pP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lvl="0" indent="-342900">
                  <a:lnSpc>
                    <a:spcPct val="100000"/>
                  </a:lnSpc>
                  <a:buFontTx/>
                  <a:buChar char="-"/>
                  <a:defRPr/>
                </a:pPr>
                <a:endPara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lvl="0" indent="-342900">
                  <a:lnSpc>
                    <a:spcPct val="100000"/>
                  </a:lnSpc>
                  <a:buFontTx/>
                  <a:buChar char="-"/>
                  <a:defRPr/>
                </a:pP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lvl="0" indent="-342900">
                  <a:lnSpc>
                    <a:spcPct val="100000"/>
                  </a:lnSpc>
                  <a:buFontTx/>
                  <a:buChar char="-"/>
                  <a:defRPr/>
                </a:pPr>
                <a:endPara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lvl="0" indent="-342900">
                  <a:lnSpc>
                    <a:spcPct val="100000"/>
                  </a:lnSpc>
                  <a:buFontTx/>
                  <a:buChar char="-"/>
                  <a:defRPr/>
                </a:pP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indent="-342900">
                  <a:buFontTx/>
                  <a:buChar char="-"/>
                  <a:defRPr/>
                </a:pP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부호화 절대치 표현 방법을 이용한 수의 표현 개수 </a:t>
                </a:r>
                <a:r>
                  <a:rPr lang="en-US" altLang="ko-KR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-2</a:t>
                </a:r>
                <a:r>
                  <a:rPr lang="en-US" altLang="ko-KR" sz="2400" baseline="30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n-1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+1 ~ </a:t>
                </a:r>
                <a:r>
                  <a:rPr lang="en-US" altLang="ko-KR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en-US" altLang="ko-KR" sz="2400" baseline="30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n-1</a:t>
                </a:r>
                <a:r>
                  <a:rPr lang="en-US" altLang="ko-KR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-1 </a:t>
                </a: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lvl="0" indent="-342900">
                  <a:lnSpc>
                    <a:spcPct val="100000"/>
                  </a:lnSpc>
                  <a:buFontTx/>
                  <a:buChar char="-"/>
                  <a:defRPr/>
                </a:pP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xmlns="" id="{C76BDE01-07B6-4A89-BF86-8368A3236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4905"/>
              </p:ext>
            </p:extLst>
          </p:nvPr>
        </p:nvGraphicFramePr>
        <p:xfrm>
          <a:off x="1539689" y="5181476"/>
          <a:ext cx="9649954" cy="2058685"/>
        </p:xfrm>
        <a:graphic>
          <a:graphicData uri="http://schemas.openxmlformats.org/drawingml/2006/table">
            <a:tbl>
              <a:tblPr/>
              <a:tblGrid>
                <a:gridCol w="9642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94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4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849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49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49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849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49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8631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945403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en-US" sz="2200" b="1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793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+21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793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4793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200" kern="1200" spc="-15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2200" kern="1200" spc="-15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xmlns="" id="{3A3F4FF8-C393-4D3D-8E22-C31FD69C7E0C}"/>
              </a:ext>
            </a:extLst>
          </p:cNvPr>
          <p:cNvCxnSpPr>
            <a:cxnSpLocks/>
          </p:cNvCxnSpPr>
          <p:nvPr/>
        </p:nvCxnSpPr>
        <p:spPr>
          <a:xfrm>
            <a:off x="2507973" y="6020303"/>
            <a:ext cx="1130383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CEC493B4-E495-404B-AF40-80249F6C4399}"/>
              </a:ext>
            </a:extLst>
          </p:cNvPr>
          <p:cNvCxnSpPr>
            <a:cxnSpLocks/>
          </p:cNvCxnSpPr>
          <p:nvPr/>
        </p:nvCxnSpPr>
        <p:spPr>
          <a:xfrm>
            <a:off x="3639406" y="6018642"/>
            <a:ext cx="7602279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3459422D-929B-4324-83BB-8C205047014A}"/>
              </a:ext>
            </a:extLst>
          </p:cNvPr>
          <p:cNvSpPr/>
          <p:nvPr/>
        </p:nvSpPr>
        <p:spPr>
          <a:xfrm>
            <a:off x="2222991" y="5618532"/>
            <a:ext cx="17003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부호비트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(1bit)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5206EBA1-1E8A-4DDD-808A-F63C33FA7799}"/>
              </a:ext>
            </a:extLst>
          </p:cNvPr>
          <p:cNvSpPr/>
          <p:nvPr/>
        </p:nvSpPr>
        <p:spPr>
          <a:xfrm>
            <a:off x="3820757" y="5618537"/>
            <a:ext cx="7595717" cy="400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절대값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(7bit)</a:t>
            </a:r>
          </a:p>
        </p:txBody>
      </p:sp>
      <p:sp>
        <p:nvSpPr>
          <p:cNvPr id="16" name="직사각형 15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18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1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AC415C2E-5D73-49CA-9CFB-FD9E9B0807C0}"/>
              </a:ext>
            </a:extLst>
          </p:cNvPr>
          <p:cNvGrpSpPr/>
          <p:nvPr/>
        </p:nvGrpSpPr>
        <p:grpSpPr>
          <a:xfrm>
            <a:off x="819959" y="2030588"/>
            <a:ext cx="11552838" cy="7022649"/>
            <a:chOff x="819959" y="2030588"/>
            <a:chExt cx="11552838" cy="7022649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90672C57-A57E-4C40-A4C7-59EA4E2B5EF6}"/>
                </a:ext>
              </a:extLst>
            </p:cNvPr>
            <p:cNvGrpSpPr/>
            <p:nvPr/>
          </p:nvGrpSpPr>
          <p:grpSpPr>
            <a:xfrm>
              <a:off x="819959" y="2030588"/>
              <a:ext cx="2895863" cy="523220"/>
              <a:chOff x="1577990" y="2199826"/>
              <a:chExt cx="2895863" cy="420404"/>
            </a:xfrm>
          </p:grpSpPr>
          <p:sp>
            <p:nvSpPr>
              <p:cNvPr id="41" name="모서리가 둥근 직사각형 18">
                <a:extLst>
                  <a:ext uri="{FF2B5EF4-FFF2-40B4-BE49-F238E27FC236}">
                    <a16:creationId xmlns:a16="http://schemas.microsoft.com/office/drawing/2014/main" xmlns="" id="{8CC754EE-44EF-4E22-AAC9-C005F09157A9}"/>
                  </a:ext>
                </a:extLst>
              </p:cNvPr>
              <p:cNvSpPr/>
              <p:nvPr/>
            </p:nvSpPr>
            <p:spPr>
              <a:xfrm>
                <a:off x="1577990" y="2216957"/>
                <a:ext cx="540731" cy="38614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8</a:t>
                </a:r>
                <a:r>
                  <a:rPr lang="en-US" altLang="ko-KR" sz="2400" b="1" spc="-3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)</a:t>
                </a:r>
                <a:endParaRPr lang="ko-KR" altLang="en-US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BCD183D-8ED6-4730-8170-F38569F3D05E}"/>
                  </a:ext>
                </a:extLst>
              </p:cNvPr>
              <p:cNvSpPr/>
              <p:nvPr/>
            </p:nvSpPr>
            <p:spPr>
              <a:xfrm>
                <a:off x="2118721" y="2199826"/>
                <a:ext cx="2355132" cy="42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28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수치자료의 표현</a:t>
                </a:r>
                <a:endPara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6247864"/>
              <a:chOff x="1454251" y="3664625"/>
              <a:chExt cx="11282473" cy="6247864"/>
            </a:xfrm>
          </p:grpSpPr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6247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</a:pPr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진수의 정수 </a:t>
                </a:r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표현</a:t>
                </a:r>
                <a:r>
                  <a:rPr lang="en-US" altLang="ko-KR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(8</a:t>
                </a:r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비트로 </a:t>
                </a:r>
                <a:r>
                  <a:rPr lang="en-US" altLang="ko-KR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보수 형식 </a:t>
                </a:r>
                <a:r>
                  <a:rPr lang="en-US" altLang="ko-KR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endPara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fontAlgn="base">
                  <a:spcBef>
                    <a:spcPct val="0"/>
                  </a:spcBef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indent="-342900">
                  <a:buFontTx/>
                  <a:buChar char="-"/>
                  <a:defRPr/>
                </a:pP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음수의 표현에서 부호 비트를 사용하는 대신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보수를 사용하는 방법</a:t>
                </a: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indent="-342900" fontAlgn="base">
                  <a:spcBef>
                    <a:spcPct val="0"/>
                  </a:spcBef>
                  <a:buFontTx/>
                  <a:buChar char="-"/>
                  <a:defRPr/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indent="-342900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 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비트를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 한 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진수에서 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변환하고자 하는 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진수를 뺌</a:t>
                </a:r>
                <a:endPara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742950" indent="-342900">
                  <a:buFont typeface="Wingdings" panose="05000000000000000000" pitchFamily="2" charset="2"/>
                  <a:buChar char="§"/>
                  <a:defRPr/>
                </a:pPr>
                <a:endPara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742950" indent="-342900">
                  <a:buFont typeface="Wingdings" panose="05000000000000000000" pitchFamily="2" charset="2"/>
                  <a:buChar char="§"/>
                  <a:defRPr/>
                </a:pPr>
                <a:endPara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742950" indent="-342900">
                  <a:buFont typeface="Wingdings" panose="05000000000000000000" pitchFamily="2" charset="2"/>
                  <a:buChar char="§"/>
                  <a:defRPr/>
                </a:pPr>
                <a:endPara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742950" indent="-342900">
                  <a:buFont typeface="Wingdings" panose="05000000000000000000" pitchFamily="2" charset="2"/>
                  <a:buChar char="§"/>
                  <a:defRPr/>
                </a:pPr>
                <a:endPara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742950" indent="-342900">
                  <a:buFont typeface="Wingdings" panose="05000000000000000000" pitchFamily="2" charset="2"/>
                  <a:buChar char="§"/>
                  <a:defRPr/>
                </a:pPr>
                <a:endPara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742950" indent="-342900">
                  <a:buFont typeface="Wingdings" panose="05000000000000000000" pitchFamily="2" charset="2"/>
                  <a:buChar char="§"/>
                  <a:defRPr/>
                </a:pPr>
                <a:endPara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742950" indent="-342900">
                  <a:buFont typeface="Wingdings" panose="05000000000000000000" pitchFamily="2" charset="2"/>
                  <a:buChar char="§"/>
                  <a:defRPr/>
                </a:pPr>
                <a:endPara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742950" indent="-342900">
                  <a:buFont typeface="Wingdings" panose="05000000000000000000" pitchFamily="2" charset="2"/>
                  <a:buChar char="§"/>
                  <a:defRPr/>
                </a:pPr>
                <a:endPara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742950" indent="-342900">
                  <a:buFont typeface="Wingdings" panose="05000000000000000000" pitchFamily="2" charset="2"/>
                  <a:buChar char="§"/>
                  <a:defRPr/>
                </a:pPr>
                <a:endPara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742950" indent="-342900">
                  <a:buFont typeface="Wingdings" panose="05000000000000000000" pitchFamily="2" charset="2"/>
                  <a:buChar char="§"/>
                  <a:defRPr/>
                </a:pPr>
                <a:endPara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742950" indent="-342900">
                  <a:buFont typeface="Wingdings" panose="05000000000000000000" pitchFamily="2" charset="2"/>
                  <a:buChar char="§"/>
                  <a:defRPr/>
                </a:pPr>
                <a:endPara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742950" indent="-342900">
                  <a:buFont typeface="Wingdings" panose="05000000000000000000" pitchFamily="2" charset="2"/>
                  <a:buChar char="§"/>
                  <a:defRPr/>
                </a:pPr>
                <a:endPara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indent="-342900">
                  <a:buFontTx/>
                  <a:buChar char="-"/>
                  <a:defRPr/>
                </a:pPr>
                <a:r>
                  <a:rPr lang="en-US" altLang="ko-KR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보수표현 방법을 이용한 수의 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표현 개수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-2</a:t>
                </a:r>
                <a:r>
                  <a:rPr lang="en-US" altLang="ko-KR" sz="2400" baseline="30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n-1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+1 ~ 2</a:t>
                </a:r>
                <a:r>
                  <a:rPr lang="en-US" altLang="ko-KR" sz="2400" baseline="30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n-1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-1 </a:t>
                </a:r>
              </a:p>
              <a:p>
                <a:pPr marL="742950" indent="-342900">
                  <a:buFont typeface="Wingdings" panose="05000000000000000000" pitchFamily="2" charset="2"/>
                  <a:buChar char="§"/>
                  <a:defRPr/>
                </a:pPr>
                <a:endPara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8E5A1DF3-C316-4BA2-8455-D595C2DEC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929778"/>
              </p:ext>
            </p:extLst>
          </p:nvPr>
        </p:nvGraphicFramePr>
        <p:xfrm>
          <a:off x="1532346" y="4422406"/>
          <a:ext cx="9461651" cy="3222178"/>
        </p:xfrm>
        <a:graphic>
          <a:graphicData uri="http://schemas.openxmlformats.org/drawingml/2006/table">
            <a:tbl>
              <a:tblPr/>
              <a:tblGrid>
                <a:gridCol w="1131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55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55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55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55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255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2553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2553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2553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92553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96148">
                <a:tc gridSpan="2"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+21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722">
                <a:tc rowSpan="2"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en-US" altLang="ko-KR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en-US" altLang="ko-KR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en-US" altLang="ko-KR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－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0D2E312D-0071-4455-85F9-BE18773C86D8}"/>
              </a:ext>
            </a:extLst>
          </p:cNvPr>
          <p:cNvCxnSpPr>
            <a:cxnSpLocks/>
          </p:cNvCxnSpPr>
          <p:nvPr/>
        </p:nvCxnSpPr>
        <p:spPr>
          <a:xfrm>
            <a:off x="3580544" y="5015494"/>
            <a:ext cx="949032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2A9B8EA-BE93-437A-A31E-737745607BE1}"/>
              </a:ext>
            </a:extLst>
          </p:cNvPr>
          <p:cNvCxnSpPr>
            <a:cxnSpLocks/>
          </p:cNvCxnSpPr>
          <p:nvPr/>
        </p:nvCxnSpPr>
        <p:spPr>
          <a:xfrm flipV="1">
            <a:off x="4529576" y="4997410"/>
            <a:ext cx="6464421" cy="18084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23F715C-CEF3-4C10-AC4B-2896DD4ECEAC}"/>
              </a:ext>
            </a:extLst>
          </p:cNvPr>
          <p:cNvSpPr/>
          <p:nvPr/>
        </p:nvSpPr>
        <p:spPr>
          <a:xfrm>
            <a:off x="3481498" y="4615384"/>
            <a:ext cx="11471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부호비트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E54471E-9602-4771-B445-BDD99EF8D719}"/>
              </a:ext>
            </a:extLst>
          </p:cNvPr>
          <p:cNvSpPr/>
          <p:nvPr/>
        </p:nvSpPr>
        <p:spPr>
          <a:xfrm>
            <a:off x="6995027" y="4614158"/>
            <a:ext cx="1528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절대값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6F5E3CCD-F112-43DF-B40D-08AF04814EF5}"/>
              </a:ext>
            </a:extLst>
          </p:cNvPr>
          <p:cNvCxnSpPr>
            <a:cxnSpLocks/>
          </p:cNvCxnSpPr>
          <p:nvPr/>
        </p:nvCxnSpPr>
        <p:spPr>
          <a:xfrm flipV="1">
            <a:off x="4529576" y="6393819"/>
            <a:ext cx="6464421" cy="18084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52326A5-5ADA-457B-99B4-2DB13ED490CE}"/>
              </a:ext>
            </a:extLst>
          </p:cNvPr>
          <p:cNvSpPr/>
          <p:nvPr/>
        </p:nvSpPr>
        <p:spPr>
          <a:xfrm>
            <a:off x="6846170" y="6011793"/>
            <a:ext cx="1826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보수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B56FE52C-B442-4DF6-89B5-FC666E5C2571}"/>
              </a:ext>
            </a:extLst>
          </p:cNvPr>
          <p:cNvCxnSpPr>
            <a:cxnSpLocks/>
          </p:cNvCxnSpPr>
          <p:nvPr/>
        </p:nvCxnSpPr>
        <p:spPr>
          <a:xfrm>
            <a:off x="3580544" y="6393819"/>
            <a:ext cx="949032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C0D3EBE-241D-4AD5-9335-0FF1BD4E53E9}"/>
              </a:ext>
            </a:extLst>
          </p:cNvPr>
          <p:cNvSpPr/>
          <p:nvPr/>
        </p:nvSpPr>
        <p:spPr>
          <a:xfrm>
            <a:off x="3481498" y="5993709"/>
            <a:ext cx="11471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부호비트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19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2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-1" y="1238048"/>
            <a:ext cx="6486403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자료구조의 개요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2293134" cy="523220"/>
            <a:chOff x="1577990" y="2199826"/>
            <a:chExt cx="2293134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175240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자료와 정보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0884558" cy="5201424"/>
            <a:chOff x="1454251" y="3664625"/>
            <a:chExt cx="10884558" cy="5201424"/>
          </a:xfrm>
        </p:grpSpPr>
        <p:sp>
          <p:nvSpPr>
            <p:cNvPr id="4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601449" cy="52014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</a:t>
              </a:r>
            </a:p>
            <a:p>
              <a:pPr fontAlgn="base">
                <a:spcBef>
                  <a:spcPct val="0"/>
                </a:spcBef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lvl="0" indent="-342900" fontAlgn="base">
                <a:spcBef>
                  <a:spcPct val="0"/>
                </a:spcBef>
                <a:buFontTx/>
                <a:buChar char="-"/>
              </a:pP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현실 세계에 대한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관찰을 통해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즉 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어떤 측정을 통해 얻어진  단순한 값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사실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으로서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b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가공되지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않은 그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자체를 의미함</a:t>
              </a:r>
              <a:endParaRPr lang="en-US" altLang="ko-KR" sz="2400" spc="-150" dirty="0">
                <a:latin typeface="+mn-ea"/>
              </a:endParaRPr>
            </a:p>
            <a:p>
              <a:pPr marL="285750" lvl="0" indent="-342900" fontAlgn="base">
                <a:spcBef>
                  <a:spcPct val="0"/>
                </a:spcBef>
                <a:buFontTx/>
                <a:buChar char="-"/>
              </a:pPr>
              <a:endParaRPr lang="en-US" altLang="ko-KR" sz="1000" spc="-150" dirty="0">
                <a:latin typeface="+mn-ea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정성 데이터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(qualitative data) 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155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언어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이미지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신호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(signal),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동영상 등 비정형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상대적으로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많은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비용과 기술적 투자가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수반됨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155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정량 데이터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(quantitative data) 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155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수치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도형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기호 등 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검색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 활용에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용이함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lvl="0" indent="-342900" fontAlgn="base">
                <a:spcBef>
                  <a:spcPct val="0"/>
                </a:spcBef>
                <a:buFontTx/>
                <a:buChar char="-"/>
              </a:pPr>
              <a:r>
                <a:rPr lang="ko-KR" altLang="en-US" sz="2400" spc="-150" dirty="0" smtClean="0">
                  <a:latin typeface="나눔바른고딕" panose="020B0603020101020101" charset="-127"/>
                  <a:ea typeface="나눔바른고딕" panose="020B0603020101020101" charset="-127"/>
                </a:rPr>
                <a:t>예</a:t>
              </a:r>
              <a:r>
                <a:rPr lang="en-US" altLang="ko-KR" sz="2400" spc="-150" dirty="0" smtClean="0">
                  <a:latin typeface="나눔바른고딕" panose="020B0603020101020101" charset="-127"/>
                  <a:ea typeface="나눔바른고딕" panose="020B0603020101020101" charset="-127"/>
                </a:rPr>
                <a:t>) </a:t>
              </a:r>
              <a:r>
                <a:rPr lang="ko-KR" altLang="en-US" sz="2400" spc="-150" dirty="0" smtClean="0">
                  <a:latin typeface="나눔바른고딕" panose="020B0603020101020101" charset="-127"/>
                  <a:ea typeface="나눔바른고딕" panose="020B0603020101020101" charset="-127"/>
                </a:rPr>
                <a:t>키</a:t>
              </a:r>
              <a:r>
                <a:rPr lang="en-US" altLang="ko-KR" sz="2400" spc="-150" dirty="0">
                  <a:latin typeface="나눔바른고딕" panose="020B0603020101020101" charset="-127"/>
                  <a:ea typeface="나눔바른고딕" panose="020B0603020101020101" charset="-127"/>
                </a:rPr>
                <a:t>, </a:t>
              </a:r>
              <a:r>
                <a:rPr lang="ko-KR" altLang="en-US" sz="2400" spc="-150" dirty="0">
                  <a:latin typeface="나눔바른고딕" panose="020B0603020101020101" charset="-127"/>
                  <a:ea typeface="나눔바른고딕" panose="020B0603020101020101" charset="-127"/>
                </a:rPr>
                <a:t>몸무게</a:t>
              </a:r>
              <a:r>
                <a:rPr lang="en-US" altLang="ko-KR" sz="2400" spc="-150" dirty="0">
                  <a:latin typeface="나눔바른고딕" panose="020B0603020101020101" charset="-127"/>
                  <a:ea typeface="나눔바른고딕" panose="020B0603020101020101" charset="-127"/>
                </a:rPr>
                <a:t>, </a:t>
              </a:r>
              <a:r>
                <a:rPr lang="ko-KR" altLang="en-US" sz="2400" spc="-150" dirty="0">
                  <a:latin typeface="나눔바른고딕" panose="020B0603020101020101" charset="-127"/>
                  <a:ea typeface="나눔바른고딕" panose="020B0603020101020101" charset="-127"/>
                </a:rPr>
                <a:t>국어점수</a:t>
              </a:r>
              <a:r>
                <a:rPr lang="en-US" altLang="ko-KR" sz="2400" spc="-150" dirty="0">
                  <a:latin typeface="나눔바른고딕" panose="020B0603020101020101" charset="-127"/>
                  <a:ea typeface="나눔바른고딕" panose="020B0603020101020101" charset="-127"/>
                </a:rPr>
                <a:t>, </a:t>
              </a:r>
              <a:r>
                <a:rPr lang="ko-KR" altLang="en-US" sz="2400" spc="-150" dirty="0" smtClean="0">
                  <a:latin typeface="나눔바른고딕" panose="020B0603020101020101" charset="-127"/>
                  <a:ea typeface="나눔바른고딕" panose="020B0603020101020101" charset="-127"/>
                </a:rPr>
                <a:t>날씨</a:t>
              </a:r>
              <a:r>
                <a:rPr lang="en-US" altLang="ko-KR" sz="2400" spc="-150" dirty="0" smtClean="0">
                  <a:latin typeface="나눔바른고딕" panose="020B0603020101020101" charset="-127"/>
                  <a:ea typeface="나눔바른고딕" panose="020B0603020101020101" charset="-127"/>
                </a:rPr>
                <a:t>, </a:t>
              </a:r>
              <a:r>
                <a:rPr lang="ko-KR" altLang="en-US" sz="2400" spc="-150" dirty="0" smtClean="0">
                  <a:latin typeface="나눔바른고딕" panose="020B0603020101020101" charset="-127"/>
                  <a:ea typeface="나눔바른고딕" panose="020B0603020101020101" charset="-127"/>
                </a:rPr>
                <a:t>월별 매출액  등</a:t>
              </a:r>
              <a:endParaRPr lang="ko-KR" altLang="en-US" sz="2400" spc="-150" dirty="0">
                <a:latin typeface="나눔바른고딕" panose="020B0603020101020101" charset="-127"/>
                <a:ea typeface="나눔바른고딕" panose="020B0603020101020101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6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AC415C2E-5D73-49CA-9CFB-FD9E9B0807C0}"/>
              </a:ext>
            </a:extLst>
          </p:cNvPr>
          <p:cNvGrpSpPr/>
          <p:nvPr/>
        </p:nvGrpSpPr>
        <p:grpSpPr>
          <a:xfrm>
            <a:off x="819959" y="2030588"/>
            <a:ext cx="11552838" cy="8161423"/>
            <a:chOff x="819959" y="2030588"/>
            <a:chExt cx="11552838" cy="816142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90672C57-A57E-4C40-A4C7-59EA4E2B5EF6}"/>
                </a:ext>
              </a:extLst>
            </p:cNvPr>
            <p:cNvGrpSpPr/>
            <p:nvPr/>
          </p:nvGrpSpPr>
          <p:grpSpPr>
            <a:xfrm>
              <a:off x="819959" y="2030588"/>
              <a:ext cx="2895863" cy="523220"/>
              <a:chOff x="1577990" y="2199826"/>
              <a:chExt cx="2895863" cy="420404"/>
            </a:xfrm>
          </p:grpSpPr>
          <p:sp>
            <p:nvSpPr>
              <p:cNvPr id="41" name="모서리가 둥근 직사각형 18">
                <a:extLst>
                  <a:ext uri="{FF2B5EF4-FFF2-40B4-BE49-F238E27FC236}">
                    <a16:creationId xmlns:a16="http://schemas.microsoft.com/office/drawing/2014/main" xmlns="" id="{8CC754EE-44EF-4E22-AAC9-C005F09157A9}"/>
                  </a:ext>
                </a:extLst>
              </p:cNvPr>
              <p:cNvSpPr/>
              <p:nvPr/>
            </p:nvSpPr>
            <p:spPr>
              <a:xfrm>
                <a:off x="1577990" y="2216957"/>
                <a:ext cx="540731" cy="38614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8</a:t>
                </a:r>
                <a:r>
                  <a:rPr lang="en-US" altLang="ko-KR" sz="2400" b="1" spc="-3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)</a:t>
                </a:r>
                <a:endParaRPr lang="ko-KR" altLang="en-US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BCD183D-8ED6-4730-8170-F38569F3D05E}"/>
                  </a:ext>
                </a:extLst>
              </p:cNvPr>
              <p:cNvSpPr/>
              <p:nvPr/>
            </p:nvSpPr>
            <p:spPr>
              <a:xfrm>
                <a:off x="2118721" y="2199826"/>
                <a:ext cx="2355132" cy="42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28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수치자료의 표현</a:t>
                </a:r>
                <a:endPara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7386638"/>
              <a:chOff x="1454251" y="3664625"/>
              <a:chExt cx="11282473" cy="7386638"/>
            </a:xfrm>
          </p:grpSpPr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73866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</a:pPr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진수의 정수 표현 </a:t>
                </a:r>
                <a:r>
                  <a:rPr lang="en-US" altLang="ko-KR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(8</a:t>
                </a:r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비트로 </a:t>
                </a:r>
                <a:r>
                  <a:rPr lang="en-US" altLang="ko-KR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보수 형식 </a:t>
                </a:r>
                <a:r>
                  <a:rPr lang="en-US" altLang="ko-KR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endPara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fontAlgn="base">
                  <a:spcBef>
                    <a:spcPct val="0"/>
                  </a:spcBef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lvl="0" indent="-342900">
                  <a:lnSpc>
                    <a:spcPct val="100000"/>
                  </a:lnSpc>
                  <a:buFontTx/>
                  <a:buChar char="-"/>
                  <a:defRPr/>
                </a:pP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음수의 표현에서 부호 비트를 사용하는 대신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보수를 사용하는 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방법</a:t>
                </a:r>
                <a:endPara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lvl="0" indent="-342900">
                  <a:lnSpc>
                    <a:spcPct val="100000"/>
                  </a:lnSpc>
                  <a:buFontTx/>
                  <a:buChar char="-"/>
                  <a:defRPr/>
                </a:pP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lvl="0" indent="-342900">
                  <a:lnSpc>
                    <a:spcPct val="100000"/>
                  </a:lnSpc>
                  <a:buFontTx/>
                  <a:buChar char="-"/>
                  <a:defRPr/>
                </a:pPr>
                <a:endPara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lvl="0" indent="-342900">
                  <a:lnSpc>
                    <a:spcPct val="100000"/>
                  </a:lnSpc>
                  <a:buFontTx/>
                  <a:buChar char="-"/>
                  <a:defRPr/>
                </a:pP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lvl="0" indent="-342900">
                  <a:lnSpc>
                    <a:spcPct val="100000"/>
                  </a:lnSpc>
                  <a:buFontTx/>
                  <a:buChar char="-"/>
                  <a:defRPr/>
                </a:pPr>
                <a:endPara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lvl="0" indent="-342900">
                  <a:lnSpc>
                    <a:spcPct val="100000"/>
                  </a:lnSpc>
                  <a:buFontTx/>
                  <a:buChar char="-"/>
                  <a:defRPr/>
                </a:pP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lvl="0" indent="-342900">
                  <a:lnSpc>
                    <a:spcPct val="100000"/>
                  </a:lnSpc>
                  <a:buFontTx/>
                  <a:buChar char="-"/>
                  <a:defRPr/>
                </a:pPr>
                <a:endPara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lvl="0" indent="-342900">
                  <a:lnSpc>
                    <a:spcPct val="100000"/>
                  </a:lnSpc>
                  <a:buFontTx/>
                  <a:buChar char="-"/>
                  <a:defRPr/>
                </a:pP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lvl="0" indent="-342900">
                  <a:lnSpc>
                    <a:spcPct val="100000"/>
                  </a:lnSpc>
                  <a:buFontTx/>
                  <a:buChar char="-"/>
                  <a:defRPr/>
                </a:pPr>
                <a:endPara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lvl="0" indent="-342900">
                  <a:lnSpc>
                    <a:spcPct val="100000"/>
                  </a:lnSpc>
                  <a:buFontTx/>
                  <a:buChar char="-"/>
                  <a:defRPr/>
                </a:pP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lvl="0" indent="-342900">
                  <a:lnSpc>
                    <a:spcPct val="100000"/>
                  </a:lnSpc>
                  <a:buFontTx/>
                  <a:buChar char="-"/>
                  <a:defRPr/>
                </a:pPr>
                <a:endPara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lvl="0" indent="-342900">
                  <a:lnSpc>
                    <a:spcPct val="100000"/>
                  </a:lnSpc>
                  <a:buFontTx/>
                  <a:buChar char="-"/>
                  <a:defRPr/>
                </a:pP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lvl="0" indent="-342900">
                  <a:lnSpc>
                    <a:spcPct val="100000"/>
                  </a:lnSpc>
                  <a:buFontTx/>
                  <a:buChar char="-"/>
                  <a:defRPr/>
                </a:pPr>
                <a:endPara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lvl="0" indent="-342900">
                  <a:lnSpc>
                    <a:spcPct val="100000"/>
                  </a:lnSpc>
                  <a:buFontTx/>
                  <a:buChar char="-"/>
                  <a:defRPr/>
                </a:pP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indent="-342900">
                  <a:buFontTx/>
                  <a:buChar char="-"/>
                  <a:defRPr/>
                </a:pPr>
                <a:endPara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indent="-342900">
                  <a:buFontTx/>
                  <a:buChar char="-"/>
                  <a:defRPr/>
                </a:pPr>
                <a:r>
                  <a:rPr lang="en-US" altLang="ko-KR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보수표현 방법을 이용한 수의 표현 개수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-</a:t>
                </a:r>
                <a:r>
                  <a:rPr lang="en-US" altLang="ko-KR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en-US" altLang="ko-KR" sz="2400" baseline="30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n-1</a:t>
                </a:r>
                <a:r>
                  <a:rPr lang="en-US" altLang="ko-KR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~ 2</a:t>
                </a:r>
                <a:r>
                  <a:rPr lang="en-US" altLang="ko-KR" sz="2400" baseline="30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n-1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-1 </a:t>
                </a:r>
              </a:p>
              <a:p>
                <a:pPr marL="285750" lvl="0" indent="-342900">
                  <a:lnSpc>
                    <a:spcPct val="100000"/>
                  </a:lnSpc>
                  <a:buFontTx/>
                  <a:buChar char="-"/>
                  <a:defRPr/>
                </a:pP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indent="-342900" fontAlgn="base">
                  <a:spcBef>
                    <a:spcPct val="0"/>
                  </a:spcBef>
                  <a:buFontTx/>
                  <a:buChar char="-"/>
                  <a:defRPr/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742950" lvl="1" indent="-342900">
                  <a:lnSpc>
                    <a:spcPct val="100000"/>
                  </a:lnSpc>
                  <a:buFont typeface="Wingdings" panose="05000000000000000000" pitchFamily="2" charset="2"/>
                  <a:buChar char="§"/>
                  <a:defRPr/>
                </a:pPr>
                <a:endPara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0D2E312D-0071-4455-85F9-BE18773C86D8}"/>
              </a:ext>
            </a:extLst>
          </p:cNvPr>
          <p:cNvCxnSpPr>
            <a:cxnSpLocks/>
          </p:cNvCxnSpPr>
          <p:nvPr/>
        </p:nvCxnSpPr>
        <p:spPr>
          <a:xfrm>
            <a:off x="3467976" y="4520194"/>
            <a:ext cx="949032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E2A9B8EA-BE93-437A-A31E-737745607BE1}"/>
              </a:ext>
            </a:extLst>
          </p:cNvPr>
          <p:cNvCxnSpPr>
            <a:cxnSpLocks/>
          </p:cNvCxnSpPr>
          <p:nvPr/>
        </p:nvCxnSpPr>
        <p:spPr>
          <a:xfrm flipV="1">
            <a:off x="4417008" y="4502110"/>
            <a:ext cx="6464421" cy="18084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E23F715C-CEF3-4C10-AC4B-2896DD4ECEAC}"/>
              </a:ext>
            </a:extLst>
          </p:cNvPr>
          <p:cNvSpPr/>
          <p:nvPr/>
        </p:nvSpPr>
        <p:spPr>
          <a:xfrm>
            <a:off x="3368930" y="4120084"/>
            <a:ext cx="11471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부호비트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E54471E-9602-4771-B445-BDD99EF8D719}"/>
              </a:ext>
            </a:extLst>
          </p:cNvPr>
          <p:cNvSpPr/>
          <p:nvPr/>
        </p:nvSpPr>
        <p:spPr>
          <a:xfrm>
            <a:off x="6882459" y="4118858"/>
            <a:ext cx="15284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절대값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xmlns="" id="{6F5E3CCD-F112-43DF-B40D-08AF04814EF5}"/>
              </a:ext>
            </a:extLst>
          </p:cNvPr>
          <p:cNvCxnSpPr>
            <a:cxnSpLocks/>
          </p:cNvCxnSpPr>
          <p:nvPr/>
        </p:nvCxnSpPr>
        <p:spPr>
          <a:xfrm flipV="1">
            <a:off x="4417008" y="5749657"/>
            <a:ext cx="6464421" cy="18084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52326A5-5ADA-457B-99B4-2DB13ED490CE}"/>
              </a:ext>
            </a:extLst>
          </p:cNvPr>
          <p:cNvSpPr/>
          <p:nvPr/>
        </p:nvSpPr>
        <p:spPr>
          <a:xfrm>
            <a:off x="6733602" y="5367631"/>
            <a:ext cx="18261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보수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B56FE52C-B442-4DF6-89B5-FC666E5C2571}"/>
              </a:ext>
            </a:extLst>
          </p:cNvPr>
          <p:cNvCxnSpPr>
            <a:cxnSpLocks/>
          </p:cNvCxnSpPr>
          <p:nvPr/>
        </p:nvCxnSpPr>
        <p:spPr>
          <a:xfrm>
            <a:off x="3467976" y="5749657"/>
            <a:ext cx="949032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5C0D3EBE-241D-4AD5-9335-0FF1BD4E53E9}"/>
              </a:ext>
            </a:extLst>
          </p:cNvPr>
          <p:cNvSpPr/>
          <p:nvPr/>
        </p:nvSpPr>
        <p:spPr>
          <a:xfrm>
            <a:off x="3368930" y="5349547"/>
            <a:ext cx="11471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부호비트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A0833112-017B-40CB-A7F8-0AC81E89F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3687"/>
              </p:ext>
            </p:extLst>
          </p:nvPr>
        </p:nvGraphicFramePr>
        <p:xfrm>
          <a:off x="1525845" y="3797774"/>
          <a:ext cx="9290264" cy="4394485"/>
        </p:xfrm>
        <a:graphic>
          <a:graphicData uri="http://schemas.openxmlformats.org/drawingml/2006/table">
            <a:tbl>
              <a:tblPr/>
              <a:tblGrid>
                <a:gridCol w="11113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87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87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87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87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87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87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087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087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90877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879259">
                <a:tc gridSpan="2"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919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+21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3712">
                <a:tc rowSpan="2"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en-US" altLang="ko-KR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1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1919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－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1919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1919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+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1919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endParaRPr lang="ko-KR" altLang="en-US" sz="22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20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2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388F2FE-88E6-4034-B8CD-F6890C7AF131}"/>
              </a:ext>
            </a:extLst>
          </p:cNvPr>
          <p:cNvGrpSpPr/>
          <p:nvPr/>
        </p:nvGrpSpPr>
        <p:grpSpPr>
          <a:xfrm>
            <a:off x="2028327" y="8694060"/>
            <a:ext cx="6556302" cy="1107996"/>
            <a:chOff x="2568795" y="8850179"/>
            <a:chExt cx="6556302" cy="110799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B8F895F8-8979-4558-8821-46696D5CE46F}"/>
                </a:ext>
              </a:extLst>
            </p:cNvPr>
            <p:cNvSpPr/>
            <p:nvPr/>
          </p:nvSpPr>
          <p:spPr>
            <a:xfrm>
              <a:off x="4581236" y="9255885"/>
              <a:ext cx="1579419" cy="317221"/>
            </a:xfrm>
            <a:prstGeom prst="rect">
              <a:avLst/>
            </a:prstGeom>
            <a:solidFill>
              <a:srgbClr val="203864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EC8E197E-158C-4D52-8FAE-8BC59813B7BF}"/>
                </a:ext>
              </a:extLst>
            </p:cNvPr>
            <p:cNvSpPr txBox="1"/>
            <p:nvPr/>
          </p:nvSpPr>
          <p:spPr>
            <a:xfrm>
              <a:off x="3715822" y="9209705"/>
              <a:ext cx="25298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213 = </a:t>
              </a:r>
              <a:r>
                <a:rPr lang="en-US" altLang="ko-KR" sz="220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0.213 ×10</a:t>
              </a:r>
              <a:r>
                <a:rPr lang="en-US" altLang="ko-KR" sz="2200" baseline="30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2200" baseline="30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149F8D22-5354-4AB0-85B7-A342C8E57548}"/>
                </a:ext>
              </a:extLst>
            </p:cNvPr>
            <p:cNvSpPr txBox="1"/>
            <p:nvPr/>
          </p:nvSpPr>
          <p:spPr>
            <a:xfrm>
              <a:off x="6503546" y="8850179"/>
              <a:ext cx="2621551" cy="110799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defRPr/>
              </a:pP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0.213. :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소수부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  <a:defRPr/>
              </a:pP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 :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밑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(base, radix)</a:t>
              </a:r>
            </a:p>
            <a:p>
              <a:pPr fontAlgn="base">
                <a:spcBef>
                  <a:spcPct val="0"/>
                </a:spcBef>
                <a:defRPr/>
              </a:pP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 :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지수</a:t>
              </a:r>
            </a:p>
          </p:txBody>
        </p:sp>
        <p:sp>
          <p:nvSpPr>
            <p:cNvPr id="37" name="왼쪽 중괄호 36">
              <a:extLst>
                <a:ext uri="{FF2B5EF4-FFF2-40B4-BE49-F238E27FC236}">
                  <a16:creationId xmlns:a16="http://schemas.microsoft.com/office/drawing/2014/main" xmlns="" id="{4192D190-4E3E-4DB0-9114-3E82A265C12F}"/>
                </a:ext>
              </a:extLst>
            </p:cNvPr>
            <p:cNvSpPr/>
            <p:nvPr/>
          </p:nvSpPr>
          <p:spPr>
            <a:xfrm>
              <a:off x="6292671" y="9006367"/>
              <a:ext cx="208605" cy="795619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CDE3A4FC-F5A5-4C50-BE67-0F7BC9B57430}"/>
                </a:ext>
              </a:extLst>
            </p:cNvPr>
            <p:cNvSpPr txBox="1"/>
            <p:nvPr/>
          </p:nvSpPr>
          <p:spPr>
            <a:xfrm>
              <a:off x="2568795" y="9209705"/>
              <a:ext cx="10070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정형화</a:t>
              </a:r>
            </a:p>
          </p:txBody>
        </p:sp>
        <p:pic>
          <p:nvPicPr>
            <p:cNvPr id="39" name="Picture 15" descr="그림2 copy">
              <a:extLst>
                <a:ext uri="{FF2B5EF4-FFF2-40B4-BE49-F238E27FC236}">
                  <a16:creationId xmlns:a16="http://schemas.microsoft.com/office/drawing/2014/main" xmlns="" id="{786A944F-A57B-4A49-9D3E-50C6E7306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40620" y="9312915"/>
              <a:ext cx="375655" cy="208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7B70C1C7-CC8F-44FA-A663-0E4840A83AC4}"/>
                </a:ext>
              </a:extLst>
            </p:cNvPr>
            <p:cNvSpPr/>
            <p:nvPr/>
          </p:nvSpPr>
          <p:spPr>
            <a:xfrm>
              <a:off x="4921138" y="8905103"/>
              <a:ext cx="8723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defRPr/>
              </a:pP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정규화</a:t>
              </a:r>
              <a:endPara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2895863" cy="523220"/>
            <a:chOff x="1577990" y="2199826"/>
            <a:chExt cx="2895863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8 )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2355132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수치자료의 표현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446550"/>
            <a:chOff x="1454251" y="3664625"/>
            <a:chExt cx="11282473" cy="1446550"/>
          </a:xfrm>
        </p:grpSpPr>
        <p:sp>
          <p:nvSpPr>
            <p:cNvPr id="4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fontAlgn="base">
                <a:spcBef>
                  <a:spcPct val="0"/>
                </a:spcBef>
                <a:defRPr/>
              </a:pP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진수의 실수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 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고정소수점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형식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342900">
                <a:buFontTx/>
                <a:buChar char="-"/>
                <a:defRPr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소수점이 항상 최상위 비트의 왼쪽 밖에 고정되어 있음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indent="-342900" fontAlgn="base">
                <a:spcBef>
                  <a:spcPct val="0"/>
                </a:spcBef>
                <a:buFontTx/>
                <a:buChar char="-"/>
                <a:defRPr/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  <a:defRPr/>
              </a:pP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00011010 →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r>
                <a:rPr lang="en-US" altLang="ko-KR" sz="20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00011010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82351A12-C857-4D13-8736-D18ED83AEA60}"/>
              </a:ext>
            </a:extLst>
          </p:cNvPr>
          <p:cNvGrpSpPr/>
          <p:nvPr/>
        </p:nvGrpSpPr>
        <p:grpSpPr>
          <a:xfrm>
            <a:off x="1090324" y="4762695"/>
            <a:ext cx="11282473" cy="2800767"/>
            <a:chOff x="1454251" y="3664625"/>
            <a:chExt cx="11282473" cy="2800767"/>
          </a:xfrm>
        </p:grpSpPr>
        <p:sp>
          <p:nvSpPr>
            <p:cNvPr id="25" name="모서리가 둥근 직사각형 9">
              <a:extLst>
                <a:ext uri="{FF2B5EF4-FFF2-40B4-BE49-F238E27FC236}">
                  <a16:creationId xmlns:a16="http://schemas.microsoft.com/office/drawing/2014/main" xmlns="" id="{6BC0CC40-8B6C-4DBF-ACE9-55649E6E4C29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885AB1EE-5D5F-43FE-9234-557FDB40AE99}"/>
                </a:ext>
              </a:extLst>
            </p:cNvPr>
            <p:cNvSpPr/>
            <p:nvPr/>
          </p:nvSpPr>
          <p:spPr>
            <a:xfrm>
              <a:off x="1737360" y="3664625"/>
              <a:ext cx="10999364" cy="28007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fontAlgn="base">
                <a:spcBef>
                  <a:spcPct val="0"/>
                </a:spcBef>
                <a:defRPr/>
              </a:pP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진수의 실수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 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부동소수점 형식 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buFontTx/>
                <a:buChar char="-"/>
                <a:defRPr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고정소수점 표현 방식보다 표현 가능한 값의 범위가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큼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적은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비트로 매우 크거나 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>
                <a:defRPr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작은 값을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표현하여 효율적임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: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오차가 발생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연산속도가 느림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indent="-342900" fontAlgn="base">
                <a:spcBef>
                  <a:spcPct val="0"/>
                </a:spcBef>
                <a:buFontTx/>
                <a:buChar char="-"/>
                <a:defRPr/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342900">
                <a:buFontTx/>
                <a:buChar char="-"/>
                <a:defRPr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부동소수점 표현에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대한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IEEE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754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표준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indent="-342900" fontAlgn="base">
                <a:spcBef>
                  <a:spcPct val="0"/>
                </a:spcBef>
                <a:buFontTx/>
                <a:buChar char="-"/>
                <a:defRPr/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  <a:defRPr/>
              </a:pP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single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precision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에서는 부호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비트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지수부 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비트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가수부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23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비트를 사용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(32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비트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936000" lvl="1" indent="-342900" fontAlgn="base">
                <a:spcBef>
                  <a:spcPct val="0"/>
                </a:spcBef>
                <a:buFontTx/>
                <a:buChar char="-"/>
                <a:defRPr/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  <a:defRPr/>
              </a:pP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double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precision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부호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비트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지수부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11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비트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가수부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52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비트를 사용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(64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비트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2417DED9-64B1-4237-BFC8-F0A9BA73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99899"/>
              </p:ext>
            </p:extLst>
          </p:nvPr>
        </p:nvGraphicFramePr>
        <p:xfrm>
          <a:off x="1749460" y="8061136"/>
          <a:ext cx="7757672" cy="371094"/>
        </p:xfrm>
        <a:graphic>
          <a:graphicData uri="http://schemas.openxmlformats.org/drawingml/2006/table">
            <a:tbl>
              <a:tblPr/>
              <a:tblGrid>
                <a:gridCol w="1551534">
                  <a:extLst>
                    <a:ext uri="{9D8B030D-6E8A-4147-A177-3AD203B41FA5}">
                      <a16:colId xmlns:a16="http://schemas.microsoft.com/office/drawing/2014/main" xmlns="" val="2310971975"/>
                    </a:ext>
                  </a:extLst>
                </a:gridCol>
                <a:gridCol w="3103069">
                  <a:extLst>
                    <a:ext uri="{9D8B030D-6E8A-4147-A177-3AD203B41FA5}">
                      <a16:colId xmlns:a16="http://schemas.microsoft.com/office/drawing/2014/main" xmlns="" val="14696473"/>
                    </a:ext>
                  </a:extLst>
                </a:gridCol>
                <a:gridCol w="3103069">
                  <a:extLst>
                    <a:ext uri="{9D8B030D-6E8A-4147-A177-3AD203B41FA5}">
                      <a16:colId xmlns:a16="http://schemas.microsoft.com/office/drawing/2014/main" xmlns="" val="3854493821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부호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(1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bit)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지수부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(8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bit)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소수부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(23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bit)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2606638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6FED44B2-6C8F-454C-B193-02B2759B24E0}"/>
              </a:ext>
            </a:extLst>
          </p:cNvPr>
          <p:cNvSpPr/>
          <p:nvPr/>
        </p:nvSpPr>
        <p:spPr>
          <a:xfrm>
            <a:off x="1620249" y="7733813"/>
            <a:ext cx="12608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31(MSB)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6AAE3D47-E0A6-44F7-B049-C38055C6005B}"/>
              </a:ext>
            </a:extLst>
          </p:cNvPr>
          <p:cNvSpPr/>
          <p:nvPr/>
        </p:nvSpPr>
        <p:spPr>
          <a:xfrm>
            <a:off x="9140687" y="7745485"/>
            <a:ext cx="11833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0(LSB)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21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4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2895863" cy="523220"/>
            <a:chOff x="1577990" y="2199826"/>
            <a:chExt cx="2895863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8</a:t>
              </a:r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2355132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수치자료의 표현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508105"/>
            <a:chOff x="1454251" y="3664625"/>
            <a:chExt cx="11282473" cy="1508105"/>
          </a:xfrm>
        </p:grpSpPr>
        <p:sp>
          <p:nvSpPr>
            <p:cNvPr id="4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fontAlgn="base">
                <a:spcBef>
                  <a:spcPct val="0"/>
                </a:spcBef>
                <a:defRPr/>
              </a:pP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부동소수점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표현의 예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fontAlgn="base">
                <a:spcBef>
                  <a:spcPct val="0"/>
                </a:spcBef>
                <a:defRPr/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lvl="0" indent="-342900">
                <a:buFontTx/>
                <a:buChar char="-"/>
                <a:defRPr/>
              </a:pPr>
              <a:r>
                <a:rPr lang="en-US" altLang="ko-KR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(-12.31 )</a:t>
              </a:r>
              <a:r>
                <a:rPr lang="en-US" altLang="ko-KR" sz="2400" baseline="-25000" dirty="0" smtClean="0">
                  <a:latin typeface="나눔바른고딕" panose="020B0600000101010101" charset="-127"/>
                  <a:ea typeface="나눔바른고딕" panose="020B0600000101010101" charset="-127"/>
                </a:rPr>
                <a:t>10</a:t>
              </a:r>
              <a:r>
                <a:rPr lang="en-US" altLang="ko-KR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r>
                <a:rPr lang="en-US" altLang="ko-KR" sz="2400" dirty="0">
                  <a:latin typeface="나눔바른고딕" panose="020B0600000101010101" charset="-127"/>
                  <a:ea typeface="나눔바른고딕" panose="020B0600000101010101" charset="-127"/>
                </a:rPr>
                <a:t>= </a:t>
              </a:r>
              <a:r>
                <a:rPr lang="ko-KR" altLang="en-US" sz="2400" dirty="0">
                  <a:latin typeface="나눔바른고딕" panose="020B0600000101010101" charset="-127"/>
                  <a:ea typeface="나눔바른고딕" panose="020B0600000101010101" charset="-127"/>
                </a:rPr>
                <a:t> </a:t>
              </a:r>
              <a:r>
                <a:rPr lang="en-US" altLang="ko-KR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(-</a:t>
              </a:r>
              <a:r>
                <a:rPr lang="en-US" altLang="ko-KR" sz="2400" dirty="0">
                  <a:latin typeface="나눔바른고딕" panose="020B0600000101010101" charset="-127"/>
                  <a:ea typeface="나눔바른고딕" panose="020B0600000101010101" charset="-127"/>
                </a:rPr>
                <a:t>1100.010011</a:t>
              </a:r>
              <a:r>
                <a:rPr lang="en-US" altLang="ko-KR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............)</a:t>
              </a:r>
              <a:r>
                <a:rPr lang="en-US" altLang="ko-KR" sz="2400" baseline="-25000" dirty="0" smtClean="0">
                  <a:latin typeface="나눔바른고딕" panose="020B0600000101010101" charset="-127"/>
                  <a:ea typeface="나눔바른고딕" panose="020B0600000101010101" charset="-127"/>
                </a:rPr>
                <a:t>2</a:t>
              </a:r>
              <a:r>
                <a:rPr lang="ko-KR" altLang="en-US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을  </a:t>
              </a:r>
              <a:r>
                <a:rPr lang="en-US" altLang="ko-KR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32</a:t>
              </a:r>
              <a:r>
                <a:rPr lang="ko-KR" altLang="en-US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비트 로 컴퓨터에 표현하는 경우</a:t>
              </a:r>
              <a:endPara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285750" lvl="0" indent="-342900">
                <a:buFontTx/>
                <a:buChar char="-"/>
                <a:defRPr/>
              </a:pPr>
              <a:endPara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285750" lvl="0" indent="-342900">
                <a:buFontTx/>
                <a:buChar char="-"/>
                <a:defRPr/>
              </a:pPr>
              <a:r>
                <a:rPr lang="en-US" altLang="ko-KR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2</a:t>
              </a:r>
              <a:r>
                <a:rPr lang="ko-KR" altLang="en-US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진수 변환 과정</a:t>
              </a:r>
              <a:endParaRPr lang="en-US" altLang="ko-KR" sz="240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144696"/>
              </p:ext>
            </p:extLst>
          </p:nvPr>
        </p:nvGraphicFramePr>
        <p:xfrm>
          <a:off x="2139192" y="4754240"/>
          <a:ext cx="2512321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669"/>
                <a:gridCol w="735496"/>
                <a:gridCol w="695739"/>
                <a:gridCol w="258417"/>
              </a:tblGrid>
              <a:tr h="14619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12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……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6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……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……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……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aseline="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(12)</a:t>
                      </a:r>
                      <a:r>
                        <a:rPr lang="en-US" altLang="ko-KR" sz="2000" baseline="-25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10</a:t>
                      </a:r>
                      <a:r>
                        <a:rPr lang="en-US" altLang="ko-KR" sz="2000" baseline="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= (1100)</a:t>
                      </a:r>
                      <a:r>
                        <a:rPr lang="en-US" altLang="ko-KR" sz="2000" baseline="-25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000" baseline="-25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702"/>
              </p:ext>
            </p:extLst>
          </p:nvPr>
        </p:nvGraphicFramePr>
        <p:xfrm>
          <a:off x="5875658" y="3932013"/>
          <a:ext cx="3073922" cy="6146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0506"/>
                <a:gridCol w="709367"/>
                <a:gridCol w="1064049"/>
              </a:tblGrid>
              <a:tr h="306113">
                <a:tc>
                  <a:txBody>
                    <a:bodyPr/>
                    <a:lstStyle/>
                    <a:p>
                      <a:pPr algn="r" latinLnBrk="1"/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0.31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113">
                <a:tc>
                  <a:txBody>
                    <a:bodyPr/>
                    <a:lstStyle/>
                    <a:p>
                      <a:pPr algn="r" latinLnBrk="1"/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*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11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0.62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113">
                <a:tc>
                  <a:txBody>
                    <a:bodyPr/>
                    <a:lstStyle/>
                    <a:p>
                      <a:pPr algn="r" latinLnBrk="1"/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*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11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0.24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113">
                <a:tc>
                  <a:txBody>
                    <a:bodyPr/>
                    <a:lstStyle/>
                    <a:p>
                      <a:pPr algn="r" latinLnBrk="1"/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*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11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0.48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113">
                <a:tc>
                  <a:txBody>
                    <a:bodyPr/>
                    <a:lstStyle/>
                    <a:p>
                      <a:pPr algn="r" latinLnBrk="1"/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*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11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0.98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113">
                <a:tc>
                  <a:txBody>
                    <a:bodyPr/>
                    <a:lstStyle/>
                    <a:p>
                      <a:pPr algn="r" latinLnBrk="1"/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*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11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0.96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113">
                <a:tc>
                  <a:txBody>
                    <a:bodyPr/>
                    <a:lstStyle/>
                    <a:p>
                      <a:pPr algn="r" latinLnBrk="1"/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*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11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0.92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113">
                <a:tc>
                  <a:txBody>
                    <a:bodyPr/>
                    <a:lstStyle/>
                    <a:p>
                      <a:pPr algn="r" latinLnBrk="1"/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*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2963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………………</a:t>
                      </a:r>
                      <a:endParaRPr lang="ko-KR" altLang="en-US" sz="2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565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ts val="700"/>
                        </a:lnSpc>
                      </a:pP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(0.31 )</a:t>
                      </a:r>
                      <a:r>
                        <a:rPr lang="en-US" altLang="ko-KR" sz="2000" baseline="-25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10</a:t>
                      </a:r>
                      <a:r>
                        <a:rPr lang="en-US" altLang="ko-KR" sz="2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=(0.010011 )</a:t>
                      </a:r>
                      <a:r>
                        <a:rPr lang="en-US" altLang="ko-KR" sz="2000" baseline="-25000" dirty="0" smtClean="0"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</a:t>
                      </a:r>
                      <a:endParaRPr lang="ko-KR" altLang="en-US" sz="2000" baseline="-25000" dirty="0"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직선 화살표 연결선 30"/>
          <p:cNvCxnSpPr/>
          <p:nvPr/>
        </p:nvCxnSpPr>
        <p:spPr>
          <a:xfrm flipV="1">
            <a:off x="4897558" y="4802178"/>
            <a:ext cx="0" cy="17690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699853" y="4876802"/>
            <a:ext cx="0" cy="406841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719241" y="4598507"/>
            <a:ext cx="1120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7732495" y="5387003"/>
            <a:ext cx="1120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745749" y="6155621"/>
            <a:ext cx="1120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712617" y="6977243"/>
            <a:ext cx="1120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25871" y="7765739"/>
            <a:ext cx="1120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739125" y="8554235"/>
            <a:ext cx="1120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732501" y="9362609"/>
            <a:ext cx="1120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H="1">
            <a:off x="3098416" y="4802178"/>
            <a:ext cx="3731" cy="286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3102147" y="5088963"/>
            <a:ext cx="613675" cy="4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3111670" y="5193114"/>
            <a:ext cx="3731" cy="286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3115401" y="5479899"/>
            <a:ext cx="613675" cy="4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3124924" y="5564172"/>
            <a:ext cx="3731" cy="286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3128655" y="5850957"/>
            <a:ext cx="613675" cy="4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3118300" y="5955108"/>
            <a:ext cx="3731" cy="286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3122031" y="6241893"/>
            <a:ext cx="613675" cy="4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598575" y="6716347"/>
            <a:ext cx="939681" cy="430887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 dirty="0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정수부</a:t>
            </a:r>
            <a:endParaRPr lang="en-US" altLang="ko-KR" sz="2200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013749" y="9591189"/>
            <a:ext cx="939681" cy="430887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 dirty="0" err="1" smtClean="0">
                <a:solidFill>
                  <a:schemeClr val="bg1"/>
                </a:solidFill>
                <a:latin typeface="나눔바른고딕" panose="020B0600000101010101" charset="-127"/>
                <a:ea typeface="나눔바른고딕" panose="020B0600000101010101" charset="-127"/>
              </a:rPr>
              <a:t>소수부</a:t>
            </a:r>
            <a:endParaRPr lang="en-US" altLang="ko-KR" sz="2200" dirty="0">
              <a:solidFill>
                <a:schemeClr val="bg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22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2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2895863" cy="523220"/>
            <a:chOff x="1577990" y="2199826"/>
            <a:chExt cx="2895863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8 )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2355132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수치자료의 표현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7448193"/>
            <a:chOff x="1454251" y="3664625"/>
            <a:chExt cx="11282473" cy="7448193"/>
          </a:xfrm>
        </p:grpSpPr>
        <p:sp>
          <p:nvSpPr>
            <p:cNvPr id="4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7448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fontAlgn="base">
                <a:spcBef>
                  <a:spcPct val="0"/>
                </a:spcBef>
                <a:defRPr/>
              </a:pP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부동소수점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표현의 예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fontAlgn="base">
                <a:spcBef>
                  <a:spcPct val="0"/>
                </a:spcBef>
                <a:defRPr/>
              </a:pPr>
              <a:endParaRPr lang="en-US" altLang="ko-KR" sz="1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lvl="0" indent="-342900">
                <a:lnSpc>
                  <a:spcPct val="100000"/>
                </a:lnSpc>
                <a:buFontTx/>
                <a:buChar char="-"/>
                <a:defRPr/>
              </a:pPr>
              <a:r>
                <a:rPr lang="ko-KR" altLang="en-US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정규화 </a:t>
              </a:r>
              <a:r>
                <a:rPr lang="en-US" altLang="ko-KR" sz="2400" dirty="0">
                  <a:latin typeface="나눔바른고딕" panose="020B0600000101010101" charset="-127"/>
                  <a:ea typeface="나눔바른고딕" panose="020B0600000101010101" charset="-127"/>
                </a:rPr>
                <a:t>- </a:t>
              </a:r>
              <a:r>
                <a:rPr lang="ko-KR" altLang="en-US" sz="2400" dirty="0">
                  <a:latin typeface="나눔바른고딕" panose="020B0600000101010101" charset="-127"/>
                  <a:ea typeface="나눔바른고딕" panose="020B0600000101010101" charset="-127"/>
                </a:rPr>
                <a:t>값을 </a:t>
              </a:r>
              <a:r>
                <a:rPr lang="en-US" altLang="ko-KR" sz="2400" u="sng" dirty="0" smtClean="0">
                  <a:latin typeface="나눔바른고딕" panose="020B0600000101010101" charset="-127"/>
                  <a:ea typeface="나눔바른고딕" panose="020B0600000101010101" charset="-127"/>
                </a:rPr>
                <a:t>1.xxx </a:t>
              </a:r>
              <a:r>
                <a:rPr lang="ko-KR" altLang="en-US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형태로 표현</a:t>
              </a:r>
              <a:endPara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285750" lvl="0" indent="-342900">
                <a:lnSpc>
                  <a:spcPct val="100000"/>
                </a:lnSpc>
                <a:buFontTx/>
                <a:buChar char="-"/>
                <a:defRPr/>
              </a:pPr>
              <a:endPara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  <a:defRPr/>
              </a:pPr>
              <a:r>
                <a:rPr lang="en-US" altLang="ko-KR" sz="2000" dirty="0">
                  <a:latin typeface="나눔바른고딕" panose="020B0600000101010101" charset="-127"/>
                  <a:ea typeface="나눔바른고딕" panose="020B0600000101010101" charset="-127"/>
                </a:rPr>
                <a:t>(-12.31 )</a:t>
              </a:r>
              <a:r>
                <a:rPr lang="en-US" altLang="ko-KR" sz="2000" baseline="-25000" dirty="0">
                  <a:latin typeface="나눔바른고딕" panose="020B0600000101010101" charset="-127"/>
                  <a:ea typeface="나눔바른고딕" panose="020B0600000101010101" charset="-127"/>
                </a:rPr>
                <a:t>10</a:t>
              </a:r>
              <a:r>
                <a:rPr lang="en-US" altLang="ko-KR" sz="2000" dirty="0">
                  <a:latin typeface="나눔바른고딕" panose="020B0600000101010101" charset="-127"/>
                  <a:ea typeface="나눔바른고딕" panose="020B0600000101010101" charset="-127"/>
                </a:rPr>
                <a:t> = </a:t>
              </a:r>
              <a:r>
                <a:rPr lang="ko-KR" altLang="en-US" sz="2000" dirty="0">
                  <a:latin typeface="나눔바른고딕" panose="020B0600000101010101" charset="-127"/>
                  <a:ea typeface="나눔바른고딕" panose="020B0600000101010101" charset="-127"/>
                </a:rPr>
                <a:t> </a:t>
              </a:r>
              <a:r>
                <a:rPr lang="en-US" altLang="ko-KR" sz="2000" dirty="0">
                  <a:latin typeface="나눔바른고딕" panose="020B0600000101010101" charset="-127"/>
                  <a:ea typeface="나눔바른고딕" panose="020B0600000101010101" charset="-127"/>
                </a:rPr>
                <a:t>(-1100.010011............)</a:t>
              </a:r>
              <a:r>
                <a:rPr lang="en-US" altLang="ko-KR" sz="2000" baseline="-25000" dirty="0" smtClean="0">
                  <a:latin typeface="나눔바른고딕" panose="020B0600000101010101" charset="-127"/>
                  <a:ea typeface="나눔바른고딕" panose="020B0600000101010101" charset="-127"/>
                </a:rPr>
                <a:t>2 </a:t>
              </a:r>
              <a:r>
                <a:rPr lang="en-US" altLang="ko-KR" sz="2000" dirty="0" smtClean="0">
                  <a:latin typeface="나눔바른고딕" panose="020B0600000101010101" charset="-127"/>
                  <a:ea typeface="나눔바른고딕" panose="020B0600000101010101" charset="-127"/>
                </a:rPr>
                <a:t>= -1.100010011… </a:t>
              </a:r>
              <a:r>
                <a:rPr lang="en-US" altLang="ko-KR" sz="2000" dirty="0" smtClean="0">
                  <a:latin typeface="나눔바른고딕" panose="020B0600000101010101" charset="-127"/>
                  <a:ea typeface="나눔바른고딕" panose="020B0600000101010101" charset="-127"/>
                  <a:sym typeface="Symbol"/>
                </a:rPr>
                <a:t> 2</a:t>
              </a:r>
              <a:r>
                <a:rPr lang="en-US" altLang="ko-KR" sz="2000" baseline="30000" dirty="0" smtClean="0">
                  <a:latin typeface="나눔바른고딕" panose="020B0600000101010101" charset="-127"/>
                  <a:ea typeface="나눔바른고딕" panose="020B0600000101010101" charset="-127"/>
                  <a:sym typeface="Symbol"/>
                </a:rPr>
                <a:t>3</a:t>
              </a:r>
              <a:r>
                <a:rPr lang="en-US" altLang="ko-KR" sz="2000" dirty="0" smtClean="0">
                  <a:latin typeface="나눔바른고딕" panose="020B0600000101010101" charset="-127"/>
                  <a:ea typeface="나눔바른고딕" panose="020B0600000101010101" charset="-127"/>
                  <a:sym typeface="Symbol"/>
                </a:rPr>
                <a:t>  </a:t>
              </a:r>
              <a:endParaRPr lang="en-US" altLang="ko-KR" sz="2000" dirty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  <a:defRPr/>
              </a:pPr>
              <a:endPara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  <a:defRPr/>
              </a:pPr>
              <a:r>
                <a:rPr lang="ko-KR" altLang="en-US" sz="2200" dirty="0" err="1" smtClean="0">
                  <a:latin typeface="나눔바른고딕" panose="020B0600000101010101" charset="-127"/>
                  <a:ea typeface="나눔바른고딕" panose="020B0600000101010101" charset="-127"/>
                </a:rPr>
                <a:t>지수부</a:t>
              </a:r>
              <a:r>
                <a:rPr lang="ko-KR" altLang="en-US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r>
                <a:rPr lang="en-US" altLang="ko-KR" sz="2200" dirty="0">
                  <a:latin typeface="나눔바른고딕" panose="020B0600000101010101" charset="-127"/>
                  <a:ea typeface="나눔바른고딕" panose="020B0600000101010101" charset="-127"/>
                </a:rPr>
                <a:t>=</a:t>
              </a:r>
              <a:r>
                <a:rPr lang="ko-KR" altLang="en-US" sz="2200" dirty="0">
                  <a:latin typeface="나눔바른고딕" panose="020B0600000101010101" charset="-127"/>
                  <a:ea typeface="나눔바른고딕" panose="020B0600000101010101" charset="-127"/>
                </a:rPr>
                <a:t> </a:t>
              </a:r>
              <a:r>
                <a:rPr lang="en-US" altLang="ko-KR" sz="2200" dirty="0">
                  <a:latin typeface="나눔바른고딕" panose="020B0600000101010101" charset="-127"/>
                  <a:ea typeface="나눔바른고딕" panose="020B0600000101010101" charset="-127"/>
                </a:rPr>
                <a:t>3,  </a:t>
              </a:r>
              <a:r>
                <a:rPr lang="ko-KR" altLang="en-US" sz="2200" dirty="0">
                  <a:latin typeface="나눔바른고딕" panose="020B0600000101010101" charset="-127"/>
                  <a:ea typeface="나눔바른고딕" panose="020B0600000101010101" charset="-127"/>
                </a:rPr>
                <a:t>가수부 </a:t>
              </a:r>
              <a:r>
                <a:rPr lang="en-US" altLang="ko-KR" sz="2200" dirty="0">
                  <a:latin typeface="나눔바른고딕" panose="020B0600000101010101" charset="-127"/>
                  <a:ea typeface="나눔바른고딕" panose="020B0600000101010101" charset="-127"/>
                </a:rPr>
                <a:t>=</a:t>
              </a:r>
              <a:r>
                <a:rPr lang="ko-KR" altLang="en-US" sz="2200" dirty="0">
                  <a:latin typeface="나눔바른고딕" panose="020B0600000101010101" charset="-127"/>
                  <a:ea typeface="나눔바른고딕" panose="020B0600000101010101" charset="-127"/>
                </a:rPr>
                <a:t> </a:t>
              </a:r>
              <a:r>
                <a:rPr lang="en-US" altLang="ko-KR" sz="2200" dirty="0">
                  <a:latin typeface="나눔바른고딕" panose="020B0600000101010101" charset="-127"/>
                  <a:ea typeface="나눔바른고딕" panose="020B0600000101010101" charset="-127"/>
                </a:rPr>
                <a:t>100010011</a:t>
              </a:r>
              <a:r>
                <a:rPr lang="en-US" altLang="ko-KR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....</a:t>
              </a:r>
            </a:p>
            <a:p>
              <a:pPr>
                <a:defRPr/>
              </a:pPr>
              <a:endPara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285750" lvl="0" indent="-342900">
                <a:lnSpc>
                  <a:spcPct val="100000"/>
                </a:lnSpc>
                <a:buFontTx/>
                <a:buChar char="-"/>
                <a:defRPr/>
              </a:pPr>
              <a:r>
                <a:rPr lang="ko-KR" altLang="en-US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지수부 </a:t>
              </a:r>
              <a:r>
                <a:rPr lang="ko-KR" altLang="en-US" sz="2400" dirty="0">
                  <a:latin typeface="나눔바른고딕" panose="020B0600000101010101" charset="-127"/>
                  <a:ea typeface="나눔바른고딕" panose="020B0600000101010101" charset="-127"/>
                </a:rPr>
                <a:t>바이어스 </a:t>
              </a:r>
              <a:r>
                <a:rPr lang="ko-KR" altLang="en-US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표현법</a:t>
              </a:r>
              <a:endPara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285750" lvl="0" indent="-342900">
                <a:lnSpc>
                  <a:spcPct val="100000"/>
                </a:lnSpc>
                <a:buFontTx/>
                <a:buChar char="-"/>
                <a:defRPr/>
              </a:pPr>
              <a:endPara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  <a:defRPr/>
              </a:pPr>
              <a:r>
                <a:rPr lang="ko-KR" altLang="en-US" sz="2200" dirty="0" err="1" smtClean="0">
                  <a:latin typeface="나눔바른고딕" panose="020B0600000101010101" charset="-127"/>
                  <a:ea typeface="나눔바른고딕" panose="020B0600000101010101" charset="-127"/>
                </a:rPr>
                <a:t>지수부는</a:t>
              </a:r>
              <a:r>
                <a:rPr lang="ko-KR" altLang="en-US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r>
                <a:rPr lang="en-US" altLang="ko-KR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2</a:t>
              </a:r>
              <a:r>
                <a:rPr lang="en-US" altLang="ko-KR" sz="2200" baseline="30000" dirty="0" smtClean="0">
                  <a:latin typeface="나눔바른고딕" panose="020B0600000101010101" charset="-127"/>
                  <a:ea typeface="나눔바른고딕" panose="020B0600000101010101" charset="-127"/>
                </a:rPr>
                <a:t>8</a:t>
              </a:r>
              <a:r>
                <a:rPr lang="en-US" altLang="ko-KR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(0~255</a:t>
              </a:r>
              <a:r>
                <a:rPr lang="ko-KR" altLang="en-US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가지</a:t>
              </a:r>
              <a:r>
                <a:rPr lang="en-US" altLang="ko-KR" sz="2200" dirty="0">
                  <a:latin typeface="나눔바른고딕" panose="020B0600000101010101" charset="-127"/>
                  <a:ea typeface="나눔바른고딕" panose="020B0600000101010101" charset="-127"/>
                </a:rPr>
                <a:t>)</a:t>
              </a:r>
              <a:r>
                <a:rPr lang="ko-KR" altLang="en-US" sz="2200" dirty="0">
                  <a:latin typeface="나눔바른고딕" panose="020B0600000101010101" charset="-127"/>
                  <a:ea typeface="나눔바른고딕" panose="020B0600000101010101" charset="-127"/>
                </a:rPr>
                <a:t>를</a:t>
              </a:r>
              <a:r>
                <a:rPr lang="en-US" altLang="ko-KR" sz="2200" dirty="0"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r>
                <a:rPr lang="ko-KR" altLang="en-US" sz="2200" dirty="0">
                  <a:latin typeface="나눔바른고딕" panose="020B0600000101010101" charset="-127"/>
                  <a:ea typeface="나눔바른고딕" panose="020B0600000101010101" charset="-127"/>
                </a:rPr>
                <a:t>표현</a:t>
              </a:r>
              <a:r>
                <a:rPr lang="en-US" altLang="ko-KR" sz="2200" dirty="0">
                  <a:latin typeface="나눔바른고딕" panose="020B0600000101010101" charset="-127"/>
                  <a:ea typeface="나눔바른고딕" panose="020B0600000101010101" charset="-127"/>
                </a:rPr>
                <a:t>[-127(0000 0000) ~  128(1111 </a:t>
              </a:r>
              <a:r>
                <a:rPr lang="en-US" altLang="ko-KR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1111 )]</a:t>
              </a:r>
            </a:p>
            <a:p>
              <a:pPr marL="1028700" lvl="1" indent="-342900">
                <a:buFont typeface="Wingdings" panose="05000000000000000000" pitchFamily="2" charset="2"/>
                <a:buChar char="§"/>
                <a:defRPr/>
              </a:pPr>
              <a:endParaRPr lang="en-US" altLang="ko-KR" sz="1000" dirty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000" dirty="0" smtClean="0">
                  <a:latin typeface="나눔바른고딕" panose="020B0603020101020101" charset="-127"/>
                  <a:ea typeface="나눔바른고딕" panose="020B0603020101020101" charset="-127"/>
                </a:rPr>
                <a:t>음수 </a:t>
              </a:r>
              <a:r>
                <a:rPr lang="en-US" altLang="ko-KR" sz="2000" dirty="0" smtClean="0">
                  <a:latin typeface="나눔바른고딕" panose="020B0603020101020101" charset="-127"/>
                  <a:ea typeface="나눔바른고딕" panose="020B0603020101020101" charset="-127"/>
                </a:rPr>
                <a:t>: 0~126, 127(=0), </a:t>
              </a:r>
              <a:r>
                <a:rPr lang="ko-KR" altLang="en-US" sz="2000" dirty="0" smtClean="0">
                  <a:latin typeface="나눔바른고딕" panose="020B0603020101020101" charset="-127"/>
                  <a:ea typeface="나눔바른고딕" panose="020B0603020101020101" charset="-127"/>
                </a:rPr>
                <a:t>양수 </a:t>
              </a:r>
              <a:r>
                <a:rPr lang="en-US" altLang="ko-KR" sz="2000" dirty="0" smtClean="0">
                  <a:latin typeface="나눔바른고딕" panose="020B0603020101020101" charset="-127"/>
                  <a:ea typeface="나눔바른고딕" panose="020B0603020101020101" charset="-127"/>
                </a:rPr>
                <a:t>: 128 ~ 255</a:t>
              </a:r>
            </a:p>
            <a:p>
              <a:pPr marL="1440000" lvl="2" indent="-342900">
                <a:buFont typeface="Wingdings" panose="05000000000000000000" pitchFamily="2" charset="2"/>
                <a:buChar char="ü"/>
                <a:defRPr/>
              </a:pPr>
              <a:endParaRPr lang="en-US" altLang="ko-KR" sz="1000" dirty="0" smtClean="0">
                <a:latin typeface="나눔바른고딕" panose="020B0603020101020101" charset="-127"/>
                <a:ea typeface="나눔바른고딕" panose="020B0603020101020101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  <a:defRPr/>
              </a:pPr>
              <a:r>
                <a:rPr lang="en-US" altLang="ko-KR" sz="2000" dirty="0" smtClean="0">
                  <a:latin typeface="나눔바른고딕" panose="020B0603020101020101" charset="-127"/>
                  <a:ea typeface="나눔바른고딕" panose="020B0603020101020101" charset="-127"/>
                </a:rPr>
                <a:t>(00000000)</a:t>
              </a:r>
              <a:r>
                <a:rPr lang="en-US" altLang="ko-KR" sz="2000" baseline="-25000" dirty="0" smtClean="0">
                  <a:latin typeface="나눔바른고딕" panose="020B0603020101020101" charset="-127"/>
                  <a:ea typeface="나눔바른고딕" panose="020B0603020101020101" charset="-127"/>
                </a:rPr>
                <a:t>2</a:t>
              </a:r>
              <a:r>
                <a:rPr lang="ko-KR" altLang="en-US" sz="2000" dirty="0" smtClean="0">
                  <a:latin typeface="나눔바른고딕" panose="020B0603020101020101" charset="-127"/>
                  <a:ea typeface="나눔바른고딕" panose="020B0603020101020101" charset="-127"/>
                </a:rPr>
                <a:t>는 </a:t>
              </a:r>
              <a:r>
                <a:rPr lang="en-US" altLang="ko-KR" sz="2000" dirty="0" smtClean="0">
                  <a:latin typeface="나눔바른고딕" panose="020B0603020101020101" charset="-127"/>
                  <a:ea typeface="나눔바른고딕" panose="020B0603020101020101" charset="-127"/>
                </a:rPr>
                <a:t>underflow </a:t>
              </a:r>
              <a:r>
                <a:rPr lang="ko-KR" altLang="en-US" sz="2000" dirty="0" smtClean="0">
                  <a:latin typeface="나눔바른고딕" panose="020B0603020101020101" charset="-127"/>
                  <a:ea typeface="나눔바른고딕" panose="020B0603020101020101" charset="-127"/>
                </a:rPr>
                <a:t> 처리용</a:t>
              </a:r>
              <a:r>
                <a:rPr lang="en-US" altLang="ko-KR" sz="2000" dirty="0" smtClean="0">
                  <a:latin typeface="나눔바른고딕" panose="020B0603020101020101" charset="-127"/>
                  <a:ea typeface="나눔바른고딕" panose="020B0603020101020101" charset="-127"/>
                </a:rPr>
                <a:t>(</a:t>
              </a:r>
              <a:r>
                <a:rPr lang="ko-KR" altLang="en-US" sz="2000" dirty="0"/>
                <a:t>음수 값이 </a:t>
              </a:r>
              <a:r>
                <a:rPr lang="ko-KR" altLang="en-US" sz="2000" dirty="0" smtClean="0"/>
                <a:t>지수부의 </a:t>
              </a:r>
              <a:r>
                <a:rPr lang="ko-KR" altLang="en-US" sz="2000" dirty="0"/>
                <a:t>음수표현 범위를 </a:t>
              </a:r>
              <a:r>
                <a:rPr lang="ko-KR" altLang="en-US" sz="2000" dirty="0" smtClean="0"/>
                <a:t>초과할 경우</a:t>
              </a:r>
              <a:r>
                <a:rPr lang="en-US" altLang="ko-KR" sz="2000" dirty="0" smtClean="0"/>
                <a:t>)</a:t>
              </a:r>
              <a:endParaRPr lang="en-US" altLang="ko-KR" sz="2000" dirty="0"/>
            </a:p>
            <a:p>
              <a:pPr marL="1440000" lvl="2" indent="-342900">
                <a:buFont typeface="Wingdings" panose="05000000000000000000" pitchFamily="2" charset="2"/>
                <a:buChar char="ü"/>
                <a:defRPr/>
              </a:pPr>
              <a:endParaRPr lang="en-US" altLang="ko-KR" sz="1000" dirty="0" smtClean="0">
                <a:latin typeface="나눔바른고딕" panose="020B0603020101020101" charset="-127"/>
                <a:ea typeface="나눔바른고딕" panose="020B0603020101020101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  <a:defRPr/>
              </a:pPr>
              <a:r>
                <a:rPr lang="en-US" altLang="ko-KR" sz="2000" dirty="0" smtClean="0">
                  <a:latin typeface="나눔바른고딕" panose="020B0603020101020101" charset="-127"/>
                  <a:ea typeface="나눔바른고딕" panose="020B0603020101020101" charset="-127"/>
                </a:rPr>
                <a:t>(11111111)</a:t>
              </a:r>
              <a:r>
                <a:rPr lang="en-US" altLang="ko-KR" sz="2000" baseline="-25000" dirty="0" smtClean="0">
                  <a:latin typeface="나눔바른고딕" panose="020B0603020101020101" charset="-127"/>
                  <a:ea typeface="나눔바른고딕" panose="020B0603020101020101" charset="-127"/>
                </a:rPr>
                <a:t>2</a:t>
              </a:r>
              <a:r>
                <a:rPr lang="ko-KR" altLang="en-US" sz="2000" dirty="0" smtClean="0">
                  <a:latin typeface="나눔바른고딕" panose="020B0603020101020101" charset="-127"/>
                  <a:ea typeface="나눔바른고딕" panose="020B0603020101020101" charset="-127"/>
                </a:rPr>
                <a:t>는 </a:t>
              </a:r>
              <a:r>
                <a:rPr lang="en-US" altLang="ko-KR" sz="2000" dirty="0" smtClean="0">
                  <a:latin typeface="나눔바른고딕" panose="020B0603020101020101" charset="-127"/>
                  <a:ea typeface="나눔바른고딕" panose="020B0603020101020101" charset="-127"/>
                </a:rPr>
                <a:t>overflow </a:t>
              </a:r>
              <a:r>
                <a:rPr lang="ko-KR" altLang="en-US" sz="2000" dirty="0" smtClean="0">
                  <a:latin typeface="나눔바른고딕" panose="020B0603020101020101" charset="-127"/>
                  <a:ea typeface="나눔바른고딕" panose="020B0603020101020101" charset="-127"/>
                </a:rPr>
                <a:t>처리용</a:t>
              </a:r>
              <a:r>
                <a:rPr lang="en-US" altLang="ko-KR" sz="2000" dirty="0" smtClean="0">
                  <a:latin typeface="나눔바른고딕" panose="020B0603020101020101" charset="-127"/>
                  <a:ea typeface="나눔바른고딕" panose="020B0603020101020101" charset="-127"/>
                </a:rPr>
                <a:t>(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지수부가 최대 영역보다 커질 경우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1028700" lvl="1" indent="-342900">
                <a:buFont typeface="Wingdings" panose="05000000000000000000" pitchFamily="2" charset="2"/>
                <a:buChar char="§"/>
                <a:defRPr/>
              </a:pPr>
              <a:endPara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  <a:defRPr/>
              </a:pPr>
              <a:r>
                <a:rPr lang="ko-KR" altLang="en-US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바이어스 값 </a:t>
              </a:r>
              <a:r>
                <a:rPr lang="en-US" altLang="ko-KR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: </a:t>
              </a:r>
              <a:r>
                <a:rPr lang="ko-KR" altLang="en-US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 가운데 값 </a:t>
              </a:r>
              <a:r>
                <a:rPr lang="en-US" altLang="ko-KR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127(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0111 1111 )</a:t>
              </a:r>
              <a:endPara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lvl="0">
                <a:lnSpc>
                  <a:spcPct val="100000"/>
                </a:lnSpc>
                <a:defRPr/>
              </a:pPr>
              <a:endPara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285750" lvl="0" indent="-342900">
                <a:lnSpc>
                  <a:spcPct val="100000"/>
                </a:lnSpc>
                <a:buFontTx/>
                <a:buChar char="-"/>
                <a:defRPr/>
              </a:pPr>
              <a:r>
                <a:rPr lang="ko-KR" altLang="en-US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바이어스 </a:t>
              </a:r>
              <a:r>
                <a:rPr lang="ko-KR" altLang="en-US" sz="2400" dirty="0">
                  <a:latin typeface="나눔바른고딕" panose="020B0600000101010101" charset="-127"/>
                  <a:ea typeface="나눔바른고딕" panose="020B0600000101010101" charset="-127"/>
                </a:rPr>
                <a:t>값을 더하면 </a:t>
              </a:r>
              <a:r>
                <a:rPr lang="en-US" altLang="ko-KR" sz="2400" dirty="0">
                  <a:latin typeface="나눔바른고딕" panose="020B0600000101010101" charset="-127"/>
                  <a:ea typeface="나눔바른고딕" panose="020B0600000101010101" charset="-127"/>
                </a:rPr>
                <a:t>127 + 3 = </a:t>
              </a:r>
              <a:r>
                <a:rPr lang="en-US" altLang="ko-KR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130</a:t>
              </a:r>
            </a:p>
            <a:p>
              <a:pPr marL="285750" lvl="0" indent="-342900">
                <a:lnSpc>
                  <a:spcPct val="100000"/>
                </a:lnSpc>
                <a:buFontTx/>
                <a:buChar char="-"/>
                <a:defRPr/>
              </a:pPr>
              <a:endPara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285750" lvl="0" indent="-342900">
                <a:lnSpc>
                  <a:spcPct val="100000"/>
                </a:lnSpc>
                <a:buFontTx/>
                <a:buChar char="-"/>
                <a:defRPr/>
              </a:pPr>
              <a:r>
                <a:rPr lang="ko-KR" altLang="en-US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지수부 </a:t>
              </a:r>
              <a:r>
                <a:rPr lang="en-US" altLang="ko-KR" sz="2400" dirty="0">
                  <a:latin typeface="나눔바른고딕" panose="020B0600000101010101" charset="-127"/>
                  <a:ea typeface="나눔바른고딕" panose="020B0600000101010101" charset="-127"/>
                </a:rPr>
                <a:t>= (130)</a:t>
              </a:r>
              <a:r>
                <a:rPr lang="en-US" altLang="ko-KR" sz="2400" baseline="-25000" dirty="0">
                  <a:latin typeface="나눔바른고딕" panose="020B0600000101010101" charset="-127"/>
                  <a:ea typeface="나눔바른고딕" panose="020B0600000101010101" charset="-127"/>
                </a:rPr>
                <a:t>10</a:t>
              </a:r>
              <a:r>
                <a:rPr lang="en-US" altLang="ko-KR" sz="2400" dirty="0">
                  <a:latin typeface="나눔바른고딕" panose="020B0600000101010101" charset="-127"/>
                  <a:ea typeface="나눔바른고딕" panose="020B0600000101010101" charset="-127"/>
                </a:rPr>
                <a:t> = (</a:t>
              </a:r>
              <a:r>
                <a:rPr lang="en-US" altLang="ko-KR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10000010)</a:t>
              </a:r>
              <a:r>
                <a:rPr lang="en-US" altLang="ko-KR" sz="2400" baseline="-25000" dirty="0" smtClean="0">
                  <a:latin typeface="나눔바른고딕" panose="020B0600000101010101" charset="-127"/>
                  <a:ea typeface="나눔바른고딕" panose="020B0600000101010101" charset="-127"/>
                </a:rPr>
                <a:t>2</a:t>
              </a:r>
            </a:p>
            <a:p>
              <a:pPr marL="285750" lvl="0" indent="-342900">
                <a:lnSpc>
                  <a:spcPct val="100000"/>
                </a:lnSpc>
                <a:buFontTx/>
                <a:buChar char="-"/>
                <a:defRPr/>
              </a:pPr>
              <a:endParaRPr lang="en-US" altLang="ko-KR" sz="1000" baseline="-25000" dirty="0" smtClean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285750" indent="-342900">
                <a:buFontTx/>
                <a:buChar char="-"/>
                <a:defRPr/>
              </a:pPr>
              <a:r>
                <a:rPr lang="ko-KR" altLang="en-US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정형화</a:t>
              </a:r>
              <a:r>
                <a:rPr lang="en-US" altLang="ko-KR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(</a:t>
              </a:r>
              <a:r>
                <a:rPr lang="ko-KR" altLang="en-US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결과</a:t>
              </a:r>
              <a:r>
                <a:rPr lang="en-US" altLang="ko-KR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)</a:t>
              </a:r>
              <a:endParaRPr lang="en-US" altLang="ko-KR" sz="2400" baseline="-25000" dirty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285750" lvl="0" indent="-342900">
                <a:lnSpc>
                  <a:spcPct val="100000"/>
                </a:lnSpc>
                <a:buFontTx/>
                <a:buChar char="-"/>
                <a:defRPr/>
              </a:pPr>
              <a:endParaRPr lang="en-US" altLang="ko-KR" sz="1400" b="1" baseline="-25000" dirty="0">
                <a:latin typeface="Adobe 고딕 Std B" pitchFamily="34" charset="-127"/>
                <a:ea typeface="Adobe 고딕 Std B" pitchFamily="34" charset="-127"/>
              </a:endParaRPr>
            </a:p>
            <a:p>
              <a:pPr marL="285750" lvl="0" indent="-342900">
                <a:lnSpc>
                  <a:spcPct val="100000"/>
                </a:lnSpc>
                <a:buFontTx/>
                <a:buChar char="-"/>
                <a:defRPr/>
              </a:pPr>
              <a:endParaRPr lang="en-US" altLang="ko-KR" sz="1400" dirty="0">
                <a:latin typeface="Adobe 고딕 Std B" pitchFamily="34" charset="-127"/>
                <a:ea typeface="Adobe 고딕 Std B" pitchFamily="34" charset="-127"/>
              </a:endParaRPr>
            </a:p>
            <a:p>
              <a:pPr marL="285750" lvl="0" indent="-342900">
                <a:lnSpc>
                  <a:spcPct val="100000"/>
                </a:lnSpc>
                <a:buFontTx/>
                <a:buChar char="-"/>
                <a:defRPr/>
              </a:pPr>
              <a:endParaRPr lang="en-US" altLang="ko-KR" sz="2400" b="1" dirty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285750" lvl="0" indent="-342900">
                <a:lnSpc>
                  <a:spcPct val="100000"/>
                </a:lnSpc>
                <a:buFontTx/>
                <a:buChar char="-"/>
                <a:defRPr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ADB42EA0-DFBF-4C39-A92E-9B9396EBD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77429"/>
              </p:ext>
            </p:extLst>
          </p:nvPr>
        </p:nvGraphicFramePr>
        <p:xfrm>
          <a:off x="1893758" y="9473028"/>
          <a:ext cx="6117182" cy="401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9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9748"/>
                <a:gridCol w="39955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1200" dirty="0" smtClean="0">
                          <a:solidFill>
                            <a:schemeClr val="bg1"/>
                          </a:solidFill>
                          <a:latin typeface="나눔바른고딕" panose="020B0600000101010101" charset="-127"/>
                          <a:ea typeface="나눔바른고딕" panose="020B0600000101010101" charset="-127"/>
                          <a:cs typeface="+mn-cs"/>
                        </a:rPr>
                        <a:t>1</a:t>
                      </a:r>
                      <a:endParaRPr lang="ko-KR" altLang="en-US" sz="2400" kern="1200" dirty="0">
                        <a:solidFill>
                          <a:schemeClr val="bg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10000010</a:t>
                      </a:r>
                      <a:endParaRPr lang="ko-KR" altLang="en-US" sz="2400" kern="1200" dirty="0">
                        <a:solidFill>
                          <a:schemeClr val="tx1"/>
                        </a:solidFill>
                        <a:latin typeface="나눔바른고딕" panose="020B0600000101010101" charset="-127"/>
                        <a:ea typeface="나눔바른고딕" panose="020B0600000101010101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4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100010011……</a:t>
                      </a:r>
                      <a:endParaRPr lang="en-US" altLang="ko-KR" sz="2400" kern="0" spc="0" dirty="0">
                        <a:solidFill>
                          <a:srgbClr val="000000"/>
                        </a:solidFill>
                        <a:effectLst/>
                        <a:latin typeface="나눔바른고딕" panose="020B0600000101010101" charset="-127"/>
                        <a:ea typeface="나눔바른고딕" panose="020B0600000101010101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FED44B2-6C8F-454C-B193-02B2759B24E0}"/>
              </a:ext>
            </a:extLst>
          </p:cNvPr>
          <p:cNvSpPr/>
          <p:nvPr/>
        </p:nvSpPr>
        <p:spPr>
          <a:xfrm>
            <a:off x="1831686" y="9160907"/>
            <a:ext cx="7599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6FED44B2-6C8F-454C-B193-02B2759B24E0}"/>
              </a:ext>
            </a:extLst>
          </p:cNvPr>
          <p:cNvSpPr/>
          <p:nvPr/>
        </p:nvSpPr>
        <p:spPr>
          <a:xfrm>
            <a:off x="2838840" y="9154283"/>
            <a:ext cx="7599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FED44B2-6C8F-454C-B193-02B2759B24E0}"/>
              </a:ext>
            </a:extLst>
          </p:cNvPr>
          <p:cNvSpPr/>
          <p:nvPr/>
        </p:nvSpPr>
        <p:spPr>
          <a:xfrm>
            <a:off x="5535624" y="9147659"/>
            <a:ext cx="7599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23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AC415C2E-5D73-49CA-9CFB-FD9E9B0807C0}"/>
              </a:ext>
            </a:extLst>
          </p:cNvPr>
          <p:cNvGrpSpPr/>
          <p:nvPr/>
        </p:nvGrpSpPr>
        <p:grpSpPr>
          <a:xfrm>
            <a:off x="819959" y="2030588"/>
            <a:ext cx="11552838" cy="5022102"/>
            <a:chOff x="819959" y="2030588"/>
            <a:chExt cx="11552838" cy="502210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90672C57-A57E-4C40-A4C7-59EA4E2B5EF6}"/>
                </a:ext>
              </a:extLst>
            </p:cNvPr>
            <p:cNvGrpSpPr/>
            <p:nvPr/>
          </p:nvGrpSpPr>
          <p:grpSpPr>
            <a:xfrm>
              <a:off x="819959" y="2030588"/>
              <a:ext cx="2895863" cy="523220"/>
              <a:chOff x="1577990" y="2199826"/>
              <a:chExt cx="2895863" cy="420404"/>
            </a:xfrm>
          </p:grpSpPr>
          <p:sp>
            <p:nvSpPr>
              <p:cNvPr id="41" name="모서리가 둥근 직사각형 18">
                <a:extLst>
                  <a:ext uri="{FF2B5EF4-FFF2-40B4-BE49-F238E27FC236}">
                    <a16:creationId xmlns:a16="http://schemas.microsoft.com/office/drawing/2014/main" xmlns="" id="{8CC754EE-44EF-4E22-AAC9-C005F09157A9}"/>
                  </a:ext>
                </a:extLst>
              </p:cNvPr>
              <p:cNvSpPr/>
              <p:nvPr/>
            </p:nvSpPr>
            <p:spPr>
              <a:xfrm>
                <a:off x="1577990" y="2216957"/>
                <a:ext cx="540731" cy="38614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9</a:t>
                </a:r>
                <a:r>
                  <a:rPr lang="en-US" altLang="ko-KR" sz="2400" b="1" spc="-3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)</a:t>
                </a:r>
                <a:endParaRPr lang="ko-KR" altLang="en-US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BCD183D-8ED6-4730-8170-F38569F3D05E}"/>
                  </a:ext>
                </a:extLst>
              </p:cNvPr>
              <p:cNvSpPr/>
              <p:nvPr/>
            </p:nvSpPr>
            <p:spPr>
              <a:xfrm>
                <a:off x="2118721" y="2199826"/>
                <a:ext cx="2355132" cy="42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28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문자자료의 표현</a:t>
                </a:r>
                <a:endPara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4247317"/>
              <a:chOff x="1454251" y="3664625"/>
              <a:chExt cx="11282473" cy="4247317"/>
            </a:xfrm>
          </p:grpSpPr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4247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</a:pP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컴퓨터에서 문자자료 표현</a:t>
                </a:r>
                <a:endPara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fontAlgn="base">
                  <a:spcBef>
                    <a:spcPct val="0"/>
                  </a:spcBef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문자 코드</a:t>
                </a:r>
                <a:endPara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028700" lvl="1" indent="-342900">
                  <a:buFontTx/>
                  <a:buChar char="-"/>
                  <a:defRPr/>
                </a:pPr>
                <a:endPara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문자에 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대한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 코드를 정의해 놓은 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코드로서</a:t>
                </a:r>
                <a:r>
                  <a:rPr lang="en-US" altLang="ko-KR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컴퓨터 내부에서는 문자 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자료도 </a:t>
                </a:r>
                <a:r>
                  <a:rPr lang="en-US" altLang="ko-KR" sz="24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sz="24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en-US" altLang="ko-KR" sz="240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과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진수 조합으로 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표현함</a:t>
                </a:r>
                <a:endPara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endPara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문자코드의 종류</a:t>
                </a: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0" lvl="1" indent="-342900" fontAlgn="base">
                  <a:spcBef>
                    <a:spcPct val="0"/>
                  </a:spcBef>
                  <a:buFontTx/>
                  <a:buChar char="-"/>
                  <a:defRPr/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BCD(Binary-Coded Decimal) 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코드</a:t>
                </a:r>
                <a:endPara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 fontAlgn="base">
                  <a:spcBef>
                    <a:spcPct val="0"/>
                  </a:spcBef>
                  <a:buFont typeface="Wingdings" panose="05000000000000000000" pitchFamily="2" charset="2"/>
                  <a:buChar char="§"/>
                  <a:defRPr/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EBCDIC(Extended </a:t>
                </a:r>
                <a:r>
                  <a:rPr lang="en-US" altLang="ko-KR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Binary-Coded 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Decimal Interchange Code) 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코드</a:t>
                </a:r>
                <a:endPara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 fontAlgn="base">
                  <a:spcBef>
                    <a:spcPct val="0"/>
                  </a:spcBef>
                  <a:buFont typeface="Wingdings" panose="05000000000000000000" pitchFamily="2" charset="2"/>
                  <a:buChar char="§"/>
                  <a:defRPr/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ASCII(American 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Standard Code for Information Interchange</a:t>
                </a:r>
                <a:r>
                  <a:rPr lang="en-US" altLang="ko-KR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 </a:t>
                </a:r>
                <a:r>
                  <a:rPr lang="ko-KR" altLang="en-US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코드</a:t>
                </a:r>
                <a:endPara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 fontAlgn="base">
                  <a:spcBef>
                    <a:spcPct val="0"/>
                  </a:spcBef>
                  <a:buFont typeface="Wingdings" panose="05000000000000000000" pitchFamily="2" charset="2"/>
                  <a:buChar char="§"/>
                  <a:defRPr/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유니 코드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(Unicode)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등</a:t>
                </a:r>
                <a:endPara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11" name="직사각형 10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24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787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AC415C2E-5D73-49CA-9CFB-FD9E9B0807C0}"/>
              </a:ext>
            </a:extLst>
          </p:cNvPr>
          <p:cNvGrpSpPr/>
          <p:nvPr/>
        </p:nvGrpSpPr>
        <p:grpSpPr>
          <a:xfrm>
            <a:off x="819959" y="2030588"/>
            <a:ext cx="11552838" cy="4252660"/>
            <a:chOff x="819959" y="2030588"/>
            <a:chExt cx="11552838" cy="425266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90672C57-A57E-4C40-A4C7-59EA4E2B5EF6}"/>
                </a:ext>
              </a:extLst>
            </p:cNvPr>
            <p:cNvGrpSpPr/>
            <p:nvPr/>
          </p:nvGrpSpPr>
          <p:grpSpPr>
            <a:xfrm>
              <a:off x="819959" y="2030588"/>
              <a:ext cx="2895863" cy="523220"/>
              <a:chOff x="1577990" y="2199826"/>
              <a:chExt cx="2895863" cy="420404"/>
            </a:xfrm>
          </p:grpSpPr>
          <p:sp>
            <p:nvSpPr>
              <p:cNvPr id="41" name="모서리가 둥근 직사각형 18">
                <a:extLst>
                  <a:ext uri="{FF2B5EF4-FFF2-40B4-BE49-F238E27FC236}">
                    <a16:creationId xmlns:a16="http://schemas.microsoft.com/office/drawing/2014/main" xmlns="" id="{8CC754EE-44EF-4E22-AAC9-C005F09157A9}"/>
                  </a:ext>
                </a:extLst>
              </p:cNvPr>
              <p:cNvSpPr/>
              <p:nvPr/>
            </p:nvSpPr>
            <p:spPr>
              <a:xfrm>
                <a:off x="1577990" y="2216957"/>
                <a:ext cx="540731" cy="38614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9</a:t>
                </a:r>
                <a:r>
                  <a:rPr lang="en-US" altLang="ko-KR" sz="2400" b="1" spc="-3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)</a:t>
                </a:r>
                <a:endParaRPr lang="ko-KR" altLang="en-US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BCD183D-8ED6-4730-8170-F38569F3D05E}"/>
                  </a:ext>
                </a:extLst>
              </p:cNvPr>
              <p:cNvSpPr/>
              <p:nvPr/>
            </p:nvSpPr>
            <p:spPr>
              <a:xfrm>
                <a:off x="2118721" y="2199826"/>
                <a:ext cx="2355132" cy="42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28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문자자료의 표현</a:t>
                </a:r>
                <a:endPara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3477875"/>
              <a:chOff x="1454251" y="3664625"/>
              <a:chExt cx="11282473" cy="3477875"/>
            </a:xfrm>
          </p:grpSpPr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</a:pPr>
                <a:r>
                  <a:rPr lang="en-US" altLang="ko-KR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BCD(Binary-Coded Decimal</a:t>
                </a:r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 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코드</a:t>
                </a:r>
              </a:p>
              <a:p>
                <a:pPr fontAlgn="base">
                  <a:spcBef>
                    <a:spcPct val="0"/>
                  </a:spcBef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indent="-342900">
                  <a:buFontTx/>
                  <a:buChar char="-"/>
                  <a:defRPr/>
                </a:pP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6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비트를 이용하여 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표현함</a:t>
                </a:r>
                <a:r>
                  <a:rPr lang="en-US" altLang="ko-KR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0" lvl="1" indent="-342900" fontAlgn="base">
                  <a:spcBef>
                    <a:spcPct val="0"/>
                  </a:spcBef>
                  <a:buFontTx/>
                  <a:buChar char="-"/>
                  <a:defRPr/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상위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존 비트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(zone bit),  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하위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숫자 비트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(2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진수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  <a:p>
                <a:pPr marL="0" lvl="1" indent="-342900" fontAlgn="base">
                  <a:spcBef>
                    <a:spcPct val="0"/>
                  </a:spcBef>
                  <a:buFont typeface="Wingdings" panose="05000000000000000000" pitchFamily="2" charset="2"/>
                  <a:buChar char="§"/>
                  <a:defRPr/>
                </a:pPr>
                <a:endParaRPr lang="en-US" altLang="ko-KR" sz="10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0" lvl="1" indent="-342900" fontAlgn="base">
                  <a:spcBef>
                    <a:spcPct val="0"/>
                  </a:spcBef>
                  <a:buFont typeface="Wingdings" panose="05000000000000000000" pitchFamily="2" charset="2"/>
                  <a:buChar char="§"/>
                  <a:defRPr/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1" indent="-342900">
                  <a:buFont typeface="Wingdings" panose="05000000000000000000" pitchFamily="2" charset="2"/>
                  <a:buChar char="ü"/>
                  <a:defRPr/>
                </a:pPr>
                <a:endPara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1" indent="-342900">
                  <a:buFont typeface="Wingdings" panose="05000000000000000000" pitchFamily="2" charset="2"/>
                  <a:buChar char="ü"/>
                  <a:defRPr/>
                </a:pPr>
                <a:endPara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1" indent="-342900">
                  <a:buFont typeface="Wingdings" panose="05000000000000000000" pitchFamily="2" charset="2"/>
                  <a:buChar char="ü"/>
                  <a:defRPr/>
                </a:pPr>
                <a:endPara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1" indent="-342900">
                  <a:buFont typeface="Wingdings" panose="05000000000000000000" pitchFamily="2" charset="2"/>
                  <a:buChar char="ü"/>
                  <a:defRPr/>
                </a:pPr>
                <a:r>
                  <a:rPr lang="en-US" altLang="ko-KR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~ 9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까지의 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10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진수 숫자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영어 대문자와 일부 특수문자를 나타낼 수 있음</a:t>
                </a:r>
                <a:endPara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1" indent="-342900" fontAlgn="base">
                  <a:spcBef>
                    <a:spcPct val="0"/>
                  </a:spcBef>
                  <a:buFont typeface="Wingdings" panose="05000000000000000000" pitchFamily="2" charset="2"/>
                  <a:buChar char="ü"/>
                  <a:defRPr/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1" indent="-34290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영어 소문자는 표시할 수 없음</a:t>
                </a:r>
                <a:endPara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C8F88032-61C5-4569-92CC-39E3B5461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919688"/>
              </p:ext>
            </p:extLst>
          </p:nvPr>
        </p:nvGraphicFramePr>
        <p:xfrm>
          <a:off x="3396444" y="4460969"/>
          <a:ext cx="3243456" cy="803148"/>
        </p:xfrm>
        <a:graphic>
          <a:graphicData uri="http://schemas.openxmlformats.org/drawingml/2006/table">
            <a:tbl>
              <a:tblPr/>
              <a:tblGrid>
                <a:gridCol w="540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05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5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05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05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057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47095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70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F06BDF1C-FD23-4836-BE4D-374401214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465260"/>
              </p:ext>
            </p:extLst>
          </p:nvPr>
        </p:nvGraphicFramePr>
        <p:xfrm>
          <a:off x="1895026" y="6600513"/>
          <a:ext cx="7306782" cy="2689098"/>
        </p:xfrm>
        <a:graphic>
          <a:graphicData uri="http://schemas.openxmlformats.org/drawingml/2006/table">
            <a:tbl>
              <a:tblPr/>
              <a:tblGrid>
                <a:gridCol w="10438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38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38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38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38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382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38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87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패리티 비트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존 비트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숫자비트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7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79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하위 비트에 따라 달라짐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영문자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A~I(0001~101 )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8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영문자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J~R(0001~101 )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8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영문자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S~Z(0010~101 )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8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숫자 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0~9(0001~1010)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8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혼  용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특수문자 및 기타문자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xmlns="" id="{C7BB242C-DF38-4130-BD20-E8C08D91A7F6}"/>
              </a:ext>
            </a:extLst>
          </p:cNvPr>
          <p:cNvCxnSpPr>
            <a:cxnSpLocks/>
          </p:cNvCxnSpPr>
          <p:nvPr/>
        </p:nvCxnSpPr>
        <p:spPr>
          <a:xfrm>
            <a:off x="3383701" y="4698254"/>
            <a:ext cx="1077710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D33EEA38-545E-4E32-AEDA-D7CA4BF31DD8}"/>
              </a:ext>
            </a:extLst>
          </p:cNvPr>
          <p:cNvCxnSpPr>
            <a:cxnSpLocks/>
          </p:cNvCxnSpPr>
          <p:nvPr/>
        </p:nvCxnSpPr>
        <p:spPr>
          <a:xfrm>
            <a:off x="4561267" y="4701118"/>
            <a:ext cx="2078633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E8F55FCB-DF4B-4321-A407-1061F31DF32D}"/>
              </a:ext>
            </a:extLst>
          </p:cNvPr>
          <p:cNvSpPr/>
          <p:nvPr/>
        </p:nvSpPr>
        <p:spPr>
          <a:xfrm>
            <a:off x="3267680" y="4260914"/>
            <a:ext cx="1265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zone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0CA8CDD-D395-48D9-8B85-D24B8F0196D2}"/>
              </a:ext>
            </a:extLst>
          </p:cNvPr>
          <p:cNvSpPr/>
          <p:nvPr/>
        </p:nvSpPr>
        <p:spPr>
          <a:xfrm>
            <a:off x="4558305" y="4260915"/>
            <a:ext cx="2081595" cy="400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 비트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25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725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AC415C2E-5D73-49CA-9CFB-FD9E9B0807C0}"/>
              </a:ext>
            </a:extLst>
          </p:cNvPr>
          <p:cNvGrpSpPr/>
          <p:nvPr/>
        </p:nvGrpSpPr>
        <p:grpSpPr>
          <a:xfrm>
            <a:off x="819959" y="2030588"/>
            <a:ext cx="11552838" cy="1236450"/>
            <a:chOff x="819959" y="2030588"/>
            <a:chExt cx="11552838" cy="123645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90672C57-A57E-4C40-A4C7-59EA4E2B5EF6}"/>
                </a:ext>
              </a:extLst>
            </p:cNvPr>
            <p:cNvGrpSpPr/>
            <p:nvPr/>
          </p:nvGrpSpPr>
          <p:grpSpPr>
            <a:xfrm>
              <a:off x="819959" y="2030588"/>
              <a:ext cx="2895863" cy="523220"/>
              <a:chOff x="1577990" y="2199826"/>
              <a:chExt cx="2895863" cy="420404"/>
            </a:xfrm>
          </p:grpSpPr>
          <p:sp>
            <p:nvSpPr>
              <p:cNvPr id="41" name="모서리가 둥근 직사각형 18">
                <a:extLst>
                  <a:ext uri="{FF2B5EF4-FFF2-40B4-BE49-F238E27FC236}">
                    <a16:creationId xmlns:a16="http://schemas.microsoft.com/office/drawing/2014/main" xmlns="" id="{8CC754EE-44EF-4E22-AAC9-C005F09157A9}"/>
                  </a:ext>
                </a:extLst>
              </p:cNvPr>
              <p:cNvSpPr/>
              <p:nvPr/>
            </p:nvSpPr>
            <p:spPr>
              <a:xfrm>
                <a:off x="1577990" y="2216957"/>
                <a:ext cx="540731" cy="38614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9</a:t>
                </a:r>
                <a:r>
                  <a:rPr lang="en-US" altLang="ko-KR" sz="2400" b="1" spc="-3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)</a:t>
                </a:r>
                <a:endParaRPr lang="ko-KR" altLang="en-US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BCD183D-8ED6-4730-8170-F38569F3D05E}"/>
                  </a:ext>
                </a:extLst>
              </p:cNvPr>
              <p:cNvSpPr/>
              <p:nvPr/>
            </p:nvSpPr>
            <p:spPr>
              <a:xfrm>
                <a:off x="2118721" y="2199826"/>
                <a:ext cx="2355132" cy="42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28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문자자료의 표현</a:t>
                </a:r>
                <a:endPara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461665"/>
              <a:chOff x="1454251" y="3664625"/>
              <a:chExt cx="11282473" cy="461665"/>
            </a:xfrm>
          </p:grpSpPr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</a:pPr>
                <a:r>
                  <a:rPr lang="en-US" altLang="ko-KR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BCD </a:t>
                </a:r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코드 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</a:t>
                </a: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FBA73A2-23DB-4777-B320-EBCE8BFF6054}"/>
              </a:ext>
            </a:extLst>
          </p:cNvPr>
          <p:cNvGrpSpPr/>
          <p:nvPr/>
        </p:nvGrpSpPr>
        <p:grpSpPr>
          <a:xfrm>
            <a:off x="1373433" y="3518602"/>
            <a:ext cx="9839999" cy="4739397"/>
            <a:chOff x="1373433" y="3518602"/>
            <a:chExt cx="11263067" cy="4739397"/>
          </a:xfrm>
        </p:grpSpPr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xmlns="" id="{DF7E877F-89DF-4ACC-82E6-0C03301B45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433" y="3518602"/>
              <a:ext cx="11263067" cy="4739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AF958103-4C48-4A86-8B5E-4411749FA70A}"/>
                </a:ext>
              </a:extLst>
            </p:cNvPr>
            <p:cNvSpPr/>
            <p:nvPr/>
          </p:nvSpPr>
          <p:spPr>
            <a:xfrm>
              <a:off x="1486829" y="4088780"/>
              <a:ext cx="2170771" cy="267630"/>
            </a:xfrm>
            <a:prstGeom prst="rect">
              <a:avLst/>
            </a:prstGeom>
            <a:solidFill>
              <a:srgbClr val="EF91AA">
                <a:alpha val="34000"/>
              </a:srgbClr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E1F81AE9-94D7-4A30-8372-740B12CA5D48}"/>
              </a:ext>
            </a:extLst>
          </p:cNvPr>
          <p:cNvGrpSpPr/>
          <p:nvPr/>
        </p:nvGrpSpPr>
        <p:grpSpPr>
          <a:xfrm>
            <a:off x="1486829" y="8509563"/>
            <a:ext cx="5220030" cy="523220"/>
            <a:chOff x="1486829" y="8338710"/>
            <a:chExt cx="5220030" cy="52322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A55B62FB-B59C-4024-B031-96EE7E15E6F6}"/>
                </a:ext>
              </a:extLst>
            </p:cNvPr>
            <p:cNvSpPr/>
            <p:nvPr/>
          </p:nvSpPr>
          <p:spPr>
            <a:xfrm>
              <a:off x="1486829" y="8338710"/>
              <a:ext cx="3711272" cy="4616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영문자 </a:t>
              </a:r>
              <a:r>
                <a:rPr lang="en-US" altLang="ko-KR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대한 </a:t>
              </a:r>
              <a:r>
                <a:rPr lang="en-US" altLang="ko-KR" sz="2400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BCD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코드 </a:t>
              </a:r>
              <a:r>
                <a:rPr lang="en-US" altLang="ko-KR" sz="2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</a:t>
              </a:r>
              <a:endPara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583170EA-C9A1-43AE-8D56-86E12CA9A247}"/>
                </a:ext>
              </a:extLst>
            </p:cNvPr>
            <p:cNvSpPr/>
            <p:nvPr/>
          </p:nvSpPr>
          <p:spPr>
            <a:xfrm>
              <a:off x="5182083" y="8338710"/>
              <a:ext cx="15247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110001</a:t>
              </a:r>
              <a:r>
                <a:rPr lang="ko-KR" altLang="en-US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dirty="0"/>
            </a:p>
          </p:txBody>
        </p:sp>
      </p:grpSp>
      <p:sp>
        <p:nvSpPr>
          <p:cNvPr id="18" name="직사각형 17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26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37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AC415C2E-5D73-49CA-9CFB-FD9E9B0807C0}"/>
              </a:ext>
            </a:extLst>
          </p:cNvPr>
          <p:cNvGrpSpPr/>
          <p:nvPr/>
        </p:nvGrpSpPr>
        <p:grpSpPr>
          <a:xfrm>
            <a:off x="819959" y="2030588"/>
            <a:ext cx="11552838" cy="3406275"/>
            <a:chOff x="819959" y="2030588"/>
            <a:chExt cx="11552838" cy="3406275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90672C57-A57E-4C40-A4C7-59EA4E2B5EF6}"/>
                </a:ext>
              </a:extLst>
            </p:cNvPr>
            <p:cNvGrpSpPr/>
            <p:nvPr/>
          </p:nvGrpSpPr>
          <p:grpSpPr>
            <a:xfrm>
              <a:off x="819959" y="2030588"/>
              <a:ext cx="2895863" cy="523220"/>
              <a:chOff x="1577990" y="2199826"/>
              <a:chExt cx="2895863" cy="420404"/>
            </a:xfrm>
          </p:grpSpPr>
          <p:sp>
            <p:nvSpPr>
              <p:cNvPr id="41" name="모서리가 둥근 직사각형 18">
                <a:extLst>
                  <a:ext uri="{FF2B5EF4-FFF2-40B4-BE49-F238E27FC236}">
                    <a16:creationId xmlns:a16="http://schemas.microsoft.com/office/drawing/2014/main" xmlns="" id="{8CC754EE-44EF-4E22-AAC9-C005F09157A9}"/>
                  </a:ext>
                </a:extLst>
              </p:cNvPr>
              <p:cNvSpPr/>
              <p:nvPr/>
            </p:nvSpPr>
            <p:spPr>
              <a:xfrm>
                <a:off x="1577990" y="2216957"/>
                <a:ext cx="540731" cy="38614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3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9 )</a:t>
                </a:r>
                <a:endParaRPr lang="ko-KR" altLang="en-US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BCD183D-8ED6-4730-8170-F38569F3D05E}"/>
                  </a:ext>
                </a:extLst>
              </p:cNvPr>
              <p:cNvSpPr/>
              <p:nvPr/>
            </p:nvSpPr>
            <p:spPr>
              <a:xfrm>
                <a:off x="2118721" y="2199826"/>
                <a:ext cx="2355132" cy="42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28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문자자료의 표현</a:t>
                </a:r>
                <a:endPara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2631490"/>
              <a:chOff x="1454251" y="3664625"/>
              <a:chExt cx="11282473" cy="2631490"/>
            </a:xfrm>
          </p:grpSpPr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</a:pPr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EBCDIC(Extended Binary Coded Decimal Interchange Code) 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코드</a:t>
                </a:r>
                <a:endPara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fontAlgn="base">
                  <a:spcBef>
                    <a:spcPct val="0"/>
                  </a:spcBef>
                </a:pPr>
                <a:endParaRPr lang="en-US" altLang="ko-KR" sz="5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미국의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IBM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사가 개발한 방식으로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8</a:t>
                </a:r>
                <a:r>
                  <a:rPr lang="ko-KR" altLang="en-US" sz="2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비트를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이용하여 표현함</a:t>
                </a: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0" lvl="1" indent="-342900" fontAlgn="base">
                  <a:spcBef>
                    <a:spcPct val="0"/>
                  </a:spcBef>
                  <a:buFont typeface="Wingdings" panose="05000000000000000000" pitchFamily="2" charset="2"/>
                  <a:buChar char="§"/>
                  <a:defRPr/>
                </a:pPr>
                <a:endParaRPr lang="en-US" altLang="ko-KR" sz="10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상위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존 비트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(zone bit),  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하위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: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숫자 비트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(2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진수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  <a:p>
                <a:pPr marL="0" lvl="1" indent="-342900" fontAlgn="base">
                  <a:spcBef>
                    <a:spcPct val="0"/>
                  </a:spcBef>
                  <a:buFont typeface="Wingdings" panose="05000000000000000000" pitchFamily="2" charset="2"/>
                  <a:buChar char="§"/>
                  <a:defRPr/>
                </a:pPr>
                <a:endParaRPr lang="en-US" altLang="ko-KR" sz="10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3" indent="-347663">
                  <a:buFont typeface="Wingdings" panose="05000000000000000000" pitchFamily="2" charset="2"/>
                  <a:buChar char="ü"/>
                  <a:defRPr/>
                </a:pP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BCD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확장하여 기존의 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비트였던 존 비트</a:t>
                </a:r>
                <a:r>
                  <a:rPr lang="en-US" altLang="ko-KR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(zone 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</a:t>
                </a:r>
                <a:r>
                  <a:rPr lang="en-US" altLang="ko-KR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it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비트로 </a:t>
                </a:r>
                <a:r>
                  <a:rPr lang="ko-KR" altLang="en-US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늘림으로써 </a:t>
                </a:r>
                <a:r>
                  <a:rPr lang="en-US" altLang="ko-KR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ko-KR" altLang="en-US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더 많은 문자를 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표현할 수 있음 </a:t>
                </a:r>
                <a:r>
                  <a:rPr lang="ko-KR" altLang="en-US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Symbol"/>
                  </a:rPr>
                  <a:t></a:t>
                </a:r>
                <a:r>
                  <a:rPr lang="en-US" altLang="ko-KR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영어 소문자를 표현</a:t>
                </a:r>
                <a:endPara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1" indent="-342900" fontAlgn="base">
                  <a:spcBef>
                    <a:spcPct val="0"/>
                  </a:spcBef>
                  <a:buFont typeface="Wingdings" panose="05000000000000000000" pitchFamily="2" charset="2"/>
                  <a:buChar char="§"/>
                  <a:defRPr/>
                </a:pPr>
                <a:endParaRPr lang="en-US" altLang="ko-KR" sz="10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3" indent="-347663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표현할 수 있는 문자에 한계가 있었고 영어 알파벳 이외의 다른 문자는 표현할 수 없음</a:t>
                </a:r>
              </a:p>
            </p:txBody>
          </p:sp>
        </p:grp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6BF9F7E8-0D4F-4996-9B6A-F9E8B1E86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46866"/>
              </p:ext>
            </p:extLst>
          </p:nvPr>
        </p:nvGraphicFramePr>
        <p:xfrm>
          <a:off x="1573210" y="5754758"/>
          <a:ext cx="3243456" cy="803148"/>
        </p:xfrm>
        <a:graphic>
          <a:graphicData uri="http://schemas.openxmlformats.org/drawingml/2006/table">
            <a:tbl>
              <a:tblPr/>
              <a:tblGrid>
                <a:gridCol w="405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5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5432">
                  <a:extLst>
                    <a:ext uri="{9D8B030D-6E8A-4147-A177-3AD203B41FA5}">
                      <a16:colId xmlns:a16="http://schemas.microsoft.com/office/drawing/2014/main" xmlns="" val="441451389"/>
                    </a:ext>
                  </a:extLst>
                </a:gridCol>
                <a:gridCol w="405432">
                  <a:extLst>
                    <a:ext uri="{9D8B030D-6E8A-4147-A177-3AD203B41FA5}">
                      <a16:colId xmlns:a16="http://schemas.microsoft.com/office/drawing/2014/main" xmlns="" val="1933461826"/>
                    </a:ext>
                  </a:extLst>
                </a:gridCol>
                <a:gridCol w="4054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54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54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54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47095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70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D6F96F0F-450D-453C-914E-9A14B5B8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12042"/>
              </p:ext>
            </p:extLst>
          </p:nvPr>
        </p:nvGraphicFramePr>
        <p:xfrm>
          <a:off x="4982884" y="5754758"/>
          <a:ext cx="7306785" cy="3710940"/>
        </p:xfrm>
        <a:graphic>
          <a:graphicData uri="http://schemas.openxmlformats.org/drawingml/2006/table">
            <a:tbl>
              <a:tblPr/>
              <a:tblGrid>
                <a:gridCol w="8118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18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18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1865">
                  <a:extLst>
                    <a:ext uri="{9D8B030D-6E8A-4147-A177-3AD203B41FA5}">
                      <a16:colId xmlns:a16="http://schemas.microsoft.com/office/drawing/2014/main" xmlns="" val="2142017683"/>
                    </a:ext>
                  </a:extLst>
                </a:gridCol>
                <a:gridCol w="811865">
                  <a:extLst>
                    <a:ext uri="{9D8B030D-6E8A-4147-A177-3AD203B41FA5}">
                      <a16:colId xmlns:a16="http://schemas.microsoft.com/office/drawing/2014/main" xmlns="" val="3600718717"/>
                    </a:ext>
                  </a:extLst>
                </a:gridCol>
                <a:gridCol w="8118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18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118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1186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187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패리티 비트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존 비트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b="1" kern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b="1" kern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20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숫자비트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7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794">
                <a:tc rowSpan="8"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하위 비트에 따라 달라짐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영문자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A~I(0001~101 )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8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영문자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J~R(0001~101 )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8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영문자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S~Z(0010~101 )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8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숫자 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0~9(0001~1010)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8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기타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여분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8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특수문자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4372111"/>
                  </a:ext>
                </a:extLst>
              </a:tr>
              <a:tr h="318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영문자 소문자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5484769"/>
                  </a:ext>
                </a:extLst>
              </a:tr>
              <a:tr h="3187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13716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영문자 대문자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숫자표시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979845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DAB61D83-303F-4114-8EB6-D73C3E6BD8A0}"/>
              </a:ext>
            </a:extLst>
          </p:cNvPr>
          <p:cNvCxnSpPr>
            <a:cxnSpLocks/>
          </p:cNvCxnSpPr>
          <p:nvPr/>
        </p:nvCxnSpPr>
        <p:spPr>
          <a:xfrm>
            <a:off x="1560467" y="6076567"/>
            <a:ext cx="1628407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2923B2DB-7054-467A-B3B5-83C6FF146348}"/>
              </a:ext>
            </a:extLst>
          </p:cNvPr>
          <p:cNvCxnSpPr>
            <a:cxnSpLocks/>
          </p:cNvCxnSpPr>
          <p:nvPr/>
        </p:nvCxnSpPr>
        <p:spPr>
          <a:xfrm>
            <a:off x="3188874" y="6079431"/>
            <a:ext cx="1627792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06ED527-8D0E-4576-8C97-08953AFD0843}"/>
              </a:ext>
            </a:extLst>
          </p:cNvPr>
          <p:cNvSpPr/>
          <p:nvPr/>
        </p:nvSpPr>
        <p:spPr>
          <a:xfrm>
            <a:off x="1573209" y="5731435"/>
            <a:ext cx="16150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zone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4CF5164-3BB7-45E4-AAB1-BF2D9BC888EC}"/>
              </a:ext>
            </a:extLst>
          </p:cNvPr>
          <p:cNvSpPr/>
          <p:nvPr/>
        </p:nvSpPr>
        <p:spPr>
          <a:xfrm>
            <a:off x="3188259" y="5731436"/>
            <a:ext cx="1628407" cy="400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 비트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27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89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AC415C2E-5D73-49CA-9CFB-FD9E9B0807C0}"/>
              </a:ext>
            </a:extLst>
          </p:cNvPr>
          <p:cNvGrpSpPr/>
          <p:nvPr/>
        </p:nvGrpSpPr>
        <p:grpSpPr>
          <a:xfrm>
            <a:off x="819959" y="2030588"/>
            <a:ext cx="11552838" cy="1236450"/>
            <a:chOff x="819959" y="2030588"/>
            <a:chExt cx="11552838" cy="123645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90672C57-A57E-4C40-A4C7-59EA4E2B5EF6}"/>
                </a:ext>
              </a:extLst>
            </p:cNvPr>
            <p:cNvGrpSpPr/>
            <p:nvPr/>
          </p:nvGrpSpPr>
          <p:grpSpPr>
            <a:xfrm>
              <a:off x="819959" y="2030588"/>
              <a:ext cx="2895863" cy="523220"/>
              <a:chOff x="1577990" y="2199826"/>
              <a:chExt cx="2895863" cy="420404"/>
            </a:xfrm>
          </p:grpSpPr>
          <p:sp>
            <p:nvSpPr>
              <p:cNvPr id="41" name="모서리가 둥근 직사각형 18">
                <a:extLst>
                  <a:ext uri="{FF2B5EF4-FFF2-40B4-BE49-F238E27FC236}">
                    <a16:creationId xmlns:a16="http://schemas.microsoft.com/office/drawing/2014/main" xmlns="" id="{8CC754EE-44EF-4E22-AAC9-C005F09157A9}"/>
                  </a:ext>
                </a:extLst>
              </p:cNvPr>
              <p:cNvSpPr/>
              <p:nvPr/>
            </p:nvSpPr>
            <p:spPr>
              <a:xfrm>
                <a:off x="1577990" y="2216957"/>
                <a:ext cx="540731" cy="38614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3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9 )</a:t>
                </a:r>
                <a:endParaRPr lang="ko-KR" altLang="en-US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BCD183D-8ED6-4730-8170-F38569F3D05E}"/>
                  </a:ext>
                </a:extLst>
              </p:cNvPr>
              <p:cNvSpPr/>
              <p:nvPr/>
            </p:nvSpPr>
            <p:spPr>
              <a:xfrm>
                <a:off x="2118721" y="2199826"/>
                <a:ext cx="2355132" cy="42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28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문자자료의 표현</a:t>
                </a:r>
                <a:endPara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461665"/>
              <a:chOff x="1454251" y="3664625"/>
              <a:chExt cx="11282473" cy="461665"/>
            </a:xfrm>
          </p:grpSpPr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</a:pPr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EBCDIC 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코드 표</a:t>
                </a:r>
                <a:endPara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F37F7E8A-ABE0-425F-922E-BB4558671B44}"/>
              </a:ext>
            </a:extLst>
          </p:cNvPr>
          <p:cNvGrpSpPr/>
          <p:nvPr/>
        </p:nvGrpSpPr>
        <p:grpSpPr>
          <a:xfrm>
            <a:off x="1414996" y="9185536"/>
            <a:ext cx="5933943" cy="523220"/>
            <a:chOff x="1486829" y="8338710"/>
            <a:chExt cx="5933943" cy="52322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DC830686-8A4D-4090-A041-3CE89DBBD809}"/>
                </a:ext>
              </a:extLst>
            </p:cNvPr>
            <p:cNvSpPr/>
            <p:nvPr/>
          </p:nvSpPr>
          <p:spPr>
            <a:xfrm>
              <a:off x="1486829" y="8338710"/>
              <a:ext cx="4317207" cy="4616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영문자 </a:t>
              </a:r>
              <a:r>
                <a:rPr lang="en-US" altLang="ko-KR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대한 </a:t>
              </a:r>
              <a:r>
                <a:rPr lang="en-US" altLang="ko-KR" sz="2400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EBCDIC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코드 </a:t>
              </a:r>
              <a:r>
                <a:rPr lang="en-US" altLang="ko-KR" sz="2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</a:t>
              </a:r>
              <a:endPara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0B9B4DF2-8A62-4D6F-9459-46E949FF6319}"/>
                </a:ext>
              </a:extLst>
            </p:cNvPr>
            <p:cNvSpPr/>
            <p:nvPr/>
          </p:nvSpPr>
          <p:spPr>
            <a:xfrm>
              <a:off x="5556159" y="8338710"/>
              <a:ext cx="18646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11100001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4C9DB491-7098-4BC9-8FA5-BBAF53801EF6}"/>
              </a:ext>
            </a:extLst>
          </p:cNvPr>
          <p:cNvGrpSpPr/>
          <p:nvPr/>
        </p:nvGrpSpPr>
        <p:grpSpPr>
          <a:xfrm>
            <a:off x="1414996" y="3402034"/>
            <a:ext cx="10674189" cy="5648506"/>
            <a:chOff x="1373432" y="3402034"/>
            <a:chExt cx="10972339" cy="5648506"/>
          </a:xfrm>
        </p:grpSpPr>
        <p:pic>
          <p:nvPicPr>
            <p:cNvPr id="17" name="Picture 1">
              <a:extLst>
                <a:ext uri="{FF2B5EF4-FFF2-40B4-BE49-F238E27FC236}">
                  <a16:creationId xmlns:a16="http://schemas.microsoft.com/office/drawing/2014/main" xmlns="" id="{06C54BB9-9F7F-49CD-A717-ABCD38A20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432" y="3402034"/>
              <a:ext cx="10972339" cy="5648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2A109D18-ACDF-4C18-83AE-B2F5B81B2F64}"/>
                </a:ext>
              </a:extLst>
            </p:cNvPr>
            <p:cNvSpPr/>
            <p:nvPr/>
          </p:nvSpPr>
          <p:spPr>
            <a:xfrm>
              <a:off x="3462615" y="3787854"/>
              <a:ext cx="611841" cy="3964375"/>
            </a:xfrm>
            <a:prstGeom prst="rect">
              <a:avLst/>
            </a:prstGeom>
            <a:solidFill>
              <a:srgbClr val="EF91AA">
                <a:alpha val="6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xmlns="" id="{FCDD9948-7695-4988-90AB-A0AF1A147DEA}"/>
                </a:ext>
              </a:extLst>
            </p:cNvPr>
            <p:cNvSpPr/>
            <p:nvPr/>
          </p:nvSpPr>
          <p:spPr>
            <a:xfrm>
              <a:off x="3462615" y="7761460"/>
              <a:ext cx="611841" cy="313498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B27B62B7-3DE0-4E80-B0CC-D80F4BB49919}"/>
                </a:ext>
              </a:extLst>
            </p:cNvPr>
            <p:cNvSpPr/>
            <p:nvPr/>
          </p:nvSpPr>
          <p:spPr>
            <a:xfrm>
              <a:off x="2060960" y="7752229"/>
              <a:ext cx="1401656" cy="322729"/>
            </a:xfrm>
            <a:prstGeom prst="rect">
              <a:avLst/>
            </a:prstGeom>
            <a:solidFill>
              <a:srgbClr val="EF91AA">
                <a:alpha val="6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직사각형 18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28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686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AC415C2E-5D73-49CA-9CFB-FD9E9B0807C0}"/>
              </a:ext>
            </a:extLst>
          </p:cNvPr>
          <p:cNvGrpSpPr/>
          <p:nvPr/>
        </p:nvGrpSpPr>
        <p:grpSpPr>
          <a:xfrm>
            <a:off x="819959" y="2030588"/>
            <a:ext cx="11552838" cy="5945431"/>
            <a:chOff x="819959" y="2030588"/>
            <a:chExt cx="11552838" cy="594543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90672C57-A57E-4C40-A4C7-59EA4E2B5EF6}"/>
                </a:ext>
              </a:extLst>
            </p:cNvPr>
            <p:cNvGrpSpPr/>
            <p:nvPr/>
          </p:nvGrpSpPr>
          <p:grpSpPr>
            <a:xfrm>
              <a:off x="819959" y="2030588"/>
              <a:ext cx="2895863" cy="523220"/>
              <a:chOff x="1577990" y="2199826"/>
              <a:chExt cx="2895863" cy="420404"/>
            </a:xfrm>
          </p:grpSpPr>
          <p:sp>
            <p:nvSpPr>
              <p:cNvPr id="41" name="모서리가 둥근 직사각형 18">
                <a:extLst>
                  <a:ext uri="{FF2B5EF4-FFF2-40B4-BE49-F238E27FC236}">
                    <a16:creationId xmlns:a16="http://schemas.microsoft.com/office/drawing/2014/main" xmlns="" id="{8CC754EE-44EF-4E22-AAC9-C005F09157A9}"/>
                  </a:ext>
                </a:extLst>
              </p:cNvPr>
              <p:cNvSpPr/>
              <p:nvPr/>
            </p:nvSpPr>
            <p:spPr>
              <a:xfrm>
                <a:off x="1577990" y="2216957"/>
                <a:ext cx="540731" cy="38614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9</a:t>
                </a:r>
                <a:r>
                  <a:rPr lang="en-US" altLang="ko-KR" sz="2400" b="1" spc="-3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)</a:t>
                </a:r>
                <a:endParaRPr lang="ko-KR" altLang="en-US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BCD183D-8ED6-4730-8170-F38569F3D05E}"/>
                  </a:ext>
                </a:extLst>
              </p:cNvPr>
              <p:cNvSpPr/>
              <p:nvPr/>
            </p:nvSpPr>
            <p:spPr>
              <a:xfrm>
                <a:off x="2118721" y="2199826"/>
                <a:ext cx="2355132" cy="42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28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문자자료의 표현</a:t>
                </a:r>
                <a:endPara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5170646"/>
              <a:chOff x="1454251" y="3664625"/>
              <a:chExt cx="11282473" cy="5170646"/>
            </a:xfrm>
          </p:grpSpPr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5170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</a:pPr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ASCII(American Standard Code for Information Interchange) 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코드</a:t>
                </a:r>
              </a:p>
              <a:p>
                <a:pPr marL="342900" lvl="0" indent="-342900">
                  <a:buFontTx/>
                  <a:buChar char="-"/>
                  <a:defRPr/>
                </a:pPr>
                <a:endPara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indent="-342900">
                  <a:buFontTx/>
                  <a:buChar char="-"/>
                  <a:defRPr/>
                </a:pP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미국 표준협의회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(ASA)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에서 개발한 방식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7</a:t>
                </a:r>
                <a:r>
                  <a:rPr lang="ko-KR" altLang="en-US" sz="2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비트를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이용하여</a:t>
                </a:r>
                <a:r>
                  <a:rPr lang="en-US" altLang="ko-KR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표현함</a:t>
                </a:r>
                <a:endPara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indent="-342900" fontAlgn="base">
                  <a:spcBef>
                    <a:spcPct val="0"/>
                  </a:spcBef>
                  <a:buFontTx/>
                  <a:buChar char="-"/>
                  <a:defRPr/>
                </a:pPr>
                <a:endPara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36000" lvl="1" indent="-342900"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상위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존 비트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(zone bit),  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하위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숫자 비트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(2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진수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endPara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indent="-342900" fontAlgn="base">
                  <a:spcBef>
                    <a:spcPct val="0"/>
                  </a:spcBef>
                  <a:buFontTx/>
                  <a:buChar char="-"/>
                  <a:defRPr/>
                </a:pPr>
                <a:endPara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2" indent="-285750">
                  <a:buFont typeface="Wingdings" panose="05000000000000000000" pitchFamily="2" charset="2"/>
                  <a:buChar char="ü"/>
                  <a:defRPr/>
                </a:pPr>
                <a:endPara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2" indent="-285750">
                  <a:buFont typeface="Wingdings" panose="05000000000000000000" pitchFamily="2" charset="2"/>
                  <a:buChar char="ü"/>
                  <a:defRPr/>
                </a:pPr>
                <a:endPara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2" indent="-285750">
                  <a:buFont typeface="Wingdings" panose="05000000000000000000" pitchFamily="2" charset="2"/>
                  <a:buChar char="ü"/>
                  <a:defRPr/>
                </a:pPr>
                <a:endPara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2" indent="-285750">
                  <a:buFont typeface="Wingdings" panose="05000000000000000000" pitchFamily="2" charset="2"/>
                  <a:buChar char="ü"/>
                  <a:defRPr/>
                </a:pPr>
                <a:endPara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2" indent="-2857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존 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비트와 숫자 비트를 조합하여 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0-9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까지의 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10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진수 숫자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영어 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대소문자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특수문자를 </a:t>
                </a:r>
                <a:r>
                  <a:rPr lang="en-US" altLang="ko-KR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ko-KR" altLang="en-US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나타낼 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 있음</a:t>
                </a:r>
                <a:endPara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indent="-342900">
                  <a:buFontTx/>
                  <a:buChar char="-"/>
                  <a:defRPr/>
                </a:pPr>
                <a:endPara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2" indent="-285750">
                  <a:buFont typeface="Wingdings" panose="05000000000000000000" pitchFamily="2" charset="2"/>
                  <a:buChar char="ü"/>
                  <a:defRPr/>
                </a:pP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EBCDIC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코드와 같은 양의 문자를 나타낼 수 있지만 사용하는  비트의 수가 더 적어 효율적임</a:t>
                </a:r>
                <a:endPara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indent="-342900">
                  <a:buFontTx/>
                  <a:buChar char="-"/>
                  <a:defRPr/>
                </a:pPr>
                <a:endPara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2" indent="-285750">
                  <a:buFont typeface="Wingdings" panose="05000000000000000000" pitchFamily="2" charset="2"/>
                  <a:buChar char="ü"/>
                  <a:defRPr/>
                </a:pP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7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비트의 크기를 가지기 때문에 남는 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비트를 데이터 통신 과정에서  </a:t>
                </a:r>
                <a:r>
                  <a:rPr lang="ko-KR" altLang="en-US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데이터의 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변조</a:t>
                </a:r>
                <a:r>
                  <a:rPr lang="en-US" altLang="ko-KR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손상을 </a:t>
                </a:r>
                <a:r>
                  <a:rPr lang="en-US" altLang="ko-KR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ko-KR" altLang="en-US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확인할 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 있는 패리티 비트로 활용할 수 있음</a:t>
                </a:r>
                <a:endPara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indent="-342900">
                  <a:buFontTx/>
                  <a:buChar char="-"/>
                  <a:defRPr/>
                </a:pPr>
                <a:endPara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2" indent="-28575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영어 알파벳 이외 언어의 문자를 표현 할 수 없음</a:t>
                </a:r>
              </a:p>
            </p:txBody>
          </p:sp>
        </p:grp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6BF9F7E8-0D4F-4996-9B6A-F9E8B1E86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174295"/>
              </p:ext>
            </p:extLst>
          </p:nvPr>
        </p:nvGraphicFramePr>
        <p:xfrm>
          <a:off x="3285243" y="4471838"/>
          <a:ext cx="2838024" cy="803148"/>
        </p:xfrm>
        <a:graphic>
          <a:graphicData uri="http://schemas.openxmlformats.org/drawingml/2006/table">
            <a:tbl>
              <a:tblPr/>
              <a:tblGrid>
                <a:gridCol w="4054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5432">
                  <a:extLst>
                    <a:ext uri="{9D8B030D-6E8A-4147-A177-3AD203B41FA5}">
                      <a16:colId xmlns:a16="http://schemas.microsoft.com/office/drawing/2014/main" xmlns="" val="441451389"/>
                    </a:ext>
                  </a:extLst>
                </a:gridCol>
                <a:gridCol w="405432">
                  <a:extLst>
                    <a:ext uri="{9D8B030D-6E8A-4147-A177-3AD203B41FA5}">
                      <a16:colId xmlns:a16="http://schemas.microsoft.com/office/drawing/2014/main" xmlns="" val="1933461826"/>
                    </a:ext>
                  </a:extLst>
                </a:gridCol>
                <a:gridCol w="4054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54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54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54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4709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4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709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DAB61D83-303F-4114-8EB6-D73C3E6BD8A0}"/>
              </a:ext>
            </a:extLst>
          </p:cNvPr>
          <p:cNvCxnSpPr>
            <a:cxnSpLocks/>
          </p:cNvCxnSpPr>
          <p:nvPr/>
        </p:nvCxnSpPr>
        <p:spPr>
          <a:xfrm>
            <a:off x="3272500" y="4793647"/>
            <a:ext cx="1206447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2923B2DB-7054-467A-B3B5-83C6FF146348}"/>
              </a:ext>
            </a:extLst>
          </p:cNvPr>
          <p:cNvCxnSpPr>
            <a:cxnSpLocks/>
          </p:cNvCxnSpPr>
          <p:nvPr/>
        </p:nvCxnSpPr>
        <p:spPr>
          <a:xfrm>
            <a:off x="4478947" y="4793647"/>
            <a:ext cx="1640115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06ED527-8D0E-4576-8C97-08953AFD0843}"/>
              </a:ext>
            </a:extLst>
          </p:cNvPr>
          <p:cNvSpPr/>
          <p:nvPr/>
        </p:nvSpPr>
        <p:spPr>
          <a:xfrm>
            <a:off x="3096560" y="4448515"/>
            <a:ext cx="16150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zone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34CF5164-3BB7-45E4-AAB1-BF2D9BC888EC}"/>
              </a:ext>
            </a:extLst>
          </p:cNvPr>
          <p:cNvSpPr/>
          <p:nvPr/>
        </p:nvSpPr>
        <p:spPr>
          <a:xfrm>
            <a:off x="4493900" y="4448516"/>
            <a:ext cx="1628407" cy="400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숫자 비트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29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49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-1" y="1238048"/>
            <a:ext cx="6486403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자료구조의 개요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2293134" cy="523220"/>
            <a:chOff x="1577990" y="2199826"/>
            <a:chExt cx="2293134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175240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자료와 정보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2893100"/>
            <a:chOff x="1454251" y="3664625"/>
            <a:chExt cx="11282473" cy="2893100"/>
          </a:xfrm>
        </p:grpSpPr>
        <p:sp>
          <p:nvSpPr>
            <p:cNvPr id="4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lvl="0" indent="-285750" fontAlgn="base">
                <a:spcBef>
                  <a:spcPct val="0"/>
                </a:spcBef>
                <a:buFontTx/>
                <a:buChar char="-"/>
              </a:pP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정보처리시스템을 통하여 어떤 조직체에 의미 있게 적절히 사용될 자료를 처리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하여 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얻어진 값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의사결정을 위한 지식을 말함</a:t>
              </a:r>
              <a:endPara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lvl="0" indent="-285750" fontAlgn="base">
                <a:spcBef>
                  <a:spcPct val="0"/>
                </a:spcBef>
                <a:buFontTx/>
                <a:buChar char="-"/>
              </a:pPr>
              <a:endParaRPr lang="en-US" altLang="ko-KR" sz="1000" spc="-150" dirty="0">
                <a:latin typeface="+mn-ea"/>
              </a:endParaRPr>
            </a:p>
            <a:p>
              <a:pPr marL="936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데이터를 가지고 있는 패턴 또는 모델에 적용하고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분석하여 나온 결과</a:t>
              </a:r>
              <a:endParaRPr lang="en-US" altLang="ko-KR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indent="-285750" fontAlgn="base">
                <a:spcBef>
                  <a:spcPct val="0"/>
                </a:spcBef>
                <a:buFontTx/>
                <a:buChar char="-"/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1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학년 학생들의 국어 점수에 대한 평균값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최고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최저점수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71450" lvl="0" indent="-17145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         열차시간표의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열차의 출발과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도착시간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월별 매출자료 추이 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81" y="6340498"/>
            <a:ext cx="3807442" cy="291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아래쪽 화살표 13"/>
          <p:cNvSpPr/>
          <p:nvPr/>
        </p:nvSpPr>
        <p:spPr>
          <a:xfrm>
            <a:off x="4108727" y="6436758"/>
            <a:ext cx="288032" cy="2820046"/>
          </a:xfrm>
          <a:prstGeom prst="downArrow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아래쪽 화살표 14"/>
          <p:cNvSpPr/>
          <p:nvPr/>
        </p:nvSpPr>
        <p:spPr>
          <a:xfrm rot="10800000">
            <a:off x="7805760" y="6412032"/>
            <a:ext cx="288032" cy="2844771"/>
          </a:xfrm>
          <a:prstGeom prst="downArrow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60666" y="7484555"/>
            <a:ext cx="13073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사고의 방향</a:t>
            </a:r>
            <a:endParaRPr lang="en-US" altLang="ko-KR" sz="1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(meaning)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62589" y="7336986"/>
            <a:ext cx="1261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생성의 방향</a:t>
            </a:r>
            <a:endParaRPr lang="en-US" altLang="ko-KR" sz="1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(value)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3E9F500-A44E-445C-8C02-C27803E36580}"/>
              </a:ext>
            </a:extLst>
          </p:cNvPr>
          <p:cNvSpPr/>
          <p:nvPr/>
        </p:nvSpPr>
        <p:spPr>
          <a:xfrm>
            <a:off x="5310858" y="9256803"/>
            <a:ext cx="1430200" cy="461665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r>
              <a:rPr lang="en-US" altLang="ko-KR" sz="24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DIKW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endParaRPr lang="ko-KR" altLang="en-US" sz="24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52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AC415C2E-5D73-49CA-9CFB-FD9E9B0807C0}"/>
              </a:ext>
            </a:extLst>
          </p:cNvPr>
          <p:cNvGrpSpPr/>
          <p:nvPr/>
        </p:nvGrpSpPr>
        <p:grpSpPr>
          <a:xfrm>
            <a:off x="819959" y="2030588"/>
            <a:ext cx="11552838" cy="1390338"/>
            <a:chOff x="819959" y="2030588"/>
            <a:chExt cx="11552838" cy="1390338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90672C57-A57E-4C40-A4C7-59EA4E2B5EF6}"/>
                </a:ext>
              </a:extLst>
            </p:cNvPr>
            <p:cNvGrpSpPr/>
            <p:nvPr/>
          </p:nvGrpSpPr>
          <p:grpSpPr>
            <a:xfrm>
              <a:off x="819959" y="2030588"/>
              <a:ext cx="2895863" cy="523220"/>
              <a:chOff x="1577990" y="2199826"/>
              <a:chExt cx="2895863" cy="420404"/>
            </a:xfrm>
          </p:grpSpPr>
          <p:sp>
            <p:nvSpPr>
              <p:cNvPr id="41" name="모서리가 둥근 직사각형 18">
                <a:extLst>
                  <a:ext uri="{FF2B5EF4-FFF2-40B4-BE49-F238E27FC236}">
                    <a16:creationId xmlns:a16="http://schemas.microsoft.com/office/drawing/2014/main" xmlns="" id="{8CC754EE-44EF-4E22-AAC9-C005F09157A9}"/>
                  </a:ext>
                </a:extLst>
              </p:cNvPr>
              <p:cNvSpPr/>
              <p:nvPr/>
            </p:nvSpPr>
            <p:spPr>
              <a:xfrm>
                <a:off x="1577990" y="2216957"/>
                <a:ext cx="540731" cy="38614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9</a:t>
                </a:r>
                <a:r>
                  <a:rPr lang="en-US" altLang="ko-KR" sz="2400" b="1" spc="-3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)</a:t>
                </a:r>
                <a:endParaRPr lang="ko-KR" altLang="en-US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BCD183D-8ED6-4730-8170-F38569F3D05E}"/>
                  </a:ext>
                </a:extLst>
              </p:cNvPr>
              <p:cNvSpPr/>
              <p:nvPr/>
            </p:nvSpPr>
            <p:spPr>
              <a:xfrm>
                <a:off x="2118721" y="2199826"/>
                <a:ext cx="2355132" cy="42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28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문자자료의 표현</a:t>
                </a:r>
                <a:endPara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615553"/>
              <a:chOff x="1454251" y="3664625"/>
              <a:chExt cx="11282473" cy="615553"/>
            </a:xfrm>
          </p:grpSpPr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</a:pPr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ASCII 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코드 표</a:t>
                </a:r>
              </a:p>
              <a:p>
                <a:pPr marL="342900" lvl="0" indent="-342900">
                  <a:buFontTx/>
                  <a:buChar char="-"/>
                  <a:defRPr/>
                </a:pPr>
                <a:endPara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xmlns="" id="{6C0BBB68-98D5-44F2-967D-3B2D6160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78" y="3420925"/>
            <a:ext cx="8123494" cy="569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E4148511-BCE3-4E93-88F5-28B1B9A985E4}"/>
              </a:ext>
            </a:extLst>
          </p:cNvPr>
          <p:cNvGrpSpPr/>
          <p:nvPr/>
        </p:nvGrpSpPr>
        <p:grpSpPr>
          <a:xfrm>
            <a:off x="1548073" y="9213624"/>
            <a:ext cx="5516130" cy="523220"/>
            <a:chOff x="1486829" y="8338710"/>
            <a:chExt cx="5516130" cy="52322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52ED0516-1E1E-44C1-BA22-FA8537012A2D}"/>
                </a:ext>
              </a:extLst>
            </p:cNvPr>
            <p:cNvSpPr/>
            <p:nvPr/>
          </p:nvSpPr>
          <p:spPr>
            <a:xfrm>
              <a:off x="1486829" y="8338710"/>
              <a:ext cx="3829895" cy="4616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영문자 </a:t>
              </a:r>
              <a:r>
                <a:rPr lang="en-US" altLang="ko-KR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대한 </a:t>
              </a:r>
              <a:r>
                <a:rPr lang="en-US" altLang="ko-KR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ASCII 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코드 </a:t>
              </a:r>
              <a:r>
                <a:rPr lang="en-US" altLang="ko-KR" sz="2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</a:t>
              </a:r>
              <a:endPara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8D3BB1F5-BDAD-4890-B61C-84F1F6D14819}"/>
                </a:ext>
              </a:extLst>
            </p:cNvPr>
            <p:cNvSpPr/>
            <p:nvPr/>
          </p:nvSpPr>
          <p:spPr>
            <a:xfrm>
              <a:off x="5348339" y="8338710"/>
              <a:ext cx="16546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1000001</a:t>
              </a:r>
              <a:endPara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967F567-75AA-418B-9F47-6A719CBA007C}"/>
              </a:ext>
            </a:extLst>
          </p:cNvPr>
          <p:cNvSpPr/>
          <p:nvPr/>
        </p:nvSpPr>
        <p:spPr>
          <a:xfrm>
            <a:off x="7157167" y="3685898"/>
            <a:ext cx="516214" cy="1296238"/>
          </a:xfrm>
          <a:prstGeom prst="rect">
            <a:avLst/>
          </a:prstGeom>
          <a:solidFill>
            <a:srgbClr val="EF91AA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17C89EF-4218-405E-8F2D-97F3B40F3E3F}"/>
              </a:ext>
            </a:extLst>
          </p:cNvPr>
          <p:cNvSpPr/>
          <p:nvPr/>
        </p:nvSpPr>
        <p:spPr>
          <a:xfrm>
            <a:off x="7157167" y="4995518"/>
            <a:ext cx="516214" cy="25159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ED62574B-07B2-4C73-A0D8-EC341620F4F7}"/>
              </a:ext>
            </a:extLst>
          </p:cNvPr>
          <p:cNvSpPr/>
          <p:nvPr/>
        </p:nvSpPr>
        <p:spPr>
          <a:xfrm>
            <a:off x="2677799" y="4975347"/>
            <a:ext cx="4479367" cy="271762"/>
          </a:xfrm>
          <a:prstGeom prst="rect">
            <a:avLst/>
          </a:prstGeom>
          <a:solidFill>
            <a:srgbClr val="EF91AA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30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718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AC415C2E-5D73-49CA-9CFB-FD9E9B0807C0}"/>
              </a:ext>
            </a:extLst>
          </p:cNvPr>
          <p:cNvGrpSpPr/>
          <p:nvPr/>
        </p:nvGrpSpPr>
        <p:grpSpPr>
          <a:xfrm>
            <a:off x="819959" y="2030588"/>
            <a:ext cx="11816540" cy="5165731"/>
            <a:chOff x="819959" y="2030588"/>
            <a:chExt cx="11816540" cy="516573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90672C57-A57E-4C40-A4C7-59EA4E2B5EF6}"/>
                </a:ext>
              </a:extLst>
            </p:cNvPr>
            <p:cNvGrpSpPr/>
            <p:nvPr/>
          </p:nvGrpSpPr>
          <p:grpSpPr>
            <a:xfrm>
              <a:off x="819959" y="2030588"/>
              <a:ext cx="2895863" cy="523220"/>
              <a:chOff x="1577990" y="2199826"/>
              <a:chExt cx="2895863" cy="420404"/>
            </a:xfrm>
          </p:grpSpPr>
          <p:sp>
            <p:nvSpPr>
              <p:cNvPr id="41" name="모서리가 둥근 직사각형 18">
                <a:extLst>
                  <a:ext uri="{FF2B5EF4-FFF2-40B4-BE49-F238E27FC236}">
                    <a16:creationId xmlns:a16="http://schemas.microsoft.com/office/drawing/2014/main" xmlns="" id="{8CC754EE-44EF-4E22-AAC9-C005F09157A9}"/>
                  </a:ext>
                </a:extLst>
              </p:cNvPr>
              <p:cNvSpPr/>
              <p:nvPr/>
            </p:nvSpPr>
            <p:spPr>
              <a:xfrm>
                <a:off x="1577990" y="2216957"/>
                <a:ext cx="540731" cy="38614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9</a:t>
                </a:r>
                <a:r>
                  <a:rPr lang="en-US" altLang="ko-KR" sz="2400" b="1" spc="-3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)</a:t>
                </a:r>
                <a:endParaRPr lang="ko-KR" altLang="en-US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BCD183D-8ED6-4730-8170-F38569F3D05E}"/>
                  </a:ext>
                </a:extLst>
              </p:cNvPr>
              <p:cNvSpPr/>
              <p:nvPr/>
            </p:nvSpPr>
            <p:spPr>
              <a:xfrm>
                <a:off x="2118721" y="2199826"/>
                <a:ext cx="2355132" cy="42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28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문자자료의 표현</a:t>
                </a:r>
                <a:endPara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546175" cy="4390946"/>
              <a:chOff x="1454251" y="3664625"/>
              <a:chExt cx="11546175" cy="4390946"/>
            </a:xfrm>
          </p:grpSpPr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59" y="3664625"/>
                <a:ext cx="11263067" cy="4390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</a:pP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유니</a:t>
                </a:r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코드</a:t>
                </a:r>
                <a:r>
                  <a:rPr lang="en-US" altLang="ko-KR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(Unicode)</a:t>
                </a:r>
                <a:endPara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endPara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lvl="0" indent="-342900">
                  <a:buFontTx/>
                  <a:buChar char="-"/>
                  <a:defRPr/>
                </a:pP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국제 표준코드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(ISO/IEC 10646)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로서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16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비트의 코드 값을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자리의</a:t>
                </a:r>
                <a:r>
                  <a:rPr lang="en-US" altLang="ko-KR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16</a:t>
                </a:r>
                <a:r>
                  <a: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진수로 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표시하여 </a:t>
                </a:r>
                <a:r>
                  <a:rPr lang="en-US" altLang="ko-KR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ko-KR" altLang="en-US" sz="24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전 </a:t>
                </a:r>
                <a:r>
                  <a:rPr lang="ko-KR" altLang="en-US" sz="2400" dirty="0">
                    <a:latin typeface="나눔바른고딕" panose="020B0600000101010101" charset="-127"/>
                    <a:ea typeface="나눔바른고딕" panose="020B0600000101010101" charset="-127"/>
                  </a:rPr>
                  <a:t>세계의 모든 문자를 컴퓨터에서 일관되게 표현하고 다룰 수 있도록 </a:t>
                </a:r>
                <a:r>
                  <a:rPr lang="ko-KR" altLang="en-US" sz="240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설계된 표준코드</a:t>
                </a:r>
                <a:endParaRPr lang="en-US" altLang="ko-KR" sz="2400" dirty="0" smtClean="0">
                  <a:latin typeface="나눔바른고딕" panose="020B0600000101010101" charset="-127"/>
                  <a:ea typeface="나눔바른고딕" panose="020B0600000101010101" charset="-127"/>
                </a:endParaRPr>
              </a:p>
              <a:p>
                <a:pPr marL="1028700" lvl="1" indent="-342900">
                  <a:buFontTx/>
                  <a:buChar char="-"/>
                  <a:defRPr/>
                </a:pPr>
                <a:endPara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1byte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BCD, EBCDIC, ASCII 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코드는 영어 알파벳 이외 언어의 문자를 표현할 수 없음 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Symbol"/>
                  </a:rPr>
                  <a:t>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2byte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 다양한 언어를 표현할  수 있게 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됨</a:t>
                </a:r>
                <a:endPara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  <a:defRPr/>
                </a:pPr>
                <a:endPara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1" indent="-342900">
                  <a:buFont typeface="Wingdings" panose="05000000000000000000" pitchFamily="2" charset="2"/>
                  <a:buChar char="ü"/>
                  <a:defRPr/>
                </a:pPr>
                <a:r>
                  <a:rPr lang="en-US" altLang="ko-KR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PC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 보급되기 시작하던 때의 초기 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IBM 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컴퓨터 시스템에서는 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BCD 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코드를 </a:t>
                </a:r>
                <a:r>
                  <a:rPr lang="ko-KR" altLang="en-US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사용</a:t>
                </a:r>
                <a:endPara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1" indent="-342900">
                  <a:buFont typeface="Wingdings" panose="05000000000000000000" pitchFamily="2" charset="2"/>
                  <a:buChar char="ü"/>
                  <a:defRPr/>
                </a:pPr>
                <a:endPara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1" indent="-34290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컴퓨터가 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발전함에 따라 더 많은 문자를 표현할 수 있는 방안인 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EBCDIC 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코드가 </a:t>
                </a:r>
                <a:r>
                  <a:rPr lang="ko-KR" altLang="en-US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사용</a:t>
                </a:r>
                <a:endPara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1" indent="-342900">
                  <a:buFont typeface="Wingdings" panose="05000000000000000000" pitchFamily="2" charset="2"/>
                  <a:buChar char="ü"/>
                  <a:defRPr/>
                </a:pPr>
                <a:endPara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1" indent="-34290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미국의 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표준 코드인 </a:t>
                </a:r>
                <a:r>
                  <a:rPr lang="en-US" altLang="ko-KR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ASCII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 일반화 </a:t>
                </a:r>
                <a:r>
                  <a:rPr lang="ko-KR" altLang="en-US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됨</a:t>
                </a:r>
                <a:endPara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1" indent="-342900">
                  <a:buFont typeface="Wingdings" panose="05000000000000000000" pitchFamily="2" charset="2"/>
                  <a:buChar char="ü"/>
                  <a:defRPr/>
                </a:pPr>
                <a:endPara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440000" lvl="1" indent="-342900">
                  <a:buFont typeface="Wingdings" panose="05000000000000000000" pitchFamily="2" charset="2"/>
                  <a:buChar char="ü"/>
                  <a:defRPr/>
                </a:pPr>
                <a:r>
                  <a:rPr lang="ko-KR" altLang="en-US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현재는</a:t>
                </a:r>
                <a:r>
                  <a:rPr lang="en-US" altLang="ko-KR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</a:t>
                </a:r>
                <a:r>
                  <a:rPr lang="ko-KR" altLang="en-US" sz="2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표현의 한계를 극복하기 위해 유니코드가 일반적으로 사용되고 </a:t>
                </a:r>
                <a:r>
                  <a:rPr lang="ko-KR" altLang="en-US" sz="20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있음</a:t>
                </a:r>
                <a:endPara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400050" lvl="1">
                  <a:lnSpc>
                    <a:spcPts val="1600"/>
                  </a:lnSpc>
                  <a:defRPr/>
                </a:pP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                                                                                     </a:t>
                </a:r>
                <a:endPara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F5B7A1CC-41E5-4FFE-A368-3E6C3392A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189342"/>
              </p:ext>
            </p:extLst>
          </p:nvPr>
        </p:nvGraphicFramePr>
        <p:xfrm>
          <a:off x="1900028" y="7173198"/>
          <a:ext cx="7078416" cy="706378"/>
        </p:xfrm>
        <a:graphic>
          <a:graphicData uri="http://schemas.openxmlformats.org/drawingml/2006/table">
            <a:tbl>
              <a:tblPr/>
              <a:tblGrid>
                <a:gridCol w="17696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96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696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696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3189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31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FE5B08C-EED9-49B6-9DF9-E2237E92DF36}"/>
              </a:ext>
            </a:extLst>
          </p:cNvPr>
          <p:cNvSpPr/>
          <p:nvPr/>
        </p:nvSpPr>
        <p:spPr>
          <a:xfrm>
            <a:off x="6272537" y="7173409"/>
            <a:ext cx="1850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하위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진수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3C225E3-2C63-4FD6-A819-02DC625DF3C4}"/>
              </a:ext>
            </a:extLst>
          </p:cNvPr>
          <p:cNvSpPr/>
          <p:nvPr/>
        </p:nvSpPr>
        <p:spPr>
          <a:xfrm>
            <a:off x="2545403" y="7173409"/>
            <a:ext cx="22390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상위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진수</a:t>
            </a:r>
            <a:endParaRPr lang="en-US" altLang="ko-KR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왼쪽 중괄호 1"/>
          <p:cNvSpPr/>
          <p:nvPr/>
        </p:nvSpPr>
        <p:spPr>
          <a:xfrm rot="16200000">
            <a:off x="5306621" y="4637104"/>
            <a:ext cx="233108" cy="702599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79367" y="8414795"/>
            <a:ext cx="941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비트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31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09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AC415C2E-5D73-49CA-9CFB-FD9E9B0807C0}"/>
              </a:ext>
            </a:extLst>
          </p:cNvPr>
          <p:cNvGrpSpPr/>
          <p:nvPr/>
        </p:nvGrpSpPr>
        <p:grpSpPr>
          <a:xfrm>
            <a:off x="819959" y="2030588"/>
            <a:ext cx="11816540" cy="1390338"/>
            <a:chOff x="819959" y="2030588"/>
            <a:chExt cx="11816540" cy="1390338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90672C57-A57E-4C40-A4C7-59EA4E2B5EF6}"/>
                </a:ext>
              </a:extLst>
            </p:cNvPr>
            <p:cNvGrpSpPr/>
            <p:nvPr/>
          </p:nvGrpSpPr>
          <p:grpSpPr>
            <a:xfrm>
              <a:off x="819959" y="2030588"/>
              <a:ext cx="2895863" cy="523220"/>
              <a:chOff x="1577990" y="2199826"/>
              <a:chExt cx="2895863" cy="420404"/>
            </a:xfrm>
          </p:grpSpPr>
          <p:sp>
            <p:nvSpPr>
              <p:cNvPr id="41" name="모서리가 둥근 직사각형 18">
                <a:extLst>
                  <a:ext uri="{FF2B5EF4-FFF2-40B4-BE49-F238E27FC236}">
                    <a16:creationId xmlns:a16="http://schemas.microsoft.com/office/drawing/2014/main" xmlns="" id="{8CC754EE-44EF-4E22-AAC9-C005F09157A9}"/>
                  </a:ext>
                </a:extLst>
              </p:cNvPr>
              <p:cNvSpPr/>
              <p:nvPr/>
            </p:nvSpPr>
            <p:spPr>
              <a:xfrm>
                <a:off x="1577990" y="2216957"/>
                <a:ext cx="540731" cy="38614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3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9</a:t>
                </a:r>
                <a:r>
                  <a:rPr lang="en-US" altLang="ko-KR" sz="2400" b="1" spc="-3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)</a:t>
                </a:r>
                <a:endParaRPr lang="ko-KR" altLang="en-US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BCD183D-8ED6-4730-8170-F38569F3D05E}"/>
                  </a:ext>
                </a:extLst>
              </p:cNvPr>
              <p:cNvSpPr/>
              <p:nvPr/>
            </p:nvSpPr>
            <p:spPr>
              <a:xfrm>
                <a:off x="2118721" y="2199826"/>
                <a:ext cx="2355132" cy="42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28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문자자료의 표현</a:t>
                </a:r>
                <a:endPara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546175" cy="615553"/>
              <a:chOff x="1454251" y="3664625"/>
              <a:chExt cx="11546175" cy="615553"/>
            </a:xfrm>
          </p:grpSpPr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59" y="3664625"/>
                <a:ext cx="11263067" cy="615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</a:pP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유니</a:t>
                </a:r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코드 표</a:t>
                </a:r>
              </a:p>
              <a:p>
                <a:pPr lvl="0">
                  <a:defRPr/>
                </a:pPr>
                <a:endPara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DAFB528C-2111-479B-9C9D-9C937CE77545}"/>
              </a:ext>
            </a:extLst>
          </p:cNvPr>
          <p:cNvGrpSpPr/>
          <p:nvPr/>
        </p:nvGrpSpPr>
        <p:grpSpPr>
          <a:xfrm>
            <a:off x="1464600" y="8392100"/>
            <a:ext cx="9968347" cy="523220"/>
            <a:chOff x="1486829" y="8328621"/>
            <a:chExt cx="9968347" cy="52322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05EE55C0-EC3D-4DC5-BEFF-93F46CC3E226}"/>
                </a:ext>
              </a:extLst>
            </p:cNvPr>
            <p:cNvSpPr/>
            <p:nvPr/>
          </p:nvSpPr>
          <p:spPr>
            <a:xfrm>
              <a:off x="1486829" y="8338710"/>
              <a:ext cx="3579826" cy="4616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영문자 </a:t>
              </a:r>
              <a:r>
                <a:rPr lang="en-US" altLang="ko-KR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ko-KR" altLang="en-US" sz="2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대한 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유니코드 </a:t>
              </a:r>
              <a:r>
                <a:rPr lang="en-US" altLang="ko-KR" sz="2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</a:t>
              </a:r>
              <a:endPara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3EEB4D0E-4D0B-4B85-9EF6-DCA9665E7970}"/>
                </a:ext>
              </a:extLst>
            </p:cNvPr>
            <p:cNvSpPr/>
            <p:nvPr/>
          </p:nvSpPr>
          <p:spPr>
            <a:xfrm>
              <a:off x="5066656" y="8328621"/>
              <a:ext cx="63885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0041)</a:t>
              </a:r>
              <a:r>
                <a:rPr lang="en-US" altLang="ko-KR" sz="2800" baseline="-25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16</a:t>
              </a:r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=(0000 0000 0100 </a:t>
              </a:r>
              <a:r>
                <a:rPr lang="en-US" altLang="ko-KR" sz="28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0001)</a:t>
              </a:r>
              <a:r>
                <a:rPr lang="en-US" altLang="ko-KR" sz="2800" baseline="-25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2800" baseline="-25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BB953CB-434E-4E8C-9892-CE7B89F5AF47}"/>
              </a:ext>
            </a:extLst>
          </p:cNvPr>
          <p:cNvGrpSpPr/>
          <p:nvPr/>
        </p:nvGrpSpPr>
        <p:grpSpPr>
          <a:xfrm>
            <a:off x="1477341" y="3420926"/>
            <a:ext cx="7591275" cy="4621961"/>
            <a:chOff x="1373430" y="3420926"/>
            <a:chExt cx="10449601" cy="5246820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xmlns="" id="{A0216F8F-5714-4898-B60B-6DD377D3D4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430" y="3420926"/>
              <a:ext cx="10449601" cy="5246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72897D3F-3921-4685-8E47-7F8CF12EEC8A}"/>
                </a:ext>
              </a:extLst>
            </p:cNvPr>
            <p:cNvSpPr/>
            <p:nvPr/>
          </p:nvSpPr>
          <p:spPr>
            <a:xfrm>
              <a:off x="3142567" y="3817350"/>
              <a:ext cx="860418" cy="302419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967F567-75AA-418B-9F47-6A719CBA007C}"/>
              </a:ext>
            </a:extLst>
          </p:cNvPr>
          <p:cNvSpPr/>
          <p:nvPr/>
        </p:nvSpPr>
        <p:spPr>
          <a:xfrm>
            <a:off x="2783630" y="3770380"/>
            <a:ext cx="603991" cy="266162"/>
          </a:xfrm>
          <a:prstGeom prst="rect">
            <a:avLst/>
          </a:prstGeom>
          <a:solidFill>
            <a:srgbClr val="EF91AA">
              <a:alpha val="6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32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52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AC415C2E-5D73-49CA-9CFB-FD9E9B0807C0}"/>
              </a:ext>
            </a:extLst>
          </p:cNvPr>
          <p:cNvGrpSpPr/>
          <p:nvPr/>
        </p:nvGrpSpPr>
        <p:grpSpPr>
          <a:xfrm>
            <a:off x="819959" y="2030588"/>
            <a:ext cx="11552838" cy="2806110"/>
            <a:chOff x="819959" y="2030588"/>
            <a:chExt cx="11552838" cy="280611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90672C57-A57E-4C40-A4C7-59EA4E2B5EF6}"/>
                </a:ext>
              </a:extLst>
            </p:cNvPr>
            <p:cNvGrpSpPr/>
            <p:nvPr/>
          </p:nvGrpSpPr>
          <p:grpSpPr>
            <a:xfrm>
              <a:off x="819959" y="2030588"/>
              <a:ext cx="2895863" cy="523220"/>
              <a:chOff x="1577990" y="2199826"/>
              <a:chExt cx="2895863" cy="420404"/>
            </a:xfrm>
          </p:grpSpPr>
          <p:sp>
            <p:nvSpPr>
              <p:cNvPr id="41" name="모서리가 둥근 직사각형 18">
                <a:extLst>
                  <a:ext uri="{FF2B5EF4-FFF2-40B4-BE49-F238E27FC236}">
                    <a16:creationId xmlns:a16="http://schemas.microsoft.com/office/drawing/2014/main" xmlns="" id="{8CC754EE-44EF-4E22-AAC9-C005F09157A9}"/>
                  </a:ext>
                </a:extLst>
              </p:cNvPr>
              <p:cNvSpPr/>
              <p:nvPr/>
            </p:nvSpPr>
            <p:spPr>
              <a:xfrm>
                <a:off x="1577990" y="2216957"/>
                <a:ext cx="540731" cy="38614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3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10)</a:t>
                </a:r>
                <a:endParaRPr lang="ko-KR" altLang="en-US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BBCD183D-8ED6-4730-8170-F38569F3D05E}"/>
                  </a:ext>
                </a:extLst>
              </p:cNvPr>
              <p:cNvSpPr/>
              <p:nvPr/>
            </p:nvSpPr>
            <p:spPr>
              <a:xfrm>
                <a:off x="2118721" y="2199826"/>
                <a:ext cx="2355132" cy="42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28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논리자료의 표현</a:t>
                </a:r>
                <a:endPara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2031325"/>
              <a:chOff x="1454251" y="3664625"/>
              <a:chExt cx="11282473" cy="2031325"/>
            </a:xfrm>
          </p:grpSpPr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</a:pP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논리값</a:t>
                </a:r>
                <a:r>
                  <a:rPr lang="en-US" altLang="ko-KR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(logic value) </a:t>
                </a:r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자료</a:t>
                </a:r>
                <a:endPara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fontAlgn="base">
                  <a:spcBef>
                    <a:spcPct val="0"/>
                  </a:spcBef>
                </a:pPr>
                <a:r>
                  <a:rPr lang="en-US" altLang="ko-KR" sz="10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  <a:endParaRPr lang="en-US" altLang="ko-KR" sz="10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indent="-342900">
                  <a:buFontTx/>
                  <a:buChar char="-"/>
                  <a:defRPr/>
                </a:pPr>
                <a:r>
                  <a:rPr lang="ko-KR" altLang="en-US" sz="2400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논리값을 표현하기 위한 자료 </a:t>
                </a:r>
                <a:r>
                  <a:rPr lang="ko-KR" altLang="en-US" sz="2400" spc="-150" dirty="0" err="1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로서</a:t>
                </a:r>
                <a:r>
                  <a:rPr lang="ko-KR" altLang="en-US" sz="2400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참</a:t>
                </a:r>
                <a:r>
                  <a:rPr lang="en-US" altLang="ko-KR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(true)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와 거짓</a:t>
                </a:r>
                <a:r>
                  <a:rPr lang="en-US" altLang="ko-KR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(false) </a:t>
                </a:r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 하나를 표시한 값</a:t>
                </a:r>
                <a:endPara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36000" lvl="1" indent="-342900" fontAlgn="base">
                  <a:spcBef>
                    <a:spcPct val="0"/>
                  </a:spcBef>
                  <a:buFont typeface="Wingdings" panose="05000000000000000000" pitchFamily="2" charset="2"/>
                  <a:buChar char="§"/>
                  <a:defRPr/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과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을 이용하여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비트로도 표현할 수 있음</a:t>
                </a:r>
                <a:endPara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 fontAlgn="base">
                  <a:spcBef>
                    <a:spcPct val="0"/>
                  </a:spcBef>
                  <a:buFont typeface="Wingdings" panose="05000000000000000000" pitchFamily="2" charset="2"/>
                  <a:buChar char="§"/>
                  <a:defRPr/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컴퓨터 내부에서는 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바이트나 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워드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(word</a:t>
                </a:r>
                <a:r>
                  <a:rPr lang="en-US" altLang="ko-KR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로도 표현할 수 있음</a:t>
                </a:r>
                <a:endPara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B3321C4B-DFDA-4A96-96FE-28C1D7B2A886}"/>
              </a:ext>
            </a:extLst>
          </p:cNvPr>
          <p:cNvGrpSpPr/>
          <p:nvPr/>
        </p:nvGrpSpPr>
        <p:grpSpPr>
          <a:xfrm>
            <a:off x="819959" y="7109922"/>
            <a:ext cx="11552838" cy="3083109"/>
            <a:chOff x="819959" y="2030588"/>
            <a:chExt cx="11552838" cy="3083109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2A0ACB38-C0E6-4387-970F-C17FD5E8FD1A}"/>
                </a:ext>
              </a:extLst>
            </p:cNvPr>
            <p:cNvGrpSpPr/>
            <p:nvPr/>
          </p:nvGrpSpPr>
          <p:grpSpPr>
            <a:xfrm>
              <a:off x="819959" y="2030588"/>
              <a:ext cx="3258142" cy="523220"/>
              <a:chOff x="1577990" y="2199826"/>
              <a:chExt cx="3258142" cy="420404"/>
            </a:xfrm>
          </p:grpSpPr>
          <p:sp>
            <p:nvSpPr>
              <p:cNvPr id="72" name="모서리가 둥근 직사각형 18">
                <a:extLst>
                  <a:ext uri="{FF2B5EF4-FFF2-40B4-BE49-F238E27FC236}">
                    <a16:creationId xmlns:a16="http://schemas.microsoft.com/office/drawing/2014/main" xmlns="" id="{6BEEAD09-E161-47CF-A121-8954970594AE}"/>
                  </a:ext>
                </a:extLst>
              </p:cNvPr>
              <p:cNvSpPr/>
              <p:nvPr/>
            </p:nvSpPr>
            <p:spPr>
              <a:xfrm>
                <a:off x="1577990" y="2216957"/>
                <a:ext cx="540731" cy="38614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300" dirty="0" smtClean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11)</a:t>
                </a:r>
                <a:endParaRPr lang="ko-KR" altLang="en-US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5E2EE186-EFFB-4B39-880A-D78A187E840D}"/>
                  </a:ext>
                </a:extLst>
              </p:cNvPr>
              <p:cNvSpPr/>
              <p:nvPr/>
            </p:nvSpPr>
            <p:spPr>
              <a:xfrm>
                <a:off x="2118721" y="2199826"/>
                <a:ext cx="2717411" cy="42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28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포인터 자료의 표현</a:t>
                </a:r>
                <a:endPara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BD46BC33-4ED7-4415-A255-BF6516BC3840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2308324"/>
              <a:chOff x="1454251" y="3664625"/>
              <a:chExt cx="11282473" cy="2308324"/>
            </a:xfrm>
          </p:grpSpPr>
          <p:sp>
            <p:nvSpPr>
              <p:cNvPr id="70" name="모서리가 둥근 직사각형 9">
                <a:extLst>
                  <a:ext uri="{FF2B5EF4-FFF2-40B4-BE49-F238E27FC236}">
                    <a16:creationId xmlns:a16="http://schemas.microsoft.com/office/drawing/2014/main" xmlns="" id="{DD4F2F51-1E86-44DB-AE35-D5C89B5E036C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xmlns="" id="{C1EF7891-A4C8-42E2-9782-E027DD05E170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</a:pPr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포인터</a:t>
                </a:r>
                <a:r>
                  <a:rPr lang="en-US" altLang="ko-KR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(pointer) </a:t>
                </a:r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자료</a:t>
                </a:r>
                <a:r>
                  <a:rPr lang="en-US" altLang="ko-KR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</a:p>
              <a:p>
                <a:pPr fontAlgn="base">
                  <a:spcBef>
                    <a:spcPct val="0"/>
                  </a:spcBef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indent="-342900">
                  <a:buFontTx/>
                  <a:buChar char="-"/>
                  <a:defRPr/>
                </a:pPr>
                <a:r>
                  <a:rPr lang="ko-KR" altLang="en-US" sz="2400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메모리 주소를 </a:t>
                </a:r>
                <a:r>
                  <a:rPr lang="ko-KR" altLang="en-US" sz="2400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표현</a:t>
                </a:r>
                <a:r>
                  <a:rPr lang="en-US" altLang="ko-KR" sz="2400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2400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저장</a:t>
                </a:r>
                <a:r>
                  <a:rPr lang="en-US" altLang="ko-KR" sz="2400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2400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하기 </a:t>
                </a:r>
                <a:r>
                  <a:rPr lang="ko-KR" altLang="en-US" sz="2400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위한 자료 </a:t>
                </a:r>
                <a:endPara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285750" indent="-342900">
                  <a:buFontTx/>
                  <a:buChar char="-"/>
                  <a:defRPr/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자료를 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저장하고 있는 변수나 특정 위치의 메모리 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주소에 대해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주소 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연산을 할 때 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사용함</a:t>
                </a:r>
                <a:endPara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 fontAlgn="base">
                  <a:spcBef>
                    <a:spcPct val="0"/>
                  </a:spcBef>
                  <a:buFont typeface="Wingdings" panose="05000000000000000000" pitchFamily="2" charset="2"/>
                  <a:buChar char="§"/>
                  <a:defRPr/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972000" lvl="1" indent="-342900"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포인터 자료를 사용하면 복잡한 자료구조 연산을 메모리에서의 </a:t>
                </a: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주소 연산만으로 </a:t>
                </a:r>
                <a: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/>
                </a:r>
                <a:br>
                  <a:rPr lang="en-US" altLang="ko-KR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ko-KR" altLang="en-US" sz="22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처리할 수 </a:t>
                </a:r>
                <a:r>
                  <a:rPr lang="ko-KR" altLang="en-US" sz="2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있음</a:t>
                </a:r>
                <a:endPara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D95D02C2-0884-4693-A8DC-0846151E3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679782"/>
              </p:ext>
            </p:extLst>
          </p:nvPr>
        </p:nvGraphicFramePr>
        <p:xfrm>
          <a:off x="2500578" y="4931941"/>
          <a:ext cx="8372822" cy="1617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25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90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712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4302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200" spc="-15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방법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200" spc="-15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참 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1200" spc="-150" dirty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거짓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4302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3990" algn="l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최하위 비트를 </a:t>
                      </a:r>
                      <a:r>
                        <a:rPr lang="en-US" altLang="ko-KR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로 표시 </a:t>
                      </a:r>
                      <a:r>
                        <a:rPr lang="en-US" altLang="ko-KR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(0000 </a:t>
                      </a:r>
                      <a:r>
                        <a:rPr lang="en-US" altLang="ko-KR" sz="2000" kern="1200" spc="-15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001 )</a:t>
                      </a:r>
                      <a:endParaRPr lang="ko-KR" altLang="en-US" sz="20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399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전체 비트를 </a:t>
                      </a:r>
                      <a:r>
                        <a:rPr lang="en-US" altLang="ko-KR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r>
                        <a:rPr lang="ko-KR" altLang="en-US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으로 표시</a:t>
                      </a:r>
                      <a:r>
                        <a:rPr lang="en-US" altLang="ko-KR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( 0000 0000)</a:t>
                      </a:r>
                      <a:endParaRPr lang="ko-KR" altLang="en-US" sz="20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4302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spc="-15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3990" algn="l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전체 비트를 </a:t>
                      </a:r>
                      <a:r>
                        <a:rPr lang="en-US" altLang="ko-KR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로 표시</a:t>
                      </a:r>
                      <a:r>
                        <a:rPr lang="en-US" altLang="ko-KR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(1111 </a:t>
                      </a:r>
                      <a:r>
                        <a:rPr lang="en-US" altLang="ko-KR" sz="2000" kern="1200" spc="-15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1111 )</a:t>
                      </a:r>
                      <a:endParaRPr lang="ko-KR" altLang="en-US" sz="20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399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전체 비트를 </a:t>
                      </a:r>
                      <a:r>
                        <a:rPr lang="en-US" altLang="ko-KR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r>
                        <a:rPr lang="ko-KR" altLang="en-US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으로 표시</a:t>
                      </a:r>
                      <a:r>
                        <a:rPr lang="en-US" altLang="ko-KR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( 0000 0000)</a:t>
                      </a:r>
                      <a:endParaRPr lang="ko-KR" altLang="en-US" sz="20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4302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spc="-15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3990" algn="l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하나 이상의 비트를 </a:t>
                      </a:r>
                      <a:r>
                        <a:rPr lang="en-US" altLang="ko-KR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r>
                        <a:rPr lang="ko-KR" altLang="en-US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로 표시</a:t>
                      </a: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399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전체 비트를 </a:t>
                      </a:r>
                      <a:r>
                        <a:rPr lang="en-US" altLang="ko-KR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r>
                        <a:rPr lang="ko-KR" altLang="en-US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으로 표시</a:t>
                      </a:r>
                      <a:r>
                        <a:rPr lang="en-US" altLang="ko-KR" sz="2000" kern="1200" spc="-15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( 0000 0000)</a:t>
                      </a:r>
                      <a:endParaRPr lang="ko-KR" altLang="en-US" sz="2000" kern="1200" spc="-15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33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3258142" cy="523220"/>
            <a:chOff x="1577990" y="2199826"/>
            <a:chExt cx="3258142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271741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 자료의 표현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2369880"/>
            <a:chOff x="1454251" y="3664625"/>
            <a:chExt cx="11282473" cy="2369880"/>
          </a:xfrm>
        </p:grpSpPr>
        <p:sp>
          <p:nvSpPr>
            <p:cNvPr id="4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369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(string)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buFontTx/>
                <a:buChar char="-"/>
                <a:defRPr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글자만 표현하는 문자 자료와 달리 여러 글자로 이루어진 문자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그룹을 하나의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자료로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취급하여 메모리에 연속적으로 저장하는 자료 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indent="-342900" fontAlgn="base">
                <a:spcBef>
                  <a:spcPct val="0"/>
                </a:spcBef>
                <a:buFontTx/>
                <a:buChar char="-"/>
                <a:defRPr/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  <a:defRPr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 하나는 부분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(substring)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여러 개 포함할 수 있음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indent="-342900" fontAlgn="base">
                <a:spcBef>
                  <a:spcPct val="0"/>
                </a:spcBef>
                <a:buFontTx/>
                <a:buChar char="-"/>
                <a:defRPr/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buFontTx/>
                <a:buChar char="-"/>
                <a:defRPr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부분 문자열을 포함하는 문자열 자료를 메모리에 저장하는 방법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C22839B6-159C-4AE9-A9AD-8A0AC2ED5780}"/>
              </a:ext>
            </a:extLst>
          </p:cNvPr>
          <p:cNvGrpSpPr/>
          <p:nvPr/>
        </p:nvGrpSpPr>
        <p:grpSpPr>
          <a:xfrm>
            <a:off x="1800218" y="5423101"/>
            <a:ext cx="7487782" cy="1520601"/>
            <a:chOff x="1814305" y="5372762"/>
            <a:chExt cx="7487782" cy="152060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EB83580F-43D5-4651-8067-16B371B2AF3C}"/>
                </a:ext>
              </a:extLst>
            </p:cNvPr>
            <p:cNvGrpSpPr/>
            <p:nvPr/>
          </p:nvGrpSpPr>
          <p:grpSpPr>
            <a:xfrm>
              <a:off x="1814305" y="5372762"/>
              <a:ext cx="4947022" cy="400111"/>
              <a:chOff x="1814305" y="5372762"/>
              <a:chExt cx="4947022" cy="40011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2B7F0332-6284-4295-AD50-B91C9C161095}"/>
                  </a:ext>
                </a:extLst>
              </p:cNvPr>
              <p:cNvSpPr/>
              <p:nvPr/>
            </p:nvSpPr>
            <p:spPr>
              <a:xfrm>
                <a:off x="1814305" y="5372763"/>
                <a:ext cx="772969" cy="400110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r>
                  <a:rPr lang="ko-KR" altLang="en-US" sz="20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방법 </a:t>
                </a:r>
                <a:r>
                  <a:rPr lang="en-US" altLang="ko-KR" sz="20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2000" b="1" spc="-1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0EF50DFC-CE47-46B7-9A52-4883D1764E63}"/>
                  </a:ext>
                </a:extLst>
              </p:cNvPr>
              <p:cNvSpPr/>
              <p:nvPr/>
            </p:nvSpPr>
            <p:spPr>
              <a:xfrm>
                <a:off x="2604420" y="5372762"/>
                <a:ext cx="41569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/>
                <a:r>
                  <a:rPr lang="ko-KR" altLang="en-US" sz="2000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부분 문자열 사이에 구분자를 사용하여 저장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E0B97803-A532-48A9-8230-2E387451ABD0}"/>
                </a:ext>
              </a:extLst>
            </p:cNvPr>
            <p:cNvGrpSpPr/>
            <p:nvPr/>
          </p:nvGrpSpPr>
          <p:grpSpPr>
            <a:xfrm>
              <a:off x="1814305" y="5933007"/>
              <a:ext cx="5349376" cy="400111"/>
              <a:chOff x="1814305" y="5372762"/>
              <a:chExt cx="5349376" cy="40011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DAC6A5AD-4F4A-4181-BD2F-E85403FBF3F7}"/>
                  </a:ext>
                </a:extLst>
              </p:cNvPr>
              <p:cNvSpPr/>
              <p:nvPr/>
            </p:nvSpPr>
            <p:spPr>
              <a:xfrm>
                <a:off x="1814305" y="5372763"/>
                <a:ext cx="772969" cy="400110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r>
                  <a:rPr lang="ko-KR" altLang="en-US" sz="20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방법 </a:t>
                </a:r>
                <a:r>
                  <a:rPr lang="en-US" altLang="ko-KR" sz="20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endParaRPr lang="ko-KR" altLang="en-US" sz="2000" b="1" spc="-1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383C88BC-E59E-456F-BA56-61AFA3D619B5}"/>
                  </a:ext>
                </a:extLst>
              </p:cNvPr>
              <p:cNvSpPr/>
              <p:nvPr/>
            </p:nvSpPr>
            <p:spPr>
              <a:xfrm>
                <a:off x="2604420" y="5372762"/>
                <a:ext cx="45592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base"/>
                <a:r>
                  <a:rPr lang="ko-KR" altLang="en-US" sz="2000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가장 긴 </a:t>
                </a:r>
                <a:r>
                  <a:rPr lang="ko-KR" altLang="en-US" sz="2000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문자열의  길이에  맞춰  고정길이로 </a:t>
                </a:r>
                <a:r>
                  <a:rPr lang="ko-KR" altLang="en-US" sz="2000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저장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D7A5B0DE-3C2B-4774-80B9-81A57406D2ED}"/>
                </a:ext>
              </a:extLst>
            </p:cNvPr>
            <p:cNvGrpSpPr/>
            <p:nvPr/>
          </p:nvGrpSpPr>
          <p:grpSpPr>
            <a:xfrm>
              <a:off x="1814305" y="6487731"/>
              <a:ext cx="7487782" cy="405632"/>
              <a:chOff x="1814305" y="5367241"/>
              <a:chExt cx="7487782" cy="405632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D67F1714-611C-4D41-A13B-F2095B42B52F}"/>
                  </a:ext>
                </a:extLst>
              </p:cNvPr>
              <p:cNvSpPr/>
              <p:nvPr/>
            </p:nvSpPr>
            <p:spPr>
              <a:xfrm>
                <a:off x="1814305" y="5372763"/>
                <a:ext cx="772969" cy="400110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r>
                  <a:rPr lang="ko-KR" altLang="en-US" sz="20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방법 </a:t>
                </a:r>
                <a:r>
                  <a:rPr lang="en-US" altLang="ko-KR" sz="20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</a:t>
                </a:r>
                <a:endParaRPr lang="ko-KR" altLang="en-US" sz="2000" b="1" spc="-1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08426172-CED2-465D-8AE4-E71EB5EC90B4}"/>
                  </a:ext>
                </a:extLst>
              </p:cNvPr>
              <p:cNvSpPr/>
              <p:nvPr/>
            </p:nvSpPr>
            <p:spPr>
              <a:xfrm>
                <a:off x="2604420" y="5367241"/>
                <a:ext cx="66976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base"/>
                <a:r>
                  <a:rPr lang="ko-KR" altLang="en-US" sz="2000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부분 문자열을 연속하여 </a:t>
                </a:r>
                <a:r>
                  <a:rPr lang="ko-KR" altLang="en-US" sz="2000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저장하고 </a:t>
                </a:r>
                <a:r>
                  <a:rPr lang="ko-KR" altLang="en-US" sz="2000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각 부분 문자열에 </a:t>
                </a:r>
                <a:r>
                  <a:rPr lang="ko-KR" altLang="en-US" sz="2000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대한 </a:t>
                </a:r>
                <a:r>
                  <a:rPr lang="ko-KR" altLang="en-US" sz="2000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포인터를 사용</a:t>
                </a:r>
              </a:p>
            </p:txBody>
          </p:sp>
        </p:grpSp>
      </p:grpSp>
      <p:graphicFrame>
        <p:nvGraphicFramePr>
          <p:cNvPr id="27" name="내용 개체 틀 3">
            <a:extLst>
              <a:ext uri="{FF2B5EF4-FFF2-40B4-BE49-F238E27FC236}">
                <a16:creationId xmlns:a16="http://schemas.microsoft.com/office/drawing/2014/main" xmlns="" id="{B4ED0023-8DCF-4E64-B3D1-7109F0170A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998959"/>
              </p:ext>
            </p:extLst>
          </p:nvPr>
        </p:nvGraphicFramePr>
        <p:xfrm>
          <a:off x="2758338" y="7281177"/>
          <a:ext cx="6385662" cy="340614"/>
        </p:xfrm>
        <a:graphic>
          <a:graphicData uri="http://schemas.openxmlformats.org/drawingml/2006/table">
            <a:tbl>
              <a:tblPr/>
              <a:tblGrid>
                <a:gridCol w="236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36506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u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u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1088A001-CD90-4B33-9010-2E7DC082F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668491"/>
              </p:ext>
            </p:extLst>
          </p:nvPr>
        </p:nvGraphicFramePr>
        <p:xfrm>
          <a:off x="2749356" y="7778976"/>
          <a:ext cx="6394644" cy="1021842"/>
        </p:xfrm>
        <a:graphic>
          <a:graphicData uri="http://schemas.openxmlformats.org/drawingml/2006/table">
            <a:tbl>
              <a:tblPr/>
              <a:tblGrid>
                <a:gridCol w="5389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55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55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89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55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552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55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89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9846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1258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3898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192021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u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u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xmlns="" id="{9C355845-7D0E-4F50-A0DF-FC394081F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01881"/>
              </p:ext>
            </p:extLst>
          </p:nvPr>
        </p:nvGraphicFramePr>
        <p:xfrm>
          <a:off x="2750025" y="8975193"/>
          <a:ext cx="6393975" cy="340614"/>
        </p:xfrm>
        <a:graphic>
          <a:graphicData uri="http://schemas.openxmlformats.org/drawingml/2006/table">
            <a:tbl>
              <a:tblPr/>
              <a:tblGrid>
                <a:gridCol w="2557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55759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u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u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g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5F761D3F-8389-46AD-9D15-A2F3CFEA6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328186"/>
              </p:ext>
            </p:extLst>
          </p:nvPr>
        </p:nvGraphicFramePr>
        <p:xfrm>
          <a:off x="3478030" y="9606822"/>
          <a:ext cx="604266" cy="279654"/>
        </p:xfrm>
        <a:graphic>
          <a:graphicData uri="http://schemas.openxmlformats.org/drawingml/2006/table">
            <a:tbl>
              <a:tblPr/>
              <a:tblGrid>
                <a:gridCol w="179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2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4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xmlns="" id="{DE73FD2D-7FB8-4D50-8A50-9EC4A68E8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51762"/>
              </p:ext>
            </p:extLst>
          </p:nvPr>
        </p:nvGraphicFramePr>
        <p:xfrm>
          <a:off x="5514991" y="9574981"/>
          <a:ext cx="201422" cy="279654"/>
        </p:xfrm>
        <a:graphic>
          <a:graphicData uri="http://schemas.openxmlformats.org/drawingml/2006/table">
            <a:tbl>
              <a:tblPr/>
              <a:tblGrid>
                <a:gridCol w="2014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DAD83F3F-56E5-4D6D-88B6-87594A92A1A7}"/>
              </a:ext>
            </a:extLst>
          </p:cNvPr>
          <p:cNvSpPr/>
          <p:nvPr/>
        </p:nvSpPr>
        <p:spPr>
          <a:xfrm>
            <a:off x="2671399" y="9532878"/>
            <a:ext cx="806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CC85BE7-9225-4971-A480-E186D50F420F}"/>
              </a:ext>
            </a:extLst>
          </p:cNvPr>
          <p:cNvSpPr/>
          <p:nvPr/>
        </p:nvSpPr>
        <p:spPr>
          <a:xfrm>
            <a:off x="4902000" y="9516827"/>
            <a:ext cx="639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08EF80B4-11EF-468E-979C-8D4DA30647E5}"/>
              </a:ext>
            </a:extLst>
          </p:cNvPr>
          <p:cNvCxnSpPr>
            <a:cxnSpLocks/>
          </p:cNvCxnSpPr>
          <p:nvPr/>
        </p:nvCxnSpPr>
        <p:spPr>
          <a:xfrm flipV="1">
            <a:off x="2868325" y="9315807"/>
            <a:ext cx="0" cy="1680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43D42F0B-C0FE-4217-9E2D-B37FAEDCF6B7}"/>
              </a:ext>
            </a:extLst>
          </p:cNvPr>
          <p:cNvCxnSpPr>
            <a:cxnSpLocks/>
          </p:cNvCxnSpPr>
          <p:nvPr/>
        </p:nvCxnSpPr>
        <p:spPr>
          <a:xfrm>
            <a:off x="2868325" y="9483813"/>
            <a:ext cx="72320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xmlns="" id="{2FB76727-7D76-4AE4-9397-42F6861BD6EC}"/>
              </a:ext>
            </a:extLst>
          </p:cNvPr>
          <p:cNvCxnSpPr>
            <a:cxnSpLocks/>
          </p:cNvCxnSpPr>
          <p:nvPr/>
        </p:nvCxnSpPr>
        <p:spPr>
          <a:xfrm flipV="1">
            <a:off x="3591528" y="9483813"/>
            <a:ext cx="0" cy="1230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D1BA0AC7-FAF6-412B-B715-EC0C3FADB90B}"/>
              </a:ext>
            </a:extLst>
          </p:cNvPr>
          <p:cNvCxnSpPr>
            <a:cxnSpLocks/>
          </p:cNvCxnSpPr>
          <p:nvPr/>
        </p:nvCxnSpPr>
        <p:spPr>
          <a:xfrm flipV="1">
            <a:off x="3810522" y="9434502"/>
            <a:ext cx="0" cy="17232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86ECB781-E0BA-4E1C-BA65-669184B5D611}"/>
              </a:ext>
            </a:extLst>
          </p:cNvPr>
          <p:cNvCxnSpPr>
            <a:cxnSpLocks/>
          </p:cNvCxnSpPr>
          <p:nvPr/>
        </p:nvCxnSpPr>
        <p:spPr>
          <a:xfrm>
            <a:off x="3810522" y="9434502"/>
            <a:ext cx="1091478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xmlns="" id="{ABE27F82-2050-4CBE-9104-2B0546932456}"/>
              </a:ext>
            </a:extLst>
          </p:cNvPr>
          <p:cNvCxnSpPr>
            <a:cxnSpLocks/>
          </p:cNvCxnSpPr>
          <p:nvPr/>
        </p:nvCxnSpPr>
        <p:spPr>
          <a:xfrm flipV="1">
            <a:off x="4902000" y="9315807"/>
            <a:ext cx="0" cy="11869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70704FAE-704B-4CB4-9C93-72D8DEAC5D4C}"/>
              </a:ext>
            </a:extLst>
          </p:cNvPr>
          <p:cNvCxnSpPr>
            <a:cxnSpLocks/>
          </p:cNvCxnSpPr>
          <p:nvPr/>
        </p:nvCxnSpPr>
        <p:spPr>
          <a:xfrm flipV="1">
            <a:off x="7741251" y="9315807"/>
            <a:ext cx="0" cy="16800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39D97A5B-AAC2-4B9A-8638-BCAD8A774D69}"/>
              </a:ext>
            </a:extLst>
          </p:cNvPr>
          <p:cNvCxnSpPr>
            <a:cxnSpLocks/>
          </p:cNvCxnSpPr>
          <p:nvPr/>
        </p:nvCxnSpPr>
        <p:spPr>
          <a:xfrm flipV="1">
            <a:off x="3978290" y="9483813"/>
            <a:ext cx="0" cy="12301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D7EC92AF-B47B-4213-A82A-C2E6410F3387}"/>
              </a:ext>
            </a:extLst>
          </p:cNvPr>
          <p:cNvCxnSpPr>
            <a:cxnSpLocks/>
          </p:cNvCxnSpPr>
          <p:nvPr/>
        </p:nvCxnSpPr>
        <p:spPr>
          <a:xfrm>
            <a:off x="3978290" y="9483813"/>
            <a:ext cx="3762961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C94D98F6-8768-49E9-9796-3C8A0DC47BAA}"/>
              </a:ext>
            </a:extLst>
          </p:cNvPr>
          <p:cNvCxnSpPr>
            <a:cxnSpLocks/>
          </p:cNvCxnSpPr>
          <p:nvPr/>
        </p:nvCxnSpPr>
        <p:spPr>
          <a:xfrm flipV="1">
            <a:off x="9000152" y="9315807"/>
            <a:ext cx="0" cy="38528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A5B9F50C-0FBD-422E-8884-AC1ED4FB5487}"/>
              </a:ext>
            </a:extLst>
          </p:cNvPr>
          <p:cNvCxnSpPr>
            <a:cxnSpLocks/>
          </p:cNvCxnSpPr>
          <p:nvPr/>
        </p:nvCxnSpPr>
        <p:spPr>
          <a:xfrm>
            <a:off x="5716413" y="9701092"/>
            <a:ext cx="3283739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34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09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3258142" cy="523220"/>
            <a:chOff x="1577990" y="2199826"/>
            <a:chExt cx="3258142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271741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 자료의 표현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508105"/>
            <a:chOff x="1454251" y="3664625"/>
            <a:chExt cx="11282473" cy="1508105"/>
          </a:xfrm>
        </p:grpSpPr>
        <p:sp>
          <p:nvSpPr>
            <p:cNvPr id="4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문자형과 문자열 </a:t>
              </a:r>
              <a:r>
                <a:rPr lang="ko-KR" altLang="en-US" sz="24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자료형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표현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언어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buFontTx/>
                <a:buChar char="-"/>
                <a:defRPr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    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char a=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'A'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;   //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변수에 문자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‘A’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buFontTx/>
                <a:buChar char="-"/>
                <a:defRPr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buFontTx/>
                <a:buChar char="-"/>
                <a:defRPr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char *s1 =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"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 LOVE YOU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"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; //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포인터에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"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 LOVE YOU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"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 주소 저장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7785" y="4496632"/>
            <a:ext cx="1508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 a='A'; </a:t>
            </a:r>
            <a:endParaRPr lang="ko-KR" altLang="en-US" sz="2000" dirty="0"/>
          </a:p>
        </p:txBody>
      </p:sp>
      <p:sp>
        <p:nvSpPr>
          <p:cNvPr id="47" name="직사각형 46"/>
          <p:cNvSpPr/>
          <p:nvPr/>
        </p:nvSpPr>
        <p:spPr>
          <a:xfrm>
            <a:off x="2019685" y="5463508"/>
            <a:ext cx="2920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*s1="I LOVE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YOU"; </a:t>
            </a:r>
            <a:endParaRPr lang="ko-KR" altLang="en-US" sz="20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603640"/>
              </p:ext>
            </p:extLst>
          </p:nvPr>
        </p:nvGraphicFramePr>
        <p:xfrm>
          <a:off x="5295900" y="4496632"/>
          <a:ext cx="538987" cy="340614"/>
        </p:xfrm>
        <a:graphic>
          <a:graphicData uri="http://schemas.openxmlformats.org/drawingml/2006/table">
            <a:tbl>
              <a:tblPr/>
              <a:tblGrid>
                <a:gridCol w="538987"/>
              </a:tblGrid>
              <a:tr h="192021"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387091" y="4134682"/>
            <a:ext cx="328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2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44045"/>
              </p:ext>
            </p:extLst>
          </p:nvPr>
        </p:nvGraphicFramePr>
        <p:xfrm>
          <a:off x="5219700" y="5493256"/>
          <a:ext cx="4210050" cy="340614"/>
        </p:xfrm>
        <a:graphic>
          <a:graphicData uri="http://schemas.openxmlformats.org/drawingml/2006/table">
            <a:tbl>
              <a:tblPr/>
              <a:tblGrid>
                <a:gridCol w="291880"/>
                <a:gridCol w="291880"/>
                <a:gridCol w="291880"/>
                <a:gridCol w="291880"/>
                <a:gridCol w="291880"/>
                <a:gridCol w="291880"/>
                <a:gridCol w="291880"/>
                <a:gridCol w="291880"/>
                <a:gridCol w="291880"/>
                <a:gridCol w="281600"/>
                <a:gridCol w="1301530"/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L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V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Y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O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U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나눔바른고딕" panose="020B0603020101020101" charset="-127"/>
                          <a:ea typeface="나눔바른고딕" panose="020B0603020101020101" charset="-127"/>
                          <a:cs typeface="+mn-cs"/>
                        </a:rPr>
                        <a:t>NULL(</a:t>
                      </a:r>
                      <a:r>
                        <a:rPr lang="ko-KR" altLang="en-US" sz="2000" kern="120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charset="-127"/>
                          <a:ea typeface="나눔바른고딕" panose="020B0603020101020101" charset="-127"/>
                          <a:cs typeface="+mn-cs"/>
                        </a:rPr>
                        <a:t>∖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나눔바른고딕" panose="020B0603020101020101" charset="-127"/>
                          <a:ea typeface="나눔바른고딕" panose="020B0603020101020101" charset="-127"/>
                          <a:cs typeface="+mn-cs"/>
                        </a:rPr>
                        <a:t>0)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나눔바른고딕" panose="020B0603020101020101" charset="-127"/>
                        <a:ea typeface="나눔바른고딕" panose="020B0603020101020101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5108323" y="5063398"/>
            <a:ext cx="631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endParaRPr lang="ko-KR" altLang="en-US" sz="2000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937828" y="5263453"/>
            <a:ext cx="0" cy="20005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51" idx="1"/>
          </p:cNvCxnSpPr>
          <p:nvPr/>
        </p:nvCxnSpPr>
        <p:spPr>
          <a:xfrm>
            <a:off x="2937828" y="5263453"/>
            <a:ext cx="217049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6180751"/>
            <a:ext cx="9691623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main()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char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a= 'A'; //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문자형 변수 선언 및 초기화 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char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*s1="I LOVE YOU";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 포인터 변수 선언 및 초기화 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char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*ptr1 = &amp;a ;  //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 변수 선언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char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*ptr2 = &amp;s1; //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 변수 선언 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ptr1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가리키고 있는 주소에 저장된 값은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%c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.\n", *ptr1);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ptr1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가리키고 있는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값은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%u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.\n", ptr1);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ptr2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가리키고 있는 주소에 저장된 값은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%s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.\n", s1);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ptr2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가리키고 있는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값은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%u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.\n", ptr2);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23460" y="6180751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58045" y="4509210"/>
            <a:ext cx="631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35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99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3258142" cy="523220"/>
            <a:chOff x="1577990" y="2199826"/>
            <a:chExt cx="3258142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271741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 자료의 표현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615553"/>
            <a:chOff x="1454251" y="3664625"/>
            <a:chExt cx="11282473" cy="615553"/>
          </a:xfrm>
        </p:grpSpPr>
        <p:sp>
          <p:nvSpPr>
            <p:cNvPr id="4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문자형과 문자열 </a:t>
              </a:r>
              <a:r>
                <a:rPr lang="ko-KR" altLang="en-US" sz="24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자료형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표현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언어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541437"/>
            <a:ext cx="9691623" cy="1379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ptr1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가리키고 있는 주소에 저장된 값은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ptr1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가리키고 있는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값은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6487567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ptr2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가리키고 있는 주소에 저장된 값은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 LOVE YOU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ptr2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가리키고 있는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값은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6487552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입니다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23460" y="3541437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36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4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2030131"/>
            <a:ext cx="10999364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-3429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자료구조는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자료의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효율적인 접근 및 수정을 가능하도록 자료의 조직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관리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저장하는 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/>
            </a:r>
            <a:b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</a:b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일련의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작업이다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프로그램은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데이터를 표현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자료구조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하고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표현된 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데이터를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처리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알고리즘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하는 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/>
            </a:r>
            <a:b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</a:b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것으로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추상적인 형태의 알고리즘을 컴퓨터가 수행할 수 있도록 구체화한 결과물이다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보수란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컴퓨터가 기본적으로 수행하는 덧셈 연산을 이용하여 뺄셈을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수행하기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위해 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/>
            </a:r>
            <a:b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</a:b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사용된다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indent="-342900">
              <a:buFont typeface="나눔바른고딕" panose="020B0600000101010101" charset="-127"/>
              <a:buChar char="-"/>
            </a:pP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디지털 시스템에서의 숫자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문자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그림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소리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기호 등 모든 형식의 자료는 물리적 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/>
            </a:r>
            <a:b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</a:b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단위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(2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진수 코드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로 표현하여 저장 및 처리한다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pPr marL="34290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코드는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문자에 대한 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2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진 코드를 정의해 놓은 문자코드로서 컴퓨터 내부에서는 문자 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/>
            </a:r>
            <a:b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</a:b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자료도 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1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과 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0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의 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2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진수 조합으로 표현된다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indent="-342900">
              <a:buFont typeface="나눔바른고딕" panose="020B0600000101010101" charset="-127"/>
              <a:buChar char="-"/>
            </a:pP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부분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문자열을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구분하여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저장하는 방법에는 부분 문자열 사이에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구분자를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사용하여 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/>
            </a:r>
            <a:b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</a:b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저장하거나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 kern="0" dirty="0">
                <a:latin typeface="나눔바른고딕" panose="020B0600000101010101" charset="-127"/>
                <a:ea typeface="나눔바른고딕" panose="020B0600000101010101" charset="-127"/>
              </a:rPr>
              <a:t>가장 긴 문자열의 길이에 맞춰 </a:t>
            </a:r>
            <a:r>
              <a:rPr lang="ko-KR" altLang="en-US" sz="2400" kern="0" dirty="0" smtClean="0">
                <a:latin typeface="나눔바른고딕" panose="020B0600000101010101" charset="-127"/>
                <a:ea typeface="나눔바른고딕" panose="020B0600000101010101" charset="-127"/>
              </a:rPr>
              <a:t>고정길이로 저장하는 방법</a:t>
            </a:r>
            <a:r>
              <a:rPr lang="en-US" altLang="ko-KR" sz="2400" kern="0" dirty="0" smtClean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 kern="0" dirty="0" smtClean="0">
                <a:latin typeface="나눔바른고딕" panose="020B0600000101010101" charset="-127"/>
                <a:ea typeface="나눔바른고딕" panose="020B0600000101010101" charset="-127"/>
              </a:rPr>
              <a:t>그리고 부분 </a:t>
            </a:r>
            <a:r>
              <a:rPr lang="en-US" altLang="ko-KR" sz="2400" kern="0" dirty="0" smtClean="0">
                <a:latin typeface="나눔바른고딕" panose="020B0600000101010101" charset="-127"/>
                <a:ea typeface="나눔바른고딕" panose="020B0600000101010101" charset="-127"/>
              </a:rPr>
              <a:t/>
            </a:r>
            <a:br>
              <a:rPr lang="en-US" altLang="ko-KR" sz="2400" kern="0" dirty="0" smtClean="0">
                <a:latin typeface="나눔바른고딕" panose="020B0600000101010101" charset="-127"/>
                <a:ea typeface="나눔바른고딕" panose="020B0600000101010101" charset="-127"/>
              </a:rPr>
            </a:br>
            <a:r>
              <a:rPr lang="ko-KR" altLang="en-US" sz="2400" kern="0" dirty="0" smtClean="0">
                <a:latin typeface="나눔바른고딕" panose="020B0600000101010101" charset="-127"/>
                <a:ea typeface="나눔바른고딕" panose="020B0600000101010101" charset="-127"/>
              </a:rPr>
              <a:t>문자열을 </a:t>
            </a:r>
            <a:r>
              <a:rPr lang="ko-KR" altLang="en-US" sz="2400" kern="0" dirty="0">
                <a:latin typeface="나눔바른고딕" panose="020B0600000101010101" charset="-127"/>
                <a:ea typeface="나눔바른고딕" panose="020B0600000101010101" charset="-127"/>
              </a:rPr>
              <a:t>연속하여 저장하고 각 부분 문자열에 대한 포인터를 사용하는 세  가지가 있다</a:t>
            </a:r>
            <a:r>
              <a:rPr lang="en-US" altLang="ko-KR" sz="2400" kern="0" dirty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  <a:endParaRPr lang="ko-KR" altLang="en-US" sz="2400" dirty="0">
              <a:solidFill>
                <a:schemeClr val="dk1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-1" y="1238048"/>
            <a:ext cx="3461537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학습정리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37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9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373433" y="2030131"/>
            <a:ext cx="1099936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-3429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0" indent="-342900">
              <a:lnSpc>
                <a:spcPct val="200000"/>
              </a:lnSpc>
              <a:buFont typeface="나눔바른고딕" panose="020B0600000101010101" charset="-127"/>
              <a:buChar char="-"/>
            </a:pPr>
            <a:r>
              <a:rPr lang="ko-KR" altLang="en-US" sz="2400" dirty="0" smtClean="0"/>
              <a:t>본 강좌 자료는 </a:t>
            </a:r>
            <a:r>
              <a:rPr lang="ko-KR" altLang="en-US" sz="2400" dirty="0" smtClean="0"/>
              <a:t>자바로 </a:t>
            </a:r>
            <a:r>
              <a:rPr lang="ko-KR" altLang="en-US" sz="2400" dirty="0"/>
              <a:t>배우는 쉬운 </a:t>
            </a:r>
            <a:r>
              <a:rPr lang="ko-KR" altLang="en-US" sz="2400" dirty="0" smtClean="0"/>
              <a:t>자료구조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한빛아카데미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, 2009), C</a:t>
            </a:r>
            <a:r>
              <a:rPr lang="ko-KR" altLang="en-US" sz="2400" dirty="0" smtClean="0"/>
              <a:t>언어로 </a:t>
            </a:r>
            <a:r>
              <a:rPr lang="ko-KR" altLang="en-US" sz="2400" dirty="0"/>
              <a:t>쉽게 </a:t>
            </a:r>
            <a:r>
              <a:rPr lang="ko-KR" altLang="en-US" sz="2400" dirty="0" smtClean="0"/>
              <a:t>풀어 쓴 자료구조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생능출판사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, 2014), </a:t>
            </a:r>
            <a:r>
              <a:rPr lang="ko-KR" altLang="en-US" sz="2400" dirty="0" smtClean="0"/>
              <a:t>그리고 인터넷의 다양한 참조자료 등의 내용을 </a:t>
            </a:r>
            <a:r>
              <a:rPr lang="ko-KR" altLang="en-US" sz="2400" dirty="0"/>
              <a:t>출처로 작성하였음을 알리는 바입니다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 smtClean="0"/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-1" y="1238048"/>
            <a:ext cx="3461537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2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4244181" cy="523220"/>
            <a:chOff x="1577990" y="2199826"/>
            <a:chExt cx="4244181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370345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(data 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structure)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2092881"/>
            <a:chOff x="1454251" y="3664625"/>
            <a:chExt cx="11282473" cy="2092881"/>
          </a:xfrm>
        </p:grpSpPr>
        <p:sp>
          <p:nvSpPr>
            <p:cNvPr id="4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정의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lvl="0" indent="-342900" fontAlgn="base">
                <a:spcBef>
                  <a:spcPct val="0"/>
                </a:spcBef>
                <a:buFontTx/>
                <a:buChar char="-"/>
              </a:pP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자료의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효율적인 접근 및 수정을 가능하도록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</a:p>
            <a:p>
              <a:pPr lvl="0" defTabSz="360363" fontAlgn="base">
                <a:spcBef>
                  <a:spcPct val="0"/>
                </a:spcBef>
              </a:pP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자료의 조직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저장하는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일련의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작업으로</a:t>
              </a:r>
              <a:endPara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defTabSz="360363" fontAlgn="base">
                <a:spcBef>
                  <a:spcPct val="0"/>
                </a:spcBef>
              </a:pP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값의 모임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또는 데이터 간의 관계 그리고</a:t>
              </a:r>
              <a:endPara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데이터에 적용할 수 있는 함수나 명령을 의미함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 flipV="1">
            <a:off x="-1" y="1238048"/>
            <a:ext cx="6486403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자료구조의 개요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2721F28B-9126-4F8D-851A-F5A377A21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108" y="3305895"/>
            <a:ext cx="3857771" cy="230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6445216"/>
            <a:ext cx="11282473" cy="2492990"/>
            <a:chOff x="1454251" y="3664625"/>
            <a:chExt cx="11282473" cy="2492990"/>
          </a:xfrm>
        </p:grpSpPr>
        <p:sp>
          <p:nvSpPr>
            <p:cNvPr id="21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자료구조의 필요성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342900" fontAlgn="base">
                <a:spcBef>
                  <a:spcPct val="0"/>
                </a:spcBef>
                <a:buFontTx/>
                <a:buChar char="-"/>
              </a:pP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자료구조를 왜 사용할까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</a:p>
            <a:p>
              <a:pPr marL="285750" indent="-342900" fontAlgn="base">
                <a:spcBef>
                  <a:spcPct val="0"/>
                </a:spcBef>
                <a:buFontTx/>
                <a:buChar char="-"/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342900" fontAlgn="base">
                <a:spcBef>
                  <a:spcPct val="0"/>
                </a:spcBef>
                <a:buFontTx/>
                <a:buChar char="-"/>
              </a:pP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자료구조에는 어떤 것들이 있는가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</a:p>
            <a:p>
              <a:pPr indent="-342900" fontAlgn="base">
                <a:spcBef>
                  <a:spcPct val="0"/>
                </a:spcBef>
                <a:buFontTx/>
                <a:buChar char="-"/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lvl="0" indent="-285750" fontAlgn="base">
                <a:spcBef>
                  <a:spcPct val="0"/>
                </a:spcBef>
                <a:buFontTx/>
                <a:buChar char="-"/>
              </a:pPr>
              <a:endParaRPr lang="en-US" altLang="ko-KR" sz="1000" spc="-150" dirty="0">
                <a:latin typeface="+mn-ea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 해결의 프로그램에 가장 잘 어울리는 자료구조를 선택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설계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하여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en-US" altLang="ko-KR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ko-KR" altLang="en-US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프로그램의 </a:t>
              </a:r>
              <a:r>
                <a:rPr lang="en-US" altLang="ko-KR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효율성을 증대하기 위함</a:t>
              </a:r>
              <a:endParaRPr lang="en-US" altLang="ko-KR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89BBBE6B-5C43-4F7E-952B-5C6705FA03C9}"/>
              </a:ext>
            </a:extLst>
          </p:cNvPr>
          <p:cNvGrpSpPr/>
          <p:nvPr/>
        </p:nvGrpSpPr>
        <p:grpSpPr>
          <a:xfrm>
            <a:off x="5954253" y="6691201"/>
            <a:ext cx="5322627" cy="1138773"/>
            <a:chOff x="5594038" y="3985645"/>
            <a:chExt cx="5322627" cy="1138773"/>
          </a:xfrm>
        </p:grpSpPr>
        <p:sp>
          <p:nvSpPr>
            <p:cNvPr id="27" name="화살표: 오른쪽 60">
              <a:extLst>
                <a:ext uri="{FF2B5EF4-FFF2-40B4-BE49-F238E27FC236}">
                  <a16:creationId xmlns="" xmlns:a16="http://schemas.microsoft.com/office/drawing/2014/main" id="{3E440A83-2F2A-4386-9F3D-12BF371A20DE}"/>
                </a:ext>
              </a:extLst>
            </p:cNvPr>
            <p:cNvSpPr/>
            <p:nvPr/>
          </p:nvSpPr>
          <p:spPr>
            <a:xfrm>
              <a:off x="5594038" y="4227952"/>
              <a:ext cx="430888" cy="457894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22B7F18A-E159-45CF-B1F7-B3A2F1C1B9BC}"/>
                </a:ext>
              </a:extLst>
            </p:cNvPr>
            <p:cNvSpPr/>
            <p:nvPr/>
          </p:nvSpPr>
          <p:spPr>
            <a:xfrm>
              <a:off x="6279124" y="3985645"/>
              <a:ext cx="4637541" cy="11387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262626"/>
              </a:solidFill>
              <a:prstDash val="sysDash"/>
            </a:ln>
          </p:spPr>
          <p:txBody>
            <a:bodyPr wrap="square">
              <a:spAutoFit/>
            </a:bodyPr>
            <a:lstStyle/>
            <a:p>
              <a:r>
                <a:rPr lang="ko-KR" altLang="en-US" sz="2400" spc="-150" dirty="0" smtClean="0">
                  <a:solidFill>
                    <a:schemeClr val="tx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 3" pitchFamily="18" charset="2"/>
                </a:rPr>
                <a:t>  최적</a:t>
              </a:r>
              <a:r>
                <a:rPr lang="en-US" altLang="ko-KR" sz="2400" spc="-150" dirty="0">
                  <a:solidFill>
                    <a:schemeClr val="tx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 3" pitchFamily="18" charset="2"/>
                </a:rPr>
                <a:t>(</a:t>
              </a:r>
              <a:r>
                <a:rPr lang="ko-KR" altLang="en-US" sz="2400" spc="-150" dirty="0">
                  <a:solidFill>
                    <a:schemeClr val="tx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 3" pitchFamily="18" charset="2"/>
                </a:rPr>
                <a:t>효율성</a:t>
              </a:r>
              <a:r>
                <a:rPr lang="en-US" altLang="ko-KR" sz="2400" spc="-150" dirty="0">
                  <a:solidFill>
                    <a:schemeClr val="tx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 3" pitchFamily="18" charset="2"/>
                </a:rPr>
                <a:t>)</a:t>
              </a:r>
              <a:r>
                <a:rPr lang="ko-KR" altLang="en-US" sz="2400" spc="-150" dirty="0">
                  <a:solidFill>
                    <a:schemeClr val="tx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 3" pitchFamily="18" charset="2"/>
                </a:rPr>
                <a:t>의</a:t>
              </a:r>
              <a:r>
                <a:rPr lang="en-US" altLang="ko-KR" sz="2400" spc="-150" dirty="0">
                  <a:solidFill>
                    <a:schemeClr val="tx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 3" pitchFamily="18" charset="2"/>
                </a:rPr>
                <a:t> </a:t>
              </a:r>
              <a:r>
                <a:rPr lang="ko-KR" altLang="en-US" sz="2400" spc="-150" dirty="0">
                  <a:solidFill>
                    <a:schemeClr val="tx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 3" pitchFamily="18" charset="2"/>
                </a:rPr>
                <a:t>프로그램 </a:t>
              </a:r>
              <a:r>
                <a:rPr lang="ko-KR" altLang="en-US" sz="2400" spc="-150" dirty="0" smtClean="0">
                  <a:solidFill>
                    <a:schemeClr val="tx2">
                      <a:lumMod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sym typeface="Wingdings 3" pitchFamily="18" charset="2"/>
                </a:rPr>
                <a:t>작성</a:t>
              </a:r>
              <a:endParaRPr lang="en-US" altLang="ko-KR" sz="2400" spc="-150" dirty="0" smtClean="0">
                <a:solidFill>
                  <a:schemeClr val="tx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 3" pitchFamily="18" charset="2"/>
              </a:endParaRPr>
            </a:p>
            <a:p>
              <a:pPr marL="720000" lvl="1" indent="-342900">
                <a:buFont typeface="Arial" panose="020B0604020202020204" pitchFamily="34" charset="0"/>
                <a:buChar char="•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기억공간의 절약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720000" lvl="1" indent="-342900">
                <a:buFont typeface="Arial" panose="020B0604020202020204" pitchFamily="34" charset="0"/>
                <a:buChar char="•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수행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시간의 최소화</a:t>
              </a:r>
              <a:endParaRPr lang="ko-KR" altLang="en-US" sz="2200" spc="-150" dirty="0">
                <a:solidFill>
                  <a:schemeClr val="tx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4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8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016484"/>
            <a:chOff x="1454251" y="3664625"/>
            <a:chExt cx="11282473" cy="4016484"/>
          </a:xfrm>
        </p:grpSpPr>
        <p:sp>
          <p:nvSpPr>
            <p:cNvPr id="4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0164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자료구조의 선택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Tx/>
                <a:buChar char="-"/>
              </a:pP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프로그램을 개발할 때에도 이용하는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자료구조와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어떤 알고리즘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설계 방법을                                                 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이용하느냐에 따라서 프로그램의 성능이 달라짐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indent="-342900" fontAlgn="base">
                <a:spcBef>
                  <a:spcPct val="0"/>
                </a:spcBef>
                <a:buFontTx/>
                <a:buChar char="-"/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Tx/>
                <a:buChar char="-"/>
              </a:pP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문제의 종류에 따라 사용해야 하는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자료구조도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다름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Tx/>
                <a:buChar char="-"/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Tx/>
                <a:buChar char="-"/>
              </a:pPr>
              <a:endParaRPr lang="en-US" altLang="ko-KR" sz="5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  <a:tabLst>
                  <a:tab pos="360363" algn="l"/>
                </a:tabLst>
              </a:pPr>
              <a:r>
                <a:rPr lang="ko-KR" altLang="en-US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예를 들어 </a:t>
              </a:r>
              <a:r>
                <a:rPr lang="en-US" altLang="ko-KR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다음 </a:t>
              </a:r>
              <a:r>
                <a:rPr lang="en-US" altLang="ko-KR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 문제</a:t>
              </a:r>
              <a:r>
                <a:rPr lang="ko-KR" altLang="en-US" sz="22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문제에 적합한 자료구조는 서로 동일하지 </a:t>
              </a:r>
              <a:r>
                <a:rPr lang="ko-KR" altLang="en-US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않으며 </a:t>
              </a:r>
              <a:r>
                <a:rPr lang="ko-KR" altLang="en-US" sz="22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필요한 </a:t>
              </a:r>
              <a:r>
                <a:rPr lang="en-US" altLang="ko-KR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비용</a:t>
              </a:r>
              <a:r>
                <a:rPr lang="en-US" altLang="ko-KR" sz="22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(cost)</a:t>
              </a:r>
              <a:r>
                <a:rPr lang="ko-KR" altLang="en-US" sz="22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 장점이 서로 다름</a:t>
              </a:r>
              <a:endParaRPr lang="en-US" altLang="ko-KR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36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  <a:tabLst>
                  <a:tab pos="360363" algn="l"/>
                </a:tabLst>
              </a:pPr>
              <a:endParaRPr lang="en-US" altLang="ko-KR" sz="1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  <a:tabLst>
                  <a:tab pos="360363" algn="l"/>
                </a:tabLst>
              </a:pPr>
              <a:r>
                <a:rPr lang="ko-KR" altLang="en-US" sz="20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순차적인 </a:t>
              </a:r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탐색이 주로 수행되는 </a:t>
              </a:r>
              <a:r>
                <a:rPr lang="ko-KR" altLang="en-US" sz="20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</a:t>
              </a:r>
              <a:endParaRPr lang="en-US" altLang="ko-KR" sz="2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  <a:tabLst>
                  <a:tab pos="360363" algn="l"/>
                </a:tabLst>
              </a:pPr>
              <a:endParaRPr lang="en-US" altLang="ko-KR" sz="1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  <a:tabLst>
                  <a:tab pos="360363" algn="l"/>
                </a:tabLst>
              </a:pPr>
              <a:r>
                <a:rPr lang="ko-KR" altLang="en-US" sz="20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</a:t>
              </a:r>
              <a:r>
                <a:rPr lang="ko-KR" altLang="en-US" sz="2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연산이 주로 수행되는 </a:t>
              </a:r>
              <a:r>
                <a:rPr lang="ko-KR" altLang="en-US" sz="20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문제에 적합한 자료구조는 서로 동일하지 않음</a:t>
              </a:r>
              <a:endParaRPr lang="en-US" altLang="ko-KR" sz="2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36000" lvl="1" fontAlgn="base">
                <a:spcBef>
                  <a:spcPct val="0"/>
                </a:spcBef>
                <a:tabLst>
                  <a:tab pos="360363" algn="l"/>
                </a:tabLst>
              </a:pPr>
              <a:endParaRPr lang="en-US" altLang="ko-KR" sz="1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3590EAC2-2279-4D48-A5C9-46C2F94CEB6C}"/>
              </a:ext>
            </a:extLst>
          </p:cNvPr>
          <p:cNvGrpSpPr/>
          <p:nvPr/>
        </p:nvGrpSpPr>
        <p:grpSpPr>
          <a:xfrm>
            <a:off x="1090324" y="6735234"/>
            <a:ext cx="11282473" cy="3214181"/>
            <a:chOff x="1090324" y="6382896"/>
            <a:chExt cx="11282473" cy="3214181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A8004A72-B82A-416F-89F2-A3C021819C3E}"/>
                </a:ext>
              </a:extLst>
            </p:cNvPr>
            <p:cNvGrpSpPr/>
            <p:nvPr/>
          </p:nvGrpSpPr>
          <p:grpSpPr>
            <a:xfrm>
              <a:off x="1090324" y="6382896"/>
              <a:ext cx="11282473" cy="461665"/>
              <a:chOff x="1454251" y="3664625"/>
              <a:chExt cx="11282473" cy="461665"/>
            </a:xfrm>
          </p:grpSpPr>
          <p:sp>
            <p:nvSpPr>
              <p:cNvPr id="64" name="모서리가 둥근 직사각형 9">
                <a:extLst>
                  <a:ext uri="{FF2B5EF4-FFF2-40B4-BE49-F238E27FC236}">
                    <a16:creationId xmlns:a16="http://schemas.microsoft.com/office/drawing/2014/main" xmlns="" id="{ABEA798F-133D-4928-958B-4E06765AA367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A4056293-7880-473D-BAEB-419EA2E800D3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</a:pP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적합한 데이터 구조를 선택하기 위한 </a:t>
                </a:r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과정</a:t>
                </a:r>
                <a:endPara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B37C937E-A8B9-4BF7-A54B-2D0A03020EF3}"/>
                </a:ext>
              </a:extLst>
            </p:cNvPr>
            <p:cNvGrpSpPr/>
            <p:nvPr/>
          </p:nvGrpSpPr>
          <p:grpSpPr>
            <a:xfrm>
              <a:off x="1373433" y="7060483"/>
              <a:ext cx="7858562" cy="467418"/>
              <a:chOff x="1430851" y="7019099"/>
              <a:chExt cx="7858562" cy="46741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B4677E34-92D4-4176-B2D1-37B44EB301DE}"/>
                  </a:ext>
                </a:extLst>
              </p:cNvPr>
              <p:cNvSpPr/>
              <p:nvPr/>
            </p:nvSpPr>
            <p:spPr>
              <a:xfrm>
                <a:off x="1430851" y="7024852"/>
                <a:ext cx="1159292" cy="46166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r>
                  <a:rPr lang="ko-KR" altLang="en-US" sz="24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제 </a:t>
                </a:r>
                <a:r>
                  <a:rPr lang="en-US" altLang="ko-KR" sz="24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r>
                  <a:rPr lang="ko-KR" altLang="en-US" sz="24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단계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xmlns="" id="{0B23756E-1F02-4DD0-B268-75883715D66D}"/>
                  </a:ext>
                </a:extLst>
              </p:cNvPr>
              <p:cNvSpPr/>
              <p:nvPr/>
            </p:nvSpPr>
            <p:spPr>
              <a:xfrm>
                <a:off x="2590143" y="7019099"/>
                <a:ext cx="66992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문제의 해답을 만족해야 하는 데이터의 제약 조건을 </a:t>
                </a:r>
                <a:r>
                  <a:rPr lang="ko-KR" altLang="en-US" sz="2400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파악함 </a:t>
                </a:r>
                <a:endPara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EA934D42-8FC4-4A06-B5B3-DCAA6D66FC92}"/>
                </a:ext>
              </a:extLst>
            </p:cNvPr>
            <p:cNvGrpSpPr/>
            <p:nvPr/>
          </p:nvGrpSpPr>
          <p:grpSpPr>
            <a:xfrm>
              <a:off x="1373433" y="7839214"/>
              <a:ext cx="10303292" cy="984885"/>
              <a:chOff x="1430851" y="7780408"/>
              <a:chExt cx="10303292" cy="984885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C2B4D2A-D42F-4A58-AB7B-F76BD2D03086}"/>
                  </a:ext>
                </a:extLst>
              </p:cNvPr>
              <p:cNvSpPr/>
              <p:nvPr/>
            </p:nvSpPr>
            <p:spPr>
              <a:xfrm>
                <a:off x="1430851" y="7815252"/>
                <a:ext cx="1159292" cy="46166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r>
                  <a:rPr lang="ko-KR" altLang="en-US" sz="24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제 </a:t>
                </a:r>
                <a:r>
                  <a:rPr lang="en-US" altLang="ko-KR" sz="24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r>
                  <a:rPr lang="ko-KR" altLang="en-US" sz="24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단계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5A151961-E161-4C9E-8B44-4BA3A7C1758F}"/>
                  </a:ext>
                </a:extLst>
              </p:cNvPr>
              <p:cNvSpPr/>
              <p:nvPr/>
            </p:nvSpPr>
            <p:spPr>
              <a:xfrm>
                <a:off x="2590143" y="7780408"/>
                <a:ext cx="9144000" cy="98488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ko-KR" altLang="en-US" sz="2400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문제를 해결하는 데 필요한 기본 연산을 </a:t>
                </a:r>
                <a:r>
                  <a:rPr lang="ko-KR" altLang="en-US" sz="2400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결정함</a:t>
                </a:r>
                <a:endPara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9388" indent="-179388" fontAlgn="base">
                  <a:buFont typeface="Arial" panose="020B0604020202020204" pitchFamily="34" charset="0"/>
                  <a:buChar char="•"/>
                </a:pPr>
                <a:endParaRPr lang="en-US" altLang="ko-KR" sz="10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ko-KR" altLang="en-US" sz="2400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기본 연산들이 요구하는 특별한 데이터 형태가 있는지 </a:t>
                </a:r>
                <a:r>
                  <a:rPr lang="ko-KR" altLang="en-US" sz="2400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파악함</a:t>
                </a:r>
                <a:endPara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AE46CBB0-C785-4F0B-9876-53748EA0D5E8}"/>
                </a:ext>
              </a:extLst>
            </p:cNvPr>
            <p:cNvGrpSpPr/>
            <p:nvPr/>
          </p:nvGrpSpPr>
          <p:grpSpPr>
            <a:xfrm>
              <a:off x="1373433" y="9135412"/>
              <a:ext cx="8573501" cy="461665"/>
              <a:chOff x="1430851" y="8611405"/>
              <a:chExt cx="8573501" cy="461665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0F36A462-B112-407D-A52A-4381BA0A2B03}"/>
                  </a:ext>
                </a:extLst>
              </p:cNvPr>
              <p:cNvSpPr/>
              <p:nvPr/>
            </p:nvSpPr>
            <p:spPr>
              <a:xfrm>
                <a:off x="1430851" y="8611405"/>
                <a:ext cx="1159292" cy="46166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r>
                  <a:rPr lang="ko-KR" altLang="en-US" sz="24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제 </a:t>
                </a:r>
                <a:r>
                  <a:rPr lang="en-US" altLang="ko-KR" sz="24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</a:t>
                </a:r>
                <a:r>
                  <a:rPr lang="ko-KR" altLang="en-US" sz="24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단계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xmlns="" id="{345C6A15-4852-4CAB-886D-791A01F8ECC3}"/>
                  </a:ext>
                </a:extLst>
              </p:cNvPr>
              <p:cNvSpPr/>
              <p:nvPr/>
            </p:nvSpPr>
            <p:spPr>
              <a:xfrm>
                <a:off x="2590143" y="8611405"/>
                <a:ext cx="74142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400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위의 요구사항들을 가장 잘 만족시키는 </a:t>
                </a:r>
                <a:r>
                  <a:rPr lang="ko-KR" altLang="en-US" sz="2400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자료구조의 선택이 필요함</a:t>
                </a:r>
                <a:endPara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24" name="직사각형 23"/>
          <p:cNvSpPr/>
          <p:nvPr/>
        </p:nvSpPr>
        <p:spPr>
          <a:xfrm flipV="1">
            <a:off x="-1" y="1238048"/>
            <a:ext cx="6486403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자료구조의 개요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4244181" cy="523220"/>
            <a:chOff x="1577990" y="2199826"/>
            <a:chExt cx="4244181" cy="420404"/>
          </a:xfrm>
        </p:grpSpPr>
        <p:sp>
          <p:nvSpPr>
            <p:cNvPr id="27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370345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(data 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structure)</a:t>
              </a:r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5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7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3475252" cy="523220"/>
            <a:chOff x="1577990" y="2199826"/>
            <a:chExt cx="3475252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293452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(program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2369880"/>
            <a:chOff x="1454251" y="3664625"/>
            <a:chExt cx="11282473" cy="2369880"/>
          </a:xfrm>
        </p:grpSpPr>
        <p:sp>
          <p:nvSpPr>
            <p:cNvPr id="4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369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lvl="1" indent="-285750" fontAlgn="base">
                <a:spcBef>
                  <a:spcPct val="0"/>
                </a:spcBef>
                <a:buFontTx/>
                <a:buChar char="-"/>
              </a:pPr>
              <a:r>
                <a:rPr lang="ko-KR" altLang="en-US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특정 작업을 </a:t>
              </a:r>
              <a:r>
                <a:rPr lang="ko-KR" altLang="en-US" sz="2400" dirty="0">
                  <a:latin typeface="나눔바른고딕" panose="020B0600000101010101" charset="-127"/>
                  <a:ea typeface="나눔바른고딕" panose="020B0600000101010101" charset="-127"/>
                </a:rPr>
                <a:t>수행하는 일련의 명령어들의 </a:t>
              </a:r>
              <a:r>
                <a:rPr lang="ko-KR" altLang="en-US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모음</a:t>
              </a:r>
              <a:r>
                <a:rPr lang="en-US" altLang="ko-KR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, </a:t>
              </a:r>
              <a:r>
                <a:rPr lang="ko-KR" altLang="en-US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즉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데이터를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하고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표현된 데이터를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처리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하는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명령어 집합체를 의미함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36000" indent="-285750" fontAlgn="base">
                <a:spcBef>
                  <a:spcPct val="0"/>
                </a:spcBef>
                <a:buFontTx/>
                <a:buChar char="-"/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</a:t>
              </a:r>
              <a:r>
                <a:rPr lang="en-US" altLang="ko-KR" sz="22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(program)  </a:t>
              </a:r>
              <a:r>
                <a:rPr lang="en-US" altLang="ko-KR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  </a:t>
              </a:r>
              <a:r>
                <a:rPr lang="en-US" altLang="ko-KR" sz="22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『</a:t>
              </a:r>
              <a:r>
                <a:rPr lang="ko-KR" altLang="en-US" sz="22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 </a:t>
              </a:r>
              <a:r>
                <a:rPr lang="ko-KR" altLang="en-US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 </a:t>
              </a:r>
              <a:r>
                <a:rPr lang="ko-KR" altLang="en-US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</a:t>
              </a:r>
              <a:r>
                <a:rPr lang="en-US" altLang="ko-KR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』</a:t>
              </a:r>
            </a:p>
            <a:p>
              <a:pPr indent="-285750" fontAlgn="base">
                <a:spcBef>
                  <a:spcPct val="0"/>
                </a:spcBef>
                <a:buFontTx/>
                <a:buChar char="-"/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285750" fontAlgn="base">
                <a:spcBef>
                  <a:spcPct val="0"/>
                </a:spcBef>
                <a:buFontTx/>
                <a:buChar char="-"/>
              </a:pP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추상적인 형태의 알고리즘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컴퓨터가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수행할 수 있도록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구체화한 결과물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71B49C1B-E03F-47EB-B302-3B22072DCE99}"/>
              </a:ext>
            </a:extLst>
          </p:cNvPr>
          <p:cNvGrpSpPr/>
          <p:nvPr/>
        </p:nvGrpSpPr>
        <p:grpSpPr>
          <a:xfrm>
            <a:off x="1841523" y="5451892"/>
            <a:ext cx="3096344" cy="3161413"/>
            <a:chOff x="2451123" y="5313004"/>
            <a:chExt cx="3096344" cy="316141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35F05B36-C912-4FA2-9405-6DFCA77C5161}"/>
                </a:ext>
              </a:extLst>
            </p:cNvPr>
            <p:cNvGrpSpPr/>
            <p:nvPr/>
          </p:nvGrpSpPr>
          <p:grpSpPr>
            <a:xfrm>
              <a:off x="2451123" y="5901308"/>
              <a:ext cx="3096344" cy="2573109"/>
              <a:chOff x="2451123" y="5901309"/>
              <a:chExt cx="3096344" cy="200693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xmlns="" id="{A28AE227-7D9E-440B-8F11-A197A3C8B011}"/>
                  </a:ext>
                </a:extLst>
              </p:cNvPr>
              <p:cNvSpPr/>
              <p:nvPr/>
            </p:nvSpPr>
            <p:spPr>
              <a:xfrm>
                <a:off x="2451123" y="5901309"/>
                <a:ext cx="3096344" cy="20069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xmlns="" id="{35F99303-B9BD-4AE4-9FCD-E943818E24AA}"/>
                  </a:ext>
                </a:extLst>
              </p:cNvPr>
              <p:cNvSpPr/>
              <p:nvPr/>
            </p:nvSpPr>
            <p:spPr>
              <a:xfrm>
                <a:off x="2667147" y="6108041"/>
                <a:ext cx="829542" cy="2880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xmlns="" id="{A9FB5587-D617-44B9-B73B-CDFA000F3908}"/>
                  </a:ext>
                </a:extLst>
              </p:cNvPr>
              <p:cNvSpPr/>
              <p:nvPr/>
            </p:nvSpPr>
            <p:spPr>
              <a:xfrm>
                <a:off x="2819547" y="6252057"/>
                <a:ext cx="829542" cy="2880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xmlns="" id="{2732F421-B55A-4231-8C9F-6CA1338D30FF}"/>
                  </a:ext>
                </a:extLst>
              </p:cNvPr>
              <p:cNvSpPr/>
              <p:nvPr/>
            </p:nvSpPr>
            <p:spPr>
              <a:xfrm>
                <a:off x="4213869" y="6180049"/>
                <a:ext cx="829542" cy="2880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8180A5D2-8FA6-459E-8C47-31BEDB2A232B}"/>
                  </a:ext>
                </a:extLst>
              </p:cNvPr>
              <p:cNvSpPr/>
              <p:nvPr/>
            </p:nvSpPr>
            <p:spPr>
              <a:xfrm>
                <a:off x="2667147" y="6756113"/>
                <a:ext cx="829542" cy="2880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xmlns="" id="{F0718131-A117-40B3-B8A0-D6BF5B12ACCE}"/>
                  </a:ext>
                </a:extLst>
              </p:cNvPr>
              <p:cNvSpPr/>
              <p:nvPr/>
            </p:nvSpPr>
            <p:spPr>
              <a:xfrm>
                <a:off x="2811163" y="7332177"/>
                <a:ext cx="829542" cy="2880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2635590B-E8F7-4477-ABA2-922E2C66D697}"/>
                  </a:ext>
                </a:extLst>
              </p:cNvPr>
              <p:cNvSpPr/>
              <p:nvPr/>
            </p:nvSpPr>
            <p:spPr>
              <a:xfrm>
                <a:off x="3997845" y="7332177"/>
                <a:ext cx="829542" cy="2880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AFE87D28-4B01-4CAA-85F1-AD5EF5B91998}"/>
                  </a:ext>
                </a:extLst>
              </p:cNvPr>
              <p:cNvSpPr/>
              <p:nvPr/>
            </p:nvSpPr>
            <p:spPr>
              <a:xfrm>
                <a:off x="4573909" y="6828121"/>
                <a:ext cx="829542" cy="2880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5" name="꺾인 연결선 21">
                <a:extLst>
                  <a:ext uri="{FF2B5EF4-FFF2-40B4-BE49-F238E27FC236}">
                    <a16:creationId xmlns:a16="http://schemas.microsoft.com/office/drawing/2014/main" xmlns="" id="{5F88CEFD-DD41-4352-8006-B7BD9235716F}"/>
                  </a:ext>
                </a:extLst>
              </p:cNvPr>
              <p:cNvCxnSpPr>
                <a:stCxn id="31" idx="2"/>
              </p:cNvCxnSpPr>
              <p:nvPr/>
            </p:nvCxnSpPr>
            <p:spPr>
              <a:xfrm rot="16200000" flipH="1">
                <a:off x="3014102" y="7111961"/>
                <a:ext cx="288032" cy="152400"/>
              </a:xfrm>
              <a:prstGeom prst="bentConnector3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꺾인 연결선 22">
                <a:extLst>
                  <a:ext uri="{FF2B5EF4-FFF2-40B4-BE49-F238E27FC236}">
                    <a16:creationId xmlns:a16="http://schemas.microsoft.com/office/drawing/2014/main" xmlns="" id="{EBF6AD35-FC8C-4081-8164-A9574BCE677F}"/>
                  </a:ext>
                </a:extLst>
              </p:cNvPr>
              <p:cNvCxnSpPr>
                <a:endCxn id="34" idx="0"/>
              </p:cNvCxnSpPr>
              <p:nvPr/>
            </p:nvCxnSpPr>
            <p:spPr>
              <a:xfrm>
                <a:off x="4611363" y="6612099"/>
                <a:ext cx="377317" cy="216022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꺾인 연결선 23">
                <a:extLst>
                  <a:ext uri="{FF2B5EF4-FFF2-40B4-BE49-F238E27FC236}">
                    <a16:creationId xmlns:a16="http://schemas.microsoft.com/office/drawing/2014/main" xmlns="" id="{E886DCCB-ED04-4128-9F39-C754EA99D617}"/>
                  </a:ext>
                </a:extLst>
              </p:cNvPr>
              <p:cNvCxnSpPr>
                <a:stCxn id="33" idx="0"/>
                <a:endCxn id="31" idx="3"/>
              </p:cNvCxnSpPr>
              <p:nvPr/>
            </p:nvCxnSpPr>
            <p:spPr>
              <a:xfrm rot="16200000" flipV="1">
                <a:off x="3738629" y="6658189"/>
                <a:ext cx="432048" cy="91592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xmlns="" id="{83AC974C-2094-4159-A733-2EB1462ED25C}"/>
                  </a:ext>
                </a:extLst>
              </p:cNvPr>
              <p:cNvCxnSpPr>
                <a:stCxn id="31" idx="0"/>
              </p:cNvCxnSpPr>
              <p:nvPr/>
            </p:nvCxnSpPr>
            <p:spPr>
              <a:xfrm flipV="1">
                <a:off x="3081918" y="6540089"/>
                <a:ext cx="0" cy="2160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꺾인 연결선 25">
                <a:extLst>
                  <a:ext uri="{FF2B5EF4-FFF2-40B4-BE49-F238E27FC236}">
                    <a16:creationId xmlns:a16="http://schemas.microsoft.com/office/drawing/2014/main" xmlns="" id="{BC266D35-CD0E-4882-8576-E1FB8A16B694}"/>
                  </a:ext>
                </a:extLst>
              </p:cNvPr>
              <p:cNvCxnSpPr/>
              <p:nvPr/>
            </p:nvCxnSpPr>
            <p:spPr>
              <a:xfrm rot="10800000" flipV="1">
                <a:off x="3496689" y="6324065"/>
                <a:ext cx="717180" cy="504056"/>
              </a:xfrm>
              <a:prstGeom prst="bentConnector3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0F37A894-36F2-44F5-B3FD-8F19BECDD0B1}"/>
                </a:ext>
              </a:extLst>
            </p:cNvPr>
            <p:cNvSpPr/>
            <p:nvPr/>
          </p:nvSpPr>
          <p:spPr>
            <a:xfrm>
              <a:off x="3387895" y="5313004"/>
              <a:ext cx="1204176" cy="461665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>
              <a:spAutoFit/>
            </a:bodyPr>
            <a:lstStyle/>
            <a:p>
              <a:r>
                <a:rPr lang="ko-KR" altLang="en-US" sz="2400" b="1" spc="-1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D336A79C-842A-4935-93E3-5EAC97F00C0E}"/>
              </a:ext>
            </a:extLst>
          </p:cNvPr>
          <p:cNvGrpSpPr/>
          <p:nvPr/>
        </p:nvGrpSpPr>
        <p:grpSpPr>
          <a:xfrm>
            <a:off x="5668903" y="5451891"/>
            <a:ext cx="3979283" cy="3161416"/>
            <a:chOff x="6112247" y="5313003"/>
            <a:chExt cx="2529911" cy="316141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7748F3B3-9E66-415E-9E43-2CEE1F56247D}"/>
                </a:ext>
              </a:extLst>
            </p:cNvPr>
            <p:cNvSpPr/>
            <p:nvPr/>
          </p:nvSpPr>
          <p:spPr>
            <a:xfrm>
              <a:off x="6112247" y="5901309"/>
              <a:ext cx="2529911" cy="2573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 smtClean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sum=0;</a:t>
              </a:r>
            </a:p>
            <a:p>
              <a:r>
                <a:rPr lang="en-US" altLang="ko-KR" sz="2400" dirty="0" smtClean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for 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(</a:t>
              </a:r>
              <a:r>
                <a:rPr lang="en-US" altLang="ko-KR" sz="2400" dirty="0" err="1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int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r>
                <a:rPr lang="en-US" altLang="ko-KR" sz="2400" dirty="0" err="1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i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 = 0; </a:t>
              </a:r>
              <a:r>
                <a:rPr lang="en-US" altLang="ko-KR" sz="2400" dirty="0" err="1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i</a:t>
              </a:r>
              <a:r>
                <a:rPr lang="en-US" altLang="ko-KR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 &lt; 100; </a:t>
              </a:r>
              <a:r>
                <a:rPr lang="en-US" altLang="ko-KR" sz="2400" dirty="0" err="1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i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++){</a:t>
              </a:r>
            </a:p>
            <a:p>
              <a:r>
                <a:rPr lang="en-US" altLang="ko-KR" sz="2400" dirty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   sum=</a:t>
              </a:r>
              <a:r>
                <a:rPr lang="en-US" altLang="ko-KR" sz="2400" dirty="0" err="1" smtClean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sum+i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;</a:t>
              </a:r>
            </a:p>
            <a:p>
              <a:r>
                <a:rPr lang="en-US" altLang="ko-KR" sz="2400" dirty="0" smtClean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}</a:t>
              </a:r>
            </a:p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………………</a:t>
              </a:r>
              <a:endParaRPr lang="ko-KR" altLang="en-US" sz="2400" dirty="0">
                <a:solidFill>
                  <a:schemeClr val="tx1"/>
                </a:solidFill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7A36AA15-287B-4FB8-A7D4-5379683A9C32}"/>
                </a:ext>
              </a:extLst>
            </p:cNvPr>
            <p:cNvSpPr/>
            <p:nvPr/>
          </p:nvSpPr>
          <p:spPr>
            <a:xfrm>
              <a:off x="6756951" y="5313003"/>
              <a:ext cx="1240500" cy="461665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400" b="1" spc="-1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</a:t>
              </a:r>
              <a:r>
                <a:rPr lang="en-US" altLang="ko-KR" sz="2400" b="1" spc="-1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b="1" spc="-1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명령</a:t>
              </a:r>
              <a:r>
                <a:rPr lang="en-US" altLang="ko-KR" sz="2400" b="1" spc="-1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4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 flipV="1">
            <a:off x="-1" y="1238048"/>
            <a:ext cx="6486403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자료구조의 개요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45022" y="6733461"/>
            <a:ext cx="226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n w="31750">
                  <a:solidFill>
                    <a:srgbClr val="203864"/>
                  </a:solidFill>
                </a:ln>
                <a:solidFill>
                  <a:schemeClr val="accent5">
                    <a:lumMod val="75000"/>
                  </a:schemeClr>
                </a:solidFill>
                <a:latin typeface="a고딕16" panose="02020600000000000000" pitchFamily="18" charset="-127"/>
                <a:ea typeface="a고딕16" panose="02020600000000000000" pitchFamily="18" charset="-127"/>
                <a:sym typeface="Symbol"/>
              </a:rPr>
              <a:t></a:t>
            </a:r>
            <a:endParaRPr lang="ko-KR" altLang="en-US" sz="4800" dirty="0" smtClean="0">
              <a:ln w="31750">
                <a:solidFill>
                  <a:srgbClr val="203864"/>
                </a:solidFill>
              </a:ln>
              <a:solidFill>
                <a:schemeClr val="accent5">
                  <a:lumMod val="75000"/>
                </a:schemeClr>
              </a:solidFill>
              <a:latin typeface="a고딕16" panose="02020600000000000000" pitchFamily="18" charset="-127"/>
              <a:ea typeface="a고딕16" panose="02020600000000000000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6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92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4082085" cy="523220"/>
            <a:chOff x="1577990" y="2199826"/>
            <a:chExt cx="4082085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3541354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정보처리시스템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877437"/>
            <a:chOff x="1454251" y="3664625"/>
            <a:chExt cx="11282473" cy="1877437"/>
          </a:xfrm>
        </p:grpSpPr>
        <p:sp>
          <p:nvSpPr>
            <p:cNvPr id="4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877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정의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Tx/>
                <a:buChar char="-"/>
              </a:pP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자료를 수집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저장하고 컴퓨터를 이용하여 유용한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형태의 정보로 가공하고 공유하는 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일을 체계적이고 효율적으로 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가능하도록 해주는 시스템을 말함</a:t>
              </a:r>
              <a:endPara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indent="-342900" fontAlgn="base">
                <a:spcBef>
                  <a:spcPct val="0"/>
                </a:spcBef>
                <a:buFontTx/>
                <a:buChar char="-"/>
              </a:pPr>
              <a:endParaRPr lang="en-US" altLang="ko-KR" sz="1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주어진 </a:t>
              </a:r>
              <a:r>
                <a:rPr lang="ko-KR" altLang="en-US" sz="22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문제와 관련된 자료들을 처리하여 문제를 </a:t>
              </a:r>
              <a:r>
                <a:rPr lang="ko-KR" altLang="en-US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해결하는</a:t>
              </a:r>
              <a:r>
                <a:rPr lang="en-US" altLang="ko-KR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ko-KR" altLang="en-US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개체</a:t>
              </a:r>
              <a:endParaRPr lang="ko-KR" altLang="en-US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207DC566-7A1B-4ECB-9F58-A4AEF6157AE8}"/>
              </a:ext>
            </a:extLst>
          </p:cNvPr>
          <p:cNvGrpSpPr/>
          <p:nvPr/>
        </p:nvGrpSpPr>
        <p:grpSpPr>
          <a:xfrm>
            <a:off x="1815682" y="5139902"/>
            <a:ext cx="8426421" cy="2046487"/>
            <a:chOff x="1815682" y="5139902"/>
            <a:chExt cx="8426421" cy="2046487"/>
          </a:xfrm>
        </p:grpSpPr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xmlns="" id="{6643184C-EE00-4567-818F-0FDC345FB308}"/>
                </a:ext>
              </a:extLst>
            </p:cNvPr>
            <p:cNvSpPr/>
            <p:nvPr/>
          </p:nvSpPr>
          <p:spPr>
            <a:xfrm>
              <a:off x="2921912" y="6699250"/>
              <a:ext cx="1476227" cy="484632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화살표: 오른쪽 55">
              <a:extLst>
                <a:ext uri="{FF2B5EF4-FFF2-40B4-BE49-F238E27FC236}">
                  <a16:creationId xmlns:a16="http://schemas.microsoft.com/office/drawing/2014/main" xmlns="" id="{CD733B96-F578-441D-99FB-E8C0C53391D7}"/>
                </a:ext>
              </a:extLst>
            </p:cNvPr>
            <p:cNvSpPr/>
            <p:nvPr/>
          </p:nvSpPr>
          <p:spPr>
            <a:xfrm>
              <a:off x="6256851" y="6701757"/>
              <a:ext cx="1476227" cy="484632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7" name="Picture 3">
              <a:extLst>
                <a:ext uri="{FF2B5EF4-FFF2-40B4-BE49-F238E27FC236}">
                  <a16:creationId xmlns:a16="http://schemas.microsoft.com/office/drawing/2014/main" xmlns="" id="{153979FE-3E58-4EE6-A74D-F41C764F3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682" y="5144294"/>
              <a:ext cx="1595435" cy="1492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A3E9F500-A44E-445C-8C02-C27803E36580}"/>
                </a:ext>
              </a:extLst>
            </p:cNvPr>
            <p:cNvSpPr/>
            <p:nvPr/>
          </p:nvSpPr>
          <p:spPr>
            <a:xfrm>
              <a:off x="1892689" y="6703642"/>
              <a:ext cx="1441420" cy="461665"/>
            </a:xfrm>
            <a:prstGeom prst="rect">
              <a:avLst/>
            </a:prstGeom>
            <a:solidFill>
              <a:schemeClr val="tx2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2400" b="1" spc="-1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2400" b="1" spc="-1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현실세계</a:t>
              </a:r>
              <a:r>
                <a:rPr lang="en-US" altLang="ko-KR" sz="2400" b="1" spc="-1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ko-KR" altLang="en-US" sz="24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0F4C9062-B625-4D00-B5A2-4AF65EED0E53}"/>
                </a:ext>
              </a:extLst>
            </p:cNvPr>
            <p:cNvGrpSpPr/>
            <p:nvPr/>
          </p:nvGrpSpPr>
          <p:grpSpPr>
            <a:xfrm>
              <a:off x="4682472" y="5139902"/>
              <a:ext cx="1955985" cy="2025405"/>
              <a:chOff x="4682472" y="5139902"/>
              <a:chExt cx="1955985" cy="2025405"/>
            </a:xfrm>
          </p:grpSpPr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xmlns="" id="{391EB250-83AE-42FA-A4D7-34B1B6549F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59480" y="5139902"/>
                <a:ext cx="1625236" cy="1559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xmlns="" id="{3EE09BC1-D9FE-44E9-BD73-389A1181A706}"/>
                  </a:ext>
                </a:extLst>
              </p:cNvPr>
              <p:cNvSpPr/>
              <p:nvPr/>
            </p:nvSpPr>
            <p:spPr>
              <a:xfrm>
                <a:off x="4682472" y="6703642"/>
                <a:ext cx="1955985" cy="46166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4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[</a:t>
                </a:r>
                <a:r>
                  <a:rPr lang="ko-KR" altLang="en-US" sz="24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컴퓨터 </a:t>
                </a:r>
                <a:r>
                  <a:rPr lang="en-US" altLang="ko-KR" sz="24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 </a:t>
                </a:r>
                <a:r>
                  <a:rPr lang="ko-KR" altLang="en-US" sz="24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처리</a:t>
                </a:r>
                <a:r>
                  <a:rPr lang="en-US" altLang="ko-KR" sz="24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]</a:t>
                </a:r>
                <a:endParaRPr lang="ko-KR" altLang="en-US" sz="2400" b="1" spc="-1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8EB17CAE-BB98-4F11-8AD8-A0D0D1F1B602}"/>
                </a:ext>
              </a:extLst>
            </p:cNvPr>
            <p:cNvGrpSpPr/>
            <p:nvPr/>
          </p:nvGrpSpPr>
          <p:grpSpPr>
            <a:xfrm>
              <a:off x="7733079" y="5249815"/>
              <a:ext cx="2509024" cy="1915492"/>
              <a:chOff x="7323174" y="5249815"/>
              <a:chExt cx="2509024" cy="1915492"/>
            </a:xfrm>
          </p:grpSpPr>
          <p:pic>
            <p:nvPicPr>
              <p:cNvPr id="48" name="Picture 4">
                <a:extLst>
                  <a:ext uri="{FF2B5EF4-FFF2-40B4-BE49-F238E27FC236}">
                    <a16:creationId xmlns:a16="http://schemas.microsoft.com/office/drawing/2014/main" xmlns="" id="{ABB6EB4B-6B9D-49EA-BB17-959FDA4372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3174" y="5249815"/>
                <a:ext cx="2509024" cy="14538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E6244C2E-4886-4725-B8CE-83CFA6C43833}"/>
                  </a:ext>
                </a:extLst>
              </p:cNvPr>
              <p:cNvSpPr/>
              <p:nvPr/>
            </p:nvSpPr>
            <p:spPr>
              <a:xfrm>
                <a:off x="7472255" y="6703642"/>
                <a:ext cx="2210862" cy="461665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ko-KR" sz="24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[</a:t>
                </a:r>
                <a:r>
                  <a:rPr lang="ko-KR" altLang="en-US" sz="24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정보 </a:t>
                </a:r>
                <a:r>
                  <a:rPr lang="en-US" altLang="ko-KR" sz="24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 </a:t>
                </a:r>
                <a:r>
                  <a:rPr lang="ko-KR" altLang="en-US" sz="24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의사결정</a:t>
                </a:r>
                <a:r>
                  <a:rPr lang="en-US" altLang="ko-KR" sz="2400" b="1" spc="-15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]</a:t>
                </a:r>
                <a:endParaRPr lang="ko-KR" altLang="en-US" sz="2400" b="1" spc="-1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 flipV="1">
            <a:off x="-1" y="1238048"/>
            <a:ext cx="6486403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자료구조의 개요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7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3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-1" y="1238048"/>
            <a:ext cx="6486403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자료구조의 종류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1328126" cy="523220"/>
            <a:chOff x="1577990" y="2199826"/>
            <a:chExt cx="1328126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78739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종류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3385542"/>
            <a:chOff x="1454251" y="3664625"/>
            <a:chExt cx="11282473" cy="3385542"/>
          </a:xfrm>
        </p:grpSpPr>
        <p:sp>
          <p:nvSpPr>
            <p:cNvPr id="4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33855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Primitive(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단순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non-primitive(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비단순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0000101010101" charset="-127"/>
                <a:buChar char="-"/>
              </a:pPr>
              <a:r>
                <a:rPr lang="ko-KR" altLang="en-US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단순구조</a:t>
              </a:r>
              <a:r>
                <a:rPr lang="en-US" altLang="ko-KR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(simple structure</a:t>
              </a:r>
              <a:r>
                <a:rPr lang="en-US" altLang="ko-KR" sz="2400" dirty="0">
                  <a:latin typeface="나눔바른고딕" panose="020B0600000101010101" charset="-127"/>
                  <a:ea typeface="나눔바른고딕" panose="020B0600000101010101" charset="-127"/>
                </a:rPr>
                <a:t>) </a:t>
              </a:r>
              <a:r>
                <a:rPr lang="en-US" altLang="ko-KR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 : True/False</a:t>
              </a:r>
              <a:r>
                <a:rPr lang="en-US" altLang="ko-KR" sz="2400" dirty="0">
                  <a:latin typeface="나눔바른고딕" panose="020B0600000101010101" charset="-127"/>
                  <a:ea typeface="나눔바른고딕" panose="020B0600000101010101" charset="-127"/>
                </a:rPr>
                <a:t>, </a:t>
              </a:r>
              <a:r>
                <a:rPr lang="ko-KR" altLang="en-US" sz="2400" dirty="0">
                  <a:latin typeface="나눔바른고딕" panose="020B0600000101010101" charset="-127"/>
                  <a:ea typeface="나눔바른고딕" panose="020B0600000101010101" charset="-127"/>
                </a:rPr>
                <a:t>정수</a:t>
              </a:r>
              <a:r>
                <a:rPr lang="en-US" altLang="ko-KR" sz="2400" dirty="0">
                  <a:latin typeface="나눔바른고딕" panose="020B0600000101010101" charset="-127"/>
                  <a:ea typeface="나눔바른고딕" panose="020B0600000101010101" charset="-127"/>
                </a:rPr>
                <a:t>, </a:t>
              </a:r>
              <a:r>
                <a:rPr lang="ko-KR" altLang="en-US" sz="2400" dirty="0">
                  <a:latin typeface="나눔바른고딕" panose="020B0600000101010101" charset="-127"/>
                  <a:ea typeface="나눔바른고딕" panose="020B0600000101010101" charset="-127"/>
                </a:rPr>
                <a:t>실수</a:t>
              </a:r>
              <a:r>
                <a:rPr lang="en-US" altLang="ko-KR" sz="2400" dirty="0">
                  <a:latin typeface="나눔바른고딕" panose="020B0600000101010101" charset="-127"/>
                  <a:ea typeface="나눔바른고딕" panose="020B0600000101010101" charset="-127"/>
                </a:rPr>
                <a:t>, </a:t>
              </a:r>
              <a:r>
                <a:rPr lang="ko-KR" altLang="en-US" sz="2400" dirty="0">
                  <a:latin typeface="나눔바른고딕" panose="020B0600000101010101" charset="-127"/>
                  <a:ea typeface="나눔바른고딕" panose="020B0600000101010101" charset="-127"/>
                </a:rPr>
                <a:t>문자 및 문자열과 </a:t>
              </a:r>
              <a:r>
                <a:rPr lang="en-US" altLang="ko-KR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/>
              </a:r>
              <a:br>
                <a:rPr lang="en-US" altLang="ko-KR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</a:br>
              <a:r>
                <a:rPr lang="ko-KR" altLang="en-US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같이 컴퓨터가 </a:t>
              </a:r>
              <a:r>
                <a:rPr lang="ko-KR" altLang="en-US" sz="2400" dirty="0">
                  <a:latin typeface="나눔바른고딕" panose="020B0600000101010101" charset="-127"/>
                  <a:ea typeface="나눔바른고딕" panose="020B0600000101010101" charset="-127"/>
                </a:rPr>
                <a:t>기본적으로 제공하는 </a:t>
              </a:r>
              <a:r>
                <a:rPr lang="ko-KR" altLang="en-US" sz="2400" dirty="0" err="1" smtClean="0">
                  <a:latin typeface="나눔바른고딕" panose="020B0600000101010101" charset="-127"/>
                  <a:ea typeface="나눔바른고딕" panose="020B0600000101010101" charset="-127"/>
                </a:rPr>
                <a:t>자료형을</a:t>
              </a:r>
              <a:r>
                <a:rPr lang="ko-KR" altLang="en-US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 의미</a:t>
              </a:r>
              <a:endPara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342900" indent="-342900">
                <a:buFont typeface="나눔바른고딕" panose="020B0600000101010101" charset="-127"/>
                <a:buChar char="-"/>
              </a:pPr>
              <a:endPara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342900" indent="-342900">
                <a:buFont typeface="나눔바른고딕" panose="020B0600000101010101" charset="-127"/>
                <a:buChar char="-"/>
              </a:pPr>
              <a:r>
                <a:rPr lang="ko-KR" altLang="en-US" sz="2400" dirty="0" err="1" smtClean="0">
                  <a:latin typeface="나눔바른고딕" panose="020B0600000101010101" charset="-127"/>
                  <a:ea typeface="나눔바른고딕" panose="020B0600000101010101" charset="-127"/>
                </a:rPr>
                <a:t>비단순</a:t>
              </a:r>
              <a:r>
                <a:rPr lang="ko-KR" altLang="en-US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 구조</a:t>
              </a:r>
              <a:endPara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1028700" lvl="1" indent="-342900">
                <a:buFont typeface="나눔바른고딕" panose="020B0600000101010101" charset="-127"/>
                <a:buChar char="-"/>
              </a:pPr>
              <a:endPara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선형구조</a:t>
              </a:r>
              <a:r>
                <a:rPr lang="en-US" altLang="ko-KR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(linear structure) : </a:t>
              </a:r>
              <a:r>
                <a:rPr lang="ko-KR" altLang="en-US" sz="2200" dirty="0">
                  <a:latin typeface="나눔바른고딕" panose="020B0600000101010101" charset="-127"/>
                  <a:ea typeface="나눔바른고딕" panose="020B0600000101010101" charset="-127"/>
                </a:rPr>
                <a:t>데이터들이 일렬로 </a:t>
              </a:r>
              <a:r>
                <a:rPr lang="ko-KR" altLang="en-US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저장되어 </a:t>
              </a:r>
              <a:r>
                <a:rPr lang="ko-KR" altLang="en-US" sz="2200" dirty="0">
                  <a:latin typeface="나눔바른고딕" panose="020B0600000101010101" charset="-127"/>
                  <a:ea typeface="나눔바른고딕" panose="020B0600000101010101" charset="-127"/>
                </a:rPr>
                <a:t>있는 </a:t>
              </a:r>
              <a:r>
                <a:rPr lang="ko-KR" altLang="en-US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형태</a:t>
              </a:r>
              <a:endPara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972000" indent="-342900">
                <a:buFont typeface="Wingdings" panose="05000000000000000000" pitchFamily="2" charset="2"/>
                <a:buChar char="§"/>
              </a:pPr>
              <a:endParaRPr lang="ko-KR" altLang="en-US" sz="1000" dirty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비선형구조</a:t>
              </a:r>
              <a:r>
                <a:rPr lang="en-US" altLang="ko-KR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(non-linear structure) : </a:t>
              </a:r>
              <a:r>
                <a:rPr lang="ko-KR" altLang="en-US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데이터들이 상하관계의 계층구조의 형태</a:t>
              </a:r>
              <a:endPara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342900" indent="-342900">
                <a:buFont typeface="나눔바른고딕" panose="020B0600000101010101" charset="-127"/>
                <a:buChar char="-"/>
              </a:pPr>
              <a:endParaRPr lang="en-US" altLang="ko-KR" sz="1000" dirty="0" smtClean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342900" indent="-342900">
                <a:buFont typeface="나눔바른고딕" panose="020B0600000101010101" charset="-127"/>
                <a:buChar char="-"/>
              </a:pPr>
              <a:r>
                <a:rPr lang="ko-KR" altLang="en-US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파일구조</a:t>
              </a:r>
              <a:r>
                <a:rPr lang="en-US" altLang="ko-KR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(file structure) : </a:t>
              </a:r>
              <a:r>
                <a:rPr lang="ko-KR" altLang="en-US" sz="2400" dirty="0">
                  <a:latin typeface="나눔바른고딕" panose="020B0600000101010101" charset="-127"/>
                  <a:ea typeface="나눔바른고딕" panose="020B0600000101010101" charset="-127"/>
                </a:rPr>
                <a:t>다양한 자료구조의 데이터를 파일에 저장하는 </a:t>
              </a:r>
              <a:r>
                <a:rPr lang="ko-KR" altLang="en-US" sz="2400" dirty="0" smtClean="0">
                  <a:latin typeface="나눔바른고딕" panose="020B0600000101010101" charset="-127"/>
                  <a:ea typeface="나눔바른고딕" panose="020B0600000101010101" charset="-127"/>
                </a:rPr>
                <a:t>형태</a:t>
              </a:r>
              <a:endParaRPr lang="ko-KR" altLang="en-US" sz="2400" spc="-15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0ADB72E8-9A76-421E-9240-40080B28EBAA}"/>
              </a:ext>
            </a:extLst>
          </p:cNvPr>
          <p:cNvGrpSpPr/>
          <p:nvPr/>
        </p:nvGrpSpPr>
        <p:grpSpPr>
          <a:xfrm>
            <a:off x="2729353" y="6271534"/>
            <a:ext cx="7273214" cy="3815656"/>
            <a:chOff x="601341" y="3693092"/>
            <a:chExt cx="7273214" cy="3815656"/>
          </a:xfrm>
        </p:grpSpPr>
        <p:sp>
          <p:nvSpPr>
            <p:cNvPr id="13" name="TextBox 12"/>
            <p:cNvSpPr txBox="1"/>
            <p:nvPr/>
          </p:nvSpPr>
          <p:spPr>
            <a:xfrm>
              <a:off x="3196513" y="3693092"/>
              <a:ext cx="1281120" cy="461665"/>
            </a:xfrm>
            <a:prstGeom prst="rect">
              <a:avLst/>
            </a:prstGeom>
            <a:solidFill>
              <a:srgbClr val="203864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0482" y="4683565"/>
              <a:ext cx="2810462" cy="461665"/>
            </a:xfrm>
            <a:prstGeom prst="rect">
              <a:avLst/>
            </a:prstGeom>
            <a:solidFill>
              <a:srgbClr val="20386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Primitive </a:t>
              </a:r>
              <a:r>
                <a:rPr lang="ko-KR" altLang="en-US" sz="2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74248" y="4662416"/>
              <a:ext cx="3463162" cy="461665"/>
            </a:xfrm>
            <a:prstGeom prst="rect">
              <a:avLst/>
            </a:prstGeom>
            <a:solidFill>
              <a:srgbClr val="20386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Non-primitive </a:t>
              </a:r>
              <a:r>
                <a:rPr lang="ko-KR" altLang="en-US" sz="2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1341" y="5645974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정수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23162" y="5645974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실수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8978" y="5644233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70745" y="5644233"/>
              <a:ext cx="10070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문자열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09196" y="5628127"/>
              <a:ext cx="961460" cy="830997"/>
            </a:xfrm>
            <a:prstGeom prst="rect">
              <a:avLst/>
            </a:prstGeom>
            <a:solidFill>
              <a:srgbClr val="20386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선형</a:t>
              </a:r>
              <a:endPara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구조</a:t>
              </a:r>
              <a:endPara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5206" y="5635500"/>
              <a:ext cx="1007007" cy="830997"/>
            </a:xfrm>
            <a:prstGeom prst="rect">
              <a:avLst/>
            </a:prstGeom>
            <a:solidFill>
              <a:srgbClr val="203864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비선형</a:t>
              </a:r>
              <a:endPara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구조</a:t>
              </a:r>
              <a:endPara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94867" y="7047083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50025" y="7047083"/>
              <a:ext cx="1555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814644" y="7045342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56292" y="7045342"/>
              <a:ext cx="4587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58734" y="7047082"/>
              <a:ext cx="7328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트리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867548" y="7047082"/>
              <a:ext cx="10070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그래프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왼쪽 중괄호 29"/>
            <p:cNvSpPr/>
            <p:nvPr/>
          </p:nvSpPr>
          <p:spPr>
            <a:xfrm rot="5400000">
              <a:off x="3720263" y="2916118"/>
              <a:ext cx="240783" cy="3088603"/>
            </a:xfrm>
            <a:prstGeom prst="leftBr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" name="왼쪽 중괄호 30"/>
            <p:cNvSpPr/>
            <p:nvPr/>
          </p:nvSpPr>
          <p:spPr>
            <a:xfrm rot="5400000">
              <a:off x="2000625" y="4262557"/>
              <a:ext cx="240783" cy="2306462"/>
            </a:xfrm>
            <a:prstGeom prst="leftBr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" name="왼쪽 중괄호 31"/>
            <p:cNvSpPr/>
            <p:nvPr/>
          </p:nvSpPr>
          <p:spPr>
            <a:xfrm rot="5400000">
              <a:off x="5685436" y="4328665"/>
              <a:ext cx="240784" cy="2123439"/>
            </a:xfrm>
            <a:prstGeom prst="leftBrac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" name="왼쪽 중괄호 32"/>
            <p:cNvSpPr/>
            <p:nvPr/>
          </p:nvSpPr>
          <p:spPr>
            <a:xfrm rot="5400000">
              <a:off x="4303102" y="5371507"/>
              <a:ext cx="240789" cy="2724368"/>
            </a:xfrm>
            <a:prstGeom prst="leftBrace">
              <a:avLst>
                <a:gd name="adj1" fmla="val 8333"/>
                <a:gd name="adj2" fmla="val 3709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" name="왼쪽 중괄호 33"/>
            <p:cNvSpPr/>
            <p:nvPr/>
          </p:nvSpPr>
          <p:spPr>
            <a:xfrm rot="5400000">
              <a:off x="6805076" y="6333854"/>
              <a:ext cx="308404" cy="845871"/>
            </a:xfrm>
            <a:prstGeom prst="leftBrace">
              <a:avLst>
                <a:gd name="adj1" fmla="val 8333"/>
                <a:gd name="adj2" fmla="val 4873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8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5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아래쪽 화살표 15"/>
          <p:cNvSpPr/>
          <p:nvPr/>
        </p:nvSpPr>
        <p:spPr>
          <a:xfrm>
            <a:off x="2094972" y="4195489"/>
            <a:ext cx="262271" cy="258064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2075094" y="6776133"/>
            <a:ext cx="262271" cy="241106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 flipV="1">
            <a:off x="-1" y="1238048"/>
            <a:ext cx="5875659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0005" y="647996"/>
            <a:ext cx="4785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자료표현 방법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2956777" cy="523220"/>
            <a:chOff x="1577990" y="2199826"/>
            <a:chExt cx="2956777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2416046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 표현의 단위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6463308"/>
            <a:chOff x="1454251" y="3664625"/>
            <a:chExt cx="11282473" cy="6463308"/>
          </a:xfrm>
        </p:grpSpPr>
        <p:sp>
          <p:nvSpPr>
            <p:cNvPr id="4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6463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자료의 물리적 단위와 논리적 단위</a:t>
              </a:r>
              <a:endParaRPr lang="ko-KR" altLang="en-US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buFontTx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디지털 시스템에서의 숫자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문자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그림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소리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기호 등 모든 형식의 자료는                                       물리적 단위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진수 코드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표현하여 저장 및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처리함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비트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(bit) :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 표현의 최소 단위로서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가지 상태를 표시하는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진수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자리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1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0, </a:t>
              </a:r>
            </a:p>
            <a:p>
              <a:pPr marL="972000" lvl="1"/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	          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ON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OFF,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참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(true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 거짓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(false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조합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니블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(nibble=4bit)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바이트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(byte=8bit)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0000101010101" charset="-127"/>
                  <a:ea typeface="나눔바른고딕" panose="020B0600000101010101" charset="-127"/>
                </a:rPr>
                <a:t>워드</a:t>
              </a:r>
              <a:r>
                <a:rPr lang="en-US" altLang="ko-KR" sz="2200" dirty="0">
                  <a:latin typeface="나눔바른고딕" panose="020B0600000101010101" charset="-127"/>
                  <a:ea typeface="나눔바른고딕" panose="020B0600000101010101" charset="-127"/>
                </a:rPr>
                <a:t>(word) : </a:t>
              </a:r>
              <a:r>
                <a:rPr lang="en-US" altLang="ko-KR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CPU</a:t>
              </a:r>
              <a:r>
                <a:rPr lang="ko-KR" altLang="en-US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가 한 번에 처리할 수 있는 명령 단위</a:t>
              </a:r>
              <a:r>
                <a:rPr lang="en-US" altLang="ko-KR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(half word, full word, </a:t>
              </a:r>
              <a:br>
                <a:rPr lang="en-US" altLang="ko-KR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</a:br>
              <a:r>
                <a:rPr lang="en-US" altLang="ko-KR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double word) – </a:t>
              </a:r>
              <a:r>
                <a:rPr lang="ko-KR" altLang="en-US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워드의 크기가 </a:t>
              </a:r>
              <a:r>
                <a:rPr lang="en-US" altLang="ko-KR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4</a:t>
              </a:r>
              <a:r>
                <a:rPr lang="ko-KR" altLang="en-US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바이트인 컴퓨터의</a:t>
              </a:r>
              <a:r>
                <a:rPr lang="en-US" altLang="ko-KR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r>
                <a:rPr lang="ko-KR" altLang="en-US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경우 </a:t>
              </a:r>
              <a:r>
                <a:rPr lang="ko-KR" altLang="en-US" sz="2200" dirty="0" smtClean="0">
                  <a:latin typeface="나눔바른고딕" panose="020B0600000101010101" charset="-127"/>
                  <a:ea typeface="나눔바른고딕" panose="020B0600000101010101" charset="-127"/>
                  <a:sym typeface="Symbol"/>
                </a:rPr>
                <a:t> </a:t>
              </a:r>
              <a:r>
                <a:rPr lang="en-US" altLang="ko-KR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half word =</a:t>
              </a:r>
              <a:r>
                <a:rPr lang="ko-KR" altLang="en-US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r>
                <a:rPr lang="en-US" altLang="ko-KR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2</a:t>
              </a:r>
              <a:r>
                <a:rPr lang="ko-KR" altLang="en-US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바이트</a:t>
              </a:r>
              <a:endPara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0" lvl="1" indent="-28575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필드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(field) :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자료구성 단위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자료처리의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최소단위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파일구성의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최소 단위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레코드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(record) :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하나 이상의 관련된 필드들의 모임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처리의 기본 단위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블록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(block) :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저장장치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입출력될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때의 기본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단위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물리적 레코드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 </a:t>
              </a:r>
              <a:r>
                <a:rPr lang="ko-KR" altLang="en-US" sz="2400" dirty="0"/>
                <a:t/>
              </a:r>
              <a:br>
                <a:rPr lang="ko-KR" altLang="en-US" sz="2400" dirty="0"/>
              </a:b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0000101010101" charset="-127"/>
                  <a:ea typeface="나눔바른고딕" panose="020B0600000101010101" charset="-127"/>
                </a:rPr>
                <a:t>파일</a:t>
              </a:r>
              <a:r>
                <a:rPr lang="en-US" altLang="ko-KR" sz="2200" dirty="0">
                  <a:latin typeface="나눔바른고딕" panose="020B0600000101010101" charset="-127"/>
                  <a:ea typeface="나눔바른고딕" panose="020B0600000101010101" charset="-127"/>
                </a:rPr>
                <a:t>(file) :  </a:t>
              </a:r>
              <a:r>
                <a:rPr lang="ko-KR" altLang="en-US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응용 프로그램 </a:t>
              </a:r>
              <a:r>
                <a:rPr lang="ko-KR" altLang="en-US" sz="2200" dirty="0">
                  <a:latin typeface="나눔바른고딕" panose="020B0600000101010101" charset="-127"/>
                  <a:ea typeface="나눔바른고딕" panose="020B0600000101010101" charset="-127"/>
                </a:rPr>
                <a:t>구성의 기본 </a:t>
              </a:r>
              <a:r>
                <a:rPr lang="ko-KR" altLang="en-US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단위</a:t>
              </a:r>
              <a:r>
                <a:rPr lang="en-US" altLang="ko-KR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(</a:t>
              </a:r>
              <a:r>
                <a:rPr lang="ko-KR" altLang="en-US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레코드들의 집합</a:t>
              </a:r>
              <a:r>
                <a:rPr lang="en-US" altLang="ko-KR" sz="2200" dirty="0" smtClean="0">
                  <a:latin typeface="나눔바른고딕" panose="020B0600000101010101" charset="-127"/>
                  <a:ea typeface="나눔바른고딕" panose="020B0600000101010101" charset="-127"/>
                </a:rPr>
                <a:t>)</a:t>
              </a:r>
              <a:endParaRPr lang="en-US" altLang="ko-KR" sz="2200" dirty="0">
                <a:latin typeface="나눔바른고딕" panose="020B0600000101010101" charset="-127"/>
                <a:ea typeface="나눔바른고딕" panose="020B0600000101010101" charset="-127"/>
              </a:endParaRPr>
            </a:p>
            <a:p>
              <a:pPr marL="972000" lvl="1" indent="-28575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28575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데이터베이스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(database) :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서로 관련된 파일들의 집합</a:t>
              </a:r>
            </a:p>
          </p:txBody>
        </p:sp>
      </p:grp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001420"/>
              </p:ext>
            </p:extLst>
          </p:nvPr>
        </p:nvGraphicFramePr>
        <p:xfrm>
          <a:off x="4884873" y="5109872"/>
          <a:ext cx="83312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37462"/>
              </p:ext>
            </p:extLst>
          </p:nvPr>
        </p:nvGraphicFramePr>
        <p:xfrm>
          <a:off x="4864091" y="5601414"/>
          <a:ext cx="166624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2116899" y="6776133"/>
            <a:ext cx="98100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F37A894-36F2-44F5-B3FD-8F19BECDD0B1}"/>
              </a:ext>
            </a:extLst>
          </p:cNvPr>
          <p:cNvSpPr/>
          <p:nvPr/>
        </p:nvSpPr>
        <p:spPr>
          <a:xfrm>
            <a:off x="1764653" y="4792398"/>
            <a:ext cx="348172" cy="1077218"/>
          </a:xfrm>
          <a:prstGeom prst="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/>
          <a:p>
            <a:r>
              <a:rPr lang="ko-KR" altLang="en-US" sz="16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</a:t>
            </a:r>
            <a:endParaRPr lang="en-US" altLang="ko-KR" sz="1600" b="1" spc="-15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</a:t>
            </a:r>
            <a:endParaRPr lang="en-US" altLang="ko-KR" sz="1600" b="1" spc="-15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</a:t>
            </a:r>
            <a:endParaRPr lang="en-US" altLang="ko-KR" sz="1600" b="1" spc="-15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치</a:t>
            </a:r>
            <a:endParaRPr lang="ko-KR" altLang="en-US" sz="1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0F37A894-36F2-44F5-B3FD-8F19BECDD0B1}"/>
              </a:ext>
            </a:extLst>
          </p:cNvPr>
          <p:cNvSpPr/>
          <p:nvPr/>
        </p:nvSpPr>
        <p:spPr>
          <a:xfrm>
            <a:off x="1763825" y="7021248"/>
            <a:ext cx="348172" cy="1815882"/>
          </a:xfrm>
          <a:prstGeom prst="rect">
            <a:avLst/>
          </a:prstGeom>
          <a:solidFill>
            <a:schemeClr val="tx2"/>
          </a:solidFill>
        </p:spPr>
        <p:txBody>
          <a:bodyPr wrap="none">
            <a:spAutoFit/>
          </a:bodyPr>
          <a:lstStyle/>
          <a:p>
            <a:r>
              <a:rPr lang="ko-KR" altLang="en-US" sz="16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</a:t>
            </a:r>
            <a:endParaRPr lang="en-US" altLang="ko-KR" sz="1600" b="1" spc="-15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</a:t>
            </a:r>
            <a:endParaRPr lang="en-US" altLang="ko-KR" sz="1600" b="1" spc="-15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</a:t>
            </a:r>
            <a:endParaRPr lang="en-US" altLang="ko-KR" sz="1600" b="1" spc="-15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</a:t>
            </a:r>
            <a:endParaRPr lang="en-US" altLang="ko-KR" sz="1600" b="1" spc="-15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r>
              <a:rPr lang="ko-KR" altLang="en-US" sz="16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</a:t>
            </a:r>
            <a:endParaRPr lang="en-US" altLang="ko-KR" sz="1600" b="1" spc="-15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</a:t>
            </a:r>
            <a:endParaRPr lang="ko-KR" altLang="en-US" sz="16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9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3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8800" dirty="0" err="1" smtClean="0">
            <a:ln w="31750">
              <a:solidFill>
                <a:srgbClr val="203864"/>
              </a:solidFill>
            </a:ln>
            <a:solidFill>
              <a:schemeClr val="accent5">
                <a:lumMod val="75000"/>
              </a:schemeClr>
            </a:solidFill>
            <a:latin typeface="a고딕16" panose="02020600000000000000" pitchFamily="18" charset="-127"/>
            <a:ea typeface="a고딕16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6159</TotalTime>
  <Words>2621</Words>
  <Application>Microsoft Office PowerPoint</Application>
  <PresentationFormat>사용자 지정</PresentationFormat>
  <Paragraphs>1159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3" baseType="lpstr">
      <vt:lpstr>굴림</vt:lpstr>
      <vt:lpstr>Arial</vt:lpstr>
      <vt:lpstr>a고딕16</vt:lpstr>
      <vt:lpstr>Symbol</vt:lpstr>
      <vt:lpstr>Calibri</vt:lpstr>
      <vt:lpstr>Adobe 고딕 Std B</vt:lpstr>
      <vt:lpstr>나눔스퀘어 ExtraBold</vt:lpstr>
      <vt:lpstr>나눔스퀘어</vt:lpstr>
      <vt:lpstr>맑은 고딕</vt:lpstr>
      <vt:lpstr>나눔바른고딕</vt:lpstr>
      <vt:lpstr>Wingdings</vt:lpstr>
      <vt:lpstr>나눔스퀘어 Bold</vt:lpstr>
      <vt:lpstr>Wingdings 3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사용자</dc:creator>
  <cp:lastModifiedBy>icpark@howon.ac.kr</cp:lastModifiedBy>
  <cp:revision>1036</cp:revision>
  <cp:lastPrinted>2021-02-12T09:49:11Z</cp:lastPrinted>
  <dcterms:created xsi:type="dcterms:W3CDTF">2019-05-30T05:59:32Z</dcterms:created>
  <dcterms:modified xsi:type="dcterms:W3CDTF">2021-05-16T01:45:38Z</dcterms:modified>
</cp:coreProperties>
</file>