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93" r:id="rId2"/>
    <p:sldId id="888" r:id="rId3"/>
    <p:sldId id="1048" r:id="rId4"/>
    <p:sldId id="1049" r:id="rId5"/>
    <p:sldId id="1050" r:id="rId6"/>
    <p:sldId id="1053" r:id="rId7"/>
    <p:sldId id="1054" r:id="rId8"/>
    <p:sldId id="1055" r:id="rId9"/>
    <p:sldId id="1056" r:id="rId10"/>
    <p:sldId id="1058" r:id="rId11"/>
    <p:sldId id="1114" r:id="rId12"/>
    <p:sldId id="1052" r:id="rId13"/>
    <p:sldId id="1059" r:id="rId14"/>
    <p:sldId id="1060" r:id="rId15"/>
    <p:sldId id="1063" r:id="rId16"/>
    <p:sldId id="1066" r:id="rId17"/>
    <p:sldId id="1067" r:id="rId18"/>
    <p:sldId id="1065" r:id="rId19"/>
    <p:sldId id="1071" r:id="rId20"/>
    <p:sldId id="1072" r:id="rId21"/>
    <p:sldId id="1073" r:id="rId22"/>
    <p:sldId id="1075" r:id="rId23"/>
    <p:sldId id="1076" r:id="rId24"/>
    <p:sldId id="1078" r:id="rId25"/>
    <p:sldId id="1079" r:id="rId26"/>
    <p:sldId id="1080" r:id="rId27"/>
    <p:sldId id="1082" r:id="rId28"/>
    <p:sldId id="1083" r:id="rId29"/>
    <p:sldId id="1084" r:id="rId30"/>
    <p:sldId id="1087" r:id="rId31"/>
    <p:sldId id="1085" r:id="rId32"/>
    <p:sldId id="1088" r:id="rId33"/>
    <p:sldId id="1089" r:id="rId34"/>
    <p:sldId id="1091" r:id="rId35"/>
    <p:sldId id="1093" r:id="rId36"/>
    <p:sldId id="1094" r:id="rId37"/>
    <p:sldId id="1095" r:id="rId38"/>
    <p:sldId id="1097" r:id="rId39"/>
    <p:sldId id="1100" r:id="rId40"/>
    <p:sldId id="1102" r:id="rId41"/>
    <p:sldId id="1104" r:id="rId42"/>
    <p:sldId id="1105" r:id="rId43"/>
    <p:sldId id="1106" r:id="rId44"/>
    <p:sldId id="1109" r:id="rId45"/>
    <p:sldId id="1107" r:id="rId46"/>
    <p:sldId id="1113" r:id="rId47"/>
    <p:sldId id="1043" r:id="rId48"/>
    <p:sldId id="1044" r:id="rId49"/>
  </p:sldIdLst>
  <p:sldSz cx="18288000" cy="10288588"/>
  <p:notesSz cx="6889750" cy="9607550"/>
  <p:embeddedFontLst>
    <p:embeddedFont>
      <p:font typeface="Wingdings 3" panose="05040102010807070707" pitchFamily="18" charset="2"/>
      <p:regular r:id="rId52"/>
    </p:embeddedFont>
    <p:embeddedFont>
      <p:font typeface="나눔스퀘어 Bold" panose="020B0600000101010101" pitchFamily="50" charset="-127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나눔바른고딕" panose="020B0603020101020101" pitchFamily="50" charset="-127"/>
      <p:regular r:id="rId60"/>
      <p:bold r:id="rId61"/>
    </p:embeddedFont>
    <p:embeddedFont>
      <p:font typeface="맑은 고딕" panose="020B0503020000020004" pitchFamily="50" charset="-127"/>
      <p:regular r:id="rId62"/>
      <p:bold r:id="rId63"/>
    </p:embeddedFont>
    <p:embeddedFont>
      <p:font typeface="나눔스퀘어" panose="020B0600000101010101" pitchFamily="50" charset="-127"/>
      <p:regular r:id="rId64"/>
    </p:embeddedFont>
    <p:embeddedFont>
      <p:font typeface="나눔스퀘어 ExtraBold" panose="020B0600000101010101" pitchFamily="50" charset="-127"/>
      <p:bold r:id="rId65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203864"/>
    <a:srgbClr val="00B050"/>
    <a:srgbClr val="A3D977"/>
    <a:srgbClr val="262626"/>
    <a:srgbClr val="FFFFFF"/>
    <a:srgbClr val="99D2F2"/>
    <a:srgbClr val="FFF8DC"/>
    <a:srgbClr val="44546A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1" autoAdjust="0"/>
    <p:restoredTop sz="95388" autoAdjust="0"/>
  </p:normalViewPr>
  <p:slideViewPr>
    <p:cSldViewPr snapToGrid="0">
      <p:cViewPr varScale="1">
        <p:scale>
          <a:sx n="77" d="100"/>
          <a:sy n="77" d="100"/>
        </p:scale>
        <p:origin x="-882" y="-102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05B5-DE37-452D-A62B-A8E50391DBE4}" type="datetimeFigureOut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470C-A72D-47B9-B107-6AD1788B37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4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75E2-20BE-465F-A4BA-00B6964157B2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E0E-EDD4-4A2C-A185-B7532A25E047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138-B2C5-467B-AE9C-3B1796D0AC3B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72000" indent="-342900">
              <a:buFont typeface="나눔바른고딕" panose="020B0603020101020101" pitchFamily="50" charset="-127"/>
              <a:buChar char="-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440000" indent="-342900">
              <a:buFont typeface="Wingdings" panose="05000000000000000000" pitchFamily="2" charset="2"/>
              <a:buChar char="§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2400300" indent="-342900">
              <a:buFont typeface="Wingdings" panose="05000000000000000000" pitchFamily="2" charset="2"/>
              <a:buChar char="ü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A0EA-863A-4F72-8650-3216AD3AF0E2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F44D-DA3F-4B8A-878A-8D83E747D8F9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DC99-7833-4551-8230-9A9F477EBB17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95EB-4634-4B6D-8625-DB0B30401634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7E4-E5A2-4938-A0D3-C28BB8D965FA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902B-7717-4347-BF28-DFF6E32F278D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04F-80AB-45D3-9A8F-00ACA3C8F4DC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97C7-6B12-406E-B2CD-AA4AA10D48DB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55E9-5A40-4466-A138-C328315A611D}" type="datetime1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5060048" y="499436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3930983" cy="2184123"/>
            <a:chOff x="773001" y="3158082"/>
            <a:chExt cx="393098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14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107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해싱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화일과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해싱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85696" y="7248192"/>
            <a:ext cx="217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오버플로우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해결 방법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92464" y="8211088"/>
            <a:ext cx="38332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134925" y="6229017"/>
            <a:ext cx="308136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4093428"/>
            <a:chOff x="1454251" y="3644747"/>
            <a:chExt cx="11282473" cy="409342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409342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관련 용어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예상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크기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60,000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 버켓 크기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레코드일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 발생할 수 있는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수는(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단,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예비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공간의 비율은 30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%)?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필요한 홈 버켓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=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60,000 / 12 </a:t>
              </a:r>
              <a:r>
                <a:rPr lang="en-US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× (10/7)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7,143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적재 밀도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60,000 /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× 7,143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60,000 / 85,716 =  70% 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비율 =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2.13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%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레코드의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=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60,000 </a:t>
              </a:r>
              <a:r>
                <a:rPr lang="en-US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× 2.13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100 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1,278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9" y="7029892"/>
            <a:ext cx="4725228" cy="18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3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769441"/>
            <a:chOff x="1454251" y="3644747"/>
            <a:chExt cx="11282473" cy="76944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76944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유형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정적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확장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31373"/>
              </p:ext>
            </p:extLst>
          </p:nvPr>
        </p:nvGraphicFramePr>
        <p:xfrm>
          <a:off x="1589903" y="3564002"/>
          <a:ext cx="12192000" cy="503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649"/>
                <a:gridCol w="5758248"/>
                <a:gridCol w="5095103"/>
              </a:tblGrid>
              <a:tr h="442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해싱</a:t>
                      </a:r>
                      <a:r>
                        <a:rPr lang="ko-KR" altLang="en-US" sz="2000" dirty="0" smtClean="0"/>
                        <a:t> 유형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개 </a:t>
                      </a:r>
                      <a:r>
                        <a:rPr lang="ko-KR" altLang="en-US" sz="2000" dirty="0" err="1" smtClean="0"/>
                        <a:t>념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특</a:t>
                      </a:r>
                      <a:r>
                        <a:rPr lang="ko-KR" altLang="en-US" sz="2000" dirty="0" smtClean="0"/>
                        <a:t> 징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</a:tr>
              <a:tr h="22135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정적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해싱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해시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테이블의 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버켓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개수를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고정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레코드의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개수를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알고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있는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경우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어떤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값 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대해 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h(k)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는 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0~( b-1)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사이의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정수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 :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버켓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개수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해시 충돌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 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버켓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부족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(overflow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발생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ko-KR" altLang="en-US" sz="1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해시 테이블이 필요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함수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 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변경이필요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해시 테이블의 삽입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삭제가 빈번한 경우 적합하지 않음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18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동적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해싱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버켓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개수가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가변적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레코드의 증감에 적용하기 위해 동적으로 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해싱함수가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교정되도록 한 기법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해시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 대신에 트라이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trie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 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 구조를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동적으로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 크기를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변화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트리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구조의 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인덱스를생성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18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확장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해싱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인덱스의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구조를 조절하기 위해 해시 함수의 동적 </a:t>
                      </a:r>
                      <a: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변경을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허용하는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</a:t>
                      </a:r>
                      <a:endParaRPr lang="en-US" altLang="ko-KR" sz="2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디렉터리와 </a:t>
                      </a:r>
                      <a:r>
                        <a:rPr lang="ko-KR" altLang="en-US" sz="20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버켓으로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구성된 </a:t>
                      </a:r>
                      <a:r>
                        <a:rPr lang="en-US" altLang="ko-KR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 구조</a:t>
                      </a:r>
                      <a:endParaRPr lang="ko-KR" altLang="en-US" sz="20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해시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함수의 동적 </a:t>
                      </a:r>
                      <a:r>
                        <a:rPr lang="ko-KR" altLang="en-US" sz="20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변경을 </a:t>
                      </a:r>
                      <a:r>
                        <a:rPr lang="ko-KR" altLang="en-US" sz="20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허용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6124754"/>
            <a:chOff x="1454251" y="3644747"/>
            <a:chExt cx="11282473" cy="612475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612475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해싱을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이용한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설계 시 고려해야 할 요소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bucket)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주소를 갖는 레코드의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적재율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loading density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)=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/ 총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용량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 function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–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생성을 위한 변환 절차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overflow)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동의어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synonym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collision)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재 구성이 필요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742950" lvl="1" indent="-285750">
                <a:lnSpc>
                  <a:spcPts val="2400"/>
                </a:lnSpc>
                <a:buFont typeface="Wingdings" panose="05000000000000000000" pitchFamily="2" charset="2"/>
                <a:buChar char="§"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711745" cy="523220"/>
            <a:chOff x="1577990" y="2199825"/>
            <a:chExt cx="471174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7101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 function)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4401205"/>
            <a:chOff x="1454251" y="3644747"/>
            <a:chExt cx="11282473" cy="440120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440120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효율적 관리를 목적으로 임의의 길이의 데이터를 고정된 길이의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데이터로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매핑하는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(레코드의 키)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→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주소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함수의 계산 시간은 보조 기억장치의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접근시간에 비해 짧음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 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저장되는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주소의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편중성을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배제해야 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160000" lvl="3" indent="-342900"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오버플로우를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초래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160000" lvl="3" indent="-342900">
                <a:buFont typeface="Arial" panose="020B0604020202020204" pitchFamily="34" charset="0"/>
                <a:buChar char="•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160000" lvl="3" indent="-34290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저장과 탐색 시간이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소요됨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 주소를 산출하는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71296" y="7125293"/>
            <a:ext cx="9002113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숫자가 아닌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값은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값을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공간의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자리수만큼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값으로 변환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 값을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주소로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4791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711745" cy="523220"/>
            <a:chOff x="1577990" y="2199825"/>
            <a:chExt cx="471174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7101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 function)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4739759"/>
            <a:chOff x="1454251" y="3644747"/>
            <a:chExt cx="11282473" cy="473975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473975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조건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계산이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쉬워야 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 탐색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방법을 사용하여 키 값의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 연산을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수행하는 시간보다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함수를 사용하여 계산하는 시간이 빨라야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탐색을 사용하는 의미가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충돌이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적어야 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많이 발생하는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이유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버켓을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할당받는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키 값이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많을 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떄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비어있는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버켓이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많은데도 어떤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버켓은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오버플로우가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발생할 수 있는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상태가 되므로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좋은 해시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함수가 될 수 없음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테이블에 고르게 분포할 수 있도록 주소를 만들어야 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03" y="7295321"/>
            <a:ext cx="4148758" cy="27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08" y="7310365"/>
            <a:ext cx="5170776" cy="273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6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1969770"/>
            <a:chOff x="1454251" y="3644747"/>
            <a:chExt cx="11282473" cy="196977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196977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중간 제곱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(mid-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quare)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제곱한 결과 값에서 중간에 있는 적당한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주소로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사용하는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제곱한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값의 중간 비트들은 대개 키의 모든 값과 관련이 있기 때문에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키 값은 서로 다른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값을 갖게 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4638675"/>
            <a:ext cx="9158287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7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14352"/>
            <a:ext cx="11282473" cy="984885"/>
            <a:chOff x="1454251" y="3673604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33120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73604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mid-square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제곱을 이용하여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 값을 생성하는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ctime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</a:t>
            </a:r>
            <a:r>
              <a:rPr lang="ko-KR" altLang="en-US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newTime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시스템 시간을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반환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time_t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 = time(NULL); //1970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기준으로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seconds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획득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tm* tm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localtime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(&amp;t); //time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년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초로 변환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x = (tm-&gt;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tm_hour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10000000 + (tm-&gt;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tm_min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100000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+ (tm-&gt;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tm_sec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1000 + (tm-&gt;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tm_mday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10 + (tm-&gt;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tm_year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7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984885"/>
            <a:chOff x="1454251" y="3693482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mid-square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이용하여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값을 생성하는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long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getKey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값을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long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newTime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키 값을 활용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= key * key; //</a:t>
            </a: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키 값을 제곱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(key &lt; 1000000000000000)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key = key / 10000;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key = key % 100000000;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else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key = key / 10000;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key = key % 100000000;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key;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7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984885"/>
            <a:chOff x="1454251" y="3693482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mid-square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제곱을 이용하여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 값을 생성하는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2004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main()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값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 \n",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getKey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키 값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값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 \n",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getKey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 번째 키 값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2216" y="6207829"/>
            <a:ext cx="9691623" cy="85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32359779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15529692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16836" y="620782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3970318"/>
            <a:chOff x="1454251" y="3693482"/>
            <a:chExt cx="11282473" cy="397031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397031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제산 잔여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division remainder)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나머지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제산 함수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h(k) = k </a:t>
              </a:r>
              <a:r>
                <a:rPr lang="en-US" altLang="ko-KR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17145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=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테이블의 크기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나눈 나머지 값은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~ n-1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되므로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색인으로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발생하지 않고 고르게 분포하도록 생성되어야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적당한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크기의 소수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(prime number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보다 크면서 제일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작은 소수 또는 20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보다 작은 어떤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소수를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인수로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갖지 않는 제수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15" y="6873703"/>
            <a:ext cx="9029700" cy="227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4930346" y="8785654"/>
            <a:ext cx="580768" cy="321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120557" cy="523220"/>
            <a:chOff x="1577990" y="2199825"/>
            <a:chExt cx="412055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798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</a:t>
              </a:r>
              <a:r>
                <a:rPr lang="ko-KR" altLang="en-US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(direct file)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4370427"/>
            <a:chOff x="1454251" y="3644747"/>
            <a:chExt cx="11282473" cy="437042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437042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 레코드 주소를 구하여 데이터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화일을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직접 접근하는 방식을 말함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접근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DAM:direct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access method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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주소를 지정하여 해당되는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위치만을 접근하는 방식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계산하여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원하는 레코드를 직접 접근하는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구조임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탐색하는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알고리즘의 시간 복잡도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en-US" altLang="ko-KR" sz="2000" i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함수에 의한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(key)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기반으로 레코드를 접근함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 방법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색인 기반 방법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접근이 가능한 자기 디스크나 자기 드럼에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7143749"/>
            <a:ext cx="3905250" cy="135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7081838"/>
            <a:ext cx="3081337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2031325"/>
            <a:chOff x="1454251" y="3693482"/>
            <a:chExt cx="11282473" cy="203132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203132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승산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(multiplication)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곱하기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연산을 사용하는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정해진 실수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α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곱한 결과에서 소수점 이하 부분만을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테이블의 크기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곱하여 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정수 값을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주소로 사용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700588"/>
            <a:ext cx="819626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91881" y="5362832"/>
            <a:ext cx="345989" cy="43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3023905"/>
            <a:chOff x="1454251" y="3693482"/>
            <a:chExt cx="11282473" cy="302390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302390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접지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(folding)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비트수가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색인의 비트 수보다 큰 경우에 주로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lnSpc>
                  <a:spcPts val="2100"/>
                </a:lnSpc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 접지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/>
                <a:t>shift folding</a:t>
              </a:r>
              <a:r>
                <a:rPr lang="en-US" altLang="ko-KR" sz="2400" dirty="0" smtClean="0"/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285750">
                <a:lnSpc>
                  <a:spcPts val="2100"/>
                </a:lnSpc>
                <a:buFont typeface="Wingdings" panose="05000000000000000000" pitchFamily="2" charset="2"/>
                <a:buChar char="ü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lnSpc>
                  <a:spcPts val="21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분할 부분을 이동시켜서 오른쪽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끝자리가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일치하도록  맞추고 더하는 방법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1" indent="-342900">
                <a:lnSpc>
                  <a:spcPts val="2100"/>
                </a:lnSpc>
                <a:buFont typeface="Wingdings" panose="05000000000000000000" pitchFamily="2" charset="2"/>
                <a:buChar char="ü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indent="-342900">
                <a:lnSpc>
                  <a:spcPts val="2100"/>
                </a:lnSpc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경계 접지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(boundary folding)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lnSpc>
                  <a:spcPts val="2100"/>
                </a:lnSpc>
                <a:buFont typeface="Wingdings" panose="05000000000000000000" pitchFamily="2" charset="2"/>
                <a:buChar char="ü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lnSpc>
                  <a:spcPts val="21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분할된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경계를 기준으로 접으면서 서로 마주보도록 배치하고 더하는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방법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943600"/>
            <a:ext cx="90868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2646878"/>
            <a:chOff x="1454251" y="3693482"/>
            <a:chExt cx="11282473" cy="264687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264687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숫자 분석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(digit-analysis/digit-extraction)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이루고 있는 각 자릿수의 분포를 분석하여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주소로 사용하는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값을 적절히 선택한 진수로 변환한 후에 각 자릿수의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분포를 분석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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 발생을 줄이기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위해 가장 편중된 분산을 가진 자릿수는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생략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고르게 분포된 자릿수부터 해시 테이블 주소의 자릿수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부분적인 자릿수를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결합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만큼 차례로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뽑아서 만든 수를 역순으로 바꾸어서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5567363"/>
            <a:ext cx="8920162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6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1354217"/>
            <a:chOff x="1454251" y="3693482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135421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Exclusive-OR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길이가 길 경우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제산 잔여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이전에 서로 배타적인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경우를 고려하여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주소를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산출하는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66900" y="4310703"/>
            <a:ext cx="71628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Ex_or_hash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(arg1, arg2) {</a:t>
            </a:r>
          </a:p>
          <a:p>
            <a:pPr lvl="0" indent="-246888">
              <a:buClr>
                <a:srgbClr val="000000"/>
              </a:buCl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((agr1 || arg2) &amp;&amp; (!(arg1 &amp;&amp; arg2));</a:t>
            </a:r>
          </a:p>
          <a:p>
            <a:pPr lvl="0" indent="-246888">
              <a:buClr>
                <a:srgbClr val="000000"/>
              </a:buCl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r>
              <a:rPr lang="en-US" altLang="ko-KR" sz="2200" dirty="0" smtClean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07" y="5656949"/>
            <a:ext cx="86677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62184" y="7920681"/>
            <a:ext cx="1087394" cy="6178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1354217"/>
            <a:chOff x="1454251" y="3693482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135421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숫자 이동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(shifting)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키를 중앙으로 양분한 후 주소 공간의 크기만큼 겹치도록 이동하여 합한 결과를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산출하는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291013"/>
            <a:ext cx="8543926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3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210051" cy="523220"/>
            <a:chOff x="1577990" y="2199825"/>
            <a:chExt cx="321005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66932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해시 함수의 종류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34230"/>
            <a:ext cx="11282473" cy="984885"/>
            <a:chOff x="1454251" y="3693482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진수 변환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(radix exchange)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숫자의 진수를 다른 진수로 변환하여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 주소를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산출하는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14900" y="1238048"/>
            <a:ext cx="4857751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해시 함수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5996530"/>
            <a:ext cx="11282473" cy="2677656"/>
            <a:chOff x="1454251" y="3693482"/>
            <a:chExt cx="11282473" cy="2677656"/>
          </a:xfrm>
        </p:grpSpPr>
        <p:sp>
          <p:nvSpPr>
            <p:cNvPr id="1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93482"/>
              <a:ext cx="10999364" cy="267765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비트 추출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(digit extraction)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때 키 값을 이진비트로 놓고 임의의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위치에 있는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비트들을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추출하여 주소로 사용하는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발생할 가능성이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일부에 주소가 편중되지 않도록 키 값들의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비트들을 미리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분석하여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사용해야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67" y="3903706"/>
            <a:ext cx="7943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1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149732" cy="523220"/>
            <a:chOff x="1577990" y="2199825"/>
            <a:chExt cx="414973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60900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(overflow)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7232749"/>
            <a:chOff x="1454251" y="3644747"/>
            <a:chExt cx="11282473" cy="723274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723274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해싱에서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오버플로우가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발생하는 경우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완전히 채워진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해싱되는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경우에 발생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동거자들을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버켓에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모두 저장할 수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없는 경우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 가능성을 줄이는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공간이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균등하게 사용되도록 함수를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발생 확률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1/N </a:t>
              </a:r>
              <a:r>
                <a:rPr lang="en-US" altLang="ko-KR" sz="2200" dirty="0" smtClean="0">
                  <a:latin typeface="나눔바른고딕"/>
                  <a:ea typeface="나눔바른고딕"/>
                </a:rPr>
                <a:t>⇒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『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집중화 현상 억제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』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여분의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 공간을 마련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주소에 여러 개의 레코드를 저장할 수 있도록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20" y="4926099"/>
            <a:ext cx="61436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6018" y="5746863"/>
            <a:ext cx="2420856" cy="400110"/>
          </a:xfrm>
          <a:prstGeom prst="rect">
            <a:avLst/>
          </a:prstGeom>
          <a:solidFill>
            <a:srgbClr val="2F5597"/>
          </a:solidFill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값 공간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공간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7386638"/>
            <a:chOff x="1454251" y="3644747"/>
            <a:chExt cx="11282473" cy="738663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738663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충돌이 발생할 경우 다음 가용 공간에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영역을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찾을 때까지 계속 수행하는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단순한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별도의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자료구조를 사용하지 않음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 접근 방법으로 고정된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공간 내에서 주소를 동적으로 계산하는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 주소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탐색 방법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2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탐색 방법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키로부터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일련의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주소를 생성할 수 있는 함수를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f(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=0, 1, 2, …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f(</a:t>
              </a: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=0,1, 2,…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의해 산출된 주소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저장할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없는 경우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i+1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 주소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레코드가 발견 되거나 빈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공간이 발견될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때까지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,…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순으로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버켓을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조사 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23" y="6241192"/>
            <a:ext cx="378618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7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6032421"/>
            <a:chOff x="1454251" y="3644747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603242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선형 조사법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(linear probing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 함수 형태를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 err="1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× step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hash(key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)) mod N,  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=0, 1, 2, …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0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hash(key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 A</a:t>
              </a:r>
              <a:r>
                <a:rPr lang="en-US" altLang="ko-KR" sz="20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(A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i-1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+step) mod N,  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=1, 2, …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step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사이에 공약수가 없는 경우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번호에 할당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처음의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주소는 기억 필요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반복을 방지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집중 문제가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집중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집중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탐색 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 접근 횟수가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증가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두 키의 조사 시퀀스 중 어느 한 부분에서 같은 주소가 발생되면 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 계속 같은 주소를 조사하게 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현상 발생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(</a:t>
              </a:r>
              <a:r>
                <a:rPr lang="en-US" altLang="ko-KR" sz="2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i×3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+hash(key)) mod  31,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0, 1, 2, 3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,…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8020050"/>
            <a:ext cx="75866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3631763"/>
            <a:chOff x="1454251" y="3644747"/>
            <a:chExt cx="11282473" cy="363176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363176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비선형 조사법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(non-linear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probing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집중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집중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문제를 최소화하는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비선형 함수 형태를 취함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(</a:t>
              </a:r>
              <a:r>
                <a:rPr lang="en-US" altLang="ko-KR" sz="2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g(</a:t>
              </a:r>
              <a:r>
                <a:rPr lang="en-US" altLang="ko-KR" sz="2200" dirty="0" err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+hash(key)) mod N,  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=0, 1, 2, …,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g(</a:t>
              </a:r>
              <a:r>
                <a:rPr lang="en-US" altLang="ko-KR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)–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비선형 함수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비선형적으로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생성을 중단하지 않음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다음에 나오는 주소가 다름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(</a:t>
              </a:r>
              <a:r>
                <a:rPr lang="en-US" altLang="ko-KR" sz="2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i×3+i</a:t>
              </a:r>
              <a:r>
                <a:rPr lang="en-US" altLang="ko-KR" sz="2200" baseline="30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×5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+hash(key)) mod  31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4" y="6353174"/>
            <a:ext cx="7381875" cy="21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1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120557" cy="523220"/>
            <a:chOff x="1577990" y="2199825"/>
            <a:chExt cx="412055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798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</a:t>
              </a:r>
              <a:r>
                <a:rPr lang="ko-KR" altLang="en-US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(direct file)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6524863"/>
            <a:chOff x="1454251" y="3644747"/>
            <a:chExt cx="11282473" cy="652486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652486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특징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따라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물리적으로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불필요함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물리적 주소 사이에 서로 변환할 수 있는 관계가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(저장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/탐색)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사상 함수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</a:t>
              </a:r>
              <a:r>
                <a:rPr lang="ko-KR" alt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en-US" altLang="ko-KR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『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주소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』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빠른 접근이 가능하기 때문에 대화식 처리에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적합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물리적으로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연속된 레코드의 접근이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 순서와 물리적 순서의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불일치함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연속된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방법이 무의미함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레코드에 영향을 주지 않고 연산을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수행할 수 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삭제,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99" y="4751303"/>
            <a:ext cx="6126248" cy="14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1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984885"/>
            <a:chOff x="1454251" y="3644747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비선형 조사법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(non-linear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probing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집중 현상의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6" y="3830705"/>
            <a:ext cx="7495554" cy="282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7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4862870"/>
            <a:chOff x="1454251" y="3644747"/>
            <a:chExt cx="11282473" cy="486287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486287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이중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(double hashing)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(rehashing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집중 문제를 해결하는 방법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 형태를 취함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hash(key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(A</a:t>
              </a:r>
              <a:r>
                <a:rPr lang="en-US" altLang="ko-KR" sz="22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i-1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en-US" altLang="ko-KR" sz="22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hash′(key</a:t>
              </a:r>
              <a:r>
                <a:rPr lang="en-US" altLang="ko-KR" sz="22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 N,  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=1, 2, …</a:t>
              </a: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hash′(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key) ⇒ N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대해 소수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과의 공약수를 갖지 않는 수를 생성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hash(key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hash′(key)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서로 독립</a:t>
              </a: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소수이면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hash′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보다 작은 수를 생성하여 모든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버켓을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조사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hash(key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)=key mod 31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′(key)=hash(key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)+ </a:t>
              </a:r>
              <a:r>
                <a:rPr lang="en-US" altLang="ko-KR" sz="2000" b="1" dirty="0" smtClean="0">
                  <a:latin typeface="Adobe 고딕 Std B" pitchFamily="34" charset="-127"/>
                  <a:ea typeface="Adobe 고딕 Std B" pitchFamily="34" charset="-127"/>
                  <a:sym typeface="Symbol" pitchFamily="18" charset="2"/>
                </a:rPr>
                <a:t>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key/31</a:t>
              </a:r>
              <a:r>
                <a:rPr lang="en-US" altLang="ko-KR" sz="2000" b="1" dirty="0">
                  <a:latin typeface="Adobe 고딕 Std B" pitchFamily="34" charset="-127"/>
                  <a:ea typeface="Adobe 고딕 Std B" pitchFamily="34" charset="-127"/>
                  <a:sym typeface="Symbol" pitchFamily="18" charset="2"/>
                </a:rPr>
                <a:t>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 29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08" y="7644227"/>
            <a:ext cx="7999343" cy="17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5693866"/>
            <a:chOff x="1454251" y="3644747"/>
            <a:chExt cx="11282473" cy="569386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569386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특징 및 문제점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집중 현상을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완화하여 연속적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충돌을 방지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공간의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소수이거나 인수가 작은 값을 포함하지 않는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수를 사용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조사 간격으로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큰 값이 계산되면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탐구 시간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(seek time)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많이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소비될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개방 주소 방법의 문제점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빈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버켓이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중단되면 임의 레코드를 찾을 수 없기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때문에 레코드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삭제의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어려움이 존재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개방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문제의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A, B, C, D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주소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</a:t>
              </a: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W, X, Y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주소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</a:t>
              </a: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삭제되었을 경우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D, X, Y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 검색 못함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56" y="8512390"/>
            <a:ext cx="7338755" cy="90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6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40" y="6037606"/>
            <a:ext cx="8312843" cy="36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3323987"/>
            <a:chOff x="1454251" y="3644747"/>
            <a:chExt cx="11282473" cy="332398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332398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 문제점의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 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논리적으로만 삭제하는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완전히 삭제하지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않고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’삭제’ 표시만 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값에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같은 불가능한 값을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시 빈 공간으로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취급하여 삽입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 시에는 빈 공간으로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취급하지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않음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레코드가 삽입될 경우 다시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빈 공간이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되지 않음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9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997674" cy="523220"/>
            <a:chOff x="1577990" y="2199825"/>
            <a:chExt cx="5997674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45694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개방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(open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4924425"/>
            <a:chOff x="1454251" y="3644747"/>
            <a:chExt cx="11282473" cy="492442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492442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개방 주소 문제점의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해싱을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방법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오버플로우가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발생하지 않을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때까지여러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개의 해시 함수를 적용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제거하고 나머지 레코드들에 대해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재해싱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삭제했다가 다시 삽입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방법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레코드에 인접한 레코드들을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복사한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후에 차지했던 공간을 제거한 후에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복사한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레코드들을 다시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빈 공간이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줄면서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빈 공간이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발견될 때까지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시간이 많이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걸림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복잡한 개방 주소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방법에서는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재해싱해야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할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레코드들을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식별하기 어려움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해싱에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따른 많은 시간이 소요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20" y="5710108"/>
            <a:ext cx="35718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6186309"/>
            <a:chOff x="1454251" y="3644747"/>
            <a:chExt cx="11282473" cy="618630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618630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자료구조적인 접근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해시값을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가지는 레코드들을 리스트로 만들어 관리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개방 주소 방법과는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다르게 레코드의 내용에 의존하지 않고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</a:t>
              </a:r>
              <a:r>
                <a:rPr lang="ko-KR" altLang="en-US" sz="2400" dirty="0" smtClean="0">
                  <a:latin typeface="나눔바른고딕"/>
                  <a:ea typeface="나눔바른고딕"/>
                </a:rPr>
                <a:t>⇒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영역이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동적으로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할당되므로 테이블의 크기에 관계없이 다량의 레코드 관리가 가능함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된 레코드들을 적절한 빈 공간에 저장한 후 이를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탐색할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 포인터로 연결 </a:t>
              </a:r>
              <a:r>
                <a:rPr lang="ko-KR" altLang="en-US" sz="2400" dirty="0" smtClean="0">
                  <a:latin typeface="나눔바른고딕"/>
                  <a:ea typeface="나눔바른고딕"/>
                </a:rPr>
                <a:t>⇒ 연결 리스트를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집중화 현상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방지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된 레코드를 저장하는 공간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기본구역의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미사용 공간을 사용하는 방법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별도의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구역을 설정하는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84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충돌을 쉽게 다룰 수 있음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3816429"/>
            <a:chOff x="1454251" y="3644747"/>
            <a:chExt cx="11282473" cy="381642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381642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연합 리스트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오버플로우가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발생하면 그 레코드를 기본구역 내의 비어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있는 공간에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 홈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주소로부터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시작되는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체인에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저장한 공간은 차후에 입력되는 다른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주소가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될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주소가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다른 레코드가 한 체인에 연결될 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체인의 길이가 길어져서 레코드를 탐색할 때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 횟수가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많아져 효율이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저하될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있음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1138773"/>
            <a:chOff x="1454251" y="3644747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113877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연합 리스트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 방법의 예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기본구역 사용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77" y="3861560"/>
            <a:ext cx="973185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2339102"/>
            <a:chOff x="1454251" y="3644747"/>
            <a:chExt cx="11282473" cy="2339102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233910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연합 리스트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 방법의 예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기본구역 사용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R1, R2, R6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체인에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R4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함께 연결되어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불필요하게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체인의 길이가 길어져 검색 효율이 저하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58" y="4592291"/>
            <a:ext cx="9726268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7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1661993"/>
            <a:chOff x="1454251" y="3644747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166199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 방법의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보조화일 사용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70" y="3850378"/>
            <a:ext cx="9358312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9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120557" cy="523220"/>
            <a:chOff x="1577990" y="2199825"/>
            <a:chExt cx="412055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798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</a:t>
              </a:r>
              <a:r>
                <a:rPr lang="ko-KR" altLang="en-US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(direct file)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5324535"/>
            <a:chOff x="1454251" y="3644747"/>
            <a:chExt cx="11282473" cy="532453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532453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장</a:t>
              </a:r>
              <a:r>
                <a:rPr lang="en-US" altLang="ko-KR" sz="2400" b="1" dirty="0" smtClean="0">
                  <a:latin typeface="나눔바른고딕"/>
                  <a:ea typeface="나눔바른고딕"/>
                </a:rPr>
                <a:t>·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장점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레코드들을 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접근할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있으므로 접근속도가  빠름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 및 기록의 순서에 제약이 없음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삽입, 삭제, 수정이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용이함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변환이 필요하기 때문에 이에 따른 시간이 소요됨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 장소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비효율적일 수 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프로그래밍 작업이 복잡함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742950" lvl="1" indent="-285750">
                <a:lnSpc>
                  <a:spcPts val="2400"/>
                </a:lnSpc>
                <a:buFont typeface="Wingdings" panose="05000000000000000000" pitchFamily="2" charset="2"/>
                <a:buChar char="§"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6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1661993"/>
            <a:chOff x="1454251" y="3644747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166199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 방법의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보조화일 사용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59" y="3941073"/>
            <a:ext cx="9662698" cy="530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9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1661993"/>
            <a:chOff x="1454251" y="3644747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166199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연합 리스트 방법의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보조화일 사용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05" y="3980830"/>
            <a:ext cx="9617352" cy="524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3570208"/>
            <a:chOff x="1454251" y="3644747"/>
            <a:chExt cx="11282473" cy="357020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3570208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공간을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구역과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분할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비율 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 중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구역이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차지하는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비율이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낮으면 홈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수가 줄어들어 충돌이 발행할 확률이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커짐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비율이 너무 높으면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오버플로된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레코드를 수용하는데 어려움이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비율이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0.86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 경우 최적의 효율을 낸다는 실험 결과가 있음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5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984885"/>
            <a:chOff x="1454251" y="3644747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방법 예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47" y="3852654"/>
            <a:ext cx="9537839" cy="527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984885"/>
            <a:chOff x="1454251" y="3644747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방법 예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62" y="3966518"/>
            <a:ext cx="9804056" cy="488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984885"/>
            <a:chOff x="1454251" y="3644747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방법 예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62" y="4053015"/>
            <a:ext cx="9381097" cy="48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218760" cy="523220"/>
            <a:chOff x="1577990" y="2199825"/>
            <a:chExt cx="621876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67802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폐쇄 주소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(closed 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addressing)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984885"/>
            <a:chOff x="1454251" y="3644747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98488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활용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오버플로구역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방법 예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-3861" y="1238048"/>
            <a:ext cx="7704000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오버플로우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22" y="4016446"/>
            <a:ext cx="9266582" cy="504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539948" y="7069172"/>
            <a:ext cx="4611755" cy="1631216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주소가 다른 레코드들이 한 체인에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연결되지  않음</a:t>
            </a:r>
            <a:endParaRPr lang="en-US" altLang="ko-KR" sz="2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 구역과 기본 구역이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분리되어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있어서  오버플로 구역에 있는 레코드를 접근할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 헤드의 이동 거리가 길음</a:t>
            </a:r>
          </a:p>
        </p:txBody>
      </p:sp>
    </p:spTree>
    <p:extLst>
      <p:ext uri="{BB962C8B-B14F-4D97-AF65-F5344CB8AC3E}">
        <p14:creationId xmlns:p14="http://schemas.microsoft.com/office/powerpoint/2010/main" val="1353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해싱은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레코드의 키로부터 변환된 주소에 저장하는 과정(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to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 transformation)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키가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 위치를 계산하여 바로 찾아가는 계산 탐색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방식이며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함수(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 function)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필요하다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함수는 데이터의 효율적 관리를 목적으로 임의의 길이의 데이터를 고정된 길이의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매핑하는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해싱에서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오버플로우는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완전히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채워진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버켓에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해싱되는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경우에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발생하며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오버플로우를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해결하는 방법에는 개방 주소 방법과 폐쇄 주소 방법이 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47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48</a:t>
            </a:fld>
            <a:r>
              <a:rPr lang="en-US" altLang="ko-KR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19" y="6895070"/>
            <a:ext cx="4710112" cy="18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279" y="6919784"/>
            <a:ext cx="4895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918460"/>
            <a:ext cx="11282473" cy="4883793"/>
            <a:chOff x="1454251" y="3777712"/>
            <a:chExt cx="11282473" cy="48837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77712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829413"/>
              <a:ext cx="10999364" cy="48320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키로부터 변환된 주소에 저장하는 과정(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 to address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transformation)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있는 위치를 계산하여 바로 찾아가는 계산 탐색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 function)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필요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공간을 잘게 썰어서 주소를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hash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키)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, 주소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∈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" pitchFamily="2" charset="2"/>
                </a:rPr>
                <a:t>유효 주소공간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공간을 효율적으로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값의 집합보다 작게 설정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/>
                </a:rPr>
                <a:t>『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주민등록번호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』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742950" lvl="1" indent="-285750">
                <a:lnSpc>
                  <a:spcPts val="2400"/>
                </a:lnSpc>
                <a:buFont typeface="Wingdings" panose="05000000000000000000" pitchFamily="2" charset="2"/>
                <a:buChar char="§"/>
              </a:pPr>
              <a:endPara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itchFamily="2" charset="2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dirty="0" smtClean="0"/>
              <a:t>/37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467600" y="5218897"/>
            <a:ext cx="4057650" cy="646331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도서관의 도서카드를 통한 열람</a:t>
            </a:r>
            <a:endParaRPr lang="en-US" altLang="ko-KR"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영화관에서 좌석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배정</a:t>
            </a:r>
          </a:p>
        </p:txBody>
      </p:sp>
      <p:pic>
        <p:nvPicPr>
          <p:cNvPr id="15" name="Picture 8" descr="그림2 copy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570" y="5120277"/>
            <a:ext cx="428624" cy="85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7554" y="8390203"/>
            <a:ext cx="10999364" cy="17851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분야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전자서명 또는 보안 알고리즘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위변조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MD4 --&gt;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MD5, SHA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공간에 저장된 정보를 보다 빠르게 검색하기 위해 절대번지나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상대번지가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테이블을 생성하는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6155531"/>
            <a:chOff x="1454251" y="3644747"/>
            <a:chExt cx="11282473" cy="615553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615553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관련 용어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hash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function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원소의 위치로 변환하는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(home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address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함수에 의해 변환된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 table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의해서 계산된 주소의 위치에 항목을 저장한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(collision)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키 값에 대해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 주어진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(bucket)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주소들이 같은 경우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발생한 경우에 비어있는 슬롯에 동거자 관계로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값을 저장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동거자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동의어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synonym)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가지지만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함수에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의해서 같은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저장된 키 값들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7017306"/>
            <a:chOff x="1454251" y="3644747"/>
            <a:chExt cx="11282473" cy="701730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701730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관련 용어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(bucket)</a:t>
              </a: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하나의 주소를 갖는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한 구역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하나의 주소에 할당된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공간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1,000개의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공간을 가진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화일의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크기가 1인 1,000개의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버켓으로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구성된 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공간은 0 – 999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번의 접근으로 채취할 수 있는 레코드 수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주소를 계산하는 함수는 레코드의 키를 입력으로 하여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번호를 계산함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다수의 슬롯을 가질 수 있음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크기의 결정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저장장치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자기 디스크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자기 테이프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)의 물리적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특성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크기는 블록의 크기와 관계가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크기의 증대에 따른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영향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오버플로우를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감소시킴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레코드를 탐색하는 시간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증가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4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785495"/>
            <a:ext cx="11282473" cy="7140416"/>
            <a:chOff x="1454251" y="3644747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714041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관련 용어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 밀도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 사용중인 키 값의 개수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가능한 전체 키 값의 개수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적재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밀도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(loading density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사용중인 키 값의 개수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해시 테이블에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가능한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값의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개수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 개수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슬롯 개수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6578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슬롯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(sot) –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개의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레코드를 저장 할 수 있는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공간으로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버켓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개의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슬롯이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§"/>
              </a:pP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§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§"/>
              </a:pP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§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§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너무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높으면 충돌 발생빈도가 높아져서 레코드 접근 효율이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나빠짐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너무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낮으면 빈 공간이 많이 남아 저장공간을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낭비하게 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적절한 </a:t>
              </a:r>
              <a:r>
                <a:rPr lang="ko-KR" altLang="en-US" sz="22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적재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밀도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=70~80%</a:t>
              </a: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ko-KR" altLang="en-US" sz="2400" b="1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6172200"/>
            <a:ext cx="3373713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6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62255" cy="523220"/>
            <a:chOff x="1577990" y="2199825"/>
            <a:chExt cx="30622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5215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해싱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(hashing)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892616" y="2785495"/>
            <a:ext cx="11282473" cy="3539430"/>
            <a:chOff x="1454251" y="3644747"/>
            <a:chExt cx="11282473" cy="353943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44747"/>
              <a:ext cx="10999364" cy="353943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관련 용어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(overflow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버켓에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비어있는 슬롯이 없는 포화 버켓 상태에서 충돌이 발생하여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저장할 수 없는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상태를 말함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 크기와 적재 밀도에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오버플로우가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발생할 레코드의 비율을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예측할 수 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N,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버켓의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용량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C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레코드 수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적재 밀도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860" y="1238048"/>
            <a:ext cx="6465667" cy="36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5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직접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화일과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해싱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2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325084"/>
              </p:ext>
            </p:extLst>
          </p:nvPr>
        </p:nvGraphicFramePr>
        <p:xfrm>
          <a:off x="4354375" y="5727472"/>
          <a:ext cx="4408625" cy="82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675"/>
                <a:gridCol w="391160"/>
                <a:gridCol w="1113790"/>
              </a:tblGrid>
              <a:tr h="41154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저장된 레코드 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2880" marR="182880" marT="68591" marB="685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2880" marR="182880" marT="68591" marB="685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2880" marR="182880" marT="68591" marB="685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54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 저장 공간의 총 용량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2880" marR="182880" marT="68591" marB="68591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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2880" marR="182880" marT="68591" marB="68591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4610100" y="6096000"/>
            <a:ext cx="2419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818875" y="6108700"/>
            <a:ext cx="7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27" y="6967281"/>
            <a:ext cx="8529509" cy="227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05824" y="5895145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82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40410</TotalTime>
  <Words>2763</Words>
  <Application>Microsoft Office PowerPoint</Application>
  <PresentationFormat>사용자 지정</PresentationFormat>
  <Paragraphs>850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2" baseType="lpstr">
      <vt:lpstr>굴림</vt:lpstr>
      <vt:lpstr>Arial</vt:lpstr>
      <vt:lpstr>Wingdings 3</vt:lpstr>
      <vt:lpstr>나눔스퀘어 Bold</vt:lpstr>
      <vt:lpstr>Symbol</vt:lpstr>
      <vt:lpstr>Adobe 고딕 Std B</vt:lpstr>
      <vt:lpstr>Calibri</vt:lpstr>
      <vt:lpstr>Calibri Light</vt:lpstr>
      <vt:lpstr>나눔바른고딕</vt:lpstr>
      <vt:lpstr>맑은 고딕</vt:lpstr>
      <vt:lpstr>나눔스퀘어</vt:lpstr>
      <vt:lpstr>Wingdings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1916</cp:revision>
  <cp:lastPrinted>2021-02-12T09:49:11Z</cp:lastPrinted>
  <dcterms:created xsi:type="dcterms:W3CDTF">2019-05-30T05:59:32Z</dcterms:created>
  <dcterms:modified xsi:type="dcterms:W3CDTF">2021-11-22T22:04:44Z</dcterms:modified>
</cp:coreProperties>
</file>