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47" r:id="rId3"/>
    <p:sldId id="348" r:id="rId4"/>
    <p:sldId id="383" r:id="rId5"/>
    <p:sldId id="384" r:id="rId6"/>
    <p:sldId id="349" r:id="rId7"/>
    <p:sldId id="407" r:id="rId8"/>
    <p:sldId id="408" r:id="rId9"/>
    <p:sldId id="350" r:id="rId10"/>
    <p:sldId id="402" r:id="rId11"/>
    <p:sldId id="385" r:id="rId12"/>
    <p:sldId id="386" r:id="rId13"/>
    <p:sldId id="403" r:id="rId14"/>
    <p:sldId id="387" r:id="rId15"/>
    <p:sldId id="388" r:id="rId16"/>
    <p:sldId id="389" r:id="rId17"/>
    <p:sldId id="405" r:id="rId18"/>
    <p:sldId id="390" r:id="rId19"/>
    <p:sldId id="391" r:id="rId20"/>
    <p:sldId id="40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4" r:id="rId30"/>
    <p:sldId id="409" r:id="rId31"/>
    <p:sldId id="354" r:id="rId32"/>
    <p:sldId id="355" r:id="rId33"/>
    <p:sldId id="356" r:id="rId34"/>
    <p:sldId id="359" r:id="rId35"/>
    <p:sldId id="361" r:id="rId36"/>
    <p:sldId id="360" r:id="rId37"/>
    <p:sldId id="362" r:id="rId38"/>
    <p:sldId id="363" r:id="rId39"/>
    <p:sldId id="411" r:id="rId40"/>
    <p:sldId id="410" r:id="rId41"/>
    <p:sldId id="412" r:id="rId42"/>
    <p:sldId id="364" r:id="rId43"/>
    <p:sldId id="413" r:id="rId44"/>
    <p:sldId id="414" r:id="rId45"/>
    <p:sldId id="365" r:id="rId46"/>
    <p:sldId id="368" r:id="rId47"/>
    <p:sldId id="415" r:id="rId48"/>
    <p:sldId id="369" r:id="rId49"/>
    <p:sldId id="370" r:id="rId50"/>
    <p:sldId id="371" r:id="rId51"/>
    <p:sldId id="419" r:id="rId52"/>
    <p:sldId id="372" r:id="rId53"/>
    <p:sldId id="373" r:id="rId54"/>
    <p:sldId id="374" r:id="rId55"/>
    <p:sldId id="420" r:id="rId56"/>
    <p:sldId id="375" r:id="rId57"/>
    <p:sldId id="423" r:id="rId58"/>
    <p:sldId id="366" r:id="rId59"/>
    <p:sldId id="367" r:id="rId60"/>
    <p:sldId id="376" r:id="rId61"/>
    <p:sldId id="377" r:id="rId62"/>
    <p:sldId id="421" r:id="rId63"/>
    <p:sldId id="378" r:id="rId64"/>
    <p:sldId id="379" r:id="rId65"/>
    <p:sldId id="380" r:id="rId66"/>
    <p:sldId id="418" r:id="rId67"/>
    <p:sldId id="416" r:id="rId68"/>
    <p:sldId id="381" r:id="rId69"/>
    <p:sldId id="382" r:id="rId70"/>
    <p:sldId id="422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8" autoAdjust="0"/>
  </p:normalViewPr>
  <p:slideViewPr>
    <p:cSldViewPr>
      <p:cViewPr varScale="1">
        <p:scale>
          <a:sx n="86" d="100"/>
          <a:sy n="86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0000CC"/>
                </a:solidFill>
                <a:latin typeface="+mn-ea"/>
                <a:ea typeface="+mn-ea"/>
              </a:defRPr>
            </a:lvl1pPr>
            <a:lvl2pPr>
              <a:defRPr sz="1800" b="1">
                <a:solidFill>
                  <a:srgbClr val="C00000"/>
                </a:solidFill>
                <a:latin typeface="+mn-ea"/>
                <a:ea typeface="+mn-ea"/>
              </a:defRPr>
            </a:lvl2pPr>
            <a:lvl3pPr>
              <a:defRPr sz="1600" b="1">
                <a:latin typeface="+mn-ea"/>
                <a:ea typeface="+mn-ea"/>
              </a:defRPr>
            </a:lvl3pPr>
            <a:lvl4pPr>
              <a:defRPr sz="1400" b="1">
                <a:latin typeface="+mn-ea"/>
                <a:ea typeface="+mn-ea"/>
              </a:defRPr>
            </a:lvl4pPr>
            <a:lvl5pPr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5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ed.kisa.or.kr/kisa/intro/EgovHistory.do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1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4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potensj.tistory.com/29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78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sweb.joongbu.ac.kr/~dawon/crypto/hash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+mn-ea"/>
                <a:ea typeface="+mn-ea"/>
              </a:rPr>
              <a:t>블록체인 기술과 응용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20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주요용어</a:t>
            </a:r>
            <a:endParaRPr lang="ko-KR" altLang="en-US" b="0"/>
          </a:p>
          <a:p>
            <a:pPr lvl="1"/>
            <a:r>
              <a:rPr lang="ko-KR" altLang="en-US"/>
              <a:t>메시지 다이제스트</a:t>
            </a:r>
            <a:r>
              <a:rPr lang="en-US" altLang="ko-KR"/>
              <a:t>(Message Digest, MD</a:t>
            </a:r>
            <a:r>
              <a:rPr lang="en-US" altLang="ko-KR" smtClean="0"/>
              <a:t>) =</a:t>
            </a:r>
            <a:r>
              <a:rPr lang="ko-KR" altLang="en-US" smtClean="0"/>
              <a:t> </a:t>
            </a:r>
            <a:r>
              <a:rPr lang="ko-KR" altLang="en-US"/>
              <a:t>해시 값</a:t>
            </a:r>
            <a:r>
              <a:rPr lang="en-US" altLang="ko-KR"/>
              <a:t>(Hash Value</a:t>
            </a:r>
            <a:r>
              <a:rPr lang="en-US" altLang="ko-KR" smtClean="0"/>
              <a:t>)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90583"/>
              </p:ext>
            </p:extLst>
          </p:nvPr>
        </p:nvGraphicFramePr>
        <p:xfrm>
          <a:off x="2843808" y="2852936"/>
          <a:ext cx="3870417" cy="90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포장기 셸 개체" showAsIcon="1" r:id="rId3" imgW="2191680" imgH="513360" progId="Package">
                  <p:embed/>
                </p:oleObj>
              </mc:Choice>
              <mc:Fallback>
                <p:oleObj name="포장기 셸 개체" showAsIcon="1" r:id="rId3" imgW="21916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2852936"/>
                        <a:ext cx="3870417" cy="905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998948"/>
              </p:ext>
            </p:extLst>
          </p:nvPr>
        </p:nvGraphicFramePr>
        <p:xfrm>
          <a:off x="3779912" y="4437112"/>
          <a:ext cx="182583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포장기 셸 개체" showAsIcon="1" r:id="rId5" imgW="1000440" imgH="513360" progId="Package">
                  <p:embed/>
                </p:oleObj>
              </mc:Choice>
              <mc:Fallback>
                <p:oleObj name="포장기 셸 개체" showAsIcon="1" r:id="rId5" imgW="100044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912" y="4437112"/>
                        <a:ext cx="182583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39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단방향성</a:t>
            </a:r>
          </a:p>
          <a:p>
            <a:pPr lvl="2" fontAlgn="base"/>
            <a:r>
              <a:rPr lang="ko-KR" altLang="en-US"/>
              <a:t>입력 데이터에서 해시값으로의 변환은 쉽지만</a:t>
            </a:r>
            <a:r>
              <a:rPr lang="en-US" altLang="ko-KR"/>
              <a:t>, </a:t>
            </a:r>
            <a:r>
              <a:rPr lang="ko-KR" altLang="en-US"/>
              <a:t>해시값에서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원래 데이터로의 역변환은 거의 불가능</a:t>
            </a:r>
            <a:endParaRPr lang="en-US" altLang="ko-KR" u="sng">
              <a:solidFill>
                <a:schemeClr val="accent6">
                  <a:lumMod val="75000"/>
                </a:schemeClr>
              </a:solidFill>
            </a:endParaRPr>
          </a:p>
          <a:p>
            <a:pPr lvl="3" fontAlgn="base"/>
            <a:r>
              <a:rPr lang="ko-KR" altLang="en-US"/>
              <a:t>이는 해시 함수가 </a:t>
            </a:r>
            <a:r>
              <a:rPr lang="ko-KR" altLang="en-US" u="sng">
                <a:solidFill>
                  <a:srgbClr val="FF0000"/>
                </a:solidFill>
              </a:rPr>
              <a:t>데이터의 무결성을 보장하고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ko-KR" altLang="en-US" u="sng">
                <a:solidFill>
                  <a:srgbClr val="FF0000"/>
                </a:solidFill>
              </a:rPr>
              <a:t>보안 용도로 </a:t>
            </a:r>
            <a:r>
              <a:rPr lang="ko-KR" altLang="en-US"/>
              <a:t>활용되는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중요한 </a:t>
            </a:r>
            <a:r>
              <a:rPr lang="ko-KR" altLang="en-US"/>
              <a:t>특징</a:t>
            </a:r>
            <a:endParaRPr lang="en-US" altLang="ko-KR"/>
          </a:p>
          <a:p>
            <a:pPr lvl="2" fontAlgn="base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단방향성을 평가하는 척도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역상 저항성</a:t>
            </a:r>
            <a:r>
              <a:rPr lang="en-US" altLang="ko-KR" u="sng">
                <a:solidFill>
                  <a:schemeClr val="accent6">
                    <a:lumMod val="75000"/>
                  </a:schemeClr>
                </a:solidFill>
              </a:rPr>
              <a:t>(preimage resistance)</a:t>
            </a:r>
          </a:p>
          <a:p>
            <a:pPr lvl="3" fontAlgn="base"/>
            <a:r>
              <a:rPr lang="ko-KR" altLang="en-US"/>
              <a:t>역상 저항성이 우수하다는 </a:t>
            </a:r>
            <a:r>
              <a:rPr lang="ko-KR" altLang="en-US" smtClean="0"/>
              <a:t>것은 어떤 </a:t>
            </a:r>
            <a:r>
              <a:rPr lang="ko-KR" altLang="en-US"/>
              <a:t>해시 함수가 </a:t>
            </a:r>
            <a:r>
              <a:rPr lang="ko-KR" altLang="en-US" u="sng"/>
              <a:t>특정한 값을 출력하는 입력값을 찾기 어려움을 의미</a:t>
            </a:r>
            <a:endParaRPr lang="en-US" altLang="ko-KR" u="sng"/>
          </a:p>
          <a:p>
            <a:pPr lvl="3" fontAlgn="base"/>
            <a:r>
              <a:rPr lang="ko-KR" altLang="en-US"/>
              <a:t>현재 보안에 사용되는 많은 암호화 해시 함수는 서로 다른 입력값에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대해 완전히 다른 출력값을 반환하여 </a:t>
            </a:r>
            <a:r>
              <a:rPr lang="ko-KR" altLang="en-US" u="sng"/>
              <a:t>입력값을 유추하기 매우 어려움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2448272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869160"/>
            <a:ext cx="244827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3096344" cy="20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79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해시 충돌</a:t>
            </a:r>
            <a:endParaRPr lang="en-US" altLang="ko-KR"/>
          </a:p>
          <a:p>
            <a:pPr lvl="2" fontAlgn="base"/>
            <a:r>
              <a:rPr lang="ko-KR" altLang="en-US"/>
              <a:t>해시 함수는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서로 다른 입력에 대해 동일한 해시값을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출력할 수 있음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해시 충돌</a:t>
            </a:r>
            <a:endParaRPr lang="en-US" altLang="ko-KR"/>
          </a:p>
          <a:p>
            <a:pPr lvl="3" fontAlgn="base"/>
            <a:r>
              <a:rPr lang="ko-KR" altLang="en-US"/>
              <a:t>좋은 해시함수는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충돌을 최소화해야 하며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보안 측면에서 안전한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해시 함수는 매우 낮은 충돌 확률을 보장해야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3" fontAlgn="base"/>
            <a:endParaRPr lang="en-US" altLang="ko-KR"/>
          </a:p>
          <a:p>
            <a:pPr lvl="2" fontAlgn="base"/>
            <a:r>
              <a:rPr lang="ko-KR" altLang="en-US"/>
              <a:t>평가하는 척도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 </a:t>
            </a:r>
            <a:r>
              <a:rPr lang="ko-KR" altLang="en-US" u="sng">
                <a:solidFill>
                  <a:srgbClr val="006600"/>
                </a:solidFill>
              </a:rPr>
              <a:t>충돌 저항성</a:t>
            </a:r>
            <a:r>
              <a:rPr lang="en-US" altLang="ko-KR" u="sng">
                <a:solidFill>
                  <a:srgbClr val="006600"/>
                </a:solidFill>
              </a:rPr>
              <a:t>(collision resistance)</a:t>
            </a:r>
            <a:r>
              <a:rPr lang="ko-KR" altLang="en-US" u="sng">
                <a:solidFill>
                  <a:srgbClr val="006600"/>
                </a:solidFill>
              </a:rPr>
              <a:t>으로 </a:t>
            </a:r>
            <a:r>
              <a:rPr lang="ko-KR" altLang="en-US"/>
              <a:t>표현할 수 있음</a:t>
            </a:r>
            <a:endParaRPr lang="en-US" altLang="ko-KR"/>
          </a:p>
          <a:p>
            <a:pPr lvl="3" fontAlgn="base"/>
            <a:r>
              <a:rPr lang="ko-KR" altLang="en-US"/>
              <a:t>충돌 저항성이 우수하다는 건 어떤 해시 함수가 </a:t>
            </a:r>
            <a:r>
              <a:rPr lang="ko-KR" altLang="en-US" u="sng"/>
              <a:t>충돌하는 서로 다른 </a:t>
            </a:r>
            <a:r>
              <a:rPr lang="en-US" altLang="ko-KR" u="sng"/>
              <a:t/>
            </a:r>
            <a:br>
              <a:rPr lang="en-US" altLang="ko-KR" u="sng"/>
            </a:br>
            <a:r>
              <a:rPr lang="ko-KR" altLang="en-US" u="sng"/>
              <a:t>두 입력값을 찾기 어려움을 </a:t>
            </a:r>
            <a:r>
              <a:rPr lang="ko-KR" altLang="en-US" u="sng" smtClean="0"/>
              <a:t>의미함</a:t>
            </a:r>
            <a:endParaRPr lang="en-US" altLang="ko-KR" u="sng" smtClean="0"/>
          </a:p>
          <a:p>
            <a:pPr lvl="3" fontAlgn="base"/>
            <a:endParaRPr lang="en-US" altLang="ko-KR" u="sng"/>
          </a:p>
          <a:p>
            <a:pPr lvl="2" fontAlgn="base"/>
            <a:r>
              <a:rPr lang="ko-KR" altLang="en-US" smtClean="0"/>
              <a:t>제 </a:t>
            </a:r>
            <a:r>
              <a:rPr lang="en-US" altLang="ko-KR"/>
              <a:t>2 </a:t>
            </a:r>
            <a:r>
              <a:rPr lang="ko-KR" altLang="en-US"/>
              <a:t>역상 저항성</a:t>
            </a:r>
            <a:r>
              <a:rPr lang="en-US" altLang="ko-KR"/>
              <a:t>(second preimage resistance)</a:t>
            </a:r>
            <a:r>
              <a:rPr lang="ko-KR" altLang="en-US"/>
              <a:t>이란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en-US" altLang="ko-KR"/>
          </a:p>
          <a:p>
            <a:pPr lvl="3" fontAlgn="base"/>
            <a:r>
              <a:rPr lang="ko-KR" altLang="en-US">
                <a:solidFill>
                  <a:srgbClr val="FF0000"/>
                </a:solidFill>
              </a:rPr>
              <a:t>충돌 저항성과 역상 저항성이 복합적으로 작용한 경우로</a:t>
            </a:r>
            <a:r>
              <a:rPr lang="en-US" altLang="ko-KR"/>
              <a:t>, a</a:t>
            </a:r>
            <a:r>
              <a:rPr lang="ko-KR" altLang="en-US"/>
              <a:t>라는 입력의 해시값과 동일한 해시값을 갖는 입력 </a:t>
            </a:r>
            <a:r>
              <a:rPr lang="en-US" altLang="ko-KR"/>
              <a:t>b</a:t>
            </a:r>
            <a:r>
              <a:rPr lang="ko-KR" altLang="en-US"/>
              <a:t>를 찾기 어려워야 함을 나타냄</a:t>
            </a:r>
            <a:endParaRPr lang="en-US" altLang="ko-KR"/>
          </a:p>
          <a:p>
            <a:pPr lvl="2" fontAlgn="base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역상 저항성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충돌 저항성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제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역상 저항성은 </a:t>
            </a:r>
            <a:r>
              <a:rPr lang="ko-KR" altLang="en-US" u="sng">
                <a:solidFill>
                  <a:srgbClr val="006600"/>
                </a:solidFill>
              </a:rPr>
              <a:t>암호화 해시함수의 </a:t>
            </a:r>
            <a:r>
              <a:rPr lang="en-US" altLang="ko-KR" u="sng">
                <a:solidFill>
                  <a:srgbClr val="006600"/>
                </a:solidFill>
              </a:rPr>
              <a:t/>
            </a:r>
            <a:br>
              <a:rPr lang="en-US" altLang="ko-KR" u="sng">
                <a:solidFill>
                  <a:srgbClr val="006600"/>
                </a:solidFill>
              </a:rPr>
            </a:br>
            <a:r>
              <a:rPr lang="ko-KR" altLang="en-US" u="sng">
                <a:solidFill>
                  <a:srgbClr val="006600"/>
                </a:solidFill>
              </a:rPr>
              <a:t>안전성을 평가하는 요소</a:t>
            </a:r>
            <a:endParaRPr lang="en-US" altLang="ko-KR" u="sng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해시 </a:t>
            </a:r>
            <a:r>
              <a:rPr lang="ko-KR" altLang="en-US" smtClean="0"/>
              <a:t>충돌</a:t>
            </a:r>
            <a:endParaRPr lang="en-US" altLang="ko-KR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55905"/>
              </p:ext>
            </p:extLst>
          </p:nvPr>
        </p:nvGraphicFramePr>
        <p:xfrm>
          <a:off x="2339752" y="3212976"/>
          <a:ext cx="3644995" cy="112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포장기 셸 개체" showAsIcon="1" r:id="rId3" imgW="1667520" imgH="513360" progId="Package">
                  <p:embed/>
                </p:oleObj>
              </mc:Choice>
              <mc:Fallback>
                <p:oleObj name="포장기 셸 개체" showAsIcon="1" r:id="rId3" imgW="16675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3212976"/>
                        <a:ext cx="3644995" cy="112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5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s://blog.kakaocdn.net/dn/dtIh7I/btr6Qn89YdA/jnSi7jAha7wlJI39wXavd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64146"/>
            <a:ext cx="1979712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해시 충돌</a:t>
            </a:r>
            <a:endParaRPr lang="en-US" altLang="ko-KR"/>
          </a:p>
          <a:p>
            <a:pPr fontAlgn="base"/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00" y="2348880"/>
            <a:ext cx="742446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44" y="3764834"/>
            <a:ext cx="6200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7504" y="4111818"/>
            <a:ext cx="74244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</a:rPr>
              <a:t>프리이미지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저항성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(Preimage resistance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또는 역상 저항성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200" b="1" smtClean="0"/>
              <a:t>-</a:t>
            </a:r>
            <a:r>
              <a:rPr lang="ko-KR" altLang="en-US" sz="1200" b="1" smtClean="0"/>
              <a:t> </a:t>
            </a:r>
            <a:r>
              <a:rPr lang="ko-KR" altLang="en-US" sz="1200" b="1">
                <a:solidFill>
                  <a:srgbClr val="FF0000"/>
                </a:solidFill>
              </a:rPr>
              <a:t>일방향 해시 함수의 보안성을 </a:t>
            </a:r>
            <a:r>
              <a:rPr lang="ko-KR" altLang="en-US" sz="1200" b="1"/>
              <a:t>나타내는 </a:t>
            </a:r>
            <a:r>
              <a:rPr lang="en-US" altLang="ko-KR" sz="1200" b="1" smtClean="0"/>
              <a:t/>
            </a:r>
            <a:br>
              <a:rPr lang="en-US" altLang="ko-KR" sz="1200" b="1" smtClean="0"/>
            </a:br>
            <a:r>
              <a:rPr lang="ko-KR" altLang="en-US" sz="1200" b="1" smtClean="0"/>
              <a:t>지표 </a:t>
            </a:r>
            <a:r>
              <a:rPr lang="ko-KR" altLang="en-US" sz="1200" b="1"/>
              <a:t>중 </a:t>
            </a:r>
            <a:r>
              <a:rPr lang="ko-KR" altLang="en-US" sz="1200" b="1" smtClean="0"/>
              <a:t>하나</a:t>
            </a:r>
            <a:r>
              <a:rPr lang="en-US" altLang="ko-KR" sz="1200" b="1" smtClean="0"/>
              <a:t>, </a:t>
            </a:r>
            <a:r>
              <a:rPr lang="ko-KR" altLang="en-US" sz="1200" b="1"/>
              <a:t>이는 해시 함수의 입력값을 알고 있더라도 그 입력값을 생성하는 원본 데이터를 계산하기가 어렵다는 것을 </a:t>
            </a:r>
            <a:r>
              <a:rPr lang="ko-KR" altLang="en-US" sz="1200" b="1" smtClean="0"/>
              <a:t>의미</a:t>
            </a:r>
            <a:r>
              <a:rPr lang="en-US" altLang="ko-KR" sz="1200" b="1" smtClean="0"/>
              <a:t>(</a:t>
            </a:r>
            <a:r>
              <a:rPr lang="ko-KR" altLang="en-US" sz="1200" b="1" smtClean="0"/>
              <a:t>해시 </a:t>
            </a:r>
            <a:r>
              <a:rPr lang="ko-KR" altLang="en-US" sz="1200" b="1"/>
              <a:t>함수가 역함수를 가지지 않아 원래 데이터를 찾아내기가 매우 어렵기 </a:t>
            </a:r>
            <a:r>
              <a:rPr lang="ko-KR" altLang="en-US" sz="1200" b="1" smtClean="0"/>
              <a:t>때문임</a:t>
            </a:r>
            <a:r>
              <a:rPr lang="en-US" altLang="ko-KR" sz="1200" b="1" smtClean="0"/>
              <a:t>)</a:t>
            </a:r>
          </a:p>
          <a:p>
            <a:endParaRPr lang="en-US" altLang="ko-KR" sz="1200" b="1" smtClean="0"/>
          </a:p>
          <a:p>
            <a:r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</a:rPr>
              <a:t>제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프리이미지 저항성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(Second preimage resistance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200" b="1" smtClean="0"/>
              <a:t>- </a:t>
            </a:r>
            <a:r>
              <a:rPr lang="ko-KR" altLang="en-US" sz="1200" b="1" smtClean="0"/>
              <a:t>일방향 </a:t>
            </a:r>
            <a:r>
              <a:rPr lang="ko-KR" altLang="en-US" sz="1200" b="1"/>
              <a:t>해시 함수의 보안성을 나타내는 또 다른 </a:t>
            </a:r>
            <a:r>
              <a:rPr lang="ko-KR" altLang="en-US" sz="1200" b="1" smtClean="0"/>
              <a:t>지표</a:t>
            </a:r>
            <a:r>
              <a:rPr lang="en-US" altLang="ko-KR" sz="1200" b="1" smtClean="0"/>
              <a:t>,</a:t>
            </a:r>
            <a:r>
              <a:rPr lang="ko-KR" altLang="en-US" sz="1200" b="1" smtClean="0"/>
              <a:t> </a:t>
            </a:r>
            <a:r>
              <a:rPr lang="ko-KR" altLang="en-US" sz="1200" b="1">
                <a:solidFill>
                  <a:srgbClr val="FF0000"/>
                </a:solidFill>
              </a:rPr>
              <a:t>주어진 입력값에 대해 그 입력값과 다른 두 번째 입력값이 동일한 해시값을 가지는 것이 어렵다는 것을 </a:t>
            </a:r>
            <a:r>
              <a:rPr lang="ko-KR" altLang="en-US" sz="1200" b="1" smtClean="0">
                <a:solidFill>
                  <a:srgbClr val="FF0000"/>
                </a:solidFill>
              </a:rPr>
              <a:t>의미</a:t>
            </a:r>
            <a:r>
              <a:rPr lang="en-US" altLang="ko-KR" sz="1200" b="1" smtClean="0"/>
              <a:t>(</a:t>
            </a:r>
            <a:r>
              <a:rPr lang="ko-KR" altLang="en-US" sz="1200" b="1" smtClean="0"/>
              <a:t>주어진 </a:t>
            </a:r>
            <a:r>
              <a:rPr lang="ko-KR" altLang="en-US" sz="1200" b="1"/>
              <a:t>입력값 </a:t>
            </a:r>
            <a:r>
              <a:rPr lang="en-US" altLang="ko-KR" sz="1200" b="1"/>
              <a:t>x</a:t>
            </a:r>
            <a:r>
              <a:rPr lang="ko-KR" altLang="en-US" sz="1200" b="1"/>
              <a:t>에 대한 해시값 </a:t>
            </a:r>
            <a:r>
              <a:rPr lang="en-US" altLang="ko-KR" sz="1200" b="1"/>
              <a:t>h(x)</a:t>
            </a:r>
            <a:r>
              <a:rPr lang="ko-KR" altLang="en-US" sz="1200" b="1"/>
              <a:t>가 주어졌을 때</a:t>
            </a:r>
            <a:r>
              <a:rPr lang="en-US" altLang="ko-KR" sz="1200" b="1"/>
              <a:t>, h(x)</a:t>
            </a:r>
            <a:r>
              <a:rPr lang="ko-KR" altLang="en-US" sz="1200" b="1"/>
              <a:t>와 동일한 해시값을 가지는 또 다른 </a:t>
            </a:r>
            <a:r>
              <a:rPr lang="en-US" altLang="ko-KR" sz="1200" b="1" smtClean="0"/>
              <a:t/>
            </a:r>
            <a:br>
              <a:rPr lang="en-US" altLang="ko-KR" sz="1200" b="1" smtClean="0"/>
            </a:br>
            <a:r>
              <a:rPr lang="ko-KR" altLang="en-US" sz="1200" b="1" smtClean="0"/>
              <a:t>입력값 </a:t>
            </a:r>
            <a:r>
              <a:rPr lang="en-US" altLang="ko-KR" sz="1200" b="1"/>
              <a:t>y</a:t>
            </a:r>
            <a:r>
              <a:rPr lang="ko-KR" altLang="en-US" sz="1200" b="1"/>
              <a:t>를 찾는 것이 어렵다는 </a:t>
            </a:r>
            <a:r>
              <a:rPr lang="ko-KR" altLang="en-US" sz="1200" b="1" smtClean="0"/>
              <a:t>것</a:t>
            </a:r>
            <a:r>
              <a:rPr lang="en-US" altLang="ko-KR" sz="1200" b="1" smtClean="0"/>
              <a:t>)</a:t>
            </a:r>
          </a:p>
          <a:p>
            <a:endParaRPr lang="en-US" altLang="ko-KR" sz="1200" b="1" smtClean="0"/>
          </a:p>
          <a:p>
            <a:r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</a:rPr>
              <a:t>충돌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저항성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(Collision resistance),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충돌 회피성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(Collision avoidance),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강한 충돌 내성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(Strong collision resistance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200" b="1" smtClean="0"/>
              <a:t>-</a:t>
            </a:r>
            <a:r>
              <a:rPr lang="ko-KR" altLang="en-US" sz="1200" b="1" smtClean="0"/>
              <a:t> </a:t>
            </a:r>
            <a:r>
              <a:rPr lang="ko-KR" altLang="en-US" sz="1200" b="1"/>
              <a:t>일방향 해시 함수의 보안성을 나타내는 지표 중 </a:t>
            </a:r>
            <a:r>
              <a:rPr lang="ko-KR" altLang="en-US" sz="1200" b="1" smtClean="0"/>
              <a:t>하나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해시 </a:t>
            </a:r>
            <a:r>
              <a:rPr lang="ko-KR" altLang="en-US" sz="1200" b="1">
                <a:solidFill>
                  <a:srgbClr val="FF0000"/>
                </a:solidFill>
              </a:rPr>
              <a:t>함수는 입력값의 길이가 다양한 경우에도 고정된 길이의 출력값을 </a:t>
            </a:r>
            <a:r>
              <a:rPr lang="ko-KR" altLang="en-US" sz="1200" b="1" smtClean="0">
                <a:solidFill>
                  <a:srgbClr val="FF0000"/>
                </a:solidFill>
              </a:rPr>
              <a:t>생성</a:t>
            </a:r>
            <a:r>
              <a:rPr lang="en-US" altLang="ko-KR" sz="1200" b="1" smtClean="0"/>
              <a:t>(</a:t>
            </a:r>
            <a:r>
              <a:rPr lang="ko-KR" altLang="en-US" sz="1200" b="1" smtClean="0"/>
              <a:t>서로 </a:t>
            </a:r>
            <a:r>
              <a:rPr lang="ko-KR" altLang="en-US" sz="1200" b="1"/>
              <a:t>다른 입력값에 대해서도 동일한 출력값이 나타날 수 있는데</a:t>
            </a:r>
            <a:r>
              <a:rPr lang="en-US" altLang="ko-KR" sz="1200" b="1"/>
              <a:t>, </a:t>
            </a:r>
            <a:r>
              <a:rPr lang="ko-KR" altLang="en-US" sz="1200" b="1"/>
              <a:t>이를 해시 충돌</a:t>
            </a:r>
            <a:r>
              <a:rPr lang="en-US" altLang="ko-KR" sz="1200" b="1"/>
              <a:t>(Hash collision)</a:t>
            </a:r>
            <a:r>
              <a:rPr lang="ko-KR" altLang="en-US" sz="1200" b="1"/>
              <a:t>이라고 </a:t>
            </a:r>
            <a:r>
              <a:rPr lang="ko-KR" altLang="en-US" sz="1200" b="1" smtClean="0"/>
              <a:t>함</a:t>
            </a:r>
            <a:r>
              <a:rPr lang="en-US" altLang="ko-KR" sz="1200" b="1" smtClean="0"/>
              <a:t>)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9588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해시 충돌</a:t>
            </a:r>
            <a:endParaRPr lang="en-US" altLang="ko-KR"/>
          </a:p>
          <a:p>
            <a:pPr lvl="2" fontAlgn="base"/>
            <a:r>
              <a:rPr lang="ko-KR" altLang="en-US"/>
              <a:t>고정된 </a:t>
            </a:r>
            <a:r>
              <a:rPr lang="ko-KR" altLang="en-US" smtClean="0"/>
              <a:t>결과값의 </a:t>
            </a:r>
            <a:r>
              <a:rPr lang="ko-KR" altLang="en-US"/>
              <a:t>길이</a:t>
            </a:r>
            <a:endParaRPr lang="en-US" altLang="ko-KR"/>
          </a:p>
          <a:p>
            <a:pPr lvl="3" fontAlgn="base"/>
            <a:r>
              <a:rPr lang="ko-KR" altLang="en-US"/>
              <a:t>해시 함수는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항상 일정한 길이의 결괏값을 출력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lvl="4" fontAlgn="base"/>
            <a:r>
              <a:rPr lang="ko-KR" altLang="en-US"/>
              <a:t>입력 데이터의 크기가 다르더라도 항상 동일한 길이의 해시값을 반환하기 때문에 </a:t>
            </a:r>
            <a:r>
              <a:rPr lang="ko-KR" altLang="en-US" u="sng"/>
              <a:t>블록체인과 같은 분산 시스템에서 데이터의 일관성과 </a:t>
            </a:r>
            <a:r>
              <a:rPr lang="en-US" altLang="ko-KR" u="sng"/>
              <a:t/>
            </a:r>
            <a:br>
              <a:rPr lang="en-US" altLang="ko-KR" u="sng"/>
            </a:br>
            <a:r>
              <a:rPr lang="ko-KR" altLang="en-US" u="sng"/>
              <a:t>효율적인 처리를 보장하는 데에 유용</a:t>
            </a:r>
            <a:endParaRPr lang="en-US" altLang="ko-KR" u="sng"/>
          </a:p>
          <a:p>
            <a:pPr lvl="4" fontAlgn="base"/>
            <a:r>
              <a:rPr lang="ko-KR" altLang="en-US"/>
              <a:t>예를 들어 대용량 데이터에 </a:t>
            </a:r>
            <a:r>
              <a:rPr lang="ko-KR" altLang="en-US" u="sng"/>
              <a:t>변조가 일어났는지 확인할 때</a:t>
            </a:r>
            <a:r>
              <a:rPr lang="en-US" altLang="ko-KR"/>
              <a:t>, </a:t>
            </a:r>
            <a:r>
              <a:rPr lang="ko-KR" altLang="en-US"/>
              <a:t>일일이 모든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데이터를 </a:t>
            </a:r>
            <a:r>
              <a:rPr lang="ko-KR" altLang="en-US"/>
              <a:t>대조하는 것보다 데이터의 해시값을 비교하면</a:t>
            </a:r>
            <a:r>
              <a:rPr lang="en-US" altLang="ko-KR"/>
              <a:t>, </a:t>
            </a:r>
            <a:r>
              <a:rPr lang="ko-KR" altLang="en-US"/>
              <a:t>변조가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일어났는지 </a:t>
            </a:r>
            <a:r>
              <a:rPr lang="ko-KR" altLang="en-US"/>
              <a:t>쉽게 확인할 수 있음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이러한 검사 방법을 </a:t>
            </a:r>
            <a:r>
              <a:rPr lang="ko-KR" altLang="en-US" u="sng">
                <a:solidFill>
                  <a:srgbClr val="FF0000"/>
                </a:solidFill>
              </a:rPr>
              <a:t>데이터 무결성 </a:t>
            </a:r>
            <a:r>
              <a:rPr lang="en-US" altLang="ko-KR" u="sng">
                <a:solidFill>
                  <a:srgbClr val="FF0000"/>
                </a:solidFill>
              </a:rPr>
              <a:t/>
            </a:r>
            <a:br>
              <a:rPr lang="en-US" altLang="ko-KR" u="sng">
                <a:solidFill>
                  <a:srgbClr val="FF0000"/>
                </a:solidFill>
              </a:rPr>
            </a:br>
            <a:r>
              <a:rPr lang="ko-KR" altLang="en-US" u="sng">
                <a:solidFill>
                  <a:srgbClr val="FF0000"/>
                </a:solidFill>
              </a:rPr>
              <a:t>검사</a:t>
            </a:r>
            <a:endParaRPr lang="en-US" altLang="ko-KR" u="sng">
              <a:solidFill>
                <a:srgbClr val="FF0000"/>
              </a:solidFill>
            </a:endParaRPr>
          </a:p>
          <a:p>
            <a:pPr fontAlgn="base"/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39155"/>
            <a:ext cx="60483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04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블록체인은 탈중앙화된 분산 시스템으로 </a:t>
            </a:r>
            <a:r>
              <a:rPr lang="ko-KR" altLang="en-US" u="sng"/>
              <a:t>데이터의 안전성과 무결성이 보장되는 것은 중요한 문제</a:t>
            </a:r>
            <a:endParaRPr lang="en-US" altLang="ko-KR" u="sng"/>
          </a:p>
          <a:p>
            <a:pPr lvl="2" fontAlgn="base"/>
            <a:r>
              <a:rPr lang="ko-KR" altLang="en-US"/>
              <a:t>블록체인은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수정이나 삭제가 불가능한 </a:t>
            </a:r>
            <a:r>
              <a:rPr lang="ko-KR" altLang="en-US"/>
              <a:t>기록물 생성 소프트웨어</a:t>
            </a:r>
            <a:endParaRPr lang="en-US" altLang="ko-KR"/>
          </a:p>
          <a:p>
            <a:pPr lvl="2" fontAlgn="base"/>
            <a:r>
              <a:rPr lang="ko-KR" altLang="en-US"/>
              <a:t>블록체인에 저장되는 자료는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여러 곳에 공유돼 온전하면서도 </a:t>
            </a:r>
            <a:r>
              <a:rPr lang="ko-KR" altLang="en-US"/>
              <a:t>안전하게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보관될 수 있음</a:t>
            </a:r>
            <a:endParaRPr lang="en-US" altLang="ko-KR"/>
          </a:p>
          <a:p>
            <a:pPr lvl="2" fontAlgn="base"/>
            <a:endParaRPr lang="en-US" altLang="ko-KR"/>
          </a:p>
          <a:p>
            <a:pPr lvl="2" fontAlgn="base"/>
            <a:r>
              <a:rPr lang="ko-KR" altLang="en-US"/>
              <a:t>블록체인 데이터를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해시 함수를 사용하여 </a:t>
            </a:r>
            <a:r>
              <a:rPr lang="ko-KR" altLang="en-US"/>
              <a:t>고유한 해시값으로 변환하여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저장함으로써 식별성</a:t>
            </a:r>
            <a:r>
              <a:rPr lang="en-US" altLang="ko-KR"/>
              <a:t>, </a:t>
            </a:r>
            <a:r>
              <a:rPr lang="ko-KR" altLang="en-US"/>
              <a:t>무결성</a:t>
            </a:r>
            <a:r>
              <a:rPr lang="en-US" altLang="ko-KR"/>
              <a:t>, </a:t>
            </a:r>
            <a:r>
              <a:rPr lang="ko-KR" altLang="en-US"/>
              <a:t>데이터 보안 등의 장점을 얻을 수 있음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 u="sng">
                <a:solidFill>
                  <a:srgbClr val="006600"/>
                </a:solidFill>
              </a:rPr>
              <a:t>블록체인을 구성하는 기본 기술은 ‘암호 해시</a:t>
            </a:r>
            <a:r>
              <a:rPr lang="en-US" altLang="ko-KR" u="sng">
                <a:solidFill>
                  <a:srgbClr val="006600"/>
                </a:solidFill>
              </a:rPr>
              <a:t>(hash)’</a:t>
            </a:r>
          </a:p>
          <a:p>
            <a:pPr fontAlgn="base"/>
            <a:endParaRPr lang="en-US" altLang="ko-KR"/>
          </a:p>
        </p:txBody>
      </p:sp>
      <p:sp>
        <p:nvSpPr>
          <p:cNvPr id="5" name="아래쪽 화살표 4"/>
          <p:cNvSpPr/>
          <p:nvPr/>
        </p:nvSpPr>
        <p:spPr>
          <a:xfrm>
            <a:off x="4427984" y="3429000"/>
            <a:ext cx="792088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문서 A와 문서 B가 입력되면 각각 암호해시라는 고유값을 생성한다. 그 후 합쳐지면 새로운 모듬 암호해시를 만들어 낸다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3" y="4513300"/>
            <a:ext cx="3863342" cy="23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블록체인의 해시 함수 사용 이유</a:t>
            </a:r>
          </a:p>
          <a:p>
            <a:pPr lvl="1"/>
            <a:r>
              <a:rPr lang="ko-KR" altLang="en-US" smtClean="0"/>
              <a:t>비트코인의 보안기술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해시함수 </a:t>
            </a:r>
            <a:r>
              <a:rPr lang="en-US" altLang="ko-KR" smtClean="0">
                <a:solidFill>
                  <a:srgbClr val="FF0000"/>
                </a:solidFill>
              </a:rPr>
              <a:t>- </a:t>
            </a:r>
            <a:r>
              <a:rPr lang="ko-KR" altLang="en-US" u="sng">
                <a:solidFill>
                  <a:srgbClr val="FF0000"/>
                </a:solidFill>
              </a:rPr>
              <a:t>블록해시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ko-KR" altLang="en-US" u="sng">
                <a:solidFill>
                  <a:srgbClr val="FF0000"/>
                </a:solidFill>
              </a:rPr>
              <a:t>머클해시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전자서명 </a:t>
            </a:r>
            <a:r>
              <a:rPr lang="en-US" altLang="ko-KR" smtClean="0">
                <a:solidFill>
                  <a:srgbClr val="006600"/>
                </a:solidFill>
              </a:rPr>
              <a:t>– </a:t>
            </a:r>
            <a:r>
              <a:rPr lang="ko-KR" altLang="en-US" u="sng" smtClean="0">
                <a:solidFill>
                  <a:srgbClr val="006600"/>
                </a:solidFill>
              </a:rPr>
              <a:t>공개키 암호기반의 트랜잭션 전자서명</a:t>
            </a:r>
            <a:endParaRPr lang="ko-KR" altLang="en-US" u="sng">
              <a:solidFill>
                <a:srgbClr val="006600"/>
              </a:solidFill>
            </a:endParaRPr>
          </a:p>
          <a:p>
            <a:endParaRPr lang="ko-KR" altLang="en-US" u="sng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7193682" cy="33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41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블록체인에서 ‘블록’은 ‘헤드</a:t>
            </a:r>
            <a:r>
              <a:rPr lang="en-US" altLang="ko-KR"/>
              <a:t>(Head)’</a:t>
            </a:r>
            <a:r>
              <a:rPr lang="ko-KR" altLang="en-US"/>
              <a:t>와 ‘보디</a:t>
            </a:r>
            <a:r>
              <a:rPr lang="en-US" altLang="ko-KR"/>
              <a:t>(Body)’</a:t>
            </a:r>
            <a:r>
              <a:rPr lang="ko-KR" altLang="en-US"/>
              <a:t>로 나뉨</a:t>
            </a:r>
          </a:p>
        </p:txBody>
      </p:sp>
      <p:pic>
        <p:nvPicPr>
          <p:cNvPr id="7" name="Picture 4" descr="블록체인은 왜 블록체인이 됐을까? 블록체인의 생성 구조도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5494437" cy="43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0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트랜잭션 해시</a:t>
            </a:r>
            <a:endParaRPr lang="en-US" altLang="ko-KR"/>
          </a:p>
          <a:p>
            <a:pPr lvl="2" fontAlgn="base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트랜잭션</a:t>
            </a: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블록체인에서 </a:t>
            </a:r>
            <a:r>
              <a:rPr lang="ko-KR" altLang="en-US" u="sng">
                <a:solidFill>
                  <a:srgbClr val="FF0000"/>
                </a:solidFill>
              </a:rPr>
              <a:t>네트워크 참여자들 간에 전송되는 데이터 단위</a:t>
            </a:r>
            <a:endParaRPr lang="en-US" altLang="ko-KR" u="sng">
              <a:solidFill>
                <a:srgbClr val="FF0000"/>
              </a:solidFill>
            </a:endParaRPr>
          </a:p>
          <a:p>
            <a:pPr lvl="3" fontAlgn="base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해시 함수를 거쳐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일정한 길이의 해시값으로 전환</a:t>
            </a:r>
            <a:endParaRPr lang="en-US" altLang="ko-KR" u="sng">
              <a:solidFill>
                <a:schemeClr val="accent6">
                  <a:lumMod val="75000"/>
                </a:schemeClr>
              </a:solidFill>
            </a:endParaRPr>
          </a:p>
          <a:p>
            <a:pPr lvl="3" fontAlgn="base"/>
            <a:r>
              <a:rPr lang="ko-KR" altLang="en-US"/>
              <a:t>이를 통해 식별이 쉬워지고 트랜잭션 데이터가 변경되면 해시값도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변경되므로 무결성을 확인할 수 있음</a:t>
            </a:r>
            <a:endParaRPr lang="en-US" altLang="ko-KR"/>
          </a:p>
          <a:p>
            <a:pPr lvl="3" fontAlgn="base"/>
            <a:r>
              <a:rPr lang="ko-KR" altLang="en-US"/>
              <a:t>또한 해시 된 데이터는 원본 데이터로 복원이 어렵기 때문에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블록체인에 저장된 데이터의 안정성이 높아짐</a:t>
            </a:r>
            <a:endParaRPr lang="en-US" altLang="ko-KR"/>
          </a:p>
          <a:p>
            <a:pPr lvl="1" fontAlgn="base"/>
            <a:r>
              <a:rPr lang="ko-KR" altLang="en-US"/>
              <a:t>블록 해시</a:t>
            </a:r>
            <a:endParaRPr lang="en-US" altLang="ko-KR"/>
          </a:p>
          <a:p>
            <a:pPr lvl="2" fontAlgn="base"/>
            <a:r>
              <a:rPr lang="ko-KR" altLang="en-US"/>
              <a:t>각 블록은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블록에 포함된 데이터를 기반으로 한 고유한 해시값을 </a:t>
            </a:r>
            <a:r>
              <a:rPr lang="ko-KR" altLang="en-US"/>
              <a:t>가지고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있음</a:t>
            </a:r>
            <a:endParaRPr lang="en-US" altLang="ko-KR"/>
          </a:p>
          <a:p>
            <a:pPr lvl="3" fontAlgn="base"/>
            <a:r>
              <a:rPr lang="ko-KR" altLang="en-US"/>
              <a:t>이를 통해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블록들은 서로 구별되며</a:t>
            </a:r>
            <a:r>
              <a:rPr lang="en-US" altLang="ko-KR"/>
              <a:t>, </a:t>
            </a:r>
            <a:r>
              <a:rPr lang="ko-KR" altLang="en-US"/>
              <a:t>특정 블록을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찾거나 검증할 때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해시값을 사용할 수 있음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lvl="3" fontAlgn="base"/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각 블록의 해시를 계산할 때는 이전 블록의 해시값도 포함되어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체인의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무결성을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보장함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1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r>
              <a:rPr lang="ko-KR" altLang="en-US" smtClean="0">
                <a:latin typeface="+mn-ea"/>
                <a:ea typeface="+mn-ea"/>
              </a:rPr>
              <a:t>블록체인 보안</a:t>
            </a:r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rgbClr val="C00000"/>
                </a:solidFill>
                <a:latin typeface="+mn-ea"/>
                <a:ea typeface="+mn-ea"/>
              </a:rPr>
              <a:t>블록체인의 보안 기술</a:t>
            </a:r>
            <a:endParaRPr lang="ko-KR" altLang="en-US" b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266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</a:t>
            </a:r>
            <a:r>
              <a:rPr lang="ko-KR" altLang="en-US" smtClean="0"/>
              <a:t>이유</a:t>
            </a:r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33860"/>
              </p:ext>
            </p:extLst>
          </p:nvPr>
        </p:nvGraphicFramePr>
        <p:xfrm>
          <a:off x="2411760" y="2852936"/>
          <a:ext cx="3669996" cy="97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포장기 셸 개체" showAsIcon="1" r:id="rId3" imgW="1924920" imgH="513360" progId="Package">
                  <p:embed/>
                </p:oleObj>
              </mc:Choice>
              <mc:Fallback>
                <p:oleObj name="포장기 셸 개체" showAsIcon="1" r:id="rId3" imgW="19249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2852936"/>
                        <a:ext cx="3669996" cy="97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18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머클 트리</a:t>
            </a:r>
            <a:r>
              <a:rPr lang="en-US" altLang="ko-KR"/>
              <a:t>(Merkle Tree)</a:t>
            </a:r>
          </a:p>
          <a:p>
            <a:pPr lvl="2" fontAlgn="base"/>
            <a:r>
              <a:rPr lang="ko-KR" altLang="en-US"/>
              <a:t>블록체인에서는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한 블록 내에 기록될 트랜잭션 집합을 가지고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/>
              <a:t>머클 </a:t>
            </a:r>
            <a:r>
              <a:rPr lang="ko-KR" altLang="en-US"/>
              <a:t>트리를 구성</a:t>
            </a:r>
            <a:endParaRPr lang="en-US" altLang="ko-KR"/>
          </a:p>
          <a:p>
            <a:pPr lvl="2" fontAlgn="base"/>
            <a:r>
              <a:rPr lang="ko-KR" altLang="en-US"/>
              <a:t>블록체인의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무결성을 검증하기 </a:t>
            </a:r>
            <a:r>
              <a:rPr lang="ko-KR" altLang="en-US"/>
              <a:t>위한 핵심적인 데이터 구조</a:t>
            </a:r>
            <a:endParaRPr lang="en-US" altLang="ko-KR"/>
          </a:p>
          <a:p>
            <a:pPr lvl="3" fontAlgn="base"/>
            <a:r>
              <a:rPr lang="ko-KR" altLang="en-US"/>
              <a:t>여러 데이터에 대해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단계적으로 해시 함수를 </a:t>
            </a:r>
            <a:r>
              <a:rPr lang="ko-KR" altLang="en-US"/>
              <a:t>적용하여 하나의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해시값으로 나타내는 데이터 구조</a:t>
            </a:r>
            <a:endParaRPr lang="en-US" altLang="ko-KR"/>
          </a:p>
          <a:p>
            <a:pPr lvl="3" fontAlgn="base"/>
            <a:r>
              <a:rPr lang="ko-KR" altLang="en-US"/>
              <a:t>여러 개의 데이터를 하나의 해시값으로 만드는 데이터 구조</a:t>
            </a:r>
            <a:endParaRPr lang="en-US" altLang="ko-K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60" y="3861048"/>
            <a:ext cx="35147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60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머클 트리</a:t>
            </a:r>
            <a:r>
              <a:rPr lang="en-US" altLang="ko-KR"/>
              <a:t>(Merkle Tree)</a:t>
            </a:r>
          </a:p>
          <a:p>
            <a:pPr lvl="2" fontAlgn="base"/>
            <a:r>
              <a:rPr lang="ko-KR" altLang="en-US"/>
              <a:t>데이터가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변조되었는지 확인할 때 </a:t>
            </a:r>
            <a:r>
              <a:rPr lang="ko-KR" altLang="en-US"/>
              <a:t>유용한 구조</a:t>
            </a:r>
            <a:endParaRPr lang="en-US" altLang="ko-KR"/>
          </a:p>
          <a:p>
            <a:pPr lvl="3" fontAlgn="base"/>
            <a:r>
              <a:rPr lang="ko-KR" altLang="en-US"/>
              <a:t>각 데이터를 일일이 비교하기보다 </a:t>
            </a:r>
            <a:r>
              <a:rPr lang="ko-KR" altLang="en-US" u="sng">
                <a:solidFill>
                  <a:srgbClr val="006600"/>
                </a:solidFill>
              </a:rPr>
              <a:t>머클 루트 값만 비교하면 되기 때문임</a:t>
            </a:r>
            <a:endParaRPr lang="en-US" altLang="ko-KR" u="sng">
              <a:solidFill>
                <a:srgbClr val="0066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3971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593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머클 트리</a:t>
            </a:r>
            <a:r>
              <a:rPr lang="en-US" altLang="ko-KR"/>
              <a:t>(Merkle Tree</a:t>
            </a:r>
            <a:r>
              <a:rPr lang="en-US" altLang="ko-KR" smtClean="0"/>
              <a:t>)</a:t>
            </a:r>
            <a:endParaRPr lang="en-US" altLang="ko-K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76676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5827787"/>
            <a:ext cx="2838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93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머클 트리</a:t>
            </a:r>
            <a:r>
              <a:rPr lang="en-US" altLang="ko-KR"/>
              <a:t>(Merkle Tree</a:t>
            </a:r>
            <a:r>
              <a:rPr lang="en-US" altLang="ko-KR" smtClean="0"/>
              <a:t>)</a:t>
            </a:r>
            <a:endParaRPr lang="en-US" altLang="ko-KR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52959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86621"/>
            <a:ext cx="3324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15616" y="5877272"/>
            <a:ext cx="3600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/>
              <a:t>특정 블록에 기록된 트랜잭션을 단 하나라도 변경하는 경우</a:t>
            </a:r>
            <a:r>
              <a:rPr lang="en-US" altLang="ko-KR" sz="1100" b="1"/>
              <a:t>, </a:t>
            </a:r>
            <a:r>
              <a:rPr lang="ko-KR" altLang="en-US" sz="1100" b="1"/>
              <a:t>블록은 체인처럼 모두 연결되어 있기 때문에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>
                <a:solidFill>
                  <a:srgbClr val="FF0000"/>
                </a:solidFill>
              </a:rPr>
              <a:t>해당 </a:t>
            </a:r>
            <a:r>
              <a:rPr lang="ko-KR" altLang="en-US" sz="1100" b="1">
                <a:solidFill>
                  <a:srgbClr val="FF0000"/>
                </a:solidFill>
              </a:rPr>
              <a:t>블록 이후에 연결된 블록을 모두 수정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5877272"/>
            <a:ext cx="39604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/>
              <a:t>전 세계에 분산된 블록체인에 올라간 데이터를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>
                <a:solidFill>
                  <a:srgbClr val="C00000"/>
                </a:solidFill>
              </a:rPr>
              <a:t>특정 부분부터 </a:t>
            </a:r>
            <a:r>
              <a:rPr lang="ko-KR" altLang="en-US" sz="1100" b="1">
                <a:solidFill>
                  <a:srgbClr val="C00000"/>
                </a:solidFill>
              </a:rPr>
              <a:t>모두 수정한다는 것은 큰 비용이 </a:t>
            </a:r>
            <a:r>
              <a:rPr lang="ko-KR" altLang="en-US" sz="1100" b="1"/>
              <a:t>들기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/>
              <a:t>때문에</a:t>
            </a:r>
            <a:r>
              <a:rPr lang="en-US" altLang="ko-KR" sz="1100" b="1"/>
              <a:t>, </a:t>
            </a:r>
            <a:r>
              <a:rPr lang="ko-KR" altLang="en-US" sz="1100" b="1"/>
              <a:t>이러한 구조로 되어 있는 블록체인은 위변조하기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/>
              <a:t>매우 어려움</a:t>
            </a:r>
            <a:endParaRPr lang="ko-KR" altLang="en-US" sz="1100" b="1"/>
          </a:p>
        </p:txBody>
      </p:sp>
      <p:sp>
        <p:nvSpPr>
          <p:cNvPr id="12" name="오른쪽 화살표 11"/>
          <p:cNvSpPr/>
          <p:nvPr/>
        </p:nvSpPr>
        <p:spPr>
          <a:xfrm>
            <a:off x="4716016" y="6021288"/>
            <a:ext cx="144016" cy="409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8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블록체인에서 사용하는 해시 함수</a:t>
            </a:r>
          </a:p>
          <a:p>
            <a:pPr lvl="1" fontAlgn="base"/>
            <a:r>
              <a:rPr lang="ko-KR" altLang="en-US"/>
              <a:t>주로 사용되는 암호화 해시 함수 </a:t>
            </a:r>
            <a:endParaRPr lang="en-US" altLang="ko-KR" smtClean="0"/>
          </a:p>
          <a:p>
            <a:pPr lvl="2" fontAlgn="base"/>
            <a:r>
              <a:rPr lang="en-US" altLang="ko-KR" u="sng" smtClean="0">
                <a:solidFill>
                  <a:srgbClr val="006600"/>
                </a:solidFill>
              </a:rPr>
              <a:t>SHA(Secure </a:t>
            </a:r>
            <a:r>
              <a:rPr lang="en-US" altLang="ko-KR" u="sng">
                <a:solidFill>
                  <a:srgbClr val="006600"/>
                </a:solidFill>
              </a:rPr>
              <a:t>Hash Algorithm) </a:t>
            </a:r>
            <a:r>
              <a:rPr lang="ko-KR" altLang="en-US" u="sng">
                <a:solidFill>
                  <a:srgbClr val="006600"/>
                </a:solidFill>
              </a:rPr>
              <a:t>계열 해시 </a:t>
            </a:r>
            <a:r>
              <a:rPr lang="ko-KR" altLang="en-US" u="sng" smtClean="0">
                <a:solidFill>
                  <a:srgbClr val="006600"/>
                </a:solidFill>
              </a:rPr>
              <a:t>알고리즘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2" fontAlgn="base"/>
            <a:endParaRPr lang="en-US" altLang="ko-KR" u="sng">
              <a:solidFill>
                <a:srgbClr val="006600"/>
              </a:solidFill>
            </a:endParaRPr>
          </a:p>
          <a:p>
            <a:pPr lvl="3" fontAlgn="base"/>
            <a:r>
              <a:rPr lang="en-US" altLang="ko-KR"/>
              <a:t>SHA</a:t>
            </a:r>
            <a:r>
              <a:rPr lang="ko-KR" altLang="en-US"/>
              <a:t>는 미국 표준 기술 연구소</a:t>
            </a:r>
            <a:r>
              <a:rPr lang="en-US" altLang="ko-KR"/>
              <a:t>(NIST)</a:t>
            </a:r>
            <a:r>
              <a:rPr lang="ko-KR" altLang="en-US"/>
              <a:t>에서 개발한 해시 함수 알고리즘들의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모음으로 </a:t>
            </a:r>
            <a:r>
              <a:rPr lang="en-US" altLang="ko-KR" u="sng"/>
              <a:t>SHA-1, SHA-2, SHA-3</a:t>
            </a:r>
            <a:r>
              <a:rPr lang="ko-KR" altLang="en-US" u="sng"/>
              <a:t>와 같은 다양한 버전이 있음</a:t>
            </a:r>
            <a:endParaRPr lang="en-US" altLang="ko-KR" u="sng"/>
          </a:p>
          <a:p>
            <a:pPr lvl="3" fontAlgn="base"/>
            <a:r>
              <a:rPr lang="ko-KR" altLang="en-US"/>
              <a:t>각각의 버전은 </a:t>
            </a:r>
            <a:r>
              <a:rPr lang="ko-KR" altLang="en-US" u="sng"/>
              <a:t>서로 다른 특징과 보안 수준을 가지고 있음</a:t>
            </a:r>
            <a:endParaRPr lang="en-US" altLang="ko-KR" u="sng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34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sz="2600"/>
              <a:t>블록체인에서 사용하는 해시 </a:t>
            </a:r>
            <a:r>
              <a:rPr lang="ko-KR" altLang="en-US" sz="2600" smtClean="0"/>
              <a:t>함수 종류</a:t>
            </a:r>
            <a:r>
              <a:rPr lang="en-US" altLang="ko-KR" sz="2600" smtClean="0"/>
              <a:t> </a:t>
            </a:r>
            <a:endParaRPr lang="ko-KR" altLang="en-US" sz="2600"/>
          </a:p>
          <a:p>
            <a:pPr lvl="1" fontAlgn="base"/>
            <a:r>
              <a:rPr lang="en-US" altLang="ko-KR" sz="2300"/>
              <a:t>SHA-256</a:t>
            </a:r>
          </a:p>
          <a:p>
            <a:pPr lvl="2" fontAlgn="base"/>
            <a:r>
              <a:rPr lang="en-US" altLang="ko-KR" b="0"/>
              <a:t>SHA-2 </a:t>
            </a:r>
            <a:r>
              <a:rPr lang="ko-KR" altLang="en-US" b="0"/>
              <a:t>계열에 속하는 해시 함수로 </a:t>
            </a:r>
            <a:r>
              <a:rPr lang="en-US" altLang="ko-KR" b="0"/>
              <a:t>256 </a:t>
            </a:r>
            <a:r>
              <a:rPr lang="ko-KR" altLang="en-US" b="0"/>
              <a:t>비트</a:t>
            </a:r>
            <a:r>
              <a:rPr lang="en-US" altLang="ko-KR" b="0"/>
              <a:t>(32 </a:t>
            </a:r>
            <a:r>
              <a:rPr lang="ko-KR" altLang="en-US" b="0"/>
              <a:t>바이트</a:t>
            </a:r>
            <a:r>
              <a:rPr lang="en-US" altLang="ko-KR" b="0"/>
              <a:t>)</a:t>
            </a:r>
            <a:r>
              <a:rPr lang="ko-KR" altLang="en-US" b="0"/>
              <a:t>의 해시값을 생성</a:t>
            </a:r>
            <a:endParaRPr lang="en-US" altLang="ko-KR" b="0"/>
          </a:p>
          <a:p>
            <a:pPr lvl="2" fontAlgn="base"/>
            <a:r>
              <a:rPr lang="ko-KR" altLang="en-US" b="0"/>
              <a:t>블록체인 기술을 기반한 최초의 암호화폐인 비트코인</a:t>
            </a:r>
            <a:r>
              <a:rPr lang="en-US" altLang="ko-KR" b="0"/>
              <a:t>(Bitcoin)</a:t>
            </a:r>
            <a:r>
              <a:rPr lang="ko-KR" altLang="en-US" b="0"/>
              <a:t>은 </a:t>
            </a:r>
            <a:r>
              <a:rPr lang="en-US" altLang="ko-KR" b="0"/>
              <a:t>SHA 256</a:t>
            </a:r>
            <a:r>
              <a:rPr lang="ko-KR" altLang="en-US" b="0"/>
              <a:t>을 트랜잭션 처리와 </a:t>
            </a:r>
            <a:r>
              <a:rPr lang="en-US" altLang="ko-KR" b="0"/>
              <a:t/>
            </a:r>
            <a:br>
              <a:rPr lang="en-US" altLang="ko-KR" b="0"/>
            </a:br>
            <a:r>
              <a:rPr lang="ko-KR" altLang="en-US" b="0"/>
              <a:t>보안을 위해 사용</a:t>
            </a:r>
            <a:endParaRPr lang="en-US" altLang="ko-KR" b="0"/>
          </a:p>
          <a:p>
            <a:pPr lvl="2" fontAlgn="base"/>
            <a:r>
              <a:rPr lang="ko-KR" altLang="en-US" b="0"/>
              <a:t>비트코인 이외에도 여러 가상 화폐 및 블록체인 프로젝트에서 </a:t>
            </a:r>
            <a:r>
              <a:rPr lang="en-US" altLang="ko-KR" b="0"/>
              <a:t>SHA-256</a:t>
            </a:r>
            <a:r>
              <a:rPr lang="ko-KR" altLang="en-US" b="0"/>
              <a:t>을 사용</a:t>
            </a:r>
            <a:endParaRPr lang="en-US" altLang="ko-KR" b="0"/>
          </a:p>
          <a:p>
            <a:pPr lvl="1" fontAlgn="base"/>
            <a:r>
              <a:rPr lang="en-US" altLang="ko-KR" sz="2300"/>
              <a:t>Keccak-256</a:t>
            </a:r>
          </a:p>
          <a:p>
            <a:pPr lvl="2" fontAlgn="base"/>
            <a:r>
              <a:rPr lang="en-US" altLang="ko-KR" b="0"/>
              <a:t>Keccak </a:t>
            </a:r>
            <a:r>
              <a:rPr lang="ko-KR" altLang="en-US" b="0"/>
              <a:t>해시 함수의 한 변종으로</a:t>
            </a:r>
            <a:r>
              <a:rPr lang="en-US" altLang="ko-KR" b="0"/>
              <a:t>, 256</a:t>
            </a:r>
            <a:r>
              <a:rPr lang="ko-KR" altLang="en-US" b="0"/>
              <a:t>비트</a:t>
            </a:r>
            <a:r>
              <a:rPr lang="en-US" altLang="ko-KR" b="0"/>
              <a:t>(32</a:t>
            </a:r>
            <a:r>
              <a:rPr lang="ko-KR" altLang="en-US" b="0"/>
              <a:t>바이트</a:t>
            </a:r>
            <a:r>
              <a:rPr lang="en-US" altLang="ko-KR" b="0"/>
              <a:t>)</a:t>
            </a:r>
            <a:r>
              <a:rPr lang="ko-KR" altLang="en-US" b="0"/>
              <a:t>의 해시값을 생성하는 알고리즘</a:t>
            </a:r>
            <a:endParaRPr lang="en-US" altLang="ko-KR" b="0"/>
          </a:p>
          <a:p>
            <a:pPr lvl="2" fontAlgn="base"/>
            <a:r>
              <a:rPr lang="ko-KR" altLang="en-US" b="0"/>
              <a:t>원래 </a:t>
            </a:r>
            <a:r>
              <a:rPr lang="en-US" altLang="ko-KR" b="0"/>
              <a:t>NIST</a:t>
            </a:r>
            <a:r>
              <a:rPr lang="ko-KR" altLang="en-US" b="0"/>
              <a:t>에 의해 </a:t>
            </a:r>
            <a:r>
              <a:rPr lang="en-US" altLang="ko-KR" b="0"/>
              <a:t>SHA-3</a:t>
            </a:r>
            <a:r>
              <a:rPr lang="ko-KR" altLang="en-US" b="0"/>
              <a:t>으로 선택되어 공개 해시 함수</a:t>
            </a:r>
            <a:endParaRPr lang="en-US" altLang="ko-KR" b="0"/>
          </a:p>
          <a:p>
            <a:pPr lvl="2" fontAlgn="base"/>
            <a:r>
              <a:rPr lang="ko-KR" altLang="en-US" b="0"/>
              <a:t>이더리움</a:t>
            </a:r>
            <a:r>
              <a:rPr lang="en-US" altLang="ko-KR" b="0"/>
              <a:t>(Ethereum)</a:t>
            </a:r>
            <a:r>
              <a:rPr lang="ko-KR" altLang="en-US" b="0"/>
              <a:t>에서 주로 사용되는 해시 함수로 이더리움은 스마트 계약을 실행하고 </a:t>
            </a:r>
            <a:r>
              <a:rPr lang="en-US" altLang="ko-KR" b="0"/>
              <a:t/>
            </a:r>
            <a:br>
              <a:rPr lang="en-US" altLang="ko-KR" b="0"/>
            </a:br>
            <a:r>
              <a:rPr lang="ko-KR" altLang="en-US" b="0"/>
              <a:t>트랜잭션을 처리하는 데에 </a:t>
            </a:r>
            <a:r>
              <a:rPr lang="en-US" altLang="ko-KR" b="0"/>
              <a:t>Keccak-256 </a:t>
            </a:r>
            <a:r>
              <a:rPr lang="ko-KR" altLang="en-US" b="0"/>
              <a:t>해시 함수를 사용</a:t>
            </a:r>
            <a:endParaRPr lang="en-US" altLang="ko-KR" b="0"/>
          </a:p>
          <a:p>
            <a:pPr lvl="2" fontAlgn="base"/>
            <a:r>
              <a:rPr lang="en-US" altLang="ko-KR" b="0"/>
              <a:t>Keccak-256</a:t>
            </a:r>
            <a:r>
              <a:rPr lang="ko-KR" altLang="en-US" b="0"/>
              <a:t>은 블록체인에서 데이터 무결성을 검증하고 다양한 보안 관련 기술에 사용될 수 있음</a:t>
            </a:r>
            <a:endParaRPr lang="en-US" altLang="ko-KR" b="0"/>
          </a:p>
          <a:p>
            <a:pPr lvl="1" fontAlgn="base"/>
            <a:r>
              <a:rPr lang="en-US" altLang="ko-KR" sz="2300"/>
              <a:t>RIPEMD-160</a:t>
            </a:r>
          </a:p>
          <a:p>
            <a:pPr lvl="2" fontAlgn="base"/>
            <a:r>
              <a:rPr lang="en-US" altLang="ko-KR" b="0"/>
              <a:t>RIPEMD(Race Integrity Primitives Evaluation Message Digest) </a:t>
            </a:r>
            <a:r>
              <a:rPr lang="ko-KR" altLang="en-US" b="0"/>
              <a:t>알고리즘을 기반으로 하여 개발됨</a:t>
            </a:r>
            <a:endParaRPr lang="en-US" altLang="ko-KR" b="0"/>
          </a:p>
          <a:p>
            <a:pPr lvl="2" fontAlgn="base"/>
            <a:r>
              <a:rPr lang="ko-KR" altLang="en-US" b="0"/>
              <a:t>주로 암호화폐와 관련된 기술에서 사용됨</a:t>
            </a:r>
            <a:endParaRPr lang="en-US" altLang="ko-KR" b="0"/>
          </a:p>
          <a:p>
            <a:pPr lvl="2" fontAlgn="base"/>
            <a:r>
              <a:rPr lang="ko-KR" altLang="en-US" b="0"/>
              <a:t>예를 들어</a:t>
            </a:r>
            <a:r>
              <a:rPr lang="en-US" altLang="ko-KR" b="0"/>
              <a:t>, </a:t>
            </a:r>
            <a:r>
              <a:rPr lang="ko-KR" altLang="en-US" b="0"/>
              <a:t>비트코인에서는 공개키를 </a:t>
            </a:r>
            <a:r>
              <a:rPr lang="en-US" altLang="ko-KR" b="0"/>
              <a:t>RIPEMD-160</a:t>
            </a:r>
            <a:r>
              <a:rPr lang="ko-KR" altLang="en-US" b="0"/>
              <a:t>으로 해시하여 주소를 생성</a:t>
            </a:r>
            <a:endParaRPr lang="en-US" altLang="ko-KR" b="0"/>
          </a:p>
          <a:p>
            <a:pPr lvl="2" fontAlgn="base"/>
            <a:r>
              <a:rPr lang="ko-KR" altLang="en-US" b="0"/>
              <a:t>이를 통해 공개키의 길이를 줄이고</a:t>
            </a:r>
            <a:r>
              <a:rPr lang="en-US" altLang="ko-KR" b="0"/>
              <a:t>, </a:t>
            </a:r>
            <a:r>
              <a:rPr lang="ko-KR" altLang="en-US" b="0"/>
              <a:t>더 간결하고 보안 측면에서 강력한 주소를 생성할 수 있음</a:t>
            </a:r>
            <a:endParaRPr lang="en-US" altLang="ko-KR" b="0"/>
          </a:p>
          <a:p>
            <a:pPr lvl="1" fontAlgn="base"/>
            <a:r>
              <a:rPr lang="ko-KR" altLang="en-US" sz="2300"/>
              <a:t>그로스톨 알고리즘</a:t>
            </a:r>
            <a:r>
              <a:rPr lang="en-US" altLang="ko-KR" sz="2300"/>
              <a:t>(Grøstl Algorithm)</a:t>
            </a:r>
          </a:p>
          <a:p>
            <a:pPr lvl="2" fontAlgn="base"/>
            <a:r>
              <a:rPr lang="ko-KR" altLang="en-US" b="0"/>
              <a:t>미국 표준 기술 연구소</a:t>
            </a:r>
            <a:r>
              <a:rPr lang="en-US" altLang="ko-KR" b="0"/>
              <a:t>(NIST)</a:t>
            </a:r>
            <a:r>
              <a:rPr lang="ko-KR" altLang="en-US" b="0"/>
              <a:t>의 해시 함수 대회에서 최종 </a:t>
            </a:r>
            <a:r>
              <a:rPr lang="en-US" altLang="ko-KR" b="0"/>
              <a:t>5</a:t>
            </a:r>
            <a:r>
              <a:rPr lang="ko-KR" altLang="en-US" b="0"/>
              <a:t>에 선정된 새로운 암호화 해시 함수</a:t>
            </a:r>
            <a:endParaRPr lang="en-US" altLang="ko-KR" b="0"/>
          </a:p>
          <a:p>
            <a:pPr lvl="2" fontAlgn="base"/>
            <a:r>
              <a:rPr lang="ko-KR" altLang="en-US" b="0"/>
              <a:t>그로스톨 알고리즘을 활용한 그로스톨 코인</a:t>
            </a:r>
            <a:r>
              <a:rPr lang="en-US" altLang="ko-KR" b="0"/>
              <a:t>, </a:t>
            </a:r>
            <a:r>
              <a:rPr lang="ko-KR" altLang="en-US" b="0"/>
              <a:t>디지 바이트</a:t>
            </a:r>
            <a:r>
              <a:rPr lang="en-US" altLang="ko-KR" b="0"/>
              <a:t>, </a:t>
            </a:r>
            <a:r>
              <a:rPr lang="ko-KR" altLang="en-US" b="0"/>
              <a:t>버지 등 새로운 블록체인에 활용되기도 함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2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mtClean="0"/>
              <a:t>해시 함수</a:t>
            </a:r>
            <a:r>
              <a:rPr lang="en-US" altLang="ko-KR" smtClean="0"/>
              <a:t>(MD5)</a:t>
            </a:r>
            <a:endParaRPr lang="ko-KR" altLang="en-US"/>
          </a:p>
          <a:p>
            <a:pPr lvl="1"/>
            <a:r>
              <a:rPr lang="en-US" altLang="ko-KR"/>
              <a:t>MD5(Message-Digest algorithm 5)</a:t>
            </a:r>
          </a:p>
          <a:p>
            <a:pPr lvl="2"/>
            <a:r>
              <a:rPr lang="ko-KR" altLang="en-US" u="sng">
                <a:solidFill>
                  <a:srgbClr val="006600"/>
                </a:solidFill>
              </a:rPr>
              <a:t>콘텐츠 검증 및 디지털 서명뿐만 아니라 메시지 인증에 </a:t>
            </a:r>
            <a:r>
              <a:rPr lang="ko-KR" altLang="en-US"/>
              <a:t>사용되는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해시 알고리즘</a:t>
            </a:r>
            <a:endParaRPr lang="en-US" altLang="ko-KR"/>
          </a:p>
          <a:p>
            <a:pPr lvl="3"/>
            <a:r>
              <a:rPr lang="en-US" altLang="ko-KR">
                <a:solidFill>
                  <a:srgbClr val="FF0000"/>
                </a:solidFill>
              </a:rPr>
              <a:t>128</a:t>
            </a:r>
            <a:r>
              <a:rPr lang="ko-KR" altLang="en-US">
                <a:solidFill>
                  <a:srgbClr val="FF0000"/>
                </a:solidFill>
              </a:rPr>
              <a:t>비트의 해시 값을 </a:t>
            </a:r>
            <a:r>
              <a:rPr lang="ko-KR" altLang="en-US"/>
              <a:t>생성하는 해시 함수</a:t>
            </a:r>
            <a:endParaRPr lang="en-US" altLang="ko-KR"/>
          </a:p>
          <a:p>
            <a:pPr lvl="3"/>
            <a:r>
              <a:rPr lang="ko-KR" altLang="en-US"/>
              <a:t>이전에 쓰이던 </a:t>
            </a:r>
            <a:r>
              <a:rPr lang="en-US" altLang="ko-KR"/>
              <a:t>MD4</a:t>
            </a:r>
            <a:r>
              <a:rPr lang="ko-KR" altLang="en-US"/>
              <a:t>를 대체하기 위해 만들어졌음</a:t>
            </a:r>
            <a:endParaRPr lang="en-US" altLang="ko-KR"/>
          </a:p>
          <a:p>
            <a:pPr lvl="3"/>
            <a:r>
              <a:rPr lang="en-US" altLang="ko-KR"/>
              <a:t>MD5</a:t>
            </a:r>
            <a:r>
              <a:rPr lang="ko-KR" altLang="en-US"/>
              <a:t>는 </a:t>
            </a:r>
            <a:r>
              <a:rPr lang="ko-KR" altLang="en-US" u="sng"/>
              <a:t>보낸 파일과 받은 파일이 일치하는지 확인하는 해시 함수를 </a:t>
            </a:r>
            <a:r>
              <a:rPr lang="en-US" altLang="ko-KR" u="sng"/>
              <a:t/>
            </a:r>
            <a:br>
              <a:rPr lang="en-US" altLang="ko-KR" u="sng"/>
            </a:br>
            <a:r>
              <a:rPr lang="ko-KR" altLang="en-US" u="sng"/>
              <a:t>기반으로 함</a:t>
            </a:r>
            <a:endParaRPr lang="en-US" altLang="ko-KR" u="sng"/>
          </a:p>
          <a:p>
            <a:pPr lvl="4"/>
            <a:r>
              <a:rPr lang="ko-KR" altLang="en-US"/>
              <a:t>주로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프로그램이나 파일이 원본 그대로인지를 확인하는 </a:t>
            </a:r>
            <a: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무결성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검사 등에 사용</a:t>
            </a:r>
            <a:endParaRPr lang="en-US" altLang="ko-KR" u="sng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en-US" altLang="ko-KR"/>
              <a:t>MD5</a:t>
            </a:r>
            <a:r>
              <a:rPr lang="ko-KR" altLang="en-US"/>
              <a:t>가 </a:t>
            </a:r>
            <a:r>
              <a:rPr lang="ko-KR" altLang="en-US">
                <a:solidFill>
                  <a:srgbClr val="006600"/>
                </a:solidFill>
              </a:rPr>
              <a:t>데이터 암호화에 사용되었지만</a:t>
            </a:r>
            <a:r>
              <a:rPr lang="en-US" altLang="ko-KR"/>
              <a:t>, </a:t>
            </a:r>
            <a:r>
              <a:rPr lang="ko-KR" altLang="en-US" u="sng">
                <a:solidFill>
                  <a:srgbClr val="FF0000"/>
                </a:solidFill>
              </a:rPr>
              <a:t>현재는 주로 인증에 사용됨</a:t>
            </a:r>
            <a:endParaRPr lang="en-US" altLang="ko-KR" u="sng">
              <a:solidFill>
                <a:srgbClr val="FF0000"/>
              </a:solidFill>
            </a:endParaRPr>
          </a:p>
          <a:p>
            <a:pPr lvl="4"/>
            <a:r>
              <a:rPr lang="en-US" altLang="ko-KR"/>
              <a:t>1996</a:t>
            </a:r>
            <a:r>
              <a:rPr lang="ko-KR" altLang="en-US"/>
              <a:t>년과</a:t>
            </a:r>
            <a:r>
              <a:rPr lang="en-US" altLang="ko-KR"/>
              <a:t> 2004</a:t>
            </a:r>
            <a:r>
              <a:rPr lang="ko-KR" altLang="en-US"/>
              <a:t>년에 </a:t>
            </a:r>
            <a:r>
              <a:rPr lang="ko-KR" altLang="en-US" u="sng">
                <a:solidFill>
                  <a:srgbClr val="7030A0"/>
                </a:solidFill>
              </a:rPr>
              <a:t>설계상 또는 암호화 결함이 결함이 발견되었음</a:t>
            </a:r>
            <a:endParaRPr lang="en-US" altLang="ko-KR" u="sng">
              <a:solidFill>
                <a:srgbClr val="7030A0"/>
              </a:solidFill>
            </a:endParaRPr>
          </a:p>
          <a:p>
            <a:pPr lvl="4"/>
            <a:r>
              <a:rPr lang="ko-KR" altLang="en-US"/>
              <a:t>현재는 </a:t>
            </a:r>
            <a:r>
              <a:rPr lang="en-US" altLang="ko-KR"/>
              <a:t>MD5 </a:t>
            </a:r>
            <a:r>
              <a:rPr lang="ko-KR" altLang="en-US"/>
              <a:t>알고리즘을 </a:t>
            </a:r>
            <a:r>
              <a:rPr lang="ko-KR" altLang="en-US" u="sng"/>
              <a:t>보안 관련 용도로 쓰는 것은 권장하지 않으며</a:t>
            </a:r>
            <a:r>
              <a:rPr lang="en-US" altLang="ko-KR" u="sng"/>
              <a:t>,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smtClean="0"/>
              <a:t>심각한 </a:t>
            </a:r>
            <a:r>
              <a:rPr lang="ko-KR" altLang="en-US"/>
              <a:t>보안 문제를 야기할 수도 있음</a:t>
            </a:r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57192"/>
            <a:ext cx="33051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8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</a:t>
            </a:r>
            <a:r>
              <a:rPr lang="en-US" altLang="ko-KR"/>
              <a:t>(MD5)</a:t>
            </a:r>
            <a:endParaRPr lang="ko-KR" altLang="en-US"/>
          </a:p>
          <a:p>
            <a:pPr lvl="1"/>
            <a:r>
              <a:rPr lang="en-US" altLang="ko-KR" smtClean="0"/>
              <a:t>MD5(Message-Digest </a:t>
            </a:r>
            <a:r>
              <a:rPr lang="en-US" altLang="ko-KR"/>
              <a:t>algorithm 5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302574" y="2420888"/>
            <a:ext cx="7013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# hashlib</a:t>
            </a:r>
            <a:r>
              <a:rPr lang="ko-KR" altLang="en-US" sz="1400">
                <a:latin typeface="+mn-ea"/>
              </a:rPr>
              <a:t>의 </a:t>
            </a:r>
            <a:r>
              <a:rPr lang="en-US" altLang="ko-KR" sz="1400">
                <a:latin typeface="+mn-ea"/>
              </a:rPr>
              <a:t>md5 </a:t>
            </a:r>
            <a:r>
              <a:rPr lang="ko-KR" altLang="en-US" sz="1400">
                <a:latin typeface="+mn-ea"/>
              </a:rPr>
              <a:t>함수에 전달하는 문자열은 바이트 문자열이어야 하므로</a:t>
            </a:r>
          </a:p>
          <a:p>
            <a:r>
              <a:rPr lang="en-US" altLang="ko-KR" sz="1400">
                <a:latin typeface="+mn-ea"/>
              </a:rPr>
              <a:t># #.encode('utf-8')</a:t>
            </a:r>
            <a:r>
              <a:rPr lang="ko-KR" altLang="en-US" sz="1400">
                <a:latin typeface="+mn-ea"/>
              </a:rPr>
              <a:t>을 이용하여 문자열을 </a:t>
            </a:r>
            <a:r>
              <a:rPr lang="en-US" altLang="ko-KR" sz="1400">
                <a:latin typeface="+mn-ea"/>
              </a:rPr>
              <a:t>utf-8 </a:t>
            </a:r>
            <a:r>
              <a:rPr lang="ko-KR" altLang="en-US" sz="1400">
                <a:latin typeface="+mn-ea"/>
              </a:rPr>
              <a:t>형식의 바이트 문자열로 변환시킴</a:t>
            </a:r>
          </a:p>
          <a:p>
            <a:r>
              <a:rPr lang="en-US" altLang="ko-KR" sz="1400">
                <a:latin typeface="+mn-ea"/>
              </a:rPr>
              <a:t># hexdigest() : </a:t>
            </a:r>
            <a:r>
              <a:rPr lang="ko-KR" altLang="en-US" sz="1400">
                <a:latin typeface="+mn-ea"/>
              </a:rPr>
              <a:t>문자열을 해싱한 다음에는 </a:t>
            </a:r>
            <a:r>
              <a:rPr lang="en-US" altLang="ko-KR" sz="1400">
                <a:latin typeface="+mn-ea"/>
              </a:rPr>
              <a:t>digest() </a:t>
            </a:r>
            <a:r>
              <a:rPr lang="ko-KR" altLang="en-US" sz="1400">
                <a:latin typeface="+mn-ea"/>
              </a:rPr>
              <a:t>또는 </a:t>
            </a:r>
            <a:r>
              <a:rPr lang="en-US" altLang="ko-KR" sz="1400">
                <a:latin typeface="+mn-ea"/>
              </a:rPr>
              <a:t>hexdigest() </a:t>
            </a:r>
            <a:r>
              <a:rPr lang="ko-KR" altLang="en-US" sz="1400">
                <a:latin typeface="+mn-ea"/>
              </a:rPr>
              <a:t>함수를 사용하여 </a:t>
            </a:r>
          </a:p>
          <a:p>
            <a:r>
              <a:rPr lang="en-US" altLang="ko-KR" sz="1400">
                <a:latin typeface="+mn-ea"/>
              </a:rPr>
              <a:t># </a:t>
            </a:r>
            <a:r>
              <a:rPr lang="ko-KR" altLang="en-US" sz="1400">
                <a:latin typeface="+mn-ea"/>
              </a:rPr>
              <a:t>해싱한 문자열을 얻을 수 있음</a:t>
            </a:r>
          </a:p>
          <a:p>
            <a:r>
              <a:rPr lang="ko-KR" altLang="en-US" sz="1400">
                <a:latin typeface="+mn-ea"/>
              </a:rPr>
              <a:t/>
            </a:r>
            <a:br>
              <a:rPr lang="ko-KR" altLang="en-US" sz="1400">
                <a:latin typeface="+mn-ea"/>
              </a:rPr>
            </a:br>
            <a:r>
              <a:rPr lang="en-US" altLang="ko-KR" sz="1400">
                <a:latin typeface="+mn-ea"/>
              </a:rPr>
              <a:t>from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hashlib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import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md5</a:t>
            </a:r>
            <a:endParaRPr lang="ko-KR" altLang="en-US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str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=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"ABCDEFG"</a:t>
            </a:r>
            <a:endParaRPr lang="ko-KR" altLang="en-US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result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=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md5(str.encode('utf-8')).hexdigest()</a:t>
            </a:r>
          </a:p>
          <a:p>
            <a:r>
              <a:rPr lang="en-US" altLang="ko-KR" sz="1400">
                <a:latin typeface="+mn-ea"/>
              </a:rPr>
              <a:t>print(result) #---&gt;bb747b3df3130fe1ca4afa93fb7d97c9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478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</a:t>
            </a:r>
            <a:r>
              <a:rPr lang="en-US" altLang="ko-KR"/>
              <a:t>(MD5)</a:t>
            </a:r>
            <a:endParaRPr lang="ko-KR" altLang="en-US"/>
          </a:p>
          <a:p>
            <a:pPr lvl="1"/>
            <a:r>
              <a:rPr lang="en-US" altLang="ko-KR" smtClean="0"/>
              <a:t>MD5(Message-Digest </a:t>
            </a:r>
            <a:r>
              <a:rPr lang="en-US" altLang="ko-KR"/>
              <a:t>algorithm 5</a:t>
            </a:r>
            <a:r>
              <a:rPr lang="en-US" altLang="ko-KR" smtClean="0"/>
              <a:t>)</a:t>
            </a:r>
            <a:endParaRPr lang="en-US" altLang="ko-KR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88504"/>
              </p:ext>
            </p:extLst>
          </p:nvPr>
        </p:nvGraphicFramePr>
        <p:xfrm>
          <a:off x="6588224" y="3573016"/>
          <a:ext cx="1208137" cy="154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포장기 셸 개체" showAsIcon="1" r:id="rId3" imgW="400320" imgH="513360" progId="Package">
                  <p:embed/>
                </p:oleObj>
              </mc:Choice>
              <mc:Fallback>
                <p:oleObj name="포장기 셸 개체" showAsIcon="1" r:id="rId3" imgW="4003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224" y="3573016"/>
                        <a:ext cx="1208137" cy="1548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49474"/>
              </p:ext>
            </p:extLst>
          </p:nvPr>
        </p:nvGraphicFramePr>
        <p:xfrm>
          <a:off x="1907704" y="3717032"/>
          <a:ext cx="1080120" cy="105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포장기 셸 개체" showAsIcon="1" r:id="rId5" imgW="524160" imgH="513360" progId="Package">
                  <p:embed/>
                </p:oleObj>
              </mc:Choice>
              <mc:Fallback>
                <p:oleObj name="포장기 셸 개체" showAsIcon="1" r:id="rId5" imgW="52416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704" y="3717032"/>
                        <a:ext cx="1080120" cy="1057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82143"/>
              </p:ext>
            </p:extLst>
          </p:nvPr>
        </p:nvGraphicFramePr>
        <p:xfrm>
          <a:off x="3995936" y="3789040"/>
          <a:ext cx="1270733" cy="97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포장기 셸 개체" showAsIcon="1" r:id="rId7" imgW="667080" imgH="513360" progId="Package">
                  <p:embed/>
                </p:oleObj>
              </mc:Choice>
              <mc:Fallback>
                <p:oleObj name="포장기 셸 개체" showAsIcon="1" r:id="rId7" imgW="6670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3789040"/>
                        <a:ext cx="1270733" cy="97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10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암호화폐에서 사용되는 보안기술 대하여 설명할 수 있다</a:t>
            </a:r>
            <a:r>
              <a:rPr lang="en-US" altLang="ko-KR"/>
              <a:t>.</a:t>
            </a:r>
            <a:endParaRPr lang="ko-KR" altLang="en-US" b="0"/>
          </a:p>
          <a:p>
            <a:r>
              <a:rPr lang="ko-KR" altLang="en-US" smtClean="0"/>
              <a:t>해시함수와 공개키 암호시스템의 동작 방식에 대하여 설명할 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있다</a:t>
            </a:r>
            <a:r>
              <a:rPr lang="en-US" altLang="ko-KR"/>
              <a:t>.</a:t>
            </a:r>
            <a:endParaRPr lang="ko-KR" altLang="en-US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</a:t>
            </a:r>
            <a:r>
              <a:rPr lang="en-US" altLang="ko-KR"/>
              <a:t>(MD5)</a:t>
            </a:r>
            <a:endParaRPr lang="ko-KR" altLang="en-US"/>
          </a:p>
          <a:p>
            <a:pPr lvl="1"/>
            <a:r>
              <a:rPr lang="en-US" altLang="ko-KR" smtClean="0"/>
              <a:t>MD5(Message-Digest </a:t>
            </a:r>
            <a:r>
              <a:rPr lang="en-US" altLang="ko-KR"/>
              <a:t>algorithm 5</a:t>
            </a:r>
            <a:r>
              <a:rPr lang="en-US" altLang="ko-KR" smtClean="0"/>
              <a:t>)</a:t>
            </a:r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385106" cy="47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31392"/>
              </p:ext>
            </p:extLst>
          </p:nvPr>
        </p:nvGraphicFramePr>
        <p:xfrm>
          <a:off x="2699792" y="3789040"/>
          <a:ext cx="358211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포장기 셸 개체" showAsIcon="1" r:id="rId4" imgW="2125080" imgH="513360" progId="Package">
                  <p:embed/>
                </p:oleObj>
              </mc:Choice>
              <mc:Fallback>
                <p:oleObj name="포장기 셸 개체" showAsIcon="1" r:id="rId4" imgW="21250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9792" y="3789040"/>
                        <a:ext cx="358211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702202"/>
              </p:ext>
            </p:extLst>
          </p:nvPr>
        </p:nvGraphicFramePr>
        <p:xfrm>
          <a:off x="2987824" y="5229200"/>
          <a:ext cx="3077276" cy="90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포장기 셸 개체" showAsIcon="1" r:id="rId6" imgW="1743840" imgH="513360" progId="Package">
                  <p:embed/>
                </p:oleObj>
              </mc:Choice>
              <mc:Fallback>
                <p:oleObj name="포장기 셸 개체" showAsIcon="1" r:id="rId6" imgW="174384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7824" y="5229200"/>
                        <a:ext cx="3077276" cy="905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70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안전 해시 알고리즘</a:t>
            </a:r>
            <a:r>
              <a:rPr lang="en-US" altLang="ko-KR"/>
              <a:t>(SHA: Secure Hash Algorithm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1993</a:t>
            </a:r>
            <a:r>
              <a:rPr lang="ko-KR" altLang="en-US" smtClean="0">
                <a:solidFill>
                  <a:schemeClr val="tx1"/>
                </a:solidFill>
              </a:rPr>
              <a:t>년 디지털 서명을 위하여 미국국가안보국</a:t>
            </a:r>
            <a:r>
              <a:rPr lang="en-US" altLang="ko-KR">
                <a:solidFill>
                  <a:schemeClr val="tx1"/>
                </a:solidFill>
              </a:rPr>
              <a:t>(NSA)</a:t>
            </a:r>
            <a:r>
              <a:rPr lang="ko-KR" altLang="en-US" smtClean="0">
                <a:solidFill>
                  <a:schemeClr val="tx1"/>
                </a:solidFill>
              </a:rPr>
              <a:t>에서 개발된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해시함수</a:t>
            </a:r>
            <a:endParaRPr lang="ko-KR" altLang="en-US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SHA </a:t>
            </a:r>
            <a:r>
              <a:rPr lang="ko-KR" altLang="en-US" smtClean="0">
                <a:solidFill>
                  <a:schemeClr val="tx1"/>
                </a:solidFill>
              </a:rPr>
              <a:t>개정판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ko-KR" altLang="en-US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해시값은 </a:t>
            </a:r>
            <a:r>
              <a:rPr lang="ko-KR" altLang="en-US" smtClean="0"/>
              <a:t>메시지가 조금만 바뀌어도 완전히 바뀔 수 있음</a:t>
            </a:r>
            <a:endParaRPr lang="en-US" altLang="ko-KR" smtClean="0"/>
          </a:p>
          <a:p>
            <a:pPr lvl="2"/>
            <a:r>
              <a:rPr lang="en-US" altLang="ko-KR" smtClean="0"/>
              <a:t>SHA1</a:t>
            </a:r>
            <a:r>
              <a:rPr lang="en-US" altLang="ko-KR"/>
              <a:t>("The quick brown fox jumps over the lazy dog</a:t>
            </a:r>
            <a:r>
              <a:rPr lang="en-US" altLang="ko-KR" smtClean="0"/>
              <a:t>") = 2fd4e1c67a2d28fced849ee1bb76e7391b93eb12</a:t>
            </a:r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SHA1</a:t>
            </a:r>
            <a:r>
              <a:rPr lang="en-US" altLang="ko-KR"/>
              <a:t>("The quick brown fox jumps over the lazy dog</a:t>
            </a:r>
            <a:r>
              <a:rPr lang="en-US" altLang="ko-KR" smtClean="0">
                <a:solidFill>
                  <a:srgbClr val="C00000"/>
                </a:solidFill>
              </a:rPr>
              <a:t>.</a:t>
            </a:r>
            <a:r>
              <a:rPr lang="en-US" altLang="ko-KR" smtClean="0"/>
              <a:t>") = </a:t>
            </a:r>
            <a:r>
              <a:rPr lang="en-US" altLang="ko-KR"/>
              <a:t>408d94384216f890ff7a0c3528e8bed1e0b01621</a:t>
            </a:r>
            <a:endParaRPr lang="ko-KR" altLang="en-US" b="0"/>
          </a:p>
          <a:p>
            <a:pPr lvl="1"/>
            <a:endParaRPr lang="ko-KR" altLang="en-US" b="0"/>
          </a:p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82357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13301" y="422108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>
                <a:solidFill>
                  <a:srgbClr val="C00000"/>
                </a:solidFill>
              </a:rPr>
              <a:t>라운드</a:t>
            </a:r>
            <a:r>
              <a:rPr lang="en-US" altLang="ko-KR" sz="1100" b="1">
                <a:solidFill>
                  <a:srgbClr val="C00000"/>
                </a:solidFill>
              </a:rPr>
              <a:t>(Round) </a:t>
            </a:r>
            <a:r>
              <a:rPr lang="en-US" altLang="ko-KR" sz="1100" b="1" smtClean="0">
                <a:solidFill>
                  <a:srgbClr val="C00000"/>
                </a:solidFill>
              </a:rPr>
              <a:t>- </a:t>
            </a:r>
            <a:r>
              <a:rPr lang="ko-KR" altLang="en-US" sz="1100" b="1" smtClean="0">
                <a:solidFill>
                  <a:srgbClr val="C00000"/>
                </a:solidFill>
              </a:rPr>
              <a:t>해시 </a:t>
            </a:r>
            <a:r>
              <a:rPr lang="ko-KR" altLang="en-US" sz="1100" b="1">
                <a:solidFill>
                  <a:srgbClr val="C00000"/>
                </a:solidFill>
              </a:rPr>
              <a:t>값을 생성하는 내부적인 반복 처리 단계</a:t>
            </a:r>
          </a:p>
        </p:txBody>
      </p:sp>
    </p:spTree>
    <p:extLst>
      <p:ext uri="{BB962C8B-B14F-4D97-AF65-F5344CB8AC3E}">
        <p14:creationId xmlns:p14="http://schemas.microsoft.com/office/powerpoint/2010/main" val="425246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/>
              <a:t>SHA </a:t>
            </a:r>
            <a:r>
              <a:rPr lang="ko-KR" altLang="en-US" sz="2200"/>
              <a:t>안정성</a:t>
            </a:r>
          </a:p>
          <a:p>
            <a:pPr lvl="1"/>
            <a:r>
              <a:rPr lang="en-US" altLang="ko-KR" sz="1900" smtClean="0"/>
              <a:t>SHA-1</a:t>
            </a:r>
            <a:r>
              <a:rPr lang="ko-KR" altLang="en-US" sz="1900" smtClean="0"/>
              <a:t>의 </a:t>
            </a:r>
            <a:r>
              <a:rPr lang="ko-KR" altLang="en-US" sz="1900" u="sng" smtClean="0"/>
              <a:t>첫번째 충돌 발표</a:t>
            </a:r>
            <a:r>
              <a:rPr lang="en-US" altLang="ko-KR" sz="1900" u="sng"/>
              <a:t>(Google Security Blog, 2017</a:t>
            </a:r>
            <a:r>
              <a:rPr lang="ko-KR" altLang="en-US" sz="1900" u="sng"/>
              <a:t>년</a:t>
            </a:r>
            <a:r>
              <a:rPr lang="en-US" altLang="ko-KR" sz="1900" u="sng"/>
              <a:t>2</a:t>
            </a:r>
            <a:r>
              <a:rPr lang="ko-KR" altLang="en-US" sz="1900" u="sng"/>
              <a:t>월</a:t>
            </a:r>
            <a:r>
              <a:rPr lang="en-US" altLang="ko-KR" sz="1900" u="sng" smtClean="0"/>
              <a:t>)</a:t>
            </a:r>
          </a:p>
          <a:p>
            <a:pPr lvl="2"/>
            <a:r>
              <a:rPr lang="ko-KR" altLang="en-US" smtClean="0"/>
              <a:t>다음 </a:t>
            </a:r>
            <a:r>
              <a:rPr lang="en-US" altLang="ko-KR" u="sng" smtClean="0"/>
              <a:t>2 </a:t>
            </a:r>
            <a:r>
              <a:rPr lang="ko-KR" altLang="en-US" u="sng" smtClean="0"/>
              <a:t>개의 </a:t>
            </a:r>
            <a:r>
              <a:rPr lang="en-US" altLang="ko-KR" u="sng" smtClean="0"/>
              <a:t>pdf </a:t>
            </a:r>
            <a:r>
              <a:rPr lang="ko-KR" altLang="en-US" u="sng" smtClean="0"/>
              <a:t>파일에 </a:t>
            </a:r>
            <a:r>
              <a:rPr lang="ko-KR" altLang="en-US" smtClean="0"/>
              <a:t>대하여 동일한 </a:t>
            </a:r>
            <a:r>
              <a:rPr lang="en-US" altLang="ko-KR" smtClean="0"/>
              <a:t>SHA-1 </a:t>
            </a:r>
            <a:r>
              <a:rPr lang="ko-KR" altLang="en-US" smtClean="0"/>
              <a:t>해시값 생성</a:t>
            </a:r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endParaRPr lang="ko-KR" altLang="en-US" b="0"/>
          </a:p>
          <a:p>
            <a:pPr lvl="1"/>
            <a:r>
              <a:rPr lang="en-US" altLang="ko-KR" sz="1900"/>
              <a:t>SHA-256, 384, 512</a:t>
            </a:r>
            <a:r>
              <a:rPr lang="ko-KR" altLang="en-US" sz="1900" smtClean="0"/>
              <a:t>는 </a:t>
            </a:r>
            <a:r>
              <a:rPr lang="ko-KR" altLang="en-US" sz="1900" u="sng" smtClean="0"/>
              <a:t>아직 충돌이 발견되지 않음</a:t>
            </a:r>
            <a:endParaRPr lang="ko-KR" altLang="en-US" sz="1900" b="0" u="sng"/>
          </a:p>
          <a:p>
            <a:pPr lvl="2"/>
            <a:endParaRPr lang="ko-KR" altLang="en-US"/>
          </a:p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97217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04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altLang="ko-KR"/>
              <a:t>SHA-256 </a:t>
            </a:r>
            <a:r>
              <a:rPr lang="ko-KR" altLang="en-US" smtClean="0"/>
              <a:t>해시함수</a:t>
            </a:r>
            <a:endParaRPr lang="ko-KR" altLang="en-US"/>
          </a:p>
          <a:p>
            <a:pPr lvl="1"/>
            <a:r>
              <a:rPr lang="ko-KR" altLang="en-US"/>
              <a:t>처리 </a:t>
            </a:r>
            <a:r>
              <a:rPr lang="ko-KR" altLang="en-US" smtClean="0"/>
              <a:t>과정</a:t>
            </a:r>
            <a:r>
              <a:rPr lang="en-US" altLang="ko-KR" smtClean="0"/>
              <a:t>(1)</a:t>
            </a:r>
            <a:endParaRPr lang="en-US" altLang="ko-KR"/>
          </a:p>
          <a:p>
            <a:pPr lvl="2"/>
            <a:r>
              <a:rPr lang="ko-KR" altLang="en-US" smtClean="0"/>
              <a:t>① 메시지에 추가 비트</a:t>
            </a:r>
            <a:r>
              <a:rPr lang="en-US" altLang="ko-KR"/>
              <a:t>(1000….0) </a:t>
            </a:r>
            <a:r>
              <a:rPr lang="ko-KR" altLang="en-US" smtClean="0"/>
              <a:t>및 메시지 길이 필드를 추가하여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전체가 </a:t>
            </a:r>
            <a:r>
              <a:rPr lang="en-US" altLang="ko-KR" smtClean="0"/>
              <a:t>512</a:t>
            </a:r>
            <a:r>
              <a:rPr lang="ko-KR" altLang="en-US" smtClean="0"/>
              <a:t>의 배수가 되도록</a:t>
            </a:r>
            <a:endParaRPr lang="en-US" altLang="ko-KR" smtClean="0"/>
          </a:p>
          <a:p>
            <a:pPr lvl="2"/>
            <a:r>
              <a:rPr lang="ko-KR" altLang="en-US" smtClean="0"/>
              <a:t>② </a:t>
            </a:r>
            <a:r>
              <a:rPr lang="en-US" altLang="ko-KR" smtClean="0"/>
              <a:t>256</a:t>
            </a:r>
            <a:r>
              <a:rPr lang="ko-KR" altLang="en-US" smtClean="0"/>
              <a:t>비트의 </a:t>
            </a:r>
            <a:r>
              <a:rPr lang="ko-KR" altLang="en-US" u="sng" smtClean="0"/>
              <a:t>초기 백터와 </a:t>
            </a:r>
            <a:r>
              <a:rPr lang="en-US" altLang="ko-KR" u="sng" smtClean="0"/>
              <a:t>512</a:t>
            </a:r>
            <a:r>
              <a:rPr lang="ko-KR" altLang="en-US" u="sng" smtClean="0"/>
              <a:t>비트 블록을 입력받아 </a:t>
            </a:r>
            <a:r>
              <a:rPr lang="ko-KR" altLang="en-US" smtClean="0"/>
              <a:t>압축함수 처리</a:t>
            </a:r>
            <a:endParaRPr lang="ko-KR" altLang="en-US" b="0"/>
          </a:p>
          <a:p>
            <a:pPr lvl="2"/>
            <a:r>
              <a:rPr lang="ko-KR" altLang="en-US" smtClean="0"/>
              <a:t>③ </a:t>
            </a:r>
            <a:r>
              <a:rPr lang="en-US" altLang="ko-KR" smtClean="0"/>
              <a:t>256</a:t>
            </a:r>
            <a:r>
              <a:rPr lang="ko-KR" altLang="en-US" smtClean="0"/>
              <a:t>비트 메시지 다이제스트 생성</a:t>
            </a:r>
            <a:endParaRPr lang="ko-KR" altLang="en-US" b="0"/>
          </a:p>
          <a:p>
            <a:endParaRPr lang="ko-KR" altLang="en-US" sz="2400" b="0"/>
          </a:p>
          <a:p>
            <a:pPr lvl="2"/>
            <a:endParaRPr lang="ko-KR" altLang="en-US"/>
          </a:p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6696744" cy="30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769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SHA-256 </a:t>
            </a:r>
            <a:r>
              <a:rPr lang="ko-KR" altLang="en-US" smtClean="0"/>
              <a:t>해시함수</a:t>
            </a:r>
            <a:endParaRPr lang="ko-KR" altLang="en-US"/>
          </a:p>
          <a:p>
            <a:pPr lvl="1"/>
            <a:r>
              <a:rPr lang="ko-KR" altLang="en-US" smtClean="0"/>
              <a:t>처리 과정</a:t>
            </a:r>
            <a:endParaRPr lang="en-US" altLang="ko-KR" smtClean="0"/>
          </a:p>
          <a:p>
            <a:pPr lvl="2"/>
            <a:r>
              <a:rPr lang="en-US" altLang="ko-KR" smtClean="0"/>
              <a:t>(</a:t>
            </a:r>
            <a:r>
              <a:rPr lang="en-US" altLang="ko-KR"/>
              <a:t>1) </a:t>
            </a:r>
            <a:r>
              <a:rPr lang="ko-KR" altLang="en-US"/>
              <a:t>전처리 </a:t>
            </a:r>
            <a:r>
              <a:rPr lang="en-US" altLang="ko-KR"/>
              <a:t>- </a:t>
            </a:r>
            <a:r>
              <a:rPr lang="ko-KR" altLang="en-US"/>
              <a:t>문자열을 </a:t>
            </a:r>
            <a:r>
              <a:rPr lang="ko-KR" altLang="en-US" u="sng"/>
              <a:t>패딩하고</a:t>
            </a:r>
            <a:r>
              <a:rPr lang="ko-KR" altLang="en-US"/>
              <a:t> 작은 블록으로 </a:t>
            </a:r>
            <a:r>
              <a:rPr lang="ko-KR" altLang="en-US" smtClean="0"/>
              <a:t>나눔</a:t>
            </a:r>
            <a:r>
              <a:rPr lang="en-US" altLang="ko-KR" smtClean="0"/>
              <a:t>, </a:t>
            </a:r>
            <a:r>
              <a:rPr lang="ko-KR" altLang="en-US"/>
              <a:t>그리고 초기 값을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2"/>
            <a:r>
              <a:rPr lang="en-US" altLang="ko-KR" smtClean="0"/>
              <a:t>(</a:t>
            </a:r>
            <a:r>
              <a:rPr lang="en-US" altLang="ko-KR"/>
              <a:t>2) </a:t>
            </a:r>
            <a:r>
              <a:rPr lang="ko-KR" altLang="en-US"/>
              <a:t>해시 계산 </a:t>
            </a:r>
            <a:r>
              <a:rPr lang="en-US" altLang="ko-KR"/>
              <a:t>- </a:t>
            </a:r>
            <a:r>
              <a:rPr lang="ko-KR" altLang="en-US"/>
              <a:t>여러 연산을 이용해 </a:t>
            </a:r>
            <a:r>
              <a:rPr lang="en-US" altLang="ko-KR"/>
              <a:t>256</a:t>
            </a:r>
            <a:r>
              <a:rPr lang="ko-KR" altLang="en-US"/>
              <a:t>비트의 해시값을 계산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47" y="3284984"/>
            <a:ext cx="669674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757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처리 과정</a:t>
            </a:r>
            <a:endParaRPr lang="en-US" altLang="ko-KR"/>
          </a:p>
          <a:p>
            <a:pPr lvl="2"/>
            <a:r>
              <a:rPr lang="en-US" altLang="ko-KR"/>
              <a:t>(1) </a:t>
            </a:r>
            <a:r>
              <a:rPr lang="ko-KR" altLang="en-US"/>
              <a:t>먼저 변환하고자 하는 </a:t>
            </a:r>
            <a:r>
              <a:rPr lang="ko-KR" altLang="en-US">
                <a:solidFill>
                  <a:srgbClr val="006600"/>
                </a:solidFill>
              </a:rPr>
              <a:t>문자열을 바이너리 형태로 </a:t>
            </a:r>
            <a:r>
              <a:rPr lang="ko-KR" altLang="en-US" smtClean="0">
                <a:solidFill>
                  <a:srgbClr val="006600"/>
                </a:solidFill>
              </a:rPr>
              <a:t>변환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예를 </a:t>
            </a:r>
            <a:r>
              <a:rPr lang="ko-KR" altLang="en-US"/>
              <a:t>들어 ‘</a:t>
            </a:r>
            <a:r>
              <a:rPr lang="en-US" altLang="ko-KR"/>
              <a:t>a’</a:t>
            </a:r>
            <a:r>
              <a:rPr lang="ko-KR" altLang="en-US"/>
              <a:t>라는 문자는 ‘</a:t>
            </a:r>
            <a:r>
              <a:rPr lang="en-US" altLang="ko-KR"/>
              <a:t>01000001’</a:t>
            </a:r>
            <a:r>
              <a:rPr lang="ko-KR" altLang="en-US"/>
              <a:t>이라는 기계어로 변환되며 “</a:t>
            </a:r>
            <a:r>
              <a:rPr lang="en-US" altLang="ko-KR"/>
              <a:t>hello world”</a:t>
            </a:r>
            <a:r>
              <a:rPr lang="ko-KR" altLang="en-US"/>
              <a:t>라는 문자열은 다음과 같은 </a:t>
            </a:r>
            <a:r>
              <a:rPr lang="en-US" altLang="ko-KR"/>
              <a:t>88 bits </a:t>
            </a:r>
            <a:r>
              <a:rPr lang="ko-KR" altLang="en-US"/>
              <a:t>바이너리 코드로 </a:t>
            </a:r>
            <a:r>
              <a:rPr lang="ko-KR" altLang="en-US" smtClean="0"/>
              <a:t>변환됨</a:t>
            </a:r>
            <a:endParaRPr lang="en-US" altLang="ko-KR" smtClean="0"/>
          </a:p>
          <a:p>
            <a:pPr lvl="3"/>
            <a:r>
              <a:rPr lang="en-US" altLang="ko-KR" smtClean="0"/>
              <a:t>01101000</a:t>
            </a:r>
            <a:r>
              <a:rPr lang="ko-KR" altLang="en-US" smtClean="0"/>
              <a:t> </a:t>
            </a:r>
            <a:r>
              <a:rPr lang="en-US" altLang="ko-KR"/>
              <a:t>01100101</a:t>
            </a:r>
            <a:r>
              <a:rPr lang="ko-KR" altLang="en-US"/>
              <a:t> </a:t>
            </a:r>
            <a:r>
              <a:rPr lang="en-US" altLang="ko-KR"/>
              <a:t>01101100</a:t>
            </a:r>
            <a:r>
              <a:rPr lang="ko-KR" altLang="en-US"/>
              <a:t> </a:t>
            </a:r>
            <a:r>
              <a:rPr lang="en-US" altLang="ko-KR"/>
              <a:t>01101100</a:t>
            </a:r>
            <a:r>
              <a:rPr lang="ko-KR" altLang="en-US"/>
              <a:t> </a:t>
            </a:r>
            <a:r>
              <a:rPr lang="en-US" altLang="ko-KR"/>
              <a:t>01101111</a:t>
            </a:r>
            <a:r>
              <a:rPr lang="ko-KR" altLang="en-US"/>
              <a:t> </a:t>
            </a:r>
            <a:r>
              <a:rPr lang="en-US" altLang="ko-KR"/>
              <a:t>00100000</a:t>
            </a:r>
            <a:r>
              <a:rPr lang="ko-KR" altLang="en-US"/>
              <a:t> </a:t>
            </a:r>
            <a:r>
              <a:rPr lang="en-US" altLang="ko-KR" smtClean="0"/>
              <a:t>01110111</a:t>
            </a:r>
          </a:p>
          <a:p>
            <a:pPr lvl="3"/>
            <a:endParaRPr lang="en-US" altLang="ko-KR"/>
          </a:p>
          <a:p>
            <a:pPr lvl="3"/>
            <a:endParaRPr lang="en-US" altLang="ko-KR" smtClean="0"/>
          </a:p>
          <a:p>
            <a:pPr lvl="2"/>
            <a:r>
              <a:rPr lang="en-US" altLang="ko-KR"/>
              <a:t>(2) </a:t>
            </a:r>
            <a:r>
              <a:rPr lang="ko-KR" altLang="en-US"/>
              <a:t>바이너리 데이터는 </a:t>
            </a:r>
            <a:r>
              <a:rPr lang="en-US" altLang="ko-KR">
                <a:solidFill>
                  <a:srgbClr val="006600"/>
                </a:solidFill>
              </a:rPr>
              <a:t>512 </a:t>
            </a:r>
            <a:r>
              <a:rPr lang="ko-KR" altLang="en-US">
                <a:solidFill>
                  <a:srgbClr val="006600"/>
                </a:solidFill>
              </a:rPr>
              <a:t>비트의 </a:t>
            </a:r>
            <a:r>
              <a:rPr lang="ko-KR" altLang="en-US" smtClean="0">
                <a:solidFill>
                  <a:srgbClr val="006600"/>
                </a:solidFill>
              </a:rPr>
              <a:t>블록들로 나뉨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만약 블록이 </a:t>
            </a:r>
            <a:r>
              <a:rPr lang="en-US" altLang="ko-KR"/>
              <a:t>512</a:t>
            </a:r>
            <a:r>
              <a:rPr lang="ko-KR" altLang="en-US"/>
              <a:t>보다 작다면 패딩을 통해 사이즈를 </a:t>
            </a:r>
            <a:r>
              <a:rPr lang="ko-KR" altLang="en-US" smtClean="0"/>
              <a:t>늘려줌</a:t>
            </a:r>
            <a:endParaRPr lang="en-US" altLang="ko-KR" smtClean="0"/>
          </a:p>
          <a:p>
            <a:pPr lvl="3"/>
            <a:r>
              <a:rPr lang="ko-KR" altLang="en-US" smtClean="0"/>
              <a:t>만약 블록이 </a:t>
            </a:r>
            <a:r>
              <a:rPr lang="en-US" altLang="ko-KR"/>
              <a:t>512</a:t>
            </a:r>
            <a:r>
              <a:rPr lang="ko-KR" altLang="en-US"/>
              <a:t>보다 크다면 </a:t>
            </a:r>
            <a:r>
              <a:rPr lang="en-US" altLang="ko-KR"/>
              <a:t>512</a:t>
            </a:r>
            <a:r>
              <a:rPr lang="ko-KR" altLang="en-US"/>
              <a:t>비트에서 </a:t>
            </a:r>
            <a:r>
              <a:rPr lang="ko-KR" altLang="en-US" smtClean="0"/>
              <a:t>자름</a:t>
            </a:r>
            <a:endParaRPr lang="en-US" altLang="ko-KR" smtClean="0"/>
          </a:p>
          <a:p>
            <a:pPr lvl="4"/>
            <a:r>
              <a:rPr lang="ko-KR" altLang="en-US" smtClean="0"/>
              <a:t>예를 </a:t>
            </a:r>
            <a:r>
              <a:rPr lang="ko-KR" altLang="en-US"/>
              <a:t>들어 </a:t>
            </a:r>
            <a:r>
              <a:rPr lang="en-US" altLang="ko-KR" smtClean="0"/>
              <a:t>“hello </a:t>
            </a:r>
            <a:r>
              <a:rPr lang="en-US" altLang="ko-KR"/>
              <a:t>world”</a:t>
            </a:r>
            <a:r>
              <a:rPr lang="ko-KR" altLang="en-US"/>
              <a:t>를 변환한 바이너리 코드를 패딩하면 다음과 </a:t>
            </a:r>
            <a:r>
              <a:rPr lang="ko-KR" altLang="en-US" smtClean="0"/>
              <a:t>같음</a:t>
            </a:r>
            <a:endParaRPr lang="en-US" altLang="ko-KR" smtClean="0"/>
          </a:p>
          <a:p>
            <a:pPr lvl="4"/>
            <a:r>
              <a:rPr lang="ko-KR" altLang="en-US" smtClean="0"/>
              <a:t>먼저 </a:t>
            </a:r>
            <a:r>
              <a:rPr lang="ko-KR" altLang="en-US"/>
              <a:t>기존 </a:t>
            </a:r>
            <a:r>
              <a:rPr lang="en-US" altLang="ko-KR"/>
              <a:t>88 </a:t>
            </a:r>
            <a:r>
              <a:rPr lang="ko-KR" altLang="en-US"/>
              <a:t>비트 바이너리 코드에 </a:t>
            </a:r>
            <a:r>
              <a:rPr lang="en-US" altLang="ko-KR"/>
              <a:t>1</a:t>
            </a:r>
            <a:r>
              <a:rPr lang="ko-KR" altLang="en-US"/>
              <a:t>을 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lvl="4"/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을 붙이면 총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89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비트가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됨</a:t>
            </a:r>
            <a:r>
              <a:rPr lang="en-US" altLang="ko-KR" smtClean="0"/>
              <a:t>(</a:t>
            </a:r>
            <a:r>
              <a:rPr lang="en-US" altLang="ko-KR"/>
              <a:t>'1' </a:t>
            </a:r>
            <a:r>
              <a:rPr lang="ko-KR" altLang="en-US"/>
              <a:t>비트</a:t>
            </a:r>
            <a:r>
              <a:rPr lang="en-US" altLang="ko-KR"/>
              <a:t>(bit)</a:t>
            </a:r>
            <a:r>
              <a:rPr lang="ko-KR" altLang="en-US"/>
              <a:t>를 추가하는 것은 매우 중요하고 의도적인 </a:t>
            </a:r>
            <a:r>
              <a:rPr lang="ko-KR" altLang="en-US" smtClean="0"/>
              <a:t>설계</a:t>
            </a:r>
            <a:r>
              <a:rPr lang="en-US" altLang="ko-KR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이는 해시 함수의 </a:t>
            </a:r>
            <a:r>
              <a:rPr lang="ko-KR" altLang="en-US" smtClean="0"/>
              <a:t>충돌 </a:t>
            </a:r>
            <a:r>
              <a:rPr lang="ko-KR" altLang="en-US"/>
              <a:t>저항성</a:t>
            </a:r>
            <a:r>
              <a:rPr lang="en-US" altLang="ko-KR"/>
              <a:t>(Collision Resistance</a:t>
            </a:r>
            <a:r>
              <a:rPr lang="en-US" altLang="ko-KR" smtClean="0"/>
              <a:t>)</a:t>
            </a:r>
            <a:r>
              <a:rPr lang="ko-KR" altLang="en-US" smtClean="0"/>
              <a:t>과 단방향성</a:t>
            </a:r>
            <a:r>
              <a:rPr lang="en-US" altLang="ko-KR"/>
              <a:t>(One-wayness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ko-KR" altLang="en-US"/>
              <a:t>강화하고</a:t>
            </a:r>
            <a:r>
              <a:rPr lang="en-US" altLang="ko-KR"/>
              <a:t>, </a:t>
            </a:r>
            <a:r>
              <a:rPr lang="ko-KR" altLang="en-US"/>
              <a:t>특정 유형의 공격을 방지하기 </a:t>
            </a:r>
            <a:r>
              <a:rPr lang="ko-KR" altLang="en-US" smtClean="0"/>
              <a:t>위함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74308"/>
            <a:ext cx="4705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877272"/>
            <a:ext cx="468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557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처리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4"/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'0'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비트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추가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5"/>
            <a:r>
              <a:rPr lang="en-US" altLang="ko-KR" sz="1400" b="1" smtClean="0">
                <a:latin typeface="+mn-ea"/>
              </a:rPr>
              <a:t>512 </a:t>
            </a:r>
            <a:r>
              <a:rPr lang="ko-KR" altLang="en-US" sz="1400" b="1">
                <a:latin typeface="+mn-ea"/>
              </a:rPr>
              <a:t>비트보다 작으므로 패딩을 해주는데 마지막 </a:t>
            </a:r>
            <a:r>
              <a:rPr lang="en-US" altLang="ko-KR" sz="1400" b="1">
                <a:latin typeface="+mn-ea"/>
              </a:rPr>
              <a:t>64 </a:t>
            </a:r>
            <a:r>
              <a:rPr lang="ko-KR" altLang="en-US" sz="1400" b="1">
                <a:latin typeface="+mn-ea"/>
              </a:rPr>
              <a:t>비트는 제외하고 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ko-KR" altLang="en-US" sz="1400" b="1" smtClean="0">
                <a:latin typeface="+mn-ea"/>
              </a:rPr>
              <a:t>모두 </a:t>
            </a:r>
            <a:r>
              <a:rPr lang="en-US" altLang="ko-KR" sz="1400" b="1">
                <a:latin typeface="+mn-ea"/>
              </a:rPr>
              <a:t>0</a:t>
            </a:r>
            <a:r>
              <a:rPr lang="ko-KR" altLang="en-US" sz="1400" b="1">
                <a:latin typeface="+mn-ea"/>
              </a:rPr>
              <a:t>으로 </a:t>
            </a:r>
            <a:r>
              <a:rPr lang="ko-KR" altLang="en-US" sz="1400" b="1" smtClean="0">
                <a:latin typeface="+mn-ea"/>
              </a:rPr>
              <a:t>채워줌</a:t>
            </a:r>
            <a:endParaRPr lang="en-US" altLang="ko-KR" sz="1400" b="1" smtClean="0">
              <a:latin typeface="+mn-ea"/>
            </a:endParaRPr>
          </a:p>
          <a:p>
            <a:pPr lvl="5"/>
            <a:r>
              <a:rPr lang="ko-KR" altLang="en-US" sz="1400" b="1" smtClean="0">
                <a:latin typeface="+mn-ea"/>
              </a:rPr>
              <a:t>마지막 </a:t>
            </a:r>
            <a:r>
              <a:rPr lang="en-US" altLang="ko-KR" sz="1400" b="1">
                <a:latin typeface="+mn-ea"/>
              </a:rPr>
              <a:t>64 </a:t>
            </a:r>
            <a:r>
              <a:rPr lang="ko-KR" altLang="en-US" sz="1400" b="1">
                <a:latin typeface="+mn-ea"/>
              </a:rPr>
              <a:t>비트를 제외했으므로 다음과 같이 총 </a:t>
            </a:r>
            <a:r>
              <a:rPr lang="en-US" altLang="ko-KR" sz="1400" b="1">
                <a:latin typeface="+mn-ea"/>
              </a:rPr>
              <a:t>448</a:t>
            </a:r>
            <a:r>
              <a:rPr lang="ko-KR" altLang="en-US" sz="1400" b="1">
                <a:latin typeface="+mn-ea"/>
              </a:rPr>
              <a:t>비트가 </a:t>
            </a:r>
            <a:r>
              <a:rPr lang="ko-KR" altLang="en-US" sz="1400" b="1" smtClean="0">
                <a:latin typeface="+mn-ea"/>
              </a:rPr>
              <a:t>됨</a:t>
            </a:r>
            <a:endParaRPr lang="en-US" altLang="ko-KR" sz="1400" b="1" smtClean="0">
              <a:latin typeface="+mn-ea"/>
            </a:endParaRPr>
          </a:p>
          <a:p>
            <a:pPr lvl="4"/>
            <a:endParaRPr lang="en-US" altLang="ko-KR"/>
          </a:p>
          <a:p>
            <a:pPr lvl="4"/>
            <a:endParaRPr lang="en-US" altLang="ko-KR" smtClean="0"/>
          </a:p>
          <a:p>
            <a:pPr lvl="4"/>
            <a:endParaRPr lang="en-US" altLang="ko-KR"/>
          </a:p>
          <a:p>
            <a:pPr lvl="4"/>
            <a:endParaRPr lang="en-US" altLang="ko-KR" smtClean="0"/>
          </a:p>
          <a:p>
            <a:pPr lvl="4"/>
            <a:endParaRPr lang="en-US" altLang="ko-KR"/>
          </a:p>
          <a:p>
            <a:pPr lvl="4"/>
            <a:endParaRPr lang="en-US" altLang="ko-KR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74118"/>
            <a:ext cx="46958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847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처리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4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원본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메시지 길이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추가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5"/>
            <a:r>
              <a:rPr lang="ko-KR" altLang="en-US" sz="1400" b="1" smtClean="0">
                <a:latin typeface="+mn-ea"/>
              </a:rPr>
              <a:t>원본 </a:t>
            </a:r>
            <a:r>
              <a:rPr lang="ko-KR" altLang="en-US" sz="1400" b="1">
                <a:latin typeface="+mn-ea"/>
              </a:rPr>
              <a:t>메시지의 길이</a:t>
            </a:r>
            <a:r>
              <a:rPr lang="en-US" altLang="ko-KR" sz="1400" b="1">
                <a:latin typeface="+mn-ea"/>
              </a:rPr>
              <a:t>(</a:t>
            </a:r>
            <a:r>
              <a:rPr lang="ko-KR" altLang="en-US" sz="1400" b="1">
                <a:latin typeface="+mn-ea"/>
              </a:rPr>
              <a:t>비트 단위</a:t>
            </a:r>
            <a:r>
              <a:rPr lang="en-US" altLang="ko-KR" sz="1400" b="1">
                <a:latin typeface="+mn-ea"/>
              </a:rPr>
              <a:t>)</a:t>
            </a:r>
            <a:r>
              <a:rPr lang="ko-KR" altLang="en-US" sz="1400" b="1">
                <a:latin typeface="+mn-ea"/>
              </a:rPr>
              <a:t>를 </a:t>
            </a:r>
            <a:r>
              <a:rPr lang="en-US" altLang="ko-KR" sz="1400" b="1">
                <a:latin typeface="+mn-ea"/>
              </a:rPr>
              <a:t>64</a:t>
            </a:r>
            <a:r>
              <a:rPr lang="ko-KR" altLang="en-US" sz="1400" b="1">
                <a:latin typeface="+mn-ea"/>
              </a:rPr>
              <a:t>비트</a:t>
            </a:r>
            <a:r>
              <a:rPr lang="en-US" altLang="ko-KR" sz="1400" b="1">
                <a:latin typeface="+mn-ea"/>
              </a:rPr>
              <a:t>(SHA-256) </a:t>
            </a:r>
            <a:r>
              <a:rPr lang="ko-KR" altLang="en-US" sz="1400" b="1">
                <a:latin typeface="+mn-ea"/>
              </a:rPr>
              <a:t>또는 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en-US" altLang="ko-KR" sz="1400" b="1" smtClean="0">
                <a:latin typeface="+mn-ea"/>
              </a:rPr>
              <a:t>128</a:t>
            </a:r>
            <a:r>
              <a:rPr lang="ko-KR" altLang="en-US" sz="1400" b="1">
                <a:latin typeface="+mn-ea"/>
              </a:rPr>
              <a:t>비트</a:t>
            </a:r>
            <a:r>
              <a:rPr lang="en-US" altLang="ko-KR" sz="1400" b="1">
                <a:latin typeface="+mn-ea"/>
              </a:rPr>
              <a:t>(SHA-512) </a:t>
            </a:r>
            <a:r>
              <a:rPr lang="ko-KR" altLang="en-US" sz="1400" b="1">
                <a:latin typeface="+mn-ea"/>
              </a:rPr>
              <a:t>정수로 변환하여 </a:t>
            </a:r>
            <a:r>
              <a:rPr lang="ko-KR" altLang="en-US" sz="1400" b="1" smtClean="0">
                <a:latin typeface="+mn-ea"/>
              </a:rPr>
              <a:t>추가 </a:t>
            </a:r>
            <a:endParaRPr lang="en-US" altLang="ko-KR" sz="1400" b="1" smtClean="0">
              <a:latin typeface="+mn-ea"/>
            </a:endParaRPr>
          </a:p>
          <a:p>
            <a:pPr lvl="6"/>
            <a:r>
              <a:rPr lang="ko-KR" altLang="en-US" sz="1400" b="1" smtClean="0">
                <a:latin typeface="+mn-ea"/>
              </a:rPr>
              <a:t>마지막 </a:t>
            </a:r>
            <a:r>
              <a:rPr lang="en-US" altLang="ko-KR" sz="1400" b="1">
                <a:latin typeface="+mn-ea"/>
              </a:rPr>
              <a:t>64</a:t>
            </a:r>
            <a:r>
              <a:rPr lang="ko-KR" altLang="en-US" sz="1400" b="1">
                <a:latin typeface="+mn-ea"/>
              </a:rPr>
              <a:t>비트는 원래 문자열의 길이를 </a:t>
            </a:r>
            <a:r>
              <a:rPr lang="en-US" altLang="ko-KR" sz="1400" b="1">
                <a:latin typeface="+mn-ea"/>
              </a:rPr>
              <a:t>big endian </a:t>
            </a:r>
            <a:r>
              <a:rPr lang="ko-KR" altLang="en-US" sz="1400" b="1">
                <a:latin typeface="+mn-ea"/>
              </a:rPr>
              <a:t>정수로 </a:t>
            </a:r>
            <a:r>
              <a:rPr lang="ko-KR" altLang="en-US" sz="1400" b="1" smtClean="0">
                <a:latin typeface="+mn-ea"/>
              </a:rPr>
              <a:t>나타냄</a:t>
            </a:r>
            <a:endParaRPr lang="en-US" altLang="ko-KR" sz="1400" b="1" smtClean="0">
              <a:latin typeface="+mn-ea"/>
            </a:endParaRPr>
          </a:p>
          <a:p>
            <a:pPr lvl="6"/>
            <a:r>
              <a:rPr lang="ko-KR" altLang="en-US" sz="1400" b="1">
                <a:latin typeface="+mn-ea"/>
              </a:rPr>
              <a:t>이번 예제의 경우 </a:t>
            </a:r>
            <a:r>
              <a:rPr lang="en-US" altLang="ko-KR" sz="1400" b="1">
                <a:latin typeface="+mn-ea"/>
              </a:rPr>
              <a:t>hello world</a:t>
            </a:r>
            <a:r>
              <a:rPr lang="ko-KR" altLang="en-US" sz="1400" b="1">
                <a:latin typeface="+mn-ea"/>
              </a:rPr>
              <a:t>는 </a:t>
            </a:r>
            <a:r>
              <a:rPr lang="en-US" altLang="ko-KR" sz="1400" b="1">
                <a:latin typeface="+mn-ea"/>
              </a:rPr>
              <a:t>88</a:t>
            </a:r>
            <a:r>
              <a:rPr lang="ko-KR" altLang="en-US" sz="1400" b="1">
                <a:latin typeface="+mn-ea"/>
              </a:rPr>
              <a:t>비트였으므로 </a:t>
            </a:r>
            <a:r>
              <a:rPr lang="en-US" altLang="ko-KR" sz="1400" b="1">
                <a:latin typeface="+mn-ea"/>
              </a:rPr>
              <a:t>88</a:t>
            </a:r>
            <a:r>
              <a:rPr lang="ko-KR" altLang="en-US" sz="1400" b="1">
                <a:latin typeface="+mn-ea"/>
              </a:rPr>
              <a:t>이라는 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ko-KR" altLang="en-US" sz="1400" b="1" smtClean="0">
                <a:latin typeface="+mn-ea"/>
              </a:rPr>
              <a:t>정수를 </a:t>
            </a:r>
            <a:r>
              <a:rPr lang="en-US" altLang="ko-KR" sz="1400" b="1" smtClean="0">
                <a:latin typeface="+mn-ea"/>
              </a:rPr>
              <a:t>big </a:t>
            </a:r>
            <a:r>
              <a:rPr lang="en-US" altLang="ko-KR" sz="1400" b="1">
                <a:latin typeface="+mn-ea"/>
              </a:rPr>
              <a:t>endian </a:t>
            </a:r>
            <a:r>
              <a:rPr lang="ko-KR" altLang="en-US" sz="1400" b="1">
                <a:latin typeface="+mn-ea"/>
              </a:rPr>
              <a:t>방법으로 바이너리 코드를 </a:t>
            </a:r>
            <a:r>
              <a:rPr lang="ko-KR" altLang="en-US" sz="1400" b="1" smtClean="0">
                <a:latin typeface="+mn-ea"/>
              </a:rPr>
              <a:t>추가</a:t>
            </a:r>
            <a:r>
              <a:rPr lang="en-US" altLang="ko-KR" sz="1400" b="1" smtClean="0">
                <a:latin typeface="+mn-ea"/>
              </a:rPr>
              <a:t>(</a:t>
            </a:r>
            <a:r>
              <a:rPr lang="ko-KR" altLang="en-US" sz="1400" b="1" smtClean="0">
                <a:latin typeface="+mn-ea"/>
              </a:rPr>
              <a:t>참고로 </a:t>
            </a:r>
            <a:r>
              <a:rPr lang="en-US" altLang="ko-KR" sz="1400" b="1">
                <a:latin typeface="+mn-ea"/>
              </a:rPr>
              <a:t>88</a:t>
            </a:r>
            <a:r>
              <a:rPr lang="ko-KR" altLang="en-US" sz="1400" b="1">
                <a:latin typeface="+mn-ea"/>
              </a:rPr>
              <a:t>은 </a:t>
            </a:r>
            <a:r>
              <a:rPr lang="en-US" altLang="ko-KR" sz="1400" b="1" smtClean="0">
                <a:latin typeface="+mn-ea"/>
              </a:rPr>
              <a:t>1011000)</a:t>
            </a:r>
            <a:endParaRPr lang="en-US" altLang="ko-KR" sz="1400" b="1">
              <a:latin typeface="+mn-ea"/>
            </a:endParaRPr>
          </a:p>
          <a:p>
            <a:pPr lvl="5"/>
            <a:r>
              <a:rPr lang="ko-KR" altLang="en-US" sz="1400" b="1" smtClean="0">
                <a:latin typeface="+mn-ea"/>
              </a:rPr>
              <a:t>이 </a:t>
            </a:r>
            <a:r>
              <a:rPr lang="ko-KR" altLang="en-US" sz="1400" b="1">
                <a:latin typeface="+mn-ea"/>
              </a:rPr>
              <a:t>길이 정보가 포함된 최종 메시지 길이가 </a:t>
            </a: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512</a:t>
            </a:r>
            <a:r>
              <a:rPr lang="ko-KR" altLang="en-US" sz="1400" b="1">
                <a:solidFill>
                  <a:srgbClr val="00B0F0"/>
                </a:solidFill>
                <a:latin typeface="+mn-ea"/>
              </a:rPr>
              <a:t>비트</a:t>
            </a: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rgbClr val="00B0F0"/>
                </a:solidFill>
                <a:latin typeface="+mn-ea"/>
              </a:rPr>
              <a:t>또는 </a:t>
            </a: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1024</a:t>
            </a:r>
            <a:r>
              <a:rPr lang="ko-KR" altLang="en-US" sz="1400" b="1">
                <a:solidFill>
                  <a:srgbClr val="00B0F0"/>
                </a:solidFill>
                <a:latin typeface="+mn-ea"/>
              </a:rPr>
              <a:t>비트</a:t>
            </a: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rgbClr val="00B0F0"/>
                </a:solidFill>
                <a:latin typeface="+mn-ea"/>
              </a:rPr>
              <a:t>의 </a:t>
            </a:r>
            <a:r>
              <a:rPr lang="en-US" altLang="ko-KR" sz="1400" b="1" smtClean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rgbClr val="00B0F0"/>
                </a:solidFill>
                <a:latin typeface="+mn-ea"/>
              </a:rPr>
            </a:br>
            <a:r>
              <a:rPr lang="ko-KR" altLang="en-US" sz="1400" b="1" smtClean="0">
                <a:solidFill>
                  <a:srgbClr val="00B0F0"/>
                </a:solidFill>
                <a:latin typeface="+mn-ea"/>
              </a:rPr>
              <a:t>정수배가 됨</a:t>
            </a:r>
            <a:endParaRPr lang="en-US" altLang="ko-KR" sz="1400" b="1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473392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01826"/>
              </p:ext>
            </p:extLst>
          </p:nvPr>
        </p:nvGraphicFramePr>
        <p:xfrm>
          <a:off x="4129088" y="3171825"/>
          <a:ext cx="8858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포장기 셸 개체" showAsIcon="1" r:id="rId4" imgW="886320" imgH="513360" progId="Package">
                  <p:embed/>
                </p:oleObj>
              </mc:Choice>
              <mc:Fallback>
                <p:oleObj name="포장기 셸 개체" showAsIcon="1" r:id="rId4" imgW="8863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9088" y="3171825"/>
                        <a:ext cx="885825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515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처리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2"/>
            <a:r>
              <a:rPr lang="en-US" altLang="ko-KR"/>
              <a:t>(3) </a:t>
            </a:r>
            <a:r>
              <a:rPr lang="ko-KR" altLang="en-US"/>
              <a:t>앞서 </a:t>
            </a:r>
            <a:r>
              <a:rPr lang="en-US" altLang="ko-KR"/>
              <a:t>512</a:t>
            </a:r>
            <a:r>
              <a:rPr lang="ko-KR" altLang="en-US"/>
              <a:t>비트로 나눈 </a:t>
            </a:r>
            <a:r>
              <a:rPr lang="ko-KR" altLang="en-US" smtClean="0"/>
              <a:t>블록들을 </a:t>
            </a:r>
            <a:r>
              <a:rPr lang="ko-KR" altLang="en-US"/>
              <a:t>다시 </a:t>
            </a:r>
            <a:r>
              <a:rPr lang="en-US" altLang="ko-KR"/>
              <a:t>32</a:t>
            </a:r>
            <a:r>
              <a:rPr lang="ko-KR" altLang="en-US"/>
              <a:t>비트로 </a:t>
            </a:r>
            <a:r>
              <a:rPr lang="ko-KR" altLang="en-US" smtClean="0"/>
              <a:t>자름</a:t>
            </a:r>
            <a:endParaRPr lang="en-US" altLang="ko-KR" smtClean="0"/>
          </a:p>
          <a:p>
            <a:pPr lvl="2"/>
            <a:r>
              <a:rPr lang="en-US" altLang="ko-KR" smtClean="0"/>
              <a:t>(</a:t>
            </a:r>
            <a:r>
              <a:rPr lang="en-US" altLang="ko-KR"/>
              <a:t>4) </a:t>
            </a:r>
            <a:r>
              <a:rPr lang="ko-KR" altLang="en-US"/>
              <a:t>압축 </a:t>
            </a:r>
            <a:r>
              <a:rPr lang="ko-KR" altLang="en-US" smtClean="0"/>
              <a:t>함수</a:t>
            </a:r>
            <a:r>
              <a:rPr lang="en-US" altLang="ko-KR" baseline="30000" smtClean="0">
                <a:solidFill>
                  <a:srgbClr val="C00000"/>
                </a:solidFill>
              </a:rPr>
              <a:t>(</a:t>
            </a:r>
            <a:r>
              <a:rPr lang="ko-KR" altLang="en-US" baseline="30000">
                <a:solidFill>
                  <a:srgbClr val="C00000"/>
                </a:solidFill>
              </a:rPr>
              <a:t>단순히 데이터를 </a:t>
            </a:r>
            <a:r>
              <a:rPr lang="en-US" altLang="ko-KR" baseline="30000">
                <a:solidFill>
                  <a:srgbClr val="C00000"/>
                </a:solidFill>
              </a:rPr>
              <a:t>'</a:t>
            </a:r>
            <a:r>
              <a:rPr lang="ko-KR" altLang="en-US" baseline="30000">
                <a:solidFill>
                  <a:srgbClr val="C00000"/>
                </a:solidFill>
              </a:rPr>
              <a:t>압축</a:t>
            </a:r>
            <a:r>
              <a:rPr lang="en-US" altLang="ko-KR" baseline="30000">
                <a:solidFill>
                  <a:srgbClr val="C00000"/>
                </a:solidFill>
              </a:rPr>
              <a:t>'</a:t>
            </a:r>
            <a:r>
              <a:rPr lang="ko-KR" altLang="en-US" baseline="30000">
                <a:solidFill>
                  <a:srgbClr val="C00000"/>
                </a:solidFill>
              </a:rPr>
              <a:t>한다는 의미보다는</a:t>
            </a:r>
            <a:r>
              <a:rPr lang="en-US" altLang="ko-KR" baseline="30000">
                <a:solidFill>
                  <a:srgbClr val="C00000"/>
                </a:solidFill>
              </a:rPr>
              <a:t>, </a:t>
            </a:r>
            <a:r>
              <a:rPr lang="ko-KR" altLang="en-US" baseline="30000">
                <a:solidFill>
                  <a:srgbClr val="C00000"/>
                </a:solidFill>
              </a:rPr>
              <a:t>해시 함수 내부에서 데이터를 고정된 블록 단위로 </a:t>
            </a:r>
            <a:r>
              <a:rPr lang="en-US" altLang="ko-KR" baseline="30000" smtClean="0">
                <a:solidFill>
                  <a:srgbClr val="C00000"/>
                </a:solidFill>
              </a:rPr>
              <a:t/>
            </a:r>
            <a:br>
              <a:rPr lang="en-US" altLang="ko-KR" baseline="30000" smtClean="0">
                <a:solidFill>
                  <a:srgbClr val="C00000"/>
                </a:solidFill>
              </a:rPr>
            </a:br>
            <a:r>
              <a:rPr lang="en-US" altLang="ko-KR" baseline="30000" smtClean="0">
                <a:solidFill>
                  <a:srgbClr val="C00000"/>
                </a:solidFill>
              </a:rPr>
              <a:t>        </a:t>
            </a:r>
            <a:r>
              <a:rPr lang="ko-KR" altLang="en-US" baseline="30000" smtClean="0">
                <a:solidFill>
                  <a:srgbClr val="C00000"/>
                </a:solidFill>
              </a:rPr>
              <a:t>반복적으로 </a:t>
            </a:r>
            <a:r>
              <a:rPr lang="ko-KR" altLang="en-US" baseline="30000">
                <a:solidFill>
                  <a:srgbClr val="C00000"/>
                </a:solidFill>
              </a:rPr>
              <a:t>변환하고 섞어 최종적인 해시 값을 만들어내는 핵심적인 암호학적 엔진 </a:t>
            </a:r>
            <a:r>
              <a:rPr lang="en-US" altLang="ko-KR" baseline="30000" smtClean="0">
                <a:solidFill>
                  <a:srgbClr val="C00000"/>
                </a:solidFill>
              </a:rPr>
              <a:t>)</a:t>
            </a:r>
            <a:r>
              <a:rPr lang="ko-KR" altLang="en-US" smtClean="0"/>
              <a:t>를 </a:t>
            </a:r>
            <a:r>
              <a:rPr lang="en-US" altLang="ko-KR"/>
              <a:t>64</a:t>
            </a:r>
            <a:r>
              <a:rPr lang="ko-KR" altLang="en-US"/>
              <a:t>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반복 수행</a:t>
            </a:r>
            <a:endParaRPr lang="en-US" altLang="ko-KR"/>
          </a:p>
          <a:p>
            <a:pPr lvl="2"/>
            <a:r>
              <a:rPr lang="en-US" altLang="ko-KR"/>
              <a:t>(5</a:t>
            </a:r>
            <a:r>
              <a:rPr lang="en-US" altLang="ko-KR" smtClean="0"/>
              <a:t>) </a:t>
            </a:r>
            <a:r>
              <a:rPr lang="ko-KR" altLang="en-US" smtClean="0"/>
              <a:t>각 블록별로 </a:t>
            </a:r>
            <a:r>
              <a:rPr lang="ko-KR" altLang="en-US"/>
              <a:t>해시값을 구하는데</a:t>
            </a:r>
            <a:r>
              <a:rPr lang="en-US" altLang="ko-KR"/>
              <a:t>, </a:t>
            </a:r>
            <a:r>
              <a:rPr lang="ko-KR" altLang="en-US"/>
              <a:t>첫번째 </a:t>
            </a:r>
            <a:r>
              <a:rPr lang="ko-KR" altLang="en-US" smtClean="0"/>
              <a:t>블록의 </a:t>
            </a:r>
            <a:r>
              <a:rPr lang="ko-KR" altLang="en-US"/>
              <a:t>해시 결과가 두번째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블록의 </a:t>
            </a:r>
            <a:r>
              <a:rPr lang="ko-KR" altLang="en-US"/>
              <a:t>입력값으로 사용되며 두번째 </a:t>
            </a:r>
            <a:r>
              <a:rPr lang="ko-KR" altLang="en-US" smtClean="0"/>
              <a:t>블록의 </a:t>
            </a:r>
            <a:r>
              <a:rPr lang="ko-KR" altLang="en-US"/>
              <a:t>해시 결과는 첫번째 </a:t>
            </a:r>
            <a:r>
              <a:rPr lang="ko-KR" altLang="en-US" smtClean="0"/>
              <a:t>블록의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해시 </a:t>
            </a:r>
            <a:r>
              <a:rPr lang="ko-KR" altLang="en-US"/>
              <a:t>결과와 두번째 </a:t>
            </a:r>
            <a:r>
              <a:rPr lang="ko-KR" altLang="en-US" smtClean="0"/>
              <a:t>블록 </a:t>
            </a:r>
            <a:r>
              <a:rPr lang="ko-KR" altLang="en-US"/>
              <a:t>데이터와 결합해서 </a:t>
            </a:r>
            <a:r>
              <a:rPr lang="ko-KR" altLang="en-US" smtClean="0"/>
              <a:t>구해짐</a:t>
            </a:r>
            <a:endParaRPr lang="en-US" altLang="ko-KR"/>
          </a:p>
          <a:p>
            <a:pPr lvl="2"/>
            <a:r>
              <a:rPr lang="en-US" altLang="ko-KR"/>
              <a:t>(6) </a:t>
            </a:r>
            <a:r>
              <a:rPr lang="ko-KR" altLang="en-US"/>
              <a:t>최종적으로 </a:t>
            </a:r>
            <a:r>
              <a:rPr lang="en-US" altLang="ko-KR"/>
              <a:t>256</a:t>
            </a:r>
            <a:r>
              <a:rPr lang="ko-KR" altLang="en-US"/>
              <a:t>비트의 해시값이 </a:t>
            </a:r>
            <a:r>
              <a:rPr lang="ko-KR" altLang="en-US" smtClean="0"/>
              <a:t>생성</a:t>
            </a:r>
            <a:r>
              <a:rPr lang="en-US" altLang="ko-KR" smtClean="0"/>
              <a:t>(=SHA-256 </a:t>
            </a:r>
            <a:r>
              <a:rPr lang="ko-KR" altLang="en-US" smtClean="0"/>
              <a:t>결과값</a:t>
            </a:r>
            <a:r>
              <a:rPr lang="en-US" altLang="ko-KR" smtClean="0"/>
              <a:t>)</a:t>
            </a:r>
            <a:endParaRPr lang="en-US" altLang="ko-KR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831503"/>
              </p:ext>
            </p:extLst>
          </p:nvPr>
        </p:nvGraphicFramePr>
        <p:xfrm>
          <a:off x="3347864" y="4941168"/>
          <a:ext cx="295232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포장기 셸 개체" showAsIcon="1" r:id="rId3" imgW="886320" imgH="513360" progId="Package">
                  <p:embed/>
                </p:oleObj>
              </mc:Choice>
              <mc:Fallback>
                <p:oleObj name="포장기 셸 개체" showAsIcon="1" r:id="rId3" imgW="8863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4941168"/>
                        <a:ext cx="2952328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524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altLang="ko-KR"/>
              <a:t>SHA-256 </a:t>
            </a:r>
            <a:r>
              <a:rPr lang="ko-KR" altLang="en-US" smtClean="0"/>
              <a:t>해시함수</a:t>
            </a:r>
            <a:endParaRPr lang="ko-KR" altLang="en-US"/>
          </a:p>
          <a:p>
            <a:pPr lvl="1"/>
            <a:r>
              <a:rPr lang="ko-KR" altLang="en-US"/>
              <a:t>파이썬을 이용해 간단히 </a:t>
            </a:r>
            <a:r>
              <a:rPr lang="en-US" altLang="ko-KR"/>
              <a:t>SHA-256</a:t>
            </a:r>
            <a:r>
              <a:rPr lang="ko-KR" altLang="en-US"/>
              <a:t>을 </a:t>
            </a:r>
            <a:r>
              <a:rPr lang="ko-KR" altLang="en-US" smtClean="0"/>
              <a:t>사용하기</a:t>
            </a:r>
            <a:endParaRPr lang="ko-KR" altLang="en-US" sz="2400"/>
          </a:p>
          <a:p>
            <a:pPr lvl="2"/>
            <a:endParaRPr lang="ko-KR" altLang="en-US"/>
          </a:p>
          <a:p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44672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46" y="4293096"/>
            <a:ext cx="43910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02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주요용어</a:t>
            </a:r>
            <a:endParaRPr lang="ko-KR" altLang="en-US" b="0"/>
          </a:p>
          <a:p>
            <a:pPr lvl="1"/>
            <a:r>
              <a:rPr lang="ko-KR" altLang="en-US" smtClean="0"/>
              <a:t>해시</a:t>
            </a:r>
            <a:r>
              <a:rPr lang="en-US" altLang="ko-KR"/>
              <a:t>(hash)</a:t>
            </a:r>
          </a:p>
          <a:p>
            <a:pPr lvl="2"/>
            <a:r>
              <a:rPr lang="ko-KR" altLang="en-US"/>
              <a:t>일반적으로 </a:t>
            </a:r>
            <a:r>
              <a:rPr lang="ko-KR" altLang="en-US" u="sng"/>
              <a:t>무언가를 잘게 쪼갠 후에 결과물을 생성하는 </a:t>
            </a:r>
            <a:r>
              <a:rPr lang="ko-KR" altLang="en-US"/>
              <a:t>과정</a:t>
            </a:r>
            <a:endParaRPr lang="en-US" altLang="ko-KR"/>
          </a:p>
          <a:p>
            <a:pPr lvl="3"/>
            <a:r>
              <a:rPr lang="ko-KR" altLang="en-US"/>
              <a:t>해시 브라운은 감자를 잘게 쪼개 모양을 잡아 튀긴 음식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/>
              <a:t>유사한 개념을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컴퓨터 </a:t>
            </a:r>
            <a:r>
              <a:rPr lang="ko-KR" altLang="en-US"/>
              <a:t>과학에 적용하여 </a:t>
            </a:r>
            <a:r>
              <a:rPr lang="ko-KR" altLang="en-US" u="sng">
                <a:solidFill>
                  <a:srgbClr val="FF0000"/>
                </a:solidFill>
              </a:rPr>
              <a:t>데이터를 임의의 크기로 입력받아 고정된 크기의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출력값을 </a:t>
            </a:r>
            <a:r>
              <a:rPr lang="ko-KR" altLang="en-US" u="sng">
                <a:solidFill>
                  <a:srgbClr val="FF0000"/>
                </a:solidFill>
              </a:rPr>
              <a:t>생성하는 함수를 </a:t>
            </a:r>
            <a:r>
              <a:rPr lang="ko-KR" altLang="en-US"/>
              <a:t>해시 함수라고 </a:t>
            </a:r>
            <a:r>
              <a:rPr lang="ko-KR" altLang="en-US" smtClean="0"/>
              <a:t>부름</a:t>
            </a:r>
            <a:endParaRPr lang="en-US" altLang="ko-KR" smtClean="0"/>
          </a:p>
          <a:p>
            <a:pPr lvl="3"/>
            <a:endParaRPr lang="en-US" altLang="ko-KR"/>
          </a:p>
          <a:p>
            <a:pPr lvl="3"/>
            <a:endParaRPr lang="en-US" altLang="ko-KR" smtClean="0"/>
          </a:p>
          <a:p>
            <a:pPr lvl="3"/>
            <a:endParaRPr lang="en-US" altLang="ko-KR"/>
          </a:p>
          <a:p>
            <a:pPr lvl="3"/>
            <a:endParaRPr lang="en-US" altLang="ko-KR" smtClean="0"/>
          </a:p>
          <a:p>
            <a:pPr lvl="3"/>
            <a:endParaRPr lang="en-US" altLang="ko-KR"/>
          </a:p>
          <a:p>
            <a:pPr lvl="3"/>
            <a:endParaRPr lang="en-US" altLang="ko-KR" smtClean="0"/>
          </a:p>
          <a:p>
            <a:pPr lvl="3"/>
            <a:endParaRPr lang="ko-KR" altLang="en-US"/>
          </a:p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573016"/>
            <a:ext cx="24098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6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파이썬을 이용해 간단히 </a:t>
            </a:r>
            <a:r>
              <a:rPr lang="en-US" altLang="ko-KR"/>
              <a:t>SHA-256</a:t>
            </a:r>
            <a:r>
              <a:rPr lang="ko-KR" altLang="en-US"/>
              <a:t>을 사용하기</a:t>
            </a:r>
            <a:endParaRPr lang="ko-KR" altLang="en-US" sz="2400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8004" y="2492896"/>
            <a:ext cx="837016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import </a:t>
            </a:r>
            <a:r>
              <a:rPr lang="en-US" altLang="ko-KR" sz="1100"/>
              <a:t>hashlib</a:t>
            </a:r>
          </a:p>
          <a:p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def sha256_hash(text):</a:t>
            </a:r>
          </a:p>
          <a:p>
            <a:r>
              <a:rPr lang="en-US" altLang="ko-KR" sz="1100"/>
              <a:t>  """</a:t>
            </a:r>
            <a:r>
              <a:rPr lang="ko-KR" altLang="en-US" sz="1100"/>
              <a:t>주어진 텍스트에 대한 </a:t>
            </a:r>
            <a:r>
              <a:rPr lang="en-US" altLang="ko-KR" sz="1100"/>
              <a:t>SHA-256 </a:t>
            </a:r>
            <a:r>
              <a:rPr lang="ko-KR" altLang="en-US" sz="1100"/>
              <a:t>해시 값을 </a:t>
            </a:r>
            <a:r>
              <a:rPr lang="ko-KR" altLang="en-US" sz="1100" smtClean="0"/>
              <a:t>계산</a:t>
            </a:r>
            <a:r>
              <a:rPr lang="en-US" altLang="ko-KR" sz="1100" smtClean="0"/>
              <a:t>"""</a:t>
            </a:r>
            <a:endParaRPr lang="ko-KR" altLang="en-US" sz="1100"/>
          </a:p>
          <a:p>
            <a:r>
              <a:rPr lang="ko-KR" altLang="en-US" sz="1100"/>
              <a:t>  </a:t>
            </a:r>
            <a:r>
              <a:rPr lang="en-US" altLang="ko-KR" sz="1100"/>
              <a:t># SHA-256 </a:t>
            </a:r>
            <a:r>
              <a:rPr lang="ko-KR" altLang="en-US" sz="1100"/>
              <a:t>해시 객체 생성</a:t>
            </a:r>
          </a:p>
          <a:p>
            <a:r>
              <a:rPr lang="ko-KR" altLang="en-US" sz="1100"/>
              <a:t>  </a:t>
            </a:r>
            <a:r>
              <a:rPr lang="en-US" altLang="ko-KR" sz="1100"/>
              <a:t>sha256_hasher = hashlib.sha256()</a:t>
            </a:r>
          </a:p>
          <a:p>
            <a:r>
              <a:rPr lang="en-US" altLang="ko-KR" sz="1100"/>
              <a:t>  # </a:t>
            </a:r>
            <a:r>
              <a:rPr lang="ko-KR" altLang="en-US" sz="1100"/>
              <a:t>텍스트를 바이트 문자열로 변환하여 해시 객체에 전달</a:t>
            </a:r>
          </a:p>
          <a:p>
            <a:r>
              <a:rPr lang="ko-KR" altLang="en-US" sz="1100"/>
              <a:t>  </a:t>
            </a:r>
            <a:r>
              <a:rPr lang="en-US" altLang="ko-KR" sz="1100"/>
              <a:t>sha256_hasher.update(text.encode('utf-8'))</a:t>
            </a:r>
          </a:p>
          <a:p>
            <a:r>
              <a:rPr lang="en-US" altLang="ko-KR" sz="1100"/>
              <a:t>  # 16</a:t>
            </a:r>
            <a:r>
              <a:rPr lang="ko-KR" altLang="en-US" sz="1100"/>
              <a:t>진수 문자열로 표현된 해시 값 반환</a:t>
            </a:r>
          </a:p>
          <a:p>
            <a:r>
              <a:rPr lang="ko-KR" altLang="en-US" sz="1100"/>
              <a:t>  </a:t>
            </a:r>
            <a:r>
              <a:rPr lang="en-US" altLang="ko-KR" sz="1100"/>
              <a:t>return sha256_hasher.hexdigest()</a:t>
            </a:r>
          </a:p>
          <a:p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# </a:t>
            </a:r>
            <a:r>
              <a:rPr lang="ko-KR" altLang="en-US" sz="1100"/>
              <a:t>예시</a:t>
            </a:r>
            <a:r>
              <a:rPr lang="en-US" altLang="ko-KR" sz="1100"/>
              <a:t>:</a:t>
            </a:r>
            <a:endParaRPr lang="ko-KR" altLang="en-US" sz="1100"/>
          </a:p>
          <a:p>
            <a:r>
              <a:rPr lang="en-US" altLang="ko-KR" sz="1100"/>
              <a:t>text = "hello"</a:t>
            </a:r>
          </a:p>
          <a:p>
            <a:r>
              <a:rPr lang="en-US" altLang="ko-KR" sz="1100"/>
              <a:t>hashed_text = sha256_hash(text)</a:t>
            </a:r>
          </a:p>
          <a:p>
            <a:r>
              <a:rPr lang="en-US" altLang="ko-KR" sz="1100"/>
              <a:t>print(f"{text} </a:t>
            </a:r>
            <a:r>
              <a:rPr lang="ko-KR" altLang="en-US" sz="1100"/>
              <a:t>의 </a:t>
            </a:r>
            <a:r>
              <a:rPr lang="en-US" altLang="ko-KR" sz="1100"/>
              <a:t>SHA-256 </a:t>
            </a:r>
            <a:r>
              <a:rPr lang="ko-KR" altLang="en-US" sz="1100"/>
              <a:t>해시 값</a:t>
            </a:r>
            <a:r>
              <a:rPr lang="en-US" altLang="ko-KR" sz="1100"/>
              <a:t>: {hashed_text}")</a:t>
            </a:r>
          </a:p>
          <a:p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text2 = "world"</a:t>
            </a:r>
          </a:p>
          <a:p>
            <a:r>
              <a:rPr lang="en-US" altLang="ko-KR" sz="1100"/>
              <a:t>hashed_text2 = sha256_hash(text2)</a:t>
            </a:r>
          </a:p>
          <a:p>
            <a:r>
              <a:rPr lang="en-US" altLang="ko-KR" sz="1100"/>
              <a:t>print(f"{text2} </a:t>
            </a:r>
            <a:r>
              <a:rPr lang="ko-KR" altLang="en-US" sz="1100"/>
              <a:t>의 </a:t>
            </a:r>
            <a:r>
              <a:rPr lang="en-US" altLang="ko-KR" sz="1100"/>
              <a:t>SHA-256 </a:t>
            </a:r>
            <a:r>
              <a:rPr lang="ko-KR" altLang="en-US" sz="1100"/>
              <a:t>해시 값</a:t>
            </a:r>
            <a:r>
              <a:rPr lang="en-US" altLang="ko-KR" sz="1100"/>
              <a:t>: {hashed_text2}")</a:t>
            </a:r>
          </a:p>
          <a:p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#</a:t>
            </a:r>
            <a:r>
              <a:rPr lang="en-US" altLang="ko-KR" sz="1100" smtClean="0"/>
              <a:t>hello</a:t>
            </a:r>
            <a:r>
              <a:rPr lang="ko-KR" altLang="en-US" sz="1100" smtClean="0"/>
              <a:t>의 </a:t>
            </a:r>
            <a:r>
              <a:rPr lang="en-US" altLang="ko-KR" sz="1100"/>
              <a:t>SHA-256 </a:t>
            </a:r>
            <a:r>
              <a:rPr lang="ko-KR" altLang="en-US" sz="1100"/>
              <a:t>해시 값</a:t>
            </a:r>
            <a:r>
              <a:rPr lang="en-US" altLang="ko-KR" sz="1100"/>
              <a:t>: 2cf24dba5fb0a30e26e83b2ac5b9e29e1b161e5c1fa7425e73043362938b9824</a:t>
            </a:r>
          </a:p>
          <a:p>
            <a:r>
              <a:rPr lang="en-US" altLang="ko-KR" sz="1100"/>
              <a:t>#</a:t>
            </a:r>
            <a:r>
              <a:rPr lang="en-US" altLang="ko-KR" sz="1100" smtClean="0"/>
              <a:t>world</a:t>
            </a:r>
            <a:r>
              <a:rPr lang="ko-KR" altLang="en-US" sz="1100" smtClean="0"/>
              <a:t>의 </a:t>
            </a:r>
            <a:r>
              <a:rPr lang="en-US" altLang="ko-KR" sz="1100"/>
              <a:t>SHA-256 </a:t>
            </a:r>
            <a:r>
              <a:rPr lang="ko-KR" altLang="en-US" sz="1100"/>
              <a:t>해시 값</a:t>
            </a:r>
            <a:r>
              <a:rPr lang="en-US" altLang="ko-KR" sz="1100"/>
              <a:t>: 486ea46224d1bb4fb680f34f7c9ad96a8f24ec88be73ea8e5a6c65260e9cb8a7</a:t>
            </a:r>
          </a:p>
        </p:txBody>
      </p:sp>
    </p:spTree>
    <p:extLst>
      <p:ext uri="{BB962C8B-B14F-4D97-AF65-F5344CB8AC3E}">
        <p14:creationId xmlns:p14="http://schemas.microsoft.com/office/powerpoint/2010/main" val="359946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파이썬을 이용해 간단히 </a:t>
            </a:r>
            <a:r>
              <a:rPr lang="en-US" altLang="ko-KR"/>
              <a:t>SHA-256</a:t>
            </a:r>
            <a:r>
              <a:rPr lang="ko-KR" altLang="en-US"/>
              <a:t>을 사용하기</a:t>
            </a:r>
            <a:endParaRPr lang="ko-KR" altLang="en-US" sz="2400"/>
          </a:p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565532"/>
              </p:ext>
            </p:extLst>
          </p:nvPr>
        </p:nvGraphicFramePr>
        <p:xfrm>
          <a:off x="1907704" y="2708920"/>
          <a:ext cx="5689665" cy="112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포장기 셸 개체" showAsIcon="1" r:id="rId3" imgW="2601360" imgH="513360" progId="Package">
                  <p:embed/>
                </p:oleObj>
              </mc:Choice>
              <mc:Fallback>
                <p:oleObj name="포장기 셸 개체" showAsIcon="1" r:id="rId3" imgW="260136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708920"/>
                        <a:ext cx="5689665" cy="112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74625"/>
              </p:ext>
            </p:extLst>
          </p:nvPr>
        </p:nvGraphicFramePr>
        <p:xfrm>
          <a:off x="2843808" y="4437112"/>
          <a:ext cx="386078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포장기 셸 개체" showAsIcon="1" r:id="rId5" imgW="1963080" imgH="513360" progId="Package">
                  <p:embed/>
                </p:oleObj>
              </mc:Choice>
              <mc:Fallback>
                <p:oleObj name="포장기 셸 개체" showAsIcon="1" r:id="rId5" imgW="19630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4437112"/>
                        <a:ext cx="386078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930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ko-KR" altLang="en-US" smtClean="0"/>
              <a:t>암호화와 복호화</a:t>
            </a:r>
            <a:endParaRPr lang="en-US" altLang="ko-KR" smtClean="0"/>
          </a:p>
          <a:p>
            <a:pPr lvl="1"/>
            <a:r>
              <a:rPr lang="ko-KR" altLang="en-US" smtClean="0"/>
              <a:t>암호화</a:t>
            </a:r>
            <a:r>
              <a:rPr lang="en-US" altLang="ko-KR" smtClean="0"/>
              <a:t>(</a:t>
            </a:r>
            <a:r>
              <a:rPr lang="en-US" altLang="ko-KR"/>
              <a:t>Encryption)</a:t>
            </a:r>
          </a:p>
          <a:p>
            <a:pPr lvl="2"/>
            <a:r>
              <a:rPr lang="ko-KR" altLang="en-US" smtClean="0"/>
              <a:t>알아볼 </a:t>
            </a:r>
            <a:r>
              <a:rPr lang="ko-KR" altLang="en-US"/>
              <a:t>수 있는 원본 데이터</a:t>
            </a:r>
            <a:r>
              <a:rPr lang="en-US" altLang="ko-KR"/>
              <a:t>(</a:t>
            </a:r>
            <a:r>
              <a:rPr lang="ko-KR" altLang="en-US"/>
              <a:t>평문</a:t>
            </a:r>
            <a:r>
              <a:rPr lang="en-US" altLang="ko-KR"/>
              <a:t>, Plaintext)</a:t>
            </a:r>
            <a:r>
              <a:rPr lang="ko-KR" altLang="en-US"/>
              <a:t>를 특정 알고리즘과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'</a:t>
            </a:r>
            <a:r>
              <a:rPr lang="ko-KR" altLang="en-US"/>
              <a:t>키</a:t>
            </a:r>
            <a:r>
              <a:rPr lang="en-US" altLang="ko-KR"/>
              <a:t>(Key)'</a:t>
            </a:r>
            <a:r>
              <a:rPr lang="ko-KR" altLang="en-US"/>
              <a:t>를 </a:t>
            </a:r>
            <a:r>
              <a:rPr lang="ko-KR" altLang="en-US" smtClean="0"/>
              <a:t>사용하여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알아볼 수 없는 형태로 변환하는 과정</a:t>
            </a:r>
          </a:p>
          <a:p>
            <a:pPr lvl="1"/>
            <a:r>
              <a:rPr lang="ko-KR" altLang="en-US" smtClean="0"/>
              <a:t>복호화</a:t>
            </a:r>
            <a:r>
              <a:rPr lang="en-US" altLang="ko-KR" smtClean="0"/>
              <a:t>(</a:t>
            </a:r>
            <a:r>
              <a:rPr lang="en-US" altLang="ko-KR"/>
              <a:t>Decryption)</a:t>
            </a:r>
          </a:p>
          <a:p>
            <a:pPr lvl="2"/>
            <a:r>
              <a:rPr lang="ko-KR" altLang="en-US"/>
              <a:t>복호화는 암호화된 데이터</a:t>
            </a:r>
            <a:r>
              <a:rPr lang="en-US" altLang="ko-KR"/>
              <a:t>(</a:t>
            </a:r>
            <a:r>
              <a:rPr lang="ko-KR" altLang="en-US"/>
              <a:t>암호문</a:t>
            </a:r>
            <a:r>
              <a:rPr lang="en-US" altLang="ko-KR"/>
              <a:t>)</a:t>
            </a:r>
            <a:r>
              <a:rPr lang="ko-KR" altLang="en-US"/>
              <a:t>를 다시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원래의 알아볼 수 있는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원본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데이터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평문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로 되돌리는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과정</a:t>
            </a:r>
            <a:r>
              <a:rPr lang="en-US" altLang="ko-KR" smtClean="0"/>
              <a:t>(</a:t>
            </a:r>
            <a:r>
              <a:rPr lang="ko-KR" altLang="en-US" smtClean="0"/>
              <a:t>역시 </a:t>
            </a:r>
            <a:r>
              <a:rPr lang="ko-KR" altLang="en-US"/>
              <a:t>특정 알고리즘과 </a:t>
            </a:r>
            <a:r>
              <a:rPr lang="en-US" altLang="ko-KR"/>
              <a:t>'</a:t>
            </a:r>
            <a:r>
              <a:rPr lang="ko-KR" altLang="en-US"/>
              <a:t>키</a:t>
            </a:r>
            <a:r>
              <a:rPr lang="en-US" altLang="ko-KR"/>
              <a:t>'</a:t>
            </a:r>
            <a:r>
              <a:rPr lang="ko-KR" altLang="en-US"/>
              <a:t>를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31258"/>
              </p:ext>
            </p:extLst>
          </p:nvPr>
        </p:nvGraphicFramePr>
        <p:xfrm>
          <a:off x="2555776" y="4005064"/>
          <a:ext cx="461809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포장기 셸 개체" showAsIcon="1" r:id="rId3" imgW="2191680" imgH="513360" progId="Package">
                  <p:embed/>
                </p:oleObj>
              </mc:Choice>
              <mc:Fallback>
                <p:oleObj name="포장기 셸 개체" showAsIcon="1" r:id="rId3" imgW="21916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4005064"/>
                        <a:ext cx="4618093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01247"/>
              </p:ext>
            </p:extLst>
          </p:nvPr>
        </p:nvGraphicFramePr>
        <p:xfrm>
          <a:off x="3419872" y="5445224"/>
          <a:ext cx="320223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포장기 셸 개체" showAsIcon="1" r:id="rId5" imgW="1200600" imgH="513360" progId="Package">
                  <p:embed/>
                </p:oleObj>
              </mc:Choice>
              <mc:Fallback>
                <p:oleObj name="포장기 셸 개체" showAsIcon="1" r:id="rId5" imgW="120060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5445224"/>
                        <a:ext cx="320223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180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ko-KR" altLang="en-US" smtClean="0"/>
              <a:t>대칭키 </a:t>
            </a:r>
            <a:r>
              <a:rPr lang="ko-KR" altLang="en-US"/>
              <a:t>암호 시스템</a:t>
            </a:r>
            <a:r>
              <a:rPr lang="en-US" altLang="ko-KR"/>
              <a:t>(Symmetric-key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암호화와 복호화에 동일한 키 사용</a:t>
            </a:r>
            <a:endParaRPr lang="en-US" altLang="ko-KR" smtClean="0"/>
          </a:p>
          <a:p>
            <a:pPr lvl="1"/>
            <a:r>
              <a:rPr lang="ko-KR" altLang="en-US"/>
              <a:t>암호화와 복호화 과정에서 </a:t>
            </a:r>
            <a:r>
              <a:rPr lang="en-US" altLang="ko-KR"/>
              <a:t>'</a:t>
            </a:r>
            <a:r>
              <a:rPr lang="ko-KR" altLang="en-US"/>
              <a:t>키</a:t>
            </a:r>
            <a:r>
              <a:rPr lang="en-US" altLang="ko-KR"/>
              <a:t>'</a:t>
            </a:r>
            <a:r>
              <a:rPr lang="ko-KR" altLang="en-US"/>
              <a:t>가 대칭적으로 </a:t>
            </a:r>
            <a:r>
              <a:rPr lang="ko-KR" altLang="en-US" smtClean="0"/>
              <a:t>사용</a:t>
            </a:r>
            <a:endParaRPr lang="ko-KR" altLang="en-US" b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38884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04" y="3098903"/>
            <a:ext cx="3672408" cy="183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952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ko-KR" altLang="en-US" smtClean="0"/>
              <a:t>대칭키 </a:t>
            </a:r>
            <a:r>
              <a:rPr lang="ko-KR" altLang="en-US"/>
              <a:t>암호 시스템</a:t>
            </a:r>
            <a:r>
              <a:rPr lang="en-US" altLang="ko-KR"/>
              <a:t>(Symmetric-key Cryptosystem</a:t>
            </a:r>
            <a:r>
              <a:rPr lang="en-US" altLang="ko-KR" smtClean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13775"/>
            <a:ext cx="259228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509471" cy="4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57097"/>
              </p:ext>
            </p:extLst>
          </p:nvPr>
        </p:nvGraphicFramePr>
        <p:xfrm>
          <a:off x="3707904" y="3645024"/>
          <a:ext cx="1361499" cy="97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포장기 셸 개체" showAsIcon="1" r:id="rId5" imgW="714600" imgH="513360" progId="Package">
                  <p:embed/>
                </p:oleObj>
              </mc:Choice>
              <mc:Fallback>
                <p:oleObj name="포장기 셸 개체" showAsIcon="1" r:id="rId5" imgW="71460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3645024"/>
                        <a:ext cx="1361499" cy="97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923152"/>
              </p:ext>
            </p:extLst>
          </p:nvPr>
        </p:nvGraphicFramePr>
        <p:xfrm>
          <a:off x="3128829" y="5085184"/>
          <a:ext cx="2355251" cy="8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포장기 셸 개체" showAsIcon="1" r:id="rId7" imgW="1448640" imgH="513360" progId="Package">
                  <p:embed/>
                </p:oleObj>
              </mc:Choice>
              <mc:Fallback>
                <p:oleObj name="포장기 셸 개체" showAsIcon="1" r:id="rId7" imgW="144864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8829" y="5085184"/>
                        <a:ext cx="2355251" cy="83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31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/>
              <a:t>비대칭키</a:t>
            </a:r>
            <a:r>
              <a:rPr lang="en-US" altLang="ko-KR"/>
              <a:t>(Asymmetric-key)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(=</a:t>
            </a:r>
            <a:r>
              <a:rPr lang="ko-KR" altLang="en-US" smtClean="0"/>
              <a:t>공개키 </a:t>
            </a:r>
            <a:r>
              <a:rPr lang="ko-KR" altLang="en-US"/>
              <a:t>암호 시스템</a:t>
            </a:r>
            <a:r>
              <a:rPr lang="en-US" altLang="ko-KR"/>
              <a:t>(Public-key Cryptosystem</a:t>
            </a:r>
            <a:r>
              <a:rPr lang="en-US" altLang="ko-KR" smtClean="0"/>
              <a:t>))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비대칭키 </a:t>
            </a:r>
            <a:r>
              <a:rPr lang="ko-KR" altLang="en-US"/>
              <a:t>암호 시스템의 기본 </a:t>
            </a:r>
            <a:r>
              <a:rPr lang="ko-KR" altLang="en-US" smtClean="0"/>
              <a:t>원리</a:t>
            </a:r>
            <a:endParaRPr lang="en-US" altLang="ko-KR" smtClean="0"/>
          </a:p>
          <a:p>
            <a:pPr lvl="2"/>
            <a:r>
              <a:rPr lang="ko-KR" altLang="en-US">
                <a:solidFill>
                  <a:schemeClr val="tx1"/>
                </a:solidFill>
              </a:rPr>
              <a:t>대칭키 암호 시스템과 달리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암호화와 복호화에 </a:t>
            </a:r>
            <a:r>
              <a:rPr lang="ko-KR" altLang="en-US" u="sng">
                <a:solidFill>
                  <a:srgbClr val="FF0000"/>
                </a:solidFill>
              </a:rPr>
              <a:t>서로 다른 두 개의 키를 </a:t>
            </a:r>
            <a:r>
              <a:rPr lang="en-US" altLang="ko-KR" u="sng">
                <a:solidFill>
                  <a:srgbClr val="FF0000"/>
                </a:solidFill>
              </a:rPr>
              <a:t/>
            </a:r>
            <a:br>
              <a:rPr lang="en-US" altLang="ko-KR" u="sng">
                <a:solidFill>
                  <a:srgbClr val="FF0000"/>
                </a:solidFill>
              </a:rPr>
            </a:br>
            <a:r>
              <a:rPr lang="ko-KR" altLang="en-US" u="sng">
                <a:solidFill>
                  <a:srgbClr val="FF0000"/>
                </a:solidFill>
              </a:rPr>
              <a:t>사용한다는 것이 </a:t>
            </a:r>
            <a:r>
              <a:rPr lang="ko-KR" altLang="en-US" u="sng" smtClean="0">
                <a:solidFill>
                  <a:srgbClr val="FF0000"/>
                </a:solidFill>
              </a:rPr>
              <a:t>핵심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2"/>
            <a:endParaRPr lang="en-US" altLang="ko-KR" u="sng">
              <a:solidFill>
                <a:srgbClr val="FF0000"/>
              </a:solidFill>
            </a:endParaRPr>
          </a:p>
          <a:p>
            <a:pPr lvl="3"/>
            <a:r>
              <a:rPr lang="ko-KR" altLang="en-US" smtClean="0">
                <a:solidFill>
                  <a:srgbClr val="006600"/>
                </a:solidFill>
              </a:rPr>
              <a:t>공개키</a:t>
            </a:r>
            <a:r>
              <a:rPr lang="en-US" altLang="ko-KR" smtClean="0">
                <a:solidFill>
                  <a:srgbClr val="006600"/>
                </a:solidFill>
              </a:rPr>
              <a:t>(</a:t>
            </a:r>
            <a:r>
              <a:rPr lang="en-US" altLang="ko-KR">
                <a:solidFill>
                  <a:srgbClr val="006600"/>
                </a:solidFill>
              </a:rPr>
              <a:t>Public Key</a:t>
            </a:r>
            <a:r>
              <a:rPr lang="en-US" altLang="ko-KR" smtClean="0">
                <a:solidFill>
                  <a:srgbClr val="006600"/>
                </a:solidFill>
              </a:rPr>
              <a:t>)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외부에 자유롭게 공개해도 되는 </a:t>
            </a:r>
            <a:r>
              <a:rPr lang="ko-KR" altLang="en-US" smtClean="0"/>
              <a:t>키</a:t>
            </a:r>
            <a:r>
              <a:rPr lang="en-US" altLang="ko-KR" smtClean="0"/>
              <a:t>(</a:t>
            </a:r>
            <a:r>
              <a:rPr lang="ko-KR" altLang="en-US" smtClean="0"/>
              <a:t>누구에게나 </a:t>
            </a:r>
            <a:r>
              <a:rPr lang="ko-KR" altLang="en-US"/>
              <a:t>알려져도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안전하도록 설계됨</a:t>
            </a:r>
            <a:r>
              <a:rPr lang="en-US" altLang="ko-KR" smtClean="0"/>
              <a:t>)</a:t>
            </a:r>
          </a:p>
          <a:p>
            <a:pPr lvl="3"/>
            <a:endParaRPr lang="en-US" altLang="ko-KR" smtClean="0"/>
          </a:p>
          <a:p>
            <a:pPr lvl="3"/>
            <a:r>
              <a:rPr lang="ko-KR" altLang="en-US" smtClean="0">
                <a:solidFill>
                  <a:srgbClr val="006600"/>
                </a:solidFill>
              </a:rPr>
              <a:t>개인키</a:t>
            </a:r>
            <a:r>
              <a:rPr lang="en-US" altLang="ko-KR" smtClean="0">
                <a:solidFill>
                  <a:srgbClr val="006600"/>
                </a:solidFill>
              </a:rPr>
              <a:t>(</a:t>
            </a:r>
            <a:r>
              <a:rPr lang="en-US" altLang="ko-KR">
                <a:solidFill>
                  <a:srgbClr val="006600"/>
                </a:solidFill>
              </a:rPr>
              <a:t>Private Key</a:t>
            </a:r>
            <a:r>
              <a:rPr lang="en-US" altLang="ko-KR" smtClean="0">
                <a:solidFill>
                  <a:srgbClr val="006600"/>
                </a:solidFill>
              </a:rPr>
              <a:t>)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사용자 본인만이 소유하고 비밀로 유지해야 하는 </a:t>
            </a:r>
            <a:r>
              <a:rPr lang="ko-KR" altLang="en-US" smtClean="0"/>
              <a:t>키</a:t>
            </a:r>
            <a:r>
              <a:rPr lang="en-US" altLang="ko-KR" smtClean="0"/>
              <a:t>(</a:t>
            </a:r>
            <a:r>
              <a:rPr lang="ko-KR" altLang="en-US" smtClean="0"/>
              <a:t>절대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외부에 </a:t>
            </a:r>
            <a:r>
              <a:rPr lang="ko-KR" altLang="en-US"/>
              <a:t>노출되어서는 </a:t>
            </a:r>
            <a:r>
              <a:rPr lang="ko-KR" altLang="en-US" smtClean="0"/>
              <a:t>안됨</a:t>
            </a:r>
            <a:r>
              <a:rPr lang="en-US" altLang="ko-KR" smtClean="0"/>
              <a:t>)</a:t>
            </a:r>
            <a:endParaRPr lang="en-US" altLang="ko-KR"/>
          </a:p>
          <a:p>
            <a:pPr lvl="4"/>
            <a:r>
              <a:rPr lang="ko-KR" altLang="en-US"/>
              <a:t>이 두 키는 </a:t>
            </a:r>
            <a:r>
              <a:rPr lang="ko-KR" altLang="en-US" u="sng"/>
              <a:t>수학적으로 밀접하게 연관되어 있지만</a:t>
            </a:r>
            <a:r>
              <a:rPr lang="en-US" altLang="ko-KR"/>
              <a:t>, </a:t>
            </a:r>
            <a:r>
              <a:rPr lang="ko-KR" altLang="en-US"/>
              <a:t>공개키만으로는 개인키를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알아내기 </a:t>
            </a:r>
            <a:r>
              <a:rPr lang="ko-KR" altLang="en-US"/>
              <a:t>매우 어렵고</a:t>
            </a:r>
            <a:r>
              <a:rPr lang="en-US" altLang="ko-KR"/>
              <a:t>, </a:t>
            </a:r>
            <a:r>
              <a:rPr lang="ko-KR" altLang="en-US"/>
              <a:t>개인키만으로는 공개키를 알아내기 매우 </a:t>
            </a:r>
            <a:r>
              <a:rPr lang="ko-KR" altLang="en-US" smtClean="0"/>
              <a:t>어려움</a:t>
            </a:r>
            <a:endParaRPr lang="en-US" altLang="ko-KR" smtClean="0"/>
          </a:p>
          <a:p>
            <a:pPr lvl="4"/>
            <a:endParaRPr lang="ko-KR" altLang="en-US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송신자는 수신자의 </a:t>
            </a:r>
            <a:r>
              <a:rPr lang="ko-KR" altLang="en-US" smtClean="0">
                <a:solidFill>
                  <a:srgbClr val="FF0000"/>
                </a:solidFill>
              </a:rPr>
              <a:t>공개키로 평문을 암호화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수신자는 자신의 </a:t>
            </a:r>
            <a:r>
              <a:rPr lang="ko-KR" altLang="en-US" smtClean="0">
                <a:solidFill>
                  <a:srgbClr val="FF0000"/>
                </a:solidFill>
              </a:rPr>
              <a:t>개인키로 암호문을 복호화</a:t>
            </a:r>
            <a:endParaRPr lang="ko-KR" altLang="en-US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21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/>
              <a:t>비대칭키</a:t>
            </a:r>
            <a:r>
              <a:rPr lang="en-US" altLang="ko-KR"/>
              <a:t>(Asymmetric-key)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(=</a:t>
            </a:r>
            <a:r>
              <a:rPr lang="ko-KR" altLang="en-US" smtClean="0"/>
              <a:t>공개키 </a:t>
            </a:r>
            <a:r>
              <a:rPr lang="ko-KR" altLang="en-US"/>
              <a:t>암호 시스템</a:t>
            </a:r>
            <a:r>
              <a:rPr lang="en-US" altLang="ko-KR"/>
              <a:t>(Public-key Cryptosystem</a:t>
            </a:r>
            <a:r>
              <a:rPr lang="en-US" altLang="ko-KR" smtClean="0"/>
              <a:t>))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42630"/>
            <a:ext cx="3348236" cy="230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8" y="4898676"/>
            <a:ext cx="3816424" cy="174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1548"/>
            <a:ext cx="33843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7"/>
            <a:ext cx="379568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767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/>
              <a:t>비대칭키</a:t>
            </a:r>
            <a:r>
              <a:rPr lang="en-US" altLang="ko-KR"/>
              <a:t>(Asymmetric-key)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(=</a:t>
            </a:r>
            <a:r>
              <a:rPr lang="ko-KR" altLang="en-US" smtClean="0"/>
              <a:t>공개키 </a:t>
            </a:r>
            <a:r>
              <a:rPr lang="ko-KR" altLang="en-US"/>
              <a:t>암호 시스템</a:t>
            </a:r>
            <a:r>
              <a:rPr lang="en-US" altLang="ko-KR"/>
              <a:t>(Public-key Cryptosystem</a:t>
            </a:r>
            <a:r>
              <a:rPr lang="en-US" altLang="ko-KR" smtClean="0"/>
              <a:t>))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80928"/>
            <a:ext cx="2625019" cy="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34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u="sng">
                <a:solidFill>
                  <a:srgbClr val="FF0000"/>
                </a:solidFill>
              </a:rPr>
              <a:t>최초의 실용적인 비대칭키</a:t>
            </a:r>
            <a:r>
              <a:rPr lang="en-US" altLang="ko-KR" u="sng">
                <a:solidFill>
                  <a:srgbClr val="FF0000"/>
                </a:solidFill>
              </a:rPr>
              <a:t>(</a:t>
            </a:r>
            <a:r>
              <a:rPr lang="ko-KR" altLang="en-US" u="sng">
                <a:solidFill>
                  <a:srgbClr val="FF0000"/>
                </a:solidFill>
              </a:rPr>
              <a:t>공개키</a:t>
            </a:r>
            <a:r>
              <a:rPr lang="en-US" altLang="ko-KR" u="sng">
                <a:solidFill>
                  <a:srgbClr val="FF0000"/>
                </a:solidFill>
              </a:rPr>
              <a:t>) </a:t>
            </a:r>
            <a:r>
              <a:rPr lang="ko-KR" altLang="en-US" u="sng">
                <a:solidFill>
                  <a:srgbClr val="FF0000"/>
                </a:solidFill>
              </a:rPr>
              <a:t>암호 알고리즘 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1977</a:t>
            </a:r>
            <a:r>
              <a:rPr lang="ko-KR" altLang="en-US">
                <a:solidFill>
                  <a:schemeClr val="tx1"/>
                </a:solidFill>
              </a:rPr>
              <a:t>년 로널드 라이베스트</a:t>
            </a:r>
            <a:r>
              <a:rPr lang="en-US" altLang="ko-KR">
                <a:solidFill>
                  <a:schemeClr val="tx1"/>
                </a:solidFill>
              </a:rPr>
              <a:t>(Ronald </a:t>
            </a:r>
            <a:r>
              <a:rPr lang="en-US" altLang="ko-KR">
                <a:solidFill>
                  <a:srgbClr val="FF0000"/>
                </a:solidFill>
              </a:rPr>
              <a:t>R</a:t>
            </a:r>
            <a:r>
              <a:rPr lang="en-US" altLang="ko-KR">
                <a:solidFill>
                  <a:schemeClr val="tx1"/>
                </a:solidFill>
              </a:rPr>
              <a:t>ivest), </a:t>
            </a:r>
            <a:r>
              <a:rPr lang="ko-KR" altLang="en-US">
                <a:solidFill>
                  <a:schemeClr val="tx1"/>
                </a:solidFill>
              </a:rPr>
              <a:t>아디 샤미르</a:t>
            </a:r>
            <a:r>
              <a:rPr lang="en-US" altLang="ko-KR">
                <a:solidFill>
                  <a:schemeClr val="tx1"/>
                </a:solidFill>
              </a:rPr>
              <a:t>(Adi </a:t>
            </a:r>
            <a:r>
              <a:rPr lang="en-US" altLang="ko-KR">
                <a:solidFill>
                  <a:srgbClr val="FF0000"/>
                </a:solidFill>
              </a:rPr>
              <a:t>S</a:t>
            </a:r>
            <a:r>
              <a:rPr lang="en-US" altLang="ko-KR">
                <a:solidFill>
                  <a:schemeClr val="tx1"/>
                </a:solidFill>
              </a:rPr>
              <a:t>hamir),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레너드 </a:t>
            </a:r>
            <a:r>
              <a:rPr lang="ko-KR" altLang="en-US">
                <a:solidFill>
                  <a:schemeClr val="tx1"/>
                </a:solidFill>
              </a:rPr>
              <a:t>애들먼</a:t>
            </a:r>
            <a:r>
              <a:rPr lang="en-US" altLang="ko-KR">
                <a:solidFill>
                  <a:schemeClr val="tx1"/>
                </a:solidFill>
              </a:rPr>
              <a:t>(Leonard </a:t>
            </a:r>
            <a:r>
              <a:rPr lang="en-US" altLang="ko-KR">
                <a:solidFill>
                  <a:srgbClr val="FF0000"/>
                </a:solidFill>
              </a:rPr>
              <a:t>A</a:t>
            </a:r>
            <a:r>
              <a:rPr lang="en-US" altLang="ko-KR">
                <a:solidFill>
                  <a:schemeClr val="tx1"/>
                </a:solidFill>
              </a:rPr>
              <a:t>dleman)</a:t>
            </a:r>
            <a:r>
              <a:rPr lang="ko-KR" altLang="en-US">
                <a:solidFill>
                  <a:schemeClr val="tx1"/>
                </a:solidFill>
              </a:rPr>
              <a:t>에 의해 </a:t>
            </a:r>
            <a:r>
              <a:rPr lang="ko-KR" altLang="en-US" smtClean="0">
                <a:solidFill>
                  <a:schemeClr val="tx1"/>
                </a:solidFill>
              </a:rPr>
              <a:t>개발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현재까지도 </a:t>
            </a:r>
            <a:r>
              <a:rPr lang="en-US" altLang="ko-KR" u="sng">
                <a:solidFill>
                  <a:schemeClr val="tx1"/>
                </a:solidFill>
              </a:rPr>
              <a:t>TLS/SSL</a:t>
            </a:r>
            <a:r>
              <a:rPr lang="en-US" altLang="ko-KR" u="sng" smtClean="0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디지털 서명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암호화폐 등 </a:t>
            </a:r>
            <a:r>
              <a:rPr lang="ko-KR" altLang="en-US">
                <a:solidFill>
                  <a:schemeClr val="tx1"/>
                </a:solidFill>
              </a:rPr>
              <a:t>다양한 보안 시스템의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핵심 </a:t>
            </a:r>
            <a:r>
              <a:rPr lang="ko-KR" altLang="en-US">
                <a:solidFill>
                  <a:schemeClr val="tx1"/>
                </a:solidFill>
              </a:rPr>
              <a:t>구성 </a:t>
            </a:r>
            <a:r>
              <a:rPr lang="ko-KR" altLang="en-US" smtClean="0">
                <a:solidFill>
                  <a:schemeClr val="tx1"/>
                </a:solidFill>
              </a:rPr>
              <a:t>요소로 </a:t>
            </a:r>
            <a:r>
              <a:rPr lang="ko-KR" altLang="en-US">
                <a:solidFill>
                  <a:schemeClr val="tx1"/>
                </a:solidFill>
              </a:rPr>
              <a:t>널리 사용되고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r>
              <a:rPr lang="ko-KR" altLang="en-US" b="0" smtClean="0">
                <a:solidFill>
                  <a:schemeClr val="tx1"/>
                </a:solidFill>
              </a:rPr>
              <a:t></a:t>
            </a:r>
            <a:endParaRPr lang="ko-KR" altLang="en-US" b="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1008"/>
            <a:ext cx="64807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625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</a:t>
            </a:r>
            <a:r>
              <a:rPr lang="ko-KR" altLang="en-US" smtClean="0"/>
              <a:t>작동 </a:t>
            </a:r>
            <a:r>
              <a:rPr lang="ko-KR" altLang="en-US"/>
              <a:t>원리</a:t>
            </a:r>
          </a:p>
          <a:p>
            <a:endParaRPr lang="ko-KR" altLang="en-US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91276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5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주요용어</a:t>
            </a:r>
            <a:endParaRPr lang="ko-KR" altLang="en-US" b="0"/>
          </a:p>
          <a:p>
            <a:pPr lvl="1" fontAlgn="base"/>
            <a:r>
              <a:rPr lang="ko-KR" altLang="en-US" smtClean="0"/>
              <a:t>해시 </a:t>
            </a:r>
            <a:r>
              <a:rPr lang="ko-KR" altLang="en-US"/>
              <a:t>함수의 역사</a:t>
            </a:r>
            <a:endParaRPr lang="en-US" altLang="ko-KR"/>
          </a:p>
          <a:p>
            <a:pPr lvl="2" fontAlgn="base"/>
            <a:r>
              <a:rPr lang="ko-KR" altLang="en-US"/>
              <a:t>암호학・컴퓨터 과학의 발전과 함께 진행됐으며</a:t>
            </a:r>
            <a:r>
              <a:rPr lang="en-US" altLang="ko-KR"/>
              <a:t>, </a:t>
            </a:r>
            <a:r>
              <a:rPr lang="ko-KR" altLang="en-US" u="sng">
                <a:solidFill>
                  <a:srgbClr val="FF0000"/>
                </a:solidFill>
              </a:rPr>
              <a:t>안전과 보안 측면의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요구에 </a:t>
            </a:r>
            <a:r>
              <a:rPr lang="ko-KR" altLang="en-US" u="sng">
                <a:solidFill>
                  <a:srgbClr val="FF0000"/>
                </a:solidFill>
              </a:rPr>
              <a:t>따라 발전</a:t>
            </a:r>
            <a:endParaRPr lang="en-US" altLang="ko-KR" u="sng">
              <a:solidFill>
                <a:srgbClr val="FF0000"/>
              </a:solidFill>
            </a:endParaRPr>
          </a:p>
          <a:p>
            <a:pPr lvl="3" fontAlgn="base"/>
            <a:r>
              <a:rPr lang="ko-KR" altLang="en-US"/>
              <a:t>해시 함수 개념은 </a:t>
            </a:r>
            <a:r>
              <a:rPr lang="en-US" altLang="ko-KR"/>
              <a:t>1950</a:t>
            </a:r>
            <a:r>
              <a:rPr lang="ko-KR" altLang="en-US"/>
              <a:t>년대에 등장함</a:t>
            </a:r>
            <a:endParaRPr lang="en-US" altLang="ko-KR"/>
          </a:p>
          <a:p>
            <a:pPr lvl="3" fontAlgn="base"/>
            <a:r>
              <a:rPr lang="en-US" altLang="ko-KR"/>
              <a:t>1970</a:t>
            </a:r>
            <a:r>
              <a:rPr lang="ko-KR" altLang="en-US"/>
              <a:t>년대 암호학 분야에서 해시 함수의 중요성이 부각됨</a:t>
            </a:r>
            <a:endParaRPr lang="en-US" altLang="ko-KR"/>
          </a:p>
          <a:p>
            <a:pPr lvl="4" fontAlgn="base"/>
            <a:r>
              <a:rPr lang="en-US" altLang="ko-KR"/>
              <a:t>Merkle-Damgard </a:t>
            </a:r>
            <a:r>
              <a:rPr lang="ko-KR" altLang="en-US"/>
              <a:t>구조라고도 알려진 해시 함수 구조는 </a:t>
            </a:r>
            <a:r>
              <a:rPr lang="en-US" altLang="ko-KR"/>
              <a:t>1979</a:t>
            </a:r>
            <a:r>
              <a:rPr lang="ko-KR" altLang="en-US"/>
              <a:t>년에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등장했고</a:t>
            </a:r>
            <a:r>
              <a:rPr lang="en-US" altLang="ko-KR"/>
              <a:t>, </a:t>
            </a:r>
            <a:r>
              <a:rPr lang="ko-KR" altLang="en-US"/>
              <a:t>이후 </a:t>
            </a:r>
            <a:r>
              <a:rPr lang="ko-KR" altLang="en-US" u="sng">
                <a:solidFill>
                  <a:srgbClr val="006600"/>
                </a:solidFill>
              </a:rPr>
              <a:t>다양한 해시 함수 알고리즘이 개발됨</a:t>
            </a:r>
            <a:endParaRPr lang="en-US" altLang="ko-KR" u="sng">
              <a:solidFill>
                <a:srgbClr val="006600"/>
              </a:solidFill>
            </a:endParaRPr>
          </a:p>
          <a:p>
            <a:pPr lvl="3" fontAlgn="base"/>
            <a:r>
              <a:rPr lang="ko-KR" altLang="en-US">
                <a:hlinkClick r:id="rId2"/>
              </a:rPr>
              <a:t>암호기술의 역사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49787"/>
            <a:ext cx="7416824" cy="236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85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600200"/>
            <a:ext cx="8435479" cy="4525963"/>
          </a:xfrm>
        </p:spPr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 </a:t>
            </a:r>
            <a:r>
              <a:rPr lang="ko-KR" altLang="en-US"/>
              <a:t>암호 시스템의 보안성은 </a:t>
            </a:r>
            <a:r>
              <a:rPr lang="en-US" altLang="ko-KR" smtClean="0">
                <a:solidFill>
                  <a:srgbClr val="006600"/>
                </a:solidFill>
              </a:rPr>
              <a:t>"</a:t>
            </a:r>
            <a:r>
              <a:rPr lang="ko-KR" altLang="en-US">
                <a:solidFill>
                  <a:srgbClr val="006600"/>
                </a:solidFill>
              </a:rPr>
              <a:t>아주 큰 두 개의 소수를 곱하는 것은 쉽지만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그 </a:t>
            </a:r>
            <a:r>
              <a:rPr lang="ko-KR" altLang="en-US">
                <a:solidFill>
                  <a:srgbClr val="006600"/>
                </a:solidFill>
              </a:rPr>
              <a:t>곱해진 결과를 </a:t>
            </a:r>
            <a:r>
              <a:rPr lang="ko-KR" altLang="en-US" u="sng">
                <a:solidFill>
                  <a:srgbClr val="006600"/>
                </a:solidFill>
              </a:rPr>
              <a:t>다시 소인수분해하여 원래의 두 소수를 찾아내는 것은 </a:t>
            </a:r>
            <a:r>
              <a:rPr lang="ko-KR" altLang="en-US" smtClean="0">
                <a:solidFill>
                  <a:srgbClr val="006600"/>
                </a:solidFill>
              </a:rPr>
              <a:t>매우 어려움</a:t>
            </a:r>
            <a:r>
              <a:rPr lang="en-US" altLang="ko-KR" smtClean="0">
                <a:solidFill>
                  <a:srgbClr val="006600"/>
                </a:solidFill>
              </a:rPr>
              <a:t>”</a:t>
            </a:r>
            <a:r>
              <a:rPr lang="ko-KR" altLang="en-US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수학적 </a:t>
            </a:r>
            <a:r>
              <a:rPr lang="ko-KR" altLang="en-US"/>
              <a:t>난제에 </a:t>
            </a:r>
            <a:r>
              <a:rPr lang="ko-KR" altLang="en-US" smtClean="0"/>
              <a:t>기반</a:t>
            </a:r>
            <a:r>
              <a:rPr lang="en-US" altLang="ko-KR" smtClean="0"/>
              <a:t>(=</a:t>
            </a:r>
            <a:r>
              <a:rPr lang="ko-KR" altLang="en-US" smtClean="0"/>
              <a:t>소인수분해 </a:t>
            </a:r>
            <a:r>
              <a:rPr lang="ko-KR" altLang="en-US"/>
              <a:t>문제</a:t>
            </a:r>
            <a:r>
              <a:rPr lang="en-US" altLang="ko-KR"/>
              <a:t>(Factoring Problem</a:t>
            </a:r>
            <a:r>
              <a:rPr lang="en-US" altLang="ko-KR" smtClean="0"/>
              <a:t>))</a:t>
            </a:r>
            <a:endParaRPr lang="en-US" altLang="ko-KR"/>
          </a:p>
          <a:p>
            <a:pPr lvl="3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키의 길이를 충분히 길게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예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: 2048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비트 이상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설정하면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/>
              <a:t>현재 컴퓨터의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연산 </a:t>
            </a:r>
            <a:r>
              <a:rPr lang="ko-KR" altLang="en-US"/>
              <a:t>능력으로는 이 </a:t>
            </a:r>
            <a:r>
              <a:rPr lang="ko-KR" altLang="en-US" u="sng"/>
              <a:t>소인수분해를 수행하는 데 수백만 년이 걸릴 정도로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엄청난 </a:t>
            </a:r>
            <a:r>
              <a:rPr lang="ko-KR" altLang="en-US"/>
              <a:t>시간이 </a:t>
            </a:r>
            <a:r>
              <a:rPr lang="ko-KR" altLang="en-US" smtClean="0"/>
              <a:t>소요됨</a:t>
            </a:r>
            <a:endParaRPr lang="en-US" altLang="ko-KR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3075" y="3918247"/>
            <a:ext cx="84914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소수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素數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Prime Number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) -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보다 큰 자연수 중에서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과 자기 자신만을 약수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나누어떨어지게 하는 수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로 가지는 수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37112"/>
            <a:ext cx="3096344" cy="63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992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600200"/>
            <a:ext cx="8435479" cy="4525963"/>
          </a:xfrm>
        </p:spPr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</a:t>
            </a:r>
            <a:r>
              <a:rPr lang="ko-KR" altLang="en-US" smtClean="0"/>
              <a:t>원리</a:t>
            </a:r>
            <a:endParaRPr lang="ko-KR" altLang="en-US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1" y="4575830"/>
            <a:ext cx="4104456" cy="20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1" y="2420888"/>
            <a:ext cx="410445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03" y="2204864"/>
            <a:ext cx="403264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53" y="4575830"/>
            <a:ext cx="3940197" cy="194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920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</a:t>
            </a:r>
            <a:r>
              <a:rPr lang="ko-KR" altLang="en-US"/>
              <a:t>의 핵심 구성 </a:t>
            </a:r>
            <a:r>
              <a:rPr lang="ko-KR" altLang="en-US" smtClean="0"/>
              <a:t>요소 </a:t>
            </a:r>
            <a:r>
              <a:rPr lang="en-US" altLang="ko-KR" smtClean="0"/>
              <a:t>- </a:t>
            </a:r>
            <a:r>
              <a:rPr lang="ko-KR" altLang="en-US" u="sng">
                <a:solidFill>
                  <a:srgbClr val="006600"/>
                </a:solidFill>
              </a:rPr>
              <a:t>키 </a:t>
            </a:r>
            <a:r>
              <a:rPr lang="ko-KR" altLang="en-US" u="sng" smtClean="0">
                <a:solidFill>
                  <a:srgbClr val="006600"/>
                </a:solidFill>
              </a:rPr>
              <a:t>쌍</a:t>
            </a:r>
            <a:r>
              <a:rPr lang="en-US" altLang="ko-KR" u="sng" smtClean="0">
                <a:solidFill>
                  <a:srgbClr val="006600"/>
                </a:solidFill>
              </a:rPr>
              <a:t>(</a:t>
            </a:r>
            <a:r>
              <a:rPr lang="en-US" altLang="ko-KR" u="sng">
                <a:solidFill>
                  <a:srgbClr val="006600"/>
                </a:solidFill>
              </a:rPr>
              <a:t>Public Key &amp; Private Key</a:t>
            </a:r>
            <a:r>
              <a:rPr lang="en-US" altLang="ko-KR" u="sng" smtClean="0">
                <a:solidFill>
                  <a:srgbClr val="006600"/>
                </a:solidFill>
              </a:rPr>
              <a:t>)</a:t>
            </a:r>
          </a:p>
          <a:p>
            <a:pPr lvl="2"/>
            <a:endParaRPr lang="en-US" altLang="ko-KR">
              <a:solidFill>
                <a:srgbClr val="006600"/>
              </a:solidFill>
            </a:endParaRPr>
          </a:p>
          <a:p>
            <a:pPr lvl="2"/>
            <a:r>
              <a:rPr lang="en-US" altLang="ko-KR"/>
              <a:t>RSA</a:t>
            </a:r>
            <a:r>
              <a:rPr lang="ko-KR" altLang="en-US"/>
              <a:t>는 각 사용자마다 </a:t>
            </a:r>
            <a:r>
              <a:rPr lang="ko-KR" altLang="en-US">
                <a:solidFill>
                  <a:srgbClr val="006600"/>
                </a:solidFill>
              </a:rPr>
              <a:t>한 쌍의 키를 </a:t>
            </a:r>
            <a:r>
              <a:rPr lang="ko-KR" altLang="en-US" smtClean="0">
                <a:solidFill>
                  <a:srgbClr val="006600"/>
                </a:solidFill>
              </a:rPr>
              <a:t>가짐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endParaRPr lang="en-US" altLang="ko-KR">
              <a:solidFill>
                <a:srgbClr val="006600"/>
              </a:solidFill>
            </a:endParaRPr>
          </a:p>
          <a:p>
            <a:pPr lvl="3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공개키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(Public Key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) :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{e,n}</a:t>
            </a:r>
          </a:p>
          <a:p>
            <a:pPr lvl="4"/>
            <a:r>
              <a:rPr lang="en-US" altLang="ko-KR"/>
              <a:t>e: </a:t>
            </a:r>
            <a:r>
              <a:rPr lang="ko-KR" altLang="en-US"/>
              <a:t>공개 지수 </a:t>
            </a:r>
            <a:r>
              <a:rPr lang="en-US" altLang="ko-KR"/>
              <a:t>(encryption exponent)</a:t>
            </a:r>
          </a:p>
          <a:p>
            <a:pPr lvl="4"/>
            <a:r>
              <a:rPr lang="en-US" altLang="ko-KR"/>
              <a:t>n: </a:t>
            </a:r>
            <a:r>
              <a:rPr lang="ko-KR" altLang="en-US"/>
              <a:t>모듈러스 </a:t>
            </a:r>
            <a:r>
              <a:rPr lang="en-US" altLang="ko-KR"/>
              <a:t>(modulus), </a:t>
            </a:r>
            <a:r>
              <a:rPr lang="ko-KR" altLang="en-US"/>
              <a:t>두 큰 소수 </a:t>
            </a:r>
            <a:r>
              <a:rPr lang="en-US" altLang="ko-KR"/>
              <a:t>p</a:t>
            </a:r>
            <a:r>
              <a:rPr lang="ko-KR" altLang="en-US"/>
              <a:t>와 </a:t>
            </a:r>
            <a:r>
              <a:rPr lang="en-US" altLang="ko-KR"/>
              <a:t>q</a:t>
            </a:r>
            <a:r>
              <a:rPr lang="ko-KR" altLang="en-US"/>
              <a:t>의 곱 </a:t>
            </a:r>
            <a:r>
              <a:rPr lang="en-US" altLang="ko-KR"/>
              <a:t>(n=p×q</a:t>
            </a:r>
            <a:r>
              <a:rPr lang="en-US" altLang="ko-KR" smtClean="0"/>
              <a:t>)</a:t>
            </a:r>
          </a:p>
          <a:p>
            <a:pPr lvl="4"/>
            <a:endParaRPr lang="en-US" altLang="ko-KR"/>
          </a:p>
          <a:p>
            <a:pPr lvl="3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개인키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(Private Key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) :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{d,n}</a:t>
            </a:r>
          </a:p>
          <a:p>
            <a:pPr lvl="4"/>
            <a:r>
              <a:rPr lang="en-US" altLang="ko-KR"/>
              <a:t>d: </a:t>
            </a:r>
            <a:r>
              <a:rPr lang="ko-KR" altLang="en-US"/>
              <a:t>개인 지수 </a:t>
            </a:r>
            <a:r>
              <a:rPr lang="en-US" altLang="ko-KR"/>
              <a:t>(decryption exponent)</a:t>
            </a:r>
          </a:p>
          <a:p>
            <a:pPr lvl="4"/>
            <a:r>
              <a:rPr lang="en-US" altLang="ko-KR"/>
              <a:t>n: </a:t>
            </a:r>
            <a:r>
              <a:rPr lang="ko-KR" altLang="en-US"/>
              <a:t>모듈러스 </a:t>
            </a:r>
            <a:r>
              <a:rPr lang="en-US" altLang="ko-KR"/>
              <a:t>(</a:t>
            </a:r>
            <a:r>
              <a:rPr lang="ko-KR" altLang="en-US"/>
              <a:t>공개키와 동일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여기서 </a:t>
            </a:r>
            <a:r>
              <a:rPr lang="en-US" altLang="ko-KR" u="sng">
                <a:solidFill>
                  <a:srgbClr val="FF0000"/>
                </a:solidFill>
              </a:rPr>
              <a:t>p</a:t>
            </a:r>
            <a:r>
              <a:rPr lang="ko-KR" altLang="en-US" u="sng">
                <a:solidFill>
                  <a:srgbClr val="FF0000"/>
                </a:solidFill>
              </a:rPr>
              <a:t>와 </a:t>
            </a:r>
            <a:r>
              <a:rPr lang="en-US" altLang="ko-KR" u="sng">
                <a:solidFill>
                  <a:srgbClr val="FF0000"/>
                </a:solidFill>
              </a:rPr>
              <a:t>q</a:t>
            </a:r>
            <a:r>
              <a:rPr lang="ko-KR" altLang="en-US" u="sng">
                <a:solidFill>
                  <a:srgbClr val="FF0000"/>
                </a:solidFill>
              </a:rPr>
              <a:t>는 키 생성 과정에서만 사용되며</a:t>
            </a:r>
            <a:r>
              <a:rPr lang="en-US" altLang="ko-KR"/>
              <a:t>, </a:t>
            </a:r>
            <a:r>
              <a:rPr lang="ko-KR" altLang="en-US"/>
              <a:t>키 생성 후에는 반드시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파기되어야 함</a:t>
            </a:r>
            <a:endParaRPr lang="en-US" altLang="ko-KR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4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</a:t>
            </a:r>
            <a:r>
              <a:rPr lang="ko-KR" altLang="en-US"/>
              <a:t>의 작동 </a:t>
            </a:r>
            <a:r>
              <a:rPr lang="ko-KR" altLang="en-US" smtClean="0"/>
              <a:t>과정</a:t>
            </a:r>
            <a:r>
              <a:rPr lang="en-US" altLang="ko-KR" smtClean="0"/>
              <a:t>(</a:t>
            </a:r>
            <a:r>
              <a:rPr lang="ko-KR" altLang="en-US" smtClean="0"/>
              <a:t>키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복호화의 세 단계로 나눌 수 </a:t>
            </a:r>
            <a:r>
              <a:rPr lang="ko-KR" altLang="en-US" smtClean="0"/>
              <a:t>있음</a:t>
            </a:r>
            <a:r>
              <a:rPr lang="en-US" altLang="ko-KR" smtClean="0"/>
              <a:t>)</a:t>
            </a:r>
            <a:endParaRPr lang="en-US" altLang="ko-KR"/>
          </a:p>
          <a:p>
            <a:pPr lvl="3"/>
            <a:r>
              <a:rPr lang="en-US" altLang="ko-KR" u="sng">
                <a:solidFill>
                  <a:srgbClr val="006600"/>
                </a:solidFill>
              </a:rPr>
              <a:t>1. </a:t>
            </a:r>
            <a:r>
              <a:rPr lang="ko-KR" altLang="en-US" u="sng">
                <a:solidFill>
                  <a:srgbClr val="006600"/>
                </a:solidFill>
              </a:rPr>
              <a:t>키 생성 </a:t>
            </a:r>
            <a:r>
              <a:rPr lang="en-US" altLang="ko-KR" u="sng">
                <a:solidFill>
                  <a:srgbClr val="006600"/>
                </a:solidFill>
              </a:rPr>
              <a:t>(Key Generation)</a:t>
            </a:r>
          </a:p>
          <a:p>
            <a:pPr lvl="4"/>
            <a:r>
              <a:rPr lang="ko-KR" altLang="en-US"/>
              <a:t>두 개의 서로 다른 큰 소수 </a:t>
            </a:r>
            <a:r>
              <a:rPr lang="en-US" altLang="ko-KR"/>
              <a:t>p</a:t>
            </a:r>
            <a:r>
              <a:rPr lang="ko-KR" altLang="en-US"/>
              <a:t>와 </a:t>
            </a:r>
            <a:r>
              <a:rPr lang="en-US" altLang="ko-KR"/>
              <a:t>q</a:t>
            </a:r>
            <a:r>
              <a:rPr lang="ko-KR" altLang="en-US"/>
              <a:t>를 </a:t>
            </a:r>
            <a:r>
              <a:rPr lang="ko-KR" altLang="en-US" smtClean="0"/>
              <a:t>선택</a:t>
            </a:r>
            <a:r>
              <a:rPr lang="en-US" altLang="ko-KR" smtClean="0"/>
              <a:t>(</a:t>
            </a:r>
            <a:r>
              <a:rPr lang="ko-KR" altLang="en-US"/>
              <a:t>이 소수들이 클수록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보안 </a:t>
            </a:r>
            <a:r>
              <a:rPr lang="ko-KR" altLang="en-US"/>
              <a:t>강도가 </a:t>
            </a:r>
            <a:r>
              <a:rPr lang="ko-KR" altLang="en-US" smtClean="0"/>
              <a:t>높아짐</a:t>
            </a:r>
            <a:r>
              <a:rPr lang="en-US" altLang="ko-KR" smtClean="0"/>
              <a:t>)</a:t>
            </a:r>
            <a:endParaRPr lang="en-US" altLang="ko-KR"/>
          </a:p>
          <a:p>
            <a:pPr lvl="4"/>
            <a:r>
              <a:rPr lang="en-US" altLang="ko-KR"/>
              <a:t>n</a:t>
            </a:r>
            <a:r>
              <a:rPr lang="ko-KR" altLang="en-US"/>
              <a:t>을 </a:t>
            </a:r>
            <a:r>
              <a:rPr lang="ko-KR" altLang="en-US" smtClean="0"/>
              <a:t>계산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/>
              <a:t>n=p×q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이 </a:t>
            </a:r>
            <a:r>
              <a:rPr lang="en-US" altLang="ko-KR"/>
              <a:t>n</a:t>
            </a:r>
            <a:r>
              <a:rPr lang="ko-KR" altLang="en-US"/>
              <a:t>이 공개키와 개인키 모두의 </a:t>
            </a:r>
            <a:r>
              <a:rPr lang="ko-KR" altLang="en-US" smtClean="0"/>
              <a:t>모듈러스임</a:t>
            </a:r>
            <a:r>
              <a:rPr lang="en-US" altLang="ko-KR" smtClean="0"/>
              <a:t>)</a:t>
            </a:r>
            <a:endParaRPr lang="en-US" altLang="ko-KR"/>
          </a:p>
          <a:p>
            <a:pPr lvl="4"/>
            <a:r>
              <a:rPr lang="ko-KR" altLang="en-US"/>
              <a:t>오일러 파이 함수 </a:t>
            </a:r>
            <a:r>
              <a:rPr lang="en-US" altLang="ko-KR" smtClean="0"/>
              <a:t>phi(n)</a:t>
            </a:r>
            <a:r>
              <a:rPr lang="ko-KR" altLang="en-US" smtClean="0"/>
              <a:t>을 계산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/>
              <a:t>ϕ(n)=(p−1)×(q</a:t>
            </a:r>
            <a:r>
              <a:rPr lang="ko-KR" altLang="en-US"/>
              <a:t>−</a:t>
            </a:r>
            <a:r>
              <a:rPr lang="en-US" altLang="ko-KR"/>
              <a:t>1)</a:t>
            </a:r>
          </a:p>
          <a:p>
            <a:pPr lvl="4"/>
            <a:r>
              <a:rPr lang="ko-KR" altLang="en-US"/>
              <a:t>공개 지수 </a:t>
            </a:r>
            <a:r>
              <a:rPr lang="en-US" altLang="ko-KR"/>
              <a:t>e</a:t>
            </a:r>
            <a:r>
              <a:rPr lang="ko-KR" altLang="en-US"/>
              <a:t>를 </a:t>
            </a:r>
            <a:r>
              <a:rPr lang="ko-KR" altLang="en-US" smtClean="0"/>
              <a:t>선택</a:t>
            </a:r>
            <a:endParaRPr lang="ko-KR" altLang="en-US"/>
          </a:p>
          <a:p>
            <a:pPr lvl="5"/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1&lt;e&lt;ϕ(n)</a:t>
            </a:r>
          </a:p>
          <a:p>
            <a:pPr lvl="5"/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e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와 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phi(n)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은 서로소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(coprime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여야 함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(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즉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최대공약수가 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</a:p>
          <a:p>
            <a:pPr lvl="5"/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보통 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e=65537 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(0x10001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과 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같은 작은 소수를 많이 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사용</a:t>
            </a:r>
            <a:endParaRPr lang="en-US" altLang="ko-KR" sz="1400" b="1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4"/>
            <a:r>
              <a:rPr lang="ko-KR" altLang="en-US"/>
              <a:t>개인 지수 </a:t>
            </a:r>
            <a:r>
              <a:rPr lang="en-US" altLang="ko-KR"/>
              <a:t>d</a:t>
            </a:r>
            <a:r>
              <a:rPr lang="ko-KR" altLang="en-US"/>
              <a:t>를 </a:t>
            </a:r>
            <a:r>
              <a:rPr lang="ko-KR" altLang="en-US" smtClean="0"/>
              <a:t>계산</a:t>
            </a:r>
            <a:endParaRPr lang="ko-KR" altLang="en-US"/>
          </a:p>
          <a:p>
            <a:pPr lvl="5"/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e×d≡1(modϕ(n))</a:t>
            </a:r>
          </a:p>
          <a:p>
            <a:pPr lvl="5"/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이 식을 만족하는 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d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는 확장 유클리드 호제법을 통해 찾을 수 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있음</a:t>
            </a:r>
            <a:endParaRPr lang="en-US" altLang="ko-KR" sz="1400" b="1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5"/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d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는 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e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의 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phi(n)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에 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대한 모듈러 역원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(modular multiplicative inverse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endParaRPr lang="en-US" altLang="ko-KR" sz="1400" b="1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4"/>
            <a:r>
              <a:rPr lang="ko-KR" altLang="en-US" u="sng" smtClean="0">
                <a:solidFill>
                  <a:srgbClr val="FF0000"/>
                </a:solidFill>
              </a:rPr>
              <a:t>생성된 </a:t>
            </a:r>
            <a:r>
              <a:rPr lang="en-US" altLang="ko-KR" u="sng" smtClean="0">
                <a:solidFill>
                  <a:srgbClr val="FF0000"/>
                </a:solidFill>
              </a:rPr>
              <a:t>{</a:t>
            </a:r>
            <a:r>
              <a:rPr lang="en-US" altLang="ko-KR" u="sng">
                <a:solidFill>
                  <a:srgbClr val="FF0000"/>
                </a:solidFill>
              </a:rPr>
              <a:t>e, n</a:t>
            </a:r>
            <a:r>
              <a:rPr lang="en-US" altLang="ko-KR" u="sng" smtClean="0">
                <a:solidFill>
                  <a:srgbClr val="FF0000"/>
                </a:solidFill>
              </a:rPr>
              <a:t>}</a:t>
            </a:r>
            <a:r>
              <a:rPr lang="ko-KR" altLang="en-US" u="sng" smtClean="0">
                <a:solidFill>
                  <a:srgbClr val="FF0000"/>
                </a:solidFill>
              </a:rPr>
              <a:t>이 </a:t>
            </a:r>
            <a:r>
              <a:rPr lang="ko-KR" altLang="en-US" u="sng">
                <a:solidFill>
                  <a:srgbClr val="FF0000"/>
                </a:solidFill>
              </a:rPr>
              <a:t>공개키이고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en-US" altLang="ko-KR" u="sng" smtClean="0">
                <a:solidFill>
                  <a:srgbClr val="FF0000"/>
                </a:solidFill>
              </a:rPr>
              <a:t>{</a:t>
            </a:r>
            <a:r>
              <a:rPr lang="en-US" altLang="ko-KR" u="sng">
                <a:solidFill>
                  <a:srgbClr val="FF0000"/>
                </a:solidFill>
              </a:rPr>
              <a:t>d, n</a:t>
            </a:r>
            <a:r>
              <a:rPr lang="en-US" altLang="ko-KR" u="sng" smtClean="0">
                <a:solidFill>
                  <a:srgbClr val="FF0000"/>
                </a:solidFill>
              </a:rPr>
              <a:t>}</a:t>
            </a:r>
            <a:r>
              <a:rPr lang="ko-KR" altLang="en-US" u="sng" smtClean="0">
                <a:solidFill>
                  <a:srgbClr val="FF0000"/>
                </a:solidFill>
              </a:rPr>
              <a:t>이 </a:t>
            </a:r>
            <a:r>
              <a:rPr lang="ko-KR" altLang="en-US" u="sng">
                <a:solidFill>
                  <a:srgbClr val="FF0000"/>
                </a:solidFill>
              </a:rPr>
              <a:t>개인키가 </a:t>
            </a:r>
            <a:r>
              <a:rPr lang="ko-KR" altLang="en-US" u="sng" smtClean="0">
                <a:solidFill>
                  <a:srgbClr val="FF0000"/>
                </a:solidFill>
              </a:rPr>
              <a:t>됨</a:t>
            </a:r>
            <a:r>
              <a:rPr lang="en-US" altLang="ko-KR" u="sng" smtClean="0">
                <a:solidFill>
                  <a:srgbClr val="FF0000"/>
                </a:solidFill>
              </a:rPr>
              <a:t>(</a:t>
            </a:r>
            <a:r>
              <a:rPr lang="ko-KR" altLang="en-US" u="sng">
                <a:solidFill>
                  <a:srgbClr val="FF0000"/>
                </a:solidFill>
              </a:rPr>
              <a:t>선택된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소수 </a:t>
            </a:r>
            <a:r>
              <a:rPr lang="en-US" altLang="ko-KR" u="sng">
                <a:solidFill>
                  <a:srgbClr val="FF0000"/>
                </a:solidFill>
              </a:rPr>
              <a:t>p,q</a:t>
            </a:r>
            <a:r>
              <a:rPr lang="ko-KR" altLang="en-US" u="sng">
                <a:solidFill>
                  <a:srgbClr val="FF0000"/>
                </a:solidFill>
              </a:rPr>
              <a:t>와 </a:t>
            </a:r>
            <a:r>
              <a:rPr lang="en-US" altLang="ko-KR" u="sng" smtClean="0">
                <a:solidFill>
                  <a:srgbClr val="FF0000"/>
                </a:solidFill>
              </a:rPr>
              <a:t>phi(n)</a:t>
            </a:r>
            <a:r>
              <a:rPr lang="ko-KR" altLang="en-US" u="sng" smtClean="0">
                <a:solidFill>
                  <a:srgbClr val="FF0000"/>
                </a:solidFill>
              </a:rPr>
              <a:t>은 </a:t>
            </a:r>
            <a:r>
              <a:rPr lang="ko-KR" altLang="en-US" u="sng">
                <a:solidFill>
                  <a:srgbClr val="FF0000"/>
                </a:solidFill>
              </a:rPr>
              <a:t>더 이상 필요 없으므로 안전하게 파기되어야 </a:t>
            </a:r>
            <a:r>
              <a:rPr lang="ko-KR" altLang="en-US" u="sng" smtClean="0">
                <a:solidFill>
                  <a:srgbClr val="FF0000"/>
                </a:solidFill>
              </a:rPr>
              <a:t>함</a:t>
            </a:r>
            <a:r>
              <a:rPr lang="en-US" altLang="ko-KR" u="sng" smtClean="0">
                <a:solidFill>
                  <a:srgbClr val="FF0000"/>
                </a:solidFill>
              </a:rPr>
              <a:t>)</a:t>
            </a:r>
            <a:endParaRPr lang="en-US" altLang="ko-KR" u="sng">
              <a:solidFill>
                <a:srgbClr val="FF0000"/>
              </a:solidFill>
            </a:endParaRPr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05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</a:t>
            </a:r>
            <a:r>
              <a:rPr lang="ko-KR" altLang="en-US"/>
              <a:t>의 작동 </a:t>
            </a:r>
            <a:r>
              <a:rPr lang="ko-KR" altLang="en-US" smtClean="0"/>
              <a:t>과정</a:t>
            </a:r>
            <a:r>
              <a:rPr lang="en-US" altLang="ko-KR" smtClean="0"/>
              <a:t>(</a:t>
            </a:r>
            <a:r>
              <a:rPr lang="ko-KR" altLang="en-US" smtClean="0"/>
              <a:t>키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복호화의 세 단계로 나눌 수 </a:t>
            </a:r>
            <a:r>
              <a:rPr lang="ko-KR" altLang="en-US" smtClean="0"/>
              <a:t>있음</a:t>
            </a:r>
            <a:r>
              <a:rPr lang="en-US" altLang="ko-KR" smtClean="0"/>
              <a:t>)</a:t>
            </a:r>
            <a:endParaRPr lang="en-US" altLang="ko-KR"/>
          </a:p>
          <a:p>
            <a:pPr lvl="3"/>
            <a:r>
              <a:rPr lang="en-US" altLang="ko-KR" smtClean="0">
                <a:solidFill>
                  <a:srgbClr val="006600"/>
                </a:solidFill>
              </a:rPr>
              <a:t>2. </a:t>
            </a:r>
            <a:r>
              <a:rPr lang="ko-KR" altLang="en-US" smtClean="0">
                <a:solidFill>
                  <a:srgbClr val="006600"/>
                </a:solidFill>
              </a:rPr>
              <a:t>암호화 </a:t>
            </a:r>
            <a:r>
              <a:rPr lang="en-US" altLang="ko-KR">
                <a:solidFill>
                  <a:srgbClr val="006600"/>
                </a:solidFill>
              </a:rPr>
              <a:t>(Encryption) - </a:t>
            </a:r>
            <a:r>
              <a:rPr lang="ko-KR" altLang="en-US">
                <a:solidFill>
                  <a:srgbClr val="006600"/>
                </a:solidFill>
              </a:rPr>
              <a:t>기밀성 보장</a:t>
            </a:r>
          </a:p>
          <a:p>
            <a:pPr lvl="4"/>
            <a:r>
              <a:rPr lang="ko-KR" altLang="en-US"/>
              <a:t>메시지를 보내려는 앨리스가 </a:t>
            </a:r>
            <a:r>
              <a:rPr lang="ko-KR" altLang="en-US" smtClean="0"/>
              <a:t>수신자 </a:t>
            </a:r>
            <a:r>
              <a:rPr lang="ko-KR" altLang="en-US"/>
              <a:t>밥의 공개키 </a:t>
            </a:r>
            <a:r>
              <a:rPr lang="en-US" altLang="ko-KR"/>
              <a:t>{e</a:t>
            </a:r>
            <a:r>
              <a:rPr lang="ko-KR" altLang="en-US"/>
              <a:t>밥​</a:t>
            </a:r>
            <a:r>
              <a:rPr lang="en-US" altLang="ko-KR"/>
              <a:t>,n</a:t>
            </a:r>
            <a:r>
              <a:rPr lang="ko-KR" altLang="en-US"/>
              <a:t>밥​</a:t>
            </a:r>
            <a:r>
              <a:rPr lang="en-US" altLang="ko-KR" smtClean="0"/>
              <a:t>}</a:t>
            </a:r>
            <a:r>
              <a:rPr lang="ko-KR" altLang="en-US" smtClean="0"/>
              <a:t>를 </a:t>
            </a:r>
            <a:r>
              <a:rPr lang="ko-KR" altLang="en-US"/>
              <a:t>사용하여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평문</a:t>
            </a:r>
            <a:r>
              <a:rPr lang="en-US" altLang="ko-KR"/>
              <a:t>(Plaintext) M</a:t>
            </a:r>
            <a:r>
              <a:rPr lang="ko-KR" altLang="en-US"/>
              <a:t>을 암호문</a:t>
            </a:r>
            <a:r>
              <a:rPr lang="en-US" altLang="ko-KR"/>
              <a:t>(Ciphertext) C</a:t>
            </a:r>
            <a:r>
              <a:rPr lang="ko-KR" altLang="en-US"/>
              <a:t>로 </a:t>
            </a:r>
            <a:r>
              <a:rPr lang="ko-KR" altLang="en-US" smtClean="0"/>
              <a:t>변환</a:t>
            </a:r>
            <a:endParaRPr lang="en-US" altLang="ko-KR"/>
          </a:p>
          <a:p>
            <a:pPr lvl="4"/>
            <a:r>
              <a:rPr lang="ko-KR" altLang="en-US"/>
              <a:t>암호화 </a:t>
            </a:r>
            <a:r>
              <a:rPr lang="ko-KR" altLang="en-US" smtClean="0"/>
              <a:t>공식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C=M</a:t>
            </a:r>
            <a:r>
              <a:rPr lang="en-US" altLang="ko-KR" baseline="30000" smtClean="0"/>
              <a:t>e</a:t>
            </a:r>
            <a:r>
              <a:rPr lang="ko-KR" altLang="en-US" baseline="30000"/>
              <a:t>밥</a:t>
            </a:r>
            <a:r>
              <a:rPr lang="ko-KR" altLang="en-US"/>
              <a:t>​</a:t>
            </a:r>
            <a:r>
              <a:rPr lang="en-US" altLang="ko-KR"/>
              <a:t>(</a:t>
            </a:r>
            <a:r>
              <a:rPr lang="en-US" altLang="ko-KR" smtClean="0"/>
              <a:t>mod n</a:t>
            </a:r>
            <a:r>
              <a:rPr lang="ko-KR" altLang="en-US"/>
              <a:t>밥​</a:t>
            </a:r>
            <a:r>
              <a:rPr lang="en-US" altLang="ko-KR"/>
              <a:t>)</a:t>
            </a:r>
          </a:p>
          <a:p>
            <a:pPr lvl="5"/>
            <a:r>
              <a:rPr lang="en-US" altLang="ko-KR" sz="1400" b="1">
                <a:latin typeface="+mn-ea"/>
              </a:rPr>
              <a:t>M</a:t>
            </a:r>
            <a:r>
              <a:rPr lang="ko-KR" altLang="en-US" sz="1400" b="1">
                <a:latin typeface="+mn-ea"/>
              </a:rPr>
              <a:t>은 </a:t>
            </a:r>
            <a:r>
              <a:rPr lang="en-US" altLang="ko-KR" sz="1400" b="1">
                <a:latin typeface="+mn-ea"/>
              </a:rPr>
              <a:t>0</a:t>
            </a:r>
            <a:r>
              <a:rPr lang="ko-KR" altLang="en-US" sz="1400" b="1">
                <a:latin typeface="+mn-ea"/>
              </a:rPr>
              <a:t>부터 </a:t>
            </a:r>
            <a:r>
              <a:rPr lang="en-US" altLang="ko-KR" sz="1400" b="1">
                <a:latin typeface="+mn-ea"/>
              </a:rPr>
              <a:t>n−1 </a:t>
            </a:r>
            <a:r>
              <a:rPr lang="ko-KR" altLang="en-US" sz="1400" b="1">
                <a:latin typeface="+mn-ea"/>
              </a:rPr>
              <a:t>사이의 </a:t>
            </a:r>
            <a:r>
              <a:rPr lang="ko-KR" altLang="en-US" sz="1400" b="1" smtClean="0">
                <a:latin typeface="+mn-ea"/>
              </a:rPr>
              <a:t>정수</a:t>
            </a:r>
            <a:r>
              <a:rPr lang="en-US" altLang="ko-KR" sz="1400" b="1" smtClean="0">
                <a:latin typeface="+mn-ea"/>
              </a:rPr>
              <a:t>(</a:t>
            </a:r>
            <a:r>
              <a:rPr lang="ko-KR" altLang="en-US" sz="1400" b="1">
                <a:latin typeface="+mn-ea"/>
              </a:rPr>
              <a:t>실제로는 메시지를 </a:t>
            </a:r>
            <a:r>
              <a:rPr lang="ko-KR" altLang="en-US" sz="1400" b="1" smtClean="0">
                <a:latin typeface="+mn-ea"/>
              </a:rPr>
              <a:t>블록화하여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ko-KR" altLang="en-US" sz="1400" b="1" smtClean="0">
                <a:latin typeface="+mn-ea"/>
              </a:rPr>
              <a:t>이 </a:t>
            </a:r>
            <a:r>
              <a:rPr lang="ko-KR" altLang="en-US" sz="1400" b="1">
                <a:latin typeface="+mn-ea"/>
              </a:rPr>
              <a:t>범위에 </a:t>
            </a:r>
            <a:r>
              <a:rPr lang="ko-KR" altLang="en-US" sz="1400" b="1" smtClean="0">
                <a:latin typeface="+mn-ea"/>
              </a:rPr>
              <a:t>맞춤</a:t>
            </a:r>
            <a:r>
              <a:rPr lang="en-US" altLang="ko-KR" sz="1400" b="1" smtClean="0">
                <a:latin typeface="+mn-ea"/>
              </a:rPr>
              <a:t>)</a:t>
            </a:r>
            <a:endParaRPr lang="en-US" altLang="ko-KR" sz="1400" b="1">
              <a:latin typeface="+mn-ea"/>
            </a:endParaRPr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26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</a:t>
            </a:r>
            <a:r>
              <a:rPr lang="ko-KR" altLang="en-US"/>
              <a:t>의 작동 </a:t>
            </a:r>
            <a:r>
              <a:rPr lang="ko-KR" altLang="en-US" smtClean="0"/>
              <a:t>과정</a:t>
            </a:r>
            <a:r>
              <a:rPr lang="en-US" altLang="ko-KR" smtClean="0"/>
              <a:t>(</a:t>
            </a:r>
            <a:r>
              <a:rPr lang="ko-KR" altLang="en-US" smtClean="0"/>
              <a:t>키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복호화의 세 단계로 나눌 수 </a:t>
            </a:r>
            <a:r>
              <a:rPr lang="ko-KR" altLang="en-US" smtClean="0"/>
              <a:t>있음</a:t>
            </a:r>
            <a:r>
              <a:rPr lang="en-US" altLang="ko-KR" smtClean="0"/>
              <a:t>)</a:t>
            </a:r>
            <a:endParaRPr lang="en-US" altLang="ko-KR"/>
          </a:p>
          <a:p>
            <a:pPr lvl="3"/>
            <a:r>
              <a:rPr lang="en-US" altLang="ko-KR" smtClean="0">
                <a:solidFill>
                  <a:srgbClr val="006600"/>
                </a:solidFill>
              </a:rPr>
              <a:t>3</a:t>
            </a:r>
            <a:r>
              <a:rPr lang="en-US" altLang="ko-KR">
                <a:solidFill>
                  <a:srgbClr val="006600"/>
                </a:solidFill>
              </a:rPr>
              <a:t>. </a:t>
            </a:r>
            <a:r>
              <a:rPr lang="ko-KR" altLang="en-US">
                <a:solidFill>
                  <a:srgbClr val="006600"/>
                </a:solidFill>
              </a:rPr>
              <a:t>복호화 </a:t>
            </a:r>
            <a:r>
              <a:rPr lang="en-US" altLang="ko-KR">
                <a:solidFill>
                  <a:srgbClr val="006600"/>
                </a:solidFill>
              </a:rPr>
              <a:t>(Decryption) - </a:t>
            </a:r>
            <a:r>
              <a:rPr lang="ko-KR" altLang="en-US">
                <a:solidFill>
                  <a:srgbClr val="006600"/>
                </a:solidFill>
              </a:rPr>
              <a:t>기밀성 보장</a:t>
            </a:r>
          </a:p>
          <a:p>
            <a:pPr lvl="4"/>
            <a:r>
              <a:rPr lang="ko-KR" altLang="en-US"/>
              <a:t>암호문을 받은 수신자 밥은 자신의 </a:t>
            </a:r>
            <a:r>
              <a:rPr lang="ko-KR" altLang="en-US" smtClean="0"/>
              <a:t>개인키 </a:t>
            </a:r>
            <a:r>
              <a:rPr lang="en-US" altLang="ko-KR"/>
              <a:t>{d</a:t>
            </a:r>
            <a:r>
              <a:rPr lang="ko-KR" altLang="en-US"/>
              <a:t>밥​</a:t>
            </a:r>
            <a:r>
              <a:rPr lang="en-US" altLang="ko-KR"/>
              <a:t>,n</a:t>
            </a:r>
            <a:r>
              <a:rPr lang="ko-KR" altLang="en-US"/>
              <a:t>밥​</a:t>
            </a:r>
            <a:r>
              <a:rPr lang="en-US" altLang="ko-KR" smtClean="0"/>
              <a:t>}</a:t>
            </a:r>
            <a:r>
              <a:rPr lang="ko-KR" altLang="en-US" smtClean="0"/>
              <a:t>를 </a:t>
            </a:r>
            <a:r>
              <a:rPr lang="ko-KR" altLang="en-US"/>
              <a:t>사용하여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암호문 </a:t>
            </a:r>
            <a:r>
              <a:rPr lang="en-US" altLang="ko-KR"/>
              <a:t>C</a:t>
            </a:r>
            <a:r>
              <a:rPr lang="ko-KR" altLang="en-US"/>
              <a:t>를 원래의 평문 </a:t>
            </a:r>
            <a:r>
              <a:rPr lang="en-US" altLang="ko-KR"/>
              <a:t>M</a:t>
            </a:r>
            <a:r>
              <a:rPr lang="ko-KR" altLang="en-US"/>
              <a:t>으로 </a:t>
            </a:r>
            <a:r>
              <a:rPr lang="ko-KR" altLang="en-US" smtClean="0"/>
              <a:t>되돌림</a:t>
            </a:r>
            <a:endParaRPr lang="en-US" altLang="ko-KR" smtClean="0"/>
          </a:p>
          <a:p>
            <a:pPr lvl="4"/>
            <a:r>
              <a:rPr lang="ko-KR" altLang="en-US" smtClean="0"/>
              <a:t>복호화 공식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M=C</a:t>
            </a:r>
            <a:r>
              <a:rPr lang="en-US" altLang="ko-KR" baseline="30000" smtClean="0"/>
              <a:t>d</a:t>
            </a:r>
            <a:r>
              <a:rPr lang="ko-KR" altLang="en-US" baseline="30000"/>
              <a:t>밥</a:t>
            </a:r>
            <a:r>
              <a:rPr lang="ko-KR" altLang="en-US"/>
              <a:t>​</a:t>
            </a:r>
            <a:r>
              <a:rPr lang="en-US" altLang="ko-KR"/>
              <a:t>(</a:t>
            </a:r>
            <a:r>
              <a:rPr lang="en-US" altLang="ko-KR" smtClean="0"/>
              <a:t>mod n</a:t>
            </a:r>
            <a:r>
              <a:rPr lang="ko-KR" altLang="en-US"/>
              <a:t>밥​</a:t>
            </a:r>
            <a:r>
              <a:rPr lang="en-US" altLang="ko-KR"/>
              <a:t>)</a:t>
            </a:r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583264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832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ko-KR" altLang="en-US" smtClean="0"/>
              <a:t>두 개의 </a:t>
            </a:r>
            <a:r>
              <a:rPr lang="ko-KR" altLang="en-US" smtClean="0">
                <a:solidFill>
                  <a:srgbClr val="006600"/>
                </a:solidFill>
              </a:rPr>
              <a:t>소수 </a:t>
            </a:r>
            <a:r>
              <a:rPr lang="en-US" altLang="ko-KR" smtClean="0">
                <a:solidFill>
                  <a:srgbClr val="006600"/>
                </a:solidFill>
              </a:rPr>
              <a:t>p(2357</a:t>
            </a:r>
            <a:r>
              <a:rPr lang="en-US" altLang="ko-KR">
                <a:solidFill>
                  <a:srgbClr val="006600"/>
                </a:solidFill>
              </a:rPr>
              <a:t>)</a:t>
            </a:r>
            <a:r>
              <a:rPr lang="ko-KR" altLang="en-US" smtClean="0">
                <a:solidFill>
                  <a:srgbClr val="006600"/>
                </a:solidFill>
              </a:rPr>
              <a:t>과 </a:t>
            </a:r>
            <a:r>
              <a:rPr lang="en-US" altLang="ko-KR" smtClean="0">
                <a:solidFill>
                  <a:srgbClr val="006600"/>
                </a:solidFill>
              </a:rPr>
              <a:t>q(2551</a:t>
            </a:r>
            <a:r>
              <a:rPr lang="en-US" altLang="ko-KR">
                <a:solidFill>
                  <a:srgbClr val="006600"/>
                </a:solidFill>
              </a:rPr>
              <a:t>)</a:t>
            </a:r>
            <a:r>
              <a:rPr lang="ko-KR" altLang="en-US">
                <a:solidFill>
                  <a:srgbClr val="006600"/>
                </a:solidFill>
              </a:rPr>
              <a:t>의곱</a:t>
            </a:r>
            <a:r>
              <a:rPr lang="en-US" altLang="ko-KR"/>
              <a:t>, </a:t>
            </a:r>
            <a:r>
              <a:rPr lang="en-US" altLang="ko-KR" smtClean="0"/>
              <a:t> N : 6012707</a:t>
            </a:r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공개키</a:t>
            </a:r>
            <a:r>
              <a:rPr lang="en-US" altLang="ko-KR">
                <a:solidFill>
                  <a:srgbClr val="FF0000"/>
                </a:solidFill>
              </a:rPr>
              <a:t>: 36749911</a:t>
            </a:r>
            <a:r>
              <a:rPr lang="en-US" altLang="ko-KR"/>
              <a:t>,  </a:t>
            </a:r>
            <a:r>
              <a:rPr lang="ko-KR" altLang="en-US">
                <a:solidFill>
                  <a:srgbClr val="006600"/>
                </a:solidFill>
              </a:rPr>
              <a:t>개인키</a:t>
            </a:r>
            <a:r>
              <a:rPr lang="en-US" altLang="ko-KR">
                <a:solidFill>
                  <a:srgbClr val="006600"/>
                </a:solidFill>
              </a:rPr>
              <a:t>: 422191</a:t>
            </a:r>
            <a:endParaRPr lang="ko-KR" altLang="en-US" b="0">
              <a:solidFill>
                <a:srgbClr val="006600"/>
              </a:solidFill>
            </a:endParaRPr>
          </a:p>
          <a:p>
            <a:pPr lvl="2"/>
            <a:endParaRPr lang="ko-KR" altLang="en-US" b="0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31836"/>
            <a:ext cx="6120680" cy="313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113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2"/>
            <a:endParaRPr lang="ko-KR" altLang="en-US" b="0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689206"/>
              </p:ext>
            </p:extLst>
          </p:nvPr>
        </p:nvGraphicFramePr>
        <p:xfrm>
          <a:off x="3131840" y="2636912"/>
          <a:ext cx="2556468" cy="8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포장기 셸 개체" showAsIcon="1" r:id="rId3" imgW="1572480" imgH="513360" progId="Package">
                  <p:embed/>
                </p:oleObj>
              </mc:Choice>
              <mc:Fallback>
                <p:oleObj name="포장기 셸 개체" showAsIcon="1" r:id="rId3" imgW="15724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2636912"/>
                        <a:ext cx="2556468" cy="83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125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주된 비대칭키 </a:t>
            </a:r>
            <a:r>
              <a:rPr lang="ko-KR" altLang="en-US"/>
              <a:t>암호 </a:t>
            </a:r>
            <a:r>
              <a:rPr lang="ko-KR" altLang="en-US" smtClean="0"/>
              <a:t>시스템 용도</a:t>
            </a:r>
            <a:endParaRPr lang="en-US" altLang="ko-KR" smtClean="0"/>
          </a:p>
          <a:p>
            <a:pPr lvl="1"/>
            <a:r>
              <a:rPr lang="ko-KR" altLang="en-US" smtClean="0"/>
              <a:t>기밀성 </a:t>
            </a:r>
            <a:r>
              <a:rPr lang="en-US" altLang="ko-KR"/>
              <a:t>(Confidentiality)</a:t>
            </a:r>
            <a:r>
              <a:rPr lang="ko-KR" altLang="en-US"/>
              <a:t>을 위한 암호화</a:t>
            </a:r>
            <a:r>
              <a:rPr lang="en-US" altLang="ko-KR"/>
              <a:t>/</a:t>
            </a:r>
            <a:r>
              <a:rPr lang="ko-KR" altLang="en-US"/>
              <a:t>복호화</a:t>
            </a:r>
          </a:p>
          <a:p>
            <a:pPr lvl="2"/>
            <a:r>
              <a:rPr lang="ko-KR" altLang="en-US" smtClean="0"/>
              <a:t>공개키로 </a:t>
            </a:r>
            <a:r>
              <a:rPr lang="ko-KR" altLang="en-US"/>
              <a:t>암호화된 메시지는 오직 해당 </a:t>
            </a:r>
            <a:r>
              <a:rPr lang="ko-KR" altLang="en-US" u="sng">
                <a:solidFill>
                  <a:srgbClr val="006600"/>
                </a:solidFill>
              </a:rPr>
              <a:t>공개키의 짝인 개인키로만 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u="sng" smtClean="0">
                <a:solidFill>
                  <a:srgbClr val="006600"/>
                </a:solidFill>
              </a:rPr>
              <a:t>복호화할 </a:t>
            </a:r>
            <a:r>
              <a:rPr lang="ko-KR" altLang="en-US" u="sng">
                <a:solidFill>
                  <a:srgbClr val="006600"/>
                </a:solidFill>
              </a:rPr>
              <a:t>수 </a:t>
            </a:r>
            <a:r>
              <a:rPr lang="ko-KR" altLang="en-US" u="sng" smtClean="0">
                <a:solidFill>
                  <a:srgbClr val="006600"/>
                </a:solidFill>
              </a:rPr>
              <a:t>있음 </a:t>
            </a:r>
            <a:r>
              <a:rPr lang="en-US" altLang="ko-KR" u="sng" smtClean="0">
                <a:solidFill>
                  <a:srgbClr val="00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공개키는 </a:t>
            </a:r>
            <a:r>
              <a:rPr lang="ko-KR" altLang="en-US"/>
              <a:t>누구나 알 수 있지만</a:t>
            </a:r>
            <a:r>
              <a:rPr lang="en-US" altLang="ko-KR"/>
              <a:t>, </a:t>
            </a:r>
            <a:r>
              <a:rPr lang="ko-KR" altLang="en-US"/>
              <a:t>개인키를 가진 사람만이 메시지를 </a:t>
            </a:r>
            <a:r>
              <a:rPr lang="ko-KR" altLang="en-US" smtClean="0"/>
              <a:t>읽을 </a:t>
            </a:r>
            <a:r>
              <a:rPr lang="ko-KR" altLang="en-US"/>
              <a:t>수 있어 정보의 기밀성이 </a:t>
            </a:r>
            <a:r>
              <a:rPr lang="ko-KR" altLang="en-US" smtClean="0"/>
              <a:t>보장됨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인증 </a:t>
            </a:r>
            <a:r>
              <a:rPr lang="ko-KR" altLang="en-US"/>
              <a:t>및 부인 방지</a:t>
            </a:r>
            <a:r>
              <a:rPr lang="en-US" altLang="ko-KR"/>
              <a:t>(Non-repudiation)</a:t>
            </a:r>
            <a:r>
              <a:rPr lang="ko-KR" altLang="en-US"/>
              <a:t>를 위한 디지털 서명</a:t>
            </a:r>
          </a:p>
          <a:p>
            <a:pPr lvl="2"/>
            <a:r>
              <a:rPr lang="ko-KR" altLang="en-US"/>
              <a:t>서명 </a:t>
            </a:r>
            <a:r>
              <a:rPr lang="ko-KR" altLang="en-US" smtClean="0"/>
              <a:t>생성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메시지를 보낸 사람</a:t>
            </a:r>
            <a:r>
              <a:rPr lang="en-US" altLang="ko-KR"/>
              <a:t>(</a:t>
            </a:r>
            <a:r>
              <a:rPr lang="ko-KR" altLang="en-US"/>
              <a:t>송신자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ko-KR" altLang="en-US" u="sng">
                <a:solidFill>
                  <a:srgbClr val="006600"/>
                </a:solidFill>
              </a:rPr>
              <a:t>자신의 개인키를 사용하여 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smtClean="0"/>
              <a:t>메시지</a:t>
            </a:r>
            <a:r>
              <a:rPr lang="en-US" altLang="ko-KR"/>
              <a:t>(</a:t>
            </a:r>
            <a:r>
              <a:rPr lang="ko-KR" altLang="en-US"/>
              <a:t>또는 메시지의 해시 값</a:t>
            </a:r>
            <a:r>
              <a:rPr lang="en-US" altLang="ko-KR"/>
              <a:t>)</a:t>
            </a:r>
            <a:r>
              <a:rPr lang="ko-KR" altLang="en-US"/>
              <a:t>에 디지털 서명을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2"/>
            <a:r>
              <a:rPr lang="ko-KR" altLang="en-US" smtClean="0"/>
              <a:t>서명 검증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메시지를 받은 사람</a:t>
            </a:r>
            <a:r>
              <a:rPr lang="en-US" altLang="ko-KR"/>
              <a:t>(</a:t>
            </a:r>
            <a:r>
              <a:rPr lang="ko-KR" altLang="en-US"/>
              <a:t>수신자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ko-KR" altLang="en-US" u="sng">
                <a:solidFill>
                  <a:srgbClr val="FF0000"/>
                </a:solidFill>
              </a:rPr>
              <a:t>송신자의 공개키를 사용하여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서명이 </a:t>
            </a:r>
            <a:r>
              <a:rPr lang="ko-KR" altLang="en-US"/>
              <a:t>유효한지 </a:t>
            </a:r>
            <a:r>
              <a:rPr lang="ko-KR" altLang="en-US" smtClean="0"/>
              <a:t>검증함</a:t>
            </a:r>
            <a:endParaRPr lang="en-US" altLang="ko-KR" smtClean="0"/>
          </a:p>
          <a:p>
            <a:pPr lvl="2"/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개인키로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서명된 데이터는 해당 개인키의 짝인 공개키로만 검증할 수 </a:t>
            </a: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있음</a:t>
            </a:r>
            <a:endParaRPr lang="en-US" altLang="ko-KR" u="sng" smtClean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 smtClean="0"/>
              <a:t>서명이 </a:t>
            </a:r>
            <a:r>
              <a:rPr lang="ko-KR" altLang="en-US"/>
              <a:t>특정 개인키 소유자에 의해 이루어졌음을 증명하므로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u="sng" smtClean="0">
                <a:solidFill>
                  <a:srgbClr val="FF0000"/>
                </a:solidFill>
              </a:rPr>
              <a:t>송신자의 </a:t>
            </a:r>
            <a:r>
              <a:rPr lang="ko-KR" altLang="en-US" u="sng">
                <a:solidFill>
                  <a:srgbClr val="FF0000"/>
                </a:solidFill>
              </a:rPr>
              <a:t>신원 인증과 부인 방지를 가능하게 </a:t>
            </a:r>
            <a:r>
              <a:rPr lang="ko-KR" altLang="en-US" u="sng" smtClean="0">
                <a:solidFill>
                  <a:srgbClr val="FF0000"/>
                </a:solidFill>
              </a:rPr>
              <a:t>함</a:t>
            </a:r>
            <a:r>
              <a:rPr lang="en-US" altLang="ko-KR" smtClean="0"/>
              <a:t>(</a:t>
            </a:r>
            <a:r>
              <a:rPr lang="ko-KR" altLang="en-US"/>
              <a:t>즉</a:t>
            </a:r>
            <a:r>
              <a:rPr lang="en-US" altLang="ko-KR"/>
              <a:t>, "</a:t>
            </a:r>
            <a:r>
              <a:rPr lang="ko-KR" altLang="en-US"/>
              <a:t>내가 이 메시지를 보낸 것이 아니다</a:t>
            </a:r>
            <a:r>
              <a:rPr lang="en-US" altLang="ko-KR"/>
              <a:t>"</a:t>
            </a:r>
            <a:r>
              <a:rPr lang="ko-KR" altLang="en-US"/>
              <a:t>라고 부인할 수 없게 </a:t>
            </a:r>
            <a:r>
              <a:rPr lang="ko-KR" altLang="en-US" smtClean="0"/>
              <a:t>됨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1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RSA </a:t>
            </a:r>
            <a:r>
              <a:rPr lang="ko-KR" altLang="en-US"/>
              <a:t>공개키 암호 테스트</a:t>
            </a:r>
          </a:p>
          <a:p>
            <a:pPr lvl="1"/>
            <a:r>
              <a:rPr lang="en-US" altLang="ko-KR"/>
              <a:t>http://isweb.joongbu.ac.kr/~dbsgud/rsa.html</a:t>
            </a:r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7344816" cy="399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37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주요용어</a:t>
            </a:r>
            <a:endParaRPr lang="ko-KR" altLang="en-US" b="0"/>
          </a:p>
          <a:p>
            <a:pPr lvl="1"/>
            <a:r>
              <a:rPr lang="ko-KR" altLang="en-US"/>
              <a:t>해시 함수</a:t>
            </a:r>
            <a:r>
              <a:rPr lang="en-US" altLang="ko-KR"/>
              <a:t>(Hash Function)</a:t>
            </a:r>
          </a:p>
          <a:p>
            <a:pPr lvl="2"/>
            <a:r>
              <a:rPr lang="ko-KR" altLang="en-US"/>
              <a:t>컴퓨터 과학과 암호학 분야에서 매우 중요하게 사용되는 </a:t>
            </a:r>
            <a:r>
              <a:rPr lang="ko-KR" altLang="en-US" u="sng">
                <a:solidFill>
                  <a:srgbClr val="FF0000"/>
                </a:solidFill>
              </a:rPr>
              <a:t>수학적 함수</a:t>
            </a:r>
            <a:endParaRPr lang="en-US" altLang="ko-KR" u="sng">
              <a:solidFill>
                <a:srgbClr val="FF0000"/>
              </a:solidFill>
            </a:endParaRPr>
          </a:p>
          <a:p>
            <a:pPr lvl="3"/>
            <a:r>
              <a:rPr lang="ko-KR" altLang="en-US"/>
              <a:t>특히 </a:t>
            </a:r>
            <a:r>
              <a:rPr lang="ko-KR" altLang="en-US" u="sng"/>
              <a:t>블록체인 기술의 근간을 이루는 핵심 요소 중 하나</a:t>
            </a:r>
            <a:endParaRPr lang="en-US" altLang="ko-KR" u="sng"/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임의의 </a:t>
            </a:r>
            <a:r>
              <a:rPr lang="ko-KR" altLang="en-US">
                <a:solidFill>
                  <a:srgbClr val="006600"/>
                </a:solidFill>
              </a:rPr>
              <a:t>길이</a:t>
            </a:r>
            <a:r>
              <a:rPr lang="en-US" altLang="ko-KR">
                <a:solidFill>
                  <a:srgbClr val="006600"/>
                </a:solidFill>
              </a:rPr>
              <a:t>(arbitrary length)</a:t>
            </a:r>
            <a:r>
              <a:rPr lang="ko-KR" altLang="en-US">
                <a:solidFill>
                  <a:srgbClr val="006600"/>
                </a:solidFill>
              </a:rPr>
              <a:t>를 </a:t>
            </a:r>
            <a:r>
              <a:rPr lang="ko-KR" altLang="en-US"/>
              <a:t>가진 입력 데이터</a:t>
            </a:r>
            <a:r>
              <a:rPr lang="en-US" altLang="ko-KR"/>
              <a:t>(</a:t>
            </a:r>
            <a:r>
              <a:rPr lang="ko-KR" altLang="en-US"/>
              <a:t>메시지</a:t>
            </a:r>
            <a:r>
              <a:rPr lang="en-US" altLang="ko-KR"/>
              <a:t>, </a:t>
            </a:r>
            <a:r>
              <a:rPr lang="ko-KR" altLang="en-US"/>
              <a:t>파일</a:t>
            </a:r>
            <a:r>
              <a:rPr lang="en-US" altLang="ko-KR"/>
              <a:t>, </a:t>
            </a:r>
            <a:r>
              <a:rPr lang="ko-KR" altLang="en-US"/>
              <a:t>텍스트 등</a:t>
            </a:r>
            <a:r>
              <a:rPr lang="en-US" altLang="ko-KR"/>
              <a:t>)</a:t>
            </a:r>
            <a:r>
              <a:rPr lang="ko-KR" altLang="en-US"/>
              <a:t>를 받아 </a:t>
            </a:r>
            <a:r>
              <a:rPr lang="ko-KR" altLang="en-US">
                <a:solidFill>
                  <a:srgbClr val="006600"/>
                </a:solidFill>
              </a:rPr>
              <a:t>고정된 길이</a:t>
            </a:r>
            <a:r>
              <a:rPr lang="en-US" altLang="ko-KR">
                <a:solidFill>
                  <a:srgbClr val="006600"/>
                </a:solidFill>
              </a:rPr>
              <a:t>(fixed length)</a:t>
            </a:r>
            <a:r>
              <a:rPr lang="ko-KR" altLang="en-US">
                <a:solidFill>
                  <a:srgbClr val="006600"/>
                </a:solidFill>
              </a:rPr>
              <a:t>의 출력 값</a:t>
            </a:r>
            <a:r>
              <a:rPr lang="en-US" altLang="ko-KR"/>
              <a:t>(</a:t>
            </a:r>
            <a:r>
              <a:rPr lang="ko-KR" altLang="en-US"/>
              <a:t>해시 값</a:t>
            </a:r>
            <a:r>
              <a:rPr lang="en-US" altLang="ko-KR"/>
              <a:t>, </a:t>
            </a:r>
            <a:r>
              <a:rPr lang="ko-KR" altLang="en-US"/>
              <a:t>해시 코드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FF0000"/>
                </a:solidFill>
              </a:rPr>
              <a:t>메시지 </a:t>
            </a:r>
            <a:r>
              <a:rPr lang="ko-KR" altLang="en-US">
                <a:solidFill>
                  <a:srgbClr val="FF0000"/>
                </a:solidFill>
              </a:rPr>
              <a:t>다이제스트 </a:t>
            </a:r>
            <a:r>
              <a:rPr lang="ko-KR" altLang="en-US"/>
              <a:t>또는 단순히 해시</a:t>
            </a:r>
            <a:r>
              <a:rPr lang="en-US" altLang="ko-KR"/>
              <a:t>)</a:t>
            </a:r>
            <a:r>
              <a:rPr lang="ko-KR" altLang="en-US"/>
              <a:t>으로 변환하는 함수</a:t>
            </a:r>
          </a:p>
          <a:p>
            <a:pPr lvl="3"/>
            <a:r>
              <a:rPr lang="ko-KR" altLang="en-US" smtClean="0"/>
              <a:t>어떤 데이터를 입력해도 </a:t>
            </a:r>
            <a:r>
              <a:rPr lang="ko-KR" altLang="en-US" u="sng" smtClean="0">
                <a:solidFill>
                  <a:srgbClr val="FF0000"/>
                </a:solidFill>
              </a:rPr>
              <a:t>같은 길이의 결과를 도출하는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4"/>
            <a:r>
              <a:rPr lang="ko-KR" altLang="en-US" smtClean="0"/>
              <a:t>도출되는 결과가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중복될 가능성이 낮고</a:t>
            </a:r>
            <a:r>
              <a:rPr lang="en-US" altLang="ko-KR"/>
              <a:t>, </a:t>
            </a:r>
            <a:r>
              <a:rPr lang="ko-KR" altLang="en-US" smtClean="0"/>
              <a:t>결과값으로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입력값을 역으로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추정하기 </a:t>
            </a:r>
            <a:r>
              <a:rPr lang="ko-KR" altLang="en-US" smtClean="0"/>
              <a:t>어려움</a:t>
            </a:r>
            <a:endParaRPr lang="en-US" altLang="ko-KR" smtClean="0"/>
          </a:p>
          <a:p>
            <a:pPr lvl="4"/>
            <a:r>
              <a:rPr lang="ko-KR" altLang="en-US" smtClean="0"/>
              <a:t>해시값을 비교하면 데이터의 변경이 발생했는지 파악할 수 있음</a:t>
            </a:r>
            <a:endParaRPr lang="en-US" altLang="ko-KR" smtClean="0"/>
          </a:p>
          <a:p>
            <a:pPr lvl="4" fontAlgn="base"/>
            <a:r>
              <a:rPr lang="ko-KR" altLang="en-US"/>
              <a:t>해시값은 입력 데이터로부터 유도되기 때문에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동일한 입력은 항상 동일한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해시값을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가짐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endParaRPr lang="ko-KR" altLang="en-US" b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7" y="5128767"/>
            <a:ext cx="3888432" cy="159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085184"/>
            <a:ext cx="367240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6153254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ea"/>
              </a:rPr>
              <a:t>메시지를 일정 길이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예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, 512, 1024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비트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의 블록으로 분할 후 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100" b="1">
                <a:solidFill>
                  <a:srgbClr val="FF0000"/>
                </a:solidFill>
                <a:latin typeface="+mn-ea"/>
              </a:rPr>
            </a:b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해시함수에 입력 </a:t>
            </a:r>
            <a:r>
              <a:rPr lang="en-US" altLang="ko-KR" sz="1100" b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일정한 길이의 해시값인 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100" b="1">
                <a:solidFill>
                  <a:srgbClr val="FF0000"/>
                </a:solidFill>
                <a:latin typeface="+mn-ea"/>
              </a:rPr>
            </a:b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메시지 다이제스트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예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, 160, 256, 512 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비트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생성</a:t>
            </a:r>
            <a:endParaRPr lang="en-US" altLang="ko-KR" sz="11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6193401"/>
            <a:ext cx="228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ea"/>
              </a:rPr>
              <a:t>해시함수 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- MD5, RIPEMD-160, SHA-256, SHA-512, …</a:t>
            </a:r>
          </a:p>
        </p:txBody>
      </p:sp>
    </p:spTree>
    <p:extLst>
      <p:ext uri="{BB962C8B-B14F-4D97-AF65-F5344CB8AC3E}">
        <p14:creationId xmlns:p14="http://schemas.microsoft.com/office/powerpoint/2010/main" val="910037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비트코인의 키쌍 생성</a:t>
            </a:r>
            <a:r>
              <a:rPr lang="en-US" altLang="ko-KR" smtClean="0"/>
              <a:t>(</a:t>
            </a:r>
            <a:r>
              <a:rPr lang="ko-KR" altLang="en-US" smtClean="0"/>
              <a:t>비대칭키</a:t>
            </a:r>
            <a:r>
              <a:rPr lang="en-US" altLang="ko-KR" smtClean="0"/>
              <a:t>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endParaRPr lang="ko-KR" altLang="en-US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비트코인은 </a:t>
            </a:r>
            <a:r>
              <a:rPr lang="en-US" altLang="ko-KR"/>
              <a:t>RSA </a:t>
            </a:r>
            <a:r>
              <a:rPr lang="ko-KR" altLang="en-US"/>
              <a:t>공개키 암호 시스템을 사용하지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비트코인을 </a:t>
            </a:r>
            <a:r>
              <a:rPr lang="ko-KR" altLang="en-US">
                <a:solidFill>
                  <a:schemeClr val="tx1"/>
                </a:solidFill>
              </a:rPr>
              <a:t>포함한 대부분의 현대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암호화폐는 </a:t>
            </a: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타원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곡선 암호</a:t>
            </a:r>
            <a:r>
              <a:rPr lang="en-US" altLang="ko-KR" u="sng">
                <a:solidFill>
                  <a:schemeClr val="accent6">
                    <a:lumMod val="75000"/>
                  </a:schemeClr>
                </a:solidFill>
              </a:rPr>
              <a:t>(ECC: Elliptic Curve Cryptography</a:t>
            </a:r>
            <a: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기반으로 하는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ECDSA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(Elliptic Curve Digital Signature Algorithm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ko-KR" altLang="en-US">
                <a:solidFill>
                  <a:schemeClr val="tx1"/>
                </a:solidFill>
              </a:rPr>
              <a:t>사용하여 키 쌍을 생성하고 디지털 서명에 </a:t>
            </a:r>
            <a:r>
              <a:rPr lang="ko-KR" altLang="en-US" smtClean="0">
                <a:solidFill>
                  <a:schemeClr val="tx1"/>
                </a:solidFill>
              </a:rPr>
              <a:t>활용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/>
              <a:t>왜 비트코인은 </a:t>
            </a:r>
            <a:r>
              <a:rPr lang="en-US" altLang="ko-KR"/>
              <a:t>RSA </a:t>
            </a:r>
            <a:r>
              <a:rPr lang="ko-KR" altLang="en-US"/>
              <a:t>대신 </a:t>
            </a:r>
            <a:r>
              <a:rPr lang="en-US" altLang="ko-KR"/>
              <a:t>ECC</a:t>
            </a:r>
            <a:r>
              <a:rPr lang="ko-KR" altLang="en-US"/>
              <a:t>를 사용할까</a:t>
            </a:r>
            <a:r>
              <a:rPr lang="en-US" altLang="ko-KR"/>
              <a:t>?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더 </a:t>
            </a:r>
            <a:r>
              <a:rPr lang="ko-KR" altLang="en-US">
                <a:solidFill>
                  <a:srgbClr val="006600"/>
                </a:solidFill>
              </a:rPr>
              <a:t>짧은 키 길이로 높은 보안 강도 </a:t>
            </a:r>
            <a:r>
              <a:rPr lang="ko-KR" altLang="en-US" smtClean="0">
                <a:solidFill>
                  <a:srgbClr val="006600"/>
                </a:solidFill>
              </a:rPr>
              <a:t>제공</a:t>
            </a:r>
            <a:endParaRPr lang="ko-KR" altLang="en-US">
              <a:solidFill>
                <a:srgbClr val="006600"/>
              </a:solidFill>
            </a:endParaRPr>
          </a:p>
          <a:p>
            <a:pPr lvl="3"/>
            <a:r>
              <a:rPr lang="en-US" altLang="ko-KR"/>
              <a:t>ECC</a:t>
            </a:r>
            <a:r>
              <a:rPr lang="ko-KR" altLang="en-US"/>
              <a:t>는 </a:t>
            </a:r>
            <a:r>
              <a:rPr lang="en-US" altLang="ko-KR"/>
              <a:t>RSA</a:t>
            </a:r>
            <a:r>
              <a:rPr lang="ko-KR" altLang="en-US"/>
              <a:t>보다 </a:t>
            </a:r>
            <a:r>
              <a:rPr lang="ko-KR" altLang="en-US" u="sng"/>
              <a:t>훨씬 짧은 키 길이로도 동일하거나 더 높은 수준의 보안 강도를 </a:t>
            </a:r>
            <a:r>
              <a:rPr lang="ko-KR" altLang="en-US" u="sng" smtClean="0"/>
              <a:t>제공</a:t>
            </a:r>
            <a:endParaRPr lang="en-US" altLang="ko-KR" u="sng" smtClean="0"/>
          </a:p>
          <a:p>
            <a:pPr lvl="3"/>
            <a:r>
              <a:rPr lang="ko-KR" altLang="en-US" smtClean="0"/>
              <a:t>예를 </a:t>
            </a:r>
            <a:r>
              <a:rPr lang="ko-KR" altLang="en-US"/>
              <a:t>들어</a:t>
            </a:r>
            <a:r>
              <a:rPr lang="en-US" altLang="ko-KR"/>
              <a:t>, 256</a:t>
            </a:r>
            <a:r>
              <a:rPr lang="ko-KR" altLang="en-US"/>
              <a:t>비트 </a:t>
            </a:r>
            <a:r>
              <a:rPr lang="en-US" altLang="ko-KR"/>
              <a:t>ECC </a:t>
            </a:r>
            <a:r>
              <a:rPr lang="ko-KR" altLang="en-US"/>
              <a:t>키는 </a:t>
            </a:r>
            <a:r>
              <a:rPr lang="en-US" altLang="ko-KR"/>
              <a:t>3072</a:t>
            </a:r>
            <a:r>
              <a:rPr lang="ko-KR" altLang="en-US"/>
              <a:t>비트 </a:t>
            </a:r>
            <a:r>
              <a:rPr lang="en-US" altLang="ko-KR"/>
              <a:t>RSA </a:t>
            </a:r>
            <a:r>
              <a:rPr lang="ko-KR" altLang="en-US"/>
              <a:t>키와 비슷한 보안 강도를 </a:t>
            </a:r>
            <a:r>
              <a:rPr lang="ko-KR" altLang="en-US" smtClean="0"/>
              <a:t>가짐</a:t>
            </a:r>
            <a:endParaRPr lang="en-US" altLang="ko-KR"/>
          </a:p>
          <a:p>
            <a:pPr lvl="4"/>
            <a:r>
              <a:rPr lang="ko-KR" altLang="en-US"/>
              <a:t>이는 </a:t>
            </a:r>
            <a:r>
              <a:rPr lang="ko-KR" altLang="en-US" u="sng">
                <a:solidFill>
                  <a:srgbClr val="FF0000"/>
                </a:solidFill>
              </a:rPr>
              <a:t>비트코인 트랜잭션의 크기를 줄여 블록체인의 저장 공간을 절약하고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네트워크 </a:t>
            </a:r>
            <a:r>
              <a:rPr lang="ko-KR" altLang="en-US" u="sng">
                <a:solidFill>
                  <a:srgbClr val="FF0000"/>
                </a:solidFill>
              </a:rPr>
              <a:t>전송 효율성을 높이는 데 </a:t>
            </a:r>
            <a:r>
              <a:rPr lang="ko-KR" altLang="en-US" u="sng" smtClean="0">
                <a:solidFill>
                  <a:srgbClr val="FF0000"/>
                </a:solidFill>
              </a:rPr>
              <a:t>기여함</a:t>
            </a:r>
            <a:endParaRPr lang="en-US" altLang="ko-KR" u="sng">
              <a:solidFill>
                <a:srgbClr val="FF0000"/>
              </a:solidFill>
            </a:endParaRPr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빠른 서명 및 검증 </a:t>
            </a:r>
            <a:r>
              <a:rPr lang="ko-KR" altLang="en-US" smtClean="0">
                <a:solidFill>
                  <a:srgbClr val="006600"/>
                </a:solidFill>
              </a:rPr>
              <a:t>속도</a:t>
            </a:r>
            <a:endParaRPr lang="ko-KR" altLang="en-US">
              <a:solidFill>
                <a:srgbClr val="006600"/>
              </a:solidFill>
            </a:endParaRPr>
          </a:p>
          <a:p>
            <a:pPr lvl="3"/>
            <a:r>
              <a:rPr lang="en-US" altLang="ko-KR"/>
              <a:t>ECC</a:t>
            </a:r>
            <a:r>
              <a:rPr lang="ko-KR" altLang="en-US"/>
              <a:t>는 </a:t>
            </a:r>
            <a:r>
              <a:rPr lang="en-US" altLang="ko-KR"/>
              <a:t>RSA</a:t>
            </a:r>
            <a:r>
              <a:rPr lang="ko-KR" altLang="en-US"/>
              <a:t>에 비해 </a:t>
            </a:r>
            <a:r>
              <a:rPr lang="ko-KR" altLang="en-US" u="sng">
                <a:solidFill>
                  <a:srgbClr val="7030A0"/>
                </a:solidFill>
              </a:rPr>
              <a:t>서명 생성 및 검증 속도가 더 </a:t>
            </a:r>
            <a:r>
              <a:rPr lang="ko-KR" altLang="en-US" u="sng" smtClean="0">
                <a:solidFill>
                  <a:srgbClr val="7030A0"/>
                </a:solidFill>
              </a:rPr>
              <a:t>빠름</a:t>
            </a:r>
            <a:endParaRPr lang="en-US" altLang="ko-KR" u="sng" smtClean="0">
              <a:solidFill>
                <a:srgbClr val="7030A0"/>
              </a:solidFill>
            </a:endParaRPr>
          </a:p>
          <a:p>
            <a:pPr lvl="3"/>
            <a:r>
              <a:rPr lang="ko-KR" altLang="en-US" smtClean="0"/>
              <a:t>이는 </a:t>
            </a:r>
            <a:r>
              <a:rPr lang="ko-KR" altLang="en-US"/>
              <a:t>대량의 트랜잭션을 처리해야 하는 블록체인 네트워크에 </a:t>
            </a:r>
            <a:r>
              <a:rPr lang="ko-KR" altLang="en-US" smtClean="0"/>
              <a:t>유리함</a:t>
            </a:r>
            <a:endParaRPr lang="en-US" altLang="ko-KR"/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리소스 </a:t>
            </a:r>
            <a:r>
              <a:rPr lang="ko-KR" altLang="en-US" smtClean="0">
                <a:solidFill>
                  <a:srgbClr val="006600"/>
                </a:solidFill>
              </a:rPr>
              <a:t>효율성</a:t>
            </a:r>
            <a:endParaRPr lang="ko-KR" altLang="en-US">
              <a:solidFill>
                <a:srgbClr val="006600"/>
              </a:solidFill>
            </a:endParaRPr>
          </a:p>
          <a:p>
            <a:pPr lvl="3"/>
            <a:r>
              <a:rPr lang="ko-KR" altLang="en-US"/>
              <a:t>모바일 지갑이나 저사양 기기 등 제한된 컴퓨팅 자원을 가진 환경에서 </a:t>
            </a:r>
            <a:r>
              <a:rPr lang="en-US" altLang="ko-KR" u="sng"/>
              <a:t>RSA</a:t>
            </a:r>
            <a:r>
              <a:rPr lang="ko-KR" altLang="en-US" u="sng"/>
              <a:t>보다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효율적인 </a:t>
            </a:r>
            <a:r>
              <a:rPr lang="ko-KR" altLang="en-US" u="sng"/>
              <a:t>연산을 가능하게 </a:t>
            </a:r>
            <a:r>
              <a:rPr lang="ko-KR" altLang="en-US" u="sng" smtClean="0"/>
              <a:t>함</a:t>
            </a:r>
            <a:endParaRPr lang="ko-KR" altLang="en-US" b="0" u="sng"/>
          </a:p>
        </p:txBody>
      </p:sp>
    </p:spTree>
    <p:extLst>
      <p:ext uri="{BB962C8B-B14F-4D97-AF65-F5344CB8AC3E}">
        <p14:creationId xmlns:p14="http://schemas.microsoft.com/office/powerpoint/2010/main" val="1802268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비트코인의 키쌍 생성</a:t>
            </a:r>
            <a:r>
              <a:rPr lang="en-US" altLang="ko-KR" smtClean="0"/>
              <a:t>(</a:t>
            </a:r>
            <a:r>
              <a:rPr lang="ko-KR" altLang="en-US" smtClean="0"/>
              <a:t>비대칭키</a:t>
            </a:r>
            <a:r>
              <a:rPr lang="en-US" altLang="ko-KR" smtClean="0"/>
              <a:t>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endParaRPr lang="ko-KR" altLang="en-US" b="0"/>
          </a:p>
          <a:p>
            <a:pPr lvl="1"/>
            <a:r>
              <a:rPr lang="ko-KR" altLang="en-US" smtClean="0"/>
              <a:t>생성과정</a:t>
            </a:r>
            <a:endParaRPr lang="en-US" altLang="ko-KR" smtClean="0"/>
          </a:p>
          <a:p>
            <a:pPr lvl="2"/>
            <a:r>
              <a:rPr lang="ko-KR" altLang="en-US" smtClean="0"/>
              <a:t>① 난수 생성기로 개인키</a:t>
            </a:r>
            <a:r>
              <a:rPr lang="en-US" altLang="ko-KR"/>
              <a:t>(256</a:t>
            </a:r>
            <a:r>
              <a:rPr lang="ko-KR" altLang="en-US"/>
              <a:t>비트</a:t>
            </a:r>
            <a:r>
              <a:rPr lang="en-US" altLang="ko-KR"/>
              <a:t>) </a:t>
            </a:r>
            <a:r>
              <a:rPr lang="ko-KR" altLang="en-US"/>
              <a:t>생성</a:t>
            </a:r>
            <a:endParaRPr lang="ko-KR" altLang="en-US" b="0"/>
          </a:p>
          <a:p>
            <a:pPr lvl="2"/>
            <a:r>
              <a:rPr lang="ko-KR" altLang="en-US" smtClean="0"/>
              <a:t>② 타원 곡선 곱셈함수를 이용하여 공개키</a:t>
            </a:r>
            <a:r>
              <a:rPr lang="en-US" altLang="ko-KR"/>
              <a:t>(512</a:t>
            </a:r>
            <a:r>
              <a:rPr lang="ko-KR" altLang="en-US"/>
              <a:t>비트</a:t>
            </a:r>
            <a:r>
              <a:rPr lang="en-US" altLang="ko-KR"/>
              <a:t>) </a:t>
            </a:r>
            <a:r>
              <a:rPr lang="ko-KR" altLang="en-US"/>
              <a:t>생성</a:t>
            </a:r>
            <a:endParaRPr lang="ko-KR" altLang="en-US" b="0"/>
          </a:p>
          <a:p>
            <a:pPr lvl="2"/>
            <a:r>
              <a:rPr lang="ko-KR" altLang="en-US" smtClean="0"/>
              <a:t>③ </a:t>
            </a:r>
            <a:r>
              <a:rPr lang="ko-KR" altLang="en-US" smtClean="0">
                <a:solidFill>
                  <a:srgbClr val="FF0000"/>
                </a:solidFill>
              </a:rPr>
              <a:t>공개키에 해시함수와 베이스 </a:t>
            </a:r>
            <a:r>
              <a:rPr lang="en-US" altLang="ko-KR" smtClean="0">
                <a:solidFill>
                  <a:srgbClr val="FF0000"/>
                </a:solidFill>
              </a:rPr>
              <a:t>58 </a:t>
            </a:r>
            <a:r>
              <a:rPr lang="ko-KR" altLang="en-US" smtClean="0">
                <a:solidFill>
                  <a:srgbClr val="FF0000"/>
                </a:solidFill>
              </a:rPr>
              <a:t>인코딩을 수행하여 비트코인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en-US" altLang="ko-KR" smtClean="0">
                <a:solidFill>
                  <a:srgbClr val="FF0000"/>
                </a:solidFill>
              </a:rPr>
              <a:t>    </a:t>
            </a:r>
            <a:r>
              <a:rPr lang="ko-KR" altLang="en-US" smtClean="0">
                <a:solidFill>
                  <a:srgbClr val="FF0000"/>
                </a:solidFill>
              </a:rPr>
              <a:t>주소</a:t>
            </a:r>
            <a:r>
              <a:rPr lang="en-US" altLang="ko-KR">
                <a:solidFill>
                  <a:srgbClr val="FF0000"/>
                </a:solidFill>
              </a:rPr>
              <a:t>(29~35</a:t>
            </a:r>
            <a:r>
              <a:rPr lang="ko-KR" altLang="en-US">
                <a:solidFill>
                  <a:srgbClr val="FF0000"/>
                </a:solidFill>
              </a:rPr>
              <a:t>바이트</a:t>
            </a:r>
            <a:r>
              <a:rPr lang="en-US" altLang="ko-KR">
                <a:solidFill>
                  <a:srgbClr val="FF0000"/>
                </a:solidFill>
              </a:rPr>
              <a:t>) </a:t>
            </a:r>
            <a:r>
              <a:rPr lang="ko-KR" altLang="en-US">
                <a:solidFill>
                  <a:srgbClr val="FF0000"/>
                </a:solidFill>
              </a:rPr>
              <a:t>생성</a:t>
            </a:r>
            <a:endParaRPr lang="ko-KR" altLang="en-US" b="0">
              <a:solidFill>
                <a:srgbClr val="FF0000"/>
              </a:solidFill>
            </a:endParaRPr>
          </a:p>
          <a:p>
            <a:endParaRPr lang="ko-KR" altLang="en-US" b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63988"/>
            <a:ext cx="6093896" cy="146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575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비트코인의 키쌍 생성</a:t>
            </a:r>
            <a:r>
              <a:rPr lang="en-US" altLang="ko-KR" smtClean="0"/>
              <a:t>(</a:t>
            </a:r>
            <a:r>
              <a:rPr lang="ko-KR" altLang="en-US" smtClean="0"/>
              <a:t>비대칭키</a:t>
            </a:r>
            <a:r>
              <a:rPr lang="en-US" altLang="ko-KR" smtClean="0"/>
              <a:t>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endParaRPr lang="ko-KR" altLang="en-US" b="0"/>
          </a:p>
          <a:p>
            <a:endParaRPr lang="ko-KR" altLang="en-US" b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39655"/>
              </p:ext>
            </p:extLst>
          </p:nvPr>
        </p:nvGraphicFramePr>
        <p:xfrm>
          <a:off x="3131840" y="2780928"/>
          <a:ext cx="2213370" cy="8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포장기 셸 개체" showAsIcon="1" r:id="rId3" imgW="1362600" imgH="513360" progId="Package">
                  <p:embed/>
                </p:oleObj>
              </mc:Choice>
              <mc:Fallback>
                <p:oleObj name="포장기 셸 개체" showAsIcon="1" r:id="rId3" imgW="136260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2780928"/>
                        <a:ext cx="2213370" cy="83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282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타원곡선 암호</a:t>
            </a:r>
            <a:endParaRPr lang="en-US" altLang="ko-KR" smtClean="0"/>
          </a:p>
          <a:p>
            <a:pPr lvl="1"/>
            <a:r>
              <a:rPr lang="ko-KR" altLang="en-US" smtClean="0"/>
              <a:t>타원곡선</a:t>
            </a:r>
            <a:r>
              <a:rPr lang="en-US" altLang="ko-KR"/>
              <a:t>(EllipticCurve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타원곡선 방정식</a:t>
            </a:r>
            <a:r>
              <a:rPr lang="en-US" altLang="ko-KR"/>
              <a:t>(y^2 = x^3 + ax + b)</a:t>
            </a:r>
            <a:r>
              <a:rPr lang="ko-KR" altLang="en-US" smtClean="0"/>
              <a:t>를 만족하는</a:t>
            </a:r>
            <a:r>
              <a:rPr lang="en-US" altLang="ko-KR"/>
              <a:t>(x , y)</a:t>
            </a:r>
            <a:r>
              <a:rPr lang="ko-KR" altLang="en-US" smtClean="0"/>
              <a:t>의 곡선 그래프</a:t>
            </a:r>
            <a:endParaRPr lang="en-US" altLang="ko-KR" smtClean="0"/>
          </a:p>
          <a:p>
            <a:pPr lvl="2"/>
            <a:r>
              <a:rPr lang="ko-KR" altLang="en-US" smtClean="0"/>
              <a:t>비트코인이 사용하는 </a:t>
            </a:r>
            <a:r>
              <a:rPr lang="en-US" altLang="ko-KR" smtClean="0"/>
              <a:t>secp256k1 </a:t>
            </a:r>
            <a:r>
              <a:rPr lang="ko-KR" altLang="en-US" smtClean="0"/>
              <a:t>곡선 </a:t>
            </a:r>
            <a:r>
              <a:rPr lang="en-US" altLang="ko-KR" smtClean="0"/>
              <a:t>: a </a:t>
            </a:r>
            <a:r>
              <a:rPr lang="en-US" altLang="ko-KR"/>
              <a:t>= 0 , b= </a:t>
            </a:r>
            <a:r>
              <a:rPr lang="en-US" altLang="ko-KR" smtClean="0"/>
              <a:t>7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y^2 </a:t>
            </a:r>
            <a:r>
              <a:rPr lang="en-US" altLang="ko-KR"/>
              <a:t>= x^3 + </a:t>
            </a:r>
            <a:r>
              <a:rPr lang="en-US" altLang="ko-KR" smtClean="0"/>
              <a:t>7</a:t>
            </a:r>
          </a:p>
          <a:p>
            <a:pPr lvl="2"/>
            <a:endParaRPr lang="ko-KR" altLang="en-US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타원곡선 암호</a:t>
            </a:r>
            <a:r>
              <a:rPr lang="en-US" altLang="ko-KR"/>
              <a:t>(ECC: Elliptic Curve Cryptography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RSA</a:t>
            </a:r>
            <a:r>
              <a:rPr lang="ko-KR" altLang="en-US" smtClean="0"/>
              <a:t>의 대안으로 </a:t>
            </a:r>
            <a:r>
              <a:rPr lang="en-US" altLang="ko-KR" smtClean="0"/>
              <a:t>1985</a:t>
            </a:r>
            <a:r>
              <a:rPr lang="ko-KR" altLang="en-US" smtClean="0"/>
              <a:t>년에 제안된 </a:t>
            </a:r>
            <a:r>
              <a:rPr lang="ko-KR" altLang="en-US" u="sng" smtClean="0">
                <a:solidFill>
                  <a:srgbClr val="0000CC"/>
                </a:solidFill>
              </a:rPr>
              <a:t>타원곡선 기반의 공개키 암호방식</a:t>
            </a:r>
            <a:endParaRPr lang="en-US" altLang="ko-KR" u="sng" smtClean="0">
              <a:solidFill>
                <a:srgbClr val="0000CC"/>
              </a:solidFill>
            </a:endParaRPr>
          </a:p>
          <a:p>
            <a:pPr lvl="2"/>
            <a:r>
              <a:rPr lang="en-US" altLang="ko-KR" smtClean="0"/>
              <a:t>ECC</a:t>
            </a:r>
            <a:r>
              <a:rPr lang="ko-KR" altLang="en-US" smtClean="0"/>
              <a:t>는 적은 비트의 암호키로 </a:t>
            </a:r>
            <a:r>
              <a:rPr lang="en-US" altLang="ko-KR" smtClean="0"/>
              <a:t>RSA</a:t>
            </a:r>
            <a:r>
              <a:rPr lang="ko-KR" altLang="en-US" smtClean="0"/>
              <a:t>와 동일한 암호 성능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3072-bit </a:t>
            </a:r>
            <a:r>
              <a:rPr lang="en-US" altLang="ko-KR"/>
              <a:t>RSA</a:t>
            </a:r>
            <a:r>
              <a:rPr lang="ko-KR" altLang="en-US"/>
              <a:t>와</a:t>
            </a:r>
            <a:r>
              <a:rPr lang="en-US" altLang="ko-KR"/>
              <a:t>256-bit ECC</a:t>
            </a:r>
            <a:r>
              <a:rPr lang="ko-KR" altLang="en-US" smtClean="0"/>
              <a:t>의 암호 성능이 동일</a:t>
            </a:r>
            <a:endParaRPr lang="en-US" altLang="ko-KR" smtClean="0"/>
          </a:p>
          <a:p>
            <a:pPr lvl="2"/>
            <a:r>
              <a:rPr lang="ko-KR" altLang="en-US" u="sng" smtClean="0">
                <a:solidFill>
                  <a:srgbClr val="006600"/>
                </a:solidFill>
              </a:rPr>
              <a:t>비트코인은 전자서명을 위하여 </a:t>
            </a:r>
            <a:r>
              <a:rPr lang="en-US" altLang="ko-KR" u="sng" smtClean="0">
                <a:solidFill>
                  <a:srgbClr val="006600"/>
                </a:solidFill>
              </a:rPr>
              <a:t>ECC </a:t>
            </a:r>
            <a:r>
              <a:rPr lang="ko-KR" altLang="en-US" u="sng" smtClean="0">
                <a:solidFill>
                  <a:srgbClr val="006600"/>
                </a:solidFill>
              </a:rPr>
              <a:t>기술에 속하는 타원곡선 디지털 서명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u="sng" smtClean="0">
                <a:solidFill>
                  <a:srgbClr val="006600"/>
                </a:solidFill>
              </a:rPr>
              <a:t>알고리즘</a:t>
            </a:r>
            <a:r>
              <a:rPr lang="en-US" altLang="ko-KR" u="sng">
                <a:solidFill>
                  <a:srgbClr val="006600"/>
                </a:solidFill>
              </a:rPr>
              <a:t>(ECDSA: Elliptic Curve Digital Signature Algorithm</a:t>
            </a:r>
            <a:r>
              <a:rPr lang="en-US" altLang="ko-KR" u="sng" smtClean="0">
                <a:solidFill>
                  <a:srgbClr val="006600"/>
                </a:solidFill>
              </a:rPr>
              <a:t>) </a:t>
            </a:r>
            <a:r>
              <a:rPr lang="ko-KR" altLang="en-US" u="sng" smtClean="0">
                <a:solidFill>
                  <a:srgbClr val="006600"/>
                </a:solidFill>
              </a:rPr>
              <a:t>사용</a:t>
            </a:r>
            <a:endParaRPr lang="ko-KR" altLang="en-US" u="sng">
              <a:solidFill>
                <a:srgbClr val="006600"/>
              </a:solidFill>
            </a:endParaRPr>
          </a:p>
          <a:p>
            <a:endParaRPr lang="ko-KR" altLang="en-US" b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16398"/>
            <a:ext cx="1891165" cy="133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946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ECDSA</a:t>
            </a:r>
            <a:r>
              <a:rPr lang="ko-KR" altLang="en-US" smtClean="0"/>
              <a:t>의 개인키 생성</a:t>
            </a:r>
            <a:endParaRPr lang="ko-KR" altLang="en-US"/>
          </a:p>
          <a:p>
            <a:pPr lvl="1"/>
            <a:r>
              <a:rPr lang="ko-KR" altLang="en-US" smtClean="0"/>
              <a:t>개인키</a:t>
            </a:r>
            <a:r>
              <a:rPr lang="en-US" altLang="ko-KR"/>
              <a:t>(</a:t>
            </a:r>
            <a:r>
              <a:rPr lang="ko-KR" altLang="en-US"/>
              <a:t>비밀키</a:t>
            </a:r>
            <a:r>
              <a:rPr lang="en-US" altLang="ko-KR"/>
              <a:t>)</a:t>
            </a:r>
            <a:endParaRPr lang="ko-KR" altLang="en-US"/>
          </a:p>
          <a:p>
            <a:pPr lvl="2"/>
            <a:r>
              <a:rPr lang="ko-KR" altLang="en-US" smtClean="0"/>
              <a:t>암호학적으로 안전한 </a:t>
            </a:r>
            <a:r>
              <a:rPr lang="ko-KR" altLang="en-US" smtClean="0">
                <a:solidFill>
                  <a:srgbClr val="006600"/>
                </a:solidFill>
              </a:rPr>
              <a:t>난수 생성기</a:t>
            </a:r>
            <a:r>
              <a:rPr lang="en-US" altLang="ko-KR">
                <a:solidFill>
                  <a:srgbClr val="006600"/>
                </a:solidFill>
              </a:rPr>
              <a:t>(Random Number Generator)</a:t>
            </a:r>
            <a:r>
              <a:rPr lang="ko-KR" altLang="en-US" smtClean="0">
                <a:solidFill>
                  <a:srgbClr val="006600"/>
                </a:solidFill>
              </a:rPr>
              <a:t>로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en-US" altLang="ko-KR" smtClean="0">
                <a:solidFill>
                  <a:srgbClr val="006600"/>
                </a:solidFill>
              </a:rPr>
              <a:t>256</a:t>
            </a:r>
            <a:r>
              <a:rPr lang="ko-KR" altLang="en-US" smtClean="0">
                <a:solidFill>
                  <a:srgbClr val="006600"/>
                </a:solidFill>
              </a:rPr>
              <a:t>비트 난수생성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1</a:t>
            </a:r>
            <a:r>
              <a:rPr lang="ko-KR" altLang="en-US"/>
              <a:t>에서</a:t>
            </a:r>
            <a:r>
              <a:rPr lang="en-US" altLang="ko-KR" smtClean="0"/>
              <a:t>2^256 </a:t>
            </a:r>
            <a:r>
              <a:rPr lang="ko-KR" altLang="en-US" smtClean="0"/>
              <a:t>사이의 숫자</a:t>
            </a:r>
            <a:endParaRPr lang="ko-KR" altLang="en-US"/>
          </a:p>
          <a:p>
            <a:pPr lvl="2"/>
            <a:r>
              <a:rPr lang="ko-KR" altLang="en-US" smtClean="0"/>
              <a:t>개인키는 </a:t>
            </a:r>
            <a:r>
              <a:rPr lang="en-US" altLang="ko-KR" smtClean="0"/>
              <a:t>256 </a:t>
            </a:r>
            <a:r>
              <a:rPr lang="ko-KR" altLang="en-US" smtClean="0"/>
              <a:t>비트 길이의 숫자로 다음과 같이 </a:t>
            </a:r>
            <a:r>
              <a:rPr lang="en-US" altLang="ko-KR" smtClean="0">
                <a:solidFill>
                  <a:srgbClr val="006600"/>
                </a:solidFill>
              </a:rPr>
              <a:t>64</a:t>
            </a:r>
            <a:r>
              <a:rPr lang="ko-KR" altLang="en-US" smtClean="0">
                <a:solidFill>
                  <a:srgbClr val="006600"/>
                </a:solidFill>
              </a:rPr>
              <a:t>개의 </a:t>
            </a:r>
            <a:r>
              <a:rPr lang="en-US" altLang="ko-KR" smtClean="0">
                <a:solidFill>
                  <a:srgbClr val="006600"/>
                </a:solidFill>
              </a:rPr>
              <a:t>16</a:t>
            </a:r>
            <a:r>
              <a:rPr lang="ko-KR" altLang="en-US" smtClean="0">
                <a:solidFill>
                  <a:srgbClr val="006600"/>
                </a:solidFill>
              </a:rPr>
              <a:t>진수로 표현</a:t>
            </a:r>
            <a:endParaRPr lang="ko-KR" altLang="en-US">
              <a:solidFill>
                <a:srgbClr val="006600"/>
              </a:solidFill>
            </a:endParaRP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난수 생성기의 중요성</a:t>
            </a:r>
            <a:endParaRPr lang="en-US" altLang="ko-KR" smtClean="0"/>
          </a:p>
          <a:p>
            <a:pPr lvl="2"/>
            <a:r>
              <a:rPr lang="en-US" altLang="ko-KR" smtClean="0"/>
              <a:t>ECC</a:t>
            </a:r>
            <a:r>
              <a:rPr lang="ko-KR" altLang="en-US" smtClean="0"/>
              <a:t>의 약점은 </a:t>
            </a:r>
            <a:r>
              <a:rPr lang="ko-KR" altLang="en-US" u="sng" smtClean="0">
                <a:solidFill>
                  <a:srgbClr val="006600"/>
                </a:solidFill>
              </a:rPr>
              <a:t>개인키의 비트수가 </a:t>
            </a:r>
            <a:r>
              <a:rPr lang="en-US" altLang="ko-KR" u="sng" smtClean="0">
                <a:solidFill>
                  <a:srgbClr val="006600"/>
                </a:solidFill>
              </a:rPr>
              <a:t>RSA(1024</a:t>
            </a:r>
            <a:r>
              <a:rPr lang="en-US" altLang="ko-KR" u="sng">
                <a:solidFill>
                  <a:srgbClr val="006600"/>
                </a:solidFill>
              </a:rPr>
              <a:t>, 2048)</a:t>
            </a:r>
            <a:r>
              <a:rPr lang="ko-KR" altLang="en-US" u="sng" smtClean="0">
                <a:solidFill>
                  <a:srgbClr val="006600"/>
                </a:solidFill>
              </a:rPr>
              <a:t>보다 적다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/>
              <a:t>프로그래밍언어가 제공하는 품질이 떨어지는 난수 생성기를 사용할 경우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u="sng" smtClean="0">
                <a:solidFill>
                  <a:srgbClr val="FF0000"/>
                </a:solidFill>
              </a:rPr>
              <a:t>공격자에 의해 개인키가 예측될 수 있음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2"/>
            <a:r>
              <a:rPr lang="en-US" altLang="ko-KR" smtClean="0"/>
              <a:t>2013</a:t>
            </a:r>
            <a:r>
              <a:rPr lang="ko-KR" altLang="en-US"/>
              <a:t>년에</a:t>
            </a:r>
            <a:r>
              <a:rPr lang="en-US" altLang="ko-KR"/>
              <a:t>, </a:t>
            </a:r>
            <a:r>
              <a:rPr lang="ko-KR" altLang="en-US" smtClean="0"/>
              <a:t>안드로이폰에서 품질이 떨어지는 난수 생성기 사용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공격자가 </a:t>
            </a:r>
            <a: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비트코인 주소에 대응되는 개인키 예측</a:t>
            </a:r>
            <a:r>
              <a:rPr lang="ko-KR" altLang="en-US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smtClean="0"/>
              <a:t>안드로이드폰에 저장된 비트코인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지갑이 털림</a:t>
            </a:r>
            <a:endParaRPr lang="ko-KR" altLang="en-US"/>
          </a:p>
          <a:p>
            <a:endParaRPr lang="ko-KR" altLang="en-US" b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210131"/>
            <a:ext cx="676061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7782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ECDSA</a:t>
            </a:r>
            <a:r>
              <a:rPr lang="ko-KR" altLang="en-US" smtClean="0"/>
              <a:t>의 공개키 생성</a:t>
            </a:r>
            <a:endParaRPr lang="ko-KR" altLang="en-US" b="0"/>
          </a:p>
          <a:p>
            <a:pPr lvl="1"/>
            <a:r>
              <a:rPr lang="ko-KR" altLang="en-US" smtClean="0"/>
              <a:t>타원곡선 곱셈함수</a:t>
            </a:r>
            <a:r>
              <a:rPr lang="en-US" altLang="ko-KR"/>
              <a:t>(K = k * G)</a:t>
            </a:r>
            <a:r>
              <a:rPr lang="ko-KR" altLang="en-US" smtClean="0"/>
              <a:t>으로 공개키 생성</a:t>
            </a:r>
            <a:endParaRPr lang="en-US" altLang="ko-KR" smtClean="0"/>
          </a:p>
          <a:p>
            <a:pPr lvl="1"/>
            <a:r>
              <a:rPr lang="en-US" altLang="ko-KR" smtClean="0"/>
              <a:t>K</a:t>
            </a:r>
            <a:r>
              <a:rPr lang="en-US" altLang="ko-KR"/>
              <a:t>=</a:t>
            </a:r>
            <a:r>
              <a:rPr lang="ko-KR" altLang="en-US"/>
              <a:t>공개키</a:t>
            </a:r>
            <a:r>
              <a:rPr lang="en-US" altLang="ko-KR"/>
              <a:t>, k=</a:t>
            </a:r>
            <a:r>
              <a:rPr lang="ko-KR" altLang="en-US"/>
              <a:t>개인키</a:t>
            </a:r>
            <a:r>
              <a:rPr lang="en-US" altLang="ko-KR"/>
              <a:t>, G=</a:t>
            </a:r>
            <a:r>
              <a:rPr lang="ko-KR" altLang="en-US" smtClean="0"/>
              <a:t>생성 포인트 상수</a:t>
            </a:r>
            <a:r>
              <a:rPr lang="en-US" altLang="ko-KR"/>
              <a:t>(Generation Point) </a:t>
            </a:r>
            <a:endParaRPr lang="ko-KR" altLang="en-US" b="0"/>
          </a:p>
          <a:p>
            <a:pPr lvl="2"/>
            <a:r>
              <a:rPr lang="en-US" altLang="ko-KR" smtClean="0"/>
              <a:t>1) </a:t>
            </a:r>
            <a:r>
              <a:rPr lang="ko-KR" altLang="en-US" smtClean="0"/>
              <a:t>임의의 점 </a:t>
            </a:r>
            <a:r>
              <a:rPr lang="en-US" altLang="ko-KR" smtClean="0"/>
              <a:t>G</a:t>
            </a:r>
            <a:r>
              <a:rPr lang="ko-KR" altLang="en-US" smtClean="0"/>
              <a:t>에서 접선을 그어 만나는 다른 접점을 찾음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-2G</a:t>
            </a:r>
          </a:p>
          <a:p>
            <a:pPr lvl="2"/>
            <a:r>
              <a:rPr lang="en-US" altLang="ko-KR" smtClean="0"/>
              <a:t>2) </a:t>
            </a:r>
            <a:r>
              <a:rPr lang="ko-KR" altLang="en-US" smtClean="0"/>
              <a:t>찾은 접점을 </a:t>
            </a:r>
            <a:r>
              <a:rPr lang="en-US" altLang="ko-KR" smtClean="0"/>
              <a:t>x</a:t>
            </a:r>
            <a:r>
              <a:rPr lang="ko-KR" altLang="en-US" smtClean="0"/>
              <a:t>축에 대칭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2G</a:t>
            </a:r>
          </a:p>
          <a:p>
            <a:pPr lvl="2"/>
            <a:r>
              <a:rPr lang="en-US" altLang="ko-KR" smtClean="0"/>
              <a:t>3)1</a:t>
            </a:r>
            <a:r>
              <a:rPr lang="en-US" altLang="ko-KR"/>
              <a:t>) ,2) </a:t>
            </a:r>
            <a:r>
              <a:rPr lang="ko-KR" altLang="en-US" smtClean="0"/>
              <a:t>과정을 </a:t>
            </a:r>
            <a:r>
              <a:rPr lang="en-US" altLang="ko-KR" u="sng" smtClean="0"/>
              <a:t>k</a:t>
            </a:r>
            <a:r>
              <a:rPr lang="en-US" altLang="ko-KR" u="sng"/>
              <a:t>(</a:t>
            </a:r>
            <a:r>
              <a:rPr lang="ko-KR" altLang="en-US" u="sng"/>
              <a:t>개인키</a:t>
            </a:r>
            <a:r>
              <a:rPr lang="en-US" altLang="ko-KR" u="sng"/>
              <a:t>)</a:t>
            </a:r>
            <a:r>
              <a:rPr lang="ko-KR" altLang="en-US" u="sng" smtClean="0"/>
              <a:t>번 반복하여 공개키</a:t>
            </a:r>
            <a:r>
              <a:rPr lang="en-US" altLang="ko-KR" u="sng"/>
              <a:t>(K</a:t>
            </a:r>
            <a:r>
              <a:rPr lang="en-US" altLang="ko-KR" u="sng" smtClean="0"/>
              <a:t>) </a:t>
            </a:r>
            <a:r>
              <a:rPr lang="ko-KR" altLang="en-US" u="sng" smtClean="0"/>
              <a:t>생성</a:t>
            </a:r>
            <a:endParaRPr lang="ko-KR" altLang="en-US" b="0" u="sng"/>
          </a:p>
        </p:txBody>
      </p:sp>
      <p:pic>
        <p:nvPicPr>
          <p:cNvPr id="4915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381642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172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ECDSA</a:t>
            </a:r>
            <a:r>
              <a:rPr lang="ko-KR" altLang="en-US" smtClean="0"/>
              <a:t>의 공개키 생성</a:t>
            </a:r>
            <a:endParaRPr lang="ko-KR" altLang="en-US" b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15690"/>
              </p:ext>
            </p:extLst>
          </p:nvPr>
        </p:nvGraphicFramePr>
        <p:xfrm>
          <a:off x="1835696" y="2420888"/>
          <a:ext cx="559766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포장기 셸 개체" showAsIcon="1" r:id="rId3" imgW="2344320" imgH="513360" progId="Package">
                  <p:embed/>
                </p:oleObj>
              </mc:Choice>
              <mc:Fallback>
                <p:oleObj name="포장기 셸 개체" showAsIcon="1" r:id="rId3" imgW="2344320" imgH="513360" progId="Package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20888"/>
                        <a:ext cx="5597668" cy="122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985674"/>
              </p:ext>
            </p:extLst>
          </p:nvPr>
        </p:nvGraphicFramePr>
        <p:xfrm>
          <a:off x="1691680" y="4221088"/>
          <a:ext cx="634360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포장기 셸 개체" showAsIcon="1" r:id="rId5" imgW="3011400" imgH="513360" progId="Package">
                  <p:embed/>
                </p:oleObj>
              </mc:Choice>
              <mc:Fallback>
                <p:oleObj name="포장기 셸 개체" showAsIcon="1" r:id="rId5" imgW="301140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4221088"/>
                        <a:ext cx="6343608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465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전자 서명</a:t>
            </a:r>
            <a:r>
              <a:rPr lang="en-US" altLang="ko-KR" smtClean="0"/>
              <a:t>(</a:t>
            </a:r>
            <a:r>
              <a:rPr lang="ko-KR" altLang="en-US"/>
              <a:t>메시지 인증 </a:t>
            </a:r>
            <a:r>
              <a:rPr lang="ko-KR" altLang="en-US" smtClean="0"/>
              <a:t>코드</a:t>
            </a:r>
            <a:r>
              <a:rPr lang="en-US" altLang="ko-KR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4389114" cy="64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92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전자 서명</a:t>
            </a:r>
            <a:r>
              <a:rPr lang="en-US" altLang="ko-KR"/>
              <a:t>(</a:t>
            </a:r>
            <a:r>
              <a:rPr lang="ko-KR" altLang="en-US"/>
              <a:t>메시지 인증 코드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메시지</a:t>
            </a:r>
            <a:r>
              <a:rPr lang="en-US" altLang="ko-KR"/>
              <a:t>(</a:t>
            </a:r>
            <a:r>
              <a:rPr lang="ko-KR" altLang="en-US"/>
              <a:t>거래</a:t>
            </a:r>
            <a:r>
              <a:rPr lang="en-US" altLang="ko-KR"/>
              <a:t>)</a:t>
            </a:r>
            <a:r>
              <a:rPr lang="ko-KR" altLang="en-US" smtClean="0"/>
              <a:t>의 전자 서명에 적용함으로 송신자의 신원 확인</a:t>
            </a:r>
            <a:endParaRPr lang="ko-KR" altLang="en-US"/>
          </a:p>
          <a:p>
            <a:endParaRPr lang="ko-KR" altLang="en-US" b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57340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82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공개키 암호기반의 메시지 인증</a:t>
            </a:r>
            <a:endParaRPr lang="en-US" altLang="ko-KR" smtClean="0"/>
          </a:p>
          <a:p>
            <a:pPr lvl="1"/>
            <a:r>
              <a:rPr lang="ko-KR" altLang="en-US" smtClean="0"/>
              <a:t>영심</a:t>
            </a:r>
            <a:endParaRPr lang="ko-KR" altLang="en-US" b="0"/>
          </a:p>
          <a:p>
            <a:pPr lvl="2"/>
            <a:r>
              <a:rPr lang="ko-KR" altLang="en-US" smtClean="0"/>
              <a:t>메시지 생성후 해시함수 적용 → 메시지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다이제스트</a:t>
            </a:r>
            <a:endParaRPr lang="en-US" altLang="ko-KR" smtClean="0"/>
          </a:p>
          <a:p>
            <a:pPr lvl="2"/>
            <a:r>
              <a:rPr lang="ko-KR" altLang="en-US" smtClean="0"/>
              <a:t>영심의 </a:t>
            </a:r>
            <a:r>
              <a:rPr lang="ko-KR" altLang="en-US" smtClean="0">
                <a:solidFill>
                  <a:srgbClr val="006600"/>
                </a:solidFill>
              </a:rPr>
              <a:t>개인키로 메시지 다이제스트 암호화 </a:t>
            </a:r>
            <a:r>
              <a:rPr lang="ko-KR" altLang="en-US" smtClean="0"/>
              <a:t>→ 메시지 인증코드</a:t>
            </a:r>
            <a:r>
              <a:rPr lang="en-US" altLang="ko-KR"/>
              <a:t>(</a:t>
            </a:r>
            <a:r>
              <a:rPr lang="ko-KR" altLang="en-US"/>
              <a:t>전자서명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메시지와 메시지 인증코드를 </a:t>
            </a:r>
            <a:r>
              <a:rPr lang="ko-KR" altLang="en-US" smtClean="0"/>
              <a:t>경태에게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동시 전송</a:t>
            </a:r>
            <a:endParaRPr lang="ko-KR" altLang="en-US" b="0"/>
          </a:p>
          <a:p>
            <a:pPr lvl="1"/>
            <a:r>
              <a:rPr lang="ko-KR" altLang="en-US" smtClean="0"/>
              <a:t>경태</a:t>
            </a:r>
            <a:endParaRPr lang="ko-KR" altLang="en-US" b="0"/>
          </a:p>
          <a:p>
            <a:pPr lvl="2"/>
            <a:r>
              <a:rPr lang="ko-KR" altLang="en-US" smtClean="0"/>
              <a:t>수신한 메시지에 </a:t>
            </a:r>
            <a:r>
              <a:rPr lang="ko-KR" altLang="en-US" u="sng" smtClean="0">
                <a:solidFill>
                  <a:srgbClr val="006600"/>
                </a:solidFill>
              </a:rPr>
              <a:t>해시함수 적용 </a:t>
            </a:r>
            <a:r>
              <a:rPr lang="ko-KR" altLang="en-US" smtClean="0"/>
              <a:t>→ 메시지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다이제스트</a:t>
            </a:r>
            <a:endParaRPr lang="en-US" altLang="ko-KR" smtClean="0"/>
          </a:p>
          <a:p>
            <a:pPr lvl="2"/>
            <a:r>
              <a:rPr lang="ko-KR" altLang="en-US" smtClean="0"/>
              <a:t>수신한 메시지 인증코드를 </a:t>
            </a:r>
            <a:r>
              <a:rPr lang="ko-KR" altLang="en-US" smtClean="0">
                <a:solidFill>
                  <a:srgbClr val="006600"/>
                </a:solidFill>
              </a:rPr>
              <a:t>영심이 공개키로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복호화</a:t>
            </a:r>
            <a:r>
              <a:rPr lang="ko-KR" altLang="en-US" smtClean="0"/>
              <a:t> → 메시지 다이제스트</a:t>
            </a:r>
            <a:endParaRPr lang="en-US" altLang="ko-KR" smtClean="0"/>
          </a:p>
          <a:p>
            <a:pPr lvl="2"/>
            <a:r>
              <a:rPr lang="ko-KR" altLang="en-US" smtClean="0"/>
              <a:t>두 메시지 다이제스트가 일치하면 영심이가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보낸 메시지임을 인증</a:t>
            </a:r>
            <a:endParaRPr lang="ko-KR" altLang="en-US" b="0"/>
          </a:p>
          <a:p>
            <a:endParaRPr lang="ko-KR" altLang="en-US" b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60848"/>
            <a:ext cx="28803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36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주요용어</a:t>
            </a:r>
            <a:endParaRPr lang="ko-KR" altLang="en-US" b="0"/>
          </a:p>
          <a:p>
            <a:pPr lvl="1"/>
            <a:r>
              <a:rPr lang="ko-KR" altLang="en-US"/>
              <a:t>해시 함수</a:t>
            </a:r>
            <a:r>
              <a:rPr lang="en-US" altLang="ko-KR"/>
              <a:t>(Hash Function)</a:t>
            </a:r>
          </a:p>
          <a:p>
            <a:pPr lvl="2"/>
            <a:r>
              <a:rPr lang="ko-KR" altLang="en-US" smtClean="0"/>
              <a:t>해시함수 </a:t>
            </a:r>
            <a:r>
              <a:rPr lang="ko-KR" altLang="en-US"/>
              <a:t>테스트</a:t>
            </a:r>
          </a:p>
          <a:p>
            <a:pPr lvl="3"/>
            <a:r>
              <a:rPr lang="en-US" altLang="ko-KR">
                <a:hlinkClick r:id="rId2"/>
              </a:rPr>
              <a:t>http://isweb.joongbu.ac.kr/~dawon/crypto/hash.html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6714300" cy="351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5014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공개키 암호기반의 메시지 인증</a:t>
            </a:r>
            <a:endParaRPr lang="en-US" altLang="ko-KR" smtClean="0"/>
          </a:p>
          <a:p>
            <a:endParaRPr lang="ko-KR" altLang="en-US" b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92896"/>
            <a:ext cx="1805732" cy="3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337617"/>
            <a:ext cx="2697830" cy="38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39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C00000"/>
                </a:solidFill>
              </a:rPr>
              <a:t>해시 </a:t>
            </a:r>
            <a:r>
              <a:rPr lang="ko-KR" altLang="en-US">
                <a:solidFill>
                  <a:srgbClr val="C00000"/>
                </a:solidFill>
              </a:rPr>
              <a:t>함수</a:t>
            </a:r>
            <a:r>
              <a:rPr lang="en-US" altLang="ko-KR">
                <a:solidFill>
                  <a:srgbClr val="C00000"/>
                </a:solidFill>
              </a:rPr>
              <a:t>(Hash Function)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해시함수의 요구사항</a:t>
            </a:r>
            <a:endParaRPr lang="ko-KR" altLang="en-US" b="0">
              <a:solidFill>
                <a:srgbClr val="006600"/>
              </a:solidFill>
            </a:endParaRPr>
          </a:p>
          <a:p>
            <a:pPr lvl="3"/>
            <a:r>
              <a:rPr lang="ko-KR" altLang="en-US" smtClean="0">
                <a:solidFill>
                  <a:schemeClr val="tx1"/>
                </a:solidFill>
              </a:rPr>
              <a:t>메시지 다이제스트의 </a:t>
            </a:r>
            <a:r>
              <a:rPr lang="ko-KR" altLang="en-US" u="sng" smtClean="0">
                <a:solidFill>
                  <a:schemeClr val="tx1"/>
                </a:solidFill>
              </a:rPr>
              <a:t>계산 효율이 좋아야 하며 구현의 실현성이 있어야함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3"/>
            <a:r>
              <a:rPr lang="ko-KR" altLang="en-US" smtClean="0">
                <a:solidFill>
                  <a:schemeClr val="tx1"/>
                </a:solidFill>
              </a:rPr>
              <a:t>임의길이의 이진 메시지를 </a:t>
            </a:r>
            <a:r>
              <a:rPr lang="ko-KR" altLang="en-US" u="sng" smtClean="0"/>
              <a:t>일정 크기의 </a:t>
            </a:r>
            <a:r>
              <a:rPr lang="ko-KR" altLang="en-US" smtClean="0"/>
              <a:t>메시지 다이제스트로 </a:t>
            </a:r>
            <a:r>
              <a:rPr lang="ko-KR" altLang="en-US" smtClean="0">
                <a:solidFill>
                  <a:schemeClr val="tx1"/>
                </a:solidFill>
              </a:rPr>
              <a:t>변환</a:t>
            </a:r>
            <a:endParaRPr lang="ko-KR" altLang="en-US" b="0">
              <a:solidFill>
                <a:schemeClr val="tx1"/>
              </a:solidFill>
            </a:endParaRPr>
          </a:p>
          <a:p>
            <a:pPr lvl="3"/>
            <a:r>
              <a:rPr lang="ko-KR" altLang="en-US" smtClean="0"/>
              <a:t>일방향성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– </a:t>
            </a:r>
            <a:r>
              <a:rPr lang="ko-KR" altLang="en-US" smtClean="0">
                <a:solidFill>
                  <a:schemeClr val="tx1"/>
                </a:solidFill>
              </a:rPr>
              <a:t>메시지 다이제스트로부터 </a:t>
            </a:r>
            <a:r>
              <a:rPr lang="ko-KR" altLang="en-US" u="sng" smtClean="0">
                <a:solidFill>
                  <a:schemeClr val="tx1"/>
                </a:solidFill>
              </a:rPr>
              <a:t>원래의 메시지에 대한 계산이 불가능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3"/>
            <a:endParaRPr lang="ko-KR" altLang="en-US" b="0">
              <a:solidFill>
                <a:schemeClr val="tx1"/>
              </a:solidFill>
            </a:endParaRPr>
          </a:p>
          <a:p>
            <a:pPr lvl="2"/>
            <a:endParaRPr lang="en-US" altLang="ko-KR" smtClean="0">
              <a:solidFill>
                <a:schemeClr val="tx1"/>
              </a:solidFill>
            </a:endParaRPr>
          </a:p>
          <a:p>
            <a:pPr lvl="2"/>
            <a:endParaRPr lang="en-US" altLang="ko-KR">
              <a:solidFill>
                <a:schemeClr val="tx1"/>
              </a:solidFill>
            </a:endParaRPr>
          </a:p>
          <a:p>
            <a:pPr lvl="3"/>
            <a:endParaRPr lang="en-US" altLang="ko-KR" smtClean="0"/>
          </a:p>
          <a:p>
            <a:pPr lvl="3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강한 충돌 회피성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(strongly collision-free)</a:t>
            </a:r>
            <a:endParaRPr lang="en-US" altLang="ko-KR" b="0">
              <a:solidFill>
                <a:schemeClr val="accent6">
                  <a:lumMod val="75000"/>
                </a:schemeClr>
              </a:solidFill>
            </a:endParaRPr>
          </a:p>
          <a:p>
            <a:pPr lvl="4"/>
            <a:r>
              <a:rPr lang="ko-KR" altLang="en-US" smtClean="0"/>
              <a:t>다른 두개 메시지의 해시함수 적용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rgbClr val="006600"/>
                </a:solidFill>
              </a:rPr>
              <a:t>항상 서로 다른 메시지 다이제스트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출력</a:t>
            </a:r>
            <a:endParaRPr lang="ko-KR" altLang="en-US" b="0">
              <a:solidFill>
                <a:srgbClr val="006600"/>
              </a:solidFill>
            </a:endParaRPr>
          </a:p>
          <a:p>
            <a:pPr lvl="2"/>
            <a:endParaRPr lang="ko-KR" altLang="en-US" b="0"/>
          </a:p>
          <a:p>
            <a:pPr lvl="2"/>
            <a:endParaRPr lang="ko-KR" altLang="en-US" b="0"/>
          </a:p>
          <a:p>
            <a:pPr lvl="1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6588224" cy="71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14" y="5445224"/>
            <a:ext cx="5855474" cy="102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05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ko-KR" altLang="en-US" b="0"/>
          </a:p>
          <a:p>
            <a:pPr lvl="1"/>
            <a:r>
              <a:rPr lang="ko-KR" altLang="en-US"/>
              <a:t>메시지 다이제스트</a:t>
            </a:r>
            <a:r>
              <a:rPr lang="en-US" altLang="ko-KR"/>
              <a:t>(Message Digest, MD</a:t>
            </a:r>
            <a:r>
              <a:rPr lang="en-US" altLang="ko-KR" smtClean="0"/>
              <a:t>) =</a:t>
            </a:r>
            <a:r>
              <a:rPr lang="ko-KR" altLang="en-US" smtClean="0"/>
              <a:t> </a:t>
            </a:r>
            <a:r>
              <a:rPr lang="ko-KR" altLang="en-US"/>
              <a:t>해시 값</a:t>
            </a:r>
            <a:r>
              <a:rPr lang="en-US" altLang="ko-KR"/>
              <a:t>(Hash Value)</a:t>
            </a:r>
            <a:endParaRPr lang="en-US" altLang="ko-KR" smtClean="0"/>
          </a:p>
          <a:p>
            <a:pPr lvl="2"/>
            <a:r>
              <a:rPr lang="ko-KR" altLang="en-US"/>
              <a:t>해시 함수에 의해 반환되는 값</a:t>
            </a:r>
            <a:endParaRPr lang="en-US" altLang="ko-KR"/>
          </a:p>
          <a:p>
            <a:pPr lvl="3"/>
            <a:r>
              <a:rPr lang="ko-KR" altLang="en-US"/>
              <a:t>암호학적 해시 함수</a:t>
            </a:r>
            <a:r>
              <a:rPr lang="en-US" altLang="ko-KR"/>
              <a:t>(Cryptographic Hash Function)</a:t>
            </a:r>
            <a:r>
              <a:rPr lang="ko-KR" altLang="en-US"/>
              <a:t>의 </a:t>
            </a:r>
            <a:r>
              <a:rPr lang="ko-KR" altLang="en-US" u="sng">
                <a:solidFill>
                  <a:srgbClr val="006600"/>
                </a:solidFill>
              </a:rPr>
              <a:t>결과물 또는 출력 값</a:t>
            </a:r>
            <a:endParaRPr lang="en-US" altLang="ko-KR" u="sng">
              <a:solidFill>
                <a:srgbClr val="006600"/>
              </a:solidFill>
            </a:endParaRPr>
          </a:p>
          <a:p>
            <a:pPr lvl="4"/>
            <a:r>
              <a:rPr lang="ko-KR" altLang="en-US" smtClean="0"/>
              <a:t>해시값</a:t>
            </a:r>
            <a:r>
              <a:rPr lang="en-US" altLang="ko-KR"/>
              <a:t>(hash value), </a:t>
            </a:r>
            <a:r>
              <a:rPr lang="ko-KR" altLang="en-US"/>
              <a:t>해시 코드</a:t>
            </a:r>
            <a:r>
              <a:rPr lang="en-US" altLang="ko-KR"/>
              <a:t>(hash code), </a:t>
            </a:r>
            <a:r>
              <a:rPr lang="ko-KR" altLang="en-US"/>
              <a:t>다이제스트</a:t>
            </a:r>
            <a:r>
              <a:rPr lang="en-US" altLang="ko-KR"/>
              <a:t>(digest),</a:t>
            </a:r>
            <a:r>
              <a:rPr lang="ko-KR" altLang="en-US"/>
              <a:t> 해시</a:t>
            </a:r>
            <a:r>
              <a:rPr lang="en-US" altLang="ko-KR"/>
              <a:t>(hash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smtClean="0"/>
              <a:t>임의길이 </a:t>
            </a:r>
            <a:r>
              <a:rPr lang="ko-KR" altLang="en-US"/>
              <a:t>메시지에 단방향 해시함수가 반복 적용되어 일정한 길이로 축약 생성된 비트열</a:t>
            </a:r>
            <a:r>
              <a:rPr lang="en-US" altLang="ko-KR"/>
              <a:t>. </a:t>
            </a:r>
            <a:r>
              <a:rPr lang="ko-KR" altLang="en-US"/>
              <a:t>서로 다른 문서에서 같은 메시지 다이제스트가 산출될 수 없는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>
                <a:solidFill>
                  <a:srgbClr val="006600"/>
                </a:solidFill>
              </a:rPr>
              <a:t>메시지마다 고유하게 산출되는 문자열</a:t>
            </a:r>
            <a:r>
              <a:rPr lang="en-US" altLang="ko-KR">
                <a:solidFill>
                  <a:srgbClr val="006600"/>
                </a:solidFill>
              </a:rPr>
              <a:t>(</a:t>
            </a:r>
            <a:r>
              <a:rPr lang="ko-KR" altLang="en-US" u="sng">
                <a:solidFill>
                  <a:srgbClr val="006600"/>
                </a:solidFill>
              </a:rPr>
              <a:t>원문의 변조여부를 확인할 수 있는 방법</a:t>
            </a:r>
            <a:r>
              <a:rPr lang="en-US" altLang="ko-KR">
                <a:solidFill>
                  <a:srgbClr val="006600"/>
                </a:solidFill>
              </a:rPr>
              <a:t>)</a:t>
            </a:r>
          </a:p>
          <a:p>
            <a:pPr lvl="4"/>
            <a:r>
              <a:rPr lang="ko-KR" altLang="en-US" smtClean="0">
                <a:solidFill>
                  <a:srgbClr val="FF0000"/>
                </a:solidFill>
              </a:rPr>
              <a:t>해시 </a:t>
            </a:r>
            <a:r>
              <a:rPr lang="ko-KR" altLang="en-US">
                <a:solidFill>
                  <a:srgbClr val="FF0000"/>
                </a:solidFill>
              </a:rPr>
              <a:t>함수 </a:t>
            </a:r>
            <a:r>
              <a:rPr lang="en-US" altLang="ko-KR"/>
              <a:t>-</a:t>
            </a:r>
            <a:r>
              <a:rPr lang="ko-KR" altLang="en-US"/>
              <a:t> 메시지 다이제스트를 </a:t>
            </a:r>
            <a:r>
              <a:rPr lang="ko-KR" altLang="en-US">
                <a:solidFill>
                  <a:srgbClr val="006600"/>
                </a:solidFill>
              </a:rPr>
              <a:t>생성하는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방법</a:t>
            </a:r>
            <a:r>
              <a:rPr lang="en-US" altLang="ko-KR">
                <a:solidFill>
                  <a:srgbClr val="006600"/>
                </a:solidFill>
              </a:rPr>
              <a:t>' </a:t>
            </a:r>
            <a:r>
              <a:rPr lang="ko-KR" altLang="en-US">
                <a:solidFill>
                  <a:srgbClr val="006600"/>
                </a:solidFill>
              </a:rPr>
              <a:t>또는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알고리즘</a:t>
            </a:r>
            <a:r>
              <a:rPr lang="en-US" altLang="ko-KR">
                <a:solidFill>
                  <a:srgbClr val="006600"/>
                </a:solidFill>
              </a:rPr>
              <a:t>’</a:t>
            </a:r>
            <a:endParaRPr lang="en-US" altLang="ko-KR"/>
          </a:p>
          <a:p>
            <a:pPr lvl="4"/>
            <a:r>
              <a:rPr lang="ko-KR" altLang="en-US">
                <a:solidFill>
                  <a:srgbClr val="FF0000"/>
                </a:solidFill>
              </a:rPr>
              <a:t>메시지 다이제스트 </a:t>
            </a:r>
            <a:r>
              <a:rPr lang="en-US" altLang="ko-KR"/>
              <a:t>-</a:t>
            </a:r>
            <a:r>
              <a:rPr lang="ko-KR" altLang="en-US"/>
              <a:t> 그 해시 함수를 통해 얻어지는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결과 값</a:t>
            </a:r>
            <a:r>
              <a:rPr lang="en-US" altLang="ko-KR">
                <a:solidFill>
                  <a:srgbClr val="006600"/>
                </a:solidFill>
              </a:rPr>
              <a:t>' </a:t>
            </a:r>
            <a:r>
              <a:rPr lang="ko-KR" altLang="en-US">
                <a:solidFill>
                  <a:srgbClr val="006600"/>
                </a:solidFill>
              </a:rPr>
              <a:t>또는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출력 값</a:t>
            </a:r>
            <a:r>
              <a:rPr lang="en-US" altLang="ko-KR">
                <a:solidFill>
                  <a:srgbClr val="006600"/>
                </a:solidFill>
              </a:rPr>
              <a:t>’</a:t>
            </a:r>
          </a:p>
          <a:p>
            <a:pPr lvl="3"/>
            <a:r>
              <a:rPr lang="ko-KR" altLang="en-US">
                <a:solidFill>
                  <a:srgbClr val="006600"/>
                </a:solidFill>
              </a:rPr>
              <a:t> </a:t>
            </a:r>
            <a:r>
              <a:rPr lang="en-US" altLang="ko-KR">
                <a:solidFill>
                  <a:srgbClr val="006600"/>
                </a:solidFill>
              </a:rPr>
              <a:t>"MD5 </a:t>
            </a:r>
            <a:r>
              <a:rPr lang="ko-KR" altLang="en-US">
                <a:solidFill>
                  <a:srgbClr val="006600"/>
                </a:solidFill>
              </a:rPr>
              <a:t>해시 함수는 </a:t>
            </a:r>
            <a:r>
              <a:rPr lang="en-US" altLang="ko-KR">
                <a:solidFill>
                  <a:srgbClr val="006600"/>
                </a:solidFill>
              </a:rPr>
              <a:t>128</a:t>
            </a:r>
            <a:r>
              <a:rPr lang="ko-KR" altLang="en-US">
                <a:solidFill>
                  <a:srgbClr val="006600"/>
                </a:solidFill>
              </a:rPr>
              <a:t>비트 메시지 다이제스트를 생성한다</a:t>
            </a:r>
            <a:r>
              <a:rPr lang="en-US" altLang="ko-KR">
                <a:solidFill>
                  <a:srgbClr val="006600"/>
                </a:solidFill>
              </a:rPr>
              <a:t>" </a:t>
            </a:r>
            <a:r>
              <a:rPr lang="ko-KR" altLang="en-US"/>
              <a:t>또는 </a:t>
            </a:r>
            <a:r>
              <a:rPr lang="en-US" altLang="ko-KR"/>
              <a:t>"SHA-256 </a:t>
            </a:r>
            <a:br>
              <a:rPr lang="en-US" altLang="ko-KR"/>
            </a:br>
            <a:r>
              <a:rPr lang="ko-KR" altLang="en-US"/>
              <a:t>해시 함수는 </a:t>
            </a:r>
            <a:r>
              <a:rPr lang="en-US" altLang="ko-KR"/>
              <a:t>256</a:t>
            </a:r>
            <a:r>
              <a:rPr lang="ko-KR" altLang="en-US"/>
              <a:t>비트 메시지 다이제스트를 생성한다</a:t>
            </a:r>
            <a:r>
              <a:rPr lang="en-US" altLang="ko-KR"/>
              <a:t>"</a:t>
            </a:r>
            <a:r>
              <a:rPr lang="ko-KR" altLang="en-US"/>
              <a:t>와 같이 표현할 수 있음</a:t>
            </a:r>
          </a:p>
          <a:p>
            <a:pPr lvl="2"/>
            <a:r>
              <a:rPr lang="ko-KR" altLang="en-US" smtClean="0"/>
              <a:t>인증 </a:t>
            </a:r>
            <a:r>
              <a:rPr lang="ko-KR" altLang="en-US"/>
              <a:t>알고리즘과 결합되어 전자서명에 사용되는 </a:t>
            </a:r>
            <a:r>
              <a:rPr lang="ko-KR" altLang="en-US" smtClean="0"/>
              <a:t>메시지 </a:t>
            </a:r>
            <a:r>
              <a:rPr lang="ko-KR" altLang="en-US"/>
              <a:t>인증코드</a:t>
            </a:r>
            <a:r>
              <a:rPr lang="en-US" altLang="ko-KR"/>
              <a:t>(Message Authentication Code</a:t>
            </a:r>
            <a:r>
              <a:rPr lang="en-US" altLang="ko-KR" u="sng"/>
              <a:t>, </a:t>
            </a:r>
            <a:r>
              <a:rPr lang="ko-KR" altLang="en-US" u="sng" smtClean="0"/>
              <a:t>메시지의 </a:t>
            </a:r>
            <a:r>
              <a:rPr lang="ko-KR" altLang="en-US" u="sng"/>
              <a:t>무결성</a:t>
            </a:r>
            <a:r>
              <a:rPr lang="en-US" altLang="ko-KR" u="sng"/>
              <a:t>(Integrity)</a:t>
            </a:r>
            <a:r>
              <a:rPr lang="ko-KR" altLang="en-US" u="sng"/>
              <a:t>과 진위성</a:t>
            </a:r>
            <a:r>
              <a:rPr lang="en-US" altLang="ko-KR" u="sng"/>
              <a:t>/</a:t>
            </a:r>
            <a:r>
              <a:rPr lang="ko-KR" altLang="en-US" u="sng"/>
              <a:t>인증</a:t>
            </a:r>
            <a:r>
              <a:rPr lang="en-US" altLang="ko-KR" u="sng"/>
              <a:t>(Authenticity)</a:t>
            </a:r>
            <a:r>
              <a:rPr lang="ko-KR" altLang="en-US" u="sng"/>
              <a:t>을 보장하기 위해 사용되는</a:t>
            </a:r>
            <a:r>
              <a:rPr lang="ko-KR" altLang="en-US"/>
              <a:t> 짧은 블록의 데이터</a:t>
            </a:r>
            <a:r>
              <a:rPr lang="en-US" altLang="ko-KR"/>
              <a:t>)</a:t>
            </a:r>
            <a:r>
              <a:rPr lang="ko-KR" altLang="en-US" smtClean="0"/>
              <a:t>를생성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6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8074</TotalTime>
  <Words>2215</Words>
  <Application>Microsoft Office PowerPoint</Application>
  <PresentationFormat>화면 슬라이드 쇼(4:3)</PresentationFormat>
  <Paragraphs>505</Paragraphs>
  <Slides>70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70</vt:i4>
      </vt:variant>
    </vt:vector>
  </HeadingPairs>
  <TitlesOfParts>
    <vt:vector size="73" baseType="lpstr">
      <vt:lpstr>Office 테마</vt:lpstr>
      <vt:lpstr>포장기 셸 개체</vt:lpstr>
      <vt:lpstr>패키지</vt:lpstr>
      <vt:lpstr>블록체인 기술과 응용 서비스</vt:lpstr>
      <vt:lpstr> 블록체인 보안</vt:lpstr>
      <vt:lpstr>학습목표 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블록체인의 개요</dc:title>
  <dc:creator>Microsoft Corporation</dc:creator>
  <cp:lastModifiedBy>박인철</cp:lastModifiedBy>
  <cp:revision>405</cp:revision>
  <dcterms:created xsi:type="dcterms:W3CDTF">2006-10-05T04:04:58Z</dcterms:created>
  <dcterms:modified xsi:type="dcterms:W3CDTF">2025-10-20T11:07:38Z</dcterms:modified>
</cp:coreProperties>
</file>