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481" r:id="rId2"/>
    <p:sldId id="736" r:id="rId3"/>
    <p:sldId id="738" r:id="rId4"/>
    <p:sldId id="772" r:id="rId5"/>
    <p:sldId id="454" r:id="rId6"/>
    <p:sldId id="773" r:id="rId7"/>
    <p:sldId id="774" r:id="rId8"/>
    <p:sldId id="775" r:id="rId9"/>
    <p:sldId id="748" r:id="rId10"/>
    <p:sldId id="776" r:id="rId11"/>
    <p:sldId id="777" r:id="rId12"/>
    <p:sldId id="778" r:id="rId13"/>
    <p:sldId id="779" r:id="rId14"/>
    <p:sldId id="780" r:id="rId15"/>
    <p:sldId id="781" r:id="rId16"/>
    <p:sldId id="782" r:id="rId17"/>
    <p:sldId id="783" r:id="rId18"/>
    <p:sldId id="784" r:id="rId19"/>
    <p:sldId id="785" r:id="rId20"/>
    <p:sldId id="787" r:id="rId21"/>
    <p:sldId id="786" r:id="rId22"/>
    <p:sldId id="788" r:id="rId23"/>
    <p:sldId id="789" r:id="rId24"/>
    <p:sldId id="790" r:id="rId25"/>
    <p:sldId id="791" r:id="rId26"/>
    <p:sldId id="792" r:id="rId27"/>
    <p:sldId id="764" r:id="rId28"/>
    <p:sldId id="794" r:id="rId29"/>
  </p:sldIdLst>
  <p:sldSz cx="18288000" cy="10288588"/>
  <p:notesSz cx="6889750" cy="9607550"/>
  <p:embeddedFontLst>
    <p:embeddedFont>
      <p:font typeface="휴먼중간팸체" panose="02010504000101010101" pitchFamily="2" charset="-127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나눔스퀘어 Bold" panose="020B0600000101010101" pitchFamily="50" charset="-127"/>
      <p:bold r:id="rId37"/>
    </p:embeddedFont>
    <p:embeddedFont>
      <p:font typeface="나눔스퀘어 ExtraBold" panose="020B0600000101010101" pitchFamily="50" charset="-127"/>
      <p:bold r:id="rId38"/>
    </p:embeddedFont>
    <p:embeddedFont>
      <p:font typeface="Wingdings 3" panose="05040102010807070707" pitchFamily="18" charset="2"/>
      <p:regular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나눔바른고딕" panose="020B0603020101020101" pitchFamily="50" charset="-127"/>
      <p:regular r:id="rId44"/>
      <p:bold r:id="rId45"/>
    </p:embeddedFont>
    <p:embeddedFont>
      <p:font typeface="HY헤드라인M" panose="02030600000101010101" pitchFamily="18" charset="-127"/>
      <p:regular r:id="rId46"/>
    </p:embeddedFont>
    <p:embeddedFont>
      <p:font typeface="나눔스퀘어" panose="020B0600000101010101" pitchFamily="50" charset="-127"/>
      <p:regular r:id="rId47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262626"/>
    <a:srgbClr val="00B050"/>
    <a:srgbClr val="FFFFFF"/>
    <a:srgbClr val="99D2F2"/>
    <a:srgbClr val="A3D977"/>
    <a:srgbClr val="FFF8DC"/>
    <a:srgbClr val="44546A"/>
    <a:srgbClr val="2F559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>
        <p:scale>
          <a:sx n="50" d="100"/>
          <a:sy n="50" d="100"/>
        </p:scale>
        <p:origin x="-894" y="-18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1454B-0DBF-4798-9F6B-A3F6E6693771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6AFF8-62C7-4F48-AEFB-93BA3022D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6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CBCE-D0D7-4974-ADC8-247D136686E1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CE7C-2682-41EC-A2A6-1E721778B985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F9A1-BBCA-42EB-8A54-B0129B9B8F63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0EC5-CDD4-49F9-BA80-A01D912D737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5316-5908-415F-9D1E-A1886CAC99A1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C00B-D192-411C-B124-4F9FE805BA99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520C-654D-438A-9AF3-F6E808035B0C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908D-D926-4D3A-B45A-46C53A75CB3E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7675-E18D-4F24-9D35-3AD16412C40F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F94C-CB3F-4EB9-A571-5D1E76EE40CE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11AB-240F-43C6-B8BB-D6633CA6D754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F979-9687-4BC0-A2A3-C24918E68331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117464-5B11-41EE-801F-B142BD14A5A4}"/>
              </a:ext>
            </a:extLst>
          </p:cNvPr>
          <p:cNvSpPr/>
          <p:nvPr/>
        </p:nvSpPr>
        <p:spPr>
          <a:xfrm rot="16200000" flipV="1">
            <a:off x="-4983847" y="4835273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3930983" cy="2184123"/>
            <a:chOff x="773001" y="3158082"/>
            <a:chExt cx="393098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10791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err="1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스택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4983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33670" y="6241033"/>
            <a:ext cx="126001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응용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27046" y="7248187"/>
            <a:ext cx="426885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42201" y="7535212"/>
            <a:ext cx="7287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응용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역순 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괄호검사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46096" y="8314987"/>
            <a:ext cx="609765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956777" cy="523220"/>
            <a:chOff x="1577990" y="2199825"/>
            <a:chExt cx="295677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1604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stack[8]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093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peek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stack[top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isfull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top + 1;   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stack[top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data;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pop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if(!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stack[top];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top - 1;   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20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956777" cy="523220"/>
            <a:chOff x="1577990" y="2199825"/>
            <a:chExt cx="295677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1604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stack[8]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760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원소를 삽입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push(3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push(5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push(9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push(1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push(12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push(15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최상위 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%d\n" ,peek());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원소들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while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(!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()){ //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원소들을 출력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= pop();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("%d\n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data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%s\n" 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isfull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()?"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true":"false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%s\n" 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()?"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true":"false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3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956777" cy="523220"/>
            <a:chOff x="1577990" y="2199825"/>
            <a:chExt cx="295677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1604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stack[8]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원소를 삽입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/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삭제하는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302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최상위 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원소들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5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9110193" cy="523220"/>
            <a:chOff x="1577990" y="2199825"/>
            <a:chExt cx="911019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856946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(system stack)/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실행시간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(runtime stack)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031873"/>
            <a:chOff x="1454251" y="3664625"/>
            <a:chExt cx="11282473" cy="40318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031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기억공간의 데이터들을 효율적으로 관리하기 위한 데이터 참조 방식의 자료구조를 말함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 시 시스템이 사용하는 대표적인 </a:t>
              </a:r>
              <a:r>
                <a:rPr lang="ko-KR" altLang="en-US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기억공간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0287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(execution stack), 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제어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control stack), 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실행시간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run-time)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기계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(machine stack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이라고도 함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함수간의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호출과 복귀에 따른 실행순서관리를 위한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제어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호출 시 시스템은 호출한 함수 수행에 필요한 지역변수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매개변수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수행 후 복귀할 주소 등의 정보를 활성화 레코드(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activation record)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또는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프레임(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 frame)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만들어 </a:t>
              </a:r>
              <a:r>
                <a:rPr lang="ko-KR" altLang="en-US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스택에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삽입함</a:t>
              </a:r>
              <a:endParaRPr lang="en-US" altLang="ko-KR" sz="2400" spc="-150" dirty="0">
                <a:solidFill>
                  <a:srgbClr val="262626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 flipV="1">
            <a:off x="-2" y="1238048"/>
            <a:ext cx="879071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7949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 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8878"/>
              </p:ext>
            </p:extLst>
          </p:nvPr>
        </p:nvGraphicFramePr>
        <p:xfrm>
          <a:off x="5445360" y="7045034"/>
          <a:ext cx="2855509" cy="236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509"/>
              </a:tblGrid>
              <a:tr h="789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solidFill>
                            <a:srgbClr val="26262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local variables</a:t>
                      </a:r>
                      <a:endParaRPr lang="ko-KR" altLang="en-US" sz="2200" b="0" dirty="0">
                        <a:solidFill>
                          <a:srgbClr val="26262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9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solidFill>
                            <a:srgbClr val="26262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return address</a:t>
                      </a:r>
                      <a:endParaRPr lang="ko-KR" altLang="en-US" sz="2200" b="0" dirty="0">
                        <a:solidFill>
                          <a:srgbClr val="26262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89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solidFill>
                            <a:srgbClr val="26262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parameter</a:t>
                      </a:r>
                      <a:endParaRPr lang="ko-KR" altLang="en-US" sz="2200" b="0" dirty="0">
                        <a:solidFill>
                          <a:srgbClr val="26262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974683" y="9479940"/>
            <a:ext cx="1839286" cy="338554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스택</a:t>
            </a:r>
            <a:r>
              <a:rPr lang="en-US" altLang="ko-KR" sz="1600" spc="-15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프레임 구조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1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9110193" cy="523220"/>
            <a:chOff x="1577990" y="2199825"/>
            <a:chExt cx="9110193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856946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(system stack)/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실행시간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(runtime stack)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프로그램에서의 호출과 복귀에 따른 수행 순서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과정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2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</a:t>
              </a:r>
              <a:r>
                <a:rPr lang="en-US" altLang="ko-KR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en-US" altLang="ko-KR" sz="22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fun_</a:t>
              </a:r>
              <a:r>
                <a:rPr lang="en-US" altLang="ko-KR" sz="22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en-US" altLang="ko-KR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en-US" altLang="ko-KR" sz="22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fun_</a:t>
              </a:r>
              <a:r>
                <a:rPr lang="en-US" altLang="ko-KR" sz="22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en-US" altLang="ko-KR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en-US" altLang="ko-KR" sz="22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fun_a</a:t>
              </a:r>
              <a:r>
                <a:rPr lang="en-US" altLang="ko-KR" sz="22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()</a:t>
              </a:r>
              <a:r>
                <a:rPr lang="en-US" altLang="ko-KR" sz="22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en-US" altLang="ko-KR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main()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69624"/>
              </p:ext>
            </p:extLst>
          </p:nvPr>
        </p:nvGraphicFramePr>
        <p:xfrm>
          <a:off x="2076872" y="3868692"/>
          <a:ext cx="1500187" cy="2383510"/>
        </p:xfrm>
        <a:graphic>
          <a:graphicData uri="http://schemas.openxmlformats.org/drawingml/2006/table">
            <a:tbl>
              <a:tblPr/>
              <a:tblGrid>
                <a:gridCol w="1500187"/>
              </a:tblGrid>
              <a:tr h="209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main( 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a( );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end main( )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07" marB="45707" anchor="b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19564"/>
              </p:ext>
            </p:extLst>
          </p:nvPr>
        </p:nvGraphicFramePr>
        <p:xfrm>
          <a:off x="4505747" y="3868692"/>
          <a:ext cx="1500187" cy="2383510"/>
        </p:xfrm>
        <a:graphic>
          <a:graphicData uri="http://schemas.openxmlformats.org/drawingml/2006/table">
            <a:tbl>
              <a:tblPr/>
              <a:tblGrid>
                <a:gridCol w="1500187"/>
              </a:tblGrid>
              <a:tr h="209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a( 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b( );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end a( )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07" marB="45707" anchor="b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90902"/>
              </p:ext>
            </p:extLst>
          </p:nvPr>
        </p:nvGraphicFramePr>
        <p:xfrm>
          <a:off x="6934622" y="3868692"/>
          <a:ext cx="1500187" cy="2377414"/>
        </p:xfrm>
        <a:graphic>
          <a:graphicData uri="http://schemas.openxmlformats.org/drawingml/2006/table">
            <a:tbl>
              <a:tblPr/>
              <a:tblGrid>
                <a:gridCol w="1500187"/>
              </a:tblGrid>
              <a:tr h="2097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</a:rPr>
                        <a:t>b</a:t>
                      </a: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 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2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2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2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2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end b( )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07" marB="45707" anchor="b" horzOverflow="overflow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 flipV="1">
            <a:off x="3076997" y="4126944"/>
            <a:ext cx="1325364" cy="5715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477736" y="4038432"/>
            <a:ext cx="1416769" cy="84522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34209" y="5237900"/>
            <a:ext cx="1368152" cy="609537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77736" y="5237900"/>
            <a:ext cx="1416769" cy="575008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>
            <a:off x="4780613" y="4319419"/>
            <a:ext cx="571500" cy="952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5400000">
            <a:off x="4775851" y="5373816"/>
            <a:ext cx="571500" cy="952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5400000">
            <a:off x="2351738" y="4407931"/>
            <a:ext cx="571500" cy="952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610954" y="5237900"/>
            <a:ext cx="476" cy="42976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7535882" y="4166426"/>
            <a:ext cx="7157" cy="14344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71562"/>
              </p:ext>
            </p:extLst>
          </p:nvPr>
        </p:nvGraphicFramePr>
        <p:xfrm>
          <a:off x="2085163" y="6623448"/>
          <a:ext cx="1656184" cy="15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2189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198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1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 smtClean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4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(main)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3027"/>
              </p:ext>
            </p:extLst>
          </p:nvPr>
        </p:nvGraphicFramePr>
        <p:xfrm>
          <a:off x="4505299" y="6623449"/>
          <a:ext cx="1656184" cy="15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6988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6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86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(main)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2440"/>
              </p:ext>
            </p:extLst>
          </p:nvPr>
        </p:nvGraphicFramePr>
        <p:xfrm>
          <a:off x="6941171" y="6623449"/>
          <a:ext cx="1656184" cy="15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9877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0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0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003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(main)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51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6694886"/>
            <a:ext cx="285750" cy="49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8" descr="그림2 copy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71" y="6623448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 flipH="1" flipV="1">
            <a:off x="3739679" y="7955578"/>
            <a:ext cx="28575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"/>
          <p:cNvSpPr txBox="1">
            <a:spLocks noChangeArrowheads="1"/>
          </p:cNvSpPr>
          <p:nvPr/>
        </p:nvSpPr>
        <p:spPr bwMode="auto">
          <a:xfrm>
            <a:off x="3953991" y="7815439"/>
            <a:ext cx="429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top</a:t>
            </a:r>
            <a:endParaRPr lang="ko-KR" altLang="en-US" sz="1200" b="1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8581619" y="7145737"/>
            <a:ext cx="285750" cy="15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8795931" y="6990161"/>
            <a:ext cx="429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top</a:t>
            </a:r>
            <a:endParaRPr lang="ko-KR" altLang="en-US" sz="1200" b="1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17690"/>
              </p:ext>
            </p:extLst>
          </p:nvPr>
        </p:nvGraphicFramePr>
        <p:xfrm>
          <a:off x="2083437" y="8252345"/>
          <a:ext cx="1656242" cy="15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242"/>
              </a:tblGrid>
              <a:tr h="19050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7508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7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(a)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7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(main)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09798"/>
              </p:ext>
            </p:extLst>
          </p:nvPr>
        </p:nvGraphicFramePr>
        <p:xfrm>
          <a:off x="4510079" y="8263896"/>
          <a:ext cx="1670252" cy="15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252"/>
              </a:tblGrid>
              <a:tr h="17011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0201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0201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0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프레임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(main)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main( )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실행관련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9100"/>
              </p:ext>
            </p:extLst>
          </p:nvPr>
        </p:nvGraphicFramePr>
        <p:xfrm>
          <a:off x="6929750" y="8263896"/>
          <a:ext cx="1691939" cy="153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939"/>
              </a:tblGrid>
              <a:tr h="19067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415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415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4152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 smtClean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0" name="Picture 8" descr="그림2 copy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1" y="8396342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8" descr="그림2 copy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57" y="8396342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직선 화살표 연결선 61"/>
          <p:cNvCxnSpPr/>
          <p:nvPr/>
        </p:nvCxnSpPr>
        <p:spPr>
          <a:xfrm rot="10800000">
            <a:off x="3763924" y="9170723"/>
            <a:ext cx="28575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3978236" y="9027848"/>
            <a:ext cx="429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top</a:t>
            </a:r>
            <a:endParaRPr lang="ko-KR" altLang="en-US" sz="1200" b="1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rot="10800000">
            <a:off x="6206424" y="9643607"/>
            <a:ext cx="28575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6420737" y="9488032"/>
            <a:ext cx="429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top</a:t>
            </a:r>
            <a:endParaRPr lang="ko-KR" altLang="en-US" sz="1200" b="1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6187951" y="7555675"/>
            <a:ext cx="28575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0"/>
          <p:cNvSpPr txBox="1">
            <a:spLocks noChangeArrowheads="1"/>
          </p:cNvSpPr>
          <p:nvPr/>
        </p:nvSpPr>
        <p:spPr bwMode="auto">
          <a:xfrm>
            <a:off x="6402263" y="7415536"/>
            <a:ext cx="429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top</a:t>
            </a:r>
            <a:endParaRPr lang="ko-KR" altLang="en-US" sz="1200" b="1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8564215" y="9481296"/>
            <a:ext cx="974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top </a:t>
            </a:r>
            <a:r>
              <a:rPr lang="en-US" altLang="ko-KR" sz="12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=null</a:t>
            </a:r>
            <a:endParaRPr lang="ko-KR" altLang="en-US" sz="1200" b="1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 flipV="1">
            <a:off x="-2" y="1238048"/>
            <a:ext cx="879071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80005" y="647996"/>
            <a:ext cx="7949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 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5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역순 출력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277547"/>
            <a:chOff x="1454251" y="3664625"/>
            <a:chExt cx="11282473" cy="227754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277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역순 출력 방법 및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str1="ABCD"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str2="DCBA"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518906" y="3304145"/>
            <a:ext cx="839402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문자열을 읽어 문자열 끝까지 차례대로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.(push)</a:t>
            </a: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 smtClean="0">
                <a:latin typeface="휴먼중간팸체"/>
                <a:ea typeface="휴먼중간팸체"/>
              </a:rPr>
              <a:t>②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비워질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(empty)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때까지 문자들을 삭제한다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.(pop)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9764"/>
              </p:ext>
            </p:extLst>
          </p:nvPr>
        </p:nvGraphicFramePr>
        <p:xfrm>
          <a:off x="2225886" y="5367504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9" name="원호 68"/>
          <p:cNvSpPr/>
          <p:nvPr/>
        </p:nvSpPr>
        <p:spPr>
          <a:xfrm>
            <a:off x="2117466" y="5126997"/>
            <a:ext cx="357187" cy="356866"/>
          </a:xfrm>
          <a:prstGeom prst="arc">
            <a:avLst>
              <a:gd name="adj1" fmla="val 13873119"/>
              <a:gd name="adj2" fmla="val 1233348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8"/>
          <p:cNvSpPr>
            <a:spLocks noChangeArrowheads="1"/>
          </p:cNvSpPr>
          <p:nvPr/>
        </p:nvSpPr>
        <p:spPr bwMode="auto">
          <a:xfrm>
            <a:off x="1912614" y="5093953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74" y="5730992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31616"/>
              </p:ext>
            </p:extLst>
          </p:nvPr>
        </p:nvGraphicFramePr>
        <p:xfrm>
          <a:off x="3117155" y="5356471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3" name="원호 72"/>
          <p:cNvSpPr/>
          <p:nvPr/>
        </p:nvSpPr>
        <p:spPr>
          <a:xfrm>
            <a:off x="3008735" y="5115964"/>
            <a:ext cx="357187" cy="356866"/>
          </a:xfrm>
          <a:prstGeom prst="arc">
            <a:avLst>
              <a:gd name="adj1" fmla="val 13873119"/>
              <a:gd name="adj2" fmla="val 1233348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8"/>
          <p:cNvSpPr>
            <a:spLocks noChangeArrowheads="1"/>
          </p:cNvSpPr>
          <p:nvPr/>
        </p:nvSpPr>
        <p:spPr bwMode="auto">
          <a:xfrm>
            <a:off x="2808692" y="5082920"/>
            <a:ext cx="344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5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43" y="5719959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2507"/>
              </p:ext>
            </p:extLst>
          </p:nvPr>
        </p:nvGraphicFramePr>
        <p:xfrm>
          <a:off x="3986424" y="5356471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7" name="원호 76"/>
          <p:cNvSpPr/>
          <p:nvPr/>
        </p:nvSpPr>
        <p:spPr>
          <a:xfrm>
            <a:off x="3878004" y="5115964"/>
            <a:ext cx="357187" cy="356866"/>
          </a:xfrm>
          <a:prstGeom prst="arc">
            <a:avLst>
              <a:gd name="adj1" fmla="val 13873119"/>
              <a:gd name="adj2" fmla="val 1233348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8"/>
          <p:cNvSpPr>
            <a:spLocks noChangeArrowheads="1"/>
          </p:cNvSpPr>
          <p:nvPr/>
        </p:nvSpPr>
        <p:spPr bwMode="auto">
          <a:xfrm>
            <a:off x="3676358" y="5082920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9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12" y="5719959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30567"/>
              </p:ext>
            </p:extLst>
          </p:nvPr>
        </p:nvGraphicFramePr>
        <p:xfrm>
          <a:off x="4850520" y="5356471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1" name="원호 80"/>
          <p:cNvSpPr/>
          <p:nvPr/>
        </p:nvSpPr>
        <p:spPr>
          <a:xfrm>
            <a:off x="4742100" y="5115964"/>
            <a:ext cx="357187" cy="356866"/>
          </a:xfrm>
          <a:prstGeom prst="arc">
            <a:avLst>
              <a:gd name="adj1" fmla="val 13873119"/>
              <a:gd name="adj2" fmla="val 1233348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직사각형 8"/>
          <p:cNvSpPr>
            <a:spLocks noChangeArrowheads="1"/>
          </p:cNvSpPr>
          <p:nvPr/>
        </p:nvSpPr>
        <p:spPr bwMode="auto">
          <a:xfrm>
            <a:off x="4531637" y="5082920"/>
            <a:ext cx="365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직사각형 18"/>
          <p:cNvSpPr>
            <a:spLocks noChangeArrowheads="1"/>
          </p:cNvSpPr>
          <p:nvPr/>
        </p:nvSpPr>
        <p:spPr bwMode="auto">
          <a:xfrm>
            <a:off x="5445122" y="5444861"/>
            <a:ext cx="158408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push(s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'A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')</a:t>
            </a:r>
          </a:p>
          <a:p>
            <a:pPr algn="ctr" eaLnBrk="1" hangingPunct="1"/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push(s,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'B')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push(s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'C')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push(s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'D')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43970"/>
              </p:ext>
            </p:extLst>
          </p:nvPr>
        </p:nvGraphicFramePr>
        <p:xfrm>
          <a:off x="3624417" y="8050420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5" name="원호 84"/>
          <p:cNvSpPr/>
          <p:nvPr/>
        </p:nvSpPr>
        <p:spPr>
          <a:xfrm>
            <a:off x="3515997" y="7809913"/>
            <a:ext cx="357187" cy="356866"/>
          </a:xfrm>
          <a:prstGeom prst="arc">
            <a:avLst>
              <a:gd name="adj1" fmla="val 13873119"/>
              <a:gd name="adj2" fmla="val 1233348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직사각형 8"/>
          <p:cNvSpPr>
            <a:spLocks noChangeArrowheads="1"/>
          </p:cNvSpPr>
          <p:nvPr/>
        </p:nvSpPr>
        <p:spPr bwMode="auto">
          <a:xfrm>
            <a:off x="3305534" y="7776869"/>
            <a:ext cx="365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7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05" y="8413908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02966"/>
              </p:ext>
            </p:extLst>
          </p:nvPr>
        </p:nvGraphicFramePr>
        <p:xfrm>
          <a:off x="4515686" y="8039387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9" name="원호 88"/>
          <p:cNvSpPr/>
          <p:nvPr/>
        </p:nvSpPr>
        <p:spPr>
          <a:xfrm>
            <a:off x="4407266" y="7798880"/>
            <a:ext cx="357187" cy="356866"/>
          </a:xfrm>
          <a:prstGeom prst="arc">
            <a:avLst>
              <a:gd name="adj1" fmla="val 13873119"/>
              <a:gd name="adj2" fmla="val 1233348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"/>
          <p:cNvSpPr>
            <a:spLocks noChangeArrowheads="1"/>
          </p:cNvSpPr>
          <p:nvPr/>
        </p:nvSpPr>
        <p:spPr bwMode="auto">
          <a:xfrm>
            <a:off x="4205621" y="7765836"/>
            <a:ext cx="348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1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74" y="8402875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46141"/>
              </p:ext>
            </p:extLst>
          </p:nvPr>
        </p:nvGraphicFramePr>
        <p:xfrm>
          <a:off x="5384955" y="8039387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3" name="원호 92"/>
          <p:cNvSpPr/>
          <p:nvPr/>
        </p:nvSpPr>
        <p:spPr>
          <a:xfrm>
            <a:off x="5276535" y="7798880"/>
            <a:ext cx="357187" cy="356866"/>
          </a:xfrm>
          <a:prstGeom prst="arc">
            <a:avLst>
              <a:gd name="adj1" fmla="val 13873119"/>
              <a:gd name="adj2" fmla="val 1233348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8"/>
          <p:cNvSpPr>
            <a:spLocks noChangeArrowheads="1"/>
          </p:cNvSpPr>
          <p:nvPr/>
        </p:nvSpPr>
        <p:spPr bwMode="auto">
          <a:xfrm>
            <a:off x="5076491" y="7765836"/>
            <a:ext cx="3449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5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543" y="8402875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95253"/>
              </p:ext>
            </p:extLst>
          </p:nvPr>
        </p:nvGraphicFramePr>
        <p:xfrm>
          <a:off x="6249051" y="8039387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7" name="원호 96"/>
          <p:cNvSpPr/>
          <p:nvPr/>
        </p:nvSpPr>
        <p:spPr>
          <a:xfrm>
            <a:off x="6140631" y="7798880"/>
            <a:ext cx="357187" cy="356866"/>
          </a:xfrm>
          <a:prstGeom prst="arc">
            <a:avLst>
              <a:gd name="adj1" fmla="val 13873119"/>
              <a:gd name="adj2" fmla="val 1233348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직사각형 8"/>
          <p:cNvSpPr>
            <a:spLocks noChangeArrowheads="1"/>
          </p:cNvSpPr>
          <p:nvPr/>
        </p:nvSpPr>
        <p:spPr bwMode="auto">
          <a:xfrm>
            <a:off x="5935779" y="7765836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직사각형 18"/>
          <p:cNvSpPr>
            <a:spLocks noChangeArrowheads="1"/>
          </p:cNvSpPr>
          <p:nvPr/>
        </p:nvSpPr>
        <p:spPr bwMode="auto">
          <a:xfrm>
            <a:off x="7588300" y="8114882"/>
            <a:ext cx="135485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pop(s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'D')</a:t>
            </a:r>
          </a:p>
          <a:p>
            <a:pPr algn="ctr" eaLnBrk="1" hangingPunct="1"/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pop(s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'C')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  <a:p>
            <a:pPr algn="ctr" eaLnBrk="1" hangingPunct="1"/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pop(s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'B')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  <a:p>
            <a:pPr algn="ctr" eaLnBrk="1" hangingPunct="1"/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pop(s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'A')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  <a:p>
            <a:pPr algn="ctr" eaLnBrk="1" hangingPunct="1"/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64592"/>
              </p:ext>
            </p:extLst>
          </p:nvPr>
        </p:nvGraphicFramePr>
        <p:xfrm>
          <a:off x="7105617" y="8006343"/>
          <a:ext cx="5000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3"/>
              </a:tblGrid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431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1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84" y="8413908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직사각형 101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역순 출력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431435"/>
            <a:chOff x="1454251" y="3664625"/>
            <a:chExt cx="11282473" cy="243143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역순 출력 방법 및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= "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computer science " </a:t>
              </a:r>
              <a:r>
                <a:rPr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역순으로 출력하는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define MAX 100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문자열의 길이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top=-1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item;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stack_string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[MAX];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pushChar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(char item);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popChar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(void);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(void);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isFull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(void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6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역순 출력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431435"/>
            <a:chOff x="1454251" y="3664625"/>
            <a:chExt cx="11282473" cy="243143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역순 출력 방법 및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= "computer science " 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역순으로 출력하는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[MAX];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문자열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("%[^\n]s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입력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=0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strlen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pushChar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=0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strlen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]=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popChar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문자열의 역순 문자열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%s\n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역순 출력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431435"/>
            <a:chOff x="1454251" y="3664625"/>
            <a:chExt cx="11282473" cy="243143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역순 출력 방법 및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= "computer science " 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역순으로 출력하는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196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pushChar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(char item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isFull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!!!\n");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return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top=top+1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stack_string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[top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]=item;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popChar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!!!\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stack_string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[top];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top=top-1;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item;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9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역순 출력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431435"/>
            <a:chOff x="1454251" y="3664625"/>
            <a:chExt cx="11282473" cy="243143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역순 출력 방법 및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= "computer science " 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역순으로 출력하는 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60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if(top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==-1)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isFull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if(top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==MAX-1)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05766" y="8863455"/>
            <a:ext cx="9691623" cy="1054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문자열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computer science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압력 문자열의 역순 문자열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ecneics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retupmoc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0386" y="8863455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5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3970318"/>
            <a:chOff x="1454251" y="3664625"/>
            <a:chExt cx="11282473" cy="3970318"/>
          </a:xfrm>
        </p:grpSpPr>
        <p:sp>
          <p:nvSpPr>
            <p:cNvPr id="3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및 종류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자료의 성질에 따라 삽입, 삭제하는 방법이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다름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프로그램에서 내장된 자료구조가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아님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001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(stack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deque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60" y="2030587"/>
            <a:ext cx="5606517" cy="523220"/>
            <a:chOff x="1577990" y="2199825"/>
            <a:chExt cx="7139477" cy="420404"/>
          </a:xfrm>
        </p:grpSpPr>
        <p:sp>
          <p:nvSpPr>
            <p:cNvPr id="4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0" y="2199825"/>
              <a:ext cx="6598747" cy="4204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800" b="1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800" b="1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삭제가 제한된 </a:t>
              </a:r>
              <a:r>
                <a:rPr lang="ko-KR" altLang="en-US" sz="2800" b="1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53049"/>
              </p:ext>
            </p:extLst>
          </p:nvPr>
        </p:nvGraphicFramePr>
        <p:xfrm>
          <a:off x="2755412" y="7528481"/>
          <a:ext cx="1456999" cy="13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999"/>
              </a:tblGrid>
              <a:tr h="2849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14848"/>
              </p:ext>
            </p:extLst>
          </p:nvPr>
        </p:nvGraphicFramePr>
        <p:xfrm>
          <a:off x="5375563" y="7177476"/>
          <a:ext cx="371038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97"/>
                <a:gridCol w="618397"/>
                <a:gridCol w="618397"/>
                <a:gridCol w="618397"/>
                <a:gridCol w="618397"/>
                <a:gridCol w="6183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76818"/>
              </p:ext>
            </p:extLst>
          </p:nvPr>
        </p:nvGraphicFramePr>
        <p:xfrm>
          <a:off x="5367975" y="8753944"/>
          <a:ext cx="379161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36"/>
                <a:gridCol w="631936"/>
                <a:gridCol w="631936"/>
                <a:gridCol w="631936"/>
                <a:gridCol w="631936"/>
                <a:gridCol w="63193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041973" y="7055261"/>
            <a:ext cx="173548" cy="3948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532911" y="7055261"/>
            <a:ext cx="151310" cy="3948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9174102" y="7426559"/>
            <a:ext cx="47241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4814496" y="7428936"/>
            <a:ext cx="47241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814496" y="8887622"/>
            <a:ext cx="47241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208184" y="8887622"/>
            <a:ext cx="47241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9222698" y="9141622"/>
            <a:ext cx="51568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92863" y="9102960"/>
            <a:ext cx="51568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14767" y="8847253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/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68311" y="7693368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/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11752" y="9231853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/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5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216539"/>
            <a:chOff x="1454251" y="3664625"/>
            <a:chExt cx="11282473" cy="42165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((, ), {, }, [, ])가 서로 대응하며 적절하게 내포되었는지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파악하는 검사를 말함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컴파일러에서 구문 체크 시 활용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수식에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포함되어있는 괄호는 가장 마지막에 열린 괄호를 가장 먼저 닫아 주어야 하는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LIFO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구조로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구성되어있음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u="sng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7250" y="5202229"/>
            <a:ext cx="11282473" cy="2585323"/>
            <a:chOff x="1454251" y="3664625"/>
            <a:chExt cx="11282473" cy="2585323"/>
          </a:xfrm>
        </p:grpSpPr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검사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u="sng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498124" y="5922677"/>
            <a:ext cx="10077349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문자열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현재의 문자가 시작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괄호(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이면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.(push)</a:t>
            </a:r>
          </a:p>
          <a:p>
            <a:pPr lvl="0"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현재의 문자가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닫는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‘)'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‘}'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‘]'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이면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.(pop)</a:t>
            </a:r>
          </a:p>
          <a:p>
            <a:pPr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문자열의 마지막 문자까지 읽었을 때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시작 괄호가 남아 있으면 균형을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이루지 못한 경우로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괄호가 닫히지 않음을 나타낸다</a:t>
            </a:r>
            <a:r>
              <a:rPr lang="en-US" altLang="ko-KR" sz="2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2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3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800767"/>
            <a:chOff x="1454251" y="3664625"/>
            <a:chExt cx="11282473" cy="280076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검사의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Clr>
                  <a:schemeClr val="tx1"/>
                </a:buClr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 수식 문자열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en-US" altLang="ko-KR" sz="2400" u="sng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 + b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 (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 - d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× e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endPara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6105"/>
              </p:ext>
            </p:extLst>
          </p:nvPr>
        </p:nvGraphicFramePr>
        <p:xfrm>
          <a:off x="1968800" y="40173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직사각형 15"/>
          <p:cNvSpPr>
            <a:spLocks noChangeArrowheads="1"/>
          </p:cNvSpPr>
          <p:nvPr/>
        </p:nvSpPr>
        <p:spPr bwMode="auto">
          <a:xfrm>
            <a:off x="3116103" y="6022582"/>
            <a:ext cx="587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98498"/>
              </p:ext>
            </p:extLst>
          </p:nvPr>
        </p:nvGraphicFramePr>
        <p:xfrm>
          <a:off x="3035600" y="40173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11315"/>
              </p:ext>
            </p:extLst>
          </p:nvPr>
        </p:nvGraphicFramePr>
        <p:xfrm>
          <a:off x="4083350" y="40173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35898"/>
              </p:ext>
            </p:extLst>
          </p:nvPr>
        </p:nvGraphicFramePr>
        <p:xfrm>
          <a:off x="5150150" y="40173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63586"/>
              </p:ext>
            </p:extLst>
          </p:nvPr>
        </p:nvGraphicFramePr>
        <p:xfrm>
          <a:off x="6216950" y="40173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[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47543"/>
              </p:ext>
            </p:extLst>
          </p:nvPr>
        </p:nvGraphicFramePr>
        <p:xfrm>
          <a:off x="7264700" y="40173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[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77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241" y="46901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41" y="46901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91" y="46901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91" y="47282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41" y="47282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96442"/>
              </p:ext>
            </p:extLst>
          </p:nvPr>
        </p:nvGraphicFramePr>
        <p:xfrm>
          <a:off x="1968800" y="64811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[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67584"/>
              </p:ext>
            </p:extLst>
          </p:nvPr>
        </p:nvGraphicFramePr>
        <p:xfrm>
          <a:off x="3035600" y="64811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[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56714"/>
              </p:ext>
            </p:extLst>
          </p:nvPr>
        </p:nvGraphicFramePr>
        <p:xfrm>
          <a:off x="4083350" y="64811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[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75826"/>
              </p:ext>
            </p:extLst>
          </p:nvPr>
        </p:nvGraphicFramePr>
        <p:xfrm>
          <a:off x="5150150" y="64811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{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0432"/>
              </p:ext>
            </p:extLst>
          </p:nvPr>
        </p:nvGraphicFramePr>
        <p:xfrm>
          <a:off x="6216950" y="6481179"/>
          <a:ext cx="720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241" y="71539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41" y="71539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91" y="71539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91" y="7192015"/>
            <a:ext cx="338959" cy="4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15"/>
          <p:cNvSpPr>
            <a:spLocks noChangeArrowheads="1"/>
          </p:cNvSpPr>
          <p:nvPr/>
        </p:nvSpPr>
        <p:spPr bwMode="auto">
          <a:xfrm>
            <a:off x="4157503" y="6022582"/>
            <a:ext cx="587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직사각형 15"/>
          <p:cNvSpPr>
            <a:spLocks noChangeArrowheads="1"/>
          </p:cNvSpPr>
          <p:nvPr/>
        </p:nvSpPr>
        <p:spPr bwMode="auto">
          <a:xfrm>
            <a:off x="5280284" y="6022582"/>
            <a:ext cx="500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15"/>
          <p:cNvSpPr>
            <a:spLocks noChangeArrowheads="1"/>
          </p:cNvSpPr>
          <p:nvPr/>
        </p:nvSpPr>
        <p:spPr bwMode="auto">
          <a:xfrm>
            <a:off x="6283760" y="6026852"/>
            <a:ext cx="587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15"/>
          <p:cNvSpPr>
            <a:spLocks noChangeArrowheads="1"/>
          </p:cNvSpPr>
          <p:nvPr/>
        </p:nvSpPr>
        <p:spPr bwMode="auto">
          <a:xfrm>
            <a:off x="7332280" y="6045311"/>
            <a:ext cx="587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15"/>
          <p:cNvSpPr>
            <a:spLocks noChangeArrowheads="1"/>
          </p:cNvSpPr>
          <p:nvPr/>
        </p:nvSpPr>
        <p:spPr bwMode="auto">
          <a:xfrm>
            <a:off x="2042928" y="8491462"/>
            <a:ext cx="5870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8" name="직사각형 15"/>
          <p:cNvSpPr>
            <a:spLocks noChangeArrowheads="1"/>
          </p:cNvSpPr>
          <p:nvPr/>
        </p:nvSpPr>
        <p:spPr bwMode="auto">
          <a:xfrm>
            <a:off x="3145389" y="8499082"/>
            <a:ext cx="500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직사각형 15"/>
          <p:cNvSpPr>
            <a:spLocks noChangeArrowheads="1"/>
          </p:cNvSpPr>
          <p:nvPr/>
        </p:nvSpPr>
        <p:spPr bwMode="auto">
          <a:xfrm>
            <a:off x="4196949" y="8499082"/>
            <a:ext cx="500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직사각형 15"/>
          <p:cNvSpPr>
            <a:spLocks noChangeArrowheads="1"/>
          </p:cNvSpPr>
          <p:nvPr/>
        </p:nvSpPr>
        <p:spPr bwMode="auto">
          <a:xfrm>
            <a:off x="5256129" y="8499082"/>
            <a:ext cx="500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직사각형 15"/>
          <p:cNvSpPr>
            <a:spLocks noChangeArrowheads="1"/>
          </p:cNvSpPr>
          <p:nvPr/>
        </p:nvSpPr>
        <p:spPr bwMode="auto">
          <a:xfrm>
            <a:off x="6322937" y="8485226"/>
            <a:ext cx="5004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ko-KR" altLang="en-US" sz="14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0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800767"/>
            <a:chOff x="1454251" y="3664625"/>
            <a:chExt cx="11282473" cy="280076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검사의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Clr>
                  <a:schemeClr val="tx1"/>
                </a:buClr>
                <a:buFont typeface="나눔바른고딕" panose="020B0603020101020101" pitchFamily="50" charset="-127"/>
                <a:buChar char="-"/>
              </a:pPr>
              <a:r>
                <a:rPr lang="en-US" altLang="ko-KR" sz="2400" u="sng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 + b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 (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 - d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× e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괄호를 검사하는 프로그램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978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#define MAX 20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stack{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[MAX];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}s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push(char item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(MAX - 1))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(＂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+ 1;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 후 괄호를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s.stk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item;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800767"/>
            <a:chOff x="1454251" y="3664625"/>
            <a:chExt cx="11282473" cy="280076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검사의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Clr>
                  <a:schemeClr val="tx1"/>
                </a:buClr>
                <a:buFont typeface="나눔바른고딕" panose="020B0603020101020101" pitchFamily="50" charset="-127"/>
                <a:buChar char="-"/>
              </a:pP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 + b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 (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 - d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× e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괄호를 검사하는 프로그램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pop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- 1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(＂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괄호를 삭제 후 포인터 감소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[MAX];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-1;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("%s",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6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800767"/>
            <a:chOff x="1454251" y="3664625"/>
            <a:chExt cx="11282473" cy="280076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검사의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Clr>
                  <a:schemeClr val="tx1"/>
                </a:buClr>
                <a:buFont typeface="나눔바른고딕" panose="020B0603020101020101" pitchFamily="50" charset="-127"/>
                <a:buChar char="-"/>
              </a:pP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 + b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 (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 - d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× e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괄호를 검사하는 프로그램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for(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strlen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if(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'(' ||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'[' ||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'{'){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push(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 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 괄호를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continue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')' ||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']' ||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'}'){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')'){//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닫는 괄호이면 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s.stk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'('){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pop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괄호의 균형을 이루지 못한 수식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800767"/>
            <a:chOff x="1454251" y="3664625"/>
            <a:chExt cx="11282473" cy="280076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검사의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Clr>
                  <a:schemeClr val="tx1"/>
                </a:buClr>
                <a:buFont typeface="나눔바른고딕" panose="020B0603020101020101" pitchFamily="50" charset="-127"/>
                <a:buChar char="-"/>
              </a:pP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 + b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 (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 - d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× e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괄호를 검사하는 프로그램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']'){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s.stk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'['){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pop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괄호의 균형을 이루지 못한 수식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}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'}'){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s.stk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'{'){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pop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균형을 이루지 못한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}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}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}</a:t>
            </a:r>
          </a:p>
          <a:p>
            <a:pPr fontAlgn="base">
              <a:lnSpc>
                <a:spcPts val="24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8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800767"/>
            <a:chOff x="1454251" y="3664625"/>
            <a:chExt cx="11282473" cy="280076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검사의 예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Clr>
                  <a:schemeClr val="tx1"/>
                </a:buClr>
                <a:buFont typeface="나눔바른고딕" panose="020B0603020101020101" pitchFamily="50" charset="-127"/>
                <a:buChar char="-"/>
              </a:pP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a + b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{ (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 - d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/ 2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× e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en-US" altLang="ko-KR" sz="24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u="sng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괄호를 검사하는 프로그램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b="1" spc="-150" dirty="0" smtClean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s.top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//stack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empty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balanced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 개수가 균형을 이루는 수식이다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05766" y="5820653"/>
            <a:ext cx="9691623" cy="1058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식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{(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a+b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)/[{(c-d)/2}*2]}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 개수가 균형을 이루는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수식이다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30386" y="5820653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1108221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1040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 역순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괄호검사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1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base">
              <a:spcBef>
                <a:spcPct val="0"/>
              </a:spcBef>
              <a:buFontTx/>
              <a:buChar char="-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스택은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후입선출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(LIFO: Last-In-First-Out)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프로토콜을 구현하는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자료구조로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위치를 알려주는 포인터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(top)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있어야 하며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시에는 포인터를 먼저 증가가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(top=top+1)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후 삽입이 이루어진다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반면에 삭제는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원소값을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삭제한 후 포인터를 감소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(top=top-1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응용의 한 예로 시스템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스택은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기억공간의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데이터들을 효율적으로 관리하기 위한 데이터 참조 방식의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자료구조이며 프로그램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시 시스템이 사용하는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대표적인 기억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공간으로서 함수간의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호출과 복귀에 따른 실행순서관리를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사용된다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1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3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375785" cy="523220"/>
            <a:chOff x="1577990" y="2199825"/>
            <a:chExt cx="2375785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350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805373"/>
            <a:ext cx="109993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ko-KR" altLang="en-US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식판을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쌓듯이 자료를 차곡차곡 쌓아 올린 형태 순서리스트</a:t>
            </a:r>
            <a:r>
              <a:rPr lang="en-US" altLang="ko-KR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(=pushdown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특별한 자료구조를 말함</a:t>
            </a:r>
            <a:endParaRPr lang="en-US" altLang="ko-KR" sz="24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후입선출</a:t>
            </a: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(LIFO: Last-In-First-Out)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프로토콜을 구현하는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</a:t>
            </a:r>
            <a:endParaRPr lang="en-US" altLang="ko-KR" sz="22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알려주는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</a:t>
            </a:r>
            <a:endParaRPr lang="en-US" altLang="ko-KR" sz="22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</a:t>
            </a:r>
            <a:r>
              <a:rPr lang="ko-KR" altLang="en-US" sz="2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위치에서만 원소를 삽입하므로 먼저 삽입한 원소는 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밑에 </a:t>
            </a:r>
            <a:r>
              <a:rPr lang="ko-KR" altLang="en-US" sz="2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쌓이고</a:t>
            </a:r>
            <a:r>
              <a:rPr lang="en-US" altLang="ko-KR" sz="2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삽입한 원소는 위에 </a:t>
            </a:r>
            <a:r>
              <a:rPr lang="ko-KR" altLang="en-US" sz="2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쌓임</a:t>
            </a:r>
            <a:endParaRPr lang="en-US" altLang="ko-KR" sz="2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저장된 원소는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정한 곳에서만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접근이 가능함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밑(</a:t>
            </a: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bottom)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에서부터 </a:t>
            </a:r>
            <a:r>
              <a:rPr lang="ko-KR" altLang="en-US" sz="22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크기까지의 범위를 가짐</a:t>
            </a:r>
            <a:endParaRPr lang="en-US" altLang="ko-KR" sz="22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07988"/>
              </p:ext>
            </p:extLst>
          </p:nvPr>
        </p:nvGraphicFramePr>
        <p:xfrm>
          <a:off x="2809243" y="7502824"/>
          <a:ext cx="2913998" cy="134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998"/>
              </a:tblGrid>
              <a:tr h="2849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마지막 자료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가장 최근 자료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………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4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첫 번째 자료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가장 오래된 자료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flipH="1" flipV="1">
            <a:off x="5803103" y="7984974"/>
            <a:ext cx="335778" cy="23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02221" y="7840958"/>
            <a:ext cx="6510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 dirty="0">
                <a:latin typeface="Adobe 고딕 Std B" pitchFamily="34" charset="-127"/>
                <a:ea typeface="Adobe 고딕 Std B" pitchFamily="34" charset="-127"/>
              </a:rPr>
              <a:t>top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5" name="원호 24"/>
          <p:cNvSpPr/>
          <p:nvPr/>
        </p:nvSpPr>
        <p:spPr>
          <a:xfrm rot="16200000">
            <a:off x="4315960" y="7177359"/>
            <a:ext cx="554661" cy="608373"/>
          </a:xfrm>
          <a:prstGeom prst="arc">
            <a:avLst>
              <a:gd name="adj1" fmla="val 15985423"/>
              <a:gd name="adj2" fmla="val 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3352999" y="7204216"/>
            <a:ext cx="497759" cy="604200"/>
          </a:xfrm>
          <a:prstGeom prst="arc">
            <a:avLst>
              <a:gd name="adj1" fmla="val 15985423"/>
              <a:gd name="adj2" fmla="val 9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0" y="7332822"/>
            <a:ext cx="2096199" cy="15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2375785" cy="523220"/>
            <a:chOff x="1577990" y="2208501"/>
            <a:chExt cx="2375785" cy="420404"/>
          </a:xfrm>
        </p:grpSpPr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1835054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(stack)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506164" y="3453211"/>
            <a:ext cx="9691623" cy="4708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Stack</a:t>
            </a: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원소를 가진 유한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순서리스트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s∈Stack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e∈Element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createStack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스택을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 push(s, e)  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(s)  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 pop(s)  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공백이면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underflow,</a:t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 peek(s)  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공백이면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</a:t>
            </a:r>
            <a:endParaRPr lang="ko-KR" altLang="en-US" sz="22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461665"/>
            <a:chOff x="1454251" y="3664625"/>
            <a:chExt cx="8541356" cy="46166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5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293134" cy="523220"/>
            <a:chOff x="1577990" y="2199825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805373"/>
            <a:ext cx="1099936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ko-KR" altLang="en-US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 = (a</a:t>
            </a:r>
            <a:r>
              <a:rPr lang="en-US" altLang="ko-KR" sz="24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···, a</a:t>
            </a:r>
            <a:r>
              <a:rPr lang="en-US" altLang="ko-KR" sz="24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n-1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22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bottom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</a:t>
            </a:r>
            <a:r>
              <a:rPr lang="en-US" altLang="ko-KR" sz="22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top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2200" baseline="-25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(0&lt;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&lt;n, i+1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원소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028700" lvl="2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삽입은 리스트의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마지막에서 이루어짐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477342" y="6047369"/>
            <a:ext cx="6122585" cy="201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push(s, e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(top == </a:t>
            </a:r>
            <a:r>
              <a:rPr lang="en-US" altLang="ko-KR" sz="22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</a:t>
            </a: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stack-overflow;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top=top+1</a:t>
            </a:r>
            <a:r>
              <a:rPr lang="en-US" altLang="ko-KR" sz="2200" dirty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①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stack[top</a:t>
            </a:r>
            <a:r>
              <a:rPr lang="en-US" altLang="ko-KR" sz="2200" dirty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]=e; ②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76468" y="5389267"/>
            <a:ext cx="11282473" cy="461665"/>
            <a:chOff x="1454251" y="3664625"/>
            <a:chExt cx="11282473" cy="461665"/>
          </a:xfrm>
        </p:grpSpPr>
        <p:sp>
          <p:nvSpPr>
            <p:cNvPr id="29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6865"/>
              </p:ext>
            </p:extLst>
          </p:nvPr>
        </p:nvGraphicFramePr>
        <p:xfrm>
          <a:off x="2703791" y="8290214"/>
          <a:ext cx="89200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bg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3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43" y="8773016"/>
            <a:ext cx="352617" cy="84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0"/>
          <p:cNvSpPr txBox="1">
            <a:spLocks noChangeArrowheads="1"/>
          </p:cNvSpPr>
          <p:nvPr/>
        </p:nvSpPr>
        <p:spPr bwMode="auto">
          <a:xfrm>
            <a:off x="1803839" y="9877597"/>
            <a:ext cx="2145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200" b="1" dirty="0" smtClean="0">
                <a:latin typeface="Adobe 고딕 Std B" pitchFamily="34" charset="-127"/>
                <a:ea typeface="Adobe 고딕 Std B" pitchFamily="34" charset="-127"/>
              </a:rPr>
              <a:t>bottom=top=0</a:t>
            </a:r>
            <a:endParaRPr lang="ko-KR" altLang="en-US" sz="2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61874"/>
              </p:ext>
            </p:extLst>
          </p:nvPr>
        </p:nvGraphicFramePr>
        <p:xfrm>
          <a:off x="4539533" y="8297140"/>
          <a:ext cx="89200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4503583" y="9884523"/>
            <a:ext cx="12813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200" b="1" dirty="0" smtClean="0">
                <a:latin typeface="Adobe 고딕 Std B" pitchFamily="34" charset="-127"/>
                <a:ea typeface="Adobe 고딕 Std B" pitchFamily="34" charset="-127"/>
              </a:rPr>
              <a:t>top=1</a:t>
            </a:r>
            <a:endParaRPr lang="ko-KR" altLang="en-US" sz="2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08003"/>
              </p:ext>
            </p:extLst>
          </p:nvPr>
        </p:nvGraphicFramePr>
        <p:xfrm>
          <a:off x="6354493" y="8304066"/>
          <a:ext cx="89200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6318543" y="9891449"/>
            <a:ext cx="12813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200" b="1" dirty="0" smtClean="0">
                <a:latin typeface="Adobe 고딕 Std B" pitchFamily="34" charset="-127"/>
                <a:ea typeface="Adobe 고딕 Std B" pitchFamily="34" charset="-127"/>
              </a:rPr>
              <a:t>top=2</a:t>
            </a:r>
            <a:endParaRPr lang="ko-KR" altLang="en-US" sz="2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4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5" y="8759160"/>
            <a:ext cx="352617" cy="84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6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354048" cy="523220"/>
            <a:chOff x="1577990" y="2199825"/>
            <a:chExt cx="2354048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1331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805373"/>
            <a:ext cx="1099936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ko-KR" altLang="en-US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삭제도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마지막에서 이루어짐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pop()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477342" y="4779667"/>
            <a:ext cx="5983331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pop(s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(top == 0)  stack-underflow;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e=stack[top</a:t>
            </a:r>
            <a:r>
              <a:rPr lang="en-US" altLang="ko-KR" sz="2200" dirty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①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top=top-1</a:t>
            </a:r>
            <a:r>
              <a:rPr lang="en-US" altLang="ko-KR" sz="2200" dirty="0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②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e; </a:t>
            </a:r>
          </a:p>
          <a:p>
            <a:pPr lvl="0"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 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76468" y="4038437"/>
            <a:ext cx="11282473" cy="461665"/>
            <a:chOff x="1454251" y="3664625"/>
            <a:chExt cx="11282473" cy="461665"/>
          </a:xfrm>
        </p:grpSpPr>
        <p:sp>
          <p:nvSpPr>
            <p:cNvPr id="29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알고리즘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23760"/>
              </p:ext>
            </p:extLst>
          </p:nvPr>
        </p:nvGraphicFramePr>
        <p:xfrm>
          <a:off x="1976421" y="7645972"/>
          <a:ext cx="89200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26262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26262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26262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rgbClr val="26262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lang="ko-KR" altLang="en-US" sz="1500" b="0" dirty="0">
                        <a:solidFill>
                          <a:srgbClr val="26262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rgbClr val="262626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500" b="0" dirty="0">
                        <a:solidFill>
                          <a:srgbClr val="262626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43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73" y="8128774"/>
            <a:ext cx="352617" cy="84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0"/>
          <p:cNvSpPr txBox="1">
            <a:spLocks noChangeArrowheads="1"/>
          </p:cNvSpPr>
          <p:nvPr/>
        </p:nvSpPr>
        <p:spPr bwMode="auto">
          <a:xfrm>
            <a:off x="1940471" y="9274919"/>
            <a:ext cx="12813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200" b="1" dirty="0" smtClean="0">
                <a:latin typeface="Adobe 고딕 Std B" pitchFamily="34" charset="-127"/>
                <a:ea typeface="Adobe 고딕 Std B" pitchFamily="34" charset="-127"/>
              </a:rPr>
              <a:t>top=2</a:t>
            </a:r>
            <a:endParaRPr lang="ko-KR" altLang="en-US" sz="2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79155"/>
              </p:ext>
            </p:extLst>
          </p:nvPr>
        </p:nvGraphicFramePr>
        <p:xfrm>
          <a:off x="3812163" y="7652898"/>
          <a:ext cx="89200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3776213" y="9281845"/>
            <a:ext cx="12813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200" b="1" dirty="0" smtClean="0">
                <a:latin typeface="Adobe 고딕 Std B" pitchFamily="34" charset="-127"/>
                <a:ea typeface="Adobe 고딕 Std B" pitchFamily="34" charset="-127"/>
              </a:rPr>
              <a:t>top=1</a:t>
            </a:r>
            <a:endParaRPr lang="ko-KR" altLang="en-US" sz="2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31217"/>
              </p:ext>
            </p:extLst>
          </p:nvPr>
        </p:nvGraphicFramePr>
        <p:xfrm>
          <a:off x="5627123" y="7659824"/>
          <a:ext cx="89200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0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5591173" y="9288771"/>
            <a:ext cx="128138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200" b="1" dirty="0" smtClean="0">
                <a:latin typeface="Adobe 고딕 Std B" pitchFamily="34" charset="-127"/>
                <a:ea typeface="Adobe 고딕 Std B" pitchFamily="34" charset="-127"/>
              </a:rPr>
              <a:t>top=0</a:t>
            </a:r>
            <a:endParaRPr lang="ko-KR" altLang="en-US" sz="22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4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05" y="8114918"/>
            <a:ext cx="352617" cy="84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4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순차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3970318"/>
            <a:chOff x="1454251" y="3664625"/>
            <a:chExt cx="11282473" cy="3970318"/>
          </a:xfrm>
        </p:grpSpPr>
        <p:sp>
          <p:nvSpPr>
            <p:cNvPr id="38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1차원 배열을 이용한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r>
                <a:rPr lang="ko-KR" altLang="en-US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표현하는 가장 간단한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방법임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스택에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저장할 수 있는 최대 원소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top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최상위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공백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top = -1(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초기값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포화 상태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 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top = 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n-1</a:t>
              </a: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r>
                <a:rPr lang="ko-KR" altLang="en-US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스택도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 의해 저장되므로 배열의 속성을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가짐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자료형만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defTabSz="914400" fontAlgn="base">
                <a:spcBef>
                  <a:spcPct val="0"/>
                </a:spcBef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배열의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크기에 의해 원소 개수의 제한을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받음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29625"/>
              </p:ext>
            </p:extLst>
          </p:nvPr>
        </p:nvGraphicFramePr>
        <p:xfrm>
          <a:off x="2484335" y="7226780"/>
          <a:ext cx="1224136" cy="175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437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번째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7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………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77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번째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77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번째 원소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04744"/>
              </p:ext>
            </p:extLst>
          </p:nvPr>
        </p:nvGraphicFramePr>
        <p:xfrm>
          <a:off x="4428551" y="7506100"/>
          <a:ext cx="5712976" cy="862045"/>
        </p:xfrm>
        <a:graphic>
          <a:graphicData uri="http://schemas.openxmlformats.org/drawingml/2006/table">
            <a:tbl>
              <a:tblPr/>
              <a:tblGrid>
                <a:gridCol w="1429027"/>
                <a:gridCol w="1425895"/>
                <a:gridCol w="1429027"/>
                <a:gridCol w="1429027"/>
              </a:tblGrid>
              <a:tr h="258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[0]</a:t>
                      </a:r>
                    </a:p>
                  </a:txBody>
                  <a:tcPr marL="91439" marR="91439" marT="45671" marB="4567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[1]</a:t>
                      </a:r>
                    </a:p>
                  </a:txBody>
                  <a:tcPr marL="91439" marR="91439" marT="45671" marB="4567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…………</a:t>
                      </a:r>
                    </a:p>
                  </a:txBody>
                  <a:tcPr marL="91439" marR="91439" marT="45671" marB="4567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[n-1]</a:t>
                      </a:r>
                    </a:p>
                  </a:txBody>
                  <a:tcPr marL="91439" marR="91439" marT="45671" marB="4567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번째 원소</a:t>
                      </a: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번째 원소</a:t>
                      </a: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………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번째 원소</a:t>
                      </a: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52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06" y="7851913"/>
            <a:ext cx="285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7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순차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38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1차원 배열을 이용한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스택에서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 수행과정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409276"/>
              </p:ext>
            </p:extLst>
          </p:nvPr>
        </p:nvGraphicFramePr>
        <p:xfrm>
          <a:off x="2153087" y="4357248"/>
          <a:ext cx="3262310" cy="735126"/>
        </p:xfrm>
        <a:graphic>
          <a:graphicData uri="http://schemas.openxmlformats.org/drawingml/2006/table">
            <a:tbl>
              <a:tblPr/>
              <a:tblGrid>
                <a:gridCol w="1048290"/>
                <a:gridCol w="442804"/>
                <a:gridCol w="442804"/>
                <a:gridCol w="442804"/>
                <a:gridCol w="442804"/>
                <a:gridCol w="442804"/>
              </a:tblGrid>
              <a:tr h="2593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top = -1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rot="5400000" flipH="1" flipV="1">
            <a:off x="7954936" y="5246177"/>
            <a:ext cx="28575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69415"/>
              </p:ext>
            </p:extLst>
          </p:nvPr>
        </p:nvGraphicFramePr>
        <p:xfrm>
          <a:off x="6846645" y="4357248"/>
          <a:ext cx="3262310" cy="735126"/>
        </p:xfrm>
        <a:graphic>
          <a:graphicData uri="http://schemas.openxmlformats.org/drawingml/2006/table">
            <a:tbl>
              <a:tblPr/>
              <a:tblGrid>
                <a:gridCol w="1048290"/>
                <a:gridCol w="442804"/>
                <a:gridCol w="442804"/>
                <a:gridCol w="442804"/>
                <a:gridCol w="442804"/>
                <a:gridCol w="442804"/>
              </a:tblGrid>
              <a:tr h="2593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top = 0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10497"/>
              </p:ext>
            </p:extLst>
          </p:nvPr>
        </p:nvGraphicFramePr>
        <p:xfrm>
          <a:off x="2085978" y="5988114"/>
          <a:ext cx="3262310" cy="735126"/>
        </p:xfrm>
        <a:graphic>
          <a:graphicData uri="http://schemas.openxmlformats.org/drawingml/2006/table">
            <a:tbl>
              <a:tblPr/>
              <a:tblGrid>
                <a:gridCol w="1048290"/>
                <a:gridCol w="442804"/>
                <a:gridCol w="442804"/>
                <a:gridCol w="442804"/>
                <a:gridCol w="442804"/>
                <a:gridCol w="442804"/>
              </a:tblGrid>
              <a:tr h="2593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top = 1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rot="5400000" flipH="1" flipV="1">
            <a:off x="3618132" y="6899556"/>
            <a:ext cx="285750" cy="15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81990"/>
              </p:ext>
            </p:extLst>
          </p:nvPr>
        </p:nvGraphicFramePr>
        <p:xfrm>
          <a:off x="6800319" y="5988114"/>
          <a:ext cx="3262310" cy="735126"/>
        </p:xfrm>
        <a:graphic>
          <a:graphicData uri="http://schemas.openxmlformats.org/drawingml/2006/table">
            <a:tbl>
              <a:tblPr/>
              <a:tblGrid>
                <a:gridCol w="1048290"/>
                <a:gridCol w="442804"/>
                <a:gridCol w="442804"/>
                <a:gridCol w="442804"/>
                <a:gridCol w="442804"/>
                <a:gridCol w="442804"/>
              </a:tblGrid>
              <a:tr h="2593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top = 2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rot="5400000" flipH="1" flipV="1">
            <a:off x="8763469" y="6817124"/>
            <a:ext cx="287337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25283"/>
              </p:ext>
            </p:extLst>
          </p:nvPr>
        </p:nvGraphicFramePr>
        <p:xfrm>
          <a:off x="2097235" y="7348062"/>
          <a:ext cx="3262310" cy="735126"/>
        </p:xfrm>
        <a:graphic>
          <a:graphicData uri="http://schemas.openxmlformats.org/drawingml/2006/table">
            <a:tbl>
              <a:tblPr/>
              <a:tblGrid>
                <a:gridCol w="1048290"/>
                <a:gridCol w="442804"/>
                <a:gridCol w="442804"/>
                <a:gridCol w="442804"/>
                <a:gridCol w="442804"/>
                <a:gridCol w="442804"/>
              </a:tblGrid>
              <a:tr h="2593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top = 1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</a:p>
                  </a:txBody>
                  <a:tcPr marL="91453" marR="91453" marT="45775" marB="4577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53" marR="91453" marT="45775" marB="457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863832" y="3888206"/>
            <a:ext cx="317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create(s, 5) //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s∈Stack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8546" y="3888206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push(s, 'A')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3614" y="544391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push(s, 'B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97558" y="547205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algn="just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push(s, 'C')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87805" y="7017191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just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pop(s)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7250" y="8527349"/>
            <a:ext cx="11282473" cy="1508105"/>
            <a:chOff x="1454251" y="3664625"/>
            <a:chExt cx="11282473" cy="1508105"/>
          </a:xfrm>
        </p:grpSpPr>
        <p:sp>
          <p:nvSpPr>
            <p:cNvPr id="29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 표현의 장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·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</a:t>
              </a: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장점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자료구조인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사용하여 쉽게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구현할 수 있음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Tx/>
                <a:buChar char="-"/>
                <a:defRPr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단점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물리적으로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크기가 고정된 배열을 사용하므로 </a:t>
              </a:r>
              <a:r>
                <a:rPr lang="ko-KR" altLang="en-US" sz="24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크기 변경이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어려움</a:t>
              </a:r>
              <a:endParaRPr lang="en-US" altLang="ko-KR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1" name="직선 화살표 연결선 30"/>
          <p:cNvCxnSpPr/>
          <p:nvPr/>
        </p:nvCxnSpPr>
        <p:spPr>
          <a:xfrm rot="5400000" flipH="1" flipV="1">
            <a:off x="3619720" y="8272706"/>
            <a:ext cx="285750" cy="158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956777" cy="523220"/>
            <a:chOff x="1577990" y="2199825"/>
            <a:chExt cx="2956777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1604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삽입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배열의 크기</a:t>
              </a:r>
              <a:r>
                <a:rPr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1" lang="ko-KR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stack[8]</a:t>
              </a:r>
              <a:r>
                <a:rPr kumimoji="1" lang="en-US" altLang="ko-KR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)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에 </a:t>
              </a:r>
              <a:r>
                <a:rPr kumimoji="1"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서 </a:t>
              </a:r>
              <a:r>
                <a:rPr kumimoji="1" lang="ko-KR" altLang="en-US" sz="2400" dirty="0" err="1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오버플로우와</a:t>
              </a:r>
              <a:r>
                <a:rPr kumimoji="1"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 </a:t>
              </a:r>
              <a:r>
                <a:rPr kumimoji="1" lang="ko-KR" altLang="en-US" sz="2400" dirty="0" err="1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언더플로우를</a:t>
              </a:r>
              <a:r>
                <a:rPr kumimoji="1" lang="ko-KR" altLang="en-US" sz="2400" dirty="0" smtClean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 검사하는 </a:t>
              </a:r>
              <a:r>
                <a:rPr kumimoji="1" lang="ko-KR" altLang="en-US" sz="2400" dirty="0">
                  <a:solidFill>
                    <a:srgbClr val="2626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굴림" pitchFamily="50" charset="-127"/>
                </a:rPr>
                <a:t>프로그램</a:t>
              </a:r>
              <a:endParaRPr lang="en-US" altLang="ko-KR" sz="2400" b="1" spc="-150" dirty="0">
                <a:solidFill>
                  <a:srgbClr val="2626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542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MAXSIZE = 8;      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stack[8];    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top = -1;           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-1)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종료 되었으나 다른 무엇인가 있음을 나타냄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종료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isfull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MAXSIZE)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9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18038</TotalTime>
  <Words>2627</Words>
  <Application>Microsoft Office PowerPoint</Application>
  <PresentationFormat>사용자 지정</PresentationFormat>
  <Paragraphs>788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4" baseType="lpstr">
      <vt:lpstr>굴림</vt:lpstr>
      <vt:lpstr>Arial</vt:lpstr>
      <vt:lpstr>휴먼중간팸체</vt:lpstr>
      <vt:lpstr>Wingdings</vt:lpstr>
      <vt:lpstr>Calibri</vt:lpstr>
      <vt:lpstr>나눔스퀘어 Bold</vt:lpstr>
      <vt:lpstr>Adobe 고딕 Std B</vt:lpstr>
      <vt:lpstr>나눔스퀘어 ExtraBold</vt:lpstr>
      <vt:lpstr>Wingdings 3</vt:lpstr>
      <vt:lpstr>Calibri Light</vt:lpstr>
      <vt:lpstr>Symbol</vt:lpstr>
      <vt:lpstr>맑은 고딕</vt:lpstr>
      <vt:lpstr>나눔바른고딕</vt:lpstr>
      <vt:lpstr>HY헤드라인M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1143</cp:revision>
  <cp:lastPrinted>2021-02-12T09:49:11Z</cp:lastPrinted>
  <dcterms:created xsi:type="dcterms:W3CDTF">2019-05-30T05:59:32Z</dcterms:created>
  <dcterms:modified xsi:type="dcterms:W3CDTF">2021-06-03T00:08:04Z</dcterms:modified>
</cp:coreProperties>
</file>