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793" r:id="rId2"/>
    <p:sldId id="795" r:id="rId3"/>
    <p:sldId id="796" r:id="rId4"/>
    <p:sldId id="797" r:id="rId5"/>
    <p:sldId id="798" r:id="rId6"/>
    <p:sldId id="800" r:id="rId7"/>
    <p:sldId id="801" r:id="rId8"/>
    <p:sldId id="802" r:id="rId9"/>
    <p:sldId id="805" r:id="rId10"/>
    <p:sldId id="807" r:id="rId11"/>
    <p:sldId id="808" r:id="rId12"/>
    <p:sldId id="810" r:id="rId13"/>
    <p:sldId id="811" r:id="rId14"/>
    <p:sldId id="809" r:id="rId15"/>
    <p:sldId id="804" r:id="rId16"/>
    <p:sldId id="812" r:id="rId17"/>
    <p:sldId id="813" r:id="rId18"/>
    <p:sldId id="814" r:id="rId19"/>
    <p:sldId id="815" r:id="rId20"/>
    <p:sldId id="816" r:id="rId21"/>
    <p:sldId id="817" r:id="rId22"/>
    <p:sldId id="803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18" r:id="rId31"/>
    <p:sldId id="826" r:id="rId32"/>
    <p:sldId id="827" r:id="rId33"/>
    <p:sldId id="794" r:id="rId34"/>
    <p:sldId id="829" r:id="rId35"/>
  </p:sldIdLst>
  <p:sldSz cx="18288000" cy="10288588"/>
  <p:notesSz cx="6889750" cy="9607550"/>
  <p:embeddedFontLst>
    <p:embeddedFont>
      <p:font typeface="HY헤드라인M" panose="02030600000101010101" pitchFamily="18" charset="-127"/>
      <p:regular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나눔바른고딕" panose="020B0603020101020101" pitchFamily="50" charset="-127"/>
      <p:regular r:id="rId45"/>
      <p:bold r:id="rId46"/>
    </p:embeddedFont>
    <p:embeddedFont>
      <p:font typeface="휴먼중간팸체" panose="02010504000101010101" pitchFamily="2" charset="-127"/>
      <p:regular r:id="rId47"/>
    </p:embeddedFont>
    <p:embeddedFont>
      <p:font typeface="나눔스퀘어 Bold" panose="020B0600000101010101" pitchFamily="50" charset="-127"/>
      <p:bold r:id="rId48"/>
    </p:embeddedFont>
    <p:embeddedFont>
      <p:font typeface="맑은 고딕" panose="020B0503020000020004" pitchFamily="50" charset="-127"/>
      <p:regular r:id="rId49"/>
      <p:bold r:id="rId50"/>
    </p:embeddedFont>
    <p:embeddedFont>
      <p:font typeface="나눔스퀘어" panose="020B0600000101010101" pitchFamily="50" charset="-127"/>
      <p:regular r:id="rId51"/>
    </p:embeddedFont>
    <p:embeddedFont>
      <p:font typeface="나눔스퀘어 ExtraBold" panose="020B0600000101010101" pitchFamily="50" charset="-127"/>
      <p:bold r:id="rId52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46" d="100"/>
          <a:sy n="46" d="100"/>
        </p:scale>
        <p:origin x="-1050" y="-102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7E017-585C-4992-8C38-9648D58526FF}" type="datetimeFigureOut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DF919-AC3B-4A15-86BC-59C0FF0866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76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EF94C-F162-4133-840B-EA0FA9C3BC11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843E-249A-49A3-AFE5-CF5762213ED4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5528-77B6-4C34-A305-551990E4CB80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F167-9DB5-4504-A010-ECD61BF9DE05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DE64-67D6-475B-841F-0CC71A7F3DBB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D578-14CF-4899-A2F3-0E130B0670AC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6E0F1-176F-4DBD-A605-E376AFAB5FF6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6657-C339-49E3-AE81-8A5EF47759D5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4E83-C04A-461D-A295-6FB9BA562AAE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57D9C-EFDE-46F6-8150-ED7315E6F728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6871-5584-4900-AA3E-DACFA0DA6F2F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9A55-C281-4AA0-AB6A-9C6BBD2F8017}" type="datetime1">
              <a:rPr lang="ko-KR" altLang="en-US" smtClean="0"/>
              <a:t>2021-05-20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="" xmlns:a16="http://schemas.microsoft.com/office/drawing/2014/main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BF117464-5B11-41EE-801F-B142BD14A5A4}"/>
              </a:ext>
            </a:extLst>
          </p:cNvPr>
          <p:cNvSpPr/>
          <p:nvPr/>
        </p:nvSpPr>
        <p:spPr>
          <a:xfrm rot="16200000" flipV="1">
            <a:off x="-5060048" y="478654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3930983" cy="2184123"/>
            <a:chOff x="773001" y="3158082"/>
            <a:chExt cx="393098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err="1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스택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응용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산술식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표현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변환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434882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err="1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스택의</a:t>
            </a:r>
            <a:r>
              <a:rPr lang="ko-KR" altLang="en-US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응용</a:t>
            </a:r>
            <a:r>
              <a:rPr lang="en-US" altLang="ko-KR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r>
              <a:rPr lang="ko-KR" altLang="en-US" sz="3200" spc="-150" dirty="0" err="1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산술식</a:t>
            </a:r>
            <a:r>
              <a:rPr lang="ko-KR" altLang="en-US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32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평가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27046" y="7248187"/>
            <a:ext cx="4355445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다중 </a:t>
            </a:r>
            <a:r>
              <a:rPr lang="ko-KR" altLang="en-US" sz="3200" spc="-150" dirty="0" err="1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스택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54754" y="8211085"/>
            <a:ext cx="213179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is_operator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 symbol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기호가 연산자이면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그렇지 않으면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반환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if(symbol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'^' || symbol == '*' || symbol == '/' || symbol == '+' ||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symbol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=='-'){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precedence(char symbol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 값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if(symbol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'^'){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return(3);}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if(symbol == '*' || symbol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'/'){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return(2);}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if(symbol == '+' || symbol 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'-'){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return(1);}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return(0);}}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10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InfixToPostfix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infix_exp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[], char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postfix_exp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j;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('('); //'('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strcat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infix_exp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,")"); // ')'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j=0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item=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infix_exp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초기화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while(item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'\0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표현식이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끝날 때까지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반복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if(item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'('){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괄호를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push(item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289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isdigit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(item) ||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isalpha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(item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좌측 괄호의 숫자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알파벳 판단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postfix_exp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[j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item; //item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배열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postfix-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[]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j++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is_operator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(item) == 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//item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연산자인 경우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고려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x=pop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is_operator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== 1 &amp;&amp;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precedence(x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)&gt;=precedence(item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postfix_exp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[j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x;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pop();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push(x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push(item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83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if(item ==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')'){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기호가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')'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‘(＇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만날 때까지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pop();  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while(x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'('){    		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postfix_exp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[j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x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pop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잘못된 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exit(1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infix_exp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심볼을 읽음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//while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 종료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postfix_exp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[j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‘\0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';//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마지막에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'\0'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추가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2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5432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infix[SIZE], postfix[SIZE]; //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표현식을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선언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gets(infix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표준 입력으로 들어온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문자열을 저장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InfixToPostfix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(infix, postfix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       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puts(postfix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         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84984" y="7741227"/>
            <a:ext cx="9691623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A*(B+C)/D</a:t>
            </a:r>
          </a:p>
          <a:p>
            <a:pPr fontAlgn="base"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ABC+*D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</a:p>
          <a:p>
            <a:pPr fontAlgn="base"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9604" y="7741227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22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4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447098"/>
            <a:chOff x="1454251" y="3664625"/>
            <a:chExt cx="11282473" cy="344709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(postfix)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 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으로부터 값을 도출하는 과정을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 종류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단항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(+3)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이항 연산자 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- 3 + 4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삼항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연산자  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num2 =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num1 ? 100 : 200;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lnSpc>
                  <a:spcPts val="2400"/>
                </a:lnSpc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평가는 괄호가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필요없으며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우선순위를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고려하지 않아도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72196" y="6541896"/>
            <a:ext cx="997344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indent="-228600">
              <a:lnSpc>
                <a:spcPts val="24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피연산자를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만나면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indent="-228600">
              <a:lnSpc>
                <a:spcPts val="2400"/>
              </a:lnSpc>
            </a:pP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228600">
              <a:lnSpc>
                <a:spcPts val="2400"/>
              </a:lnSpc>
            </a:pP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</a:t>
            </a:r>
            <a:r>
              <a:rPr lang="ko-KR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만나면 필요한 만큼의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피연산자를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삭제하여 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연산하고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연산결과를 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다시 </a:t>
            </a:r>
            <a:r>
              <a:rPr lang="ko-KR" altLang="en-US" sz="22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indent="-228600">
              <a:lnSpc>
                <a:spcPts val="2400"/>
              </a:lnSpc>
            </a:pP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228600">
              <a:lnSpc>
                <a:spcPts val="2400"/>
              </a:lnSpc>
            </a:pP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① 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②의 과정을 반복하여 수식이 끝나면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마지막으로 </a:t>
            </a:r>
            <a:r>
              <a:rPr lang="ko-KR" altLang="en-US" sz="22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결과값을 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삭제하여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996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예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3 4×6 3 / - 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17789"/>
              </p:ext>
            </p:extLst>
          </p:nvPr>
        </p:nvGraphicFramePr>
        <p:xfrm>
          <a:off x="2243669" y="4740877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" name="직사각형 5"/>
          <p:cNvSpPr>
            <a:spLocks noChangeArrowheads="1"/>
          </p:cNvSpPr>
          <p:nvPr/>
        </p:nvSpPr>
        <p:spPr bwMode="auto">
          <a:xfrm>
            <a:off x="1891145" y="3939666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243669" y="4274909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349" y="5364383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475591"/>
              </p:ext>
            </p:extLst>
          </p:nvPr>
        </p:nvGraphicFramePr>
        <p:xfrm>
          <a:off x="3933937" y="4747803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5"/>
          <p:cNvSpPr>
            <a:spLocks noChangeArrowheads="1"/>
          </p:cNvSpPr>
          <p:nvPr/>
        </p:nvSpPr>
        <p:spPr bwMode="auto">
          <a:xfrm>
            <a:off x="3581413" y="3946592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162539" y="4281835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17" y="5371309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512381"/>
              </p:ext>
            </p:extLst>
          </p:nvPr>
        </p:nvGraphicFramePr>
        <p:xfrm>
          <a:off x="5561859" y="4754729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12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9" name="직사각형 5"/>
          <p:cNvSpPr>
            <a:spLocks noChangeArrowheads="1"/>
          </p:cNvSpPr>
          <p:nvPr/>
        </p:nvSpPr>
        <p:spPr bwMode="auto">
          <a:xfrm>
            <a:off x="5209335" y="3953518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019063" y="4288761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39" y="5378235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60263"/>
              </p:ext>
            </p:extLst>
          </p:nvPr>
        </p:nvGraphicFramePr>
        <p:xfrm>
          <a:off x="7203637" y="4754729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12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화살표 연결선 32"/>
          <p:cNvCxnSpPr/>
          <p:nvPr/>
        </p:nvCxnSpPr>
        <p:spPr>
          <a:xfrm flipV="1">
            <a:off x="7931007" y="4288761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5"/>
          <p:cNvSpPr>
            <a:spLocks noChangeArrowheads="1"/>
          </p:cNvSpPr>
          <p:nvPr/>
        </p:nvSpPr>
        <p:spPr bwMode="auto">
          <a:xfrm>
            <a:off x="6864965" y="3967370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00782"/>
              </p:ext>
            </p:extLst>
          </p:nvPr>
        </p:nvGraphicFramePr>
        <p:xfrm>
          <a:off x="2229813" y="7885885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12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1" name="직사각형 5"/>
          <p:cNvSpPr>
            <a:spLocks noChangeArrowheads="1"/>
          </p:cNvSpPr>
          <p:nvPr/>
        </p:nvSpPr>
        <p:spPr bwMode="auto">
          <a:xfrm>
            <a:off x="1877289" y="7084674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 flipV="1">
            <a:off x="3144221" y="7419917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93" y="8509391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238251"/>
              </p:ext>
            </p:extLst>
          </p:nvPr>
        </p:nvGraphicFramePr>
        <p:xfrm>
          <a:off x="3920081" y="7892811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12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5"/>
          <p:cNvSpPr>
            <a:spLocks noChangeArrowheads="1"/>
          </p:cNvSpPr>
          <p:nvPr/>
        </p:nvSpPr>
        <p:spPr bwMode="auto">
          <a:xfrm>
            <a:off x="3567557" y="7091600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×6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 flipV="1">
            <a:off x="4979963" y="7426843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61" y="8516317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30526"/>
              </p:ext>
            </p:extLst>
          </p:nvPr>
        </p:nvGraphicFramePr>
        <p:xfrm>
          <a:off x="5548003" y="7899737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10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9" name="직사각형 5"/>
          <p:cNvSpPr>
            <a:spLocks noChangeArrowheads="1"/>
          </p:cNvSpPr>
          <p:nvPr/>
        </p:nvSpPr>
        <p:spPr bwMode="auto">
          <a:xfrm>
            <a:off x="5195479" y="7098526"/>
            <a:ext cx="19511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-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V="1">
            <a:off x="6794923" y="7433769"/>
            <a:ext cx="1" cy="3604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83" y="8523243"/>
            <a:ext cx="204818" cy="75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318292"/>
              </p:ext>
            </p:extLst>
          </p:nvPr>
        </p:nvGraphicFramePr>
        <p:xfrm>
          <a:off x="7189781" y="7899737"/>
          <a:ext cx="118533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31"/>
              </a:tblGrid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9327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직사각형 5"/>
          <p:cNvSpPr>
            <a:spLocks noChangeArrowheads="1"/>
          </p:cNvSpPr>
          <p:nvPr/>
        </p:nvSpPr>
        <p:spPr bwMode="auto">
          <a:xfrm>
            <a:off x="6664071" y="7112378"/>
            <a:ext cx="29994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3 4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6 3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/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- = 10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34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 4×6 3 /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평가하는 프로그램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MAX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typedef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stack{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data[MAX];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}stack;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evaluate(char x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op2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연산자에 따른 수식 평가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if(x=='+') return (op1+op2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if(x=='-') return (op1-op2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if(x=='*') return (op1*op2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if(x=='/') return (op1/op2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if(x=='%') return (op1%op2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2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3 4×6 3 / -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평가하는 프로그램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(stack *s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//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 의 초기화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&gt;top=-1;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empty(stack *s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empty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검사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&gt;top==-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return(1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return(0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full(stack *s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검사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&gt;top==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MAX-1)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return(1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return(0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41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3 4×6 3 / -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평가하는 프로그램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push(stack *s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x(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s-&gt;top=s-&gt;top+1;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&gt;data[s-&gt;top]=x;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pop(stack *s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x=s-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&gt;data[s-&gt;top];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&gt;top=s-&gt;top-1;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return(x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37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708981"/>
            <a:chOff x="1454251" y="3664625"/>
            <a:chExt cx="11282473" cy="470898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7089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양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간단한 성질 및 셈을 수학적으로 계산하여 표기하는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방식을 말함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(operator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프로그램의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산술식이나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연산식을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표현하고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처리하기 위해 제공되는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다양한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기호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연산자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:+,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-, *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등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말함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피연산자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(operand)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(operation)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참여하는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변수 또는 값을 말함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541011"/>
              </p:ext>
            </p:extLst>
          </p:nvPr>
        </p:nvGraphicFramePr>
        <p:xfrm>
          <a:off x="3179619" y="4360901"/>
          <a:ext cx="6019445" cy="38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165"/>
                <a:gridCol w="438474"/>
                <a:gridCol w="419202"/>
                <a:gridCol w="419202"/>
                <a:gridCol w="558935"/>
                <a:gridCol w="1012174"/>
                <a:gridCol w="931050"/>
                <a:gridCol w="1058243"/>
              </a:tblGrid>
              <a:tr h="386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산술식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sym typeface="Symbol"/>
                        </a:rPr>
                        <a:t>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연산자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7325419"/>
            <a:ext cx="11282473" cy="769441"/>
            <a:chOff x="1454251" y="3664625"/>
            <a:chExt cx="11282473" cy="769441"/>
          </a:xfrm>
        </p:grpSpPr>
        <p:sp>
          <p:nvSpPr>
            <p:cNvPr id="22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내부 표현 방법</a:t>
              </a: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26304"/>
              </p:ext>
            </p:extLst>
          </p:nvPr>
        </p:nvGraphicFramePr>
        <p:xfrm>
          <a:off x="1532188" y="7982475"/>
          <a:ext cx="1084061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739"/>
                <a:gridCol w="3460173"/>
                <a:gridCol w="2483427"/>
                <a:gridCol w="2231271"/>
              </a:tblGrid>
              <a:tr h="40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전위표기법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(prefix) polish notation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연산자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</a:t>
                      </a:r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</a:t>
                      </a:r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× + 1 2 + 3 4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LISP, Assembly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317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중위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(infix) 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표기법 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</a:t>
                      </a:r>
                      <a:r>
                        <a:rPr lang="ko-KR" altLang="en-US" sz="2200" b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연산자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</a:t>
                      </a:r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( 1 + 2 ) × ( 3 + 4 )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C, JAVA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2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후위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(postfix) 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표기법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폴란드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표기법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–</a:t>
                      </a:r>
                      <a:r>
                        <a:rPr lang="ko-KR" altLang="en-US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피연산자</a:t>
                      </a:r>
                      <a:r>
                        <a:rPr lang="ko-KR" altLang="en-US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r>
                        <a:rPr lang="ko-KR" altLang="en-US" sz="2200" b="0" u="sng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연산자</a:t>
                      </a:r>
                      <a:endParaRPr lang="ko-KR" altLang="en-US" sz="2200" b="0" u="sng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1 2 + 3 4 + ×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C(</a:t>
                      </a:r>
                      <a:r>
                        <a:rPr lang="en-US" altLang="ko-KR" sz="2200" b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c++</a:t>
                      </a:r>
                      <a:r>
                        <a:rPr lang="en-US" altLang="ko-KR" sz="22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a--)</a:t>
                      </a:r>
                      <a:endParaRPr lang="ko-KR" altLang="en-US" sz="2200" b="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3 4×6 3 / -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평가하는 프로그램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main(){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stack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op1,op2,val;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init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((x=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())!='\n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문자씩 후위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표현식을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읽음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isdigit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(x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push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x-48); //x-48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ASCII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부작용을 제거하기 위함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else{ 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피연산자이면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op2=pop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op1=pop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=evaluate(x,op1,op2); 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계산 결과를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push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85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평가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032421"/>
            <a:chOff x="1454251" y="3664625"/>
            <a:chExt cx="11282473" cy="603242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0324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Postfix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평가 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3 4×6 3 / -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평가하는 프로그램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=pop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(&amp;s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 결과값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평가 결과값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05766" y="5891629"/>
            <a:ext cx="9691623" cy="11079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:34*63/-</a:t>
            </a:r>
          </a:p>
          <a:p>
            <a:pPr fontAlgn="base"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평가 결과값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30386" y="589162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8321843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평가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75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033290" cy="523220"/>
            <a:chOff x="1577990" y="2199825"/>
            <a:chExt cx="403329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49255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3016210"/>
            <a:chOff x="1454251" y="3664625"/>
            <a:chExt cx="11282473" cy="301621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30162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운용하는 경우로서 일반적으로 </a:t>
              </a: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발생의 방지를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위해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사용되는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구조임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배열이나 연결리스트를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이용하여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표현할 수 있음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배열에서 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독립적으로 운영하면 단일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스택보다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2배의 공간을 활용할 수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있음(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오버플로우화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현상 감소)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7250" y="5700997"/>
            <a:ext cx="11282473" cy="2400657"/>
            <a:chOff x="1454251" y="3664625"/>
            <a:chExt cx="11282473" cy="2400657"/>
          </a:xfrm>
        </p:grpSpPr>
        <p:sp>
          <p:nvSpPr>
            <p:cNvPr id="11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stack-1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stack[m-1]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방향으로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top-1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증가하고 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stack-2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stack[0]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방향으로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top-2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감소함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 stack-1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은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stack[0]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방향으로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top-1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감소하고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stack-2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stack[m-1]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방향으로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top-2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증가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3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4555"/>
              </p:ext>
            </p:extLst>
          </p:nvPr>
        </p:nvGraphicFramePr>
        <p:xfrm>
          <a:off x="2027962" y="8092007"/>
          <a:ext cx="9360478" cy="670104"/>
        </p:xfrm>
        <a:graphic>
          <a:graphicData uri="http://schemas.openxmlformats.org/drawingml/2006/table">
            <a:tbl>
              <a:tblPr/>
              <a:tblGrid>
                <a:gridCol w="1517495"/>
                <a:gridCol w="1144056"/>
                <a:gridCol w="1171080"/>
                <a:gridCol w="1171080"/>
                <a:gridCol w="574476"/>
                <a:gridCol w="1309255"/>
                <a:gridCol w="1267691"/>
                <a:gridCol w="1205345"/>
              </a:tblGrid>
              <a:tr h="2588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stack[m]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stack[0]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stack[1]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stack[2]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stack[m-3]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stack[m-2]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stack[m-1]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2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</a:rPr>
                        <a:t>…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6"/>
          <p:cNvSpPr>
            <a:spLocks noChangeArrowheads="1"/>
          </p:cNvSpPr>
          <p:nvPr/>
        </p:nvSpPr>
        <p:spPr bwMode="auto">
          <a:xfrm>
            <a:off x="2898984" y="9079496"/>
            <a:ext cx="1098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stack-1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top-1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3388385" y="8854468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11031672" y="9086422"/>
            <a:ext cx="109876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stack-2</a:t>
            </a:r>
            <a:endParaRPr lang="en-US" altLang="ko-KR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top-2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flipV="1">
            <a:off x="11521073" y="8861394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sp>
        <p:nvSpPr>
          <p:cNvPr id="3" name="오른쪽 화살표 2"/>
          <p:cNvSpPr/>
          <p:nvPr/>
        </p:nvSpPr>
        <p:spPr>
          <a:xfrm>
            <a:off x="8909187" y="9432699"/>
            <a:ext cx="2028980" cy="377794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10800000">
            <a:off x="8888406" y="9023775"/>
            <a:ext cx="2028980" cy="377794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10800000">
            <a:off x="4143221" y="9486259"/>
            <a:ext cx="2028980" cy="377794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>
            <a:off x="4150147" y="9025634"/>
            <a:ext cx="2028980" cy="377794"/>
          </a:xfrm>
          <a:prstGeom prst="rightArrow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741096" y="9003318"/>
            <a:ext cx="643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602114" y="9009648"/>
            <a:ext cx="643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45736" y="9486259"/>
            <a:ext cx="643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594629" y="9432699"/>
            <a:ext cx="6431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697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MAX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stack[MAX],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-1,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MAX;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push_stackA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topB-1)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=topA+1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stack[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04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pop_stackA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-1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stack[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=topA-1; 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return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display_stackA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원소들을 출력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-1)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 0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("\t %d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stack[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36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push_stackB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if(topB-1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topA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=topB-1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stack[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pop_stackB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 삭제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MAX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stack[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=topB+1;}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2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display_stackB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원소들을 출력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MAX)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스택이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비었음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 MAX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("\t %d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stack[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option,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-----</a:t>
            </a:r>
            <a:r>
              <a:rPr lang="ko-KR" altLang="en-US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1.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원소를 삽입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2.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원소를 삽입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3.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원소를 삭제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4.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원소를 삭제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5.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원소들을 출력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09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6.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원소들을 출력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7.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해당되는 번호를 선택하세요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&amp;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option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switch(option){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삽입할 원소를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:");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", 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push_stackA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삽입할 원소를 입력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:");   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push_stackB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260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삭제된 원소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%d",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pop_stackA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삭제된 원소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%d",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val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pop_stackB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display_stackA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case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6: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display_stackB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break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}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while(option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7);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 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39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 방법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운영하는 프로그램</a:t>
              </a: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원소를 삽입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원소를 삽입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원소를 삭제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원소를 삭제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원소들을 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6.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원소들을 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7.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종료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연산에 해당되는 번호를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삽입할 원소를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해당되는 번호를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삽입할 원소를 입력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해당되는 번호를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원소들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20      10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연산에 해당되는 번호를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선택하세요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27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1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339102"/>
            <a:chOff x="1454251" y="3664625"/>
            <a:chExt cx="11282473" cy="2339102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33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괄호를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사용한 중위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전위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후위 표현 방법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72195" y="3944146"/>
            <a:ext cx="9162949" cy="141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수식의 각 연산자에 대해서 우선순위에 따라 괄호를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다시 표현한다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/>
            <a:endParaRPr lang="en-US" altLang="ko-KR" sz="10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 각 연산자를 그에 대응하는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전위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왼쪽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),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후위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오른쪽</a:t>
            </a:r>
            <a:r>
              <a: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괄호의 앞으로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endParaRPr lang="en-US" altLang="ko-KR" sz="10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 </a:t>
            </a:r>
            <a:r>
              <a:rPr lang="ko-KR" altLang="en-US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괄호를 </a:t>
            </a:r>
            <a:r>
              <a:rPr lang="ko-KR" altLang="en-US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제거한다</a:t>
            </a:r>
            <a:r>
              <a: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2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6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151035"/>
              </p:ext>
            </p:extLst>
          </p:nvPr>
        </p:nvGraphicFramePr>
        <p:xfrm>
          <a:off x="1872195" y="5611709"/>
          <a:ext cx="7126331" cy="2096926"/>
        </p:xfrm>
        <a:graphic>
          <a:graphicData uri="http://schemas.openxmlformats.org/drawingml/2006/table">
            <a:tbl>
              <a:tblPr/>
              <a:tblGrid>
                <a:gridCol w="838391"/>
                <a:gridCol w="1397320"/>
                <a:gridCol w="4890620"/>
              </a:tblGrid>
              <a:tr h="414837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산술식</a:t>
                      </a:r>
                      <a:r>
                        <a:rPr kumimoji="1" lang="ko-KR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: A × B – C / D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b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436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전위 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 ( A × B ) – ( C / D )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8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 (× (A B) – / ( C D ) )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8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 × A B / C 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원호 26"/>
          <p:cNvSpPr/>
          <p:nvPr/>
        </p:nvSpPr>
        <p:spPr>
          <a:xfrm rot="5400000">
            <a:off x="6792605" y="6103373"/>
            <a:ext cx="425375" cy="536683"/>
          </a:xfrm>
          <a:prstGeom prst="arc">
            <a:avLst>
              <a:gd name="adj1" fmla="val 16200000"/>
              <a:gd name="adj2" fmla="val 5280106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원호 27"/>
          <p:cNvSpPr/>
          <p:nvPr/>
        </p:nvSpPr>
        <p:spPr>
          <a:xfrm rot="5400000">
            <a:off x="5290079" y="5438176"/>
            <a:ext cx="859599" cy="1730667"/>
          </a:xfrm>
          <a:prstGeom prst="arc">
            <a:avLst>
              <a:gd name="adj1" fmla="val 16775633"/>
              <a:gd name="adj2" fmla="val 4645651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원호 28"/>
          <p:cNvSpPr/>
          <p:nvPr/>
        </p:nvSpPr>
        <p:spPr>
          <a:xfrm rot="5400000">
            <a:off x="5356955" y="6069033"/>
            <a:ext cx="434900" cy="523544"/>
          </a:xfrm>
          <a:prstGeom prst="arc">
            <a:avLst>
              <a:gd name="adj1" fmla="val 17249133"/>
              <a:gd name="adj2" fmla="val 5207290"/>
            </a:avLst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4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07895"/>
              </p:ext>
            </p:extLst>
          </p:nvPr>
        </p:nvGraphicFramePr>
        <p:xfrm>
          <a:off x="1899903" y="7883873"/>
          <a:ext cx="7126331" cy="2096926"/>
        </p:xfrm>
        <a:graphic>
          <a:graphicData uri="http://schemas.openxmlformats.org/drawingml/2006/table">
            <a:tbl>
              <a:tblPr/>
              <a:tblGrid>
                <a:gridCol w="838391"/>
                <a:gridCol w="1397320"/>
                <a:gridCol w="4890620"/>
              </a:tblGrid>
              <a:tr h="414837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× B – C / D</a:t>
                      </a:r>
                      <a:endParaRPr kumimoji="1" lang="ko-KR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b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74362">
                <a:tc row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후위 표현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 ( A × B ) – ( C / D )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386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 (A B) × (C D) / ) -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081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r>
                        <a:rPr kumimoji="1" lang="ko-KR" alt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itchFamily="18" charset="2"/>
                        <a:defRPr sz="22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itchFamily="18" charset="2"/>
                        <a:defRPr sz="1900"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Constantia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 B × C D / 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원호 31"/>
          <p:cNvSpPr/>
          <p:nvPr/>
        </p:nvSpPr>
        <p:spPr>
          <a:xfrm rot="5400000">
            <a:off x="6976935" y="7915296"/>
            <a:ext cx="653123" cy="1436569"/>
          </a:xfrm>
          <a:prstGeom prst="arc">
            <a:avLst>
              <a:gd name="adj1" fmla="val 16493725"/>
              <a:gd name="adj2" fmla="val 471752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원호 30"/>
          <p:cNvSpPr/>
          <p:nvPr/>
        </p:nvSpPr>
        <p:spPr>
          <a:xfrm rot="5400000">
            <a:off x="7331122" y="8367898"/>
            <a:ext cx="396002" cy="588153"/>
          </a:xfrm>
          <a:prstGeom prst="arc">
            <a:avLst>
              <a:gd name="adj1" fmla="val 16200000"/>
              <a:gd name="adj2" fmla="val 528010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원호 34"/>
          <p:cNvSpPr/>
          <p:nvPr/>
        </p:nvSpPr>
        <p:spPr>
          <a:xfrm rot="5400000">
            <a:off x="5983052" y="8367898"/>
            <a:ext cx="396002" cy="588153"/>
          </a:xfrm>
          <a:prstGeom prst="arc">
            <a:avLst>
              <a:gd name="adj1" fmla="val 16200000"/>
              <a:gd name="adj2" fmla="val 528010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5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109091"/>
            <a:chOff x="1454251" y="3664625"/>
            <a:chExt cx="11282473" cy="510909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1090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차원 배열로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개를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운영하는 경우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균등 분배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차등 분배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균등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분배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stack[m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대해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대하여 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b[</a:t>
              </a: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그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최하위 요소보다 하나 작은 위치를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나타냄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t[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](1≤i≤n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는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최상위 요소를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나타냄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공백상태는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b[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]=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t[</a:t>
              </a: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상태는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t[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]=b[i+1]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초기 조건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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b(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t(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= (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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m/n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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(i-1)) - 1, 1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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/>
                </a:rPr>
                <a:t>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 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스택에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삽입이 발생하면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t[</a:t>
              </a:r>
              <a:r>
                <a:rPr lang="en-US" altLang="ko-KR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]+1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의해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i+1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방향으로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증가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</a:t>
              </a: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top[</a:t>
              </a:r>
              <a:r>
                <a:rPr lang="en-US" altLang="ko-KR" sz="22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]-1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의하여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i-1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방향으로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감소</a:t>
              </a:r>
              <a:endParaRPr lang="en-US" altLang="ko-KR" sz="22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1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720332"/>
              </p:ext>
            </p:extLst>
          </p:nvPr>
        </p:nvGraphicFramePr>
        <p:xfrm>
          <a:off x="2378775" y="8019585"/>
          <a:ext cx="8656370" cy="756000"/>
        </p:xfrm>
        <a:graphic>
          <a:graphicData uri="http://schemas.openxmlformats.org/drawingml/2006/table">
            <a:tbl>
              <a:tblPr/>
              <a:tblGrid>
                <a:gridCol w="1280852"/>
                <a:gridCol w="965646"/>
                <a:gridCol w="988457"/>
                <a:gridCol w="988457"/>
                <a:gridCol w="442849"/>
                <a:gridCol w="1309254"/>
                <a:gridCol w="1371600"/>
                <a:gridCol w="1309255"/>
              </a:tblGrid>
              <a:tr h="40091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stack(m)</a:t>
                      </a:r>
                      <a:endParaRPr kumimoji="1" lang="ko-KR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stack[0]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stack[1]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stack[2]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…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stack[m-3]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stack[m-2]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stack[m-1]</a:t>
                      </a:r>
                    </a:p>
                  </a:txBody>
                  <a:tcPr marL="91439" marR="91439" marT="45671" marB="45671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0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HY엽서M" pitchFamily="18" charset="-127"/>
                        <a:ea typeface="HY엽서M" pitchFamily="18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고딕 Std B" pitchFamily="34" charset="-127"/>
                          <a:ea typeface="Adobe 고딕 Std B" pitchFamily="34" charset="-127"/>
                        </a:rPr>
                        <a:t>…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6"/>
          <p:cNvSpPr>
            <a:spLocks noChangeArrowheads="1"/>
          </p:cNvSpPr>
          <p:nvPr/>
        </p:nvSpPr>
        <p:spPr bwMode="auto">
          <a:xfrm>
            <a:off x="3240199" y="9168967"/>
            <a:ext cx="66075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t[1</a:t>
            </a: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7"/>
          <p:cNvSpPr>
            <a:spLocks noChangeArrowheads="1"/>
          </p:cNvSpPr>
          <p:nvPr/>
        </p:nvSpPr>
        <p:spPr bwMode="auto">
          <a:xfrm>
            <a:off x="10653971" y="9202159"/>
            <a:ext cx="931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b[n+1]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510600" y="8943939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11137246" y="8947485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6"/>
          <p:cNvSpPr>
            <a:spLocks noChangeArrowheads="1"/>
          </p:cNvSpPr>
          <p:nvPr/>
        </p:nvSpPr>
        <p:spPr bwMode="auto">
          <a:xfrm>
            <a:off x="6168500" y="9172513"/>
            <a:ext cx="660758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b[3]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t[2]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6438900" y="8947485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6"/>
          <p:cNvSpPr>
            <a:spLocks noChangeArrowheads="1"/>
          </p:cNvSpPr>
          <p:nvPr/>
        </p:nvSpPr>
        <p:spPr bwMode="auto">
          <a:xfrm>
            <a:off x="9173562" y="9172513"/>
            <a:ext cx="851516" cy="70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b[i+1]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</a:t>
            </a:r>
            <a:r>
              <a:rPr lang="en-US" altLang="ko-KR" sz="18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9539339" y="8947485"/>
            <a:ext cx="0" cy="2143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2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9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431983"/>
            <a:chOff x="1454251" y="3664625"/>
            <a:chExt cx="11282473" cy="443198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431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삽입에서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ko-KR" altLang="en-US" sz="24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i+1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 만나는 경우에 </a:t>
              </a:r>
              <a:r>
                <a:rPr lang="ko-KR" altLang="en-US" sz="2400" dirty="0" err="1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오버플로우가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발생함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s[m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en-US" altLang="ko-KR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200" dirty="0" err="1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스택으로</a:t>
              </a:r>
              <a:r>
                <a:rPr lang="ko-KR" altLang="en-US" sz="22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분할했을 때의 초기 </a:t>
              </a:r>
              <a:r>
                <a:rPr lang="ko-KR" altLang="en-US" sz="22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</a:t>
              </a:r>
              <a:endParaRPr lang="en-US" altLang="ko-KR" sz="22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스택에서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overflow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발생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조건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:t[</a:t>
              </a:r>
              <a:r>
                <a:rPr lang="en-US" altLang="ko-KR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]=b[i+1])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stack[m]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빈자리가 있는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상태임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6784"/>
              </p:ext>
            </p:extLst>
          </p:nvPr>
        </p:nvGraphicFramePr>
        <p:xfrm>
          <a:off x="2090912" y="4732768"/>
          <a:ext cx="7500939" cy="396154"/>
        </p:xfrm>
        <a:graphic>
          <a:graphicData uri="http://schemas.openxmlformats.org/drawingml/2006/table">
            <a:tbl>
              <a:tblPr/>
              <a:tblGrid>
                <a:gridCol w="1253613"/>
                <a:gridCol w="1041221"/>
                <a:gridCol w="1041221"/>
                <a:gridCol w="1041221"/>
                <a:gridCol w="1041221"/>
                <a:gridCol w="1041221"/>
                <a:gridCol w="1041221"/>
              </a:tblGrid>
              <a:tr h="33496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Stack[m]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…………</a:t>
                      </a: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6"/>
          <p:cNvSpPr>
            <a:spLocks noChangeArrowheads="1"/>
          </p:cNvSpPr>
          <p:nvPr/>
        </p:nvSpPr>
        <p:spPr bwMode="auto">
          <a:xfrm>
            <a:off x="9163478" y="5173948"/>
            <a:ext cx="8274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b[n+1]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7" name="직사각형 15"/>
          <p:cNvSpPr>
            <a:spLocks noChangeArrowheads="1"/>
          </p:cNvSpPr>
          <p:nvPr/>
        </p:nvSpPr>
        <p:spPr bwMode="auto">
          <a:xfrm>
            <a:off x="8008622" y="5193217"/>
            <a:ext cx="5709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b[n]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5" name="직사각형 16"/>
          <p:cNvSpPr>
            <a:spLocks noChangeArrowheads="1"/>
          </p:cNvSpPr>
          <p:nvPr/>
        </p:nvSpPr>
        <p:spPr bwMode="auto">
          <a:xfrm>
            <a:off x="8073399" y="5452328"/>
            <a:ext cx="5228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t[n]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6" name="직사각형 17"/>
          <p:cNvSpPr>
            <a:spLocks noChangeArrowheads="1"/>
          </p:cNvSpPr>
          <p:nvPr/>
        </p:nvSpPr>
        <p:spPr bwMode="auto">
          <a:xfrm>
            <a:off x="3905512" y="5207286"/>
            <a:ext cx="56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b[1</a:t>
            </a:r>
            <a:r>
              <a:rPr lang="en-US" altLang="ko-KR" sz="1600" b="1" dirty="0">
                <a:latin typeface="Adobe 고딕 Std B" pitchFamily="34" charset="-127"/>
                <a:ea typeface="Adobe 고딕 Std B" pitchFamily="34" charset="-127"/>
              </a:rPr>
              <a:t>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7" name="직사각형 18"/>
          <p:cNvSpPr>
            <a:spLocks noChangeArrowheads="1"/>
          </p:cNvSpPr>
          <p:nvPr/>
        </p:nvSpPr>
        <p:spPr bwMode="auto">
          <a:xfrm>
            <a:off x="2915332" y="5212048"/>
            <a:ext cx="56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>
                <a:latin typeface="Adobe 고딕 Std B" pitchFamily="34" charset="-127"/>
                <a:ea typeface="Adobe 고딕 Std B" pitchFamily="34" charset="-127"/>
              </a:rPr>
              <a:t>b</a:t>
            </a: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[0</a:t>
            </a:r>
            <a:r>
              <a:rPr lang="en-US" altLang="ko-KR" sz="1600" b="1" dirty="0">
                <a:latin typeface="Adobe 고딕 Std B" pitchFamily="34" charset="-127"/>
                <a:ea typeface="Adobe 고딕 Std B" pitchFamily="34" charset="-127"/>
              </a:rPr>
              <a:t>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8" name="직사각형 20"/>
          <p:cNvSpPr>
            <a:spLocks noChangeArrowheads="1"/>
          </p:cNvSpPr>
          <p:nvPr/>
        </p:nvSpPr>
        <p:spPr bwMode="auto">
          <a:xfrm>
            <a:off x="3911924" y="5455710"/>
            <a:ext cx="51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t[1</a:t>
            </a:r>
            <a:r>
              <a:rPr lang="en-US" altLang="ko-KR" sz="1600" b="1" dirty="0">
                <a:latin typeface="Adobe 고딕 Std B" pitchFamily="34" charset="-127"/>
                <a:ea typeface="Adobe 고딕 Std B" pitchFamily="34" charset="-127"/>
              </a:rPr>
              <a:t>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9" name="직사각형 21"/>
          <p:cNvSpPr>
            <a:spLocks noChangeArrowheads="1"/>
          </p:cNvSpPr>
          <p:nvPr/>
        </p:nvSpPr>
        <p:spPr bwMode="auto">
          <a:xfrm>
            <a:off x="2957010" y="5489047"/>
            <a:ext cx="51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t[0</a:t>
            </a:r>
            <a:r>
              <a:rPr lang="en-US" altLang="ko-KR" sz="1600" b="1" dirty="0">
                <a:latin typeface="Adobe 고딕 Std B" pitchFamily="34" charset="-127"/>
                <a:ea typeface="Adobe 고딕 Std B" pitchFamily="34" charset="-127"/>
              </a:rPr>
              <a:t>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414443" y="4471158"/>
            <a:ext cx="9268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1600" dirty="0">
                <a:latin typeface="Adobe 고딕 Std B" pitchFamily="34" charset="-127"/>
                <a:ea typeface="Adobe 고딕 Std B" pitchFamily="34" charset="-127"/>
              </a:rPr>
              <a:t>stack[0]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8510641" y="4458804"/>
            <a:ext cx="11817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10000"/>
            </a:pPr>
            <a:r>
              <a:rPr kumimoji="1" lang="en-US" altLang="ko-KR" sz="1600" dirty="0" smtClean="0">
                <a:latin typeface="Adobe 고딕 Std B" pitchFamily="34" charset="-127"/>
                <a:ea typeface="Adobe 고딕 Std B" pitchFamily="34" charset="-127"/>
              </a:rPr>
              <a:t>stack[m-1]</a:t>
            </a:r>
            <a:endParaRPr kumimoji="1" lang="en-US" altLang="ko-KR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2" name="직사각형 17"/>
          <p:cNvSpPr>
            <a:spLocks noChangeArrowheads="1"/>
          </p:cNvSpPr>
          <p:nvPr/>
        </p:nvSpPr>
        <p:spPr bwMode="auto">
          <a:xfrm>
            <a:off x="4961748" y="5220658"/>
            <a:ext cx="56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b[2]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43" name="직사각형 20"/>
          <p:cNvSpPr>
            <a:spLocks noChangeArrowheads="1"/>
          </p:cNvSpPr>
          <p:nvPr/>
        </p:nvSpPr>
        <p:spPr bwMode="auto">
          <a:xfrm>
            <a:off x="4968160" y="5469082"/>
            <a:ext cx="5148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b="1" dirty="0" smtClean="0">
                <a:latin typeface="Adobe 고딕 Std B" pitchFamily="34" charset="-127"/>
                <a:ea typeface="Adobe 고딕 Std B" pitchFamily="34" charset="-127"/>
              </a:rPr>
              <a:t>t[2]</a:t>
            </a:r>
            <a:endParaRPr lang="ko-KR" altLang="en-US" sz="16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57" name="오른쪽 화살표 56"/>
          <p:cNvSpPr/>
          <p:nvPr/>
        </p:nvSpPr>
        <p:spPr>
          <a:xfrm>
            <a:off x="7361174" y="8618938"/>
            <a:ext cx="2298933" cy="144016"/>
          </a:xfrm>
          <a:prstGeom prst="rightArrow">
            <a:avLst/>
          </a:prstGeom>
          <a:solidFill>
            <a:srgbClr val="203864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오른쪽 화살표 57"/>
          <p:cNvSpPr/>
          <p:nvPr/>
        </p:nvSpPr>
        <p:spPr>
          <a:xfrm rot="10800000">
            <a:off x="4333578" y="8620657"/>
            <a:ext cx="2298933" cy="144016"/>
          </a:xfrm>
          <a:prstGeom prst="rightArrow">
            <a:avLst/>
          </a:prstGeom>
          <a:solidFill>
            <a:srgbClr val="203864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685842" y="8878045"/>
            <a:ext cx="4297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j+1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있는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최소의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j(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≤n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b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스택을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찾음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61904" y="8884348"/>
            <a:ext cx="41859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1≤j&lt;</a:t>
            </a:r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</a:t>
            </a:r>
            <a:r>
              <a:rPr lang="ko-KR" altLang="en-US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j+1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빈 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공간이 있는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 </a:t>
            </a:r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찾음</a:t>
            </a:r>
            <a:endParaRPr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직사각형 18"/>
          <p:cNvSpPr>
            <a:spLocks noChangeArrowheads="1"/>
          </p:cNvSpPr>
          <p:nvPr/>
        </p:nvSpPr>
        <p:spPr bwMode="auto">
          <a:xfrm>
            <a:off x="3013506" y="7587635"/>
            <a:ext cx="60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2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609704"/>
              </p:ext>
            </p:extLst>
          </p:nvPr>
        </p:nvGraphicFramePr>
        <p:xfrm>
          <a:off x="1570429" y="6784654"/>
          <a:ext cx="10378192" cy="396154"/>
        </p:xfrm>
        <a:graphic>
          <a:graphicData uri="http://schemas.openxmlformats.org/drawingml/2006/table">
            <a:tbl>
              <a:tblPr/>
              <a:tblGrid>
                <a:gridCol w="1734482"/>
                <a:gridCol w="758834"/>
                <a:gridCol w="672985"/>
                <a:gridCol w="1000044"/>
                <a:gridCol w="647879"/>
                <a:gridCol w="1699467"/>
                <a:gridCol w="748145"/>
                <a:gridCol w="727364"/>
                <a:gridCol w="727363"/>
                <a:gridCol w="935182"/>
                <a:gridCol w="726447"/>
              </a:tblGrid>
              <a:tr h="33496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Stack[m]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Y헤드라인M" pitchFamily="18" charset="-127"/>
                          <a:ea typeface="HY헤드라인M" pitchFamily="18" charset="-127"/>
                        </a:rPr>
                        <a:t>…</a:t>
                      </a: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헤드라인M" pitchFamily="18" charset="-127"/>
                        <a:ea typeface="HY헤드라인M" pitchFamily="18" charset="-127"/>
                      </a:endParaRPr>
                    </a:p>
                  </a:txBody>
                  <a:tcPr marL="91439" marR="91439" marT="45677" marB="456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 flipV="1">
            <a:off x="3275871" y="7223952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>
            <a:spLocks noChangeArrowheads="1"/>
          </p:cNvSpPr>
          <p:nvPr/>
        </p:nvSpPr>
        <p:spPr bwMode="auto">
          <a:xfrm>
            <a:off x="3771046" y="7594561"/>
            <a:ext cx="5613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[0</a:t>
            </a:r>
            <a:r>
              <a:rPr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5" name="직선 화살표 연결선 64"/>
          <p:cNvCxnSpPr/>
          <p:nvPr/>
        </p:nvCxnSpPr>
        <p:spPr>
          <a:xfrm flipV="1">
            <a:off x="4010167" y="7230878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>
            <a:spLocks noChangeArrowheads="1"/>
          </p:cNvSpPr>
          <p:nvPr/>
        </p:nvSpPr>
        <p:spPr bwMode="auto">
          <a:xfrm>
            <a:off x="4398970" y="7601487"/>
            <a:ext cx="60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b[1]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661335" y="7237804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>
            <a:spLocks noChangeArrowheads="1"/>
          </p:cNvSpPr>
          <p:nvPr/>
        </p:nvSpPr>
        <p:spPr bwMode="auto">
          <a:xfrm>
            <a:off x="5403432" y="7608413"/>
            <a:ext cx="607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b[1]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V="1">
            <a:off x="5665797" y="7244730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>
            <a:spLocks noChangeArrowheads="1"/>
          </p:cNvSpPr>
          <p:nvPr/>
        </p:nvSpPr>
        <p:spPr bwMode="auto">
          <a:xfrm>
            <a:off x="6089865" y="7615339"/>
            <a:ext cx="53732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6316965" y="7251656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6764277" y="7622265"/>
            <a:ext cx="4908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</a:t>
            </a:r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968133" y="7258582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>
            <a:spLocks noChangeArrowheads="1"/>
          </p:cNvSpPr>
          <p:nvPr/>
        </p:nvSpPr>
        <p:spPr bwMode="auto">
          <a:xfrm>
            <a:off x="6649773" y="8282103"/>
            <a:ext cx="777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b[i+1]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 flipV="1">
            <a:off x="6975059" y="7888968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>
            <a:spLocks noChangeArrowheads="1"/>
          </p:cNvSpPr>
          <p:nvPr/>
        </p:nvSpPr>
        <p:spPr bwMode="auto">
          <a:xfrm>
            <a:off x="7676224" y="7615335"/>
            <a:ext cx="73129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t[i+1]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8000303" y="7251652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>
            <a:spLocks noChangeArrowheads="1"/>
          </p:cNvSpPr>
          <p:nvPr/>
        </p:nvSpPr>
        <p:spPr bwMode="auto">
          <a:xfrm>
            <a:off x="7652979" y="8280384"/>
            <a:ext cx="7777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b[i+2]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>
          <a:xfrm flipV="1">
            <a:off x="8028011" y="7882038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8549579" y="7587623"/>
            <a:ext cx="5501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b[j]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 flipV="1">
            <a:off x="8783089" y="7223940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>
            <a:spLocks noChangeArrowheads="1"/>
          </p:cNvSpPr>
          <p:nvPr/>
        </p:nvSpPr>
        <p:spPr bwMode="auto">
          <a:xfrm>
            <a:off x="9307118" y="7594549"/>
            <a:ext cx="5036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t[j]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 flipV="1">
            <a:off x="9517385" y="7230866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/>
          <p:cNvSpPr>
            <a:spLocks noChangeArrowheads="1"/>
          </p:cNvSpPr>
          <p:nvPr/>
        </p:nvSpPr>
        <p:spPr bwMode="auto">
          <a:xfrm>
            <a:off x="9897946" y="7601475"/>
            <a:ext cx="7906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b[j+1]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>
          <a:xfrm flipV="1">
            <a:off x="10251681" y="7237792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>
            <a:spLocks noChangeArrowheads="1"/>
          </p:cNvSpPr>
          <p:nvPr/>
        </p:nvSpPr>
        <p:spPr bwMode="auto">
          <a:xfrm>
            <a:off x="11678783" y="7587619"/>
            <a:ext cx="6094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b[n]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V="1">
            <a:off x="11941949" y="7223936"/>
            <a:ext cx="0" cy="35329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/>
          <p:cNvSpPr/>
          <p:nvPr/>
        </p:nvSpPr>
        <p:spPr>
          <a:xfrm>
            <a:off x="6658590" y="6650211"/>
            <a:ext cx="594493" cy="698417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56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755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다중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삽입에서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오버플로우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해결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ko-KR" altLang="en-US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Knuth</a:t>
              </a:r>
              <a:r>
                <a:rPr lang="ko-KR" altLang="en-US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</a:t>
              </a:r>
              <a:r>
                <a:rPr lang="en-US" altLang="ko-KR" sz="2400" dirty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repacking </a:t>
              </a:r>
              <a:r>
                <a:rPr lang="ko-KR" altLang="en-US" sz="2400" dirty="0" smtClean="0">
                  <a:effectLst/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 flipV="1">
            <a:off x="-2" y="1238048"/>
            <a:ext cx="5067301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0005" y="647996"/>
            <a:ext cx="35637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다중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830636" y="4031515"/>
            <a:ext cx="9433109" cy="495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j+1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빈 공간이 있는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오른쪽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공간을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t(j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&lt; b(j+1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 최소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①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 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있으면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i+1, i+2, i+3,…, 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오른쪽으로 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자리씩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이동하여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i+1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새로운 공간을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j(1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대한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j+1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빈 공간이 있는 경우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왼쪽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빈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공간을 찾는다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-1 t(j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&lt; b(j+1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되는 최대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ko-K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-2 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있으면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j+1, j+2, j+3,…,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왼쪽으로 이동하여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i+1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사이에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공간을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확보한다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</a:t>
            </a:r>
            <a:r>
              <a:rPr lang="ko-KR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만족하는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없으면 다중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stack[m]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모두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사용하기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때문에 빈 공간이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없다</a:t>
            </a:r>
            <a:r>
              <a:rPr lang="en-US" altLang="ko-KR" sz="220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661941" cy="523220"/>
            <a:chOff x="1577990" y="2199825"/>
            <a:chExt cx="5661941" cy="420404"/>
          </a:xfrm>
        </p:grpSpPr>
        <p:sp>
          <p:nvSpPr>
            <p:cNvPr id="13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12121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배열의 다중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(multi-stack)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987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산술식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변환이나 평가에 활용할 수 있다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여러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sz="24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스택을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운용하는 경우로서 일반적으로 </a:t>
            </a:r>
            <a:r>
              <a:rPr lang="ko-KR" altLang="en-US" sz="24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발생을 방지하기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위해 사용되는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자료구조이다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작업에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필요한 자료를 사용할 수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없으며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작업을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중단하고 배열의 크기를 다시 재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선언해야 한다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0" lvl="3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 smtClean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다중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스택은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발생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 </a:t>
            </a:r>
            <a:r>
              <a:rPr lang="ko-KR" altLang="en-US" sz="24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많은 요소들이 이동 및 재 배열되어야 하는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문제점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repacking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작업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)이 있으며  </a:t>
            </a:r>
            <a:r>
              <a:rPr lang="ko-KR" altLang="en-US" sz="2400" dirty="0" err="1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비순차표현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연결구조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ko-KR" altLang="en-US" sz="24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구현하여 </a:t>
            </a:r>
            <a:r>
              <a:rPr lang="ko-KR" altLang="en-US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해결할 수 있다</a:t>
            </a:r>
            <a:r>
              <a:rPr lang="en-US" altLang="ko-KR" sz="2400" dirty="0" smtClean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4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1" indent="-342900" fontAlgn="base">
              <a:spcBef>
                <a:spcPct val="0"/>
              </a:spcBef>
              <a:buFontTx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15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3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401753"/>
            <a:chOff x="1454251" y="3664625"/>
            <a:chExt cx="11282473" cy="64017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스택을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사용하여 입력된 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표현식을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72196" y="3944146"/>
            <a:ext cx="9786404" cy="2708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연산식을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토큰 단위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문자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입력받아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피연산자일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경우 바로  출력한다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/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ko-KR" altLang="en-US" sz="2200" dirty="0" smtClean="0">
                <a:latin typeface="휴먼중간팸체"/>
                <a:ea typeface="휴먼중간팸체"/>
              </a:rPr>
              <a:t>②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연산자를 만나면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우선순위를 고려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lvl="0"/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00000" lvl="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⇔ </a:t>
            </a: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저장된 연산자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(ISP) &lt;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연산자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(ICP)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 경우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marL="900000" lvl="0" indent="-342900">
              <a:buFont typeface="Arial" panose="020B0604020202020204" pitchFamily="34" charset="0"/>
              <a:buChar char="•"/>
            </a:pPr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00000" lvl="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삭제한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후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⇔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스택에</a:t>
            </a:r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저장된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(ISP) &gt;=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연산자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(ISP)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 경우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lvl="0"/>
            <a:endParaRPr lang="en-US" altLang="ko-KR" sz="10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휴먼중간팸체"/>
                <a:ea typeface="휴먼중간팸체"/>
              </a:rPr>
              <a:t>③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우측 괄호를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만나면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연산자를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하거나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연산식을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 읽은 경우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 때까지 삭제한다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01393"/>
              </p:ext>
            </p:extLst>
          </p:nvPr>
        </p:nvGraphicFramePr>
        <p:xfrm>
          <a:off x="1872196" y="6929432"/>
          <a:ext cx="10015004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404"/>
                <a:gridCol w="4281055"/>
                <a:gridCol w="394854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연산자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ISP(I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Stack Priority)</a:t>
                      </a:r>
                      <a:endParaRPr lang="ko-KR" altLang="en-US" sz="20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557100" lvl="0" indent="0">
                        <a:buFontTx/>
                        <a:buNone/>
                      </a:pP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ICP(In Coming Priority)</a:t>
                      </a:r>
                      <a:r>
                        <a:rPr lang="ko-KR" altLang="en-US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en-US" altLang="ko-KR" sz="2000" dirty="0" smtClean="0"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**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*, /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+, -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22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5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401753"/>
            <a:chOff x="1454251" y="3664625"/>
            <a:chExt cx="11282473" cy="64017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A+B×C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직사각형 5"/>
          <p:cNvSpPr>
            <a:spLocks noChangeArrowheads="1"/>
          </p:cNvSpPr>
          <p:nvPr/>
        </p:nvSpPr>
        <p:spPr bwMode="auto">
          <a:xfrm>
            <a:off x="2589543" y="4187346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 ×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00471"/>
              </p:ext>
            </p:extLst>
          </p:nvPr>
        </p:nvGraphicFramePr>
        <p:xfrm>
          <a:off x="2345944" y="4717745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2206320" y="5950797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01090" y="3854837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5"/>
          <p:cNvSpPr>
            <a:spLocks noChangeArrowheads="1"/>
          </p:cNvSpPr>
          <p:nvPr/>
        </p:nvSpPr>
        <p:spPr bwMode="auto">
          <a:xfrm>
            <a:off x="5464385" y="4194272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B ×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77908"/>
              </p:ext>
            </p:extLst>
          </p:nvPr>
        </p:nvGraphicFramePr>
        <p:xfrm>
          <a:off x="5220786" y="4724671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7"/>
          <p:cNvSpPr>
            <a:spLocks noChangeArrowheads="1"/>
          </p:cNvSpPr>
          <p:nvPr/>
        </p:nvSpPr>
        <p:spPr bwMode="auto">
          <a:xfrm>
            <a:off x="5081162" y="5957723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904534" y="386176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5"/>
          <p:cNvSpPr>
            <a:spLocks noChangeArrowheads="1"/>
          </p:cNvSpPr>
          <p:nvPr/>
        </p:nvSpPr>
        <p:spPr bwMode="auto">
          <a:xfrm>
            <a:off x="8339227" y="4201198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×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51885"/>
              </p:ext>
            </p:extLst>
          </p:nvPr>
        </p:nvGraphicFramePr>
        <p:xfrm>
          <a:off x="8095628" y="4731597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7"/>
          <p:cNvSpPr>
            <a:spLocks noChangeArrowheads="1"/>
          </p:cNvSpPr>
          <p:nvPr/>
        </p:nvSpPr>
        <p:spPr bwMode="auto">
          <a:xfrm>
            <a:off x="7956004" y="596464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AB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007978" y="3868689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2596469" y="6999842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×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16883"/>
              </p:ext>
            </p:extLst>
          </p:nvPr>
        </p:nvGraphicFramePr>
        <p:xfrm>
          <a:off x="2352870" y="7530241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7"/>
          <p:cNvSpPr>
            <a:spLocks noChangeArrowheads="1"/>
          </p:cNvSpPr>
          <p:nvPr/>
        </p:nvSpPr>
        <p:spPr bwMode="auto">
          <a:xfrm>
            <a:off x="2213246" y="8763293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35386" y="666733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5"/>
          <p:cNvSpPr>
            <a:spLocks noChangeArrowheads="1"/>
          </p:cNvSpPr>
          <p:nvPr/>
        </p:nvSpPr>
        <p:spPr bwMode="auto">
          <a:xfrm>
            <a:off x="5471311" y="7006768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 ×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196588"/>
              </p:ext>
            </p:extLst>
          </p:nvPr>
        </p:nvGraphicFramePr>
        <p:xfrm>
          <a:off x="5227712" y="7537167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5" name="직사각형 7"/>
          <p:cNvSpPr>
            <a:spLocks noChangeArrowheads="1"/>
          </p:cNvSpPr>
          <p:nvPr/>
        </p:nvSpPr>
        <p:spPr bwMode="auto">
          <a:xfrm>
            <a:off x="5088088" y="877021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ABC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680394" y="6674259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5"/>
          <p:cNvSpPr>
            <a:spLocks noChangeArrowheads="1"/>
          </p:cNvSpPr>
          <p:nvPr/>
        </p:nvSpPr>
        <p:spPr bwMode="auto">
          <a:xfrm>
            <a:off x="8346153" y="7013694"/>
            <a:ext cx="13805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B ×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318854"/>
              </p:ext>
            </p:extLst>
          </p:nvPr>
        </p:nvGraphicFramePr>
        <p:xfrm>
          <a:off x="8102554" y="7544093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7"/>
          <p:cNvSpPr>
            <a:spLocks noChangeArrowheads="1"/>
          </p:cNvSpPr>
          <p:nvPr/>
        </p:nvSpPr>
        <p:spPr bwMode="auto">
          <a:xfrm>
            <a:off x="7962930" y="8777145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ABC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×+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3012" y="6999842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(ICP&gt;ISP)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1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521" y="5037434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63" y="5002796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7" y="78360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89" y="7818305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41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1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401753"/>
            <a:chOff x="1454251" y="3664625"/>
            <a:chExt cx="11282473" cy="64017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A×B+C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직사각형 5"/>
          <p:cNvSpPr>
            <a:spLocks noChangeArrowheads="1"/>
          </p:cNvSpPr>
          <p:nvPr/>
        </p:nvSpPr>
        <p:spPr bwMode="auto">
          <a:xfrm>
            <a:off x="2561491" y="4187346"/>
            <a:ext cx="1436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 ×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B + C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661599"/>
              </p:ext>
            </p:extLst>
          </p:nvPr>
        </p:nvGraphicFramePr>
        <p:xfrm>
          <a:off x="2345944" y="4717745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2206320" y="5950797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801090" y="3854837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5"/>
          <p:cNvSpPr>
            <a:spLocks noChangeArrowheads="1"/>
          </p:cNvSpPr>
          <p:nvPr/>
        </p:nvSpPr>
        <p:spPr bwMode="auto">
          <a:xfrm>
            <a:off x="5464385" y="4194272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A </a:t>
            </a:r>
            <a:r>
              <a:rPr lang="en-US" altLang="ko-KR" sz="2000" b="1" dirty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×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B + C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2128"/>
              </p:ext>
            </p:extLst>
          </p:nvPr>
        </p:nvGraphicFramePr>
        <p:xfrm>
          <a:off x="5220786" y="4724671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7"/>
          <p:cNvSpPr>
            <a:spLocks noChangeArrowheads="1"/>
          </p:cNvSpPr>
          <p:nvPr/>
        </p:nvSpPr>
        <p:spPr bwMode="auto">
          <a:xfrm>
            <a:off x="5081162" y="5957723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5925316" y="386176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5"/>
          <p:cNvSpPr>
            <a:spLocks noChangeArrowheads="1"/>
          </p:cNvSpPr>
          <p:nvPr/>
        </p:nvSpPr>
        <p:spPr bwMode="auto">
          <a:xfrm>
            <a:off x="8339227" y="4201198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×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+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386146"/>
              </p:ext>
            </p:extLst>
          </p:nvPr>
        </p:nvGraphicFramePr>
        <p:xfrm>
          <a:off x="8095628" y="4731597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8" name="직사각형 7"/>
          <p:cNvSpPr>
            <a:spLocks noChangeArrowheads="1"/>
          </p:cNvSpPr>
          <p:nvPr/>
        </p:nvSpPr>
        <p:spPr bwMode="auto">
          <a:xfrm>
            <a:off x="7956004" y="596464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9070324" y="3868689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2596469" y="6999842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×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30966"/>
              </p:ext>
            </p:extLst>
          </p:nvPr>
        </p:nvGraphicFramePr>
        <p:xfrm>
          <a:off x="2352870" y="7530241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1" name="직사각형 7"/>
          <p:cNvSpPr>
            <a:spLocks noChangeArrowheads="1"/>
          </p:cNvSpPr>
          <p:nvPr/>
        </p:nvSpPr>
        <p:spPr bwMode="auto">
          <a:xfrm>
            <a:off x="2234028" y="8763293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×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535386" y="666733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5"/>
          <p:cNvSpPr>
            <a:spLocks noChangeArrowheads="1"/>
          </p:cNvSpPr>
          <p:nvPr/>
        </p:nvSpPr>
        <p:spPr bwMode="auto">
          <a:xfrm>
            <a:off x="5471311" y="7006768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×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+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endParaRPr lang="ko-KR" altLang="en-US" sz="2000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277748"/>
              </p:ext>
            </p:extLst>
          </p:nvPr>
        </p:nvGraphicFramePr>
        <p:xfrm>
          <a:off x="5227712" y="7537167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5" name="직사각형 7"/>
          <p:cNvSpPr>
            <a:spLocks noChangeArrowheads="1"/>
          </p:cNvSpPr>
          <p:nvPr/>
        </p:nvSpPr>
        <p:spPr bwMode="auto">
          <a:xfrm>
            <a:off x="5108870" y="877021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×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 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6680394" y="6674259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5"/>
          <p:cNvSpPr>
            <a:spLocks noChangeArrowheads="1"/>
          </p:cNvSpPr>
          <p:nvPr/>
        </p:nvSpPr>
        <p:spPr bwMode="auto">
          <a:xfrm>
            <a:off x="8346153" y="7013694"/>
            <a:ext cx="13805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 × 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 + C</a:t>
            </a:r>
            <a:endParaRPr lang="ko-KR" altLang="en-US" sz="2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49703"/>
              </p:ext>
            </p:extLst>
          </p:nvPr>
        </p:nvGraphicFramePr>
        <p:xfrm>
          <a:off x="8102554" y="7544093"/>
          <a:ext cx="18539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985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9" name="직사각형 7"/>
          <p:cNvSpPr>
            <a:spLocks noChangeArrowheads="1"/>
          </p:cNvSpPr>
          <p:nvPr/>
        </p:nvSpPr>
        <p:spPr bwMode="auto">
          <a:xfrm>
            <a:off x="7983712" y="8777145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AB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×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2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</a:t>
            </a:r>
            <a:r>
              <a:rPr lang="ko-KR" altLang="en-US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83012" y="6999842"/>
            <a:ext cx="1295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(ICP&lt;=ISP)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226628" y="9165562"/>
            <a:ext cx="21355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ICP&gt;ISP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될 때까지 </a:t>
            </a:r>
            <a:endParaRPr lang="en-US" altLang="ko-KR" sz="18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r>
              <a:rPr lang="en-US" altLang="ko-KR" sz="18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op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 후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push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5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7" y="78360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69" y="78360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168" y="50166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8447" y="50166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49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401753"/>
            <a:chOff x="1454251" y="3664625"/>
            <a:chExt cx="11282473" cy="64017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4017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A×(B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+ C)/D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1" name="직사각형 5"/>
          <p:cNvSpPr>
            <a:spLocks noChangeArrowheads="1"/>
          </p:cNvSpPr>
          <p:nvPr/>
        </p:nvSpPr>
        <p:spPr bwMode="auto">
          <a:xfrm>
            <a:off x="2064097" y="4187346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A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×(B+C)/D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08102"/>
              </p:ext>
            </p:extLst>
          </p:nvPr>
        </p:nvGraphicFramePr>
        <p:xfrm>
          <a:off x="2200470" y="4613835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7"/>
          <p:cNvSpPr>
            <a:spLocks noChangeArrowheads="1"/>
          </p:cNvSpPr>
          <p:nvPr/>
        </p:nvSpPr>
        <p:spPr bwMode="auto">
          <a:xfrm>
            <a:off x="1707552" y="6200181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2323104" y="3854837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520" y="501665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5"/>
          <p:cNvSpPr>
            <a:spLocks noChangeArrowheads="1"/>
          </p:cNvSpPr>
          <p:nvPr/>
        </p:nvSpPr>
        <p:spPr bwMode="auto">
          <a:xfrm>
            <a:off x="4045313" y="4215054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×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(B+C)/D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17469"/>
              </p:ext>
            </p:extLst>
          </p:nvPr>
        </p:nvGraphicFramePr>
        <p:xfrm>
          <a:off x="4181686" y="4641543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7"/>
          <p:cNvSpPr>
            <a:spLocks noChangeArrowheads="1"/>
          </p:cNvSpPr>
          <p:nvPr/>
        </p:nvSpPr>
        <p:spPr bwMode="auto">
          <a:xfrm>
            <a:off x="3688768" y="622788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4512140" y="3882545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736" y="5044358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5"/>
          <p:cNvSpPr>
            <a:spLocks noChangeArrowheads="1"/>
          </p:cNvSpPr>
          <p:nvPr/>
        </p:nvSpPr>
        <p:spPr bwMode="auto">
          <a:xfrm>
            <a:off x="6040385" y="4215054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B+C)/D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072384"/>
              </p:ext>
            </p:extLst>
          </p:nvPr>
        </p:nvGraphicFramePr>
        <p:xfrm>
          <a:off x="6176758" y="4641543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0" name="직사각형 7"/>
          <p:cNvSpPr>
            <a:spLocks noChangeArrowheads="1"/>
          </p:cNvSpPr>
          <p:nvPr/>
        </p:nvSpPr>
        <p:spPr bwMode="auto">
          <a:xfrm>
            <a:off x="5683840" y="622788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1" name="직선 화살표 연결선 50"/>
          <p:cNvCxnSpPr/>
          <p:nvPr/>
        </p:nvCxnSpPr>
        <p:spPr>
          <a:xfrm>
            <a:off x="6673468" y="3882545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808" y="5044358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직사각형 5"/>
          <p:cNvSpPr>
            <a:spLocks noChangeArrowheads="1"/>
          </p:cNvSpPr>
          <p:nvPr/>
        </p:nvSpPr>
        <p:spPr bwMode="auto">
          <a:xfrm>
            <a:off x="8021601" y="4242762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B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+C)/D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27766"/>
              </p:ext>
            </p:extLst>
          </p:nvPr>
        </p:nvGraphicFramePr>
        <p:xfrm>
          <a:off x="8157974" y="4669251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rgbClr val="FF0000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rgbClr val="FF0000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5" name="직사각형 7"/>
          <p:cNvSpPr>
            <a:spLocks noChangeArrowheads="1"/>
          </p:cNvSpPr>
          <p:nvPr/>
        </p:nvSpPr>
        <p:spPr bwMode="auto">
          <a:xfrm>
            <a:off x="7665056" y="6255597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AB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758594" y="391025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024" y="5072066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직사각형 5"/>
          <p:cNvSpPr>
            <a:spLocks noChangeArrowheads="1"/>
          </p:cNvSpPr>
          <p:nvPr/>
        </p:nvSpPr>
        <p:spPr bwMode="auto">
          <a:xfrm>
            <a:off x="10002817" y="4249688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+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28662"/>
              </p:ext>
            </p:extLst>
          </p:nvPr>
        </p:nvGraphicFramePr>
        <p:xfrm>
          <a:off x="10139190" y="4676177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72" name="직선 화살표 연결선 71"/>
          <p:cNvCxnSpPr/>
          <p:nvPr/>
        </p:nvCxnSpPr>
        <p:spPr>
          <a:xfrm>
            <a:off x="10906066" y="3917179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"/>
          <p:cNvSpPr>
            <a:spLocks noChangeArrowheads="1"/>
          </p:cNvSpPr>
          <p:nvPr/>
        </p:nvSpPr>
        <p:spPr bwMode="auto">
          <a:xfrm>
            <a:off x="9667054" y="6241741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AB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75" name="직사각형 5"/>
          <p:cNvSpPr>
            <a:spLocks noChangeArrowheads="1"/>
          </p:cNvSpPr>
          <p:nvPr/>
        </p:nvSpPr>
        <p:spPr bwMode="auto">
          <a:xfrm>
            <a:off x="2071023" y="7249226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A×(B+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C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580264"/>
              </p:ext>
            </p:extLst>
          </p:nvPr>
        </p:nvGraphicFramePr>
        <p:xfrm>
          <a:off x="2207396" y="7675715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+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(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latin typeface="Adobe 고딕 Std B" pitchFamily="34" charset="-127"/>
                          <a:ea typeface="Adobe 고딕 Std B" pitchFamily="34" charset="-127"/>
                        </a:rPr>
                        <a:t>×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7" name="직사각형 7"/>
          <p:cNvSpPr>
            <a:spLocks noChangeArrowheads="1"/>
          </p:cNvSpPr>
          <p:nvPr/>
        </p:nvSpPr>
        <p:spPr bwMode="auto">
          <a:xfrm>
            <a:off x="1714478" y="9262061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ABC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3140528" y="6916717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446" y="8078530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직사각형 5"/>
          <p:cNvSpPr>
            <a:spLocks noChangeArrowheads="1"/>
          </p:cNvSpPr>
          <p:nvPr/>
        </p:nvSpPr>
        <p:spPr bwMode="auto">
          <a:xfrm>
            <a:off x="4052239" y="7276934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A×(B+C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51483"/>
              </p:ext>
            </p:extLst>
          </p:nvPr>
        </p:nvGraphicFramePr>
        <p:xfrm>
          <a:off x="4188612" y="7703423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2" name="직사각형 7"/>
          <p:cNvSpPr>
            <a:spLocks noChangeArrowheads="1"/>
          </p:cNvSpPr>
          <p:nvPr/>
        </p:nvSpPr>
        <p:spPr bwMode="auto">
          <a:xfrm>
            <a:off x="3695694" y="928976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:  ABC+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5246436" y="6944425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62" y="8106238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5" name="직사각형 5"/>
          <p:cNvSpPr>
            <a:spLocks noChangeArrowheads="1"/>
          </p:cNvSpPr>
          <p:nvPr/>
        </p:nvSpPr>
        <p:spPr bwMode="auto">
          <a:xfrm>
            <a:off x="6047311" y="7276934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A×(B+C)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/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11214"/>
              </p:ext>
            </p:extLst>
          </p:nvPr>
        </p:nvGraphicFramePr>
        <p:xfrm>
          <a:off x="6183684" y="7703423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/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7"/>
          <p:cNvSpPr>
            <a:spLocks noChangeArrowheads="1"/>
          </p:cNvSpPr>
          <p:nvPr/>
        </p:nvSpPr>
        <p:spPr bwMode="auto">
          <a:xfrm>
            <a:off x="5690766" y="9289769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: ABC+</a:t>
            </a:r>
            <a:r>
              <a:rPr lang="en-US" altLang="ko-KR" sz="2000" b="1" dirty="0">
                <a:latin typeface="Adobe 고딕 Std B" pitchFamily="34" charset="-127"/>
                <a:ea typeface="Adobe 고딕 Std B" pitchFamily="34" charset="-127"/>
              </a:rPr>
              <a:t>×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7345418" y="6944425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734" y="8106238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직사각형 5"/>
          <p:cNvSpPr>
            <a:spLocks noChangeArrowheads="1"/>
          </p:cNvSpPr>
          <p:nvPr/>
        </p:nvSpPr>
        <p:spPr bwMode="auto">
          <a:xfrm>
            <a:off x="8028527" y="7304642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A×(B+C)/</a:t>
            </a:r>
            <a:r>
              <a:rPr lang="en-US" altLang="ko-KR" sz="2000" b="1" dirty="0" smtClean="0">
                <a:solidFill>
                  <a:srgbClr val="FF0000"/>
                </a:solidFill>
                <a:latin typeface="Adobe 고딕 Std B" pitchFamily="34" charset="-127"/>
                <a:ea typeface="Adobe 고딕 Std B" pitchFamily="34" charset="-127"/>
              </a:rPr>
              <a:t>D</a:t>
            </a:r>
            <a:endParaRPr lang="ko-KR" altLang="en-US" sz="2000" b="1" dirty="0">
              <a:solidFill>
                <a:srgbClr val="FF0000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66623"/>
              </p:ext>
            </p:extLst>
          </p:nvPr>
        </p:nvGraphicFramePr>
        <p:xfrm>
          <a:off x="8164900" y="7731131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Adobe 고딕 Std B" pitchFamily="34" charset="-127"/>
                          <a:ea typeface="Adobe 고딕 Std B" pitchFamily="34" charset="-127"/>
                        </a:rPr>
                        <a:t>/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2" name="직사각형 7"/>
          <p:cNvSpPr>
            <a:spLocks noChangeArrowheads="1"/>
          </p:cNvSpPr>
          <p:nvPr/>
        </p:nvSpPr>
        <p:spPr bwMode="auto">
          <a:xfrm>
            <a:off x="7671982" y="9317477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: ABC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+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×D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      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9430544" y="6972133"/>
            <a:ext cx="0" cy="33250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8" descr="그림2 copy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950" y="8133946"/>
            <a:ext cx="302389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직사각형 5"/>
          <p:cNvSpPr>
            <a:spLocks noChangeArrowheads="1"/>
          </p:cNvSpPr>
          <p:nvPr/>
        </p:nvSpPr>
        <p:spPr bwMode="auto">
          <a:xfrm>
            <a:off x="10009743" y="7311568"/>
            <a:ext cx="16001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 A×(B+C)/D</a:t>
            </a:r>
            <a:endParaRPr lang="ko-KR" altLang="en-US" sz="20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30475"/>
              </p:ext>
            </p:extLst>
          </p:nvPr>
        </p:nvGraphicFramePr>
        <p:xfrm>
          <a:off x="10146116" y="7738057"/>
          <a:ext cx="139478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787"/>
              </a:tblGrid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07829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39" marR="914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8" name="직사각형 7"/>
          <p:cNvSpPr>
            <a:spLocks noChangeArrowheads="1"/>
          </p:cNvSpPr>
          <p:nvPr/>
        </p:nvSpPr>
        <p:spPr bwMode="auto">
          <a:xfrm>
            <a:off x="9673980" y="9303621"/>
            <a:ext cx="24183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110000"/>
            </a:pPr>
            <a:r>
              <a:rPr lang="ko-KR" altLang="en-US" sz="2000" dirty="0" smtClean="0">
                <a:latin typeface="Adobe 고딕 Std B" pitchFamily="34" charset="-127"/>
                <a:ea typeface="Adobe 고딕 Std B" pitchFamily="34" charset="-127"/>
              </a:rPr>
              <a:t>출력 </a:t>
            </a:r>
            <a:r>
              <a:rPr lang="en-US" altLang="ko-KR" sz="2000" dirty="0">
                <a:latin typeface="Adobe 고딕 Std B" pitchFamily="34" charset="-127"/>
                <a:ea typeface="Adobe 고딕 Std B" pitchFamily="34" charset="-127"/>
              </a:rPr>
              <a:t>: ABC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+</a:t>
            </a:r>
            <a:r>
              <a:rPr lang="en-US" altLang="ko-KR" sz="2000" b="1" dirty="0" smtClean="0">
                <a:latin typeface="Adobe 고딕 Std B" pitchFamily="34" charset="-127"/>
                <a:ea typeface="Adobe 고딕 Std B" pitchFamily="34" charset="-127"/>
              </a:rPr>
              <a:t>×</a:t>
            </a:r>
            <a:r>
              <a:rPr lang="en-US" altLang="ko-KR" sz="2000" dirty="0" smtClean="0">
                <a:latin typeface="Adobe 고딕 Std B" pitchFamily="34" charset="-127"/>
                <a:ea typeface="Adobe 고딕 Std B" pitchFamily="34" charset="-127"/>
              </a:rPr>
              <a:t>D/</a:t>
            </a:r>
            <a:endParaRPr lang="ko-KR" altLang="en-US" sz="20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307405" y="6544315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(ICP&gt;ISP)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10283693" y="654487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(ICP&gt;ISP)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798613" y="9604795"/>
            <a:ext cx="2371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</a:pP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ICP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닫는 괄호인 경우 </a:t>
            </a:r>
            <a:endParaRPr lang="en-US" altLang="ko-KR" sz="18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</a:pP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연산자를 </a:t>
            </a:r>
            <a:r>
              <a:rPr lang="en-US" altLang="ko-KR" sz="18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pop</a:t>
            </a:r>
            <a:endParaRPr lang="en-US" altLang="ko-KR" sz="18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63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22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55805"/>
            <a:chOff x="1454251" y="3664625"/>
            <a:chExt cx="11282473" cy="715580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산술식의</a:t>
              </a: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*(B+C)/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//exit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ctype.h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isdigit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(char)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처리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string.h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#define SIZE 100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stack[SIZE];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top = 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push(char item){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 연산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if(top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&gt;= SIZE-1){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오버플로우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 = top+1;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stack[top] = item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7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40416"/>
            <a:chOff x="1454251" y="3664625"/>
            <a:chExt cx="11282473" cy="7140416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="" xmlns:a16="http://schemas.microsoft.com/office/drawing/2014/main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404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</a:pP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변환 예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스택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사용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lvl="0" fontAlgn="base">
                <a:spcBef>
                  <a:spcPct val="0"/>
                </a:spcBef>
              </a:pPr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A*(B+C)/D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후위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표현식으로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변환하는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629100" lvl="1" fontAlgn="base">
                <a:spcBef>
                  <a:spcPct val="0"/>
                </a:spcBef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82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char pop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연산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char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 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if(top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&lt;0){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괄호에 의한 잘못된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표현식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:(((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a+b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)*c)”);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getchar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exit(1);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오류 메시지 종료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else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item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stack[top];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top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top-1;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return(item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-2" y="1238048"/>
            <a:ext cx="997527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9488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스택의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응용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5400" spc="-150" dirty="0" err="1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산술식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표현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변환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/33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2414962" cy="523220"/>
            <a:chOff x="1577990" y="2199825"/>
            <a:chExt cx="2414962" cy="420404"/>
          </a:xfrm>
        </p:grpSpPr>
        <p:sp>
          <p:nvSpPr>
            <p:cNvPr id="15" name="모서리가 둥근 직사각형 18">
              <a:extLst>
                <a:ext uri="{FF2B5EF4-FFF2-40B4-BE49-F238E27FC236}">
                  <a16:creationId xmlns="" xmlns:a16="http://schemas.microsoft.com/office/drawing/2014/main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="" xmlns:a16="http://schemas.microsoft.com/office/drawing/2014/main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1874231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/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산술식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변환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19137</TotalTime>
  <Words>3776</Words>
  <Application>Microsoft Office PowerPoint</Application>
  <PresentationFormat>사용자 지정</PresentationFormat>
  <Paragraphs>1146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9" baseType="lpstr">
      <vt:lpstr>굴림</vt:lpstr>
      <vt:lpstr>Arial</vt:lpstr>
      <vt:lpstr>Symbol</vt:lpstr>
      <vt:lpstr>HY헤드라인M</vt:lpstr>
      <vt:lpstr>Calibri Light</vt:lpstr>
      <vt:lpstr>Calibri</vt:lpstr>
      <vt:lpstr>나눔바른고딕</vt:lpstr>
      <vt:lpstr>휴먼중간팸체</vt:lpstr>
      <vt:lpstr>나눔스퀘어 Bold</vt:lpstr>
      <vt:lpstr>맑은 고딕</vt:lpstr>
      <vt:lpstr>나눔스퀘어</vt:lpstr>
      <vt:lpstr>Wingdings</vt:lpstr>
      <vt:lpstr>나눔스퀘어 ExtraBold</vt:lpstr>
      <vt:lpstr>Adobe 고딕 Std 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1197</cp:revision>
  <cp:lastPrinted>2021-02-12T09:49:11Z</cp:lastPrinted>
  <dcterms:created xsi:type="dcterms:W3CDTF">2019-05-30T05:59:32Z</dcterms:created>
  <dcterms:modified xsi:type="dcterms:W3CDTF">2021-05-20T03:30:51Z</dcterms:modified>
</cp:coreProperties>
</file>