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793" r:id="rId2"/>
    <p:sldId id="795" r:id="rId3"/>
    <p:sldId id="828" r:id="rId4"/>
    <p:sldId id="829" r:id="rId5"/>
    <p:sldId id="831" r:id="rId6"/>
    <p:sldId id="832" r:id="rId7"/>
    <p:sldId id="834" r:id="rId8"/>
    <p:sldId id="835" r:id="rId9"/>
    <p:sldId id="836" r:id="rId10"/>
    <p:sldId id="837" r:id="rId11"/>
    <p:sldId id="839" r:id="rId12"/>
    <p:sldId id="838" r:id="rId13"/>
    <p:sldId id="841" r:id="rId14"/>
    <p:sldId id="840" r:id="rId15"/>
    <p:sldId id="842" r:id="rId16"/>
    <p:sldId id="843" r:id="rId17"/>
    <p:sldId id="844" r:id="rId18"/>
    <p:sldId id="845" r:id="rId19"/>
    <p:sldId id="847" r:id="rId20"/>
    <p:sldId id="848" r:id="rId21"/>
    <p:sldId id="849" r:id="rId22"/>
    <p:sldId id="850" r:id="rId23"/>
    <p:sldId id="851" r:id="rId24"/>
    <p:sldId id="852" r:id="rId25"/>
    <p:sldId id="846" r:id="rId26"/>
    <p:sldId id="794" r:id="rId27"/>
    <p:sldId id="854" r:id="rId28"/>
  </p:sldIdLst>
  <p:sldSz cx="18288000" cy="10288588"/>
  <p:notesSz cx="6889750" cy="9607550"/>
  <p:embeddedFontLst>
    <p:embeddedFont>
      <p:font typeface="HY헤드라인M" panose="02030600000101010101" pitchFamily="18" charset="-127"/>
      <p:regular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HY엽서M" panose="02030600000101010101" pitchFamily="18" charset="-127"/>
      <p:regular r:id="rId38"/>
    </p:embeddedFont>
    <p:embeddedFont>
      <p:font typeface="나눔바른고딕" panose="020B0603020101020101" pitchFamily="50" charset="-127"/>
      <p:regular r:id="rId39"/>
      <p:bold r:id="rId40"/>
    </p:embeddedFont>
    <p:embeddedFont>
      <p:font typeface="나눔스퀘어 Bold" panose="020B0600000101010101" pitchFamily="50" charset="-127"/>
      <p:bold r:id="rId41"/>
    </p:embeddedFont>
    <p:embeddedFont>
      <p:font typeface="맑은 고딕" panose="020B0503020000020004" pitchFamily="50" charset="-127"/>
      <p:regular r:id="rId42"/>
      <p:bold r:id="rId43"/>
    </p:embeddedFont>
    <p:embeddedFont>
      <p:font typeface="나눔스퀘어" panose="020B0600000101010101" pitchFamily="50" charset="-127"/>
      <p:regular r:id="rId44"/>
    </p:embeddedFont>
    <p:embeddedFont>
      <p:font typeface="나눔스퀘어 ExtraBold" panose="020B0600000101010101" pitchFamily="50" charset="-127"/>
      <p:bold r:id="rId45"/>
    </p:embeddedFont>
    <p:embeddedFont>
      <p:font typeface="Wingdings 3" panose="05040102010807070707" pitchFamily="18" charset="2"/>
      <p:regular r:id="rId46"/>
    </p:embeddedFont>
  </p:embeddedFontLst>
  <p:defaultTextStyle>
    <a:defPPr>
      <a:defRPr lang="ko-KR"/>
    </a:defPPr>
    <a:lvl1pPr marL="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212" userDrawn="1">
          <p15:clr>
            <a:srgbClr val="A4A3A4"/>
          </p15:clr>
        </p15:guide>
        <p15:guide id="2" pos="79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  <p:cmAuthor id="2" name="서희 박" initials="서박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262626"/>
    <a:srgbClr val="00B050"/>
    <a:srgbClr val="FFFFFF"/>
    <a:srgbClr val="99D2F2"/>
    <a:srgbClr val="A3D977"/>
    <a:srgbClr val="FFF8DC"/>
    <a:srgbClr val="44546A"/>
    <a:srgbClr val="2F5597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95388" autoAdjust="0"/>
  </p:normalViewPr>
  <p:slideViewPr>
    <p:cSldViewPr snapToGrid="0">
      <p:cViewPr varScale="1">
        <p:scale>
          <a:sx n="46" d="100"/>
          <a:sy n="46" d="100"/>
        </p:scale>
        <p:origin x="-1050" y="-102"/>
      </p:cViewPr>
      <p:guideLst>
        <p:guide orient="horz" pos="6212"/>
        <p:guide pos="7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r">
              <a:defRPr sz="1200"/>
            </a:lvl1pPr>
          </a:lstStyle>
          <a:p>
            <a:fld id="{EE66659B-9FE9-4976-A837-D4C69607BDDE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2597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r">
              <a:defRPr sz="1200"/>
            </a:lvl1pPr>
          </a:lstStyle>
          <a:p>
            <a:fld id="{B2004E29-DFAC-4011-B70C-7655C6BAF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769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9F08D-67D7-48EC-93F8-EA28B84F11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4475" y="720725"/>
            <a:ext cx="6400800" cy="3602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564063"/>
            <a:ext cx="5511800" cy="43227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495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075" y="912495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275F-0F2F-4FB5-9FD4-3FEC282E4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2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804"/>
            <a:ext cx="13716000" cy="358195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891"/>
            <a:ext cx="13716000" cy="248402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2339-D9AF-4A67-B41D-5DC2DF93EDC3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‹#›</a:t>
            </a:fld>
            <a:r>
              <a:rPr lang="en-US" altLang="ko-KR" dirty="0" smtClean="0"/>
              <a:t>/26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1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202F-C176-494C-B338-CE2ABEAD293F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1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772"/>
            <a:ext cx="3943350" cy="871910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772"/>
            <a:ext cx="11601450" cy="87191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EA-89ED-4FC1-BE99-952757B13E4F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08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C18F-7B25-4983-B18F-22BDE44B99BE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31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5004"/>
            <a:ext cx="15773400" cy="427976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5258"/>
            <a:ext cx="15773400" cy="225062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4552-B2E5-4A80-8D72-50B35E223F3B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0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860"/>
            <a:ext cx="7772400" cy="65280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860"/>
            <a:ext cx="7772400" cy="65280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4746-55F5-43D9-9ADE-B432974CC2E3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8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773"/>
            <a:ext cx="15773400" cy="19886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2134"/>
            <a:ext cx="7736681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8193"/>
            <a:ext cx="7736681" cy="552773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2134"/>
            <a:ext cx="7774782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8193"/>
            <a:ext cx="7774782" cy="552773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F833-B333-4C45-8EAF-475F6098CE12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5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C398-8D0F-41B2-94FC-518CB45EFE1E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7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5E5A-E352-4BFA-AEB2-7C92FA321CE4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2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367"/>
            <a:ext cx="9258300" cy="731156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A694-249A-4450-B876-7BCED853D47C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4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367"/>
            <a:ext cx="9258300" cy="7311566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6AB4-B85A-4E0F-AC5B-90CF45EC83E9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27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773"/>
            <a:ext cx="15773400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860"/>
            <a:ext cx="15773400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2E471-952D-417A-B8BC-81C2230C7ED5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5998"/>
            <a:ext cx="6172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094EA7AB-B050-444D-A603-EB00471B9317}"/>
              </a:ext>
            </a:extLst>
          </p:cNvPr>
          <p:cNvGrpSpPr/>
          <p:nvPr/>
        </p:nvGrpSpPr>
        <p:grpSpPr>
          <a:xfrm>
            <a:off x="0" y="0"/>
            <a:ext cx="18240032" cy="320843"/>
            <a:chOff x="0" y="0"/>
            <a:chExt cx="18240032" cy="32084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281863C-4890-4C62-AE45-37011F809F2C}"/>
                </a:ext>
              </a:extLst>
            </p:cNvPr>
            <p:cNvSpPr/>
            <p:nvPr/>
          </p:nvSpPr>
          <p:spPr>
            <a:xfrm>
              <a:off x="0" y="1"/>
              <a:ext cx="15086101" cy="3208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BE19EF5E-01D6-4192-92DF-5351631BC48C}"/>
                </a:ext>
              </a:extLst>
            </p:cNvPr>
            <p:cNvSpPr/>
            <p:nvPr/>
          </p:nvSpPr>
          <p:spPr>
            <a:xfrm>
              <a:off x="15086102" y="0"/>
              <a:ext cx="1798820" cy="3208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69592F03-FEF8-4366-B0CC-56D6ECC743E6}"/>
                </a:ext>
              </a:extLst>
            </p:cNvPr>
            <p:cNvSpPr/>
            <p:nvPr/>
          </p:nvSpPr>
          <p:spPr>
            <a:xfrm>
              <a:off x="16884921" y="0"/>
              <a:ext cx="953373" cy="3208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51E300A2-1F01-4680-A94B-BE275DF667E9}"/>
                </a:ext>
              </a:extLst>
            </p:cNvPr>
            <p:cNvSpPr/>
            <p:nvPr/>
          </p:nvSpPr>
          <p:spPr>
            <a:xfrm>
              <a:off x="17838295" y="0"/>
              <a:ext cx="401737" cy="3208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CABF6730-1BE9-4DE4-984A-11EA523C6167}"/>
              </a:ext>
            </a:extLst>
          </p:cNvPr>
          <p:cNvGrpSpPr/>
          <p:nvPr/>
        </p:nvGrpSpPr>
        <p:grpSpPr>
          <a:xfrm flipV="1">
            <a:off x="0" y="0"/>
            <a:ext cx="18361152" cy="10288588"/>
            <a:chOff x="0" y="0"/>
            <a:chExt cx="18361152" cy="1028858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A66E8EB-4A6F-4C8F-8891-EC763344B48B}"/>
                </a:ext>
              </a:extLst>
            </p:cNvPr>
            <p:cNvSpPr/>
            <p:nvPr/>
          </p:nvSpPr>
          <p:spPr>
            <a:xfrm>
              <a:off x="0" y="1"/>
              <a:ext cx="15086101" cy="3208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C4416E4C-9F56-49AF-98BF-E128D2866CD8}"/>
                </a:ext>
              </a:extLst>
            </p:cNvPr>
            <p:cNvSpPr/>
            <p:nvPr/>
          </p:nvSpPr>
          <p:spPr>
            <a:xfrm>
              <a:off x="15086102" y="0"/>
              <a:ext cx="1798820" cy="3208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360FBEF9-D7B6-46F3-AFAD-6E3908AB19A9}"/>
                </a:ext>
              </a:extLst>
            </p:cNvPr>
            <p:cNvSpPr/>
            <p:nvPr/>
          </p:nvSpPr>
          <p:spPr>
            <a:xfrm>
              <a:off x="16884921" y="0"/>
              <a:ext cx="953373" cy="3208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2A221E6C-39BB-45A5-BA48-AC6CA978017C}"/>
                </a:ext>
              </a:extLst>
            </p:cNvPr>
            <p:cNvSpPr/>
            <p:nvPr/>
          </p:nvSpPr>
          <p:spPr>
            <a:xfrm>
              <a:off x="17838295" y="0"/>
              <a:ext cx="401737" cy="3208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C04813E0-CD6F-461D-A8E5-EDD58A8E622F}"/>
                </a:ext>
              </a:extLst>
            </p:cNvPr>
            <p:cNvSpPr/>
            <p:nvPr/>
          </p:nvSpPr>
          <p:spPr>
            <a:xfrm rot="5400000">
              <a:off x="13056463" y="4983899"/>
              <a:ext cx="10288536" cy="3208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F117464-5B11-41EE-801F-B142BD14A5A4}"/>
              </a:ext>
            </a:extLst>
          </p:cNvPr>
          <p:cNvSpPr/>
          <p:nvPr/>
        </p:nvSpPr>
        <p:spPr>
          <a:xfrm rot="16200000" flipV="1">
            <a:off x="-5060048" y="4786544"/>
            <a:ext cx="10288536" cy="320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3F250FDD-6E82-43E2-AF59-20296424A3FD}"/>
              </a:ext>
            </a:extLst>
          </p:cNvPr>
          <p:cNvGrpSpPr/>
          <p:nvPr/>
        </p:nvGrpSpPr>
        <p:grpSpPr>
          <a:xfrm>
            <a:off x="929775" y="2907396"/>
            <a:ext cx="3930983" cy="2184123"/>
            <a:chOff x="773001" y="3158082"/>
            <a:chExt cx="3930983" cy="218412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773001" y="4623194"/>
              <a:ext cx="2727825" cy="707885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  <a:r>
                <a:rPr lang="ko-KR" altLang="en-US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주차 </a:t>
              </a:r>
              <a:r>
                <a:rPr lang="en-US" altLang="ko-KR" sz="3200" spc="-15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r>
                <a:rPr lang="ko-KR" altLang="en-US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교시</a:t>
              </a:r>
              <a:endPara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04257" y="4634319"/>
              <a:ext cx="6319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 smtClean="0">
                  <a:ln w="3175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큐</a:t>
              </a:r>
              <a:endParaRPr lang="ko-KR" altLang="en-US" sz="4000" spc="-150" dirty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BE8602FE-E2F0-47BC-ADDA-7573D795AA35}"/>
                </a:ext>
              </a:extLst>
            </p:cNvPr>
            <p:cNvSpPr/>
            <p:nvPr/>
          </p:nvSpPr>
          <p:spPr>
            <a:xfrm>
              <a:off x="773001" y="3158082"/>
              <a:ext cx="3930983" cy="12003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자료구조</a:t>
              </a:r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56E7A73-56B3-4626-914B-600BB5AEB92B}"/>
              </a:ext>
            </a:extLst>
          </p:cNvPr>
          <p:cNvSpPr/>
          <p:nvPr/>
        </p:nvSpPr>
        <p:spPr>
          <a:xfrm>
            <a:off x="929775" y="5461258"/>
            <a:ext cx="66132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  <a:endParaRPr lang="en-US" altLang="ko-KR" sz="32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D7B82F08-18CF-41FD-8972-657B2C8911C8}"/>
              </a:ext>
            </a:extLst>
          </p:cNvPr>
          <p:cNvCxnSpPr>
            <a:cxnSpLocks/>
          </p:cNvCxnSpPr>
          <p:nvPr/>
        </p:nvCxnSpPr>
        <p:spPr>
          <a:xfrm>
            <a:off x="1033670" y="6241033"/>
            <a:ext cx="108697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56E7A73-56B3-4626-914B-600BB5AEB92B}"/>
              </a:ext>
            </a:extLst>
          </p:cNvPr>
          <p:cNvSpPr/>
          <p:nvPr/>
        </p:nvSpPr>
        <p:spPr>
          <a:xfrm>
            <a:off x="923151" y="6468412"/>
            <a:ext cx="5373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3200" spc="-150" dirty="0" err="1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이동큐</a:t>
            </a:r>
            <a:endParaRPr lang="en-US" altLang="ko-KR" sz="32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D7B82F08-18CF-41FD-8972-657B2C8911C8}"/>
              </a:ext>
            </a:extLst>
          </p:cNvPr>
          <p:cNvCxnSpPr>
            <a:cxnSpLocks/>
          </p:cNvCxnSpPr>
          <p:nvPr/>
        </p:nvCxnSpPr>
        <p:spPr>
          <a:xfrm>
            <a:off x="1027046" y="7248187"/>
            <a:ext cx="186822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056E7A73-56B3-4626-914B-600BB5AEB92B}"/>
              </a:ext>
            </a:extLst>
          </p:cNvPr>
          <p:cNvSpPr/>
          <p:nvPr/>
        </p:nvSpPr>
        <p:spPr>
          <a:xfrm>
            <a:off x="950859" y="7431310"/>
            <a:ext cx="5373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3200" spc="-150" dirty="0" err="1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환형큐</a:t>
            </a:r>
            <a:endParaRPr lang="en-US" altLang="ko-KR" sz="32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D7B82F08-18CF-41FD-8972-657B2C8911C8}"/>
              </a:ext>
            </a:extLst>
          </p:cNvPr>
          <p:cNvCxnSpPr>
            <a:cxnSpLocks/>
          </p:cNvCxnSpPr>
          <p:nvPr/>
        </p:nvCxnSpPr>
        <p:spPr>
          <a:xfrm>
            <a:off x="1054754" y="8211085"/>
            <a:ext cx="184051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877437"/>
            <a:chOff x="1454251" y="3664625"/>
            <a:chExt cx="11282473" cy="1877437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8774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큐의  삽입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삭제의 구현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lvl="1" fontAlgn="base">
                <a:spcBef>
                  <a:spcPct val="0"/>
                </a:spcBef>
              </a:pPr>
              <a:endParaRPr lang="en-US" altLang="ko-KR" sz="1000" dirty="0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배열의 크기</a:t>
              </a:r>
              <a:r>
                <a:rPr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dirty="0" err="1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queue_array</a:t>
              </a:r>
              <a:r>
                <a:rPr kumimoji="1" lang="ko-KR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[</a:t>
              </a:r>
              <a:r>
                <a:rPr kumimoji="1"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20</a:t>
              </a:r>
              <a:r>
                <a:rPr kumimoji="1" lang="ko-KR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]</a:t>
              </a:r>
              <a:r>
                <a:rPr kumimoji="1"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)</a:t>
              </a:r>
              <a:r>
                <a:rPr kumimoji="1"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에 원소를 삽입</a:t>
              </a:r>
              <a:r>
                <a:rPr kumimoji="1"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/</a:t>
              </a:r>
              <a:r>
                <a:rPr kumimoji="1"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삭제하는 프로그램</a:t>
              </a:r>
              <a:r>
                <a:rPr kumimoji="1" lang="ko-KR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 </a:t>
              </a:r>
              <a:endParaRPr lang="en-US" altLang="ko-KR" sz="2400" b="1" spc="-15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lvl="1"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 flipV="1">
            <a:off x="-1" y="1238048"/>
            <a:ext cx="2533650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2336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case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4: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exit(1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default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잘못된 선택입니다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\n");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}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}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826548" y="6535871"/>
            <a:ext cx="9691623" cy="330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 원소 삽입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큐에서 원소 삭제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큐의 모든 원소 출력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종료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큐의 연산 종류에 해당하는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번호를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선택하세요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 원소를 삽입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10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큐의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 종류에 해당하는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번호를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선택하세요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 있는 원소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 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큐의 연산 종류에 해당하는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번호를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선택하세요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51168" y="6535871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실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핼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결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10</a:t>
            </a:fld>
            <a:r>
              <a:rPr lang="en-US" altLang="ko-KR" smtClean="0"/>
              <a:t>/26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082085" cy="523220"/>
            <a:chOff x="1577990" y="2199825"/>
            <a:chExt cx="4082085" cy="420404"/>
          </a:xfrm>
        </p:grpSpPr>
        <p:sp>
          <p:nvSpPr>
            <p:cNvPr id="2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354135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큐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(queue)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삽입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17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088497" cy="523220"/>
            <a:chOff x="1577990" y="2199825"/>
            <a:chExt cx="4088497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3547766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이동큐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(moving queue)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955203"/>
            <a:chOff x="1454251" y="3664625"/>
            <a:chExt cx="11282473" cy="495520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9552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lvl="1" fontAlgn="base">
                <a:spcBef>
                  <a:spcPct val="0"/>
                </a:spcBef>
              </a:pPr>
              <a:endParaRPr lang="en-US" altLang="ko-KR" sz="1000" dirty="0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선형큐의</a:t>
              </a:r>
              <a:r>
                <a:rPr lang="ko-KR" altLang="en-US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시 문제점</a:t>
              </a:r>
              <a:endParaRPr lang="en-US" altLang="ko-KR" sz="2400" dirty="0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2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원소의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시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큐는 점차 오른쪽으로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이동하여 </a:t>
              </a: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선형큐의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잘못된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포화상태로 인식함 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3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큐의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빈 기억공간이 있음에도 불구하고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overflow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발생함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543050" lvl="3" indent="-17145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3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rear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=N-1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의해 큐가 포화상태가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됨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714500" lvl="3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선형큐의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잘못된 포화상태 인식의 해결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저장된 원소들을 배열의 앞부분으로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이동하여 해결함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3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순차자료에서의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이동 작업은 연산이 복잡하여 효율성이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떨어짐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3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3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최악의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경우 원소 삽입 시마다 데이터 이동에 대한 오버헤드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발생함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3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3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최악의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경우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O(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큐의 크기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sp>
        <p:nvSpPr>
          <p:cNvPr id="14" name="직사각형 13"/>
          <p:cNvSpPr/>
          <p:nvPr/>
        </p:nvSpPr>
        <p:spPr>
          <a:xfrm flipV="1">
            <a:off x="-2" y="1238048"/>
            <a:ext cx="369916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2799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이동큐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15"/>
          <p:cNvSpPr txBox="1">
            <a:spLocks noChangeArrowheads="1"/>
          </p:cNvSpPr>
          <p:nvPr/>
        </p:nvSpPr>
        <p:spPr bwMode="auto">
          <a:xfrm>
            <a:off x="1710011" y="8989684"/>
            <a:ext cx="10674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 2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/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 =  3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547307"/>
              </p:ext>
            </p:extLst>
          </p:nvPr>
        </p:nvGraphicFramePr>
        <p:xfrm>
          <a:off x="1624831" y="8219845"/>
          <a:ext cx="3923915" cy="792480"/>
        </p:xfrm>
        <a:graphic>
          <a:graphicData uri="http://schemas.openxmlformats.org/drawingml/2006/table">
            <a:tbl>
              <a:tblPr/>
              <a:tblGrid>
                <a:gridCol w="1217767"/>
                <a:gridCol w="676537"/>
                <a:gridCol w="676537"/>
                <a:gridCol w="676537"/>
                <a:gridCol w="676537"/>
              </a:tblGrid>
              <a:tr h="272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queue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8" descr="그림2 copy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39" y="8511700"/>
            <a:ext cx="239929" cy="50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5"/>
          <p:cNvSpPr txBox="1">
            <a:spLocks noChangeArrowheads="1"/>
          </p:cNvSpPr>
          <p:nvPr/>
        </p:nvSpPr>
        <p:spPr bwMode="auto">
          <a:xfrm>
            <a:off x="6202097" y="8996944"/>
            <a:ext cx="12020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 -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  <a:p>
            <a:pPr eaLnBrk="1" hangingPunct="1"/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 =  0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1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88048"/>
              </p:ext>
            </p:extLst>
          </p:nvPr>
        </p:nvGraphicFramePr>
        <p:xfrm>
          <a:off x="6116917" y="8227105"/>
          <a:ext cx="3923915" cy="792480"/>
        </p:xfrm>
        <a:graphic>
          <a:graphicData uri="http://schemas.openxmlformats.org/drawingml/2006/table">
            <a:tbl>
              <a:tblPr/>
              <a:tblGrid>
                <a:gridCol w="1217767"/>
                <a:gridCol w="676537"/>
                <a:gridCol w="676537"/>
                <a:gridCol w="676537"/>
                <a:gridCol w="676537"/>
              </a:tblGrid>
              <a:tr h="272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queue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11</a:t>
            </a:fld>
            <a:r>
              <a:rPr lang="en-US" altLang="ko-KR" smtClean="0"/>
              <a:t>/26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27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097841" cy="523220"/>
            <a:chOff x="1577990" y="2199825"/>
            <a:chExt cx="3097841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55711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이동큐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615553"/>
            <a:chOff x="1454251" y="3664625"/>
            <a:chExt cx="11282473" cy="61555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알고리즘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lvl="1" fontAlgn="base">
                <a:spcBef>
                  <a:spcPct val="0"/>
                </a:spcBef>
              </a:pPr>
              <a:endParaRPr lang="en-US" altLang="ko-KR" sz="1000" dirty="0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477343" y="3532747"/>
            <a:ext cx="7022422" cy="5847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addmq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 후 삽입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lvl="0"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if 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queue_full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큐의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오버플로우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if(front  != -1){</a:t>
            </a:r>
          </a:p>
          <a:p>
            <a:pPr lvl="0">
              <a:defRPr/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for(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=0;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&lt;SIZE-front-1;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++)</a:t>
            </a:r>
          </a:p>
          <a:p>
            <a:pPr lvl="0">
              <a:defRPr/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queue[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]=queue[front+i+1];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 이동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front=-1;</a:t>
            </a:r>
          </a:p>
          <a:p>
            <a:pPr lvl="0"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rear=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rear-SIZE+i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이동에 따른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 변경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rear=rear+1;</a:t>
            </a:r>
          </a:p>
          <a:p>
            <a:pPr lvl="0"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queue[rear]=e;</a:t>
            </a:r>
          </a:p>
          <a:p>
            <a:pPr lvl="0"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return true;}</a:t>
            </a:r>
          </a:p>
          <a:p>
            <a:pPr lvl="0"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else return false;}</a:t>
            </a:r>
          </a:p>
          <a:p>
            <a:pPr lvl="0"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else{</a:t>
            </a:r>
          </a:p>
          <a:p>
            <a:pPr lvl="0"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rear=rear+1;</a:t>
            </a:r>
          </a:p>
          <a:p>
            <a:pPr lvl="0">
              <a:defRPr/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queue[rear]=e;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}</a:t>
            </a:r>
          </a:p>
          <a:p>
            <a:pPr lvl="0"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 flipV="1">
            <a:off x="-2" y="1238048"/>
            <a:ext cx="369916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80005" y="647996"/>
            <a:ext cx="2799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이동큐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12</a:t>
            </a:fld>
            <a:r>
              <a:rPr lang="en-US" altLang="ko-KR" smtClean="0"/>
              <a:t>/26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53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097841" cy="523220"/>
            <a:chOff x="1577990" y="2199825"/>
            <a:chExt cx="3097841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55711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이동큐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615553"/>
            <a:chOff x="1454251" y="3664625"/>
            <a:chExt cx="11282473" cy="61555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알고리즘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lvl="1" fontAlgn="base">
                <a:spcBef>
                  <a:spcPct val="0"/>
                </a:spcBef>
              </a:pPr>
              <a:endParaRPr lang="en-US" altLang="ko-KR" sz="1000" dirty="0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477343" y="3513697"/>
            <a:ext cx="6980858" cy="3477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deletemq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(q)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 후 이동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lvl="0"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char data;</a:t>
            </a:r>
          </a:p>
          <a:p>
            <a:pPr lvl="0"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(rear==-1)  queue-underflow;</a:t>
            </a:r>
          </a:p>
          <a:p>
            <a:pPr lvl="0"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e=q[0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];</a:t>
            </a:r>
          </a:p>
          <a:p>
            <a:pPr lvl="0"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for(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=0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&lt;=rear;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q[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]=q[i+1];</a:t>
            </a:r>
          </a:p>
          <a:p>
            <a:pPr lvl="0"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rear=rear-1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lvl="0"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    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-2" y="1238048"/>
            <a:ext cx="369916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80005" y="647996"/>
            <a:ext cx="2799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이동큐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13</a:t>
            </a:fld>
            <a:r>
              <a:rPr lang="en-US" altLang="ko-KR" smtClean="0"/>
              <a:t>/26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80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298939" cy="954107"/>
            <a:chOff x="1577990" y="2199825"/>
            <a:chExt cx="4298939" cy="766619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3758208" cy="766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환형큐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ircular queue)</a:t>
              </a:r>
              <a:endPara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5509200"/>
            <a:chOff x="1454251" y="3664625"/>
            <a:chExt cx="11282473" cy="5509200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5509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이동큐의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특징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선형큐의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기억공간 활용 문제를 해결해줌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원소들의 이동에 따른 연산 시간이 지연됨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시간복잡도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el-GR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Ο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(n)</a:t>
              </a: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환형큐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배열로 구성된 큐를 시계방향으로 두 개의 포인터가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이동하는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환형으로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간주함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논리적으로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배열의 처음과 끝이 연결되어 있다고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가정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초기상태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 3" pitchFamily="18" charset="2"/>
                </a:rPr>
                <a:t>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front = rear =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</a:t>
              </a: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삽입동작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 3" pitchFamily="18" charset="2"/>
                </a:rPr>
                <a:t>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rear = N -1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이면 다음 원소는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queue[0]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큐가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공백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front = 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rear</a:t>
              </a: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환형큐의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논리적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구조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N=8) </a:t>
              </a: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 flipV="1">
            <a:off x="-2" y="1238048"/>
            <a:ext cx="36783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2799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환형큐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44" y="8367795"/>
            <a:ext cx="2160240" cy="1946605"/>
          </a:xfrm>
          <a:prstGeom prst="rect">
            <a:avLst/>
          </a:prstGeom>
          <a:noFill/>
        </p:spPr>
      </p:pic>
      <p:sp>
        <p:nvSpPr>
          <p:cNvPr id="21" name="TextBox 15"/>
          <p:cNvSpPr txBox="1">
            <a:spLocks noChangeArrowheads="1"/>
          </p:cNvSpPr>
          <p:nvPr/>
        </p:nvSpPr>
        <p:spPr bwMode="auto">
          <a:xfrm>
            <a:off x="6047515" y="9477253"/>
            <a:ext cx="14560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 -1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/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 =  -1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08811"/>
              </p:ext>
            </p:extLst>
          </p:nvPr>
        </p:nvGraphicFramePr>
        <p:xfrm>
          <a:off x="5590310" y="8641027"/>
          <a:ext cx="5792597" cy="792480"/>
        </p:xfrm>
        <a:graphic>
          <a:graphicData uri="http://schemas.openxmlformats.org/drawingml/2006/table">
            <a:tbl>
              <a:tblPr/>
              <a:tblGrid>
                <a:gridCol w="1073240"/>
                <a:gridCol w="524373"/>
                <a:gridCol w="524373"/>
                <a:gridCol w="524373"/>
                <a:gridCol w="524373"/>
                <a:gridCol w="524373"/>
                <a:gridCol w="524373"/>
                <a:gridCol w="524373"/>
                <a:gridCol w="524373"/>
                <a:gridCol w="524373"/>
              </a:tblGrid>
              <a:tr h="272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queue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[4]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[5]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[6]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[7]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4468091" y="8264137"/>
            <a:ext cx="0" cy="3166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163287" y="8271063"/>
            <a:ext cx="0" cy="3166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5"/>
          <p:cNvSpPr txBox="1">
            <a:spLocks noChangeArrowheads="1"/>
          </p:cNvSpPr>
          <p:nvPr/>
        </p:nvSpPr>
        <p:spPr bwMode="auto">
          <a:xfrm>
            <a:off x="3421017" y="8195695"/>
            <a:ext cx="10968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4550171" y="8223403"/>
            <a:ext cx="10968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원호 9"/>
          <p:cNvSpPr/>
          <p:nvPr/>
        </p:nvSpPr>
        <p:spPr>
          <a:xfrm>
            <a:off x="6317674" y="8470951"/>
            <a:ext cx="5444837" cy="911710"/>
          </a:xfrm>
          <a:prstGeom prst="arc">
            <a:avLst>
              <a:gd name="adj1" fmla="val 10437907"/>
              <a:gd name="adj2" fmla="val 327395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14</a:t>
            </a:fld>
            <a:r>
              <a:rPr lang="en-US" altLang="ko-KR" smtClean="0"/>
              <a:t>/26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7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298939" cy="954107"/>
            <a:chOff x="1577990" y="2199825"/>
            <a:chExt cx="4298939" cy="766619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3758208" cy="766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환형큐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ircular queue)</a:t>
              </a:r>
              <a:endPara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7017306"/>
            <a:chOff x="1454251" y="3664625"/>
            <a:chExt cx="11282473" cy="7017306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7017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1차원 배열을 이용한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큐의 구현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크기가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 배열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Q[0:n-1]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환형으로 간주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자료의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삽입/삭제를 위한 큐의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rear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와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front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위치를 지정하기 위한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마지막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색인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n-1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에서 논리적인 다음 자리인 색인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번으로 이동하기 위해서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나머지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연산자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mod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사용함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rear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(rear + 1) % n(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마지막으로 삽입된 원소의 위치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front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(front + 1) % n(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첫 번째 원소로부터 반 시계 방향으로 하나 앞의 위치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front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rear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포화상태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공백상태를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구분이 필요함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최대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원소 수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n-1</a:t>
              </a: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공백상태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포화상태 구분을 쉽게 하기 위해서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front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있는 자리는 사용하지 않고 항상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빈자리로 둠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개의 기억공간을 낭비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초기 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front = rear =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0(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환형이기 때문에 첨자를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-1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설정할 수 없음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공백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front = rear</a:t>
              </a: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ko-KR" altLang="en-US" sz="2400" dirty="0">
                <a:latin typeface="Adobe 고딕 Std B" pitchFamily="34" charset="-127"/>
                <a:ea typeface="Adobe 고딕 Std B" pitchFamily="34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 flipV="1">
            <a:off x="-2" y="1238048"/>
            <a:ext cx="36783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2799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환형큐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15</a:t>
            </a:fld>
            <a:r>
              <a:rPr lang="en-US" altLang="ko-KR" smtClean="0"/>
              <a:t>/26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20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543143" cy="954107"/>
            <a:chOff x="1577990" y="2199825"/>
            <a:chExt cx="6543143" cy="766619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6002412" cy="766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환형큐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ircular queue)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생성 및 검사 </a:t>
              </a:r>
              <a:endPara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769441"/>
            <a:chOff x="1454251" y="3664625"/>
            <a:chExt cx="11282473" cy="769441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초기 공백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환형큐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생성 알고리즘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524098" y="3494643"/>
            <a:ext cx="5846517" cy="1785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createcq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() {</a:t>
            </a:r>
          </a:p>
          <a:p>
            <a:pPr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cq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[n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]; </a:t>
            </a:r>
          </a:p>
          <a:p>
            <a:pPr>
              <a:defRPr/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front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= 0; </a:t>
            </a:r>
          </a:p>
          <a:p>
            <a:pPr>
              <a:defRPr/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rear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= 0; 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}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524098" y="6300628"/>
            <a:ext cx="5827466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isEmpty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cq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if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(front==rear)  return true; </a:t>
            </a:r>
          </a:p>
          <a:p>
            <a:pPr>
              <a:lnSpc>
                <a:spcPts val="3000"/>
              </a:lnSpc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else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return false; </a:t>
            </a:r>
          </a:p>
          <a:p>
            <a:pPr>
              <a:lnSpc>
                <a:spcPts val="3000"/>
              </a:lnSpc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} 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isFull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cq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) { </a:t>
            </a:r>
          </a:p>
          <a:p>
            <a:pPr>
              <a:lnSpc>
                <a:spcPts val="3000"/>
              </a:lnSpc>
              <a:defRPr/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if (((rear+1) mod n)==front)  return true; </a:t>
            </a:r>
          </a:p>
          <a:p>
            <a:pPr>
              <a:lnSpc>
                <a:spcPts val="3000"/>
              </a:lnSpc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else return false; </a:t>
            </a:r>
          </a:p>
          <a:p>
            <a:pPr>
              <a:lnSpc>
                <a:spcPts val="3000"/>
              </a:lnSpc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}</a:t>
            </a:r>
            <a:endParaRPr lang="en-US" altLang="ko-KR" sz="2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-2" y="1238048"/>
            <a:ext cx="36783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2799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환형큐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16</a:t>
            </a:fld>
            <a:r>
              <a:rPr lang="en-US" altLang="ko-KR" smtClean="0"/>
              <a:t>/26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125" y="5635431"/>
            <a:ext cx="11282473" cy="461665"/>
            <a:chOff x="1454251" y="3664625"/>
            <a:chExt cx="11282473" cy="461665"/>
          </a:xfrm>
        </p:grpSpPr>
        <p:sp>
          <p:nvSpPr>
            <p:cNvPr id="15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공백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포화상태 검사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알고리즘</a:t>
              </a:r>
              <a:endParaRPr lang="en-US" altLang="ko-KR" sz="1000" dirty="0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17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142393" cy="954107"/>
            <a:chOff x="1577990" y="2199825"/>
            <a:chExt cx="6142393" cy="766619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601662" cy="766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환형큐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ircular queue)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삽입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877437"/>
            <a:chOff x="1454251" y="3664625"/>
            <a:chExt cx="11282473" cy="1877437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8774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환형큐의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 알고리즘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     </a:t>
              </a: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ko-KR" altLang="en-US" sz="2400" dirty="0">
                <a:latin typeface="Adobe 고딕 Std B" pitchFamily="34" charset="-127"/>
                <a:ea typeface="Adobe 고딕 Std B" pitchFamily="34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503316" y="3536207"/>
            <a:ext cx="6289863" cy="23153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  <a:defRPr/>
            </a:pP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addcq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cq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,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e) {</a:t>
            </a:r>
          </a:p>
          <a:p>
            <a:pPr>
              <a:lnSpc>
                <a:spcPts val="2900"/>
              </a:lnSpc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isFull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cq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)) queue-full;</a:t>
            </a:r>
          </a:p>
          <a:p>
            <a:pPr>
              <a:lnSpc>
                <a:spcPts val="2900"/>
              </a:lnSpc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else{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>
              <a:lnSpc>
                <a:spcPts val="2900"/>
              </a:lnSpc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rear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=(rear+1) mod n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//mod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연산자 사용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>
              <a:lnSpc>
                <a:spcPts val="2900"/>
              </a:lnSpc>
              <a:defRPr/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cq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[rear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]=e;</a:t>
            </a:r>
          </a:p>
          <a:p>
            <a:pPr>
              <a:lnSpc>
                <a:spcPts val="2900"/>
              </a:lnSpc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} 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503316" y="6936127"/>
            <a:ext cx="6282937" cy="2323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  <a:defRPr/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deletecq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cq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>
              <a:lnSpc>
                <a:spcPts val="2900"/>
              </a:lnSpc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isEmpty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cq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)) queue-empty;</a:t>
            </a:r>
          </a:p>
          <a:p>
            <a:pPr>
              <a:lnSpc>
                <a:spcPts val="2900"/>
              </a:lnSpc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else{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>
              <a:lnSpc>
                <a:spcPts val="2900"/>
              </a:lnSpc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front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=(front+1) mod n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//mod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연산자 사용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>
              <a:lnSpc>
                <a:spcPts val="2900"/>
              </a:lnSpc>
              <a:defRPr/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      return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cq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[front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];}</a:t>
            </a:r>
            <a:endParaRPr lang="en-US" altLang="ko-KR" sz="22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>
              <a:lnSpc>
                <a:spcPts val="2900"/>
              </a:lnSpc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}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 flipV="1">
            <a:off x="-2" y="1238048"/>
            <a:ext cx="36783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80005" y="647996"/>
            <a:ext cx="2799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환형큐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17</a:t>
            </a:fld>
            <a:r>
              <a:rPr lang="en-US" altLang="ko-KR" smtClean="0"/>
              <a:t>/26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76468" y="6178983"/>
            <a:ext cx="11282473" cy="1877437"/>
            <a:chOff x="1454251" y="3664625"/>
            <a:chExt cx="11282473" cy="1877437"/>
          </a:xfrm>
        </p:grpSpPr>
        <p:sp>
          <p:nvSpPr>
            <p:cNvPr id="15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8774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환형큐의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삭제 알고리즘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     </a:t>
              </a: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ko-KR" altLang="en-US" sz="2400" dirty="0">
                <a:latin typeface="Adobe 고딕 Std B" pitchFamily="34" charset="-127"/>
                <a:ea typeface="Adobe 고딕 Std B" pitchFamily="34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82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환형큐의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예 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환형큐에서의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연산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생성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en-US" altLang="ko-KR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creatcq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[8]</a:t>
              </a:r>
              <a:endParaRPr lang="en-US" altLang="ko-KR" sz="1000" dirty="0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561" y="3846643"/>
            <a:ext cx="1890567" cy="166053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830720" y="3952010"/>
            <a:ext cx="17797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createcq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41"/>
          <p:cNvSpPr>
            <a:spLocks noChangeArrowheads="1"/>
          </p:cNvSpPr>
          <p:nvPr/>
        </p:nvSpPr>
        <p:spPr bwMode="auto">
          <a:xfrm>
            <a:off x="2221848" y="4580758"/>
            <a:ext cx="11592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 =  0</a:t>
            </a:r>
          </a:p>
          <a:p>
            <a:pPr eaLnBrk="1" hangingPunct="1"/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 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 0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707" y="3832787"/>
            <a:ext cx="1890567" cy="1660536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6201866" y="3938154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 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cqadd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cq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'A');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1"/>
          <p:cNvSpPr>
            <a:spLocks noChangeArrowheads="1"/>
          </p:cNvSpPr>
          <p:nvPr/>
        </p:nvSpPr>
        <p:spPr bwMode="auto">
          <a:xfrm>
            <a:off x="6592994" y="4566902"/>
            <a:ext cx="11187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 =  0</a:t>
            </a:r>
          </a:p>
          <a:p>
            <a:pPr eaLnBrk="1" hangingPunct="1"/>
            <a:r>
              <a:rPr lang="en-US" altLang="ko-KR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 </a:t>
            </a:r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 1</a:t>
            </a:r>
            <a:endParaRPr lang="ko-KR" altLang="en-US" sz="1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487" y="5931769"/>
            <a:ext cx="1890567" cy="1660536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1837646" y="6037136"/>
            <a:ext cx="2244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 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cqadd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cq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‘B');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41"/>
          <p:cNvSpPr>
            <a:spLocks noChangeArrowheads="1"/>
          </p:cNvSpPr>
          <p:nvPr/>
        </p:nvSpPr>
        <p:spPr bwMode="auto">
          <a:xfrm>
            <a:off x="2228774" y="6665884"/>
            <a:ext cx="11187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 =  0</a:t>
            </a:r>
          </a:p>
          <a:p>
            <a:pPr eaLnBrk="1" hangingPunct="1"/>
            <a:r>
              <a:rPr lang="en-US" altLang="ko-KR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 </a:t>
            </a:r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 2</a:t>
            </a:r>
            <a:endParaRPr lang="ko-KR" altLang="en-US" sz="1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33" y="5917913"/>
            <a:ext cx="1890567" cy="1660536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6208792" y="6023280"/>
            <a:ext cx="20759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④ 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cqdelete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cq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직사각형 41"/>
          <p:cNvSpPr>
            <a:spLocks noChangeArrowheads="1"/>
          </p:cNvSpPr>
          <p:nvPr/>
        </p:nvSpPr>
        <p:spPr bwMode="auto">
          <a:xfrm>
            <a:off x="6599920" y="6652028"/>
            <a:ext cx="11187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 =  </a:t>
            </a:r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en-US" altLang="ko-KR" sz="1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/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 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 2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413" y="8245497"/>
            <a:ext cx="1890567" cy="1660536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1844572" y="8350864"/>
            <a:ext cx="2247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⑤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cqadd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cq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‘C');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41"/>
          <p:cNvSpPr>
            <a:spLocks noChangeArrowheads="1"/>
          </p:cNvSpPr>
          <p:nvPr/>
        </p:nvSpPr>
        <p:spPr bwMode="auto">
          <a:xfrm>
            <a:off x="2235700" y="8979612"/>
            <a:ext cx="11187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 =  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/>
            <a:r>
              <a:rPr lang="en-US" altLang="ko-KR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 </a:t>
            </a:r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 3</a:t>
            </a:r>
            <a:endParaRPr lang="ko-KR" altLang="en-US" sz="1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559" y="8231641"/>
            <a:ext cx="1890567" cy="1660536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6215718" y="8337008"/>
            <a:ext cx="2268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⑥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cqadd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cq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‘D');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41"/>
          <p:cNvSpPr>
            <a:spLocks noChangeArrowheads="1"/>
          </p:cNvSpPr>
          <p:nvPr/>
        </p:nvSpPr>
        <p:spPr bwMode="auto">
          <a:xfrm>
            <a:off x="6606846" y="8965756"/>
            <a:ext cx="12020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 = 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/>
            <a:r>
              <a:rPr lang="en-US" altLang="ko-KR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 </a:t>
            </a:r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 4</a:t>
            </a:r>
            <a:endParaRPr lang="ko-KR" altLang="en-US" sz="1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572066" y="4305570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214811" y="6411366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00955" y="6792368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576876" y="6810527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200767" y="9138893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895963" y="9374421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9572066" y="9052061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308826" y="9349935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879330" y="937764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 flipV="1">
            <a:off x="-2" y="1238048"/>
            <a:ext cx="36783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680005" y="647996"/>
            <a:ext cx="2799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환형큐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18</a:t>
            </a:fld>
            <a:r>
              <a:rPr lang="en-US" altLang="ko-KR" smtClean="0"/>
              <a:t>/26</a:t>
            </a:r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142393" cy="954107"/>
            <a:chOff x="1577990" y="2199825"/>
            <a:chExt cx="6142393" cy="766619"/>
          </a:xfrm>
        </p:grpSpPr>
        <p:sp>
          <p:nvSpPr>
            <p:cNvPr id="39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601662" cy="766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환형큐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ircular queue)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삽입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92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5724644"/>
            <a:chOff x="1454251" y="3664625"/>
            <a:chExt cx="11282473" cy="5724644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57246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환형큐의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구현 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r>
                <a:rPr lang="en-US" altLang="ko-KR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배열의 크기</a:t>
              </a:r>
              <a:r>
                <a:rPr lang="en-US" altLang="ko-KR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cqueue_arr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[8]</a:t>
              </a:r>
              <a:r>
                <a:rPr kumimoji="1" lang="en-US" altLang="ko-KR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)</a:t>
              </a:r>
              <a:r>
                <a:rPr kumimoji="1"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에 원소를 삽입</a:t>
              </a:r>
              <a:r>
                <a:rPr kumimoji="1"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/</a:t>
              </a:r>
              <a:r>
                <a:rPr kumimoji="1"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삭제하는 프로그램</a:t>
              </a:r>
              <a:endParaRPr lang="en-US" altLang="ko-KR" sz="2400" b="1" spc="-15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ko-KR" altLang="en-US" sz="2400" dirty="0">
                <a:latin typeface="Adobe 고딕 Std B" pitchFamily="34" charset="-127"/>
                <a:ea typeface="Adobe 고딕 Std B" pitchFamily="34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10213051" cy="6093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stdio.h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#define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MAX </a:t>
            </a:r>
            <a:r>
              <a:rPr lang="en-US" altLang="ko-KR" sz="2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cqueue_arr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[MAX];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front = -1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//front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rear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초기화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rear = -1;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insert(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item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((front == 0 &amp;&amp; rear == MAX-1) || (front == rear+1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)){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오버플로우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검사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오버플로우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\n");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return;}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if(front == -1){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front = 0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// front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rear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설정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 = 0;}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else{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if(rear == MAX-1) rear = 0;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else rear = rear+1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}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cqueue_arr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[rear] = item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 삽입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flipV="1">
            <a:off x="-2" y="1238048"/>
            <a:ext cx="36783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0005" y="647996"/>
            <a:ext cx="2799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환형큐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3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125537"/>
              </p:ext>
            </p:extLst>
          </p:nvPr>
        </p:nvGraphicFramePr>
        <p:xfrm>
          <a:off x="5735782" y="8433213"/>
          <a:ext cx="6145887" cy="792480"/>
        </p:xfrm>
        <a:graphic>
          <a:graphicData uri="http://schemas.openxmlformats.org/drawingml/2006/table">
            <a:tbl>
              <a:tblPr/>
              <a:tblGrid>
                <a:gridCol w="1426530"/>
                <a:gridCol w="524373"/>
                <a:gridCol w="524373"/>
                <a:gridCol w="524373"/>
                <a:gridCol w="524373"/>
                <a:gridCol w="524373"/>
                <a:gridCol w="524373"/>
                <a:gridCol w="524373"/>
                <a:gridCol w="524373"/>
                <a:gridCol w="524373"/>
              </a:tblGrid>
              <a:tr h="272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queue_arr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-1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[4]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[5]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[6]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[7]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6" name="직선 화살표 연결선 25"/>
          <p:cNvCxnSpPr/>
          <p:nvPr/>
        </p:nvCxnSpPr>
        <p:spPr>
          <a:xfrm>
            <a:off x="7523018" y="8176722"/>
            <a:ext cx="0" cy="31664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7259778" y="8176723"/>
            <a:ext cx="0" cy="3166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6649015" y="7752295"/>
            <a:ext cx="10968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15"/>
          <p:cNvSpPr txBox="1">
            <a:spLocks noChangeArrowheads="1"/>
          </p:cNvSpPr>
          <p:nvPr/>
        </p:nvSpPr>
        <p:spPr bwMode="auto">
          <a:xfrm>
            <a:off x="7342906" y="7740762"/>
            <a:ext cx="10968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19</a:t>
            </a:fld>
            <a:r>
              <a:rPr lang="en-US" altLang="ko-KR" smtClean="0"/>
              <a:t>/26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142393" cy="954107"/>
            <a:chOff x="1577990" y="2199825"/>
            <a:chExt cx="6142393" cy="766619"/>
          </a:xfrm>
        </p:grpSpPr>
        <p:sp>
          <p:nvSpPr>
            <p:cNvPr id="3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601662" cy="766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환형큐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ircular queue)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삽입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1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2312370" cy="523220"/>
            <a:chOff x="1577990" y="2199825"/>
            <a:chExt cx="2312370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771639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큐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(queue)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154984"/>
            <a:chOff x="1454251" y="3664625"/>
            <a:chExt cx="11282473" cy="4154984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154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선입선출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(FIFO: First-In-First-Out) 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또는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후입후출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(LILO: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Last-In-Last-Out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프로토콜을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구현하는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자료구조를 말함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큐의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뒤에서는 삽입만 하고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앞에서는 삭제만 할 수 있는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구조임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큐에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자료를 삽입할 수 있는 자료의 수는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유한해야 함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(overflow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발생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10287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시에 자료의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조사(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underflow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선행해야 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rear,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시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front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통해 연산이 이루어짐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입장권을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구입하기 위해 기다리는 사람들의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줄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활주로에서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이륙을 위해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대기중인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 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비행기의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줄</a:t>
              </a:r>
            </a:p>
          </p:txBody>
        </p:sp>
      </p:grpSp>
      <p:sp>
        <p:nvSpPr>
          <p:cNvPr id="14" name="직사각형 13"/>
          <p:cNvSpPr/>
          <p:nvPr/>
        </p:nvSpPr>
        <p:spPr>
          <a:xfrm flipV="1">
            <a:off x="-1" y="1238048"/>
            <a:ext cx="2533650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rot="5400000" flipH="1" flipV="1">
            <a:off x="4912904" y="8570470"/>
            <a:ext cx="252412" cy="158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0"/>
          <p:cNvSpPr txBox="1">
            <a:spLocks noChangeArrowheads="1"/>
          </p:cNvSpPr>
          <p:nvPr/>
        </p:nvSpPr>
        <p:spPr bwMode="auto">
          <a:xfrm>
            <a:off x="7385971" y="8719164"/>
            <a:ext cx="14670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</a:t>
            </a:r>
          </a:p>
          <a:p>
            <a:pPr algn="ctr" eaLnBrk="1" hangingPunct="1"/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 원소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7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7640"/>
              </p:ext>
            </p:extLst>
          </p:nvPr>
        </p:nvGraphicFramePr>
        <p:xfrm>
          <a:off x="3567277" y="7233290"/>
          <a:ext cx="5950794" cy="1109312"/>
        </p:xfrm>
        <a:graphic>
          <a:graphicData uri="http://schemas.openxmlformats.org/drawingml/2006/table">
            <a:tbl>
              <a:tblPr/>
              <a:tblGrid>
                <a:gridCol w="991799"/>
                <a:gridCol w="991799"/>
                <a:gridCol w="991799"/>
                <a:gridCol w="991799"/>
                <a:gridCol w="991799"/>
                <a:gridCol w="991799"/>
              </a:tblGrid>
              <a:tr h="647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Queue</a:t>
                      </a:r>
                    </a:p>
                  </a:txBody>
                  <a:tcPr marL="91429" marR="91429" marT="45693" marB="45693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9" marR="91429" marT="45693" marB="456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29" marR="91429" marT="45693" marB="456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29" marR="91429" marT="45693" marB="456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29" marR="91429" marT="45693" marB="4569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29" marR="91429" marT="45693" marB="4569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29" marR="9142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kumimoji="1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9" marR="9142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endParaRPr kumimoji="1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9" marR="9142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</a:t>
                      </a:r>
                      <a:endParaRPr kumimoji="1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9" marR="9142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</a:t>
                      </a:r>
                      <a:endParaRPr kumimoji="1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9" marR="9142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29" marR="9142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4227901" y="8678420"/>
            <a:ext cx="15183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</a:t>
            </a:r>
          </a:p>
          <a:p>
            <a:pPr algn="ctr" eaLnBrk="1" hangingPunct="1"/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 번째 원소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rot="5400000" flipH="1" flipV="1">
            <a:off x="7932552" y="8552214"/>
            <a:ext cx="250825" cy="158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10800000">
            <a:off x="9587360" y="8113557"/>
            <a:ext cx="357187" cy="15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rot="10800000">
            <a:off x="3138652" y="8135927"/>
            <a:ext cx="357188" cy="158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8"/>
          <p:cNvSpPr txBox="1">
            <a:spLocks noChangeArrowheads="1"/>
          </p:cNvSpPr>
          <p:nvPr/>
        </p:nvSpPr>
        <p:spPr bwMode="auto">
          <a:xfrm>
            <a:off x="2748249" y="8291797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</a:p>
        </p:txBody>
      </p:sp>
      <p:sp>
        <p:nvSpPr>
          <p:cNvPr id="33" name="TextBox 29"/>
          <p:cNvSpPr txBox="1">
            <a:spLocks noChangeArrowheads="1"/>
          </p:cNvSpPr>
          <p:nvPr/>
        </p:nvSpPr>
        <p:spPr bwMode="auto">
          <a:xfrm>
            <a:off x="9543637" y="8353352"/>
            <a:ext cx="5052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</a:t>
            </a:fld>
            <a:r>
              <a:rPr lang="en-US" altLang="ko-KR" smtClean="0"/>
              <a:t>/26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5724644"/>
            <a:chOff x="1454251" y="3664625"/>
            <a:chExt cx="11282473" cy="5724644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57246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환형큐의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구현 </a:t>
              </a:r>
            </a:p>
            <a:p>
              <a:pPr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r>
                <a:rPr lang="en-US" altLang="ko-KR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배열의 크기</a:t>
              </a:r>
              <a:r>
                <a:rPr lang="en-US" altLang="ko-KR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cqueue_arr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[5]</a:t>
              </a:r>
              <a:r>
                <a:rPr kumimoji="1" lang="en-US" altLang="ko-KR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)</a:t>
              </a:r>
              <a:r>
                <a:rPr kumimoji="1"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에 원소를 삽입</a:t>
              </a:r>
              <a:r>
                <a:rPr kumimoji="1"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/</a:t>
              </a:r>
              <a:r>
                <a:rPr kumimoji="1"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삭제하는 프로그램</a:t>
              </a:r>
              <a:endParaRPr lang="en-US" altLang="ko-KR" sz="2400" b="1" spc="-15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ko-KR" altLang="en-US" sz="2400" dirty="0">
                <a:latin typeface="Adobe 고딕 Std B" pitchFamily="34" charset="-127"/>
                <a:ea typeface="Adobe 고딕 Std B" pitchFamily="34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10213051" cy="5760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deletion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(){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 삭제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if(front == -1){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언더플로우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\n");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return ;}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큐에서 삭제 원소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%d\n",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cqueue_arr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[front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//front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위치의 원소 삭제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if(front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rear){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front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-1;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rear=-1;}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else{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if(front == MAX-1) front = 0;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else front = front+1;}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flipV="1">
            <a:off x="-2" y="1238048"/>
            <a:ext cx="36783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0005" y="647996"/>
            <a:ext cx="2799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환형큐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2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331278"/>
              </p:ext>
            </p:extLst>
          </p:nvPr>
        </p:nvGraphicFramePr>
        <p:xfrm>
          <a:off x="5216237" y="7435677"/>
          <a:ext cx="6125100" cy="792480"/>
        </p:xfrm>
        <a:graphic>
          <a:graphicData uri="http://schemas.openxmlformats.org/drawingml/2006/table">
            <a:tbl>
              <a:tblPr/>
              <a:tblGrid>
                <a:gridCol w="1405743"/>
                <a:gridCol w="524373"/>
                <a:gridCol w="524373"/>
                <a:gridCol w="524373"/>
                <a:gridCol w="524373"/>
                <a:gridCol w="524373"/>
                <a:gridCol w="524373"/>
                <a:gridCol w="524373"/>
                <a:gridCol w="524373"/>
                <a:gridCol w="524373"/>
              </a:tblGrid>
              <a:tr h="272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queue_arr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-1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[4]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[5]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[6]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[7]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>
            <a:off x="11055958" y="7179186"/>
            <a:ext cx="0" cy="31664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9504234" y="7179187"/>
            <a:ext cx="0" cy="3166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301593"/>
              </p:ext>
            </p:extLst>
          </p:nvPr>
        </p:nvGraphicFramePr>
        <p:xfrm>
          <a:off x="5112328" y="8647959"/>
          <a:ext cx="6256716" cy="792480"/>
        </p:xfrm>
        <a:graphic>
          <a:graphicData uri="http://schemas.openxmlformats.org/drawingml/2006/table">
            <a:tbl>
              <a:tblPr/>
              <a:tblGrid>
                <a:gridCol w="1537359"/>
                <a:gridCol w="524373"/>
                <a:gridCol w="524373"/>
                <a:gridCol w="524373"/>
                <a:gridCol w="524373"/>
                <a:gridCol w="524373"/>
                <a:gridCol w="524373"/>
                <a:gridCol w="524373"/>
                <a:gridCol w="524373"/>
                <a:gridCol w="524373"/>
              </a:tblGrid>
              <a:tr h="272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queue_arr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-1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[4]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[5]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[6]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[7]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28" name="직선 화살표 연결선 27"/>
          <p:cNvCxnSpPr/>
          <p:nvPr/>
        </p:nvCxnSpPr>
        <p:spPr>
          <a:xfrm>
            <a:off x="7945612" y="8391468"/>
            <a:ext cx="0" cy="31664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9531942" y="8391469"/>
            <a:ext cx="0" cy="3166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20</a:t>
            </a:fld>
            <a:r>
              <a:rPr lang="en-US" altLang="ko-KR" smtClean="0"/>
              <a:t>/26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142393" cy="954107"/>
            <a:chOff x="1577990" y="2199825"/>
            <a:chExt cx="6142393" cy="766619"/>
          </a:xfrm>
        </p:grpSpPr>
        <p:sp>
          <p:nvSpPr>
            <p:cNvPr id="26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601662" cy="766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환형큐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ircular queue)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삽입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1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5724644"/>
            <a:chOff x="1454251" y="3664625"/>
            <a:chExt cx="11282473" cy="5724644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57246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환형큐의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구현 </a:t>
              </a:r>
            </a:p>
            <a:p>
              <a:pPr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r>
                <a:rPr lang="en-US" altLang="ko-KR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배열의 크기</a:t>
              </a:r>
              <a:r>
                <a:rPr lang="en-US" altLang="ko-KR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cqueue_arr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[5]</a:t>
              </a:r>
              <a:r>
                <a:rPr kumimoji="1" lang="en-US" altLang="ko-KR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)</a:t>
              </a:r>
              <a:r>
                <a:rPr kumimoji="1"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에 원소를 삽입</a:t>
              </a:r>
              <a:r>
                <a:rPr kumimoji="1"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/</a:t>
              </a:r>
              <a:r>
                <a:rPr kumimoji="1"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삭제하는 프로그램</a:t>
              </a:r>
              <a:endParaRPr lang="en-US" altLang="ko-KR" sz="2400" b="1" spc="-15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ko-KR" altLang="en-US" sz="2400" dirty="0">
                <a:latin typeface="Adobe 고딕 Std B" pitchFamily="34" charset="-127"/>
                <a:ea typeface="Adobe 고딕 Std B" pitchFamily="34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093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display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(){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 출력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front_pos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front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rear_pos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rear;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if(front == -1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큐의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언더플로우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큐가 비었음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\n");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return;}  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큐의 원소들은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:");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front_pos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&lt;=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rear_pos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while(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front_pos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rear_pos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("%d ",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cqueue_arr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front_pos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]);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front_pos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=front_pos+1;}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else{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while(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front_pos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&lt;= MAX-1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("%d ",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cqueue_arr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front_pos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]);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front_pos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=front_pos+1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;} 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front_pos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0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flipV="1">
            <a:off x="-2" y="1238048"/>
            <a:ext cx="36783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0005" y="647996"/>
            <a:ext cx="2799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환형큐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21</a:t>
            </a:fld>
            <a:r>
              <a:rPr lang="en-US" altLang="ko-KR" smtClean="0"/>
              <a:t>/26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142393" cy="954107"/>
            <a:chOff x="1577990" y="2199825"/>
            <a:chExt cx="6142393" cy="766619"/>
          </a:xfrm>
        </p:grpSpPr>
        <p:sp>
          <p:nvSpPr>
            <p:cNvPr id="15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601662" cy="766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환형큐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ircular queue)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삽입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26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48150"/>
              </p:ext>
            </p:extLst>
          </p:nvPr>
        </p:nvGraphicFramePr>
        <p:xfrm>
          <a:off x="5299362" y="5229891"/>
          <a:ext cx="6125100" cy="792480"/>
        </p:xfrm>
        <a:graphic>
          <a:graphicData uri="http://schemas.openxmlformats.org/drawingml/2006/table">
            <a:tbl>
              <a:tblPr/>
              <a:tblGrid>
                <a:gridCol w="1405743"/>
                <a:gridCol w="524373"/>
                <a:gridCol w="524373"/>
                <a:gridCol w="524373"/>
                <a:gridCol w="524373"/>
                <a:gridCol w="524373"/>
                <a:gridCol w="524373"/>
                <a:gridCol w="524373"/>
                <a:gridCol w="524373"/>
                <a:gridCol w="524373"/>
              </a:tblGrid>
              <a:tr h="272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queue_arr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-1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[4]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[5]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[6]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[7]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27" name="직선 화살표 연결선 26"/>
          <p:cNvCxnSpPr/>
          <p:nvPr/>
        </p:nvCxnSpPr>
        <p:spPr>
          <a:xfrm>
            <a:off x="11139083" y="4973400"/>
            <a:ext cx="0" cy="31664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9587359" y="4973401"/>
            <a:ext cx="0" cy="3166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29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5724644"/>
            <a:chOff x="1454251" y="3664625"/>
            <a:chExt cx="11282473" cy="5724644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57246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환형큐의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구현 </a:t>
              </a:r>
            </a:p>
            <a:p>
              <a:pPr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r>
                <a:rPr lang="en-US" altLang="ko-KR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배열의 크기</a:t>
              </a:r>
              <a:r>
                <a:rPr lang="en-US" altLang="ko-KR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cqueue_arr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[5]</a:t>
              </a:r>
              <a:r>
                <a:rPr kumimoji="1" lang="en-US" altLang="ko-KR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)</a:t>
              </a:r>
              <a:r>
                <a:rPr kumimoji="1"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에 원소를 삽입</a:t>
              </a:r>
              <a:r>
                <a:rPr kumimoji="1"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/</a:t>
              </a:r>
              <a:r>
                <a:rPr kumimoji="1"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삭제하는 프로그램</a:t>
              </a:r>
              <a:endParaRPr lang="en-US" altLang="ko-KR" sz="2400" b="1" spc="-15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ko-KR" altLang="en-US" sz="2400" dirty="0">
                <a:latin typeface="Adobe 고딕 Std B" pitchFamily="34" charset="-127"/>
                <a:ea typeface="Adobe 고딕 Std B" pitchFamily="34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416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while(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front_pos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rear_pos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("%d ",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cqueue_arr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front_pos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]);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front_pos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=front_pos+1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;} 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("\n");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/>
            <a:r>
              <a:rPr lang="en-US" altLang="ko-KR" sz="2400" dirty="0" err="1"/>
              <a:t>int</a:t>
            </a:r>
            <a:r>
              <a:rPr lang="en-US" altLang="ko-KR" sz="2400" dirty="0"/>
              <a:t> main(){</a:t>
            </a:r>
          </a:p>
          <a:p>
            <a:pPr fontAlgn="base"/>
            <a:r>
              <a:rPr lang="en-US" altLang="ko-KR" sz="2400" dirty="0"/>
              <a:t>    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choice</a:t>
            </a:r>
            <a:r>
              <a:rPr lang="en-US" altLang="ko-KR" sz="2400" dirty="0" smtClean="0"/>
              <a:t>, item</a:t>
            </a:r>
            <a:r>
              <a:rPr lang="en-US" altLang="ko-KR" sz="2400" dirty="0"/>
              <a:t>;</a:t>
            </a:r>
          </a:p>
          <a:p>
            <a:pPr fontAlgn="base"/>
            <a:r>
              <a:rPr lang="en-US" altLang="ko-KR" sz="2400" dirty="0"/>
              <a:t>     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("1. </a:t>
            </a:r>
            <a:r>
              <a:rPr lang="ko-KR" altLang="en-US" sz="2400" dirty="0"/>
              <a:t>삽입</a:t>
            </a:r>
            <a:r>
              <a:rPr lang="en-US" altLang="ko-KR" sz="2400" dirty="0"/>
              <a:t>");</a:t>
            </a:r>
          </a:p>
          <a:p>
            <a:pPr fontAlgn="base"/>
            <a:r>
              <a:rPr lang="en-US" altLang="ko-KR" sz="2400" dirty="0"/>
              <a:t>     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("\t2. </a:t>
            </a:r>
            <a:r>
              <a:rPr lang="ko-KR" altLang="en-US" sz="2400" dirty="0"/>
              <a:t>삭제</a:t>
            </a:r>
            <a:r>
              <a:rPr lang="en-US" altLang="ko-KR" sz="2400" dirty="0"/>
              <a:t>");</a:t>
            </a:r>
          </a:p>
          <a:p>
            <a:pPr fontAlgn="base"/>
            <a:r>
              <a:rPr lang="en-US" altLang="ko-KR" sz="2400" dirty="0"/>
              <a:t>     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("\t3. </a:t>
            </a:r>
            <a:r>
              <a:rPr lang="ko-KR" altLang="en-US" sz="2400" dirty="0"/>
              <a:t>출력</a:t>
            </a:r>
            <a:r>
              <a:rPr lang="en-US" altLang="ko-KR" sz="2400" dirty="0"/>
              <a:t>");</a:t>
            </a:r>
          </a:p>
          <a:p>
            <a:pPr fontAlgn="base"/>
            <a:r>
              <a:rPr lang="en-US" altLang="ko-KR" sz="2400" dirty="0"/>
              <a:t>     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("\t4. </a:t>
            </a:r>
            <a:r>
              <a:rPr lang="ko-KR" altLang="en-US" sz="2400" dirty="0"/>
              <a:t>종료</a:t>
            </a:r>
            <a:r>
              <a:rPr lang="en-US" altLang="ko-KR" sz="2400" dirty="0"/>
              <a:t>\n");</a:t>
            </a:r>
          </a:p>
          <a:p>
            <a:pPr fontAlgn="base"/>
            <a:r>
              <a:rPr lang="en-US" altLang="ko-KR" sz="2400" dirty="0"/>
              <a:t>     do{</a:t>
            </a:r>
          </a:p>
          <a:p>
            <a:pPr fontAlgn="base"/>
            <a:r>
              <a:rPr lang="en-US" altLang="ko-KR" sz="2400" dirty="0"/>
              <a:t>          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("</a:t>
            </a:r>
            <a:r>
              <a:rPr lang="ko-KR" altLang="en-US" sz="2400" dirty="0"/>
              <a:t>연산 선택 </a:t>
            </a:r>
            <a:r>
              <a:rPr lang="en-US" altLang="ko-KR" sz="2400" dirty="0"/>
              <a:t>: ");</a:t>
            </a:r>
          </a:p>
          <a:p>
            <a:pPr fontAlgn="base"/>
            <a:r>
              <a:rPr lang="en-US" altLang="ko-KR" sz="2400" dirty="0"/>
              <a:t>          </a:t>
            </a:r>
            <a:r>
              <a:rPr lang="en-US" altLang="ko-KR" sz="2400" dirty="0" err="1"/>
              <a:t>scanf</a:t>
            </a:r>
            <a:r>
              <a:rPr lang="en-US" altLang="ko-KR" sz="2400" dirty="0"/>
              <a:t>("%d", &amp;choice</a:t>
            </a:r>
            <a:r>
              <a:rPr lang="en-US" altLang="ko-KR" sz="2400" dirty="0" smtClean="0"/>
              <a:t>);</a:t>
            </a:r>
            <a:endParaRPr lang="en-US" altLang="ko-KR" sz="2400" dirty="0"/>
          </a:p>
        </p:txBody>
      </p:sp>
      <p:sp>
        <p:nvSpPr>
          <p:cNvPr id="16" name="직사각형 15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flipV="1">
            <a:off x="-2" y="1238048"/>
            <a:ext cx="36783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0005" y="647996"/>
            <a:ext cx="2799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환형큐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22</a:t>
            </a:fld>
            <a:r>
              <a:rPr lang="en-US" altLang="ko-KR" smtClean="0"/>
              <a:t>/26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142393" cy="954107"/>
            <a:chOff x="1577990" y="2199825"/>
            <a:chExt cx="6142393" cy="766619"/>
          </a:xfrm>
        </p:grpSpPr>
        <p:sp>
          <p:nvSpPr>
            <p:cNvPr id="15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601662" cy="766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환형큐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ircular queue)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삽입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17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5724644"/>
            <a:chOff x="1454251" y="3664625"/>
            <a:chExt cx="11282473" cy="5724644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57246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환형큐의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구현 </a:t>
              </a:r>
            </a:p>
            <a:p>
              <a:pPr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r>
                <a:rPr lang="en-US" altLang="ko-KR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배열의 크기</a:t>
              </a:r>
              <a:r>
                <a:rPr lang="en-US" altLang="ko-KR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cqueue_arr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[5]</a:t>
              </a:r>
              <a:r>
                <a:rPr kumimoji="1" lang="en-US" altLang="ko-KR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)</a:t>
              </a:r>
              <a:r>
                <a:rPr kumimoji="1"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에 원소를 삽입</a:t>
              </a:r>
              <a:r>
                <a:rPr kumimoji="1"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/</a:t>
              </a:r>
              <a:r>
                <a:rPr kumimoji="1"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삭제하는 프로그램</a:t>
              </a:r>
              <a:endParaRPr lang="en-US" altLang="ko-KR" sz="2400" b="1" spc="-15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ko-KR" altLang="en-US" sz="2400" dirty="0">
                <a:latin typeface="Adobe 고딕 Std B" pitchFamily="34" charset="-127"/>
                <a:ea typeface="Adobe 고딕 Std B" pitchFamily="34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940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switch(choice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case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: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 삽입할 원소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");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("%d", &amp;item);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insert(item);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 삽입 함수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insert()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호출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break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case 2 :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deletion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 //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deletion()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호출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break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case 3: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display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break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case 4: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break;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default: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번호 선택을 다시 하세요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!!!");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}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while(choice!=4);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return 0;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en-US" altLang="ko-KR" sz="2400" dirty="0"/>
          </a:p>
        </p:txBody>
      </p:sp>
      <p:sp>
        <p:nvSpPr>
          <p:cNvPr id="16" name="직사각형 15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flipV="1">
            <a:off x="-2" y="1238048"/>
            <a:ext cx="36783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0005" y="647996"/>
            <a:ext cx="2799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환형큐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23</a:t>
            </a:fld>
            <a:r>
              <a:rPr lang="en-US" altLang="ko-KR" smtClean="0"/>
              <a:t>/26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142393" cy="954107"/>
            <a:chOff x="1577990" y="2199825"/>
            <a:chExt cx="6142393" cy="766619"/>
          </a:xfrm>
        </p:grpSpPr>
        <p:sp>
          <p:nvSpPr>
            <p:cNvPr id="15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601662" cy="766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환형큐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ircular queue)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삽입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8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5724644"/>
            <a:chOff x="1454251" y="3664625"/>
            <a:chExt cx="11282473" cy="5724644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57246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환형큐의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구현 </a:t>
              </a:r>
            </a:p>
            <a:p>
              <a:pPr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r>
                <a:rPr lang="en-US" altLang="ko-KR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배열의 크기</a:t>
              </a:r>
              <a:r>
                <a:rPr lang="en-US" altLang="ko-KR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cqueue_arr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[5]</a:t>
              </a:r>
              <a:r>
                <a:rPr kumimoji="1" lang="en-US" altLang="ko-KR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)</a:t>
              </a:r>
              <a:r>
                <a:rPr kumimoji="1"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에 원소를 삽입</a:t>
              </a:r>
              <a:r>
                <a:rPr kumimoji="1"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/</a:t>
              </a:r>
              <a:r>
                <a:rPr kumimoji="1"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삭제하는 프로그램</a:t>
              </a:r>
              <a:endParaRPr lang="en-US" altLang="ko-KR" sz="2400" b="1" spc="-15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ko-KR" altLang="en-US" sz="2400" dirty="0">
                <a:latin typeface="Adobe 고딕 Std B" pitchFamily="34" charset="-127"/>
                <a:ea typeface="Adobe 고딕 Std B" pitchFamily="34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018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종료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 선택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언더플로우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 선택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 삽입할 원소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10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 선택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 삽입할 원소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 선택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 삽입할 원소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30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 선택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큐의 원소들은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:10 20 30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 선택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큐에서 삭제 원소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10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 선택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큐의 원소들은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:20 30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 선택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실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행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결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flipV="1">
            <a:off x="-2" y="1238048"/>
            <a:ext cx="36783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0005" y="647996"/>
            <a:ext cx="2799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환형큐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24</a:t>
            </a:fld>
            <a:r>
              <a:rPr lang="en-US" altLang="ko-KR" smtClean="0"/>
              <a:t>/26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142393" cy="954107"/>
            <a:chOff x="1577990" y="2199825"/>
            <a:chExt cx="6142393" cy="766619"/>
          </a:xfrm>
        </p:grpSpPr>
        <p:sp>
          <p:nvSpPr>
            <p:cNvPr id="15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601662" cy="766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환형큐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ircular queue)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삽입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232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981819" cy="954107"/>
            <a:chOff x="1577990" y="2199825"/>
            <a:chExt cx="4981819" cy="766619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441088" cy="766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Flag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환형큐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ircular queue)</a:t>
              </a:r>
              <a:endPara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2769989"/>
            <a:chOff x="1454251" y="3664625"/>
            <a:chExt cx="11282473" cy="276998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2769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환형큐의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기억공간 낭비 문제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공백상태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포화상태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구분하기 위한 기억공간 낭비의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해결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방법이 필요함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개의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요소 전체에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자료를 저장하기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위해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자료가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오버플로우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언더플로우인지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여부를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확인하기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위해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flag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flag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0(underflow), flag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1(overflow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1714500" lvl="2" indent="-342900">
                <a:buFont typeface="나눔바른고딕" panose="020B0603020101020101" pitchFamily="50" charset="-127"/>
                <a:buChar char="-"/>
              </a:pPr>
              <a:endParaRPr lang="en-US" altLang="ko-KR" sz="100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Flag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설정에 따른 수행속도의 감소가 발생함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7250" y="5680215"/>
            <a:ext cx="11282473" cy="769441"/>
            <a:chOff x="1454251" y="3664625"/>
            <a:chExt cx="11282473" cy="769441"/>
          </a:xfrm>
        </p:grpSpPr>
        <p:sp>
          <p:nvSpPr>
            <p:cNvPr id="38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Flag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이용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알고리즘 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482534" y="6383341"/>
            <a:ext cx="4523411" cy="3477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addcqflag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cq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, e, flag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>
              <a:defRPr/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 if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(flag==1)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queue-full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;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else{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      rear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=(rear+1) mod n;</a:t>
            </a:r>
          </a:p>
          <a:p>
            <a:pPr>
              <a:defRPr/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if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(front==rear) flag=1;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cq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[rear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]=e;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} 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>
              <a:defRPr/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>
              <a:defRPr/>
            </a:pP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>
              <a:defRPr/>
            </a:pP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6456358" y="6411049"/>
            <a:ext cx="4523411" cy="3439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  <a:defRPr/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deletecqflag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cq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, flag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>
              <a:lnSpc>
                <a:spcPts val="2900"/>
              </a:lnSpc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if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(front==rear and flag=0)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  </a:t>
            </a:r>
          </a:p>
          <a:p>
            <a:pPr>
              <a:lnSpc>
                <a:spcPts val="2900"/>
              </a:lnSpc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     queue-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empty;</a:t>
            </a:r>
          </a:p>
          <a:p>
            <a:pPr>
              <a:lnSpc>
                <a:spcPts val="2900"/>
              </a:lnSpc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else{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>
              <a:lnSpc>
                <a:spcPts val="2900"/>
              </a:lnSpc>
              <a:defRPr/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      if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(front==rear) flag=0;</a:t>
            </a:r>
          </a:p>
          <a:p>
            <a:pPr>
              <a:lnSpc>
                <a:spcPts val="2900"/>
              </a:lnSpc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front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=(front+1) mod n;</a:t>
            </a:r>
          </a:p>
          <a:p>
            <a:pPr>
              <a:lnSpc>
                <a:spcPts val="2900"/>
              </a:lnSpc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e=queue[front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];</a:t>
            </a:r>
          </a:p>
          <a:p>
            <a:pPr>
              <a:lnSpc>
                <a:spcPts val="2900"/>
              </a:lnSpc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return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e;</a:t>
            </a:r>
          </a:p>
          <a:p>
            <a:pPr>
              <a:lnSpc>
                <a:spcPts val="2900"/>
              </a:lnSpc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}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 flipV="1">
            <a:off x="-2" y="1238048"/>
            <a:ext cx="36783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2799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환형큐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25</a:t>
            </a:fld>
            <a:r>
              <a:rPr lang="en-US" altLang="ko-KR" smtClean="0"/>
              <a:t>/26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5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373433" y="2030131"/>
            <a:ext cx="1099936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큐는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입장권을 구입하기 위해 기다리는 사람들의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줄과 같이 선입선출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(FIFO: First-In-First-Out) 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</a:t>
            </a: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후입후출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(LILO: Last-In-Last-Out)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프로토콜을 구현하는 자료구조이다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큐는  삽입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 시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 통해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연산이 이루어진다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endParaRPr lang="en-US" altLang="ko-KR" sz="2400" dirty="0">
              <a:solidFill>
                <a:srgbClr val="26262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r>
              <a:rPr lang="ko-KR" altLang="en-US" sz="2400" dirty="0" err="1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이동큐는</a:t>
            </a:r>
            <a:r>
              <a:rPr lang="ko-KR" altLang="en-US" sz="2400" dirty="0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400" dirty="0" err="1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선형큐의</a:t>
            </a:r>
            <a:r>
              <a:rPr lang="ko-KR" altLang="en-US" sz="2400" dirty="0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</a:t>
            </a:r>
            <a:r>
              <a:rPr lang="en-US" altLang="ko-KR" sz="240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 </a:t>
            </a:r>
            <a:r>
              <a:rPr lang="ko-KR" altLang="en-US" sz="2400" dirty="0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포화상태의 잘못된  인식의 </a:t>
            </a:r>
            <a:r>
              <a:rPr lang="ko-KR" altLang="en-US" sz="2400" dirty="0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문제점을 해결할 수 있지만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저장된 원소들을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앞부분으로 이동하는 오버헤드가 발생한다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환형큐는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이동큐의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시간 지연 문제점을 해결하기 위한 자료구조로서 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배열로 구성된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큐를 시계방향으로 두 개의 포인터가 이동하는 환형으로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생각하여 원소들을 삽입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삭제할 수 있는 구조이다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endParaRPr lang="en-US" altLang="ko-KR" sz="2400" dirty="0" smtClean="0">
              <a:solidFill>
                <a:srgbClr val="26262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028700" lvl="1" indent="-342900" fontAlgn="base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fontAlgn="base">
              <a:spcBef>
                <a:spcPct val="0"/>
              </a:spcBef>
              <a:buFontTx/>
              <a:buChar char="-"/>
            </a:pPr>
            <a:endParaRPr lang="en-US" altLang="ko-KR" sz="240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fontAlgn="base">
              <a:spcBef>
                <a:spcPct val="0"/>
              </a:spcBef>
              <a:buFontTx/>
              <a:buChar char="-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-1" y="1238048"/>
            <a:ext cx="3461537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80005" y="647996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학습정리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26</a:t>
            </a:fld>
            <a:r>
              <a:rPr lang="en-US" altLang="ko-KR" smtClean="0"/>
              <a:t>/26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71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2030131"/>
            <a:ext cx="1099936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</a:pPr>
            <a:endParaRPr lang="en-US" altLang="ko-KR" sz="1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indent="-3429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0" indent="-342900">
              <a:lnSpc>
                <a:spcPct val="200000"/>
              </a:lnSpc>
              <a:buFont typeface="나눔바른고딕" panose="020B0600000101010101" charset="-127"/>
              <a:buChar char="-"/>
            </a:pPr>
            <a:r>
              <a:rPr lang="ko-KR" altLang="en-US" sz="2400" dirty="0" smtClean="0"/>
              <a:t>본 강좌 자료는 자바로 </a:t>
            </a:r>
            <a:r>
              <a:rPr lang="ko-KR" altLang="en-US" sz="2400" dirty="0"/>
              <a:t>배우는 쉬운 </a:t>
            </a:r>
            <a:r>
              <a:rPr lang="ko-KR" altLang="en-US" sz="2400" dirty="0" smtClean="0"/>
              <a:t>자료구조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한빛아카데미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, 2009), C</a:t>
            </a:r>
            <a:r>
              <a:rPr lang="ko-KR" altLang="en-US" sz="2400" dirty="0" smtClean="0"/>
              <a:t>언어로 </a:t>
            </a:r>
            <a:r>
              <a:rPr lang="ko-KR" altLang="en-US" sz="2400" dirty="0"/>
              <a:t>쉽게 </a:t>
            </a:r>
            <a:r>
              <a:rPr lang="ko-KR" altLang="en-US" sz="2400" dirty="0" smtClean="0"/>
              <a:t>풀어 쓴 자료구조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생능출판사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, 2014), </a:t>
            </a:r>
            <a:r>
              <a:rPr lang="ko-KR" altLang="en-US" sz="2400" dirty="0" smtClean="0"/>
              <a:t>그리고 인터넷의 다양한 참조자료 등의 내용을 </a:t>
            </a:r>
            <a:r>
              <a:rPr lang="ko-KR" altLang="en-US" sz="2400" dirty="0"/>
              <a:t>출처로 작성하였음을 알리는 바입니다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 smtClean="0"/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-1" y="1238048"/>
            <a:ext cx="3461537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0005" y="647996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참고문헌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9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2312370" cy="523220"/>
            <a:chOff x="1577990" y="2199825"/>
            <a:chExt cx="2312370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771639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큐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(queue)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615553"/>
            <a:chOff x="1454251" y="3664625"/>
            <a:chExt cx="11282473" cy="61555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큐의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ADT</a:t>
              </a: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 flipV="1">
            <a:off x="-1" y="1238048"/>
            <a:ext cx="2533650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547729" y="3453211"/>
            <a:ext cx="9217254" cy="4708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ADT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Queue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데이터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0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이상의 원소를 가진 유한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순서리스트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연산자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연산내용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q∈Queue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e∈Element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Queue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하나의 공백 큐를 생성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Boolean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isEmpty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(q) 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큐가 공백이면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true,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그렇지 않으면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반환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Queue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(q, e)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큐의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원소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enqueue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Element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deleteq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(q))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큐가 공백이면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underflow, </a:t>
            </a: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     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그렇지 않으면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원소를 삭제 후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반환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dequeue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Element peek(q)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큐가 공백이면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underflow, </a:t>
            </a: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그렇지 않으면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원소를 반환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End Queue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</a:t>
            </a:fld>
            <a:r>
              <a:rPr lang="en-US" altLang="ko-KR" smtClean="0"/>
              <a:t>/26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24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082085" cy="523220"/>
            <a:chOff x="1577990" y="2199825"/>
            <a:chExt cx="408208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354135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큐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(queue)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삽입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508105"/>
            <a:chOff x="1454251" y="3664625"/>
            <a:chExt cx="11282473" cy="150810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508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 알고리즘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 defTabSz="914400" fontAlgn="base">
                <a:spcBef>
                  <a:spcPct val="0"/>
                </a:spcBef>
                <a:buFontTx/>
                <a:buChar char="-"/>
                <a:defRPr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 flipV="1">
            <a:off x="-1" y="1238048"/>
            <a:ext cx="2533650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498125" y="3532747"/>
            <a:ext cx="5499682" cy="201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lvl="0">
              <a:lnSpc>
                <a:spcPts val="3000"/>
              </a:lnSpc>
              <a:defRPr/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(q, e) {</a:t>
            </a:r>
          </a:p>
          <a:p>
            <a:pPr lvl="0">
              <a:lnSpc>
                <a:spcPts val="3000"/>
              </a:lnSpc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(rear ==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 queue-overflow;</a:t>
            </a:r>
          </a:p>
          <a:p>
            <a:pPr lvl="0">
              <a:lnSpc>
                <a:spcPts val="3000"/>
              </a:lnSpc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rear=rear+1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lvl="0">
              <a:lnSpc>
                <a:spcPts val="3000"/>
              </a:lnSpc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q[rear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]=e;</a:t>
            </a:r>
          </a:p>
          <a:p>
            <a:pPr lvl="0">
              <a:lnSpc>
                <a:spcPts val="3000"/>
              </a:lnSpc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    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83394" y="5832615"/>
            <a:ext cx="11282473" cy="984885"/>
            <a:chOff x="1454251" y="3664625"/>
            <a:chExt cx="11282473" cy="984885"/>
          </a:xfrm>
        </p:grpSpPr>
        <p:sp>
          <p:nvSpPr>
            <p:cNvPr id="23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알고리즘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484269" y="6428371"/>
            <a:ext cx="5499682" cy="2400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lvl="0">
              <a:lnSpc>
                <a:spcPts val="3000"/>
              </a:lnSpc>
              <a:defRPr/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deleteq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(q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lnSpc>
                <a:spcPts val="3000"/>
              </a:lnSpc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(front == rear)  queue-underflow;</a:t>
            </a:r>
          </a:p>
          <a:p>
            <a:pPr lvl="0">
              <a:lnSpc>
                <a:spcPts val="3000"/>
              </a:lnSpc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front=front+1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lvl="0">
              <a:lnSpc>
                <a:spcPts val="3000"/>
              </a:lnSpc>
              <a:defRPr/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e=q[front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];</a:t>
            </a:r>
          </a:p>
          <a:p>
            <a:pPr lvl="0">
              <a:lnSpc>
                <a:spcPts val="3000"/>
              </a:lnSpc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e; </a:t>
            </a:r>
          </a:p>
          <a:p>
            <a:pPr lvl="0">
              <a:lnSpc>
                <a:spcPts val="3000"/>
              </a:lnSpc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    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4</a:t>
            </a:fld>
            <a:r>
              <a:rPr lang="en-US" altLang="ko-KR" smtClean="0"/>
              <a:t>/26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31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082085" cy="523220"/>
            <a:chOff x="1577990" y="2199825"/>
            <a:chExt cx="408208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354135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큐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(queue)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삽입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723549"/>
            <a:chOff x="1454251" y="3664625"/>
            <a:chExt cx="11282473" cy="172354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7235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1차원 배열을 이용한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큐의 구현 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lvl="1"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큐를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표현하는 가장 간단한 방법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 flipV="1">
            <a:off x="-1" y="1238048"/>
            <a:ext cx="2533650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851418" y="3865259"/>
            <a:ext cx="6440527" cy="1446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marL="285750" lvl="1" indent="-342900"/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define  N  7</a:t>
            </a:r>
          </a:p>
          <a:p>
            <a:pPr marL="285750" lvl="1" indent="-34290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char queue[N];</a:t>
            </a:r>
          </a:p>
          <a:p>
            <a:pPr marL="285750" lvl="1" indent="-342900"/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front, rear;</a:t>
            </a:r>
          </a:p>
          <a:p>
            <a:pPr marL="285750" lvl="1" indent="-34290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 = rear = -1;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배열을 이용한 큐의 초기화</a:t>
            </a:r>
          </a:p>
        </p:txBody>
      </p:sp>
      <p:graphicFrame>
        <p:nvGraphicFramePr>
          <p:cNvPr id="28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36217"/>
              </p:ext>
            </p:extLst>
          </p:nvPr>
        </p:nvGraphicFramePr>
        <p:xfrm>
          <a:off x="1852104" y="5599274"/>
          <a:ext cx="6855475" cy="789146"/>
        </p:xfrm>
        <a:graphic>
          <a:graphicData uri="http://schemas.openxmlformats.org/drawingml/2006/table">
            <a:tbl>
              <a:tblPr/>
              <a:tblGrid>
                <a:gridCol w="1402258"/>
                <a:gridCol w="779031"/>
                <a:gridCol w="779031"/>
                <a:gridCol w="779031"/>
                <a:gridCol w="779031"/>
                <a:gridCol w="779031"/>
                <a:gridCol w="779031"/>
                <a:gridCol w="779031"/>
              </a:tblGrid>
              <a:tr h="321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queue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[4]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[5]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[6]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1436" marR="914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6" marR="914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6" marR="914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6" marR="914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6" marR="914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6" marR="914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6" marR="914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6" marR="914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TextBox 15"/>
          <p:cNvSpPr txBox="1">
            <a:spLocks noChangeArrowheads="1"/>
          </p:cNvSpPr>
          <p:nvPr/>
        </p:nvSpPr>
        <p:spPr bwMode="auto">
          <a:xfrm>
            <a:off x="2154204" y="6313649"/>
            <a:ext cx="10994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front=-1</a:t>
            </a:r>
          </a:p>
          <a:p>
            <a:pPr eaLnBrk="1" hangingPunct="1"/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rear=-1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7250" y="7051827"/>
            <a:ext cx="11282473" cy="461665"/>
            <a:chOff x="1454251" y="3664625"/>
            <a:chExt cx="11282473" cy="461665"/>
          </a:xfrm>
        </p:grpSpPr>
        <p:sp>
          <p:nvSpPr>
            <p:cNvPr id="31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큐의 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삭제의 예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3" name="TextBox 15"/>
          <p:cNvSpPr txBox="1">
            <a:spLocks noChangeArrowheads="1"/>
          </p:cNvSpPr>
          <p:nvPr/>
        </p:nvSpPr>
        <p:spPr bwMode="auto">
          <a:xfrm>
            <a:off x="1710011" y="8740300"/>
            <a:ext cx="12533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  -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  <a:p>
            <a:pPr eaLnBrk="1" hangingPunct="1"/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 =  -1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4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94198"/>
              </p:ext>
            </p:extLst>
          </p:nvPr>
        </p:nvGraphicFramePr>
        <p:xfrm>
          <a:off x="1624831" y="7970461"/>
          <a:ext cx="3923915" cy="731520"/>
        </p:xfrm>
        <a:graphic>
          <a:graphicData uri="http://schemas.openxmlformats.org/drawingml/2006/table">
            <a:tbl>
              <a:tblPr/>
              <a:tblGrid>
                <a:gridCol w="1217767"/>
                <a:gridCol w="676537"/>
                <a:gridCol w="676537"/>
                <a:gridCol w="676537"/>
                <a:gridCol w="676537"/>
              </a:tblGrid>
              <a:tr h="272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queue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5" name="Picture 8" descr="그림2 copy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239" y="8262316"/>
            <a:ext cx="229050" cy="47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5"/>
          <p:cNvSpPr txBox="1">
            <a:spLocks noChangeArrowheads="1"/>
          </p:cNvSpPr>
          <p:nvPr/>
        </p:nvSpPr>
        <p:spPr bwMode="auto">
          <a:xfrm>
            <a:off x="6202097" y="8747560"/>
            <a:ext cx="12020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 -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  <a:p>
            <a:pPr eaLnBrk="1" hangingPunct="1"/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 =  0</a:t>
            </a:r>
            <a:endParaRPr lang="ko-KR" altLang="en-US" sz="1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7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534413"/>
              </p:ext>
            </p:extLst>
          </p:nvPr>
        </p:nvGraphicFramePr>
        <p:xfrm>
          <a:off x="6116917" y="7977721"/>
          <a:ext cx="3923915" cy="792480"/>
        </p:xfrm>
        <a:graphic>
          <a:graphicData uri="http://schemas.openxmlformats.org/drawingml/2006/table">
            <a:tbl>
              <a:tblPr/>
              <a:tblGrid>
                <a:gridCol w="1217767"/>
                <a:gridCol w="676537"/>
                <a:gridCol w="676537"/>
                <a:gridCol w="676537"/>
                <a:gridCol w="676537"/>
              </a:tblGrid>
              <a:tr h="272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queue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271338" y="7673699"/>
            <a:ext cx="821059" cy="307777"/>
          </a:xfrm>
          <a:prstGeom prst="rect">
            <a:avLst/>
          </a:prstGeom>
          <a:solidFill>
            <a:srgbClr val="203864"/>
          </a:solidFill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삽입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5</a:t>
            </a:fld>
            <a:r>
              <a:rPr lang="en-US" altLang="ko-KR" smtClean="0"/>
              <a:t>/26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78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082085" cy="523220"/>
            <a:chOff x="1577990" y="2199825"/>
            <a:chExt cx="408208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354135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큐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(queue)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삽입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큐의  삽입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삭제의 예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lvl="1"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 flipV="1">
            <a:off x="-1" y="1238048"/>
            <a:ext cx="2533650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TextBox 15"/>
          <p:cNvSpPr txBox="1">
            <a:spLocks noChangeArrowheads="1"/>
          </p:cNvSpPr>
          <p:nvPr/>
        </p:nvSpPr>
        <p:spPr bwMode="auto">
          <a:xfrm>
            <a:off x="1710011" y="4334516"/>
            <a:ext cx="12533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  -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  <a:p>
            <a:pPr eaLnBrk="1" hangingPunct="1"/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 =  1</a:t>
            </a:r>
            <a:endParaRPr lang="ko-KR" altLang="en-US" sz="1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4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525953"/>
              </p:ext>
            </p:extLst>
          </p:nvPr>
        </p:nvGraphicFramePr>
        <p:xfrm>
          <a:off x="1624831" y="3564677"/>
          <a:ext cx="3923915" cy="792480"/>
        </p:xfrm>
        <a:graphic>
          <a:graphicData uri="http://schemas.openxmlformats.org/drawingml/2006/table">
            <a:tbl>
              <a:tblPr/>
              <a:tblGrid>
                <a:gridCol w="1217767"/>
                <a:gridCol w="676537"/>
                <a:gridCol w="676537"/>
                <a:gridCol w="676537"/>
                <a:gridCol w="676537"/>
              </a:tblGrid>
              <a:tr h="272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queue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5" name="Picture 8" descr="그림2 copy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239" y="3856532"/>
            <a:ext cx="229050" cy="47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5"/>
          <p:cNvSpPr txBox="1">
            <a:spLocks noChangeArrowheads="1"/>
          </p:cNvSpPr>
          <p:nvPr/>
        </p:nvSpPr>
        <p:spPr bwMode="auto">
          <a:xfrm>
            <a:off x="6202097" y="4341776"/>
            <a:ext cx="10674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</a:t>
            </a:r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 0</a:t>
            </a:r>
            <a:endParaRPr lang="en-US" altLang="ko-KR" sz="1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/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 =  1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7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736291"/>
              </p:ext>
            </p:extLst>
          </p:nvPr>
        </p:nvGraphicFramePr>
        <p:xfrm>
          <a:off x="6116917" y="3571937"/>
          <a:ext cx="3923915" cy="792480"/>
        </p:xfrm>
        <a:graphic>
          <a:graphicData uri="http://schemas.openxmlformats.org/drawingml/2006/table">
            <a:tbl>
              <a:tblPr/>
              <a:tblGrid>
                <a:gridCol w="1217767"/>
                <a:gridCol w="676537"/>
                <a:gridCol w="676537"/>
                <a:gridCol w="676537"/>
                <a:gridCol w="676537"/>
              </a:tblGrid>
              <a:tr h="272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queue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468232" y="3267915"/>
            <a:ext cx="817853" cy="307777"/>
          </a:xfrm>
          <a:prstGeom prst="rect">
            <a:avLst/>
          </a:prstGeom>
          <a:solidFill>
            <a:srgbClr val="203864"/>
          </a:solidFill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삽입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1716937" y="6087130"/>
            <a:ext cx="10674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 0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/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 =  2</a:t>
            </a:r>
            <a:endParaRPr lang="ko-KR" altLang="en-US" sz="1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862140"/>
              </p:ext>
            </p:extLst>
          </p:nvPr>
        </p:nvGraphicFramePr>
        <p:xfrm>
          <a:off x="1631757" y="5317291"/>
          <a:ext cx="3923915" cy="792480"/>
        </p:xfrm>
        <a:graphic>
          <a:graphicData uri="http://schemas.openxmlformats.org/drawingml/2006/table">
            <a:tbl>
              <a:tblPr/>
              <a:tblGrid>
                <a:gridCol w="1217767"/>
                <a:gridCol w="676537"/>
                <a:gridCol w="676537"/>
                <a:gridCol w="676537"/>
                <a:gridCol w="676537"/>
              </a:tblGrid>
              <a:tr h="272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queue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6" name="Picture 8" descr="그림2 copy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165" y="5609146"/>
            <a:ext cx="229050" cy="47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5"/>
          <p:cNvSpPr txBox="1">
            <a:spLocks noChangeArrowheads="1"/>
          </p:cNvSpPr>
          <p:nvPr/>
        </p:nvSpPr>
        <p:spPr bwMode="auto">
          <a:xfrm>
            <a:off x="6209023" y="6094390"/>
            <a:ext cx="10674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</a:t>
            </a:r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 1</a:t>
            </a:r>
            <a:endParaRPr lang="en-US" altLang="ko-KR" sz="1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/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 =  2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8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047545"/>
              </p:ext>
            </p:extLst>
          </p:nvPr>
        </p:nvGraphicFramePr>
        <p:xfrm>
          <a:off x="6123843" y="5324551"/>
          <a:ext cx="3923915" cy="792480"/>
        </p:xfrm>
        <a:graphic>
          <a:graphicData uri="http://schemas.openxmlformats.org/drawingml/2006/table">
            <a:tbl>
              <a:tblPr/>
              <a:tblGrid>
                <a:gridCol w="1217767"/>
                <a:gridCol w="676537"/>
                <a:gridCol w="676537"/>
                <a:gridCol w="676537"/>
                <a:gridCol w="676537"/>
              </a:tblGrid>
              <a:tr h="272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queue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7278264" y="3233277"/>
            <a:ext cx="821059" cy="307777"/>
          </a:xfrm>
          <a:prstGeom prst="rect">
            <a:avLst/>
          </a:prstGeom>
          <a:solidFill>
            <a:srgbClr val="203864"/>
          </a:solidFill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삭제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TextBox 15"/>
          <p:cNvSpPr txBox="1">
            <a:spLocks noChangeArrowheads="1"/>
          </p:cNvSpPr>
          <p:nvPr/>
        </p:nvSpPr>
        <p:spPr bwMode="auto">
          <a:xfrm>
            <a:off x="1716937" y="7895164"/>
            <a:ext cx="10674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 1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/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 =  3</a:t>
            </a:r>
            <a:endParaRPr lang="ko-KR" altLang="en-US" sz="1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1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72328"/>
              </p:ext>
            </p:extLst>
          </p:nvPr>
        </p:nvGraphicFramePr>
        <p:xfrm>
          <a:off x="1631757" y="7125325"/>
          <a:ext cx="3923915" cy="792480"/>
        </p:xfrm>
        <a:graphic>
          <a:graphicData uri="http://schemas.openxmlformats.org/drawingml/2006/table">
            <a:tbl>
              <a:tblPr/>
              <a:tblGrid>
                <a:gridCol w="1217767"/>
                <a:gridCol w="676537"/>
                <a:gridCol w="676537"/>
                <a:gridCol w="676537"/>
                <a:gridCol w="676537"/>
              </a:tblGrid>
              <a:tr h="272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queue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pic>
        <p:nvPicPr>
          <p:cNvPr id="42" name="Picture 8" descr="그림2 copy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165" y="7417180"/>
            <a:ext cx="229050" cy="47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5"/>
          <p:cNvSpPr txBox="1">
            <a:spLocks noChangeArrowheads="1"/>
          </p:cNvSpPr>
          <p:nvPr/>
        </p:nvSpPr>
        <p:spPr bwMode="auto">
          <a:xfrm>
            <a:off x="6209023" y="7902424"/>
            <a:ext cx="10674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</a:t>
            </a:r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 2</a:t>
            </a:r>
            <a:endParaRPr lang="en-US" altLang="ko-KR" sz="1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/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 =  3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4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04715"/>
              </p:ext>
            </p:extLst>
          </p:nvPr>
        </p:nvGraphicFramePr>
        <p:xfrm>
          <a:off x="6123843" y="7132585"/>
          <a:ext cx="3923915" cy="792480"/>
        </p:xfrm>
        <a:graphic>
          <a:graphicData uri="http://schemas.openxmlformats.org/drawingml/2006/table">
            <a:tbl>
              <a:tblPr/>
              <a:tblGrid>
                <a:gridCol w="1217767"/>
                <a:gridCol w="676537"/>
                <a:gridCol w="676537"/>
                <a:gridCol w="676537"/>
                <a:gridCol w="676537"/>
              </a:tblGrid>
              <a:tr h="272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queue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8608312" y="6828563"/>
            <a:ext cx="821059" cy="307777"/>
          </a:xfrm>
          <a:prstGeom prst="rect">
            <a:avLst/>
          </a:prstGeom>
          <a:solidFill>
            <a:srgbClr val="203864"/>
          </a:solidFill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삭제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TextBox 15"/>
          <p:cNvSpPr txBox="1">
            <a:spLocks noChangeArrowheads="1"/>
          </p:cNvSpPr>
          <p:nvPr/>
        </p:nvSpPr>
        <p:spPr bwMode="auto">
          <a:xfrm>
            <a:off x="1723863" y="9647778"/>
            <a:ext cx="11187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</a:t>
            </a:r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  3</a:t>
            </a:r>
            <a:endParaRPr lang="en-US" altLang="ko-KR" sz="1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/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 =  3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7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127264"/>
              </p:ext>
            </p:extLst>
          </p:nvPr>
        </p:nvGraphicFramePr>
        <p:xfrm>
          <a:off x="1638683" y="8877939"/>
          <a:ext cx="3923915" cy="731520"/>
        </p:xfrm>
        <a:graphic>
          <a:graphicData uri="http://schemas.openxmlformats.org/drawingml/2006/table">
            <a:tbl>
              <a:tblPr/>
              <a:tblGrid>
                <a:gridCol w="1217767"/>
                <a:gridCol w="676537"/>
                <a:gridCol w="676537"/>
                <a:gridCol w="676537"/>
                <a:gridCol w="676537"/>
              </a:tblGrid>
              <a:tr h="272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queue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</a:p>
                  </a:txBody>
                  <a:tcPr marL="91455" marR="91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4812132" y="8581177"/>
            <a:ext cx="835485" cy="307777"/>
          </a:xfrm>
          <a:prstGeom prst="rect">
            <a:avLst/>
          </a:prstGeom>
          <a:solidFill>
            <a:srgbClr val="203864"/>
          </a:solidFill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삭제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105544" y="5027455"/>
            <a:ext cx="821059" cy="307777"/>
          </a:xfrm>
          <a:prstGeom prst="rect">
            <a:avLst/>
          </a:prstGeom>
          <a:solidFill>
            <a:srgbClr val="203864"/>
          </a:solidFill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삽입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791350" y="6856271"/>
            <a:ext cx="835485" cy="307777"/>
          </a:xfrm>
          <a:prstGeom prst="rect">
            <a:avLst/>
          </a:prstGeom>
          <a:solidFill>
            <a:srgbClr val="203864"/>
          </a:solidFill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삽입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950214" y="5027455"/>
            <a:ext cx="817853" cy="307777"/>
          </a:xfrm>
          <a:prstGeom prst="rect">
            <a:avLst/>
          </a:prstGeom>
          <a:solidFill>
            <a:srgbClr val="203864"/>
          </a:solidFill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삭제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871363" y="9126852"/>
            <a:ext cx="3256020" cy="400110"/>
          </a:xfrm>
          <a:prstGeom prst="rect">
            <a:avLst/>
          </a:prstGeom>
          <a:solidFill>
            <a:srgbClr val="203864"/>
          </a:solidFill>
        </p:spPr>
        <p:txBody>
          <a:bodyPr wrap="none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선형큐의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시간복잡도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el-GR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Ο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6</a:t>
            </a:fld>
            <a:r>
              <a:rPr lang="en-US" altLang="ko-KR" smtClean="0"/>
              <a:t>/26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8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877437"/>
            <a:chOff x="1454251" y="3664625"/>
            <a:chExt cx="11282473" cy="1877437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8774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큐의  삽입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삭제의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구현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lvl="1" fontAlgn="base">
                <a:spcBef>
                  <a:spcPct val="0"/>
                </a:spcBef>
              </a:pPr>
              <a:endParaRPr lang="en-US" altLang="ko-KR" sz="1000" dirty="0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en-US" altLang="ko-KR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배열의 </a:t>
              </a:r>
              <a:r>
                <a:rPr lang="ko-KR" altLang="en-US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크기</a:t>
              </a:r>
              <a:r>
                <a:rPr lang="en-US" altLang="ko-KR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dirty="0" err="1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queue_array</a:t>
              </a:r>
              <a:r>
                <a:rPr kumimoji="1" lang="ko-KR" altLang="ko-KR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[</a:t>
              </a:r>
              <a:r>
                <a:rPr kumimoji="1" lang="en-US" altLang="ko-KR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20</a:t>
              </a:r>
              <a:r>
                <a:rPr kumimoji="1" lang="ko-KR" altLang="ko-KR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]</a:t>
              </a:r>
              <a:r>
                <a:rPr kumimoji="1" lang="en-US" altLang="ko-KR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)</a:t>
              </a:r>
              <a:r>
                <a:rPr kumimoji="1" lang="ko-KR" altLang="en-US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에 원소를 삽입</a:t>
              </a:r>
              <a:r>
                <a:rPr kumimoji="1" lang="en-US" altLang="ko-KR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/</a:t>
              </a:r>
              <a:r>
                <a:rPr kumimoji="1" lang="ko-KR" altLang="en-US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삭제하는 프로그램</a:t>
              </a:r>
              <a:r>
                <a:rPr kumimoji="1" lang="ko-KR" altLang="ko-KR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 </a:t>
              </a:r>
              <a:endParaRPr lang="en-US" altLang="ko-KR" sz="2400" b="1" spc="-15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lvl="1"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 flipV="1">
            <a:off x="-1" y="1238048"/>
            <a:ext cx="2533650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863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include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stdio.h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#define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MAX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queue_array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[MAX];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rear = - 1;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front = - 1;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insert(){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이용하여 원소의 삽입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add_item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if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(rear == MAX - 1)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오버플로우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\n");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else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(front == - 1)//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큐가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empty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경우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 삽입  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0;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 원소를 삽입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");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("%d", &amp;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add_item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rear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rear + 1;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queue_array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[rear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add_item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7</a:t>
            </a:fld>
            <a:r>
              <a:rPr lang="en-US" altLang="ko-KR" smtClean="0"/>
              <a:t>/26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082085" cy="523220"/>
            <a:chOff x="1577990" y="2199825"/>
            <a:chExt cx="4082085" cy="420404"/>
          </a:xfrm>
        </p:grpSpPr>
        <p:sp>
          <p:nvSpPr>
            <p:cNvPr id="16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354135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큐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(queue)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삽입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1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877437"/>
            <a:chOff x="1454251" y="3664625"/>
            <a:chExt cx="11282473" cy="1877437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8774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큐의  삽입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삭제의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구현</a:t>
              </a:r>
              <a:endParaRPr lang="en-US" altLang="ko-KR" sz="100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lvl="1" fontAlgn="base">
                <a:spcBef>
                  <a:spcPct val="0"/>
                </a:spcBef>
              </a:pPr>
              <a:endParaRPr lang="en-US" altLang="ko-KR" sz="1000" dirty="0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배열의 크기</a:t>
              </a:r>
              <a:r>
                <a:rPr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dirty="0" err="1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queue_array</a:t>
              </a:r>
              <a:r>
                <a:rPr kumimoji="1" lang="ko-KR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[</a:t>
              </a:r>
              <a:r>
                <a:rPr kumimoji="1"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20</a:t>
              </a:r>
              <a:r>
                <a:rPr kumimoji="1" lang="ko-KR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]</a:t>
              </a:r>
              <a:r>
                <a:rPr kumimoji="1"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)</a:t>
              </a:r>
              <a:r>
                <a:rPr kumimoji="1"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에 원소를 삽입</a:t>
              </a:r>
              <a:r>
                <a:rPr kumimoji="1"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/</a:t>
              </a:r>
              <a:r>
                <a:rPr kumimoji="1"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삭제하는 프로그램</a:t>
              </a:r>
              <a:r>
                <a:rPr kumimoji="1" lang="ko-KR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 </a:t>
              </a:r>
              <a:endParaRPr lang="en-US" altLang="ko-KR" sz="2400" b="1" spc="-15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lvl="1"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 flipV="1">
            <a:off x="-1" y="1238048"/>
            <a:ext cx="2533650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6183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delete(){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큐에서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이용하여 원소 삭제 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(front == - 1 || front &gt; rear){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큐가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empty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이면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언더플로우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언더플로우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\n");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 ;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else{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큐에서 삭제된 원소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%d\n",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queue_array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[front]);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front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front + 1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display(){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 있는 원소들을 출력 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(front == - 1)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큐가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empty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\n");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else{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 있는 원소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\n");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for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front;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&lt;= rear;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++)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d",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queue_array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("\n");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8</a:t>
            </a:fld>
            <a:r>
              <a:rPr lang="en-US" altLang="ko-KR" smtClean="0"/>
              <a:t>/26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082085" cy="523220"/>
            <a:chOff x="1577990" y="2199825"/>
            <a:chExt cx="4082085" cy="420404"/>
          </a:xfrm>
        </p:grpSpPr>
        <p:sp>
          <p:nvSpPr>
            <p:cNvPr id="16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354135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큐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(queue)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삽입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1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877437"/>
            <a:chOff x="1454251" y="3664625"/>
            <a:chExt cx="11282473" cy="1877437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8774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큐의  삽입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삭제의 구현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lvl="1" fontAlgn="base">
                <a:spcBef>
                  <a:spcPct val="0"/>
                </a:spcBef>
              </a:pPr>
              <a:endParaRPr lang="en-US" altLang="ko-KR" sz="1000" dirty="0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배열의 크기</a:t>
              </a:r>
              <a:r>
                <a:rPr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dirty="0" err="1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queue_array</a:t>
              </a:r>
              <a:r>
                <a:rPr kumimoji="1" lang="ko-KR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[</a:t>
              </a:r>
              <a:r>
                <a:rPr kumimoji="1"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20</a:t>
              </a:r>
              <a:r>
                <a:rPr kumimoji="1" lang="ko-KR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]</a:t>
              </a:r>
              <a:r>
                <a:rPr kumimoji="1"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)</a:t>
              </a:r>
              <a:r>
                <a:rPr kumimoji="1"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에 원소를 삽입</a:t>
              </a:r>
              <a:r>
                <a:rPr kumimoji="1"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/</a:t>
              </a:r>
              <a:r>
                <a:rPr kumimoji="1"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삭제하는 프로그램</a:t>
              </a:r>
              <a:r>
                <a:rPr kumimoji="1" lang="ko-KR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 </a:t>
              </a:r>
              <a:endParaRPr lang="en-US" altLang="ko-KR" sz="2400" b="1" spc="-15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lvl="1"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 flipV="1">
            <a:off x="-1" y="1238048"/>
            <a:ext cx="2533650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6183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main(){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choice;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("1.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 원소 삽입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\n");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("2.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큐에서 원소 삭제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\n");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("3.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큐의 모든 원소 출력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\n");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("4.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종료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\n");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while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(1){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큐의 연산 종류에 해당하는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번호를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선택하세요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");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("%d", &amp;choice);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switch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(choice){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case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1: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insert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break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case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2: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delete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break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case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3: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display();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break;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9</a:t>
            </a:fld>
            <a:r>
              <a:rPr lang="en-US" altLang="ko-KR" smtClean="0"/>
              <a:t>/26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082085" cy="523220"/>
            <a:chOff x="1577990" y="2199825"/>
            <a:chExt cx="4082085" cy="420404"/>
          </a:xfrm>
        </p:grpSpPr>
        <p:sp>
          <p:nvSpPr>
            <p:cNvPr id="16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354135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큐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(queue)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삽입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48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8800" dirty="0" err="1" smtClean="0">
            <a:ln w="31750">
              <a:solidFill>
                <a:srgbClr val="203864"/>
              </a:solidFill>
            </a:ln>
            <a:solidFill>
              <a:schemeClr val="accent5">
                <a:lumMod val="75000"/>
              </a:schemeClr>
            </a:solidFill>
            <a:latin typeface="a고딕16" panose="02020600000000000000" pitchFamily="18" charset="-127"/>
            <a:ea typeface="a고딕16" panose="02020600000000000000" pitchFamily="18" charset="-127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20913</TotalTime>
  <Words>3082</Words>
  <Application>Microsoft Office PowerPoint</Application>
  <PresentationFormat>사용자 지정</PresentationFormat>
  <Paragraphs>894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3" baseType="lpstr">
      <vt:lpstr>굴림</vt:lpstr>
      <vt:lpstr>Arial</vt:lpstr>
      <vt:lpstr>Symbol</vt:lpstr>
      <vt:lpstr>HY헤드라인M</vt:lpstr>
      <vt:lpstr>Calibri Light</vt:lpstr>
      <vt:lpstr>Calibri</vt:lpstr>
      <vt:lpstr>HY엽서M</vt:lpstr>
      <vt:lpstr>나눔바른고딕</vt:lpstr>
      <vt:lpstr>나눔스퀘어 Bold</vt:lpstr>
      <vt:lpstr>맑은 고딕</vt:lpstr>
      <vt:lpstr>나눔스퀘어</vt:lpstr>
      <vt:lpstr>Wingdings</vt:lpstr>
      <vt:lpstr>나눔스퀘어 ExtraBold</vt:lpstr>
      <vt:lpstr>Adobe 고딕 Std B</vt:lpstr>
      <vt:lpstr>Wingdings 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사용자</dc:creator>
  <cp:lastModifiedBy>icpark@howon.ac.kr</cp:lastModifiedBy>
  <cp:revision>1235</cp:revision>
  <cp:lastPrinted>2021-02-12T09:49:11Z</cp:lastPrinted>
  <dcterms:created xsi:type="dcterms:W3CDTF">2019-05-30T05:59:32Z</dcterms:created>
  <dcterms:modified xsi:type="dcterms:W3CDTF">2021-05-20T03:31:42Z</dcterms:modified>
</cp:coreProperties>
</file>