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793" r:id="rId2"/>
    <p:sldId id="858" r:id="rId3"/>
    <p:sldId id="848" r:id="rId4"/>
    <p:sldId id="859" r:id="rId5"/>
    <p:sldId id="889" r:id="rId6"/>
    <p:sldId id="887" r:id="rId7"/>
    <p:sldId id="851" r:id="rId8"/>
    <p:sldId id="890" r:id="rId9"/>
    <p:sldId id="852" r:id="rId10"/>
    <p:sldId id="860" r:id="rId11"/>
    <p:sldId id="888" r:id="rId12"/>
    <p:sldId id="853" r:id="rId13"/>
    <p:sldId id="876" r:id="rId14"/>
    <p:sldId id="862" r:id="rId15"/>
    <p:sldId id="861" r:id="rId16"/>
    <p:sldId id="879" r:id="rId17"/>
    <p:sldId id="880" r:id="rId18"/>
    <p:sldId id="881" r:id="rId19"/>
    <p:sldId id="882" r:id="rId20"/>
    <p:sldId id="883" r:id="rId21"/>
    <p:sldId id="884" r:id="rId22"/>
    <p:sldId id="885" r:id="rId23"/>
    <p:sldId id="886" r:id="rId24"/>
    <p:sldId id="846" r:id="rId25"/>
    <p:sldId id="847" r:id="rId26"/>
    <p:sldId id="865" r:id="rId27"/>
    <p:sldId id="864" r:id="rId28"/>
    <p:sldId id="866" r:id="rId29"/>
    <p:sldId id="867" r:id="rId30"/>
    <p:sldId id="868" r:id="rId31"/>
    <p:sldId id="869" r:id="rId32"/>
    <p:sldId id="870" r:id="rId33"/>
    <p:sldId id="871" r:id="rId34"/>
    <p:sldId id="872" r:id="rId35"/>
    <p:sldId id="873" r:id="rId36"/>
    <p:sldId id="874" r:id="rId37"/>
    <p:sldId id="875" r:id="rId38"/>
    <p:sldId id="794" r:id="rId39"/>
    <p:sldId id="898" r:id="rId40"/>
  </p:sldIdLst>
  <p:sldSz cx="18288000" cy="10288588"/>
  <p:notesSz cx="6889750" cy="9607550"/>
  <p:embeddedFontLst>
    <p:embeddedFont>
      <p:font typeface="나눔스퀘어 ExtraBold" panose="020B0600000101010101" pitchFamily="50" charset="-127"/>
      <p:bold r:id="rId43"/>
    </p:embeddedFont>
    <p:embeddedFont>
      <p:font typeface="HY엽서M" panose="02030600000101010101" pitchFamily="18" charset="-127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휴먼중간팸체" panose="02010504000101010101" pitchFamily="2" charset="-127"/>
      <p:regular r:id="rId49"/>
    </p:embeddedFont>
    <p:embeddedFont>
      <p:font typeface="맑은 고딕" panose="020B0503020000020004" pitchFamily="50" charset="-127"/>
      <p:regular r:id="rId50"/>
      <p:bold r:id="rId51"/>
    </p:embeddedFont>
    <p:embeddedFont>
      <p:font typeface="HY견고딕" panose="02030600000101010101" pitchFamily="18" charset="-127"/>
      <p:regular r:id="rId52"/>
    </p:embeddedFont>
    <p:embeddedFont>
      <p:font typeface="나눔스퀘어 Bold" panose="020B0600000101010101" pitchFamily="50" charset="-127"/>
      <p:bold r:id="rId53"/>
    </p:embeddedFont>
    <p:embeddedFont>
      <p:font typeface="HY헤드라인M" panose="02030600000101010101" pitchFamily="18" charset="-127"/>
      <p:regular r:id="rId54"/>
    </p:embeddedFont>
    <p:embeddedFont>
      <p:font typeface="Calibri Light" panose="020F0302020204030204" pitchFamily="34" charset="0"/>
      <p:regular r:id="rId55"/>
      <p:italic r:id="rId56"/>
    </p:embeddedFont>
    <p:embeddedFont>
      <p:font typeface="나눔스퀘어" panose="020B0600000101010101" pitchFamily="50" charset="-127"/>
      <p:regular r:id="rId57"/>
    </p:embeddedFont>
    <p:embeddedFont>
      <p:font typeface="나눔바른고딕" panose="020B0603020101020101" pitchFamily="50" charset="-127"/>
      <p:regular r:id="rId58"/>
      <p:bold r:id="rId59"/>
    </p:embeddedFont>
  </p:embeddedFontLst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212" userDrawn="1">
          <p15:clr>
            <a:srgbClr val="A4A3A4"/>
          </p15:clr>
        </p15:guide>
        <p15:guide id="2" pos="7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  <p:cmAuthor id="2" name="서희 박" initials="서박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2F2"/>
    <a:srgbClr val="203864"/>
    <a:srgbClr val="262626"/>
    <a:srgbClr val="00B050"/>
    <a:srgbClr val="FFFFFF"/>
    <a:srgbClr val="A3D977"/>
    <a:srgbClr val="FFF8DC"/>
    <a:srgbClr val="44546A"/>
    <a:srgbClr val="2F5597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5388" autoAdjust="0"/>
  </p:normalViewPr>
  <p:slideViewPr>
    <p:cSldViewPr snapToGrid="0">
      <p:cViewPr>
        <p:scale>
          <a:sx n="50" d="100"/>
          <a:sy n="50" d="100"/>
        </p:scale>
        <p:origin x="-810" y="-132"/>
      </p:cViewPr>
      <p:guideLst>
        <p:guide orient="horz" pos="6212"/>
        <p:guide pos="7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fld id="{EE66659B-9FE9-4976-A837-D4C69607BDDE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B2004E29-DFAC-4011-B70C-7655C6BAF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6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71EE0-51AC-44F1-9DF5-EDE3277B66B3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720725"/>
            <a:ext cx="6400800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564063"/>
            <a:ext cx="5511800" cy="4322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F9049-4EA6-49ED-A96F-A8DB058A9A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665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E621-F3CE-4D30-9650-D905F78C7A1E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B72A13D3-7926-4310-AEAA-1557892109DB}" type="slidenum">
              <a:rPr lang="ko-KR" altLang="en-US" smtClean="0"/>
              <a:pPr/>
              <a:t>‹#›</a:t>
            </a:fld>
            <a:r>
              <a:rPr lang="en-US" altLang="ko-KR" dirty="0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1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A9D0-F18C-4193-92D4-F7B08575F7DF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1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8E0C-11D3-490D-A451-6EE4397B0507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8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49FC-A7B2-449E-BB20-E3B256CEFB22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A501-D15B-4C19-B588-BE35DA76F5AC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6CCA-9D88-4F5A-972F-F1605FDFE6A1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8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1056A-9BD0-4AC6-8779-7BB1CE29B65B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01679-41A0-417C-9D6B-3F0296D46B34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7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0C9E-FEDF-4838-A8D0-2C0717706103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‹#›</a:t>
            </a:fld>
            <a:r>
              <a:rPr lang="en-US" altLang="ko-KR" dirty="0" smtClean="0"/>
              <a:t>/40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3EC5-DD7F-481F-8A34-EAECF8AA4667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1AA63-FCF1-4F0A-A6B5-6F8D41BF486B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7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AB815-07E1-42AD-86C9-893FE172661D}" type="datetime1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94EA7AB-B050-444D-A603-EB00471B9317}"/>
              </a:ext>
            </a:extLst>
          </p:cNvPr>
          <p:cNvGrpSpPr/>
          <p:nvPr/>
        </p:nvGrpSpPr>
        <p:grpSpPr>
          <a:xfrm>
            <a:off x="0" y="0"/>
            <a:ext cx="18240032" cy="320843"/>
            <a:chOff x="0" y="0"/>
            <a:chExt cx="18240032" cy="320843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281863C-4890-4C62-AE45-37011F809F2C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BE19EF5E-01D6-4192-92DF-5351631BC48C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69592F03-FEF8-4366-B0CC-56D6ECC743E6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51E300A2-1F01-4680-A94B-BE275DF667E9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CABF6730-1BE9-4DE4-984A-11EA523C6167}"/>
              </a:ext>
            </a:extLst>
          </p:cNvPr>
          <p:cNvGrpSpPr/>
          <p:nvPr/>
        </p:nvGrpSpPr>
        <p:grpSpPr>
          <a:xfrm flipV="1">
            <a:off x="0" y="0"/>
            <a:ext cx="18361152" cy="10288588"/>
            <a:chOff x="0" y="0"/>
            <a:chExt cx="18361152" cy="10288588"/>
          </a:xfrm>
        </p:grpSpPr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A66E8EB-4A6F-4C8F-8891-EC763344B48B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C4416E4C-9F56-49AF-98BF-E128D2866CD8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360FBEF9-D7B6-46F3-AFAD-6E3908AB19A9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2A221E6C-39BB-45A5-BA48-AC6CA978017C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C04813E0-CD6F-461D-A8E5-EDD58A8E622F}"/>
                </a:ext>
              </a:extLst>
            </p:cNvPr>
            <p:cNvSpPr/>
            <p:nvPr/>
          </p:nvSpPr>
          <p:spPr>
            <a:xfrm rot="5400000">
              <a:off x="13056463" y="4983899"/>
              <a:ext cx="10288536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F117464-5B11-41EE-801F-B142BD14A5A4}"/>
              </a:ext>
            </a:extLst>
          </p:cNvPr>
          <p:cNvSpPr/>
          <p:nvPr/>
        </p:nvSpPr>
        <p:spPr>
          <a:xfrm rot="16200000" flipV="1">
            <a:off x="-5060048" y="4786544"/>
            <a:ext cx="10288536" cy="320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3F250FDD-6E82-43E2-AF59-20296424A3FD}"/>
              </a:ext>
            </a:extLst>
          </p:cNvPr>
          <p:cNvGrpSpPr/>
          <p:nvPr/>
        </p:nvGrpSpPr>
        <p:grpSpPr>
          <a:xfrm>
            <a:off x="929775" y="2907396"/>
            <a:ext cx="3930983" cy="2184123"/>
            <a:chOff x="773001" y="3158082"/>
            <a:chExt cx="3930983" cy="218412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73001" y="4623194"/>
              <a:ext cx="2727825" cy="707885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</a:t>
              </a:r>
              <a:r>
                <a:rPr lang="en-US" altLang="ko-KR" sz="3200" spc="-15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 sz="3200" spc="-15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교시</a:t>
              </a:r>
              <a:endPara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04257" y="4634319"/>
              <a:ext cx="631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큐</a:t>
              </a:r>
              <a:endParaRPr lang="ko-KR" altLang="en-US" sz="40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BE8602FE-E2F0-47BC-ADDA-7573D795AA35}"/>
                </a:ext>
              </a:extLst>
            </p:cNvPr>
            <p:cNvSpPr/>
            <p:nvPr/>
          </p:nvSpPr>
          <p:spPr>
            <a:xfrm>
              <a:off x="773001" y="3158082"/>
              <a:ext cx="3930983" cy="12003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자료구조</a:t>
              </a:r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56E7A73-56B3-4626-914B-600BB5AEB92B}"/>
              </a:ext>
            </a:extLst>
          </p:cNvPr>
          <p:cNvSpPr/>
          <p:nvPr/>
        </p:nvSpPr>
        <p:spPr>
          <a:xfrm>
            <a:off x="929775" y="5461258"/>
            <a:ext cx="661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큐의</a:t>
            </a: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응</a:t>
            </a:r>
            <a:r>
              <a:rPr lang="ko-KR" altLang="en-US" sz="32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33670" y="6241033"/>
            <a:ext cx="2021257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56E7A73-56B3-4626-914B-600BB5AEB92B}"/>
              </a:ext>
            </a:extLst>
          </p:cNvPr>
          <p:cNvSpPr/>
          <p:nvPr/>
        </p:nvSpPr>
        <p:spPr>
          <a:xfrm>
            <a:off x="923151" y="6468412"/>
            <a:ext cx="53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우선순위</a:t>
            </a: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</a:t>
            </a: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큐</a:t>
            </a: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27046" y="7248187"/>
            <a:ext cx="336588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56E7A73-56B3-4626-914B-600BB5AEB92B}"/>
              </a:ext>
            </a:extLst>
          </p:cNvPr>
          <p:cNvSpPr/>
          <p:nvPr/>
        </p:nvSpPr>
        <p:spPr>
          <a:xfrm>
            <a:off x="950859" y="7431310"/>
            <a:ext cx="53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200" spc="-150" dirty="0" err="1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데크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54754" y="8211085"/>
            <a:ext cx="123893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75196" cy="523220"/>
            <a:chOff x="1577990" y="2199825"/>
            <a:chExt cx="467519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3446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우선순위 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(priority queue)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217087"/>
            <a:chOff x="1454251" y="3664625"/>
            <a:chExt cx="11282473" cy="621708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217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스택과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큐도 우선순위 큐의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일종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2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삽입시간이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가장 짧은 원소에 가장 높은 우선순위를 부여한 우선순위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삽입시간이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가장 오래된 원소에 가장 높은 우선순위를 부여한 우선순위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lvl="1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우선순위 큐의 구현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간단하게 구현이 가능하지만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삽입과 삭제 과정에서 데이터를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     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 칸씩 이동해야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연산이 필요하며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삽입의 위치를 찾기 위해 배열에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     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모든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데이터와 우선순위를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비교해야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800" lvl="3" indent="-342900">
                <a:buFont typeface="Wingdings" panose="05000000000000000000" pitchFamily="2" charset="2"/>
                <a:buChar char="ü"/>
              </a:pPr>
              <a:endParaRPr lang="en-US" altLang="ko-KR" sz="2000" dirty="0"/>
            </a:p>
            <a:p>
              <a:pPr marL="1657800" lvl="3" indent="-342900">
                <a:buFont typeface="Wingdings" panose="05000000000000000000" pitchFamily="2" charset="2"/>
                <a:buChar char="ü"/>
              </a:pPr>
              <a:endParaRPr lang="en-US" altLang="ko-KR" sz="2000" dirty="0" smtClean="0"/>
            </a:p>
            <a:p>
              <a:pPr marL="1657800" lvl="3" indent="-342900">
                <a:buFont typeface="Wingdings" panose="05000000000000000000" pitchFamily="2" charset="2"/>
                <a:buChar char="ü"/>
              </a:pPr>
              <a:endParaRPr lang="en-US" altLang="ko-KR" sz="2000" dirty="0"/>
            </a:p>
            <a:p>
              <a:pPr marL="1657800" lvl="3" indent="-342900">
                <a:buFont typeface="Wingdings" panose="05000000000000000000" pitchFamily="2" charset="2"/>
                <a:buChar char="ü"/>
              </a:pPr>
              <a:endParaRPr lang="en-US" altLang="ko-KR" sz="2000" dirty="0" smtClean="0"/>
            </a:p>
            <a:p>
              <a:pPr marL="1657800" lvl="3" indent="-342900">
                <a:buFont typeface="Wingdings" panose="05000000000000000000" pitchFamily="2" charset="2"/>
                <a:buChar char="ü"/>
              </a:pPr>
              <a:endParaRPr lang="en-US" altLang="ko-KR" sz="1000" dirty="0" smtClean="0"/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삽입의 위치를 찾기 위해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첫 번째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노드부터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시작해 마지막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노드에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저장된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데이터와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우선순위 비교를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진행할 필요가 있음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성능 저하 초래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힙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(heap)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구현이 어렵지만 연산이 가장 효율적임</a:t>
              </a: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206280"/>
              </p:ext>
            </p:extLst>
          </p:nvPr>
        </p:nvGraphicFramePr>
        <p:xfrm>
          <a:off x="2729397" y="6587500"/>
          <a:ext cx="72899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829"/>
                <a:gridCol w="2202872"/>
                <a:gridCol w="3886199"/>
              </a:tblGrid>
              <a:tr h="1768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시간</a:t>
                      </a:r>
                      <a:endParaRPr lang="en-US" altLang="ko-KR" sz="2200" b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2200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복잡도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정렬된 배열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삽입 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O(n) , 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-  O(1) 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76814">
                <a:tc vMerge="1">
                  <a:txBody>
                    <a:bodyPr/>
                    <a:lstStyle/>
                    <a:p>
                      <a:pPr latinLnBrk="1"/>
                      <a:endParaRPr lang="ko-KR" altLang="en-US" sz="22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 정렬된 배열</a:t>
                      </a:r>
                      <a:endParaRPr lang="ko-KR" altLang="en-US" sz="2200" b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삽입 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O(1) , 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 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O(n)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 flipV="1">
            <a:off x="-3" y="1238048"/>
            <a:ext cx="687311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0005" y="64799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우선순위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10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39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75196" cy="523220"/>
            <a:chOff x="1577990" y="2199825"/>
            <a:chExt cx="467519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3446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우선순위 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(priority queue)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124754"/>
            <a:chOff x="1454251" y="3664625"/>
            <a:chExt cx="11282473" cy="6124754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124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힙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구조의 우선순위 큐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/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힙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구조의 성질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삽입할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원소는 완전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이진트리를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유지하는 형태로 순차적으로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이후에는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근노드까지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거슬러 올라가면서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최대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힙을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구성함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부모노드와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비교를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해서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부모노드가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삽입한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값보다 작다면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교체해야 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시간복잡도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O(log N)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 flipV="1">
            <a:off x="-3" y="1238048"/>
            <a:ext cx="687311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우선순위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24082"/>
              </p:ext>
            </p:extLst>
          </p:nvPr>
        </p:nvGraphicFramePr>
        <p:xfrm>
          <a:off x="2213445" y="4185114"/>
          <a:ext cx="2376056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14"/>
                <a:gridCol w="594014"/>
                <a:gridCol w="594014"/>
                <a:gridCol w="5940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663407" y="4692977"/>
            <a:ext cx="1388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일반적인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</a:t>
            </a:r>
            <a:endParaRPr lang="ko-KR" altLang="en-US" sz="2000" dirty="0"/>
          </a:p>
        </p:txBody>
      </p:sp>
      <p:sp>
        <p:nvSpPr>
          <p:cNvPr id="21" name="타원 20"/>
          <p:cNvSpPr/>
          <p:nvPr/>
        </p:nvSpPr>
        <p:spPr>
          <a:xfrm>
            <a:off x="5027315" y="5413057"/>
            <a:ext cx="481144" cy="41657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747395" y="5413057"/>
            <a:ext cx="481144" cy="41657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516571" y="5413057"/>
            <a:ext cx="481144" cy="41657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236651" y="5413057"/>
            <a:ext cx="481144" cy="41657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31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401423" y="4692977"/>
            <a:ext cx="481144" cy="41657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883787" y="4692977"/>
            <a:ext cx="481144" cy="41657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30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142463" y="3900889"/>
            <a:ext cx="481144" cy="41657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69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837926" y="3866457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8419" y="4647391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60587" y="4649105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76981" y="5427125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26865" y="5413057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86479" y="5413057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95161" y="5413057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7" name="직선 연결선 36"/>
          <p:cNvCxnSpPr>
            <a:stCxn id="29" idx="3"/>
            <a:endCxn id="27" idx="7"/>
          </p:cNvCxnSpPr>
          <p:nvPr/>
        </p:nvCxnSpPr>
        <p:spPr>
          <a:xfrm flipH="1">
            <a:off x="5812105" y="4256459"/>
            <a:ext cx="400820" cy="497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stCxn id="29" idx="5"/>
            <a:endCxn id="32" idx="3"/>
          </p:cNvCxnSpPr>
          <p:nvPr/>
        </p:nvCxnSpPr>
        <p:spPr>
          <a:xfrm>
            <a:off x="6553145" y="4256459"/>
            <a:ext cx="377068" cy="519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27" idx="3"/>
            <a:endCxn id="21" idx="0"/>
          </p:cNvCxnSpPr>
          <p:nvPr/>
        </p:nvCxnSpPr>
        <p:spPr>
          <a:xfrm flipH="1">
            <a:off x="5267887" y="5048547"/>
            <a:ext cx="203998" cy="36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27" idx="5"/>
            <a:endCxn id="22" idx="0"/>
          </p:cNvCxnSpPr>
          <p:nvPr/>
        </p:nvCxnSpPr>
        <p:spPr>
          <a:xfrm>
            <a:off x="5812105" y="5048547"/>
            <a:ext cx="175862" cy="36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28" idx="3"/>
            <a:endCxn id="23" idx="0"/>
          </p:cNvCxnSpPr>
          <p:nvPr/>
        </p:nvCxnSpPr>
        <p:spPr>
          <a:xfrm flipH="1">
            <a:off x="6757143" y="5048547"/>
            <a:ext cx="197106" cy="36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28" idx="5"/>
            <a:endCxn id="26" idx="0"/>
          </p:cNvCxnSpPr>
          <p:nvPr/>
        </p:nvCxnSpPr>
        <p:spPr>
          <a:xfrm>
            <a:off x="7294469" y="5048547"/>
            <a:ext cx="182754" cy="36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/>
          <p:cNvSpPr/>
          <p:nvPr/>
        </p:nvSpPr>
        <p:spPr>
          <a:xfrm>
            <a:off x="8047631" y="5419983"/>
            <a:ext cx="481144" cy="41657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767711" y="5419983"/>
            <a:ext cx="481144" cy="41657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9536887" y="5419983"/>
            <a:ext cx="481144" cy="41657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0256967" y="5419983"/>
            <a:ext cx="481144" cy="416576"/>
          </a:xfrm>
          <a:prstGeom prst="ellipse">
            <a:avLst/>
          </a:prstGeom>
          <a:solidFill>
            <a:srgbClr val="99D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30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421739" y="4699903"/>
            <a:ext cx="481144" cy="41657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16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904103" y="4699903"/>
            <a:ext cx="481144" cy="416576"/>
          </a:xfrm>
          <a:prstGeom prst="ellipse">
            <a:avLst/>
          </a:prstGeom>
          <a:solidFill>
            <a:srgbClr val="99D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31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9162779" y="3907815"/>
            <a:ext cx="481144" cy="41657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69</a:t>
            </a:r>
            <a:endParaRPr lang="ko-KR" altLang="en-US" sz="9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858242" y="387338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168735" y="4654317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80903" y="4656031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97297" y="5434051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547181" y="5419983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306795" y="5419983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0015477" y="5419983"/>
            <a:ext cx="2696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endParaRPr lang="ko-KR" altLang="en-US" sz="10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7" name="직선 연결선 56"/>
          <p:cNvCxnSpPr>
            <a:stCxn id="49" idx="3"/>
            <a:endCxn id="47" idx="7"/>
          </p:cNvCxnSpPr>
          <p:nvPr/>
        </p:nvCxnSpPr>
        <p:spPr>
          <a:xfrm flipH="1">
            <a:off x="8832421" y="4263385"/>
            <a:ext cx="400820" cy="497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49" idx="5"/>
            <a:endCxn id="52" idx="3"/>
          </p:cNvCxnSpPr>
          <p:nvPr/>
        </p:nvCxnSpPr>
        <p:spPr>
          <a:xfrm>
            <a:off x="9573461" y="4263385"/>
            <a:ext cx="377068" cy="5196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47" idx="3"/>
            <a:endCxn id="43" idx="0"/>
          </p:cNvCxnSpPr>
          <p:nvPr/>
        </p:nvCxnSpPr>
        <p:spPr>
          <a:xfrm flipH="1">
            <a:off x="8288203" y="5055473"/>
            <a:ext cx="203998" cy="36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47" idx="5"/>
            <a:endCxn id="44" idx="0"/>
          </p:cNvCxnSpPr>
          <p:nvPr/>
        </p:nvCxnSpPr>
        <p:spPr>
          <a:xfrm>
            <a:off x="8832421" y="5055473"/>
            <a:ext cx="175862" cy="36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48" idx="3"/>
            <a:endCxn id="45" idx="0"/>
          </p:cNvCxnSpPr>
          <p:nvPr/>
        </p:nvCxnSpPr>
        <p:spPr>
          <a:xfrm flipH="1">
            <a:off x="9777459" y="5055473"/>
            <a:ext cx="197106" cy="36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48" idx="5"/>
            <a:endCxn id="46" idx="0"/>
          </p:cNvCxnSpPr>
          <p:nvPr/>
        </p:nvCxnSpPr>
        <p:spPr>
          <a:xfrm>
            <a:off x="10314785" y="5055473"/>
            <a:ext cx="182754" cy="3645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7336033" y="6050723"/>
            <a:ext cx="16658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(max)</a:t>
            </a:r>
            <a:endParaRPr lang="ko-KR" altLang="en-US" sz="2000" dirty="0"/>
          </a:p>
        </p:txBody>
      </p:sp>
      <p:sp>
        <p:nvSpPr>
          <p:cNvPr id="3" name="오른쪽 화살표 2"/>
          <p:cNvSpPr/>
          <p:nvPr/>
        </p:nvSpPr>
        <p:spPr>
          <a:xfrm>
            <a:off x="7717795" y="4523187"/>
            <a:ext cx="214315" cy="369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11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25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4675196" cy="523220"/>
            <a:chOff x="1577990" y="2208501"/>
            <a:chExt cx="4675196" cy="420404"/>
          </a:xfrm>
        </p:grpSpPr>
        <p:sp>
          <p:nvSpPr>
            <p:cNvPr id="13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4134465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우선순위 큐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(priority queue)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526947" y="3453211"/>
            <a:ext cx="9466636" cy="3927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ADT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PriorityQueue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데이터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0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원소를 가진 유한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순서리스트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연산자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연산내용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q∈PQueue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e∈Element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PQueue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createpq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공백 우선순위 큐를 생성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Number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currentSize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(q)  //q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원소의 수를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PQueue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addpq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(q, e)  //q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새로운 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Element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deletepq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(q)  //q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공백이면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underflow,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않으면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로부터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가장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키 값의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원소를 삭제 후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PriorityQueue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8541356" cy="461665"/>
            <a:chOff x="1454251" y="3664625"/>
            <a:chExt cx="8541356" cy="46166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우선순위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큐의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ADT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 flipV="1">
            <a:off x="-3" y="1238048"/>
            <a:ext cx="687311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0005" y="64799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우선순위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12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422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6303847" cy="523220"/>
            <a:chOff x="1577990" y="2208501"/>
            <a:chExt cx="6303847" cy="420404"/>
          </a:xfrm>
        </p:grpSpPr>
        <p:sp>
          <p:nvSpPr>
            <p:cNvPr id="13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5763116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우선순위 큐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(priority queue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비교 연산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3" y="2803429"/>
            <a:ext cx="10963131" cy="6370975"/>
            <a:chOff x="1454251" y="3664625"/>
            <a:chExt cx="8541356" cy="637097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63709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우선순위 큐에 있는 원소들의 순서쌍 관계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우선순위 큐의 전체순서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(total order)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관계가 성립할 경우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우선순위 큐의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모든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원소들은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우선순위에 따라 정렬이 됨 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완전순서관계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–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집합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대한 부분순서관계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집합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모든 원소들의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순서쌍을 비교할 수 있을 때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반사적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성질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r>
                <a:rPr lang="en-US" altLang="ko-KR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en-US" altLang="ko-KR" sz="2000" baseline="-25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</a:t>
              </a:r>
              <a:r>
                <a:rPr lang="en-US" altLang="ko-KR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en-US" altLang="ko-KR" sz="2000" baseline="-25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     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//K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우선순위를 나타내는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buFont typeface="Wingdings" panose="05000000000000000000" pitchFamily="2" charset="2"/>
                <a:buChar char="ü"/>
              </a:pP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반대칭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성질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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이고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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이면,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en-US" altLang="ko-KR" sz="2000" baseline="-25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=k</a:t>
              </a:r>
              <a:r>
                <a:rPr lang="en-US" altLang="ko-KR" sz="2000" baseline="-25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</a:p>
            <a:p>
              <a:pPr marL="1440000" lvl="2" indent="-342900" fontAlgn="base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이행적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성질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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이고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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이면,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en-US" altLang="ko-KR" sz="2000" baseline="-25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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</a:t>
              </a:r>
              <a:r>
                <a:rPr lang="en-US" altLang="ko-KR" sz="2000" baseline="-25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집합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A={1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2, 3, 4}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대해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 fontAlgn="base">
                <a:buFont typeface="Wingdings" panose="05000000000000000000" pitchFamily="2" charset="2"/>
                <a:buChar char="ü"/>
              </a:pP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비반사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R1={(1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1), (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2), (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1)}</a:t>
              </a:r>
            </a:p>
            <a:p>
              <a:pPr marL="1440000" lvl="3" indent="-342900" fontAlgn="base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 fontAlgn="base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반사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 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R2={</a:t>
              </a:r>
              <a:r>
                <a:rPr lang="pt-BR" altLang="ko-KR" sz="20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(1,1</a:t>
              </a:r>
              <a:r>
                <a:rPr lang="pt-BR" altLang="ko-KR" sz="2000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(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2), (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4), (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1), </a:t>
              </a:r>
              <a:r>
                <a:rPr lang="pt-BR" altLang="ko-KR" sz="2000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pt-BR" altLang="ko-KR" sz="20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pt-BR" altLang="ko-KR" sz="2000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2)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pt-BR" altLang="ko-KR" sz="2000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pt-BR" altLang="ko-KR" sz="20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pt-BR" altLang="ko-KR" sz="2000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3)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(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1), </a:t>
              </a:r>
              <a:r>
                <a:rPr lang="pt-BR" altLang="ko-KR" sz="2000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pt-BR" altLang="ko-KR" sz="2000" dirty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pt-BR" altLang="ko-KR" sz="2000" dirty="0" smtClean="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4)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}</a:t>
              </a:r>
            </a:p>
            <a:p>
              <a:pPr marL="1440000" lvl="3" indent="-342900" fontAlgn="base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 fontAlgn="base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대칭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R3={(1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1), (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2), (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1)}</a:t>
              </a:r>
            </a:p>
            <a:p>
              <a:pPr marL="1440000" lvl="3" indent="-342900" fontAlgn="base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 fontAlgn="base">
                <a:buFont typeface="Wingdings" panose="05000000000000000000" pitchFamily="2" charset="2"/>
                <a:buChar char="ü"/>
              </a:pPr>
              <a:r>
                <a:rPr lang="ko-KR" altLang="en-US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반대칭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 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R4={(2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1), (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1), (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2), (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1), (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2), (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3)}</a:t>
              </a:r>
            </a:p>
            <a:p>
              <a:pPr marL="1440000" lvl="3" indent="-342900" fontAlgn="base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 fontAlgn="base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이행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관계 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R5={(2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1), (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1), (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2), (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1), (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2), (</a:t>
              </a:r>
              <a:r>
                <a:rPr lang="pt-BR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pt-BR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3)}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 flipV="1">
            <a:off x="-3" y="1238048"/>
            <a:ext cx="687311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0005" y="64799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우선순위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13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5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6383997" cy="523220"/>
            <a:chOff x="1577990" y="2208501"/>
            <a:chExt cx="6383997" cy="420404"/>
          </a:xfrm>
        </p:grpSpPr>
        <p:sp>
          <p:nvSpPr>
            <p:cNvPr id="13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5843266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우선순위 큐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(priority queue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8541356" cy="3939540"/>
            <a:chOff x="1454251" y="3664625"/>
            <a:chExt cx="8541356" cy="3939540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3939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우선순위 큐의 원소의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알고리즘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830634" y="3937775"/>
            <a:ext cx="5499682" cy="20043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addpq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pq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  <a:cs typeface="Arial" charset="0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rear[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]=(rear[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]+1)%n;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(front[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]==rear[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]) queue-full;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else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pq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[i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][rear[i]]=e;</a:t>
            </a:r>
          </a:p>
          <a:p>
            <a:pPr>
              <a:lnSpc>
                <a:spcPts val="3000"/>
              </a:lnSpc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} 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830634" y="6909575"/>
            <a:ext cx="5499682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deletepq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pq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,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) {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if (front[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]==rear[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]) queue-empty;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else {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front[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]=(front[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]+1)%n;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e=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pq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][front[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]];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   return e;</a:t>
            </a:r>
          </a:p>
          <a:p>
            <a:pPr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Arial" charset="0"/>
              </a:rPr>
              <a:t>   } 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 flipV="1">
            <a:off x="-3" y="1238048"/>
            <a:ext cx="687311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0005" y="64799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우선순위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14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498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5640204" cy="523220"/>
            <a:chOff x="1577990" y="2208501"/>
            <a:chExt cx="5640204" cy="420404"/>
          </a:xfrm>
        </p:grpSpPr>
        <p:sp>
          <p:nvSpPr>
            <p:cNvPr id="13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5099473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우선순위 큐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(priority queue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8541356" cy="1354217"/>
            <a:chOff x="1454251" y="3664625"/>
            <a:chExt cx="8541356" cy="1354217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배열을 이용한 구현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순차 표현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4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867687" y="4001533"/>
            <a:ext cx="7151621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 queue[5][5];</a:t>
            </a:r>
          </a:p>
          <a:p>
            <a:pPr lvl="0"/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front[5]; //5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우선순위 큐에 대한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rear[5]; //5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우선순위 큐에 대한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960607"/>
              </p:ext>
            </p:extLst>
          </p:nvPr>
        </p:nvGraphicFramePr>
        <p:xfrm>
          <a:off x="2085295" y="6174856"/>
          <a:ext cx="714376" cy="214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88"/>
                <a:gridCol w="357188"/>
              </a:tblGrid>
              <a:tr h="428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2169176" y="5606097"/>
            <a:ext cx="9176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57069"/>
              </p:ext>
            </p:extLst>
          </p:nvPr>
        </p:nvGraphicFramePr>
        <p:xfrm>
          <a:off x="3013982" y="6174856"/>
          <a:ext cx="714376" cy="214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88"/>
                <a:gridCol w="357188"/>
              </a:tblGrid>
              <a:tr h="428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3126984" y="5589067"/>
            <a:ext cx="7143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5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29250"/>
              </p:ext>
            </p:extLst>
          </p:nvPr>
        </p:nvGraphicFramePr>
        <p:xfrm>
          <a:off x="3942670" y="5759216"/>
          <a:ext cx="4764910" cy="2377356"/>
        </p:xfrm>
        <a:graphic>
          <a:graphicData uri="http://schemas.openxmlformats.org/drawingml/2006/table">
            <a:tbl>
              <a:tblPr/>
              <a:tblGrid>
                <a:gridCol w="510268"/>
                <a:gridCol w="510268"/>
                <a:gridCol w="510268"/>
                <a:gridCol w="510268"/>
                <a:gridCol w="510268"/>
                <a:gridCol w="510268"/>
                <a:gridCol w="1703302"/>
              </a:tblGrid>
              <a:tr h="259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713" marB="45713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queue-0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queue-1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queue-2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queue-3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queue-4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6" name="Picture 8" descr="그림2 copy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232" y="6616466"/>
            <a:ext cx="2143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490294" y="6146670"/>
            <a:ext cx="1617751" cy="400110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최고 우선순위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497220" y="7733028"/>
            <a:ext cx="1617751" cy="400110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최저 </a:t>
            </a:r>
            <a:r>
              <a:rPr kumimoji="1"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</a:t>
            </a:r>
          </a:p>
        </p:txBody>
      </p:sp>
      <p:cxnSp>
        <p:nvCxnSpPr>
          <p:cNvPr id="6" name="직선 화살표 연결선 5"/>
          <p:cNvCxnSpPr>
            <a:stCxn id="4" idx="2"/>
            <a:endCxn id="29" idx="0"/>
          </p:cNvCxnSpPr>
          <p:nvPr/>
        </p:nvCxnSpPr>
        <p:spPr>
          <a:xfrm>
            <a:off x="9299170" y="6546780"/>
            <a:ext cx="6926" cy="118624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flipV="1">
            <a:off x="-3" y="1238048"/>
            <a:ext cx="687311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80005" y="64799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우선순위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15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10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1094927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배열을 이용한 구현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이용한 우선순위 큐의 생성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 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#define N 20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Q[N],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독립된 우선순위 큐와 우선순위 값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저장할 수 있는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배열 선언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 = -1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-1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//f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-1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enqueue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data,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원소와 원소의 우선순위 값을 입력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((f==0)&amp;&amp;(r==N-1))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큐의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검사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원소를 삽입할 공간이 없음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==-1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큐가 비었는지 검사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r = 0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큐의 포인터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0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설정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Q[r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data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원소와 우선순위 값을 삽입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5640204" cy="523220"/>
            <a:chOff x="1577990" y="2208501"/>
            <a:chExt cx="5640204" cy="420404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5099473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우선순위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(priority queue)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 flipV="1">
            <a:off x="-3" y="1238048"/>
            <a:ext cx="687311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80005" y="64799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우선순위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16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8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1094927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우선순위 큐의 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 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863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else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if(r == N-1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삽입할 수 없지만 빈 공간이 있는 경우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for(i=f;  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i++){ 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삽입을 위해 원소 이동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Q[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Q[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-f]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r-f;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0;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for(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&gt;f;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if(p&gt;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]){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있는 원소와 삽입하는 원소의 우선순위 값 비교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Q[i+1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Q[i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우선순위에 따라 원소 이동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[i+1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 }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우선순위에 따라 우선순위 값 이동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1"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else  </a:t>
            </a:r>
          </a:p>
          <a:p>
            <a:pPr lvl="1"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lvl="1"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Q[i+1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data;</a:t>
            </a:r>
          </a:p>
          <a:p>
            <a:pPr lvl="1"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[i+1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p;</a:t>
            </a:r>
          </a:p>
          <a:p>
            <a:pPr lvl="1"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r++;}}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5640204" cy="523220"/>
            <a:chOff x="1577990" y="2208501"/>
            <a:chExt cx="5640204" cy="420404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5099473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우선순위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(priority queue)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 flipV="1">
            <a:off x="-3" y="1238048"/>
            <a:ext cx="687311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0005" y="64799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우선순위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17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9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1094927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우선순위 큐의 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 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else{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큐의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N-1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아니면서 임의의 원소가 있는 경우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이동이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필요없음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for(i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&gt;=f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i--){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있는 원소와 삽입하는 원소의 우선순위 값 비교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if(p&gt;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Q[i+1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Q[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[i+1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else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Q[i+1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data;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[i+1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p;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}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5640204" cy="523220"/>
            <a:chOff x="1577990" y="2208501"/>
            <a:chExt cx="5640204" cy="420404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5099473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우선순위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(priority queue)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 flipV="1">
            <a:off x="-3" y="1238048"/>
            <a:ext cx="687311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0005" y="64799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우선순위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18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3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1094927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우선순위 큐의 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 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print(){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있는 모든 원소를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for(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%d\t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 값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%d", Q[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],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dequeue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큐에서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원소 삭제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-1){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큐가 비어있음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");}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삭제된 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%d\t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원소의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 값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%d",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Q[f],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[f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if(f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==r)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r = -1;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else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5640204" cy="523220"/>
            <a:chOff x="1577990" y="2208501"/>
            <a:chExt cx="5640204" cy="420404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5099473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우선순위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(priority queue)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 flipV="1">
            <a:off x="-3" y="1238048"/>
            <a:ext cx="687311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0005" y="64799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우선순위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19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24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052683" cy="954107"/>
            <a:chOff x="1577990" y="2199825"/>
            <a:chExt cx="2052683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511952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응용 분야</a:t>
              </a:r>
              <a:endPara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832092"/>
            <a:chOff x="1454251" y="3664625"/>
            <a:chExt cx="11282473" cy="4832092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8320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큐의 적용 가능한 분야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FIFO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구조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즉 먼저 요청한 작업에 대해 먼저 처리해주는 형태로 동작하는 큐의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특징을 직간접적으로 다양한 분야에 응용할 수 있음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컴퓨터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운영체제에서 실행을 요청한 작업들을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순서 대로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처리하기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위해서 큐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버퍼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큐와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프로세스 스케줄링 큐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사용함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산업공학분야에서 최적의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시스템을 설계하기 위한 시뮬레이션에서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대기행렬 큐를 사용함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공항에서 비행기들의 이륙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은행에서 고객의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대기열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실시간 시스템에서 인터럽트를 제어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(first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come first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served)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하는데 사용함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통신에서 데이터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패킷들의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모델링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콜센터의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고객응대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 등에서 사용함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프로그래머의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도구 및 많은 알고리즘에서 사용함</a:t>
              </a: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450965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큐의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4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1094927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우선순위 큐의 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 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main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opt, n,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data, p;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("\n------------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------------");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do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("\n\n1.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원소 삽입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\n2.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있는 원소 출력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\n3.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큐에서 원소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\n4.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\n");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선택된 번호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("%d", &amp;opt);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switch(opt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case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원소의 개수를 입력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d",&amp;n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값과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원소의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 값을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:\n");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=0;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5640204" cy="523220"/>
            <a:chOff x="1577990" y="2208501"/>
            <a:chExt cx="5640204" cy="420404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5099473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우선순위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(priority queue)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 flipV="1">
            <a:off x="-3" y="1238048"/>
            <a:ext cx="687311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0005" y="64799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우선순위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20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29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1094927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우선순위 큐의 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 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while(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 %d", &amp;data, &amp;p);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enqueue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(data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p); //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enqueue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호출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break;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case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2: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print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//print()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출력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case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3: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dequeue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//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dequeue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 호출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case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4: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break;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5640204" cy="523220"/>
            <a:chOff x="1577990" y="2208501"/>
            <a:chExt cx="5640204" cy="420404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5099473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우선순위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(priority queue)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4" name="직사각형 23"/>
          <p:cNvSpPr/>
          <p:nvPr/>
        </p:nvSpPr>
        <p:spPr>
          <a:xfrm flipV="1">
            <a:off x="-3" y="1238048"/>
            <a:ext cx="687311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680005" y="64799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우선순위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21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0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1094927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우선순위 큐의 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 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default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잘못 선택된 번호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while(opt!=0);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5640204" cy="523220"/>
            <a:chOff x="1577990" y="2208501"/>
            <a:chExt cx="5640204" cy="420404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5099473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우선순위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(priority queue)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 flipV="1">
            <a:off x="-3" y="1238048"/>
            <a:ext cx="687311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0005" y="64799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우선순위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22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3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1094927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우선순위 큐의 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 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원소 삽입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있는 원소 출력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큐에서 원소 삭제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개수를 입력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값과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원소의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 값을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10 2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20 1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원소 삽입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 있는 원소 출력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큐에서 원소 삭제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번호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10  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 값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20  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 값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5640204" cy="523220"/>
            <a:chOff x="1577990" y="2208501"/>
            <a:chExt cx="5640204" cy="420404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5099473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우선순위 큐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(priority queue)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 flipV="1">
            <a:off x="-3" y="1238048"/>
            <a:ext cx="687311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80005" y="64799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우선순위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23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67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689076" cy="954107"/>
            <a:chOff x="1577990" y="2199825"/>
            <a:chExt cx="2689076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148345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</a:t>
              </a:r>
              <a:r>
                <a:rPr lang="en-US" altLang="ko-KR" sz="28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3908762"/>
            <a:chOff x="1454251" y="3664625"/>
            <a:chExt cx="11282473" cy="3908762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39087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(double-ended queue)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의미하듯 큐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개를 반대로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붙여서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만든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자료구조임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ct val="100000"/>
                </a:lnSpc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큐와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중간 정도의 특징을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가지며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두 가지로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분류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L-pointer(front)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데크의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왼쪽 끝을 가리키며, 삽입과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삭제가 이루어짐 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R-pointer(rear)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데크의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오른쪽 끝을 가리키며, 삽입과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삭제가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이루어짐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종류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scroll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입력제한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),  shelf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출력제한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286200" lvl="0" indent="-342900">
                <a:buFont typeface="나눔바른고딕" panose="020B0603020101020101" pitchFamily="50" charset="-127"/>
                <a:buChar char="-"/>
              </a:pPr>
              <a:endParaRPr lang="en-US" altLang="ko-KR" sz="1000" b="1" dirty="0" smtClean="0">
                <a:latin typeface="Adobe 고딕 Std B" pitchFamily="34" charset="-127"/>
                <a:ea typeface="Adobe 고딕 Std B" pitchFamily="34" charset="-127"/>
              </a:endParaRPr>
            </a:p>
            <a:p>
              <a:pPr marL="286200" lvl="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오버플로우를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방지하기 위해 중앙에서 삽입(이동현상 초래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환형으로 처리가 필요함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indent="-342900">
                <a:buFont typeface="나눔바른고딕" panose="020B0603020101020101" pitchFamily="50" charset="-127"/>
                <a:buChar char="-"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44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229900"/>
              </p:ext>
            </p:extLst>
          </p:nvPr>
        </p:nvGraphicFramePr>
        <p:xfrm>
          <a:off x="2404405" y="6457101"/>
          <a:ext cx="6429377" cy="1097466"/>
        </p:xfrm>
        <a:graphic>
          <a:graphicData uri="http://schemas.openxmlformats.org/drawingml/2006/table">
            <a:tbl>
              <a:tblPr/>
              <a:tblGrid>
                <a:gridCol w="649432"/>
                <a:gridCol w="422130"/>
                <a:gridCol w="714375"/>
                <a:gridCol w="642938"/>
                <a:gridCol w="642938"/>
                <a:gridCol w="642938"/>
                <a:gridCol w="642938"/>
                <a:gridCol w="927179"/>
                <a:gridCol w="1144509"/>
              </a:tblGrid>
              <a:tr h="2592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50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삽입</a:t>
                      </a:r>
                    </a:p>
                  </a:txBody>
                  <a:tcPr marL="91439" marR="91439" marT="45751" marB="4575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삭제</a:t>
                      </a:r>
                    </a:p>
                  </a:txBody>
                  <a:tcPr marL="91439" marR="91439" marT="45751" marB="457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queue-0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50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</a:t>
                      </a:r>
                    </a:p>
                  </a:txBody>
                  <a:tcPr marL="91439" marR="91439" marT="45751" marB="4575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삽입</a:t>
                      </a:r>
                    </a:p>
                  </a:txBody>
                  <a:tcPr marL="91439" marR="91439" marT="45751" marB="457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queue-1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51" marB="4575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5" name="직선 화살표 연결선 44"/>
          <p:cNvCxnSpPr/>
          <p:nvPr/>
        </p:nvCxnSpPr>
        <p:spPr>
          <a:xfrm>
            <a:off x="6789080" y="7010418"/>
            <a:ext cx="357187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10800000">
            <a:off x="6758917" y="7367606"/>
            <a:ext cx="360363" cy="158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62907"/>
              </p:ext>
            </p:extLst>
          </p:nvPr>
        </p:nvGraphicFramePr>
        <p:xfrm>
          <a:off x="2404405" y="8226588"/>
          <a:ext cx="6429377" cy="594164"/>
        </p:xfrm>
        <a:graphic>
          <a:graphicData uri="http://schemas.openxmlformats.org/drawingml/2006/table">
            <a:tbl>
              <a:tblPr/>
              <a:tblGrid>
                <a:gridCol w="649432"/>
                <a:gridCol w="458290"/>
                <a:gridCol w="678215"/>
                <a:gridCol w="642938"/>
                <a:gridCol w="642938"/>
                <a:gridCol w="642938"/>
                <a:gridCol w="642938"/>
                <a:gridCol w="857250"/>
                <a:gridCol w="1214438"/>
              </a:tblGrid>
              <a:tr h="258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1" marB="4567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1" marB="4567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0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1" marB="4567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1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1" marB="4567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2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1" marB="4567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3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1" marB="4567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4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1" marB="4567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1" marB="4567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1" marB="4567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2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39" marR="91439" marT="45671" marB="4567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1" marB="4567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marL="91439" marR="91439"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deque</a:t>
                      </a:r>
                      <a:endParaRPr kumimoji="1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1" marB="45671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6" name="직선 화살표 연결선 65"/>
          <p:cNvCxnSpPr/>
          <p:nvPr/>
        </p:nvCxnSpPr>
        <p:spPr>
          <a:xfrm>
            <a:off x="3082267" y="8583775"/>
            <a:ext cx="357188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rot="10800000">
            <a:off x="3047342" y="8788996"/>
            <a:ext cx="360363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6779555" y="8583775"/>
            <a:ext cx="357187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10800000">
            <a:off x="6744630" y="8726650"/>
            <a:ext cx="360362" cy="158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18"/>
          <p:cNvSpPr>
            <a:spLocks noChangeArrowheads="1"/>
          </p:cNvSpPr>
          <p:nvPr/>
        </p:nvSpPr>
        <p:spPr bwMode="auto">
          <a:xfrm>
            <a:off x="2525332" y="8372060"/>
            <a:ext cx="595035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</a:p>
        </p:txBody>
      </p:sp>
      <p:sp>
        <p:nvSpPr>
          <p:cNvPr id="77" name="직사각형 19"/>
          <p:cNvSpPr>
            <a:spLocks noChangeArrowheads="1"/>
          </p:cNvSpPr>
          <p:nvPr/>
        </p:nvSpPr>
        <p:spPr bwMode="auto">
          <a:xfrm>
            <a:off x="7091560" y="8357772"/>
            <a:ext cx="595035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</a:t>
            </a:r>
            <a:r>
              <a:rPr lang="ko-KR" altLang="en-US" sz="1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</a:t>
            </a: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3091792" y="7008831"/>
            <a:ext cx="357188" cy="158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rot="10800000">
            <a:off x="3064805" y="7374245"/>
            <a:ext cx="360362" cy="158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rot="5400000">
            <a:off x="3725204" y="8968384"/>
            <a:ext cx="214313" cy="1588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rot="5400000">
            <a:off x="6296955" y="8966796"/>
            <a:ext cx="214312" cy="1588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25"/>
          <p:cNvSpPr>
            <a:spLocks noChangeArrowheads="1"/>
          </p:cNvSpPr>
          <p:nvPr/>
        </p:nvSpPr>
        <p:spPr bwMode="auto">
          <a:xfrm>
            <a:off x="3494832" y="9079897"/>
            <a:ext cx="695510" cy="28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3" name="직사각형 26"/>
          <p:cNvSpPr>
            <a:spLocks noChangeArrowheads="1"/>
          </p:cNvSpPr>
          <p:nvPr/>
        </p:nvSpPr>
        <p:spPr bwMode="auto">
          <a:xfrm>
            <a:off x="6144887" y="9065609"/>
            <a:ext cx="612154" cy="28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>
              <a:lnSpc>
                <a:spcPts val="1300"/>
              </a:lnSpc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84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874844" y="7793200"/>
            <a:ext cx="5715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타원 84"/>
          <p:cNvSpPr/>
          <p:nvPr/>
        </p:nvSpPr>
        <p:spPr>
          <a:xfrm>
            <a:off x="2417552" y="6783303"/>
            <a:ext cx="622272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7078748" y="6756253"/>
            <a:ext cx="622272" cy="432048"/>
          </a:xfrm>
          <a:prstGeom prst="ellipse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 flipV="1">
            <a:off x="-2" y="1238048"/>
            <a:ext cx="30341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24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75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2689076" cy="523220"/>
            <a:chOff x="1577990" y="2208501"/>
            <a:chExt cx="2689076" cy="420404"/>
          </a:xfrm>
        </p:grpSpPr>
        <p:sp>
          <p:nvSpPr>
            <p:cNvPr id="13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2148345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</a:t>
              </a:r>
              <a:r>
                <a:rPr lang="en-US" altLang="ko-KR" sz="2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485382" y="3453211"/>
            <a:ext cx="9383509" cy="5309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ADT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Deque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데이터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0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원소를 가진 유한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순서리스트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연산자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연산내용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dq∈DQueue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e∈Element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DQueue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공백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DQueue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addfirstdq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e)  //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처음에 새로운 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삽입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DQueue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addlastdq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e)  //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끝에 새로운 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Boolean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isEmpty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//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공백이면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true,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않으면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false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Element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deletefirstdq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 //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공백이면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underflow, </a:t>
            </a: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않으면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처음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원소를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후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Element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deletelastdq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 //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공백이면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underflow, </a:t>
            </a: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않으면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끝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원소를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후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Element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lastdq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 //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끝 원소를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Element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firstdq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 //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처음 원소를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Deque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8541356" cy="461665"/>
            <a:chOff x="1454251" y="3664625"/>
            <a:chExt cx="8541356" cy="46166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ko-KR" altLang="en-US" sz="24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데크의</a:t>
              </a:r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ADT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 flipV="1">
            <a:off x="-2" y="1238048"/>
            <a:ext cx="30341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25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70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854135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두 개의 포인터를 이용한 </a:t>
              </a:r>
              <a:r>
                <a:rPr lang="ko-KR" altLang="en-US" sz="2400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데크의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배열을 고려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867687" y="4001533"/>
            <a:ext cx="7151621" cy="861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[6];</a:t>
            </a:r>
          </a:p>
          <a:p>
            <a:pPr lvl="0"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*front, *rear; 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09323"/>
              </p:ext>
            </p:extLst>
          </p:nvPr>
        </p:nvGraphicFramePr>
        <p:xfrm>
          <a:off x="3933784" y="5304009"/>
          <a:ext cx="5572126" cy="731984"/>
        </p:xfrm>
        <a:graphic>
          <a:graphicData uri="http://schemas.openxmlformats.org/drawingml/2006/table">
            <a:tbl>
              <a:tblPr/>
              <a:tblGrid>
                <a:gridCol w="1285876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259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32"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74901"/>
              </p:ext>
            </p:extLst>
          </p:nvPr>
        </p:nvGraphicFramePr>
        <p:xfrm>
          <a:off x="3680756" y="5448025"/>
          <a:ext cx="1494406" cy="792480"/>
        </p:xfrm>
        <a:graphic>
          <a:graphicData uri="http://schemas.openxmlformats.org/drawingml/2006/table">
            <a:tbl>
              <a:tblPr/>
              <a:tblGrid>
                <a:gridCol w="1494406"/>
              </a:tblGrid>
              <a:tr h="206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front=-1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rear=0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752095"/>
              </p:ext>
            </p:extLst>
          </p:nvPr>
        </p:nvGraphicFramePr>
        <p:xfrm>
          <a:off x="3933784" y="6694659"/>
          <a:ext cx="5572126" cy="731984"/>
        </p:xfrm>
        <a:graphic>
          <a:graphicData uri="http://schemas.openxmlformats.org/drawingml/2006/table">
            <a:tbl>
              <a:tblPr/>
              <a:tblGrid>
                <a:gridCol w="1285876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259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32"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850415" y="5109220"/>
            <a:ext cx="1850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createdq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 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39189" y="6337548"/>
            <a:ext cx="2885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insertFront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‘A’);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24326"/>
              </p:ext>
            </p:extLst>
          </p:nvPr>
        </p:nvGraphicFramePr>
        <p:xfrm>
          <a:off x="3933784" y="8161509"/>
          <a:ext cx="5572126" cy="731984"/>
        </p:xfrm>
        <a:graphic>
          <a:graphicData uri="http://schemas.openxmlformats.org/drawingml/2006/table">
            <a:tbl>
              <a:tblPr/>
              <a:tblGrid>
                <a:gridCol w="1285876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259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32"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B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839189" y="7804398"/>
            <a:ext cx="29082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휴먼중간팸체"/>
                <a:ea typeface="휴먼중간팸체"/>
              </a:rPr>
              <a:t>③</a:t>
            </a:r>
            <a:r>
              <a:rPr lang="ko-KR" altLang="en-US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insertFront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‘B’);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202531" y="7667795"/>
            <a:ext cx="752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endParaRPr kumimoji="1"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5578756" y="7404549"/>
            <a:ext cx="0" cy="3584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8795361" y="9172745"/>
            <a:ext cx="752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endParaRPr kumimoji="1"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9171586" y="8909499"/>
            <a:ext cx="0" cy="3584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571410"/>
              </p:ext>
            </p:extLst>
          </p:nvPr>
        </p:nvGraphicFramePr>
        <p:xfrm>
          <a:off x="3678381" y="6875315"/>
          <a:ext cx="1494406" cy="792480"/>
        </p:xfrm>
        <a:graphic>
          <a:graphicData uri="http://schemas.openxmlformats.org/drawingml/2006/table">
            <a:tbl>
              <a:tblPr/>
              <a:tblGrid>
                <a:gridCol w="1494406"/>
              </a:tblGrid>
              <a:tr h="206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front=0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rear=0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07522"/>
              </p:ext>
            </p:extLst>
          </p:nvPr>
        </p:nvGraphicFramePr>
        <p:xfrm>
          <a:off x="3678381" y="8304065"/>
          <a:ext cx="1494406" cy="792480"/>
        </p:xfrm>
        <a:graphic>
          <a:graphicData uri="http://schemas.openxmlformats.org/drawingml/2006/table">
            <a:tbl>
              <a:tblPr/>
              <a:tblGrid>
                <a:gridCol w="1494406"/>
              </a:tblGrid>
              <a:tr h="206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front=5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rear=0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3731028" cy="523220"/>
            <a:chOff x="1577990" y="2208501"/>
            <a:chExt cx="3731028" cy="420404"/>
          </a:xfrm>
        </p:grpSpPr>
        <p:sp>
          <p:nvSpPr>
            <p:cNvPr id="36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3190297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</a:t>
              </a:r>
              <a:r>
                <a:rPr lang="en-US" altLang="ko-KR" sz="28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  <a:endParaRPr lang="ko-KR" altLang="en-US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 flipV="1">
            <a:off x="-2" y="1238048"/>
            <a:ext cx="30341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26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49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854135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두 개의 포인터를 이용한 </a:t>
              </a:r>
              <a:r>
                <a:rPr lang="ko-KR" altLang="en-US" sz="2400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데크의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배열을 고려</a:t>
              </a:r>
              <a:r>
                <a:rPr lang="en-US" altLang="ko-KR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8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35102"/>
              </p:ext>
            </p:extLst>
          </p:nvPr>
        </p:nvGraphicFramePr>
        <p:xfrm>
          <a:off x="3933784" y="4370559"/>
          <a:ext cx="5572126" cy="731984"/>
        </p:xfrm>
        <a:graphic>
          <a:graphicData uri="http://schemas.openxmlformats.org/drawingml/2006/table">
            <a:tbl>
              <a:tblPr/>
              <a:tblGrid>
                <a:gridCol w="1285876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259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32"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B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450523"/>
              </p:ext>
            </p:extLst>
          </p:nvPr>
        </p:nvGraphicFramePr>
        <p:xfrm>
          <a:off x="3933784" y="5761209"/>
          <a:ext cx="5572126" cy="731984"/>
        </p:xfrm>
        <a:graphic>
          <a:graphicData uri="http://schemas.openxmlformats.org/drawingml/2006/table">
            <a:tbl>
              <a:tblPr/>
              <a:tblGrid>
                <a:gridCol w="1285876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259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32"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1774215" y="4175770"/>
            <a:ext cx="2766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휴먼중간팸체"/>
                <a:ea typeface="휴먼중간팸체"/>
              </a:rPr>
              <a:t>④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insertRear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‘C’);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839189" y="5404098"/>
            <a:ext cx="25122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휴먼중간팸체"/>
                <a:ea typeface="휴먼중간팸체"/>
              </a:rPr>
              <a:t>⑤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deleteFront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80822"/>
              </p:ext>
            </p:extLst>
          </p:nvPr>
        </p:nvGraphicFramePr>
        <p:xfrm>
          <a:off x="3933784" y="7228059"/>
          <a:ext cx="5572126" cy="731984"/>
        </p:xfrm>
        <a:graphic>
          <a:graphicData uri="http://schemas.openxmlformats.org/drawingml/2006/table">
            <a:tbl>
              <a:tblPr/>
              <a:tblGrid>
                <a:gridCol w="1285876"/>
                <a:gridCol w="714375"/>
                <a:gridCol w="714375"/>
                <a:gridCol w="714375"/>
                <a:gridCol w="714375"/>
                <a:gridCol w="714375"/>
                <a:gridCol w="714375"/>
              </a:tblGrid>
              <a:tr h="2593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dq</a:t>
                      </a: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132">
                <a:tc>
                  <a:txBody>
                    <a:bodyPr/>
                    <a:lstStyle/>
                    <a:p>
                      <a:endParaRPr lang="ko-KR" altLang="en-US" sz="1800" dirty="0"/>
                    </a:p>
                  </a:txBody>
                  <a:tcPr marL="91439" marR="91439" marT="45766" marB="4576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839189" y="6870948"/>
            <a:ext cx="2516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휴먼중간팸체"/>
                <a:ea typeface="휴먼중간팸체"/>
              </a:rPr>
              <a:t>⑥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deleteRear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dq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 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764881" y="5385048"/>
            <a:ext cx="752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endParaRPr kumimoji="1"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V="1">
            <a:off x="9141106" y="5121802"/>
            <a:ext cx="0" cy="3584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983581" y="5380843"/>
            <a:ext cx="659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</a:t>
            </a:r>
            <a:endParaRPr kumimoji="1"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V="1">
            <a:off x="6302656" y="5117597"/>
            <a:ext cx="0" cy="3584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202531" y="6752443"/>
            <a:ext cx="752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endParaRPr kumimoji="1"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5578756" y="6489197"/>
            <a:ext cx="0" cy="3584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949588" y="6761186"/>
            <a:ext cx="659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</a:t>
            </a:r>
            <a:endParaRPr kumimoji="1"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6268663" y="6497940"/>
            <a:ext cx="0" cy="3584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5202531" y="8257393"/>
            <a:ext cx="7524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endParaRPr kumimoji="1"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 flipV="1">
            <a:off x="5578756" y="7994147"/>
            <a:ext cx="0" cy="35849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608989"/>
              </p:ext>
            </p:extLst>
          </p:nvPr>
        </p:nvGraphicFramePr>
        <p:xfrm>
          <a:off x="3678381" y="4608365"/>
          <a:ext cx="1494406" cy="792480"/>
        </p:xfrm>
        <a:graphic>
          <a:graphicData uri="http://schemas.openxmlformats.org/drawingml/2006/table">
            <a:tbl>
              <a:tblPr/>
              <a:tblGrid>
                <a:gridCol w="1494406"/>
              </a:tblGrid>
              <a:tr h="206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front=5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rear=1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13725"/>
              </p:ext>
            </p:extLst>
          </p:nvPr>
        </p:nvGraphicFramePr>
        <p:xfrm>
          <a:off x="3678381" y="5846615"/>
          <a:ext cx="1494406" cy="792480"/>
        </p:xfrm>
        <a:graphic>
          <a:graphicData uri="http://schemas.openxmlformats.org/drawingml/2006/table">
            <a:tbl>
              <a:tblPr/>
              <a:tblGrid>
                <a:gridCol w="1494406"/>
              </a:tblGrid>
              <a:tr h="206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front=0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rear=1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212336"/>
              </p:ext>
            </p:extLst>
          </p:nvPr>
        </p:nvGraphicFramePr>
        <p:xfrm>
          <a:off x="3678381" y="7370615"/>
          <a:ext cx="1494406" cy="792480"/>
        </p:xfrm>
        <a:graphic>
          <a:graphicData uri="http://schemas.openxmlformats.org/drawingml/2006/table">
            <a:tbl>
              <a:tblPr/>
              <a:tblGrid>
                <a:gridCol w="1494406"/>
              </a:tblGrid>
              <a:tr h="206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front=0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1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rear=0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3731028" cy="523220"/>
            <a:chOff x="1577990" y="2208501"/>
            <a:chExt cx="3731028" cy="420404"/>
          </a:xfrm>
        </p:grpSpPr>
        <p:sp>
          <p:nvSpPr>
            <p:cNvPr id="53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3190297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</a:t>
              </a:r>
              <a:r>
                <a:rPr lang="en-US" altLang="ko-KR" sz="2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 flipV="1">
            <a:off x="-2" y="1238048"/>
            <a:ext cx="30341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27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94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1094927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두 개의 포인터를 이용한 </a:t>
              </a:r>
              <a:r>
                <a:rPr lang="ko-KR" altLang="en-US" sz="2400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데크의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en-US" altLang="ko-KR" sz="2400" dirty="0"/>
              <a:t> 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define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MAX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addFront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delFront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display(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count(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main()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[MAX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 //10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배열로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데크를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선언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front, rear,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= rear = -1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//2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포인터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rear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초기화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0;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 MAX;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0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[])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값을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초기화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addRear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5, &amp;front, &amp;rear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원소들을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이용하여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addFront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12, &amp;front, &amp;rear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3731028" cy="523220"/>
            <a:chOff x="1577990" y="2208501"/>
            <a:chExt cx="3731028" cy="420404"/>
          </a:xfrm>
        </p:grpSpPr>
        <p:sp>
          <p:nvSpPr>
            <p:cNvPr id="36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3190297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</a:t>
              </a:r>
              <a:r>
                <a:rPr lang="en-US" altLang="ko-KR" sz="2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</a:p>
          </p:txBody>
        </p:sp>
      </p:grpSp>
      <p:sp>
        <p:nvSpPr>
          <p:cNvPr id="38" name="직사각형 37"/>
          <p:cNvSpPr/>
          <p:nvPr/>
        </p:nvSpPr>
        <p:spPr>
          <a:xfrm flipV="1">
            <a:off x="-2" y="1238048"/>
            <a:ext cx="30341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28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95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854135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두 개의 포인터를 이용한 </a:t>
              </a:r>
              <a:r>
                <a:rPr lang="ko-KR" altLang="en-US" sz="2400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데크의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11, &amp;front, &amp;rear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addFront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5, &amp;front, &amp;rear);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addRear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6, &amp;front, &amp;rear);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addFront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8, &amp;front, &amp;rear);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데크에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있는 원소들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//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[]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원소들을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&amp;front, &amp;rear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//front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원소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삭제된 원소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%d",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삭제된 이후에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데크에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있는 원소들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display(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addRear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16, &amp;front, &amp;rear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//rear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원소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addRear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7, &amp;front, &amp;rear);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후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데크에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있는 원소들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display(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delRear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&amp;front, &amp;rear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//rear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통해 원소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삭제된 원소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%d",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3731028" cy="523220"/>
            <a:chOff x="1577990" y="2208501"/>
            <a:chExt cx="3731028" cy="420404"/>
          </a:xfrm>
        </p:grpSpPr>
        <p:sp>
          <p:nvSpPr>
            <p:cNvPr id="23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3190297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</a:t>
              </a:r>
              <a:r>
                <a:rPr lang="en-US" altLang="ko-KR" sz="2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 flipV="1">
            <a:off x="-2" y="1238048"/>
            <a:ext cx="30341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20016"/>
              </p:ext>
            </p:extLst>
          </p:nvPr>
        </p:nvGraphicFramePr>
        <p:xfrm>
          <a:off x="6644651" y="4706352"/>
          <a:ext cx="4598310" cy="366132"/>
        </p:xfrm>
        <a:graphic>
          <a:graphicData uri="http://schemas.openxmlformats.org/drawingml/2006/table">
            <a:tbl>
              <a:tblPr/>
              <a:tblGrid>
                <a:gridCol w="459831"/>
                <a:gridCol w="459831"/>
                <a:gridCol w="459831"/>
                <a:gridCol w="459831"/>
                <a:gridCol w="459831"/>
                <a:gridCol w="459831"/>
                <a:gridCol w="459831"/>
                <a:gridCol w="459831"/>
                <a:gridCol w="459831"/>
                <a:gridCol w="459831"/>
              </a:tblGrid>
              <a:tr h="3661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kumimoji="1" lang="ko-KR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766" marB="4576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29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33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17691" cy="523220"/>
            <a:chOff x="1577990" y="2199825"/>
            <a:chExt cx="301769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7696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운영체제 작업 큐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215991"/>
            <a:chOff x="1454251" y="3664625"/>
            <a:chExt cx="11282473" cy="221599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프린터 버퍼 큐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(buffer queue)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인쇄작업에서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CPU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비해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프린터의 느린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인쇄 작업이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진행 중일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때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기다리지 않고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다음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버퍼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주기억장치 내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삽입하여 버퍼 큐에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있는 데이터를 순서대로 출력하게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CPU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에서 프린터로 보낸 데이터를 순서대로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선입선출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프린터에서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출력</a:t>
              </a: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 flipV="1">
            <a:off x="-2" y="1238048"/>
            <a:ext cx="450965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큐의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838676" y="5094987"/>
            <a:ext cx="9691623" cy="3477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writeline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//CPU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14400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출력할 내용이 있음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버퍼가 가득 차 있지 않음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버퍼가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바쁘지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않음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defTabSz="91440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then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버퍼 큐에 출력할 내용을 입력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14400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defTabSz="914400">
              <a:defRPr/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14400"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readline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작업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14400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버퍼가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비어있지 않음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and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버퍼가 바쁘지 않음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defTabSz="914400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then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프린터 버퍼의 내용을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defTabSz="914400">
              <a:defRPr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077" y="8746115"/>
            <a:ext cx="1131724" cy="1037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498" y="8915398"/>
            <a:ext cx="1209073" cy="699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454" y="8614497"/>
            <a:ext cx="958128" cy="1273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오른쪽 화살표 1"/>
          <p:cNvSpPr/>
          <p:nvPr/>
        </p:nvSpPr>
        <p:spPr>
          <a:xfrm>
            <a:off x="4509655" y="9083312"/>
            <a:ext cx="602672" cy="363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873115" y="9107339"/>
            <a:ext cx="602672" cy="363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79529"/>
              </p:ext>
            </p:extLst>
          </p:nvPr>
        </p:nvGraphicFramePr>
        <p:xfrm>
          <a:off x="4810991" y="9719626"/>
          <a:ext cx="2376056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14"/>
                <a:gridCol w="594014"/>
                <a:gridCol w="594014"/>
                <a:gridCol w="594014"/>
              </a:tblGrid>
              <a:tr h="251460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854135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두 개의 포인터를 이용한 </a:t>
              </a:r>
              <a:r>
                <a:rPr lang="ko-KR" altLang="en-US" sz="2400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데크의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삭제된 이후에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데크에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있는 원소들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display(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 = count(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데크에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있는 총 원소들의 개수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%d", n);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item,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k, c;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(*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0 &amp;&amp;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MAX - 1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조건 검사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.\n");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-1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*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item;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//front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위치에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return;}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3731028" cy="523220"/>
            <a:chOff x="1577990" y="2208501"/>
            <a:chExt cx="3731028" cy="420404"/>
          </a:xfrm>
        </p:grpSpPr>
        <p:sp>
          <p:nvSpPr>
            <p:cNvPr id="23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3190297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</a:t>
              </a:r>
              <a:r>
                <a:rPr lang="en-US" altLang="ko-KR" sz="28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구현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 flipV="1">
            <a:off x="-2" y="1238048"/>
            <a:ext cx="30341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30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2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854135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두 개의 포인터를 이용한 </a:t>
              </a:r>
              <a:r>
                <a:rPr lang="ko-KR" altLang="en-US" sz="2400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데크의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863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!= MAX - 1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//rear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위치에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원소를 삽입할 공간이 있으면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c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count(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k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+ 1;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for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 = 1; i &lt;= c; 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[k - 1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rear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방향으로 원소들의 이동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k-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item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변경된 위치에 원소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k;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)++;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 else{  //front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방향으로 원소를 삽입할 수 있으면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(*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)--;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//front-1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위치에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item;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3731028" cy="523220"/>
            <a:chOff x="1577990" y="2208501"/>
            <a:chExt cx="3731028" cy="420404"/>
          </a:xfrm>
        </p:grpSpPr>
        <p:sp>
          <p:nvSpPr>
            <p:cNvPr id="23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3190297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</a:t>
              </a:r>
              <a:r>
                <a:rPr lang="en-US" altLang="ko-KR" sz="2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 flipV="1">
            <a:off x="-2" y="1238048"/>
            <a:ext cx="30341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31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67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854135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두 개의 포인터를 이용한 </a:t>
              </a:r>
              <a:r>
                <a:rPr lang="ko-KR" altLang="en-US" sz="2400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데크의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addRear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item,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k;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(*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0 &amp;&amp;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MAX - 1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조건 검사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.\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return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(*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-1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0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item; //rear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위치에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원소를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return;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MAX - 1){//rear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위치에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원소를 삽입할 공간이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없으면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k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- 1;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for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 =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- 1;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i&lt;*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k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3731028" cy="523220"/>
            <a:chOff x="1577990" y="2208501"/>
            <a:chExt cx="3731028" cy="420404"/>
          </a:xfrm>
        </p:grpSpPr>
        <p:sp>
          <p:nvSpPr>
            <p:cNvPr id="23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3190297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</a:t>
              </a:r>
              <a:r>
                <a:rPr lang="en-US" altLang="ko-KR" sz="2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 flipV="1">
            <a:off x="-2" y="1238048"/>
            <a:ext cx="30341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32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25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854135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두 개의 포인터를 이용한 </a:t>
              </a:r>
              <a:r>
                <a:rPr lang="ko-KR" altLang="en-US" sz="2400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데크의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324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(k == MAX - 1)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else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[i + 1];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방향으로 원소들의 이동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)--;  //rear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front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위치를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변경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)--;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)++;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item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//rear+1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위치에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원소를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3731028" cy="523220"/>
            <a:chOff x="1577990" y="2208501"/>
            <a:chExt cx="3731028" cy="420404"/>
          </a:xfrm>
        </p:grpSpPr>
        <p:sp>
          <p:nvSpPr>
            <p:cNvPr id="23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3190297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</a:t>
              </a:r>
              <a:r>
                <a:rPr lang="en-US" altLang="ko-KR" sz="2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 flipV="1">
            <a:off x="-2" y="1238048"/>
            <a:ext cx="30341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33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77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854135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두 개의 포인터를 이용한 </a:t>
              </a:r>
              <a:r>
                <a:rPr lang="ko-KR" altLang="en-US" sz="2400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데크의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(*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-1)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.\n");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0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//front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위치에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-1;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else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)++;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item;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3731028" cy="523220"/>
            <a:chOff x="1577990" y="2208501"/>
            <a:chExt cx="3731028" cy="420404"/>
          </a:xfrm>
        </p:grpSpPr>
        <p:sp>
          <p:nvSpPr>
            <p:cNvPr id="23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3190297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</a:t>
              </a:r>
              <a:r>
                <a:rPr lang="en-US" altLang="ko-KR" sz="2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 flipV="1">
            <a:off x="-2" y="1238048"/>
            <a:ext cx="30341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34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95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854135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두 개의 포인터를 이용한 </a:t>
              </a:r>
              <a:r>
                <a:rPr lang="ko-KR" altLang="en-US" sz="2400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데크의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093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delRear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 (*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-1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.\n");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0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//rear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위치에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)--;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-1)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pfront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-1;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3731028" cy="523220"/>
            <a:chOff x="1577990" y="2208501"/>
            <a:chExt cx="3731028" cy="420404"/>
          </a:xfrm>
        </p:grpSpPr>
        <p:sp>
          <p:nvSpPr>
            <p:cNvPr id="23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3190297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</a:t>
              </a:r>
              <a:r>
                <a:rPr lang="en-US" altLang="ko-KR" sz="2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 flipV="1">
            <a:off x="-2" y="1238048"/>
            <a:ext cx="30341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35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97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854135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두 개의 포인터를 이용한 </a:t>
              </a:r>
              <a:r>
                <a:rPr lang="ko-KR" altLang="en-US" sz="2400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데크의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863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display(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데크에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있는 원소들을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front:  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for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0;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 MAX;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  %d",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  :rear");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count(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데크에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있는 원소의 개수를 파악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 = 0,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0;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 MAX;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 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arr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!= 0)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3731028" cy="523220"/>
            <a:chOff x="1577990" y="2208501"/>
            <a:chExt cx="3731028" cy="420404"/>
          </a:xfrm>
        </p:grpSpPr>
        <p:sp>
          <p:nvSpPr>
            <p:cNvPr id="23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3190297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</a:t>
              </a:r>
              <a:r>
                <a:rPr lang="en-US" altLang="ko-KR" sz="2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 flipV="1">
            <a:off x="-2" y="1238048"/>
            <a:ext cx="30341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36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65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3429"/>
            <a:ext cx="8541356" cy="984885"/>
            <a:chOff x="1454251" y="3664625"/>
            <a:chExt cx="8541356" cy="984885"/>
          </a:xfrm>
        </p:grpSpPr>
        <p:sp>
          <p:nvSpPr>
            <p:cNvPr id="20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8258247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/>
              <a:r>
                <a:rPr lang="en-US" altLang="ko-KR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배열을 이용한 순차 표현</a:t>
              </a:r>
              <a:endParaRPr lang="en-US" altLang="ko-KR" sz="24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10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buFont typeface="나눔바른고딕" panose="020B0603020101020101" pitchFamily="50" charset="-127"/>
                <a:buChar char="-"/>
              </a:pP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두 개의 포인터를 이용한 </a:t>
              </a:r>
              <a:r>
                <a:rPr lang="ko-KR" altLang="en-US" sz="2400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데크의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생성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312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데크에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있는 원소들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front:    8  5  12  5  11  6  0  0  0  0  :rear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삭제된 원소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8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삭제된 이후에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데크에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있는 원소들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front:    0  5  12  5  11  6  0  0  0  0  :rear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후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데크에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있는 원소들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front:    0  5  12  5  11  6  16  7  0  0  :rear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삭제된 원소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7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삭제된 이후에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데크에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있는 원소들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front:    0  5  12  5  11  6  16  0  0  0  :rear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데크에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있는 총 원소들의 개수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6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41384"/>
            <a:ext cx="3731028" cy="523220"/>
            <a:chOff x="1577990" y="2208501"/>
            <a:chExt cx="3731028" cy="420404"/>
          </a:xfrm>
        </p:grpSpPr>
        <p:sp>
          <p:nvSpPr>
            <p:cNvPr id="23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208501"/>
              <a:ext cx="3190297" cy="420404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데크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800" b="1" spc="-15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</a:t>
              </a:r>
              <a:r>
                <a:rPr lang="en-US" altLang="ko-KR" sz="28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</a:t>
              </a:r>
            </a:p>
          </p:txBody>
        </p:sp>
      </p:grpSp>
      <p:sp>
        <p:nvSpPr>
          <p:cNvPr id="27" name="직사각형 26"/>
          <p:cNvSpPr/>
          <p:nvPr/>
        </p:nvSpPr>
        <p:spPr>
          <a:xfrm flipV="1">
            <a:off x="-2" y="1238048"/>
            <a:ext cx="30341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80005" y="647996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데크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37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97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큐는 선입선출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형태로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동작하기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때문에 컴퓨터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운영체제에서 실행을 요청한 작업들을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순서대로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처리하기 위한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프로세스 스케줄링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최적의 시스템을 설계하기 위한 시뮬레이션에서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대기행렬 등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직간접적으로 다양한 분야에 응용할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 있다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조건없이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선입선출 형태로 동작하는 일반적인 큐와 다르게 우선순위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큐는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삽입된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순서와상관없이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일정한 순서에 의해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삭제되는 자료구조로서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각각의 우선순위에 따라 여러 개의 큐로 구성할 수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데크는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큐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반대로 붙여서 만든 자료구조로 큐와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중간 정도의 특징을 가지고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있는 자료구조이다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학습정리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38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7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3429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>
              <a:lnSpc>
                <a:spcPct val="200000"/>
              </a:lnSpc>
              <a:buFont typeface="나눔바른고딕" panose="020B0600000101010101" charset="-127"/>
              <a:buChar char="-"/>
            </a:pPr>
            <a:r>
              <a:rPr lang="ko-KR" altLang="en-US" sz="2400" dirty="0" smtClean="0"/>
              <a:t>본 강좌 자료는 자바로 </a:t>
            </a:r>
            <a:r>
              <a:rPr lang="ko-KR" altLang="en-US" sz="2400" dirty="0"/>
              <a:t>배우는 쉬운 </a:t>
            </a:r>
            <a:r>
              <a:rPr lang="ko-KR" altLang="en-US" sz="2400" dirty="0" smtClean="0"/>
              <a:t>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한빛아카데미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2009), C</a:t>
            </a:r>
            <a:r>
              <a:rPr lang="ko-KR" altLang="en-US" sz="2400" dirty="0" smtClean="0"/>
              <a:t>언어로 </a:t>
            </a:r>
            <a:r>
              <a:rPr lang="ko-KR" altLang="en-US" sz="2400" dirty="0"/>
              <a:t>쉽게 </a:t>
            </a:r>
            <a:r>
              <a:rPr lang="ko-KR" altLang="en-US" sz="2400" dirty="0" smtClean="0"/>
              <a:t>풀어 쓴 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생능출판사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2014), </a:t>
            </a:r>
            <a:r>
              <a:rPr lang="ko-KR" altLang="en-US" sz="2400" dirty="0" smtClean="0"/>
              <a:t>그리고 인터넷의 다양한 참조자료 등의 내용을 </a:t>
            </a:r>
            <a:r>
              <a:rPr lang="ko-KR" altLang="en-US" sz="2400" dirty="0"/>
              <a:t>출처로 작성하였음을 알리는 바입니다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39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9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17691" cy="523220"/>
            <a:chOff x="1577990" y="2199825"/>
            <a:chExt cx="301769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7696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운영체제 작업 큐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723549"/>
            <a:chOff x="1454251" y="3664625"/>
            <a:chExt cx="11282473" cy="172354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723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스케쥴링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큐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(scheduling queue)</a:t>
              </a:r>
              <a:endPara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스케쥴링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정책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메모리에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적재된 다수의 프로세스 중 어떤 프로세스에게 자원을 할당할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것인가에 대한  순서를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결정하는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것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「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CPU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같은 자원의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효율적인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사용」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 flipV="1">
            <a:off x="-2" y="1238048"/>
            <a:ext cx="450965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큐의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983917" y="4571996"/>
            <a:ext cx="3689515" cy="307570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743201" y="4904506"/>
            <a:ext cx="1828800" cy="51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459179" y="6823376"/>
            <a:ext cx="1828800" cy="51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41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2029683" y="5728856"/>
            <a:ext cx="1828800" cy="51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304311" y="6213768"/>
            <a:ext cx="1828800" cy="5195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</a:t>
            </a:r>
            <a:r>
              <a:rPr lang="en-US" altLang="ko-KR" sz="16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</a:t>
            </a:r>
            <a:endParaRPr lang="ko-KR" altLang="en-US" sz="16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780314" y="5678626"/>
            <a:ext cx="2618509" cy="685799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endParaRPr lang="ko-KR" altLang="en-US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5964377" y="5884710"/>
            <a:ext cx="2556167" cy="11257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09851" y="5437907"/>
            <a:ext cx="2265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스케쥴링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정책</a:t>
            </a:r>
            <a:endParaRPr lang="ko-KR" altLang="en-US" sz="2000" dirty="0"/>
          </a:p>
        </p:txBody>
      </p:sp>
      <p:sp>
        <p:nvSpPr>
          <p:cNvPr id="36" name="직사각형 35"/>
          <p:cNvSpPr/>
          <p:nvPr/>
        </p:nvSpPr>
        <p:spPr>
          <a:xfrm>
            <a:off x="5964378" y="7238362"/>
            <a:ext cx="563187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 순위가 높은 프로세스가 계속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점유하면서 실행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선입선처리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(first come first served)</a:t>
            </a:r>
            <a:endParaRPr lang="en-US" altLang="ko-KR" sz="2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 상태에 있는 프로세스들에게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공평하게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기회를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부여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 rot="16200000">
            <a:off x="6807770" y="6356093"/>
            <a:ext cx="869380" cy="584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95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17691" cy="523220"/>
            <a:chOff x="1577990" y="2199825"/>
            <a:chExt cx="301769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7696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운영체제 작업 큐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3693319"/>
            <a:chOff x="1454251" y="3664625"/>
            <a:chExt cx="11282473" cy="369331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36933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스케쥴링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큐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(scheduling queue)</a:t>
              </a:r>
              <a:endPara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CUP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사용하고자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요청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하는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프로세스들에 대한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CPU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 스케줄을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자원의 할당과 회수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스캐쥴러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역할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하기 위해 사용되는 큐를 말함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준비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큐와 대기 큐로 구성되어 있음 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사용하고자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하는 프로세스를 순서대로 준비 큐에 삽입하면 그 순서대로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준비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큐에서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꺼내어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CPU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사용함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CPU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사용하던 프로세스가 다른 처리를 기다리는 대기 상태가 되면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대기 큐에 삽입하여 대기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상태의 프로세스들을 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순서대로 관리함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 flipV="1">
            <a:off x="-2" y="1238048"/>
            <a:ext cx="450965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큐의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3512132" y="7062685"/>
            <a:ext cx="3546764" cy="5018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System process</a:t>
            </a:r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39840" y="7838545"/>
            <a:ext cx="3546764" cy="5018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Interactive  process</a:t>
            </a:r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546766" y="8614405"/>
            <a:ext cx="3546764" cy="5018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Batch process</a:t>
            </a:r>
            <a:endParaRPr lang="ko-KR" altLang="en-US" sz="2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3067481" y="7062685"/>
            <a:ext cx="0" cy="2053617"/>
          </a:xfrm>
          <a:prstGeom prst="straightConnector1">
            <a:avLst/>
          </a:prstGeom>
          <a:ln w="571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258605" y="6662575"/>
            <a:ext cx="1617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최고 우선순위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254826" y="9140880"/>
            <a:ext cx="1617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</a:t>
            </a:r>
            <a:r>
              <a:rPr kumimoji="1"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</a:t>
            </a:r>
            <a:r>
              <a:rPr kumimoji="1"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kumimoji="1"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</a:t>
            </a:r>
          </a:p>
        </p:txBody>
      </p:sp>
      <p:cxnSp>
        <p:nvCxnSpPr>
          <p:cNvPr id="7" name="직선 화살표 연결선 6"/>
          <p:cNvCxnSpPr>
            <a:stCxn id="2" idx="3"/>
          </p:cNvCxnSpPr>
          <p:nvPr/>
        </p:nvCxnSpPr>
        <p:spPr>
          <a:xfrm flipV="1">
            <a:off x="7058896" y="7313633"/>
            <a:ext cx="69272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7086604" y="8110275"/>
            <a:ext cx="69272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7114312" y="8886135"/>
            <a:ext cx="692722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18352"/>
              </p:ext>
            </p:extLst>
          </p:nvPr>
        </p:nvGraphicFramePr>
        <p:xfrm>
          <a:off x="7807034" y="7062685"/>
          <a:ext cx="2376056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14"/>
                <a:gridCol w="594014"/>
                <a:gridCol w="594014"/>
                <a:gridCol w="5940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24241"/>
              </p:ext>
            </p:extLst>
          </p:nvPr>
        </p:nvGraphicFramePr>
        <p:xfrm>
          <a:off x="7807034" y="7841323"/>
          <a:ext cx="2376056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14"/>
                <a:gridCol w="594014"/>
                <a:gridCol w="594014"/>
                <a:gridCol w="5940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32973"/>
              </p:ext>
            </p:extLst>
          </p:nvPr>
        </p:nvGraphicFramePr>
        <p:xfrm>
          <a:off x="7807034" y="8614405"/>
          <a:ext cx="2376056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14"/>
                <a:gridCol w="594014"/>
                <a:gridCol w="594014"/>
                <a:gridCol w="5940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10214261" y="7113579"/>
            <a:ext cx="1265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Queue-1</a:t>
            </a:r>
            <a:endParaRPr kumimoji="1"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0221187" y="7910221"/>
            <a:ext cx="1265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Queue-2</a:t>
            </a:r>
            <a:endParaRPr kumimoji="1"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0207331" y="8686081"/>
            <a:ext cx="12650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Queue-3</a:t>
            </a:r>
            <a:endParaRPr kumimoji="1"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04772" y="9337802"/>
            <a:ext cx="6296917" cy="400110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프로세스 </a:t>
            </a:r>
            <a:r>
              <a:rPr kumimoji="1"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속성 그룹에 </a:t>
            </a:r>
            <a:r>
              <a:rPr kumimoji="1"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 큐</a:t>
            </a:r>
            <a:r>
              <a:rPr kumimoji="1"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</a:t>
            </a:r>
            <a:r>
              <a:rPr kumimoji="1"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개를 가진 다단계 큐 </a:t>
            </a:r>
            <a:r>
              <a:rPr kumimoji="1" lang="ko-KR" altLang="en-US" sz="2000" dirty="0" err="1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스케쥴링</a:t>
            </a:r>
            <a:endParaRPr kumimoji="1"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5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38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017691" cy="523220"/>
            <a:chOff x="1577990" y="2199825"/>
            <a:chExt cx="301769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47696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운영체제 작업 큐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462760"/>
            <a:chOff x="1454251" y="3664625"/>
            <a:chExt cx="11282473" cy="4462760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462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메시지 큐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(message queue)</a:t>
              </a:r>
              <a:endParaRPr lang="ko-KR" altLang="en-US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메시지 형태의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데이터를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넣어두고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FIFO(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선입선출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방식으로 메시지를 추출하여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대상 시스템의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데이터베이스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파일저장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응용프로그램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입력 값으로 처리하기 위해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사용된 큐를 말함</a:t>
              </a: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메시지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큐는 윈도우즈 시스템의 모든 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스레드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프로세스 내에서 실행되는 흐름의 단위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존재함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사용자가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윈도우즈에서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어떤 조작을 수행하면 해당 입력은 메시지로 전달되며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프로세스가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메시지 큐에서 해당 입력에 대응하는 메시지를 읽어서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처리함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8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예를 들어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사용자가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마우스를 움직이는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경우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사용자가 취한 행동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마우스 움직임을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의미하는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메시지인 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WM_MOUSEMOVE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메시지 큐에 저장되며 프로그램은 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메시지 루프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메시지를 받아들이는 부분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통해 이에 대응하는 처리를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 flipV="1">
            <a:off x="-2" y="1238048"/>
            <a:ext cx="450965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큐의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55613"/>
              </p:ext>
            </p:extLst>
          </p:nvPr>
        </p:nvGraphicFramePr>
        <p:xfrm>
          <a:off x="5583379" y="7974332"/>
          <a:ext cx="2376056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14"/>
                <a:gridCol w="594014"/>
                <a:gridCol w="594014"/>
                <a:gridCol w="59401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51" y="7686999"/>
            <a:ext cx="1181100" cy="107758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4426523" y="8085344"/>
            <a:ext cx="706582" cy="280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376094"/>
              </p:ext>
            </p:extLst>
          </p:nvPr>
        </p:nvGraphicFramePr>
        <p:xfrm>
          <a:off x="9053941" y="7768591"/>
          <a:ext cx="23344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49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user application</a:t>
                      </a:r>
                      <a:endParaRPr lang="ko-KR" altLang="en-US" dirty="0"/>
                    </a:p>
                  </a:txBody>
                  <a:tcPr>
                    <a:solidFill>
                      <a:srgbClr val="203864"/>
                    </a:solidFill>
                  </a:tcPr>
                </a:tc>
              </a:tr>
            </a:tbl>
          </a:graphicData>
        </a:graphic>
      </p:graphicFrame>
      <p:sp>
        <p:nvSpPr>
          <p:cNvPr id="21" name="오른쪽 화살표 20"/>
          <p:cNvSpPr/>
          <p:nvPr/>
        </p:nvSpPr>
        <p:spPr>
          <a:xfrm>
            <a:off x="8111832" y="8085343"/>
            <a:ext cx="706582" cy="280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846303" y="8482195"/>
            <a:ext cx="20348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message queue</a:t>
            </a:r>
          </a:p>
          <a:p>
            <a:pPr algn="ctr"/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(buffer)</a:t>
            </a:r>
            <a:endParaRPr lang="ko-KR" altLang="en-US" sz="2000" dirty="0"/>
          </a:p>
        </p:txBody>
      </p:sp>
      <p:sp>
        <p:nvSpPr>
          <p:cNvPr id="22" name="직사각형 21"/>
          <p:cNvSpPr/>
          <p:nvPr/>
        </p:nvSpPr>
        <p:spPr>
          <a:xfrm>
            <a:off x="2985313" y="8717723"/>
            <a:ext cx="872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사용자</a:t>
            </a:r>
            <a:endParaRPr lang="ko-KR" altLang="en-US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6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88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646616" cy="523220"/>
            <a:chOff x="1577990" y="2199825"/>
            <a:chExt cx="564661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10588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대기행렬 이론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(q</a:t>
              </a:r>
              <a:r>
                <a:rPr lang="en-US" altLang="ko-KR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ueueing </a:t>
              </a:r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theory</a:t>
              </a:r>
              <a:r>
                <a:rPr lang="en-US" altLang="ko-KR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493538"/>
            <a:chOff x="1454251" y="3664625"/>
            <a:chExt cx="11282473" cy="4493538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4935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시뮬레이션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(simulation)</a:t>
              </a: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실제로 실행하기 어려운 실험을 간단히 행하는 모의실험을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뜻함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특히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 컴퓨터를 이용하여 모의실험을 할 때는 컴퓨터 시뮬레이션이라고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대기행렬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(queue, waiting line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286200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은행의 창구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마트의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계산대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공항의 입국심사 창구의 수 등에서와 같이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대기행렬에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도착하는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것과 대기하는 것 그리고 서비스되는 일련의 프로세스들에 대한 모델링에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사용되는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통계적인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이론으로 수학적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확률적 분석을 가능하게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해줌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즉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평균 대기시간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예측 등을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현재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상태를 기반으로 한 시스템의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확률을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기반으로 하여 성능을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측정하는데 유용하게 활용할 수 있음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 flipV="1">
            <a:off x="-2" y="1238048"/>
            <a:ext cx="450965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큐의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402578" y="7622820"/>
            <a:ext cx="2868037" cy="2196378"/>
            <a:chOff x="11759479" y="3500438"/>
            <a:chExt cx="2868037" cy="219637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9479" y="3500438"/>
              <a:ext cx="2868037" cy="1674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9479" y="5174674"/>
              <a:ext cx="1434018" cy="522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3497" y="5153891"/>
              <a:ext cx="1434019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025" y="7622820"/>
            <a:ext cx="30956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7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0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646616" cy="523220"/>
            <a:chOff x="1577990" y="2199825"/>
            <a:chExt cx="564661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10588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대기행렬 이론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(q</a:t>
              </a:r>
              <a:r>
                <a:rPr lang="en-US" altLang="ko-KR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ueueing </a:t>
              </a:r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theory</a:t>
              </a:r>
              <a:r>
                <a:rPr lang="en-US" altLang="ko-KR" sz="28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063198"/>
            <a:chOff x="1454251" y="3664625"/>
            <a:chExt cx="11282473" cy="6063198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063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대기행렬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큐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여러 상황에 대해 최적의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시스템을 설계하기 위한 시뮬레이션에서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사용하는 큐로서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서비스를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받기 위해 기다리는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대기행렬과 대기시간을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모델링하는데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예를 들어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공항에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도착하는 입국자는 큐로 만든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대기행렬에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순서대로 들어가고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입국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심사관은 큐에 있는 입국자들을 순서대로 처리하게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대기행렬의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기본구성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가지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 flipV="1">
            <a:off x="-2" y="1238048"/>
            <a:ext cx="450965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큐의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응용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7" name="직선 화살표 연결선 26"/>
          <p:cNvCxnSpPr>
            <a:endCxn id="36" idx="1"/>
          </p:cNvCxnSpPr>
          <p:nvPr/>
        </p:nvCxnSpPr>
        <p:spPr>
          <a:xfrm>
            <a:off x="3439886" y="6197578"/>
            <a:ext cx="443289" cy="523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6892165" y="5672457"/>
            <a:ext cx="33240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689681"/>
              </p:ext>
            </p:extLst>
          </p:nvPr>
        </p:nvGraphicFramePr>
        <p:xfrm>
          <a:off x="3883175" y="5951357"/>
          <a:ext cx="129842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606"/>
                <a:gridCol w="324606"/>
                <a:gridCol w="324606"/>
                <a:gridCol w="32460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3967576" y="6517082"/>
            <a:ext cx="1210589" cy="701731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Queue-1</a:t>
            </a:r>
          </a:p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1"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대기행렬</a:t>
            </a:r>
            <a:r>
              <a:rPr kumimoji="1"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1" lang="ko-KR" altLang="en-US" sz="18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06" y="5602742"/>
            <a:ext cx="129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5596765" y="5470048"/>
            <a:ext cx="1276350" cy="4184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en-US" altLang="ko-KR" sz="2000" dirty="0" smtClean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615815" y="6270148"/>
            <a:ext cx="1276350" cy="4184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353050" y="5688795"/>
            <a:ext cx="19050" cy="837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331339" y="5682634"/>
            <a:ext cx="268087" cy="616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372100" y="6517470"/>
            <a:ext cx="24371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5176197" y="6192339"/>
            <a:ext cx="2013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07977"/>
              </p:ext>
            </p:extLst>
          </p:nvPr>
        </p:nvGraphicFramePr>
        <p:xfrm>
          <a:off x="7235975" y="5437976"/>
          <a:ext cx="129842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606"/>
                <a:gridCol w="324606"/>
                <a:gridCol w="324606"/>
                <a:gridCol w="32460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913967"/>
              </p:ext>
            </p:extLst>
          </p:nvPr>
        </p:nvGraphicFramePr>
        <p:xfrm>
          <a:off x="7255025" y="6227302"/>
          <a:ext cx="129842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606"/>
                <a:gridCol w="324606"/>
                <a:gridCol w="324606"/>
                <a:gridCol w="324606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7" name="직선 화살표 연결선 56"/>
          <p:cNvCxnSpPr/>
          <p:nvPr/>
        </p:nvCxnSpPr>
        <p:spPr>
          <a:xfrm>
            <a:off x="6892165" y="6510657"/>
            <a:ext cx="33240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511415" y="5672457"/>
            <a:ext cx="33240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511415" y="6510657"/>
            <a:ext cx="33240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8824766" y="5447491"/>
            <a:ext cx="1276350" cy="4184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ko-KR" altLang="en-US" sz="12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8843816" y="6247591"/>
            <a:ext cx="1276350" cy="4184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서버</a:t>
            </a:r>
            <a:endParaRPr lang="ko-KR" altLang="en-US" sz="20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10306050" y="5650367"/>
            <a:ext cx="19050" cy="8378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10101116" y="5652327"/>
            <a:ext cx="2013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10129691" y="6463684"/>
            <a:ext cx="2013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10330996" y="6058795"/>
            <a:ext cx="380547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" name="직사각형 2048"/>
          <p:cNvSpPr/>
          <p:nvPr/>
        </p:nvSpPr>
        <p:spPr>
          <a:xfrm>
            <a:off x="5943995" y="6752444"/>
            <a:ext cx="665567" cy="307777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331172" y="6802892"/>
            <a:ext cx="825867" cy="307777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고객도착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0467087" y="5915384"/>
            <a:ext cx="1314784" cy="307777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고객출발</a:t>
            </a:r>
            <a:r>
              <a:rPr lang="en-US" altLang="ko-KR" sz="14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(sink)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3998"/>
              </p:ext>
            </p:extLst>
          </p:nvPr>
        </p:nvGraphicFramePr>
        <p:xfrm>
          <a:off x="2071124" y="8262303"/>
          <a:ext cx="7010531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995"/>
                <a:gridCol w="2196608"/>
                <a:gridCol w="19119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0" dirty="0" smtClean="0">
                          <a:solidFill>
                            <a:schemeClr val="bg1"/>
                          </a:solidFill>
                        </a:rPr>
                        <a:t>경로</a:t>
                      </a:r>
                      <a:endParaRPr lang="ko-KR" alt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단일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복수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0" dirty="0" smtClean="0">
                          <a:solidFill>
                            <a:schemeClr val="bg1"/>
                          </a:solidFill>
                        </a:rPr>
                        <a:t>과정</a:t>
                      </a:r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200" b="0" dirty="0" smtClean="0">
                          <a:solidFill>
                            <a:schemeClr val="bg1"/>
                          </a:solidFill>
                        </a:rPr>
                        <a:t>서비스</a:t>
                      </a:r>
                      <a:r>
                        <a:rPr lang="en-US" altLang="ko-KR" sz="22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단일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복수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8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157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75196" cy="523220"/>
            <a:chOff x="1577990" y="2199825"/>
            <a:chExt cx="467519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3446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우선순위 큐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(priority queue)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7263527"/>
            <a:chOff x="1454251" y="3664625"/>
            <a:chExt cx="11282473" cy="726352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72635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다중큐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(multi-queue)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여러 개의 큐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(multiple queue)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들로 구성된 자료구조라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할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있음 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우선순위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큐는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삽입된 순서에 상관없이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일정한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순서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우선순위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의해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삭제되는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자료구조로서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각각의 우선순위에 따라 여러 개의 큐로 구성할 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있음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2" indent="-342900"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원소마다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우선순위(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priority)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존재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보통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key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값으로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우선순위를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우선순위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800" lvl="3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큐에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있는 가장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낮은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높은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우선순위를 갖는 원소를 먼저 처리(삭제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)함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Min Priority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Queue,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Max Priority Queue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3" indent="-342900"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동일한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우선순위를 갖는 요소가 두 개 이상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FIFO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방식으로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처리함</a:t>
              </a:r>
              <a:endPara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3" y="1238048"/>
            <a:ext cx="687311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우선순위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큐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518803"/>
              </p:ext>
            </p:extLst>
          </p:nvPr>
        </p:nvGraphicFramePr>
        <p:xfrm>
          <a:off x="2455369" y="4720286"/>
          <a:ext cx="9275619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328"/>
                <a:gridCol w="2161309"/>
                <a:gridCol w="2493818"/>
                <a:gridCol w="2556164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" name="직선 화살표 연결선 11"/>
          <p:cNvCxnSpPr/>
          <p:nvPr/>
        </p:nvCxnSpPr>
        <p:spPr>
          <a:xfrm flipV="1">
            <a:off x="2544622" y="5292778"/>
            <a:ext cx="0" cy="36541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062080" y="5656489"/>
            <a:ext cx="1086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[2]</a:t>
            </a:r>
          </a:p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rear[2]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4607134" y="5292778"/>
            <a:ext cx="0" cy="36541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999568" y="5656490"/>
            <a:ext cx="1086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[1]</a:t>
            </a:r>
          </a:p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rear[1]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78365" y="4197066"/>
            <a:ext cx="9655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  2 ……… ………   n n+1……………… …2n 2n+1………………… ………kn+1 ……………………m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765697" y="5525970"/>
            <a:ext cx="13431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front [k+1]</a:t>
            </a:r>
          </a:p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rear[k+1]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9310751" y="5162259"/>
            <a:ext cx="0" cy="36541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734464" y="5967079"/>
            <a:ext cx="2576346" cy="369332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단일배열의 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[k+1}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</a:t>
            </a:r>
            <a:r>
              <a:rPr lang="en-US" altLang="ko-KR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큐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9</a:t>
            </a:fld>
            <a:r>
              <a:rPr lang="en-US" altLang="ko-KR" smtClean="0"/>
              <a:t>/39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0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8800" dirty="0" err="1" smtClean="0">
            <a:ln w="31750">
              <a:solidFill>
                <a:srgbClr val="203864"/>
              </a:solidFill>
            </a:ln>
            <a:solidFill>
              <a:schemeClr val="accent5">
                <a:lumMod val="75000"/>
              </a:schemeClr>
            </a:solidFill>
            <a:latin typeface="a고딕16" panose="02020600000000000000" pitchFamily="18" charset="-127"/>
            <a:ea typeface="a고딕16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28040</TotalTime>
  <Words>3692</Words>
  <Application>Microsoft Office PowerPoint</Application>
  <PresentationFormat>사용자 지정</PresentationFormat>
  <Paragraphs>1043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6" baseType="lpstr">
      <vt:lpstr>굴림</vt:lpstr>
      <vt:lpstr>Arial</vt:lpstr>
      <vt:lpstr>나눔스퀘어 ExtraBold</vt:lpstr>
      <vt:lpstr>HY엽서M</vt:lpstr>
      <vt:lpstr>Symbol</vt:lpstr>
      <vt:lpstr>Wingdings</vt:lpstr>
      <vt:lpstr>Calibri</vt:lpstr>
      <vt:lpstr>휴먼중간팸체</vt:lpstr>
      <vt:lpstr>Adobe 고딕 Std B</vt:lpstr>
      <vt:lpstr>맑은 고딕</vt:lpstr>
      <vt:lpstr>HY견고딕</vt:lpstr>
      <vt:lpstr>나눔스퀘어 Bold</vt:lpstr>
      <vt:lpstr>HY헤드라인M</vt:lpstr>
      <vt:lpstr>Calibri Light</vt:lpstr>
      <vt:lpstr>나눔스퀘어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icpark@howon.ac.kr</cp:lastModifiedBy>
  <cp:revision>1402</cp:revision>
  <cp:lastPrinted>2021-02-12T09:49:11Z</cp:lastPrinted>
  <dcterms:created xsi:type="dcterms:W3CDTF">2019-05-30T05:59:32Z</dcterms:created>
  <dcterms:modified xsi:type="dcterms:W3CDTF">2021-05-26T09:20:14Z</dcterms:modified>
</cp:coreProperties>
</file>