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481" r:id="rId2"/>
    <p:sldId id="454" r:id="rId3"/>
    <p:sldId id="711" r:id="rId4"/>
    <p:sldId id="707" r:id="rId5"/>
    <p:sldId id="708" r:id="rId6"/>
    <p:sldId id="703" r:id="rId7"/>
    <p:sldId id="694" r:id="rId8"/>
    <p:sldId id="670" r:id="rId9"/>
    <p:sldId id="696" r:id="rId10"/>
    <p:sldId id="700" r:id="rId11"/>
    <p:sldId id="676" r:id="rId12"/>
    <p:sldId id="678" r:id="rId13"/>
    <p:sldId id="679" r:id="rId14"/>
    <p:sldId id="697" r:id="rId15"/>
    <p:sldId id="712" r:id="rId16"/>
    <p:sldId id="709" r:id="rId17"/>
    <p:sldId id="714" r:id="rId18"/>
    <p:sldId id="713" r:id="rId19"/>
    <p:sldId id="715" r:id="rId20"/>
    <p:sldId id="718" r:id="rId21"/>
    <p:sldId id="719" r:id="rId22"/>
    <p:sldId id="684" r:id="rId23"/>
    <p:sldId id="702" r:id="rId24"/>
    <p:sldId id="687" r:id="rId25"/>
    <p:sldId id="717" r:id="rId26"/>
    <p:sldId id="716" r:id="rId27"/>
    <p:sldId id="689" r:id="rId28"/>
    <p:sldId id="698" r:id="rId29"/>
    <p:sldId id="720" r:id="rId30"/>
  </p:sldIdLst>
  <p:sldSz cx="18288000" cy="10288588"/>
  <p:notesSz cx="6889750" cy="960755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나눔스퀘어 ExtraBold" panose="020B0600000101010101" pitchFamily="50" charset="-127"/>
      <p:bold r:id="rId37"/>
    </p:embeddedFont>
    <p:embeddedFont>
      <p:font typeface="나눔스퀘어" panose="020B0600000101010101" pitchFamily="50" charset="-127"/>
      <p:regular r:id="rId38"/>
    </p:embeddedFont>
    <p:embeddedFont>
      <p:font typeface="휴먼모음T" panose="02030504000101010101" pitchFamily="18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  <p:embeddedFont>
      <p:font typeface="나눔바른고딕" panose="020B0603020101020101" pitchFamily="50" charset="-127"/>
      <p:regular r:id="rId42"/>
      <p:bold r:id="rId43"/>
    </p:embeddedFont>
    <p:embeddedFont>
      <p:font typeface="나눔스퀘어 Bold" panose="020B0600000101010101" pitchFamily="50" charset="-127"/>
      <p:bold r:id="rId44"/>
    </p:embeddedFont>
    <p:embeddedFont>
      <p:font typeface="Wingdings 3" panose="05040102010807070707" pitchFamily="18" charset="2"/>
      <p:regular r:id="rId45"/>
    </p:embeddedFont>
    <p:embeddedFont>
      <p:font typeface="Calibri Light" panose="020F0302020204030204" pitchFamily="34" charset="0"/>
      <p:regular r:id="rId46"/>
      <p:italic r:id="rId47"/>
    </p:embeddedFont>
  </p:embeddedFontLst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234" userDrawn="1">
          <p15:clr>
            <a:srgbClr val="A4A3A4"/>
          </p15:clr>
        </p15:guide>
        <p15:guide id="2" pos="7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  <p:cmAuthor id="2" name="서희 박" initials="서박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91AA"/>
    <a:srgbClr val="203864"/>
    <a:srgbClr val="44546A"/>
    <a:srgbClr val="00B050"/>
    <a:srgbClr val="2F5597"/>
    <a:srgbClr val="FFE699"/>
    <a:srgbClr val="FFFFFF"/>
    <a:srgbClr val="FFD966"/>
    <a:srgbClr val="00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5388" autoAdjust="0"/>
  </p:normalViewPr>
  <p:slideViewPr>
    <p:cSldViewPr snapToGrid="0">
      <p:cViewPr varScale="1">
        <p:scale>
          <a:sx n="46" d="100"/>
          <a:sy n="46" d="100"/>
        </p:scale>
        <p:origin x="-1050" y="-102"/>
      </p:cViewPr>
      <p:guideLst>
        <p:guide orient="horz" pos="6234"/>
        <p:guide pos="7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28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EE66659B-9FE9-4976-A837-D4C69607BDDE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B2004E29-DFAC-4011-B70C-7655C6BAF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6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FED73-7C99-408F-8FB7-3D403A33C803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720725"/>
            <a:ext cx="6400800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564063"/>
            <a:ext cx="5511800" cy="432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E321C-CD01-429A-9822-2592F4AB8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2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053E-D657-4075-9271-8EA46F7C2241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‹#›</a:t>
            </a:fld>
            <a:r>
              <a:rPr lang="en-US" altLang="ko-KR" dirty="0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8A67-1027-4451-AF49-88AF9E0EDB65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98ED-185F-4B53-8F77-915C09705180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8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DA1C-E42F-46B8-B9C6-3D62782488AB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C2E9-F983-4674-BFF2-DD6CA148EA7E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88AB-5277-4B28-86B9-EC7B8787F6DF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1E852-5D6B-4707-A1FD-68A8AF2D77D7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0E32-9BCD-48FB-B41B-B2295E1DCDFE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274A-63D2-4A06-BF9A-89B035BBEA27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84A8-16CF-4C2D-8219-3268BFF52B45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AB51-7355-4D43-947A-867FEDF445D9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E6CD-D274-48E0-A3D4-B70F41D0CEF4}" type="datetime1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94EA7AB-B050-444D-A603-EB00471B9317}"/>
              </a:ext>
            </a:extLst>
          </p:cNvPr>
          <p:cNvGrpSpPr/>
          <p:nvPr/>
        </p:nvGrpSpPr>
        <p:grpSpPr>
          <a:xfrm>
            <a:off x="0" y="0"/>
            <a:ext cx="18240032" cy="320843"/>
            <a:chOff x="0" y="0"/>
            <a:chExt cx="18240032" cy="3208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81863C-4890-4C62-AE45-37011F809F2C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E19EF5E-01D6-4192-92DF-5351631BC48C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69592F03-FEF8-4366-B0CC-56D6ECC743E6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51E300A2-1F01-4680-A94B-BE275DF667E9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ABF6730-1BE9-4DE4-984A-11EA523C6167}"/>
              </a:ext>
            </a:extLst>
          </p:cNvPr>
          <p:cNvGrpSpPr/>
          <p:nvPr/>
        </p:nvGrpSpPr>
        <p:grpSpPr>
          <a:xfrm flipV="1">
            <a:off x="0" y="0"/>
            <a:ext cx="18361152" cy="10288588"/>
            <a:chOff x="0" y="0"/>
            <a:chExt cx="18361152" cy="102885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A66E8EB-4A6F-4C8F-8891-EC763344B48B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4416E4C-9F56-49AF-98BF-E128D2866CD8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360FBEF9-D7B6-46F3-AFAD-6E3908AB19A9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2A221E6C-39BB-45A5-BA48-AC6CA978017C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04813E0-CD6F-461D-A8E5-EDD58A8E622F}"/>
                </a:ext>
              </a:extLst>
            </p:cNvPr>
            <p:cNvSpPr/>
            <p:nvPr/>
          </p:nvSpPr>
          <p:spPr>
            <a:xfrm rot="5400000">
              <a:off x="13056463" y="4983899"/>
              <a:ext cx="10288536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F117464-5B11-41EE-801F-B142BD14A5A4}"/>
              </a:ext>
            </a:extLst>
          </p:cNvPr>
          <p:cNvSpPr/>
          <p:nvPr/>
        </p:nvSpPr>
        <p:spPr>
          <a:xfrm rot="16200000" flipV="1">
            <a:off x="-4983847" y="4835273"/>
            <a:ext cx="10288536" cy="320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F250FDD-6E82-43E2-AF59-20296424A3FD}"/>
              </a:ext>
            </a:extLst>
          </p:cNvPr>
          <p:cNvGrpSpPr/>
          <p:nvPr/>
        </p:nvGrpSpPr>
        <p:grpSpPr>
          <a:xfrm>
            <a:off x="929775" y="2907396"/>
            <a:ext cx="7706309" cy="2184123"/>
            <a:chOff x="773001" y="3158082"/>
            <a:chExt cx="7706309" cy="218412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73001" y="4623194"/>
              <a:ext cx="2727825" cy="707885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</a:t>
              </a:r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교시</a:t>
              </a:r>
              <a:endPara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04257" y="4634319"/>
              <a:ext cx="4875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추상 </a:t>
              </a:r>
              <a:r>
                <a:rPr lang="ko-KR" altLang="en-US" sz="4000" spc="-150" dirty="0" err="1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자료형과</a:t>
              </a:r>
              <a:r>
                <a:rPr lang="ko-KR" altLang="en-US" sz="40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알고리즘</a:t>
              </a:r>
              <a:endParaRPr lang="ko-KR" altLang="en-US" sz="40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BE8602FE-E2F0-47BC-ADDA-7573D795AA35}"/>
                </a:ext>
              </a:extLst>
            </p:cNvPr>
            <p:cNvSpPr/>
            <p:nvPr/>
          </p:nvSpPr>
          <p:spPr>
            <a:xfrm>
              <a:off x="773001" y="3158082"/>
              <a:ext cx="3930983" cy="12003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자료구조</a:t>
              </a:r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29775" y="5461258"/>
            <a:ext cx="4543423" cy="830997"/>
            <a:chOff x="929775" y="5461258"/>
            <a:chExt cx="3930983" cy="83099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056E7A73-56B3-4626-914B-600BB5AEB92B}"/>
                </a:ext>
              </a:extLst>
            </p:cNvPr>
            <p:cNvSpPr/>
            <p:nvPr/>
          </p:nvSpPr>
          <p:spPr>
            <a:xfrm>
              <a:off x="929775" y="5461258"/>
              <a:ext cx="39309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ko-KR" sz="32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sz="32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추상화와 추상 </a:t>
              </a:r>
              <a:r>
                <a:rPr lang="ko-KR" altLang="en-US" sz="3200" spc="-150" dirty="0" err="1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자료형</a:t>
              </a:r>
              <a:endParaRPr lang="en-US" altLang="ko-KR" sz="32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D7B82F08-18CF-41FD-8972-657B2C8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1033670" y="6241033"/>
              <a:ext cx="3297203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929774" y="6502136"/>
            <a:ext cx="4983345" cy="830997"/>
            <a:chOff x="929774" y="6452805"/>
            <a:chExt cx="4983345" cy="83099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056E7A73-56B3-4626-914B-600BB5AEB92B}"/>
                </a:ext>
              </a:extLst>
            </p:cNvPr>
            <p:cNvSpPr/>
            <p:nvPr/>
          </p:nvSpPr>
          <p:spPr>
            <a:xfrm>
              <a:off x="929774" y="6452805"/>
              <a:ext cx="498334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ko-KR" sz="32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sz="32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알고리즘의 개요</a:t>
              </a:r>
              <a:endParaRPr lang="en-US" altLang="ko-KR" sz="32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D7B82F08-18CF-41FD-8972-657B2C8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1033669" y="7232580"/>
              <a:ext cx="3001618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929773" y="7491792"/>
            <a:ext cx="4983345" cy="830997"/>
            <a:chOff x="929773" y="7523590"/>
            <a:chExt cx="4983345" cy="83099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056E7A73-56B3-4626-914B-600BB5AEB92B}"/>
                </a:ext>
              </a:extLst>
            </p:cNvPr>
            <p:cNvSpPr/>
            <p:nvPr/>
          </p:nvSpPr>
          <p:spPr>
            <a:xfrm>
              <a:off x="929773" y="7523590"/>
              <a:ext cx="498334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ko-KR" sz="32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3. </a:t>
              </a:r>
              <a:r>
                <a:rPr lang="ko-KR" altLang="en-US" sz="32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알고리즘의 분석</a:t>
              </a:r>
              <a:endParaRPr lang="en-US" altLang="ko-KR" sz="32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D7B82F08-18CF-41FD-8972-657B2C8911C8}"/>
                </a:ext>
              </a:extLst>
            </p:cNvPr>
            <p:cNvCxnSpPr>
              <a:cxnSpLocks/>
            </p:cNvCxnSpPr>
            <p:nvPr/>
          </p:nvCxnSpPr>
          <p:spPr>
            <a:xfrm>
              <a:off x="1033668" y="8303365"/>
              <a:ext cx="3001619" cy="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84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3695762" cy="523220"/>
            <a:chOff x="1577990" y="2199826"/>
            <a:chExt cx="369576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31550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algorithm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알고리즘의 연구 분야</a:t>
              </a:r>
              <a:endParaRPr lang="en-US" altLang="ko-KR" sz="2400" b="1" i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63845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42900"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고안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완벽한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자동화를 통한 알고리즘의 개발은 거의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불가능함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증명된 유용한 알고리즘들을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통해 보다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유용한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알고리즘을 개발하는데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의미가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고안된 알고리즘의 검증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입력값에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대하여 올바른 결과를 계산해 내는지를 밝히는 절차가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언어와는 독립적으로 올바르게 작동할 수 있음을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검증해야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고안된 알고리즘의 실행을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 필요한 실행시간과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기억장치를 결정하는 과정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디버깅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성능분석</a:t>
            </a:r>
          </a:p>
        </p:txBody>
      </p:sp>
      <p:sp>
        <p:nvSpPr>
          <p:cNvPr id="21" name="직사각형 20"/>
          <p:cNvSpPr/>
          <p:nvPr/>
        </p:nvSpPr>
        <p:spPr>
          <a:xfrm flipV="1">
            <a:off x="-1" y="1238048"/>
            <a:ext cx="648640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개요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10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3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956777" cy="523220"/>
            <a:chOff x="1577990" y="2199826"/>
            <a:chExt cx="2956777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241604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알고리즘의 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알고리즘의 목표</a:t>
              </a:r>
              <a:endParaRPr lang="en-US" altLang="ko-KR" sz="2400" b="1" i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70080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42900">
              <a:buFontTx/>
              <a:buChar char="-"/>
              <a:defRPr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자료에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대해 수행할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등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결정 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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『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알고리즘을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』</a:t>
            </a:r>
          </a:p>
          <a:p>
            <a:pPr marL="285750" indent="-342900">
              <a:buFontTx/>
              <a:buChar char="-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단순히 원하는 결과를 얻을 수 있는 알고리즘이 아닌 처리시간이나  기억장소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사용측면에서 효율적인 알고리즘을 개발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endParaRPr lang="ko-KR" altLang="en-US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자료구조에 따라 적용할 알고리즘이 다양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선택된 자료구조를 기반으로 수행될 연산을 단계적으로 표현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99404" y="6222142"/>
            <a:ext cx="8921051" cy="83099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ko-KR" altLang="en-US" sz="2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알고리즘을 개발하는데 있어서 가장 먼저 선행되어야 할 것은 주어진 문제를 확실히 이해하여야 함</a:t>
            </a:r>
            <a:endParaRPr lang="ko-KR" altLang="en-US" sz="24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아래쪽 화살표 3"/>
          <p:cNvSpPr/>
          <p:nvPr/>
        </p:nvSpPr>
        <p:spPr>
          <a:xfrm flipV="1">
            <a:off x="6129474" y="5765458"/>
            <a:ext cx="594360" cy="33241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83700" y="7311055"/>
            <a:ext cx="11282473" cy="461665"/>
            <a:chOff x="1454251" y="3664625"/>
            <a:chExt cx="11282473" cy="461665"/>
          </a:xfrm>
        </p:grpSpPr>
        <p:sp>
          <p:nvSpPr>
            <p:cNvPr id="1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모든 문제에 대한 알고리즘은 존재하는가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66809" y="7845853"/>
            <a:ext cx="979302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42900"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해결하기 위한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해답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찾을 수 없는 문제들도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존재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체스나 장기를 두는 문제에 대한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이론적으로는 완벽한 알고리즘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>
              <a:buFont typeface="Wingdings" panose="05000000000000000000" pitchFamily="2" charset="2"/>
              <a:buChar char="ü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말의 움직임에 대한 모든 가능성을 고려하면 실행시키는데 엄청난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시간과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기억공간에 따른 제약이 있음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flipV="1">
            <a:off x="-1" y="1238048"/>
            <a:ext cx="648640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개요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11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32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5114419" cy="1477328"/>
            <a:chOff x="1577990" y="2199826"/>
            <a:chExt cx="5114419" cy="118702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4573688" cy="1187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알고리즘의 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개발에 필요한 사항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457200" indent="-4572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알고리즘이 갖추어야 할 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가지 조건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921604" y="3371732"/>
            <a:ext cx="2125316" cy="853440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endParaRPr lang="en-US" altLang="ko-KR" sz="23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3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(input)</a:t>
            </a:r>
            <a:endParaRPr lang="ko-KR" altLang="en-US" sz="23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39470" y="3371732"/>
            <a:ext cx="2125316" cy="853440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endParaRPr lang="en-US" altLang="ko-KR" sz="23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3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(output)</a:t>
            </a:r>
            <a:endParaRPr lang="ko-KR" altLang="en-US" sz="23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36554" y="3371732"/>
            <a:ext cx="2125316" cy="853440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명확성</a:t>
            </a:r>
            <a:endParaRPr lang="en-US" altLang="ko-KR" sz="23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3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30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correctiveness</a:t>
            </a:r>
            <a:r>
              <a:rPr lang="en-US" altLang="ko-KR" sz="23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3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54420" y="3371732"/>
            <a:ext cx="2125316" cy="853440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유한성</a:t>
            </a:r>
            <a:endParaRPr lang="en-US" altLang="ko-KR" sz="23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3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(definiteness)</a:t>
            </a:r>
            <a:endParaRPr lang="ko-KR" altLang="en-US" sz="23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793068" y="3371732"/>
            <a:ext cx="2125316" cy="853440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효과성</a:t>
            </a:r>
            <a:endParaRPr lang="en-US" altLang="ko-KR" sz="23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3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(effectiveness)</a:t>
            </a:r>
            <a:endParaRPr lang="ko-KR" altLang="en-US" sz="23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921604" y="4347092"/>
            <a:ext cx="2125316" cy="2607894"/>
          </a:xfrm>
          <a:prstGeom prst="roundRect">
            <a:avLst>
              <a:gd name="adj" fmla="val 591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자료가 외부에서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제공될 수 있음</a:t>
            </a:r>
            <a:endParaRPr lang="ko-KR" altLang="en-US" sz="2200" spc="-1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139470" y="4347092"/>
            <a:ext cx="2125316" cy="2607894"/>
          </a:xfrm>
          <a:prstGeom prst="roundRect">
            <a:avLst>
              <a:gd name="adj" fmla="val 591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문제가 처리되면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반드시 하나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이상의 결과값을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산출해야 함</a:t>
            </a:r>
            <a:endParaRPr lang="ko-KR" altLang="en-US" sz="2200" spc="-1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36554" y="4347092"/>
            <a:ext cx="2125316" cy="2607894"/>
          </a:xfrm>
          <a:prstGeom prst="roundRect">
            <a:avLst>
              <a:gd name="adj" fmla="val 591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알고리즘의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단계는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무엇을 하기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위한 것인지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명확하게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정의되어야 함</a:t>
            </a:r>
            <a:endParaRPr lang="ko-KR" altLang="en-US" sz="2200" spc="-1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54420" y="4347092"/>
            <a:ext cx="2125316" cy="2607894"/>
          </a:xfrm>
          <a:prstGeom prst="roundRect">
            <a:avLst>
              <a:gd name="adj" fmla="val 591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알고리즘의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명령어대로</a:t>
            </a:r>
            <a:endParaRPr lang="en-US" altLang="ko-KR" sz="2200" spc="-1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수행했을 때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주어진 값이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처리된 후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종료되어야 함</a:t>
            </a:r>
            <a:endParaRPr lang="ko-KR" altLang="en-US" sz="2200" spc="-1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793068" y="4347092"/>
            <a:ext cx="2125316" cy="2607894"/>
          </a:xfrm>
          <a:prstGeom prst="roundRect">
            <a:avLst>
              <a:gd name="adj" fmla="val 591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알고리즘은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효율적일수록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가치가 높으며</a:t>
            </a:r>
            <a:r>
              <a:rPr lang="en-US" altLang="ko-KR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공간적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효율성을</a:t>
            </a:r>
            <a:endParaRPr lang="en-US" altLang="ko-KR" sz="2200" spc="-15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2200" spc="-15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가져야 함</a:t>
            </a:r>
            <a:endParaRPr lang="ko-KR" altLang="en-US" sz="2200" spc="-15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 flipV="1">
            <a:off x="-1" y="1238048"/>
            <a:ext cx="648640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개요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12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38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9930930" cy="523220"/>
            <a:chOff x="1577990" y="2199826"/>
            <a:chExt cx="9930930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939019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dirty="0">
                  <a:latin typeface="나눔바른고딕" panose="020B0600000101010101" charset="-127"/>
                  <a:ea typeface="나눔바른고딕" panose="020B0600000101010101" charset="-127"/>
                </a:rPr>
                <a:t>알고리즘 표현 방법 </a:t>
              </a:r>
              <a:r>
                <a:rPr lang="en-US" altLang="ko-KR" sz="2800" b="1" dirty="0">
                  <a:latin typeface="나눔바른고딕" panose="020B0600000101010101" charset="-127"/>
                  <a:ea typeface="나눔바른고딕" panose="020B0600000101010101" charset="-127"/>
                </a:rPr>
                <a:t>- ADL(algorithm</a:t>
              </a:r>
              <a:r>
                <a:rPr lang="ko-KR" altLang="en-US" sz="2800" b="1" dirty="0">
                  <a:latin typeface="나눔바른고딕" panose="020B0600000101010101" charset="-127"/>
                  <a:ea typeface="나눔바른고딕" panose="020B0600000101010101" charset="-127"/>
                </a:rPr>
                <a:t> </a:t>
              </a:r>
              <a:r>
                <a:rPr lang="en-US" altLang="ko-KR" sz="2800" b="1" dirty="0">
                  <a:latin typeface="나눔바른고딕" panose="020B0600000101010101" charset="-127"/>
                  <a:ea typeface="나눔바른고딕" panose="020B0600000101010101" charset="-127"/>
                </a:rPr>
                <a:t>description language</a:t>
              </a:r>
              <a:r>
                <a:rPr lang="en-US" altLang="ko-KR" sz="2800" b="1" dirty="0" smtClean="0">
                  <a:latin typeface="나눔바른고딕" panose="020B0600000101010101" charset="-127"/>
                  <a:ea typeface="나눔바른고딕" panose="020B0600000101010101" charset="-127"/>
                </a:rPr>
                <a:t>)</a:t>
              </a:r>
              <a:endParaRPr lang="en-US" altLang="ko-KR" sz="2800" b="1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1485181" y="2814234"/>
            <a:ext cx="4146693" cy="459054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spc="-1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자연어 표현 방법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81" y="3396451"/>
            <a:ext cx="4146693" cy="216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8322394" y="2814234"/>
            <a:ext cx="3938876" cy="459054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순서도 표현 방법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94" y="3392001"/>
            <a:ext cx="3938876" cy="2551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1485181" y="6314802"/>
            <a:ext cx="4146693" cy="459054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의사코드</a:t>
            </a:r>
            <a:r>
              <a:rPr lang="en-US" altLang="ko-KR" sz="26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6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표현 방법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181" y="6895879"/>
            <a:ext cx="4146693" cy="238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모서리가 둥근 직사각형 27"/>
          <p:cNvSpPr/>
          <p:nvPr/>
        </p:nvSpPr>
        <p:spPr>
          <a:xfrm>
            <a:off x="8322394" y="6314802"/>
            <a:ext cx="3938876" cy="459054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6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프로그래밍 언어 표현 방법</a:t>
            </a:r>
            <a:endParaRPr lang="ko-KR" altLang="en-US" sz="24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394" y="6892568"/>
            <a:ext cx="3938876" cy="244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784072" y="6892568"/>
            <a:ext cx="2453641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제한성을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탈피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자연언어 방법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흐름도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언어로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변환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-1" y="1238048"/>
            <a:ext cx="648640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개요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542774" y="7673009"/>
            <a:ext cx="160882" cy="416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13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7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4284063" cy="523220"/>
            <a:chOff x="1577990" y="2199826"/>
            <a:chExt cx="4284063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374333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 분석 이유 및 기준</a:t>
              </a:r>
              <a:endParaRPr lang="en-US" altLang="ko-KR" sz="2800" b="1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090324" y="2799678"/>
            <a:ext cx="11282473" cy="3704897"/>
            <a:chOff x="1090324" y="3628296"/>
            <a:chExt cx="11282473" cy="370489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3628296"/>
              <a:ext cx="11282473" cy="461665"/>
              <a:chOff x="1454251" y="3664625"/>
              <a:chExt cx="11282473" cy="461665"/>
            </a:xfrm>
          </p:grpSpPr>
          <p:sp>
            <p:nvSpPr>
              <p:cNvPr id="36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분석 이유</a:t>
                </a:r>
                <a:endPara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373433" y="4163094"/>
              <a:ext cx="10041327" cy="317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342900">
                <a:buFontTx/>
                <a:buChar char="-"/>
                <a:defRPr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같은 문제를 해결하는데 여러 가지 알고리즘이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존재할 수 있음</a:t>
              </a:r>
              <a:endPara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342900">
                <a:buFontTx/>
                <a:buChar char="-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1" indent="-342900">
                <a:buFontTx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주어진 상황에 따라서 적절한 알고리즘을 선택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최상의 알고리즘은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없음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해야 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342900">
                <a:buFontTx/>
                <a:buChar char="-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1550" lvl="1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문제를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해결하는 속도에 더 비중을 둘 것인지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아니면 알고리즘의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단순성에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더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비중을 둘 것인지에 따라서 알고리즘의 선택이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달라짐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1550" lvl="1" indent="-342900">
                <a:buFont typeface="Wingdings" panose="05000000000000000000" pitchFamily="2" charset="2"/>
                <a:buChar char="§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1550" lvl="3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최적의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 선택은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적용 가능한 여러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알고리즘들을 서로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비교 분석함으로써 가능해짐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350" lvl="4" indent="-342900">
                <a:buFont typeface="Wingdings" panose="05000000000000000000" pitchFamily="2" charset="2"/>
                <a:buChar char="§"/>
                <a:defRPr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2" indent="-342900">
                <a:buFont typeface="나눔바른고딕" panose="020B0600000101010101" charset="-127"/>
                <a:buChar char="-"/>
                <a:defRPr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기존의 알고리즘을 개선하기 위해서도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객관적인 알고리즘의 분석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필요</a:t>
              </a:r>
              <a:endPara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090324" y="6815001"/>
            <a:ext cx="11282473" cy="2966233"/>
            <a:chOff x="1090324" y="2805373"/>
            <a:chExt cx="11282473" cy="296623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461665"/>
              <a:chOff x="1454251" y="3664625"/>
              <a:chExt cx="11282473" cy="461665"/>
            </a:xfrm>
          </p:grpSpPr>
          <p:sp>
            <p:nvSpPr>
              <p:cNvPr id="61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ko-KR" altLang="en-US" sz="2400" b="1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분석 기준</a:t>
                </a:r>
                <a:endPara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373433" y="3340171"/>
              <a:ext cx="10361367" cy="2431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342900">
                <a:buFontTx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컴퓨터에서의 실행시간과 기억공간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342900">
                <a:buFontTx/>
                <a:buChar char="-"/>
                <a:defRPr/>
              </a:pPr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1550" lvl="2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기종 및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작성할 프로그램 언어와 작성자에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의존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1550" lvl="2" indent="-342900">
                <a:buFont typeface="Wingdings" panose="05000000000000000000" pitchFamily="2" charset="2"/>
                <a:buChar char="§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1550" lvl="2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실행시간 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측정에 따른 프로그램 작성 및 수정 시간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소요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1550" lvl="2" indent="-342900">
                <a:buFont typeface="Wingdings" panose="05000000000000000000" pitchFamily="2" charset="2"/>
                <a:buChar char="§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모든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플랫폼에서 동일한 결과를 산출하지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못함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350" lvl="3" indent="-342900">
                <a:buFont typeface="Wingdings" panose="05000000000000000000" pitchFamily="2" charset="2"/>
                <a:buChar char="§"/>
                <a:defRPr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350" lvl="3" indent="-342900">
                <a:buFont typeface="Wingdings" panose="05000000000000000000" pitchFamily="2" charset="2"/>
                <a:buChar char="§"/>
                <a:defRPr/>
              </a:pP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14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33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4284063" cy="523220"/>
            <a:chOff x="1577990" y="2199826"/>
            <a:chExt cx="4284063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3743332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 분석 이유 및 기준</a:t>
              </a:r>
              <a:endParaRPr lang="en-US" altLang="ko-KR" sz="2800" b="1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090324" y="2799678"/>
            <a:ext cx="11282473" cy="2935455"/>
            <a:chOff x="1090324" y="3628296"/>
            <a:chExt cx="11282473" cy="293545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3628296"/>
              <a:ext cx="11282473" cy="461665"/>
              <a:chOff x="1454251" y="3664625"/>
              <a:chExt cx="11282473" cy="461665"/>
            </a:xfrm>
          </p:grpSpPr>
          <p:sp>
            <p:nvSpPr>
              <p:cNvPr id="36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분석 기준</a:t>
                </a:r>
                <a:endPara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373433" y="4163094"/>
              <a:ext cx="10041327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342900">
                <a:buFontTx/>
                <a:buChar char="-"/>
                <a:defRPr/>
              </a:pPr>
              <a:r>
                <a:rPr lang="ko-KR" altLang="en-US" sz="2400" spc="-15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점근적 복잡도</a:t>
              </a:r>
              <a:r>
                <a:rPr lang="en-US" altLang="ko-KR" sz="2400" spc="-15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(complexity)</a:t>
              </a:r>
            </a:p>
            <a:p>
              <a:pPr marL="285750" indent="-342900">
                <a:buFontTx/>
                <a:buChar char="-"/>
                <a:defRPr/>
              </a:pPr>
              <a:endParaRPr lang="en-US" altLang="ko-KR" sz="1000" b="1" spc="-15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1550" lvl="2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알고리즘이 주어진 데이터의 크기를 기준으로 비교할 수 있는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객관적인 기준을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의미함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1550" lvl="2" indent="-342900">
                <a:buFont typeface="Wingdings" panose="05000000000000000000" pitchFamily="2" charset="2"/>
                <a:buChar char="§"/>
                <a:defRPr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실행시간 소요량(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계산량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실행 빈도수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차수)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『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시간복잡도(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time complexity)』</a:t>
              </a:r>
            </a:p>
            <a:p>
              <a:pPr marL="1440000" lvl="1" indent="-342900">
                <a:buFont typeface="Wingdings" panose="05000000000000000000" pitchFamily="2" charset="2"/>
                <a:buChar char="ü"/>
                <a:defRPr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기억장소 사용량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= 『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공간복잡도(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space complexity)』</a:t>
              </a:r>
            </a:p>
            <a:p>
              <a:pPr marL="1440000" lvl="1" indent="-342900">
                <a:buFont typeface="Wingdings" panose="05000000000000000000" pitchFamily="2" charset="2"/>
                <a:buChar char="ü"/>
                <a:defRPr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15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293134" cy="523220"/>
            <a:chOff x="1577990" y="2199826"/>
            <a:chExt cx="2293134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2 ) 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175240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시간복잡도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672793" cy="5470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42900">
              <a:buFontTx/>
              <a:buChar char="-"/>
              <a:defRPr/>
            </a:pP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프로그램을 실행시켜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완료하는데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 걸리는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시간을 의미함</a:t>
            </a: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indent="-342900">
              <a:buFontTx/>
              <a:buChar char="-"/>
              <a:defRPr/>
            </a:pPr>
            <a:endParaRPr lang="en-US" altLang="ko-KR" sz="10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en-US" altLang="ko-KR" sz="2200" baseline="-25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T</a:t>
            </a:r>
            <a:r>
              <a:rPr lang="en-US" altLang="ko-KR" sz="2200" baseline="-25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 시간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+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en-US" altLang="ko-KR" sz="2200" baseline="-25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명령문 하나를 실행하는데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걸리는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프로그램의 시간복잡도 분석은  실행 빈도수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frequency count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계산함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연산의 실행횟수 파악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명령문의 개수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72000" indent="-342900">
              <a:buFontTx/>
              <a:buChar char="-"/>
              <a:defRPr/>
            </a:pP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실질적인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명령문의 실행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시간은 서로 다르지만 한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단계로 계산되는 모든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명령문의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시간이 모두 같다고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가정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보조연산은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작업에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독립적임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초기값 설정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반복구조의 반복횟수 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440000" lvl="2" indent="-342900">
              <a:buFont typeface="Wingdings" panose="05000000000000000000" pitchFamily="2" charset="2"/>
              <a:buChar char="ü"/>
              <a:defRPr/>
            </a:pP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기본적인 연산 부분만을 고려한 실행횟수 파악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알고리즘의 전체 연산횟수는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크기에 상관없이 기본연산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횟수에 비례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342900">
              <a:buFont typeface="Wingdings" panose="05000000000000000000" pitchFamily="2" charset="2"/>
              <a:buChar char="§"/>
              <a:defRPr/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150348"/>
              </p:ext>
            </p:extLst>
          </p:nvPr>
        </p:nvGraphicFramePr>
        <p:xfrm>
          <a:off x="2515183" y="8031620"/>
          <a:ext cx="6648032" cy="131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24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7487"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altLang="en-US" sz="2400" b="1" kern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</a:t>
                      </a:r>
                      <a:endParaRPr lang="ko-KR" altLang="en-US" sz="2400" b="1" kern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1439" marR="91439" marT="45749" marB="45749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altLang="en-US" sz="2400" b="1" kern="1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실행 빈도수</a:t>
                      </a:r>
                      <a:endParaRPr lang="ko-KR" altLang="en-US" sz="2400" b="1" kern="1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1439" marR="91439" marT="45749" marB="45749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487"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alt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명령문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1439" marR="91439" marT="45749" marB="45749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en-US" altLang="ko-KR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1439" marR="91439" marT="45749" marB="45749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487"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altLang="en-US" sz="2200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반복문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1439" marR="91439" marT="45749" marB="45749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371600" rtl="0" eaLnBrk="1" latinLnBrk="1" hangingPunct="1">
                        <a:lnSpc>
                          <a:spcPct val="100000"/>
                        </a:lnSpc>
                        <a:buFontTx/>
                        <a:buNone/>
                        <a:defRPr/>
                      </a:pPr>
                      <a:r>
                        <a:rPr lang="ko-KR" altLang="en-US" sz="22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반복횟수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1439" marR="91439" marT="45749" marB="45749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16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7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293134" cy="523220"/>
            <a:chOff x="1577990" y="2199826"/>
            <a:chExt cx="2293134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175240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시간복잡도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계산량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실행빈도수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표현 방법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3156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342900">
              <a:buFontTx/>
              <a:buChar char="-"/>
              <a:defRPr/>
            </a:pPr>
            <a:r>
              <a: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데이터 크기의 함수로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표현함</a:t>
            </a:r>
            <a:endParaRPr lang="en-US" altLang="ko-KR" sz="24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2" indent="-342900">
              <a:buFontTx/>
              <a:buChar char="-"/>
              <a:defRPr/>
            </a:pP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3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기본연산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횟수는 입력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크기에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다름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명단에서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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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찾아라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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 3"/>
              </a:rPr>
              <a:t>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명단 내 이름의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개수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개의 행렬을 곱하라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 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행렬의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>
              <a:buFont typeface="Wingdings" panose="05000000000000000000" pitchFamily="2" charset="2"/>
              <a:buChar char="ü"/>
              <a:defRPr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수치의 목록을 오름차순으로 정렬하라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 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목록 내의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원소의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개수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7350" lvl="4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3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크기가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경우 입력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상태에 따라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다름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3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입력데이터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= {1, 2, 3, 4, 5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marL="1440000" lvl="4" indent="-342900">
              <a:buFont typeface="Wingdings" panose="05000000000000000000" pitchFamily="2" charset="2"/>
              <a:buChar char="ü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입력데이터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= {5, 4, 3, 2, 1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17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0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293134" cy="523220"/>
            <a:chOff x="1577990" y="2199826"/>
            <a:chExt cx="2293134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175240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시간복잡도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계산량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실행빈도수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구하는 예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(1)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315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342900"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피보나치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계산하는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반복구조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3893" y="3896659"/>
            <a:ext cx="5090786" cy="5298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fibonacci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{</a:t>
            </a:r>
          </a:p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if (n=0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2   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stop;  //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오류발생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3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(n≥1) </a:t>
            </a:r>
          </a:p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4    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return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n;</a:t>
            </a:r>
          </a:p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5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fn1 =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 </a:t>
            </a:r>
          </a:p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6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fn2 =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7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=2; 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&lt;=n;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=i+1){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8    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fn1 + fn2;</a:t>
            </a:r>
          </a:p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9    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fn1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fn2;</a:t>
            </a:r>
          </a:p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10    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fn2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11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12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return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auto" latinLnBrk="0"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   }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85546"/>
              </p:ext>
            </p:extLst>
          </p:nvPr>
        </p:nvGraphicFramePr>
        <p:xfrm>
          <a:off x="7133340" y="3896659"/>
          <a:ext cx="1723604" cy="5286060"/>
        </p:xfrm>
        <a:graphic>
          <a:graphicData uri="http://schemas.openxmlformats.org/drawingml/2006/table">
            <a:tbl>
              <a:tblPr/>
              <a:tblGrid>
                <a:gridCol w="7296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</a:t>
                      </a:r>
                      <a:endParaRPr kumimoji="1" lang="ko-KR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2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0</a:t>
                      </a:r>
                      <a:endParaRPr kumimoji="1" lang="ko-KR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3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4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0</a:t>
                      </a:r>
                      <a:endParaRPr kumimoji="1" lang="ko-KR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5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6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kumimoji="0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8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n-1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9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n-1</a:t>
                      </a:r>
                      <a:endParaRPr kumimoji="1" lang="ko-KR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10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n-1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11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n-1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12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5158595" y="5816862"/>
            <a:ext cx="1630101" cy="334988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pc="-150" dirty="0" err="1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계산량</a:t>
            </a:r>
            <a:r>
              <a:rPr lang="ko-KR" altLang="en-US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5n</a:t>
            </a:r>
            <a:endParaRPr lang="en-US" altLang="ko-KR" sz="2000" dirty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18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40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293134" cy="523220"/>
            <a:chOff x="1577990" y="2199826"/>
            <a:chExt cx="2293134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175240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시간복잡도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계산량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실행빈도수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구하는 예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(2)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315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342900">
              <a:buFontTx/>
              <a:buChar char="-"/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1~n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합을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계산하는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44675" y="3917441"/>
            <a:ext cx="5090786" cy="1131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</a:t>
            </a:r>
            <a:r>
              <a:rPr lang="pt-B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sum_1(int  </a:t>
            </a:r>
            <a:r>
              <a:rPr lang="pt-B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n) </a:t>
            </a:r>
            <a:r>
              <a:rPr lang="pt-B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pt-BR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* (n+1) / 2; 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57929" y="5163131"/>
            <a:ext cx="5090786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</a:t>
            </a:r>
            <a:r>
              <a:rPr lang="nn-NO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sum_2(int </a:t>
            </a:r>
            <a:r>
              <a:rPr lang="nn-NO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n) { </a:t>
            </a:r>
            <a:endParaRPr lang="nn-NO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int  </a:t>
            </a:r>
            <a:r>
              <a:rPr lang="nn-NO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 = 0; </a:t>
            </a:r>
            <a:endParaRPr lang="nn-NO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nn-NO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for(int </a:t>
            </a:r>
            <a:r>
              <a:rPr lang="nn-NO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 = 1; </a:t>
            </a:r>
            <a:r>
              <a:rPr lang="nn-NO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 </a:t>
            </a:r>
            <a:r>
              <a:rPr lang="nn-NO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 n; i++) </a:t>
            </a:r>
            <a:endParaRPr lang="nn-NO" altLang="ko-KR" sz="20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nn-NO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nn-NO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 += i; 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sum; 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71183" y="7422599"/>
            <a:ext cx="5090786" cy="25160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</a:t>
            </a:r>
            <a:r>
              <a:rPr lang="nn-NO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sum_3(int  n</a:t>
            </a:r>
            <a:r>
              <a:rPr lang="nn-NO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nn-NO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nn-NO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int  sum </a:t>
            </a:r>
            <a:r>
              <a:rPr lang="nn-NO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0; </a:t>
            </a:r>
            <a:endParaRPr lang="nn-NO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nn-NO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for(int </a:t>
            </a:r>
            <a:r>
              <a:rPr lang="nn-NO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 </a:t>
            </a:r>
            <a:r>
              <a:rPr lang="nn-NO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=1</a:t>
            </a:r>
            <a:r>
              <a:rPr lang="nn-NO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nn-NO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 </a:t>
            </a:r>
            <a:r>
              <a:rPr lang="nn-NO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 n; </a:t>
            </a:r>
            <a:r>
              <a:rPr lang="nn-NO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</a:t>
            </a:r>
            <a:r>
              <a:rPr lang="nn-NO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 </a:t>
            </a:r>
            <a:endParaRPr lang="nn-NO" altLang="ko-KR" sz="20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nn-NO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for(int j =1;  </a:t>
            </a:r>
            <a:r>
              <a:rPr lang="nn-NO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 &lt;= i; j++) </a:t>
            </a:r>
            <a:endParaRPr lang="nn-NO" altLang="ko-KR" sz="20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nn-NO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sum </a:t>
            </a:r>
            <a:r>
              <a:rPr lang="nn-NO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+= 1; </a:t>
            </a:r>
            <a:endParaRPr lang="nn-NO" altLang="ko-KR" sz="20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nn-NO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return  sum; 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nn-NO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44480" y="4247383"/>
            <a:ext cx="1630101" cy="334988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pc="-150" dirty="0" err="1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계산량</a:t>
            </a:r>
            <a:r>
              <a:rPr lang="ko-KR" altLang="en-US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</a:t>
            </a:r>
            <a:endParaRPr lang="en-US" altLang="ko-KR" sz="2000" dirty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7734" y="5910511"/>
            <a:ext cx="1630101" cy="334988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pc="-150" dirty="0" err="1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계산량</a:t>
            </a:r>
            <a:r>
              <a:rPr lang="ko-KR" altLang="en-US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4n</a:t>
            </a:r>
            <a:endParaRPr lang="en-US" altLang="ko-KR" sz="2000" dirty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70988" y="8448271"/>
            <a:ext cx="1630101" cy="334988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pc="-150" dirty="0" err="1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계산량</a:t>
            </a:r>
            <a:r>
              <a:rPr lang="ko-KR" altLang="en-US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4n</a:t>
            </a:r>
            <a:r>
              <a:rPr lang="en-US" altLang="ko-KR" sz="2000" spc="-150" baseline="3000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en-US" altLang="ko-KR" sz="2000" baseline="30000" dirty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60749" y="5786378"/>
            <a:ext cx="2880481" cy="70788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pt-B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n</a:t>
            </a:r>
            <a:r>
              <a:rPr lang="pt-BR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pt-B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pt-B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pt-B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2nlogn </a:t>
            </a:r>
            <a:r>
              <a:rPr lang="pt-B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+ 8n + 4</a:t>
            </a:r>
            <a:br>
              <a:rPr lang="pt-B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pt-B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- 2n</a:t>
            </a:r>
            <a:r>
              <a:rPr lang="pt-BR" altLang="ko-KR" sz="20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pt-B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pt-B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pt-B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3n + 7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19177" y="7191766"/>
            <a:ext cx="1763624" cy="461665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pPr fontAlgn="base"/>
            <a:r>
              <a:rPr lang="ko-KR" altLang="en-US" sz="2400" b="1" spc="-15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점근식</a:t>
            </a:r>
            <a:r>
              <a:rPr lang="ko-KR" altLang="en-US" sz="2400" b="1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b="1" spc="-15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표기법</a:t>
            </a:r>
            <a:endParaRPr lang="en-US" altLang="ko-KR" sz="2400" b="1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8441099" y="6578648"/>
            <a:ext cx="189721" cy="5507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19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4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3546810" cy="523220"/>
            <a:chOff x="1577990" y="2199826"/>
            <a:chExt cx="3546810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300607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추상화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(abstraction)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73432" y="3340171"/>
            <a:ext cx="109993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크고 복잡한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자료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모듈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시스템 등으로부터 핵심적인 개념 또는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기능을 간추려 내어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주어진 문제를 해결하기 위한 것</a:t>
            </a: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불필요한 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부분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차이점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을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생략하고 객체의 속성 중 가장 중요한 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것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유사성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에만 중점을 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두어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개략화하는 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것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모델화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추상화의 예</a:t>
            </a:r>
            <a:endParaRPr lang="en-US" altLang="ko-KR" sz="22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10287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아날로그 시계 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("******....*****"); //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0;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 100;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 ) {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("*");}</a:t>
            </a:r>
          </a:p>
          <a:p>
            <a:pPr marL="10287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-1" y="1238048"/>
            <a:ext cx="779228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추상화와 추상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410" y="5691639"/>
            <a:ext cx="4244244" cy="105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83700" y="7181833"/>
            <a:ext cx="11282473" cy="461665"/>
            <a:chOff x="1454251" y="3664625"/>
            <a:chExt cx="11282473" cy="461665"/>
          </a:xfrm>
        </p:grpSpPr>
        <p:sp>
          <p:nvSpPr>
            <p:cNvPr id="15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추상화의 범주</a:t>
              </a:r>
              <a:endParaRPr lang="en-US" altLang="ko-KR" sz="2400" b="1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366809" y="7716631"/>
            <a:ext cx="110059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추상화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계산될 자료의 특성을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추상화하는 것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프로시져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 혹은 알고리즘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추상화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순서를 제어하는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특성을 추상화하는 것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6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293134" cy="523220"/>
            <a:chOff x="1577990" y="2199826"/>
            <a:chExt cx="2293134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175240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시간복잡도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실행시간 측정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315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342900">
              <a:buFontTx/>
              <a:buChar char="-"/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1~10000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합을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계산하는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3554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time.h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sum_3(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n) 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j, sum = 0;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for(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&lt;= n;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for(j = 1; j &lt;=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j++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sum += 1;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sum;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20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9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293134" cy="523220"/>
            <a:chOff x="1577990" y="2199826"/>
            <a:chExt cx="2293134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175240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시간복잡도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실행시간 측정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315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2" indent="-342900">
              <a:buFontTx/>
              <a:buChar char="-"/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1~10000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합을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계산하는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8544799"/>
            <a:ext cx="9691623" cy="1054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값</a:t>
            </a:r>
            <a:r>
              <a:rPr lang="en-US" altLang="ko-KR" sz="2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50005000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실행시간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59.000000(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23460" y="854479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main() {    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clock_t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start, end;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double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start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clock();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측정 시작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total=sum_3(10000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clock();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측정 끝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%d\n", total);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(double)(end - start);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실행시간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%f", result);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21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4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293134" cy="523220"/>
            <a:chOff x="1577990" y="2199826"/>
            <a:chExt cx="2293134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175240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공간복잡도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315647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42900"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실행시켜 완료하는데 필요한 총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저장공간을 의미함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Instruction Space :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컴파일된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명령어들을 저장하는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기억공간의 양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Environmental Stack :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 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부분적으로 실행 된 함수의 정보를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저장하는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 사용되는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기억공간의 양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 typeface="Wingdings" panose="05000000000000000000" pitchFamily="2" charset="2"/>
              <a:buChar char="§"/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Space :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변수와 상수를 저장하는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기억공간의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</a:t>
            </a:r>
          </a:p>
          <a:p>
            <a:pPr marL="285750" indent="-342900">
              <a:buFontTx/>
              <a:buChar char="-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800" baseline="-25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</a:t>
            </a:r>
            <a:r>
              <a:rPr lang="en-US" altLang="ko-KR" sz="1800" baseline="-25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고정공간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S</a:t>
            </a:r>
            <a:r>
              <a:rPr lang="en-US" altLang="ko-KR" sz="1800" baseline="-25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가변공간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342900">
              <a:buFontTx/>
              <a:buChar char="-"/>
              <a:defRPr/>
            </a:pPr>
            <a:endParaRPr lang="ko-KR" altLang="en-US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고정공간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en-US" altLang="ko-KR" sz="2200" dirty="0" err="1" smtClean="0">
                <a:latin typeface="나눔바른고딕" panose="020B0600000101010101" charset="-127"/>
                <a:ea typeface="나눔바른고딕" panose="020B0600000101010101" charset="-127"/>
              </a:rPr>
              <a:t>S</a:t>
            </a:r>
            <a:r>
              <a:rPr lang="en-US" altLang="ko-KR" sz="2200" baseline="-25000" dirty="0" err="1" smtClean="0">
                <a:latin typeface="나눔바른고딕" panose="020B0600000101010101" charset="-127"/>
                <a:ea typeface="나눔바른고딕" panose="020B0600000101010101" charset="-127"/>
              </a:rPr>
              <a:t>c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</a:p>
          <a:p>
            <a:pPr marL="972000" lvl="1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1440000" lvl="2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0000101010101" charset="-127"/>
                <a:ea typeface="나눔바른고딕" panose="020B0600000101010101" charset="-127"/>
              </a:rPr>
              <a:t>프로그램의 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크기나 입출력의 횟수에 관계없이 고정적으로 필요한 저장 </a:t>
            </a:r>
            <a:r>
              <a:rPr lang="ko-KR" altLang="en-US" sz="2000" dirty="0" smtClean="0">
                <a:latin typeface="나눔바른고딕" panose="020B0600000101010101" charset="-127"/>
                <a:ea typeface="나눔바른고딕" panose="020B0600000101010101" charset="-127"/>
              </a:rPr>
              <a:t>공간으로 </a:t>
            </a:r>
            <a:r>
              <a:rPr lang="en-US" altLang="ko-KR" sz="20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0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000" dirty="0" smtClean="0">
                <a:latin typeface="나눔바른고딕" panose="020B0600000101010101" charset="-127"/>
                <a:ea typeface="나눔바른고딕" panose="020B0600000101010101" charset="-127"/>
              </a:rPr>
              <a:t>명령어 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공간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000" dirty="0" err="1">
                <a:latin typeface="나눔바른고딕" panose="020B0600000101010101" charset="-127"/>
                <a:ea typeface="나눔바른고딕" panose="020B0600000101010101" charset="-127"/>
              </a:rPr>
              <a:t>단순변수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복합 </a:t>
            </a:r>
            <a:r>
              <a:rPr lang="ko-KR" altLang="en-US" sz="2000" dirty="0" smtClean="0">
                <a:latin typeface="나눔바른고딕" panose="020B0600000101010101" charset="-127"/>
                <a:ea typeface="나눔바른고딕" panose="020B0600000101010101" charset="-127"/>
              </a:rPr>
              <a:t>데이터 구조와 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변수</a:t>
            </a:r>
            <a:r>
              <a:rPr lang="en-US" altLang="ko-KR" sz="20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000" dirty="0" smtClean="0">
                <a:latin typeface="나눔바른고딕" panose="020B0600000101010101" charset="-127"/>
                <a:ea typeface="나눔바른고딕" panose="020B0600000101010101" charset="-127"/>
              </a:rPr>
              <a:t>상수 등을 저장하는 공간</a:t>
            </a:r>
            <a:endParaRPr lang="en-US" altLang="ko-KR" sz="20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가변공간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(S</a:t>
            </a:r>
            <a:r>
              <a:rPr lang="en-US" altLang="ko-KR" sz="2200" baseline="-25000" dirty="0" smtClean="0">
                <a:latin typeface="나눔바른고딕" panose="020B0600000101010101" charset="-127"/>
                <a:ea typeface="나눔바른고딕" panose="020B0600000101010101" charset="-127"/>
              </a:rPr>
              <a:t>e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) - </a:t>
            </a:r>
            <a:r>
              <a:rPr lang="ko-KR" altLang="en-US" sz="2200" dirty="0"/>
              <a:t>고정공간은 상수이므로 </a:t>
            </a:r>
            <a:r>
              <a:rPr lang="ko-KR" altLang="en-US" sz="2200" dirty="0" smtClean="0"/>
              <a:t>공간복잡도는 가변공간에 </a:t>
            </a:r>
            <a:r>
              <a:rPr lang="ko-KR" altLang="en-US" sz="2200" dirty="0"/>
              <a:t>좌우됨</a:t>
            </a:r>
            <a:endParaRPr lang="en-US" altLang="ko-KR" sz="22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1440000" lvl="2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0000101010101" charset="-127"/>
                <a:ea typeface="나눔바른고딕" panose="020B0600000101010101" charset="-127"/>
              </a:rPr>
              <a:t>실행 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과정에서 자료 구조와 변수들이 필요로 하는 저장 </a:t>
            </a:r>
            <a:r>
              <a:rPr lang="ko-KR" altLang="en-US" sz="2000" dirty="0" smtClean="0">
                <a:latin typeface="나눔바른고딕" panose="020B0600000101010101" charset="-127"/>
                <a:ea typeface="나눔바른고딕" panose="020B0600000101010101" charset="-127"/>
              </a:rPr>
              <a:t>공간크기가 변하는  데이터 </a:t>
            </a:r>
            <a:r>
              <a:rPr lang="en-US" altLang="ko-KR" sz="20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0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000" dirty="0" smtClean="0">
                <a:latin typeface="나눔바른고딕" panose="020B0600000101010101" charset="-127"/>
                <a:ea typeface="나눔바른고딕" panose="020B0600000101010101" charset="-127"/>
              </a:rPr>
              <a:t>구조와 </a:t>
            </a:r>
            <a:r>
              <a:rPr lang="ko-KR" altLang="en-US" sz="2000" dirty="0">
                <a:latin typeface="나눔바른고딕" panose="020B0600000101010101" charset="-127"/>
                <a:ea typeface="나눔바른고딕" panose="020B0600000101010101" charset="-127"/>
              </a:rPr>
              <a:t>변수들이 필요로 하는 </a:t>
            </a:r>
            <a:r>
              <a:rPr lang="ko-KR" altLang="en-US" sz="2000" dirty="0" smtClean="0">
                <a:latin typeface="나눔바른고딕" panose="020B0600000101010101" charset="-127"/>
                <a:ea typeface="나눔바른고딕" panose="020B0600000101010101" charset="-127"/>
              </a:rPr>
              <a:t>저장공간</a:t>
            </a:r>
            <a:endParaRPr lang="en-US" altLang="ko-KR" sz="20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1440000" lvl="2" indent="-342900">
              <a:buFont typeface="Wingdings" panose="05000000000000000000" pitchFamily="2" charset="2"/>
              <a:buChar char="ü"/>
              <a:defRPr/>
            </a:pPr>
            <a:endParaRPr lang="en-US" altLang="ko-KR" sz="1000" dirty="0" smtClean="0"/>
          </a:p>
          <a:p>
            <a:pPr marL="285750" indent="-342900"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기억장소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사용량이 특정 입력에 따라 다를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경우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buFontTx/>
              <a:buChar char="-"/>
              <a:defRPr/>
            </a:pP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lvl="1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최악, 평균, 최상의 경우로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22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5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293134" cy="523220"/>
            <a:chOff x="1577990" y="2199826"/>
            <a:chExt cx="2293134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175240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공간복잡도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소요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기억공간 구하는 예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31564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342900">
              <a:buFontTx/>
              <a:buChar char="-"/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n!(=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x 2 x ... x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구하기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1" indent="-342900"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83080" y="6998494"/>
            <a:ext cx="4979670" cy="1579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factorial(</a:t>
            </a:r>
            <a:r>
              <a:rPr lang="en-US" altLang="ko-KR" sz="20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n) {</a:t>
            </a:r>
          </a:p>
          <a:p>
            <a:pPr>
              <a:lnSpc>
                <a:spcPts val="2900"/>
              </a:lnSpc>
            </a:pP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if (n&lt;1) return (1);   </a:t>
            </a:r>
            <a:r>
              <a:rPr lang="en-US" altLang="ko-KR" sz="2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 조건</a:t>
            </a:r>
            <a:endParaRPr lang="en-US" altLang="ko-KR" sz="2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900"/>
              </a:lnSpc>
            </a:pP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else return </a:t>
            </a:r>
            <a:r>
              <a:rPr lang="en-US" altLang="ko-KR" sz="2000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(n*factorial(n-1));</a:t>
            </a:r>
          </a:p>
          <a:p>
            <a:pPr>
              <a:lnSpc>
                <a:spcPts val="2900"/>
              </a:lnSpc>
            </a:pPr>
            <a:r>
              <a:rPr lang="en-US" altLang="ko-KR" sz="20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 </a:t>
            </a:r>
            <a:r>
              <a:rPr lang="en-US" altLang="ko-KR" sz="2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783080" y="3955724"/>
            <a:ext cx="4979670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000" spc="-150" dirty="0" err="1"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000" spc="-150" dirty="0">
                <a:latin typeface="나눔바른고딕" panose="020B0600000101010101" charset="-127"/>
                <a:ea typeface="나눔바른고딕" panose="020B0600000101010101" charset="-127"/>
              </a:rPr>
              <a:t> factorial</a:t>
            </a:r>
            <a:r>
              <a:rPr lang="ko-KR" altLang="en-US" sz="2000" spc="-15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000" spc="-150" dirty="0">
                <a:latin typeface="나눔바른고딕" panose="020B0600000101010101" charset="-127"/>
                <a:ea typeface="나눔바른고딕" panose="020B0600000101010101" charset="-127"/>
              </a:rPr>
              <a:t>_iteration(</a:t>
            </a:r>
            <a:r>
              <a:rPr lang="en-US" altLang="ko-KR" sz="2000" spc="-150" dirty="0" err="1"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000" spc="-150" dirty="0">
                <a:latin typeface="나눔바른고딕" panose="020B0600000101010101" charset="-127"/>
                <a:ea typeface="나눔바른고딕" panose="020B0600000101010101" charset="-127"/>
              </a:rPr>
              <a:t> n) {   </a:t>
            </a:r>
            <a:endParaRPr lang="en-US" altLang="ko-KR" sz="2000" spc="-1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0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     </a:t>
            </a:r>
            <a:r>
              <a:rPr lang="en-US" altLang="ko-KR" sz="2000" spc="-150" dirty="0" err="1" smtClean="0"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0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000" spc="-150" dirty="0">
                <a:latin typeface="나눔바른고딕" panose="020B0600000101010101" charset="-127"/>
                <a:ea typeface="나눔바른고딕" panose="020B0600000101010101" charset="-127"/>
              </a:rPr>
              <a:t>k, v=1</a:t>
            </a:r>
            <a:r>
              <a:rPr lang="en-US" altLang="ko-KR" sz="20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; //</a:t>
            </a:r>
            <a:r>
              <a:rPr lang="ko-KR" altLang="en-US" sz="2000" spc="-150" dirty="0" err="1" smtClean="0">
                <a:latin typeface="나눔바른고딕" panose="020B0600000101010101" charset="-127"/>
                <a:ea typeface="나눔바른고딕" panose="020B0600000101010101" charset="-127"/>
              </a:rPr>
              <a:t>비순환을</a:t>
            </a:r>
            <a:r>
              <a:rPr lang="ko-KR" altLang="en-US" sz="20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 위한 초기 조건</a:t>
            </a:r>
            <a:endParaRPr lang="en-US" altLang="ko-KR" sz="2000" spc="-1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0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     </a:t>
            </a:r>
            <a:r>
              <a:rPr lang="en-US" altLang="ko-KR" sz="2000" spc="-150" dirty="0" smtClean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for(k=n</a:t>
            </a:r>
            <a:r>
              <a:rPr lang="en-US" altLang="ko-KR" sz="2000" spc="-15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; k&gt;0; k-</a:t>
            </a:r>
            <a:r>
              <a:rPr lang="en-US" altLang="ko-KR" sz="2000" spc="-150" dirty="0" smtClean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-)</a:t>
            </a:r>
          </a:p>
          <a:p>
            <a:pPr>
              <a:lnSpc>
                <a:spcPts val="3000"/>
              </a:lnSpc>
            </a:pPr>
            <a:r>
              <a:rPr lang="en-US" altLang="ko-KR" sz="20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          v=v*k; //</a:t>
            </a:r>
            <a:r>
              <a:rPr lang="ko-KR" altLang="en-US" sz="20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관계식</a:t>
            </a:r>
            <a:endParaRPr lang="en-US" altLang="ko-KR" sz="2000" spc="-1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0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     </a:t>
            </a:r>
            <a:r>
              <a:rPr lang="en-US" altLang="ko-KR" sz="2000" spc="-150" dirty="0">
                <a:latin typeface="나눔바른고딕" panose="020B0600000101010101" charset="-127"/>
                <a:ea typeface="나눔바른고딕" panose="020B0600000101010101" charset="-127"/>
              </a:rPr>
              <a:t>return v</a:t>
            </a:r>
            <a:r>
              <a:rPr lang="en-US" altLang="ko-KR" sz="20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sz="2000" spc="-150" dirty="0">
                <a:latin typeface="나눔바른고딕" panose="020B0600000101010101" charset="-127"/>
                <a:ea typeface="나눔바른고딕" panose="020B0600000101010101" charset="-127"/>
              </a:rPr>
              <a:t> </a:t>
            </a:r>
            <a:r>
              <a:rPr lang="en-US" altLang="ko-KR" sz="20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}</a:t>
            </a:r>
            <a:endParaRPr lang="en-US" altLang="ko-KR" sz="2000" spc="-15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20157" y="7593493"/>
            <a:ext cx="5660897" cy="1802409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pc="-15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공간복잡도 </a:t>
            </a:r>
            <a:r>
              <a:rPr lang="en-US" altLang="ko-KR" sz="2000" spc="-15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O(n)</a:t>
            </a:r>
          </a:p>
          <a:p>
            <a:endParaRPr lang="en-US" altLang="ko-KR" sz="1000" spc="-150" dirty="0" smtClean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재귀함수를 사용</a:t>
            </a:r>
            <a:endParaRPr lang="en-US" altLang="ko-KR" sz="2000" dirty="0" smtClean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따라</a:t>
            </a:r>
            <a:r>
              <a:rPr lang="en-US" altLang="ko-KR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개가 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만들어짐</a:t>
            </a:r>
            <a:endParaRPr lang="en-US" altLang="ko-KR" sz="2000" dirty="0" smtClean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200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factorial </a:t>
            </a:r>
            <a:r>
              <a:rPr lang="ko-KR" altLang="en-US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재귀 함수로 </a:t>
            </a:r>
            <a:r>
              <a:rPr lang="en-US" altLang="ko-KR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</a:t>
            </a:r>
            <a:r>
              <a:rPr lang="en-US" altLang="ko-KR" sz="200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하였을 </a:t>
            </a:r>
            <a:r>
              <a:rPr lang="ko-KR" altLang="en-US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경우</a:t>
            </a:r>
            <a:r>
              <a:rPr lang="en-US" altLang="ko-KR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</a:t>
            </a:r>
            <a:r>
              <a:rPr lang="ko-KR" altLang="en-US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</a:t>
            </a:r>
            <a:r>
              <a:rPr lang="en-US" altLang="ko-KR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</a:t>
            </a:r>
            <a:r>
              <a:rPr lang="ko-KR" altLang="en-US" sz="2000" dirty="0" err="1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쌓이게 됨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99374" y="5156052"/>
            <a:ext cx="5681680" cy="1348580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공간복잡도 </a:t>
            </a:r>
            <a:r>
              <a:rPr lang="en-US" altLang="ko-KR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O(1)</a:t>
            </a:r>
          </a:p>
          <a:p>
            <a:endParaRPr lang="en-US" altLang="ko-KR" sz="1000" spc="-150" dirty="0" smtClean="0">
              <a:solidFill>
                <a:srgbClr val="FFFF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7200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값에 상관없이 변수 </a:t>
            </a:r>
            <a:r>
              <a:rPr lang="en-US" altLang="ko-KR" sz="200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n, 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k, v</a:t>
            </a:r>
            <a:r>
              <a:rPr lang="ko-KR" altLang="en-US" sz="200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필요</a:t>
            </a:r>
            <a:endParaRPr lang="en-US" altLang="ko-KR" sz="2000" dirty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23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9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5911432" cy="523220"/>
            <a:chOff x="1577990" y="2199826"/>
            <a:chExt cx="591143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537070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점근식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표기법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(asymptotic notation)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Big–Oh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표기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223940"/>
            <a:ext cx="1031564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buFont typeface="나눔바른고딕" panose="020B0600000101010101" charset="-127"/>
              <a:buChar char="-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0000101010101" charset="-127"/>
              <a:buChar char="-"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g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양의 정수를 갖는 함수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양의 상수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c, n</a:t>
            </a:r>
            <a:r>
              <a:rPr lang="en-US" altLang="ko-KR" sz="2400" baseline="-25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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2400" baseline="-25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에 대해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</a:b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f(n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)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≤ </a:t>
            </a:r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c</a:t>
            </a: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(n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이다 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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「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f(n) =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(g(n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))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」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Symbol" pitchFamily="18" charset="2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0000101010101" charset="-127"/>
              <a:buChar char="-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Symbol" pitchFamily="18" charset="2"/>
            </a:endParaRPr>
          </a:p>
          <a:p>
            <a:pPr marL="9720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g(n)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을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 f(n)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의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 점근 상한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(asymptotic 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upper bound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</a:p>
          <a:p>
            <a:pPr marL="9720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알고리즘이 아무리 나빠도 비교하는 함수와 같거나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5240209"/>
            <a:ext cx="11282473" cy="461665"/>
            <a:chOff x="1454251" y="3664625"/>
            <a:chExt cx="11282473" cy="461665"/>
          </a:xfrm>
        </p:grpSpPr>
        <p:sp>
          <p:nvSpPr>
            <p:cNvPr id="21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5670979"/>
            <a:ext cx="1031564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f(n)=3n</a:t>
            </a:r>
            <a:r>
              <a:rPr lang="en-US" altLang="ko-KR" sz="24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+5n-5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복잡도의 </a:t>
            </a:r>
            <a:r>
              <a:rPr lang="el-G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Ο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표기법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el-G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Ο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</a:t>
            </a:r>
            <a:r>
              <a:rPr lang="en-US" altLang="ko-KR" sz="24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a=5,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b=2,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모든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n≥2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대하여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f(n)=3n</a:t>
            </a:r>
            <a:r>
              <a:rPr lang="en-US" altLang="ko-KR" sz="22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+5n-5≤g(n)=5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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22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pPr marL="972000" lvl="1">
              <a:lnSpc>
                <a:spcPct val="150000"/>
              </a:lnSpc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)=</a:t>
            </a:r>
            <a:r>
              <a:rPr lang="el-G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Ο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(g(n))=</a:t>
            </a:r>
            <a:r>
              <a:rPr lang="el-G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Ο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</a:t>
            </a:r>
            <a:r>
              <a:rPr lang="en-US" altLang="ko-KR" sz="22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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g(n)=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2200" baseline="30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pPr marL="1440000" lvl="2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계수와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낮은 차수의 항을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상수는 삭제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모두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됨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lvl="1">
              <a:lnSpc>
                <a:spcPct val="150000"/>
              </a:lnSpc>
              <a:defRPr/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60690" y="8112192"/>
            <a:ext cx="103156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342900">
              <a:lnSpc>
                <a:spcPct val="150000"/>
              </a:lnSpc>
              <a:buFontTx/>
              <a:buChar char="-"/>
              <a:defRPr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)=1000n</a:t>
            </a:r>
            <a:r>
              <a:rPr lang="en-US" altLang="ko-KR" sz="24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+100n+6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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f(n)=</a:t>
            </a:r>
            <a:r>
              <a:rPr lang="el-G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Ο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</a:t>
            </a:r>
            <a:r>
              <a:rPr lang="en-US" altLang="ko-KR" sz="24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28575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f(n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)=100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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f(n)=</a:t>
            </a:r>
            <a:r>
              <a:rPr lang="el-GR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Ο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(1)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335" y="6395007"/>
            <a:ext cx="4331053" cy="378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99898" y="8112192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성능은 보장한다는 뜻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24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8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5911432" cy="523220"/>
            <a:chOff x="1577990" y="2199826"/>
            <a:chExt cx="591143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537070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점근식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표기법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(asymptotic notation)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54217"/>
            <a:chOff x="1454251" y="3664625"/>
            <a:chExt cx="11282473" cy="1354217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점근적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시간복잡도 계산의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피보나치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계산하는 반복구조 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1803111" y="3963535"/>
            <a:ext cx="5090786" cy="5286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fibonacci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{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1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if (n=0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2   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stop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//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오류발생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3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if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(n≥1) 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4    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return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n;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5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fn1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0; 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6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fn2 =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7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=2; 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&lt;=n; 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=i+1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8    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fn1 + fn2;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9    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fn1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fn2;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10    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fn2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11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}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12   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    } </a:t>
            </a:r>
          </a:p>
          <a:p>
            <a:pPr fontAlgn="auto" latinLnBrk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36169" y="5562396"/>
            <a:ext cx="2178132" cy="461665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lang="ko-KR" altLang="en-US" sz="2000" dirty="0" err="1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계산량</a:t>
            </a:r>
            <a:r>
              <a:rPr lang="ko-KR" altLang="en-US" sz="20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el-GR" altLang="ko-KR" sz="2000" b="1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Ο</a:t>
            </a:r>
            <a:r>
              <a:rPr lang="en-US" altLang="ko-KR" sz="2000" dirty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</a:t>
            </a:r>
            <a:r>
              <a:rPr lang="en-US" altLang="ko-KR" sz="2000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000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91506"/>
              </p:ext>
            </p:extLst>
          </p:nvPr>
        </p:nvGraphicFramePr>
        <p:xfrm>
          <a:off x="7090728" y="3963535"/>
          <a:ext cx="2376000" cy="5286061"/>
        </p:xfrm>
        <a:graphic>
          <a:graphicData uri="http://schemas.openxmlformats.org/drawingml/2006/table">
            <a:tbl>
              <a:tblPr/>
              <a:tblGrid>
                <a:gridCol w="666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51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46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</a:t>
                      </a:r>
                      <a:endParaRPr kumimoji="1" lang="ko-KR" altLang="en-US" sz="2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ko-KR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나눔스퀘어 Bold" panose="020B0600000101010101" pitchFamily="50" charset="-127"/>
                        </a:rPr>
                        <a:t>Ο</a:t>
                      </a:r>
                      <a:r>
                        <a:rPr kumimoji="1" lang="en-US" altLang="ko-K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(1)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2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0</a:t>
                      </a:r>
                      <a:endParaRPr kumimoji="1" lang="ko-KR" altLang="en-US" sz="2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3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4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0</a:t>
                      </a:r>
                      <a:endParaRPr kumimoji="1" lang="ko-KR" altLang="en-US" sz="2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5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6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</a:t>
                      </a:r>
                      <a:endParaRPr kumimoji="0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ko-KR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나눔스퀘어 Bold" panose="020B0600000101010101" pitchFamily="50" charset="-127"/>
                        </a:rPr>
                        <a:t>Ο</a:t>
                      </a:r>
                      <a:r>
                        <a:rPr kumimoji="1" lang="en-US" altLang="ko-K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(n)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8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n-1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05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9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n-1</a:t>
                      </a:r>
                      <a:endParaRPr kumimoji="1" lang="ko-KR" altLang="en-US" sz="2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10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n-1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11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n-1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2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4050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12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l-GR" altLang="ko-KR" sz="2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모음T" pitchFamily="18" charset="-127"/>
                          <a:ea typeface="나눔스퀘어 Bold" panose="020B0600000101010101" pitchFamily="50" charset="-127"/>
                        </a:rPr>
                        <a:t>Ο</a:t>
                      </a:r>
                      <a:r>
                        <a:rPr kumimoji="1" lang="en-US" altLang="ko-KR" sz="2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Arial" charset="0"/>
                        </a:rPr>
                        <a:t>(1)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25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5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5911432" cy="523220"/>
            <a:chOff x="1577990" y="2199826"/>
            <a:chExt cx="591143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537070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점근식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표기법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(asymptotic notation)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Big–</a:t>
              </a:r>
              <a:r>
                <a:rPr lang="el-GR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Ω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표기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223940"/>
            <a:ext cx="1031564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buFont typeface="나눔바른고딕" panose="020B0600000101010101" charset="-127"/>
              <a:buChar char="-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0000101010101" charset="-127"/>
              <a:buChar char="-"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g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양의 정수를 갖는 함수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양의 상수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c, n</a:t>
            </a:r>
            <a:r>
              <a:rPr lang="en-US" altLang="ko-KR" sz="2400" baseline="-25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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2400" baseline="-25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에 대해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</a:b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f(n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)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≥ </a:t>
            </a:r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c</a:t>
            </a: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(n)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 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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「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f(n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) = </a:t>
            </a:r>
            <a:r>
              <a:rPr lang="el-GR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Ω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(g(n))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」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Symbol" pitchFamily="18" charset="2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0000101010101" charset="-127"/>
              <a:buChar char="-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Symbol" pitchFamily="18" charset="2"/>
            </a:endParaRPr>
          </a:p>
          <a:p>
            <a:pPr marL="9720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g(n)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을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 f(n)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의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 점근 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하한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(asymptotic lower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bound)</a:t>
            </a:r>
          </a:p>
          <a:p>
            <a:pPr marL="10287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알고리즘이 아무리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좋아도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비교하는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함수와 같거나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726" y="7548725"/>
            <a:ext cx="3438525" cy="273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85" y="7725524"/>
            <a:ext cx="3326037" cy="255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83700" y="5283499"/>
            <a:ext cx="11282473" cy="461665"/>
            <a:chOff x="1454251" y="3664625"/>
            <a:chExt cx="11282473" cy="461665"/>
          </a:xfrm>
        </p:grpSpPr>
        <p:sp>
          <p:nvSpPr>
            <p:cNvPr id="3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Big–</a:t>
              </a:r>
              <a:r>
                <a:rPr lang="el-GR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θ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표기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66809" y="5702066"/>
            <a:ext cx="10315647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buFont typeface="나눔바른고딕" panose="020B0600000101010101" charset="-127"/>
              <a:buChar char="-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0000101010101" charset="-127"/>
              <a:buChar char="-"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g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양의 정수를 갖는 함수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양의 상수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2400" baseline="-25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</a:t>
            </a:r>
            <a:r>
              <a:rPr lang="en-US" altLang="ko-KR" sz="2400" baseline="-25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</a:t>
            </a:r>
            <a:r>
              <a:rPr lang="en-US" altLang="ko-KR" sz="2400" baseline="-25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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2400" baseline="-25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에 대해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</a:b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2400" baseline="-25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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g(n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)≤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f(n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)≤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2400" baseline="-25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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g(n)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 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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「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f(n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) = </a:t>
            </a:r>
            <a:r>
              <a:rPr lang="el-GR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θ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(g(n))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rPr>
              <a:t>」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Symbol" pitchFamily="18" charset="2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0000101010101" charset="-127"/>
              <a:buChar char="-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  <a:sym typeface="Symbol" pitchFamily="18" charset="2"/>
            </a:endParaRPr>
          </a:p>
          <a:p>
            <a:pPr marL="9720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g(n)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을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 f(n)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의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 점근 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상한 및 하한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(asymptotic tight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bound)</a:t>
            </a:r>
          </a:p>
          <a:p>
            <a:pPr marL="9720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0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알고리즘이 아무리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좋거나 나빠도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비교하는 함수의 범위 안에 있음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26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5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3559506" cy="523220"/>
            <a:chOff x="1577990" y="2199826"/>
            <a:chExt cx="3559506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30187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계산량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함수의 증가율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235" y="3266010"/>
            <a:ext cx="2304275" cy="413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690" y="2971518"/>
            <a:ext cx="7077075" cy="472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116950" y="7300769"/>
            <a:ext cx="1252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크기</a:t>
            </a:r>
            <a:r>
              <a:rPr lang="en-US" altLang="ko-KR" sz="2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85272" y="4309779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8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지수 함수 </a:t>
            </a:r>
            <a:r>
              <a:rPr lang="en-US" altLang="ko-KR" sz="18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  <a:r>
              <a:rPr lang="en-US" altLang="ko-KR" sz="18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291562" y="5719272"/>
            <a:ext cx="2685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8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다항 함수</a:t>
            </a:r>
            <a:r>
              <a:rPr lang="en-US" altLang="ko-KR" sz="18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  <a:r>
              <a:rPr lang="en-US" altLang="ko-KR" sz="1800" spc="-15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64008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분석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27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4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추상화는 크고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복잡한 자료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모듈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시스템 등으로부터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불필요한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부분을 생략하고 객체의 속성 중 가장 중요한 것에만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중점을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두어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모델화한 것이다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자료 추상화는 데이터의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객체의 명세와 구현을 분리하는 것으로 추상화를 통해 코드의 복잡성을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줄일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수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있으며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데이터적인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측면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2400" dirty="0" err="1">
                <a:latin typeface="나눔바른고딕" panose="020B0600000101010101" charset="-127"/>
                <a:ea typeface="나눔바른고딕" panose="020B0600000101010101" charset="-127"/>
              </a:rPr>
              <a:t>자료형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과 기능적인 측면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연산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으로 분리 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정의하여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자료에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대한 조작을 효과적으로 수행할 수 있는 수단을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제공한다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.</a:t>
            </a: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추상 </a:t>
            </a:r>
            <a:r>
              <a:rPr lang="ko-KR" altLang="en-US" sz="2400" dirty="0" err="1" smtClean="0">
                <a:latin typeface="나눔바른고딕" panose="020B0600000101010101" charset="-127"/>
                <a:ea typeface="나눔바른고딕" panose="020B0600000101010101" charset="-127"/>
              </a:rPr>
              <a:t>자료형은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 자료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및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연산을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모두 하나의 단위로 묶어 자료형에 속하는 값들의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집합을 고려한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후 적용 가능한 연산들을 정의해가면서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자료와 연산자의 특성을 논리적으로 추상화하여 정의한 </a:t>
            </a:r>
            <a:r>
              <a:rPr lang="ko-KR" altLang="en-US" sz="240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자료형이다</a:t>
            </a: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알고리즘은 어떤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문제를 해결할 때 그 절차나 방법을 알기 쉽도록 기술하는 논리적인 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절차로서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작성을 통해 컴퓨터에서 수행 가능해야 한다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알고리즘을 분석하는 이유는 적용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가능한 여러 알고리즘들을 서로 비교 분석함으로써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최적의  알고리즘 선택하는데 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학습정리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28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3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lnSpc>
                <a:spcPct val="200000"/>
              </a:lnSpc>
              <a:buFont typeface="나눔바른고딕" panose="020B0600000101010101" charset="-127"/>
              <a:buChar char="-"/>
            </a:pPr>
            <a:r>
              <a:rPr lang="ko-KR" altLang="en-US" sz="2400" dirty="0"/>
              <a:t>본 강좌 자료는 자바로 배우는 쉬운 자료구조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한빛아카데미</a:t>
            </a:r>
            <a:r>
              <a:rPr lang="ko-KR" altLang="en-US" sz="2400" dirty="0"/>
              <a:t> </a:t>
            </a:r>
            <a:r>
              <a:rPr lang="en-US" altLang="ko-KR" sz="2400" dirty="0"/>
              <a:t>, 2009), C</a:t>
            </a:r>
            <a:r>
              <a:rPr lang="ko-KR" altLang="en-US" sz="2400" dirty="0"/>
              <a:t>언어로 쉽게 풀어 쓴 자료구조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생능출판사</a:t>
            </a:r>
            <a:r>
              <a:rPr lang="ko-KR" altLang="en-US" sz="2400" dirty="0"/>
              <a:t> </a:t>
            </a:r>
            <a:r>
              <a:rPr lang="en-US" altLang="ko-KR" sz="2400" dirty="0"/>
              <a:t>, 2014), </a:t>
            </a:r>
            <a:r>
              <a:rPr lang="ko-KR" altLang="en-US" sz="2400" dirty="0"/>
              <a:t>그리고 인터넷의 다양한 참조자료 등의 내용을 출처로 작성하였음을 알리는 바입니다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7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3546810" cy="523220"/>
            <a:chOff x="1577990" y="2199826"/>
            <a:chExt cx="3546810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300607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추상화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(abstraction)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추상화와 구체화 비교</a:t>
              </a:r>
              <a:endParaRPr lang="en-US" altLang="ko-KR" sz="2400" b="1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73433" y="3340171"/>
            <a:ext cx="1065924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 3" pitchFamily="18" charset="2"/>
              </a:rPr>
              <a:t>추상화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 3" pitchFamily="18" charset="2"/>
              </a:rPr>
              <a:t>-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 3" pitchFamily="18" charset="2"/>
              </a:rPr>
              <a:t>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 3" pitchFamily="18" charset="2"/>
              </a:rPr>
              <a:t>"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(what)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인가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 3" pitchFamily="18" charset="2"/>
              </a:rPr>
              <a:t>"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논리적으로 정의  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  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「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정의」</a:t>
            </a:r>
            <a:endParaRPr lang="en-US" altLang="ko-KR" sz="24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 3" pitchFamily="18" charset="2"/>
              </a:rPr>
              <a:t>구체화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 3" pitchFamily="18" charset="2"/>
              </a:rPr>
              <a:t>- "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어떻게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(how)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것인가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 3" pitchFamily="18" charset="2"/>
              </a:rPr>
              <a:t>"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실제적으로 표현  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 「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구현 」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83700" y="4508257"/>
            <a:ext cx="11282473" cy="461665"/>
            <a:chOff x="1454251" y="3664625"/>
            <a:chExt cx="11282473" cy="461665"/>
          </a:xfrm>
        </p:grpSpPr>
        <p:sp>
          <p:nvSpPr>
            <p:cNvPr id="22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추상화의 목적</a:t>
              </a:r>
              <a:endParaRPr lang="en-US" altLang="ko-KR" sz="2400" b="1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1366809" y="5043055"/>
            <a:ext cx="101878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추상화를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통해 코드의 재 </a:t>
            </a:r>
            <a:r>
              <a:rPr lang="ko-KR" altLang="en-US" sz="2400" dirty="0" err="1">
                <a:latin typeface="나눔바른고딕" panose="020B0600000101010101" charset="-127"/>
                <a:ea typeface="나눔바른고딕" panose="020B0600000101010101" charset="-127"/>
              </a:rPr>
              <a:t>사용성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 err="1">
                <a:latin typeface="나눔바른고딕" panose="020B0600000101010101" charset="-127"/>
                <a:ea typeface="나눔바른고딕" panose="020B0600000101010101" charset="-127"/>
              </a:rPr>
              <a:t>가독성을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 높이고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생산성의 증가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에러 감소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유지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보수에 있어 많은 시간을 줄일 수 있음</a:t>
            </a:r>
            <a:endParaRPr lang="en-US" altLang="ko-KR" sz="2400" spc="-15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endParaRPr lang="en-US" altLang="ko-KR" sz="1000" spc="-1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소프트웨어를 </a:t>
            </a:r>
            <a:r>
              <a:rPr lang="ko-KR" altLang="en-US" sz="2400" spc="-150" dirty="0" err="1">
                <a:latin typeface="나눔바른고딕" panose="020B0600000101010101" charset="-127"/>
                <a:ea typeface="나눔바른고딕" panose="020B0600000101010101" charset="-127"/>
              </a:rPr>
              <a:t>명세부와</a:t>
            </a:r>
            <a:r>
              <a:rPr lang="ko-KR" altLang="en-US" sz="2400" spc="-15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400" spc="-150" dirty="0" err="1">
                <a:latin typeface="나눔바른고딕" panose="020B0600000101010101" charset="-127"/>
                <a:ea typeface="나눔바른고딕" panose="020B0600000101010101" charset="-127"/>
              </a:rPr>
              <a:t>구현부로</a:t>
            </a:r>
            <a:r>
              <a:rPr lang="ko-KR" altLang="en-US" sz="2400" spc="-150" dirty="0">
                <a:latin typeface="나눔바른고딕" panose="020B0600000101010101" charset="-127"/>
                <a:ea typeface="나눔바른고딕" panose="020B0600000101010101" charset="-127"/>
              </a:rPr>
              <a:t> 분리하는 정보 </a:t>
            </a:r>
            <a:r>
              <a:rPr lang="ko-KR" altLang="en-US" sz="24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은닉을 지원</a:t>
            </a:r>
            <a:r>
              <a:rPr lang="en-US" altLang="ko-KR" sz="24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24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캡슐화</a:t>
            </a:r>
            <a:r>
              <a:rPr lang="en-US" altLang="ko-KR" sz="24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</a:p>
          <a:p>
            <a:pPr marL="342900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endParaRPr lang="en-US" altLang="ko-KR" sz="1000" spc="-1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객체들의 </a:t>
            </a:r>
            <a:r>
              <a:rPr lang="ko-KR" altLang="en-US" sz="2200" spc="-150" dirty="0">
                <a:latin typeface="나눔바른고딕" panose="020B0600000101010101" charset="-127"/>
                <a:ea typeface="나눔바른고딕" panose="020B0600000101010101" charset="-127"/>
              </a:rPr>
              <a:t>구현은 외부의 요구에 영향을 적게 </a:t>
            </a:r>
            <a:r>
              <a:rPr lang="ko-KR" altLang="en-US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받음</a:t>
            </a:r>
            <a:endParaRPr lang="en-US" altLang="ko-KR" sz="2200" spc="-1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spc="-1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spc="-150" dirty="0" err="1" smtClean="0">
                <a:latin typeface="나눔바른고딕" panose="020B0600000101010101" charset="-127"/>
                <a:ea typeface="나눔바른고딕" panose="020B0600000101010101" charset="-127"/>
              </a:rPr>
              <a:t>보안성</a:t>
            </a:r>
            <a:r>
              <a:rPr lang="ko-KR" altLang="en-US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-</a:t>
            </a:r>
            <a:r>
              <a:rPr lang="en-US" altLang="ko-KR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200" spc="-150" dirty="0">
                <a:latin typeface="나눔바른고딕" panose="020B0600000101010101" charset="-127"/>
                <a:ea typeface="나눔바른고딕" panose="020B0600000101010101" charset="-127"/>
              </a:rPr>
              <a:t>구현의 세부 사항을 프로그램의 다른 부분이 변경할 수 </a:t>
            </a:r>
            <a:r>
              <a:rPr lang="ko-KR" altLang="en-US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없음</a:t>
            </a:r>
            <a:endParaRPr lang="en-US" altLang="ko-KR" sz="2200" spc="-1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2200" spc="-15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50200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endParaRPr lang="en-US" altLang="ko-KR" sz="2400" spc="-15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V="1">
            <a:off x="-1" y="1238048"/>
            <a:ext cx="779228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추상화와 추상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9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4984448" cy="523220"/>
            <a:chOff x="1577990" y="2199826"/>
            <a:chExt cx="4984448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444371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 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추상화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 abstraction)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73433" y="3340171"/>
            <a:ext cx="1068002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데이터의 객체의 명세와 구현을 분리하는 것으로 추상화를 통해 코드의 복잡성을 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줄일 수 있음</a:t>
            </a: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err="1" smtClean="0">
                <a:latin typeface="나눔바른고딕" panose="020B0600000101010101" charset="-127"/>
                <a:ea typeface="나눔바른고딕" panose="020B0600000101010101" charset="-127"/>
              </a:rPr>
              <a:t>자료형을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 기술하기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위한 도구로 객체지향기법의 기본이 되는 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개념</a:t>
            </a:r>
            <a:endParaRPr lang="en-US" altLang="ko-KR" sz="22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객체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정의 시 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자료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형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과 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기능적인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연산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 측면으로 분리 정의하여 데이터에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대한 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조작을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효과적으로 수행할 수 있는 수단을 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제공</a:t>
            </a:r>
            <a:endParaRPr lang="en-US" altLang="ko-KR" sz="22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자료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추상화의 관점에서 </a:t>
            </a:r>
            <a:r>
              <a:rPr lang="ko-KR" altLang="en-US" sz="2200" dirty="0" err="1" smtClean="0">
                <a:latin typeface="나눔바른고딕" panose="020B0600000101010101" charset="-127"/>
                <a:ea typeface="나눔바른고딕" panose="020B0600000101010101" charset="-127"/>
              </a:rPr>
              <a:t>자료형을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정의하면 의미가 명확해지고 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간결해짐</a:t>
            </a:r>
            <a:endParaRPr lang="en-US" altLang="ko-KR" sz="22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 추상화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 내부 자료 표현을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추상화하는 것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;,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x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2.5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;)</a:t>
            </a: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구조적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추상화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관련된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값의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집합을 추상화하는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typedef </a:t>
            </a:r>
            <a:r>
              <a:rPr kumimoji="1" lang="ko-K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struct </a:t>
            </a:r>
            <a:r>
              <a:rPr lang="ko-K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Person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추상화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전체 정보에 대한 추상화로서 자료의 생성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사용에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모아두는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(class student)</a:t>
            </a:r>
            <a:endParaRPr lang="en-US" altLang="ko-KR" sz="2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472667" y="2830403"/>
            <a:ext cx="65" cy="8732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1" y="1238048"/>
            <a:ext cx="779228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추상화와 추상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8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6369314" cy="523220"/>
            <a:chOff x="1577990" y="2199826"/>
            <a:chExt cx="6369314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582858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프로시져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추상화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(procedure abstraction)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373433" y="3340171"/>
            <a:ext cx="98903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 또는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추상화로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순서를 제어하는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특성을 추상화한 것 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기본적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 명령어들을 모아 추상구문으로 바꾸는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6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:= x +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y(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계산과 값의 저장을 추상화한 배정문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36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구조적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추상화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검사 값에 따른 명령어 그룹을 실행하는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36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case, if,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for,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</a:t>
            </a:r>
          </a:p>
          <a:p>
            <a:pPr marL="936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추상화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프로시져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작업을 실행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집합을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추상화하는 것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프로그램들을 모아 하나의 단위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프로그램으로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만듬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36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package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module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-1" y="1238048"/>
            <a:ext cx="779228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추상화와 추상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5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8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3860871" cy="523220"/>
            <a:chOff x="1577990" y="2199826"/>
            <a:chExt cx="3860871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332014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자료와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프로시져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추상화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90324" y="2763673"/>
            <a:ext cx="9981867" cy="4074228"/>
            <a:chOff x="1090324" y="6142933"/>
            <a:chExt cx="9981867" cy="407422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6142933"/>
              <a:ext cx="7382344" cy="461665"/>
              <a:chOff x="1454251" y="3664625"/>
              <a:chExt cx="7382344" cy="461665"/>
            </a:xfrm>
          </p:grpSpPr>
          <p:sp>
            <p:nvSpPr>
              <p:cNvPr id="17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70992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defRPr/>
                </a:pPr>
                <a:r>
                  <a:rPr lang="ko-KR" altLang="en-US" sz="2400" b="1" spc="-150" dirty="0" smtClean="0">
                    <a:latin typeface="나눔바른고딕" panose="020B0600000101010101" charset="-127"/>
                    <a:ea typeface="나눔바른고딕" panose="020B0600000101010101" charset="-127"/>
                  </a:rPr>
                  <a:t>추상화를 이용한 객체의 정의 예</a:t>
                </a:r>
                <a:endParaRPr lang="en-US" altLang="ko-KR" sz="2400" b="1" spc="-15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>
              <a:off x="1373433" y="6677731"/>
              <a:ext cx="9698758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342900">
                <a:buFont typeface="나눔바른고딕" panose="020B0600000101010101" charset="-127"/>
                <a:buChar char="-"/>
                <a:defRPr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342900">
                <a:buFont typeface="나눔바른고딕" panose="020B0600000101010101" charset="-127"/>
                <a:buChar char="-"/>
                <a:defRPr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내부에서 표현하고자 하는 자료구조로서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 대상이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되는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것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742950" lvl="1" indent="-342900">
                <a:buFont typeface="나눔바른고딕" panose="020B0600000101010101" charset="-127"/>
                <a:buChar char="-"/>
                <a:defRPr/>
              </a:pPr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정의 </a:t>
              </a: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 정의 </a:t>
              </a: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처리할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자료의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집합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742950" lvl="1" indent="-342900">
                <a:buFont typeface="Wingdings" panose="05000000000000000000" pitchFamily="2" charset="2"/>
                <a:buChar char="§"/>
                <a:defRPr/>
              </a:pPr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342900">
                <a:buFont typeface="나눔바른고딕" panose="020B0600000101010101" charset="-127"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indent="-342900">
                <a:buFont typeface="나눔바른고딕" panose="020B0600000101010101" charset="-127"/>
                <a:buChar char="-"/>
                <a:defRPr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대해 수행할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연산자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함수의 명칭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집합으로서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어떤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일을 처리하는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과정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연산자에 의해 수행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의미함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  <a:defRPr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  <a:defRPr/>
              </a:pP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더하기 연산  ⇒ 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“+”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의해 수행</a:t>
              </a:r>
              <a:endParaRPr lang="en-US" altLang="ko-KR" sz="2000" spc="-1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539671" y="6903667"/>
            <a:ext cx="4193404" cy="3093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600"/>
              </a:lnSpc>
            </a:pP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Person { //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구조체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name[20]; //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구조체 멤버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age; //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구조체 멤버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address[100]; //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구조체 멤버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};</a:t>
            </a:r>
          </a:p>
          <a:p>
            <a:pPr fontAlgn="base">
              <a:lnSpc>
                <a:spcPts val="2600"/>
              </a:lnSpc>
            </a:pPr>
            <a:endParaRPr lang="ko-KR" alt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</a:pP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main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</a:pP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Person p1; //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구조체 변수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</a:t>
            </a:r>
            <a:endParaRPr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</a:pP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49407" y="6883789"/>
            <a:ext cx="5185735" cy="3093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0" defTabSz="91440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class</a:t>
            </a: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 Human{</a:t>
            </a:r>
          </a:p>
          <a:p>
            <a:pPr lvl="0" defTabSz="91440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     </a:t>
            </a:r>
            <a:r>
              <a:rPr kumimoji="1" lang="ko-KR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String </a:t>
            </a: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eyes="눈";</a:t>
            </a:r>
          </a:p>
          <a:p>
            <a:pPr lvl="0" defTabSz="91440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    </a:t>
            </a:r>
            <a:r>
              <a:rPr kumimoji="1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 </a:t>
            </a:r>
            <a:r>
              <a:rPr kumimoji="1" lang="ko-KR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String </a:t>
            </a: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ears="귀";</a:t>
            </a:r>
          </a:p>
          <a:p>
            <a:pPr lvl="0" defTabSz="91440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    </a:t>
            </a:r>
            <a:r>
              <a:rPr kumimoji="1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 </a:t>
            </a:r>
            <a:r>
              <a:rPr kumimoji="1" lang="ko-KR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void</a:t>
            </a:r>
            <a:r>
              <a:rPr kumimoji="1" lang="ko-KR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 </a:t>
            </a: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useEyes(){</a:t>
            </a:r>
          </a:p>
          <a:p>
            <a:pPr lvl="0" defTabSz="91440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     </a:t>
            </a:r>
            <a:r>
              <a:rPr kumimoji="1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     </a:t>
            </a:r>
            <a:r>
              <a:rPr kumimoji="1" lang="ko-KR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System.out.println(eyes</a:t>
            </a: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+"으로 봄</a:t>
            </a:r>
            <a:r>
              <a:rPr kumimoji="1" lang="ko-KR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");</a:t>
            </a: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   }</a:t>
            </a:r>
          </a:p>
          <a:p>
            <a:pPr lvl="0" defTabSz="91440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    </a:t>
            </a:r>
            <a:r>
              <a:rPr kumimoji="1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  </a:t>
            </a:r>
            <a:r>
              <a:rPr kumimoji="1" lang="ko-KR" altLang="ko-KR" sz="18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void</a:t>
            </a:r>
            <a:r>
              <a:rPr kumimoji="1" lang="ko-KR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 </a:t>
            </a: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useEars(){</a:t>
            </a:r>
          </a:p>
          <a:p>
            <a:pPr lvl="0" defTabSz="91440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      </a:t>
            </a:r>
            <a:r>
              <a:rPr kumimoji="1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  </a:t>
            </a: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  System.out.println(ears+"로 소리를 들음</a:t>
            </a:r>
            <a:r>
              <a:rPr kumimoji="1" lang="ko-KR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");</a:t>
            </a:r>
            <a:r>
              <a:rPr kumimoji="1" lang="ko-KR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 </a:t>
            </a:r>
            <a:r>
              <a:rPr kumimoji="1" lang="ko-KR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}</a:t>
            </a:r>
            <a:endParaRPr kumimoji="1" lang="ko-KR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}</a:t>
            </a:r>
            <a:endParaRPr kumimoji="1" lang="en-US" altLang="ko-KR" sz="18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굴림" pitchFamily="50" charset="-127"/>
            </a:endParaRPr>
          </a:p>
          <a:p>
            <a:pPr lvl="0" defTabSz="91440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Human</a:t>
            </a:r>
            <a:r>
              <a:rPr kumimoji="1"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  </a:t>
            </a:r>
            <a:r>
              <a:rPr kumimoji="1"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a_human</a:t>
            </a:r>
            <a:r>
              <a:rPr kumimoji="1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=new Human();</a:t>
            </a:r>
            <a:endParaRPr kumimoji="1" lang="ko-KR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  <a:cs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flipV="1">
            <a:off x="-1" y="1238048"/>
            <a:ext cx="779228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추상화와 추상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6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52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6055318" cy="523220"/>
            <a:chOff x="1577990" y="2199826"/>
            <a:chExt cx="6055318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551458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추상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ADT:abstract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 type)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70080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자료 추상화를 통해 정의되는 </a:t>
            </a:r>
            <a:r>
              <a:rPr lang="ko-KR" altLang="en-US" sz="2400" dirty="0" err="1" smtClean="0">
                <a:latin typeface="나눔바른고딕" panose="020B0600000101010101" charset="-127"/>
                <a:ea typeface="나눔바른고딕" panose="020B0600000101010101" charset="-127"/>
              </a:rPr>
              <a:t>자료형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내부 속성 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+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연산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으로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자료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및 연산을 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모두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하나의 단위로 묶어 </a:t>
            </a:r>
            <a:r>
              <a:rPr lang="ko-KR" altLang="en-US" sz="2400" dirty="0" err="1">
                <a:latin typeface="나눔바른고딕" panose="020B0600000101010101" charset="-127"/>
                <a:ea typeface="나눔바른고딕" panose="020B0600000101010101" charset="-127"/>
              </a:rPr>
              <a:t>자료형에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 속하는 값들의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집합을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고려한 후 적용 가능한 연산들을 정의해가면서 추상화시켜 구현하는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것</a:t>
            </a: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lvl="1" indent="-342900">
              <a:buFontTx/>
              <a:buChar char="-"/>
              <a:defRPr/>
            </a:pPr>
            <a:endParaRPr lang="ko-KR" altLang="en-US" sz="10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1550" lvl="2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새로운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자료형을 </a:t>
            </a: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자료와 연산자의 특성을 논리적으로 추상화하여 정의한 </a:t>
            </a:r>
            <a:r>
              <a:rPr lang="ko-KR" altLang="en-US" sz="22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endParaRPr lang="en-US" altLang="ko-KR" sz="22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1" indent="-342900">
              <a:buFontTx/>
              <a:buChar char="-"/>
              <a:defRPr/>
            </a:pPr>
            <a:endParaRPr lang="en-US" altLang="ko-KR" sz="1000" dirty="0" smtClean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5371003"/>
            <a:ext cx="11282473" cy="461665"/>
            <a:chOff x="1454251" y="3664625"/>
            <a:chExt cx="11282473" cy="461665"/>
          </a:xfrm>
        </p:grpSpPr>
        <p:sp>
          <p:nvSpPr>
            <p:cNvPr id="1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 </a:t>
              </a:r>
              <a:endParaRPr lang="en-US" altLang="ko-KR" sz="2400" b="1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5905801"/>
            <a:ext cx="10155958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342900"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데이터와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연산의 본질에 대한 명세만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단위로 묶음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있음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1" indent="-342900">
              <a:buFontTx/>
              <a:buChar char="-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2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데이터의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종류,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사용자의 각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기능을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2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2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타입을 이용하여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확장할 수 있음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2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1" indent="-342900">
              <a:buFont typeface="나눔바른고딕" panose="020B0600000101010101" charset="-127"/>
              <a:buChar char="-"/>
              <a:defRPr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캡슐화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(encapsulation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)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또는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 정보은닉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(information hiding)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을 도모함</a:t>
            </a: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lvl="1" indent="-342900">
              <a:buFont typeface="나눔바른고딕" panose="020B0600000101010101" charset="-127"/>
              <a:buChar char="-"/>
              <a:defRPr/>
            </a:pPr>
            <a:endParaRPr lang="en-US" altLang="ko-KR" sz="10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971550" lvl="2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구현은 생각하지 않고 표면적인 기능만을 생각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사용자에게 어떤 특정한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 위해서는 어떠한 일을 해야 하는지 알려줌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1550" lvl="2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메소드가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(what)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하는지는 알 수 있지만 어떻게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(how)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실행하는지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사용자는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 수 없음</a:t>
            </a:r>
          </a:p>
          <a:p>
            <a:pPr marL="285750" lvl="1" indent="-342900">
              <a:buFontTx/>
              <a:buChar char="-"/>
              <a:defRPr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flipV="1">
            <a:off x="-1" y="1238048"/>
            <a:ext cx="779228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추상화와 추상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7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9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2956777" cy="523220"/>
            <a:chOff x="1577990" y="2199826"/>
            <a:chExt cx="2956777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241604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추상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자료형의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506164" y="3411647"/>
            <a:ext cx="9691623" cy="432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ADT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Natno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데이터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{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|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i∈integer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i≥0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연산자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연산내용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all x,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y∈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Natno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Natno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zero()  //0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Boolean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isZero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Natno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//x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Natno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succ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  //x+1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Natno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add(x, y)  //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x+y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Natno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subtract(x, y)  //x&lt;y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x-y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Boolean equal(x, y) //x=y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Natno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15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자연수의 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ADT</a:t>
              </a:r>
              <a:endParaRPr lang="en-US" altLang="ko-KR" sz="2400" b="1" spc="-1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flipV="1">
            <a:off x="-1" y="1238048"/>
            <a:ext cx="7792280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0005" y="647996"/>
            <a:ext cx="6771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추상화와 추상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자료형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8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5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-1" y="1238048"/>
            <a:ext cx="6486404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알고리즘의 개요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8"/>
            <a:ext cx="3695762" cy="523220"/>
            <a:chOff x="1577990" y="2199826"/>
            <a:chExt cx="369576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1 )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6"/>
              <a:ext cx="31550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algorithm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43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99803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342900"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대수학자인 </a:t>
            </a:r>
            <a:r>
              <a:rPr lang="ko-KR" altLang="en-US" sz="2400" dirty="0" err="1" smtClean="0">
                <a:latin typeface="나눔바른고딕" panose="020B0600000101010101" charset="-127"/>
                <a:ea typeface="나눔바른고딕" panose="020B0600000101010101" charset="-127"/>
              </a:rPr>
              <a:t>알고리즈미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en-US" altLang="ko-KR" sz="2400" dirty="0">
                <a:latin typeface="나눔바른고딕" panose="020B0600000101010101" charset="-127"/>
                <a:ea typeface="나눔바른고딕" panose="020B0600000101010101" charset="-127"/>
              </a:rPr>
              <a:t>Al-Khwarizmi)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에서 유래</a:t>
            </a: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lvl="1" indent="-342900">
              <a:buFontTx/>
              <a:buChar char="-"/>
              <a:defRPr/>
            </a:pPr>
            <a:endParaRPr lang="en-US" altLang="ko-KR" sz="10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lvl="1" indent="-342900"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어떤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문제를 해결할 때 그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절차나 방법을 </a:t>
            </a:r>
            <a:r>
              <a:rPr lang="ko-KR" altLang="en-US" sz="2400" dirty="0">
                <a:latin typeface="나눔바른고딕" panose="020B0600000101010101" charset="-127"/>
                <a:ea typeface="나눔바른고딕" panose="020B0600000101010101" charset="-127"/>
              </a:rPr>
              <a:t>알기 쉽도록 기술하는 논리적인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절차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/>
            </a:r>
            <a:b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</a:b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과정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여러 동작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명령문들의 모임</a:t>
            </a:r>
            <a:r>
              <a:rPr lang="en-US" altLang="ko-KR" sz="2400" dirty="0" smtClean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sz="2400" dirty="0" smtClean="0">
                <a:latin typeface="나눔바른고딕" panose="020B0600000101010101" charset="-127"/>
                <a:ea typeface="나눔바른고딕" panose="020B0600000101010101" charset="-127"/>
              </a:rPr>
              <a:t>을 의미함</a:t>
            </a: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285750" lvl="1" indent="-342900">
              <a:buFontTx/>
              <a:buChar char="-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1" indent="-342900"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컴퓨터에 의해 수행 가능해야 하고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작성이 가능해야 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1" indent="-342900"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58" y="5441875"/>
            <a:ext cx="6043064" cy="16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65" y="7091714"/>
            <a:ext cx="52768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모서리가 둥근 직사각형 20"/>
          <p:cNvSpPr/>
          <p:nvPr/>
        </p:nvSpPr>
        <p:spPr>
          <a:xfrm>
            <a:off x="3501114" y="9597518"/>
            <a:ext cx="2543430" cy="229527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학교 가는 경로 선정</a:t>
            </a:r>
            <a:endParaRPr lang="ko-KR" altLang="en-US" sz="18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9</a:t>
            </a:fld>
            <a:r>
              <a:rPr lang="en-US" altLang="ko-KR" smtClean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4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800" dirty="0" err="1" smtClean="0">
            <a:ln w="31750">
              <a:solidFill>
                <a:srgbClr val="203864"/>
              </a:solidFill>
            </a:ln>
            <a:solidFill>
              <a:schemeClr val="accent5">
                <a:lumMod val="75000"/>
              </a:schemeClr>
            </a:solidFill>
            <a:latin typeface="a고딕16" panose="02020600000000000000" pitchFamily="18" charset="-127"/>
            <a:ea typeface="a고딕16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7537</TotalTime>
  <Words>2058</Words>
  <Application>Microsoft Office PowerPoint</Application>
  <PresentationFormat>사용자 지정</PresentationFormat>
  <Paragraphs>648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3" baseType="lpstr">
      <vt:lpstr>굴림</vt:lpstr>
      <vt:lpstr>Arial</vt:lpstr>
      <vt:lpstr>Symbol</vt:lpstr>
      <vt:lpstr>Calibri</vt:lpstr>
      <vt:lpstr>나눔스퀘어 ExtraBold</vt:lpstr>
      <vt:lpstr>나눔스퀘어</vt:lpstr>
      <vt:lpstr>휴먼모음T</vt:lpstr>
      <vt:lpstr>맑은 고딕</vt:lpstr>
      <vt:lpstr>나눔바른고딕</vt:lpstr>
      <vt:lpstr>Wingdings</vt:lpstr>
      <vt:lpstr>나눔스퀘어 Bold</vt:lpstr>
      <vt:lpstr>Wingdings 3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icpark@howon.ac.kr</cp:lastModifiedBy>
  <cp:revision>1061</cp:revision>
  <cp:lastPrinted>2021-02-12T09:49:11Z</cp:lastPrinted>
  <dcterms:created xsi:type="dcterms:W3CDTF">2019-05-30T05:59:32Z</dcterms:created>
  <dcterms:modified xsi:type="dcterms:W3CDTF">2021-05-16T01:46:32Z</dcterms:modified>
</cp:coreProperties>
</file>