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481" r:id="rId2"/>
    <p:sldId id="736" r:id="rId3"/>
    <p:sldId id="738" r:id="rId4"/>
    <p:sldId id="454" r:id="rId5"/>
    <p:sldId id="712" r:id="rId6"/>
    <p:sldId id="749" r:id="rId7"/>
    <p:sldId id="714" r:id="rId8"/>
    <p:sldId id="748" r:id="rId9"/>
    <p:sldId id="717" r:id="rId10"/>
    <p:sldId id="752" r:id="rId11"/>
    <p:sldId id="754" r:id="rId12"/>
    <p:sldId id="740" r:id="rId13"/>
    <p:sldId id="741" r:id="rId14"/>
    <p:sldId id="742" r:id="rId15"/>
    <p:sldId id="744" r:id="rId16"/>
    <p:sldId id="745" r:id="rId17"/>
    <p:sldId id="746" r:id="rId18"/>
    <p:sldId id="753" r:id="rId19"/>
    <p:sldId id="755" r:id="rId20"/>
    <p:sldId id="751" r:id="rId21"/>
    <p:sldId id="737" r:id="rId22"/>
    <p:sldId id="711" r:id="rId23"/>
    <p:sldId id="756" r:id="rId24"/>
    <p:sldId id="761" r:id="rId25"/>
    <p:sldId id="757" r:id="rId26"/>
    <p:sldId id="759" r:id="rId27"/>
    <p:sldId id="760" r:id="rId28"/>
    <p:sldId id="758" r:id="rId29"/>
    <p:sldId id="762" r:id="rId30"/>
    <p:sldId id="750" r:id="rId31"/>
    <p:sldId id="763" r:id="rId32"/>
    <p:sldId id="766" r:id="rId33"/>
    <p:sldId id="767" r:id="rId34"/>
    <p:sldId id="765" r:id="rId35"/>
    <p:sldId id="768" r:id="rId36"/>
    <p:sldId id="769" r:id="rId37"/>
    <p:sldId id="770" r:id="rId38"/>
    <p:sldId id="771" r:id="rId39"/>
    <p:sldId id="764" r:id="rId40"/>
    <p:sldId id="773" r:id="rId41"/>
  </p:sldIdLst>
  <p:sldSz cx="18288000" cy="10288588"/>
  <p:notesSz cx="6889750" cy="9607550"/>
  <p:embeddedFontLst>
    <p:embeddedFont>
      <p:font typeface="나눔스퀘어" panose="020B0600000101010101" pitchFamily="50" charset="-127"/>
      <p:regular r:id="rId44"/>
    </p:embeddedFont>
    <p:embeddedFont>
      <p:font typeface="나눔스퀘어 Bold" panose="020B0600000101010101" pitchFamily="50" charset="-127"/>
      <p:bold r:id="rId45"/>
    </p:embeddedFont>
    <p:embeddedFont>
      <p:font typeface="Calibri Light" panose="020F0302020204030204" pitchFamily="34" charset="0"/>
      <p:regular r:id="rId46"/>
      <p: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나눔바른고딕" panose="020B0603020101020101" pitchFamily="50" charset="-127"/>
      <p:regular r:id="rId52"/>
      <p:bold r:id="rId53"/>
    </p:embeddedFont>
    <p:embeddedFont>
      <p:font typeface="맑은 고딕" panose="020B0503020000020004" pitchFamily="50" charset="-127"/>
      <p:regular r:id="rId54"/>
      <p:bold r:id="rId55"/>
    </p:embeddedFont>
    <p:embeddedFont>
      <p:font typeface="나눔스퀘어 ExtraBold" panose="020B0600000101010101" pitchFamily="50" charset="-127"/>
      <p:bold r:id="rId56"/>
    </p:embeddedFont>
    <p:embeddedFont>
      <p:font typeface="Cambria Math" panose="02040503050406030204" pitchFamily="18" charset="0"/>
      <p:regular r:id="rId57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0B050"/>
    <a:srgbClr val="FFFFFF"/>
    <a:srgbClr val="99D2F2"/>
    <a:srgbClr val="A3D977"/>
    <a:srgbClr val="FFF8DC"/>
    <a:srgbClr val="262626"/>
    <a:srgbClr val="44546A"/>
    <a:srgbClr val="2F559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 varScale="1">
        <p:scale>
          <a:sx n="48" d="100"/>
          <a:sy n="48" d="100"/>
        </p:scale>
        <p:origin x="-1014" y="-108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982BA-6799-47BA-802F-0E5DF9E47363}" type="datetimeFigureOut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B6654-F92F-4792-A92C-BA67731AE5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393A-E2DE-4715-B564-05056CF9FE0C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3050-CB51-45DB-AD82-FF25D472F8D3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BDB-8230-410C-B73F-2A9B7FF34DFE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994FC-BCBA-44B1-BC7A-3F5703FBC39F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3C1AC-E910-4186-BFEF-424D51C95AA0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2C73-3AFA-43FF-9666-6AB5F420313B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2A2F-9A10-4EF4-8587-A78ABF4C1D21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29C9-5C48-4F5E-8297-53C6DDE92FAD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9767-C4ED-4B46-8DD9-8761B9B5326A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56E4-5114-4685-9A4E-06038D6BE230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F78B-FB55-4AED-96E7-9F5FEA35625E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ACDB7-3A74-4EA1-B5EC-20691EBF8089}" type="datetime1">
              <a:rPr lang="ko-KR" altLang="en-US" smtClean="0"/>
              <a:t>2021-06-03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117464-5B11-41EE-801F-B142BD14A5A4}"/>
              </a:ext>
            </a:extLst>
          </p:cNvPr>
          <p:cNvSpPr/>
          <p:nvPr/>
        </p:nvSpPr>
        <p:spPr>
          <a:xfrm rot="16200000" flipV="1">
            <a:off x="-4983847" y="4835273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3930983" cy="2184123"/>
            <a:chOff x="773001" y="3158082"/>
            <a:chExt cx="393098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10791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순환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4983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 함수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33670" y="6241033"/>
            <a:ext cx="186159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순환 함수의 특징 및 고려사항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27046" y="7248187"/>
            <a:ext cx="526984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42201" y="7535212"/>
            <a:ext cx="4983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백트래킹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46096" y="8314987"/>
            <a:ext cx="184917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41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피보나치 수열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fibonacci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sequence)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73433" y="3340171"/>
            <a:ext cx="9559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입력된 수까지의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수열을 구하는 프로그램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939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n, t1 = 0, t2 = 1,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nextTerm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 입력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&amp;n);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(＂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1;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&lt;= n; ++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("%d, ", t1);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nextTerm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t1 + t2;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t1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t2;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t2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nextTerm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0;</a:t>
            </a:r>
          </a:p>
          <a:p>
            <a:pPr fontAlgn="base">
              <a:lnSpc>
                <a:spcPts val="27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9099489"/>
            <a:ext cx="9691623" cy="1054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 입력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0, 1, 1, 2, 3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2651" y="909948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3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피보나치 수열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fibonacci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sequence)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73433" y="3340171"/>
            <a:ext cx="9559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입력된 수까지의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수열의 합을 구하는 프로그램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555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fib(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n&lt;=1)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n;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fib(n-1) + fib(n-2);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n;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 입력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&amp;n);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피보나치 수열의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%d", n,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fib(n)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9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8725413"/>
            <a:ext cx="9691623" cy="1058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수 입력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피보나치 수열의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13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2651" y="8725413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7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피보나치 수열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fibonacci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sequence)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9553647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Tx/>
              <a:buChar char="-"/>
              <a:defRPr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순환의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함정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>
              <a:buFontTx/>
              <a:buChar char="-"/>
              <a:defRPr/>
            </a:pPr>
            <a:endParaRPr lang="en-US" altLang="ko-KR" sz="10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Function </a:t>
            </a:r>
            <a:r>
              <a: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Call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쓸데 없이 겹쳐지게 되는 </a:t>
            </a: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상황이</a:t>
            </a:r>
            <a:r>
              <a:rPr lang="en-US" altLang="ko-KR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발생함</a:t>
            </a:r>
            <a:endParaRPr lang="en-US" altLang="ko-KR" sz="22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171450">
              <a:buFont typeface="Wingdings" panose="05000000000000000000" pitchFamily="2" charset="2"/>
              <a:buChar char="§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시간복잡도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O(2</a:t>
            </a:r>
            <a:r>
              <a:rPr lang="en-US" altLang="ko-KR" sz="22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높이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이진트리의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en-US" altLang="ko-KR" sz="2000" baseline="30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marL="971550" lvl="2" indent="-342900">
              <a:buFontTx/>
              <a:buChar char="-"/>
              <a:defRPr/>
            </a:pPr>
            <a:endParaRPr lang="en-US" altLang="ko-KR" sz="2200" dirty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 smtClean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 smtClean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 smtClean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 smtClean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>
              <a:latin typeface="+mn-ea"/>
            </a:endParaRPr>
          </a:p>
          <a:p>
            <a:pPr marL="971550" lvl="2" indent="-342900">
              <a:buFontTx/>
              <a:buChar char="-"/>
              <a:defRPr/>
            </a:pPr>
            <a:endParaRPr lang="en-US" altLang="ko-KR" sz="2200" dirty="0" smtClean="0">
              <a:latin typeface="+mn-ea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0000101010101" charset="-127"/>
              <a:buChar char="-"/>
            </a:pPr>
            <a:endParaRPr lang="en-US" altLang="ko-KR" sz="2400" spc="-150" dirty="0" smtClean="0">
              <a:latin typeface="+mn-ea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순환은 </a:t>
            </a:r>
            <a:r>
              <a: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n=40 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정도만 되도 사실상 계산이 불가능한 </a:t>
            </a: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수준임</a:t>
            </a:r>
            <a:endParaRPr lang="en-US" altLang="ko-KR" sz="2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7"/>
          <a:stretch/>
        </p:blipFill>
        <p:spPr bwMode="auto">
          <a:xfrm>
            <a:off x="2201116" y="5493094"/>
            <a:ext cx="3532934" cy="3191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내용 개체 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215763"/>
              </p:ext>
            </p:extLst>
          </p:nvPr>
        </p:nvGraphicFramePr>
        <p:xfrm>
          <a:off x="6115050" y="5493094"/>
          <a:ext cx="3067050" cy="319197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61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08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997">
                <a:tc>
                  <a:txBody>
                    <a:bodyPr/>
                    <a:lstStyle/>
                    <a:p>
                      <a:pPr algn="ctr"/>
                      <a:r>
                        <a:rPr lang="en-US" sz="2200" spc="-15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endParaRPr lang="en-US" sz="2200" spc="-150" dirty="0"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 spc="-150" dirty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계산하는 항의 개수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9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9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9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2 </a:t>
                      </a:r>
                      <a:endParaRPr lang="en-US" altLang="ko-KR" sz="210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89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3 </a:t>
                      </a:r>
                      <a:endParaRPr lang="en-US" altLang="ko-KR" sz="210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9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989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5 </a:t>
                      </a:r>
                      <a:endParaRPr lang="en-US" altLang="ko-KR" sz="210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989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25 </a:t>
                      </a:r>
                      <a:endParaRPr lang="en-US" altLang="ko-KR" sz="2100" dirty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73637" y="8342172"/>
            <a:ext cx="508675" cy="3619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840387" y="7599222"/>
            <a:ext cx="508675" cy="3619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373787" y="7599222"/>
            <a:ext cx="508675" cy="3619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50087" y="7618272"/>
            <a:ext cx="508675" cy="3619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221637" y="6932472"/>
            <a:ext cx="508675" cy="36195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4310743" y="6125029"/>
            <a:ext cx="1654628" cy="1306285"/>
          </a:xfrm>
          <a:custGeom>
            <a:avLst/>
            <a:gdLst>
              <a:gd name="connsiteX0" fmla="*/ 696686 w 1654628"/>
              <a:gd name="connsiteY0" fmla="*/ 58057 h 1306285"/>
              <a:gd name="connsiteX1" fmla="*/ 696686 w 1654628"/>
              <a:gd name="connsiteY1" fmla="*/ 58057 h 1306285"/>
              <a:gd name="connsiteX2" fmla="*/ 595086 w 1654628"/>
              <a:gd name="connsiteY2" fmla="*/ 130628 h 1306285"/>
              <a:gd name="connsiteX3" fmla="*/ 464457 w 1654628"/>
              <a:gd name="connsiteY3" fmla="*/ 203200 h 1306285"/>
              <a:gd name="connsiteX4" fmla="*/ 420914 w 1654628"/>
              <a:gd name="connsiteY4" fmla="*/ 246742 h 1306285"/>
              <a:gd name="connsiteX5" fmla="*/ 333828 w 1654628"/>
              <a:gd name="connsiteY5" fmla="*/ 304800 h 1306285"/>
              <a:gd name="connsiteX6" fmla="*/ 246743 w 1654628"/>
              <a:gd name="connsiteY6" fmla="*/ 377371 h 1306285"/>
              <a:gd name="connsiteX7" fmla="*/ 217714 w 1654628"/>
              <a:gd name="connsiteY7" fmla="*/ 420914 h 1306285"/>
              <a:gd name="connsiteX8" fmla="*/ 174171 w 1654628"/>
              <a:gd name="connsiteY8" fmla="*/ 449942 h 1306285"/>
              <a:gd name="connsiteX9" fmla="*/ 116114 w 1654628"/>
              <a:gd name="connsiteY9" fmla="*/ 537028 h 1306285"/>
              <a:gd name="connsiteX10" fmla="*/ 87086 w 1654628"/>
              <a:gd name="connsiteY10" fmla="*/ 580571 h 1306285"/>
              <a:gd name="connsiteX11" fmla="*/ 43543 w 1654628"/>
              <a:gd name="connsiteY11" fmla="*/ 624114 h 1306285"/>
              <a:gd name="connsiteX12" fmla="*/ 14514 w 1654628"/>
              <a:gd name="connsiteY12" fmla="*/ 711200 h 1306285"/>
              <a:gd name="connsiteX13" fmla="*/ 0 w 1654628"/>
              <a:gd name="connsiteY13" fmla="*/ 754742 h 1306285"/>
              <a:gd name="connsiteX14" fmla="*/ 14514 w 1654628"/>
              <a:gd name="connsiteY14" fmla="*/ 1016000 h 1306285"/>
              <a:gd name="connsiteX15" fmla="*/ 29028 w 1654628"/>
              <a:gd name="connsiteY15" fmla="*/ 1059542 h 1306285"/>
              <a:gd name="connsiteX16" fmla="*/ 116114 w 1654628"/>
              <a:gd name="connsiteY16" fmla="*/ 1117600 h 1306285"/>
              <a:gd name="connsiteX17" fmla="*/ 159657 w 1654628"/>
              <a:gd name="connsiteY17" fmla="*/ 1146628 h 1306285"/>
              <a:gd name="connsiteX18" fmla="*/ 261257 w 1654628"/>
              <a:gd name="connsiteY18" fmla="*/ 1175657 h 1306285"/>
              <a:gd name="connsiteX19" fmla="*/ 653143 w 1654628"/>
              <a:gd name="connsiteY19" fmla="*/ 1175657 h 1306285"/>
              <a:gd name="connsiteX20" fmla="*/ 696686 w 1654628"/>
              <a:gd name="connsiteY20" fmla="*/ 1190171 h 1306285"/>
              <a:gd name="connsiteX21" fmla="*/ 783771 w 1654628"/>
              <a:gd name="connsiteY21" fmla="*/ 1248228 h 1306285"/>
              <a:gd name="connsiteX22" fmla="*/ 827314 w 1654628"/>
              <a:gd name="connsiteY22" fmla="*/ 1277257 h 1306285"/>
              <a:gd name="connsiteX23" fmla="*/ 943428 w 1654628"/>
              <a:gd name="connsiteY23" fmla="*/ 1306285 h 1306285"/>
              <a:gd name="connsiteX24" fmla="*/ 1422400 w 1654628"/>
              <a:gd name="connsiteY24" fmla="*/ 1291771 h 1306285"/>
              <a:gd name="connsiteX25" fmla="*/ 1465943 w 1654628"/>
              <a:gd name="connsiteY25" fmla="*/ 1277257 h 1306285"/>
              <a:gd name="connsiteX26" fmla="*/ 1509486 w 1654628"/>
              <a:gd name="connsiteY26" fmla="*/ 1248228 h 1306285"/>
              <a:gd name="connsiteX27" fmla="*/ 1538514 w 1654628"/>
              <a:gd name="connsiteY27" fmla="*/ 1161142 h 1306285"/>
              <a:gd name="connsiteX28" fmla="*/ 1553028 w 1654628"/>
              <a:gd name="connsiteY28" fmla="*/ 1117600 h 1306285"/>
              <a:gd name="connsiteX29" fmla="*/ 1567543 w 1654628"/>
              <a:gd name="connsiteY29" fmla="*/ 986971 h 1306285"/>
              <a:gd name="connsiteX30" fmla="*/ 1596571 w 1654628"/>
              <a:gd name="connsiteY30" fmla="*/ 899885 h 1306285"/>
              <a:gd name="connsiteX31" fmla="*/ 1625600 w 1654628"/>
              <a:gd name="connsiteY31" fmla="*/ 812800 h 1306285"/>
              <a:gd name="connsiteX32" fmla="*/ 1640114 w 1654628"/>
              <a:gd name="connsiteY32" fmla="*/ 769257 h 1306285"/>
              <a:gd name="connsiteX33" fmla="*/ 1654628 w 1654628"/>
              <a:gd name="connsiteY33" fmla="*/ 696685 h 1306285"/>
              <a:gd name="connsiteX34" fmla="*/ 1625600 w 1654628"/>
              <a:gd name="connsiteY34" fmla="*/ 493485 h 1306285"/>
              <a:gd name="connsiteX35" fmla="*/ 1611086 w 1654628"/>
              <a:gd name="connsiteY35" fmla="*/ 435428 h 1306285"/>
              <a:gd name="connsiteX36" fmla="*/ 1553028 w 1654628"/>
              <a:gd name="connsiteY36" fmla="*/ 348342 h 1306285"/>
              <a:gd name="connsiteX37" fmla="*/ 1494971 w 1654628"/>
              <a:gd name="connsiteY37" fmla="*/ 261257 h 1306285"/>
              <a:gd name="connsiteX38" fmla="*/ 1465943 w 1654628"/>
              <a:gd name="connsiteY38" fmla="*/ 217714 h 1306285"/>
              <a:gd name="connsiteX39" fmla="*/ 1378857 w 1654628"/>
              <a:gd name="connsiteY39" fmla="*/ 159657 h 1306285"/>
              <a:gd name="connsiteX40" fmla="*/ 1335314 w 1654628"/>
              <a:gd name="connsiteY40" fmla="*/ 130628 h 1306285"/>
              <a:gd name="connsiteX41" fmla="*/ 1291771 w 1654628"/>
              <a:gd name="connsiteY41" fmla="*/ 116114 h 1306285"/>
              <a:gd name="connsiteX42" fmla="*/ 1204686 w 1654628"/>
              <a:gd name="connsiteY42" fmla="*/ 58057 h 1306285"/>
              <a:gd name="connsiteX43" fmla="*/ 1117600 w 1654628"/>
              <a:gd name="connsiteY43" fmla="*/ 29028 h 1306285"/>
              <a:gd name="connsiteX44" fmla="*/ 1074057 w 1654628"/>
              <a:gd name="connsiteY44" fmla="*/ 14514 h 1306285"/>
              <a:gd name="connsiteX45" fmla="*/ 1016000 w 1654628"/>
              <a:gd name="connsiteY45" fmla="*/ 0 h 1306285"/>
              <a:gd name="connsiteX46" fmla="*/ 841828 w 1654628"/>
              <a:gd name="connsiteY46" fmla="*/ 14514 h 1306285"/>
              <a:gd name="connsiteX47" fmla="*/ 754743 w 1654628"/>
              <a:gd name="connsiteY47" fmla="*/ 43542 h 1306285"/>
              <a:gd name="connsiteX48" fmla="*/ 696686 w 1654628"/>
              <a:gd name="connsiteY48" fmla="*/ 58057 h 130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654628" h="1306285">
                <a:moveTo>
                  <a:pt x="696686" y="58057"/>
                </a:moveTo>
                <a:lnTo>
                  <a:pt x="696686" y="58057"/>
                </a:lnTo>
                <a:cubicBezTo>
                  <a:pt x="662819" y="82247"/>
                  <a:pt x="630774" y="109215"/>
                  <a:pt x="595086" y="130628"/>
                </a:cubicBezTo>
                <a:cubicBezTo>
                  <a:pt x="503823" y="185385"/>
                  <a:pt x="597616" y="70044"/>
                  <a:pt x="464457" y="203200"/>
                </a:cubicBezTo>
                <a:cubicBezTo>
                  <a:pt x="449943" y="217714"/>
                  <a:pt x="437116" y="234140"/>
                  <a:pt x="420914" y="246742"/>
                </a:cubicBezTo>
                <a:cubicBezTo>
                  <a:pt x="393375" y="268161"/>
                  <a:pt x="358498" y="280130"/>
                  <a:pt x="333828" y="304800"/>
                </a:cubicBezTo>
                <a:cubicBezTo>
                  <a:pt x="277951" y="360677"/>
                  <a:pt x="307365" y="336956"/>
                  <a:pt x="246743" y="377371"/>
                </a:cubicBezTo>
                <a:cubicBezTo>
                  <a:pt x="237067" y="391885"/>
                  <a:pt x="230049" y="408579"/>
                  <a:pt x="217714" y="420914"/>
                </a:cubicBezTo>
                <a:cubicBezTo>
                  <a:pt x="205379" y="433249"/>
                  <a:pt x="185658" y="436814"/>
                  <a:pt x="174171" y="449942"/>
                </a:cubicBezTo>
                <a:cubicBezTo>
                  <a:pt x="151197" y="476198"/>
                  <a:pt x="135466" y="507999"/>
                  <a:pt x="116114" y="537028"/>
                </a:cubicBezTo>
                <a:cubicBezTo>
                  <a:pt x="106438" y="551542"/>
                  <a:pt x="99421" y="568236"/>
                  <a:pt x="87086" y="580571"/>
                </a:cubicBezTo>
                <a:lnTo>
                  <a:pt x="43543" y="624114"/>
                </a:lnTo>
                <a:lnTo>
                  <a:pt x="14514" y="711200"/>
                </a:lnTo>
                <a:lnTo>
                  <a:pt x="0" y="754742"/>
                </a:lnTo>
                <a:cubicBezTo>
                  <a:pt x="4838" y="841828"/>
                  <a:pt x="6245" y="929173"/>
                  <a:pt x="14514" y="1016000"/>
                </a:cubicBezTo>
                <a:cubicBezTo>
                  <a:pt x="15964" y="1031230"/>
                  <a:pt x="18210" y="1048724"/>
                  <a:pt x="29028" y="1059542"/>
                </a:cubicBezTo>
                <a:cubicBezTo>
                  <a:pt x="53698" y="1084212"/>
                  <a:pt x="87085" y="1098247"/>
                  <a:pt x="116114" y="1117600"/>
                </a:cubicBezTo>
                <a:cubicBezTo>
                  <a:pt x="130628" y="1127276"/>
                  <a:pt x="143108" y="1141112"/>
                  <a:pt x="159657" y="1146628"/>
                </a:cubicBezTo>
                <a:cubicBezTo>
                  <a:pt x="222124" y="1167450"/>
                  <a:pt x="188357" y="1157431"/>
                  <a:pt x="261257" y="1175657"/>
                </a:cubicBezTo>
                <a:cubicBezTo>
                  <a:pt x="459848" y="1163244"/>
                  <a:pt x="476167" y="1150374"/>
                  <a:pt x="653143" y="1175657"/>
                </a:cubicBezTo>
                <a:cubicBezTo>
                  <a:pt x="668289" y="1177821"/>
                  <a:pt x="682172" y="1185333"/>
                  <a:pt x="696686" y="1190171"/>
                </a:cubicBezTo>
                <a:lnTo>
                  <a:pt x="783771" y="1248228"/>
                </a:lnTo>
                <a:cubicBezTo>
                  <a:pt x="798285" y="1257904"/>
                  <a:pt x="810765" y="1271741"/>
                  <a:pt x="827314" y="1277257"/>
                </a:cubicBezTo>
                <a:cubicBezTo>
                  <a:pt x="894260" y="1299572"/>
                  <a:pt x="855855" y="1288771"/>
                  <a:pt x="943428" y="1306285"/>
                </a:cubicBezTo>
                <a:cubicBezTo>
                  <a:pt x="1103085" y="1301447"/>
                  <a:pt x="1262915" y="1300631"/>
                  <a:pt x="1422400" y="1291771"/>
                </a:cubicBezTo>
                <a:cubicBezTo>
                  <a:pt x="1437676" y="1290922"/>
                  <a:pt x="1452259" y="1284099"/>
                  <a:pt x="1465943" y="1277257"/>
                </a:cubicBezTo>
                <a:cubicBezTo>
                  <a:pt x="1481545" y="1269456"/>
                  <a:pt x="1494972" y="1257904"/>
                  <a:pt x="1509486" y="1248228"/>
                </a:cubicBezTo>
                <a:lnTo>
                  <a:pt x="1538514" y="1161142"/>
                </a:lnTo>
                <a:lnTo>
                  <a:pt x="1553028" y="1117600"/>
                </a:lnTo>
                <a:cubicBezTo>
                  <a:pt x="1557866" y="1074057"/>
                  <a:pt x="1558951" y="1029931"/>
                  <a:pt x="1567543" y="986971"/>
                </a:cubicBezTo>
                <a:cubicBezTo>
                  <a:pt x="1573544" y="956966"/>
                  <a:pt x="1586895" y="928914"/>
                  <a:pt x="1596571" y="899885"/>
                </a:cubicBezTo>
                <a:lnTo>
                  <a:pt x="1625600" y="812800"/>
                </a:lnTo>
                <a:cubicBezTo>
                  <a:pt x="1630438" y="798286"/>
                  <a:pt x="1637114" y="784259"/>
                  <a:pt x="1640114" y="769257"/>
                </a:cubicBezTo>
                <a:lnTo>
                  <a:pt x="1654628" y="696685"/>
                </a:lnTo>
                <a:cubicBezTo>
                  <a:pt x="1631414" y="441331"/>
                  <a:pt x="1659106" y="610760"/>
                  <a:pt x="1625600" y="493485"/>
                </a:cubicBezTo>
                <a:cubicBezTo>
                  <a:pt x="1620120" y="474305"/>
                  <a:pt x="1620007" y="453270"/>
                  <a:pt x="1611086" y="435428"/>
                </a:cubicBezTo>
                <a:cubicBezTo>
                  <a:pt x="1595483" y="404223"/>
                  <a:pt x="1572381" y="377371"/>
                  <a:pt x="1553028" y="348342"/>
                </a:cubicBezTo>
                <a:lnTo>
                  <a:pt x="1494971" y="261257"/>
                </a:lnTo>
                <a:cubicBezTo>
                  <a:pt x="1485295" y="246743"/>
                  <a:pt x="1480457" y="227390"/>
                  <a:pt x="1465943" y="217714"/>
                </a:cubicBezTo>
                <a:lnTo>
                  <a:pt x="1378857" y="159657"/>
                </a:lnTo>
                <a:cubicBezTo>
                  <a:pt x="1364343" y="149981"/>
                  <a:pt x="1351863" y="136144"/>
                  <a:pt x="1335314" y="130628"/>
                </a:cubicBezTo>
                <a:lnTo>
                  <a:pt x="1291771" y="116114"/>
                </a:lnTo>
                <a:cubicBezTo>
                  <a:pt x="1262743" y="96762"/>
                  <a:pt x="1237783" y="69090"/>
                  <a:pt x="1204686" y="58057"/>
                </a:cubicBezTo>
                <a:lnTo>
                  <a:pt x="1117600" y="29028"/>
                </a:lnTo>
                <a:cubicBezTo>
                  <a:pt x="1103086" y="24190"/>
                  <a:pt x="1088900" y="18225"/>
                  <a:pt x="1074057" y="14514"/>
                </a:cubicBezTo>
                <a:lnTo>
                  <a:pt x="1016000" y="0"/>
                </a:lnTo>
                <a:cubicBezTo>
                  <a:pt x="957943" y="4838"/>
                  <a:pt x="899294" y="4937"/>
                  <a:pt x="841828" y="14514"/>
                </a:cubicBezTo>
                <a:cubicBezTo>
                  <a:pt x="811646" y="19544"/>
                  <a:pt x="784747" y="37541"/>
                  <a:pt x="754743" y="43542"/>
                </a:cubicBezTo>
                <a:lnTo>
                  <a:pt x="696686" y="58057"/>
                </a:lnTo>
                <a:close/>
              </a:path>
            </a:pathLst>
          </a:cu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1"/>
          </p:cNvCxnSpPr>
          <p:nvPr/>
        </p:nvCxnSpPr>
        <p:spPr>
          <a:xfrm>
            <a:off x="5936343" y="6937829"/>
            <a:ext cx="1721757" cy="35659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6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피보나치 수열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fibonacci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sequence)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99936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나눔바른고딕" panose="020B0603020101020101" pitchFamily="50" charset="-127"/>
              <a:buChar char="-"/>
              <a:defRPr/>
            </a:pPr>
            <a:r>
              <a:rPr lang="en-US" altLang="ko-KR" sz="24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Memoization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>
              <a:buFont typeface="맑은 고딕" panose="020B0503020000020004" pitchFamily="50" charset="-127"/>
              <a:buChar char="-"/>
              <a:defRPr/>
            </a:pPr>
            <a:endParaRPr lang="en-US" altLang="ko-KR" sz="10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계산을 반복해야 할 때</a:t>
            </a:r>
            <a:r>
              <a: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계산한 값을 </a:t>
            </a: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메모리에 저장함으로써 동일한 </a:t>
            </a:r>
            <a:r>
              <a:rPr lang="en-US" altLang="ko-KR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계산의 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 수행을 제거하여 프로그램 </a:t>
            </a: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실행속도를 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빠르게 하는 </a:t>
            </a: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</a:t>
            </a:r>
            <a:endParaRPr lang="en-US" altLang="ko-KR" sz="22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함수를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위한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캐싱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주어진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입력에 대해 항상 동일한 출력을 반환하는 알고리즘에 한해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en-US" altLang="ko-KR" sz="22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Memoization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사용하게 되면 대략 </a:t>
            </a:r>
            <a:r>
              <a: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2000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 정도는 계산이 </a:t>
            </a: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</a:t>
            </a:r>
            <a:endParaRPr lang="en-US" altLang="ko-KR" sz="22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r>
              <a: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복잡도 </a:t>
            </a:r>
            <a:r>
              <a: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O(n</a:t>
            </a:r>
            <a:r>
              <a:rPr lang="en-US" altLang="ko-KR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spc="-150" dirty="0"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576857" y="6783378"/>
            <a:ext cx="6859801" cy="3030833"/>
            <a:chOff x="1373793" y="4885657"/>
            <a:chExt cx="8654128" cy="5067334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9153" y="4885657"/>
              <a:ext cx="8608768" cy="5067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직사각형 13"/>
            <p:cNvSpPr/>
            <p:nvPr/>
          </p:nvSpPr>
          <p:spPr>
            <a:xfrm>
              <a:off x="3032760" y="4998720"/>
              <a:ext cx="2987040" cy="137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373793" y="4885657"/>
              <a:ext cx="4349744" cy="1415661"/>
              <a:chOff x="4236720" y="499819"/>
              <a:chExt cx="4349744" cy="1415661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4236720" y="499819"/>
                <a:ext cx="4349744" cy="14156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/>
              <p:cNvGrpSpPr/>
              <p:nvPr/>
            </p:nvGrpSpPr>
            <p:grpSpPr>
              <a:xfrm>
                <a:off x="4487535" y="535144"/>
                <a:ext cx="3308370" cy="1227795"/>
                <a:chOff x="4648200" y="725205"/>
                <a:chExt cx="3308370" cy="1227795"/>
              </a:xfrm>
            </p:grpSpPr>
            <p:sp>
              <p:nvSpPr>
                <p:cNvPr id="19" name="직사각형 18"/>
                <p:cNvSpPr/>
                <p:nvPr/>
              </p:nvSpPr>
              <p:spPr>
                <a:xfrm>
                  <a:off x="5262691" y="725205"/>
                  <a:ext cx="1555106" cy="46166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spc="-150" dirty="0" smtClean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Necessary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5262691" y="1409269"/>
                  <a:ext cx="2693879" cy="4616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lang="en-US" altLang="ko-KR" sz="2400" spc="-150" dirty="0" smtClean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Served from Cache</a:t>
                  </a:r>
                  <a:endPara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4648200" y="990600"/>
                  <a:ext cx="502920" cy="417320"/>
                </a:xfrm>
                <a:prstGeom prst="rect">
                  <a:avLst/>
                </a:prstGeom>
                <a:solidFill>
                  <a:srgbClr val="A3D97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648200" y="1535680"/>
                  <a:ext cx="502920" cy="417320"/>
                </a:xfrm>
                <a:prstGeom prst="rect">
                  <a:avLst/>
                </a:prstGeom>
                <a:solidFill>
                  <a:srgbClr val="99D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2" name="직사각형 21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하노이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탑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hanoi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tower)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99936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>
              <a:buFont typeface="맑은 고딕" panose="020B0503020000020004" pitchFamily="50" charset="-127"/>
              <a:buChar char="-"/>
              <a:defRPr/>
            </a:pPr>
            <a:endParaRPr lang="en-US" altLang="ko-KR" sz="10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원반과 세 개의 기둥이 있는데 원반의 크기는 각각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다름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먼저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원반은 기둥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A(source)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위치하지만 그 원반들을 기둥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C(destination)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이동해야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한번에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개의 원반만을 옮길 수 있고 어떠한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경우에도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원반은 그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보다 작은 원반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올려질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없음</a:t>
            </a:r>
            <a:endParaRPr lang="en-US" altLang="ko-KR" sz="22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408197" y="6165581"/>
            <a:ext cx="39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348073" y="6165581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229008" y="6165581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390" y="6688801"/>
            <a:ext cx="5581601" cy="1686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하노이 탑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hanoi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tower)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40171"/>
            <a:ext cx="1099936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하노이 탑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해결할 수 있는 순환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>
              <a:buFont typeface="맑은 고딕" panose="020B0503020000020004" pitchFamily="50" charset="-127"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원반을 처음 시작한 기둥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(from) 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하나의 중간 기둥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(aux)B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사용하여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원반을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목적 기둥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(to) C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이동한다고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가정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fontAlgn="base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fontAlgn="base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큰 원반을 제외한 나머지 개의 원반을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fontAlgn="base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fontAlgn="base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A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남아있던 한 개의 원반을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fontAlgn="base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fontAlgn="base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 피라미드를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이동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 fontAlgn="base"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4" indent="-342900" fontAlgn="base"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단계에서는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단계와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단계에서 했던 과정을 반복하여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이때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단계의 원반의 개수는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단계 보다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적어짐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1951760" y="7144623"/>
            <a:ext cx="7581184" cy="2695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9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void 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hanoi(int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int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int </a:t>
            </a:r>
            <a:r>
              <a:rPr kumimoji="1" lang="en-US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aux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int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)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{</a:t>
            </a:r>
            <a:endParaRPr kumimoji="1" lang="en-US" altLang="ko-KR" sz="2200" i="0" u="none" strike="noStrike" cap="none" normalizeH="0" baseline="0" dirty="0" smtClean="0">
              <a:ln>
                <a:noFill/>
              </a:ln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9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   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if (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1) </a:t>
            </a:r>
            <a:r>
              <a:rPr lang="ko-K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move</a:t>
            </a:r>
            <a:r>
              <a:rPr kumimoji="1" lang="ko-K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</a:t>
            </a:r>
            <a:r>
              <a:rPr lang="ko-K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</a:t>
            </a:r>
            <a:r>
              <a:rPr kumimoji="1" lang="ko-K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</a:t>
            </a:r>
            <a:r>
              <a:rPr lang="ko-K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kumimoji="1" lang="ko-K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); 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</a:t>
            </a:r>
            <a:r>
              <a:rPr kumimoji="1" lang="en-US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//</a:t>
            </a:r>
            <a:r>
              <a:rPr kumimoji="1" lang="ko-KR" altLang="en-US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종결조건</a:t>
            </a:r>
            <a:r>
              <a:rPr kumimoji="1" lang="en-US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ts val="29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  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else { </a:t>
            </a:r>
            <a:endParaRPr kumimoji="1" lang="en-US" altLang="ko-KR" sz="2200" i="0" u="none" strike="noStrike" cap="none" normalizeH="0" baseline="0" dirty="0" smtClean="0">
              <a:ln>
                <a:noFill/>
              </a:ln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9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  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hanoi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1,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</a:t>
            </a:r>
            <a:r>
              <a:rPr kumimoji="1" lang="en-US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aux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); </a:t>
            </a:r>
            <a:endParaRPr kumimoji="1" lang="en-US" altLang="ko-KR" sz="220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9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   </a:t>
            </a:r>
            <a:r>
              <a:rPr kumimoji="1"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(1, from, aux, to); 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//</a:t>
            </a:r>
            <a:r>
              <a:rPr kumimoji="1"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move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); </a:t>
            </a:r>
            <a:endParaRPr kumimoji="1" lang="en-US" altLang="ko-KR" sz="2200" i="0" u="none" strike="noStrike" cap="none" normalizeH="0" baseline="0" dirty="0" smtClean="0">
              <a:ln>
                <a:noFill/>
              </a:ln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9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  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hanoi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1, </a:t>
            </a:r>
            <a:r>
              <a:rPr kumimoji="1" lang="en-US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aux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from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</a:t>
            </a:r>
            <a:r>
              <a:rPr kumimoji="0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); 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}</a:t>
            </a:r>
            <a:endParaRPr kumimoji="1" lang="en-US" altLang="ko-KR" sz="2200" i="0" u="none" strike="noStrike" cap="none" normalizeH="0" baseline="0" dirty="0" smtClean="0">
              <a:ln>
                <a:noFill/>
              </a:ln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900"/>
              </a:lnSpc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}</a:t>
            </a:r>
            <a:endParaRPr kumimoji="1" lang="ko-KR" altLang="ko-KR" sz="2200" i="0" u="none" strike="noStrike" cap="none" normalizeH="0" baseline="0" dirty="0" smtClean="0">
              <a:ln>
                <a:noFill/>
              </a:ln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16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하노이 탑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hanoi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tower)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49" y="7656650"/>
            <a:ext cx="2719858" cy="10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240290" y="8818976"/>
            <a:ext cx="233108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원반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33" y="7614709"/>
            <a:ext cx="2719858" cy="10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5698850" y="8812352"/>
            <a:ext cx="232467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원반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931042" y="7290609"/>
            <a:ext cx="10887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시작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16750" y="7275162"/>
            <a:ext cx="22493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원반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454" y="6245333"/>
            <a:ext cx="2720215" cy="10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77" y="6223262"/>
            <a:ext cx="2719858" cy="10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889134" y="6603093"/>
            <a:ext cx="278295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4902388" y="7948173"/>
            <a:ext cx="278295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58830" y="3350166"/>
            <a:ext cx="1101396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나눔바른고딕" panose="020B0603020101020101" pitchFamily="50" charset="-127"/>
              <a:buChar char="-"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하노이 탑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해결할 수 있는 순환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입력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 : </a:t>
            </a: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hanoi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'A',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'B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',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'C‘)</a:t>
            </a:r>
          </a:p>
          <a:p>
            <a:pPr marL="342900" lvl="1" indent="-342900">
              <a:buFont typeface="맑은 고딕" panose="020B0503020000020004" pitchFamily="50" charset="-127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</a:pPr>
            <a:r>
              <a:rPr kumimoji="1"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(2</a:t>
            </a:r>
            <a:r>
              <a:rPr kumimoji="1"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A, C, 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B)</a:t>
            </a:r>
          </a:p>
          <a:p>
            <a:pPr marL="972000" lvl="2" indent="-342900">
              <a:buFont typeface="Wingdings" panose="05000000000000000000" pitchFamily="2" charset="2"/>
              <a:buChar char="§"/>
            </a:pPr>
            <a:endParaRPr kumimoji="1"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1440000" lvl="3" indent="-342900">
              <a:buFont typeface="Wingdings" panose="05000000000000000000" pitchFamily="2" charset="2"/>
              <a:buChar char="ü"/>
            </a:pPr>
            <a:r>
              <a:rPr kumimoji="1"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(1, A, B, C)  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  <a:sym typeface="Symbol"/>
              </a:rPr>
              <a:t>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A → C   </a:t>
            </a:r>
          </a:p>
          <a:p>
            <a:pPr marL="1440000" lvl="3" indent="-342900">
              <a:buFont typeface="Wingdings" panose="05000000000000000000" pitchFamily="2" charset="2"/>
              <a:buChar char="ü"/>
            </a:pPr>
            <a:endParaRPr kumimoji="1"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1440000" lvl="3" indent="-342900">
              <a:buFont typeface="Wingdings" panose="05000000000000000000" pitchFamily="2" charset="2"/>
              <a:buChar char="ü"/>
            </a:pPr>
            <a:r>
              <a:rPr kumimoji="1"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A, 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C, B)  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  <a:sym typeface="Symbol"/>
              </a:rPr>
              <a:t>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A → 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B</a:t>
            </a:r>
          </a:p>
          <a:p>
            <a:pPr marL="1440000" lvl="3" indent="-342900">
              <a:buFont typeface="Wingdings" panose="05000000000000000000" pitchFamily="2" charset="2"/>
              <a:buChar char="ü"/>
            </a:pPr>
            <a:endParaRPr kumimoji="1"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1440000" lvl="3" indent="-342900">
              <a:buFont typeface="Wingdings" panose="05000000000000000000" pitchFamily="2" charset="2"/>
              <a:buChar char="ü"/>
            </a:pPr>
            <a:r>
              <a:rPr kumimoji="1"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C, A, B)  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  <a:sym typeface="Symbol"/>
              </a:rPr>
              <a:t>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C 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→ 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B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484945" y="4181163"/>
            <a:ext cx="3134063" cy="14465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hanoi</a:t>
            </a:r>
            <a:r>
              <a:rPr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(3, 'A', 'B', 'C</a:t>
            </a:r>
            <a:r>
              <a:rPr lang="en-US" altLang="ko-KR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‘)</a:t>
            </a:r>
          </a:p>
          <a:p>
            <a:pPr marL="720000" lvl="1" indent="-342900">
              <a:buFont typeface="나눔바른고딕" panose="020B0603020101020101" pitchFamily="50" charset="-127"/>
              <a:buChar char="-"/>
            </a:pPr>
            <a:r>
              <a:rPr kumimoji="1" lang="en-US" altLang="ko-KR" sz="22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(2, A, C, </a:t>
            </a:r>
            <a:r>
              <a:rPr kumimoji="1" lang="en-US" altLang="ko-KR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B)</a:t>
            </a:r>
          </a:p>
          <a:p>
            <a:pPr marL="720000" lvl="1" indent="-342900">
              <a:buFont typeface="나눔바른고딕" panose="020B0603020101020101" pitchFamily="50" charset="-127"/>
              <a:buChar char="-"/>
            </a:pPr>
            <a:r>
              <a:rPr kumimoji="1" lang="en-US" altLang="ko-KR" sz="2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</a:t>
            </a:r>
            <a:r>
              <a:rPr kumimoji="1"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A, B, C) </a:t>
            </a:r>
            <a:endParaRPr kumimoji="1" lang="en-US" altLang="ko-KR" sz="22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720000" lvl="1" indent="-342900">
              <a:buFont typeface="나눔바른고딕" panose="020B0603020101020101" pitchFamily="50" charset="-127"/>
              <a:buChar char="-"/>
            </a:pPr>
            <a:r>
              <a:rPr kumimoji="1" lang="en-US" altLang="ko-KR" sz="22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(2</a:t>
            </a:r>
            <a:r>
              <a:rPr kumimoji="1" lang="en-US" altLang="ko-KR" sz="2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B, A, C</a:t>
            </a:r>
            <a:r>
              <a:rPr kumimoji="1" lang="en-US" altLang="ko-KR" sz="22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)</a:t>
            </a:r>
            <a:endParaRPr lang="en-US" altLang="ko-KR" sz="22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왼쪽 화살표 6"/>
          <p:cNvSpPr/>
          <p:nvPr/>
        </p:nvSpPr>
        <p:spPr>
          <a:xfrm>
            <a:off x="6546273" y="4790102"/>
            <a:ext cx="644236" cy="2286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2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하노이 탑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hanoi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tower)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34" y="6690269"/>
            <a:ext cx="2719858" cy="105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40" y="6690269"/>
            <a:ext cx="2679443" cy="105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208979" y="7722698"/>
            <a:ext cx="2335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원반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07614" y="7735952"/>
            <a:ext cx="228940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2000" spc="-1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원반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834" y="8141390"/>
            <a:ext cx="2693688" cy="105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740" y="8141389"/>
            <a:ext cx="2670351" cy="1058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2252587" y="9187074"/>
            <a:ext cx="232467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원반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93514" y="9180450"/>
            <a:ext cx="23358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원반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spc="-15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</a:t>
            </a:r>
            <a:endParaRPr lang="ko-KR" altLang="en-US" sz="2000" spc="-1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935520" y="6931407"/>
            <a:ext cx="278295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>
            <a:off x="4928896" y="8455389"/>
            <a:ext cx="278295" cy="377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358830" y="3350166"/>
            <a:ext cx="11013967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나눔바른고딕" panose="020B0603020101020101" pitchFamily="50" charset="-127"/>
              <a:buChar char="-"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하노이 탑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해결할 수 있는 순환 알고리즘 예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 입력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/>
              </a:rPr>
              <a:t> : </a:t>
            </a: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hanoi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(3, 'A', 'B', 'C‘)</a:t>
            </a:r>
          </a:p>
          <a:p>
            <a:pPr marL="342900" lvl="1" indent="-342900">
              <a:buFont typeface="나눔바른고딕" panose="020B0603020101020101" pitchFamily="50" charset="-127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>
              <a:buFont typeface="Wingdings" panose="05000000000000000000" pitchFamily="2" charset="2"/>
              <a:buChar char="§"/>
            </a:pPr>
            <a:r>
              <a:rPr kumimoji="1"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</a:t>
            </a:r>
            <a:r>
              <a:rPr kumimoji="1"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A, B, C)  </a:t>
            </a:r>
            <a:r>
              <a:rPr kumimoji="1"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  <a:sym typeface="Symbol"/>
              </a:rPr>
              <a:t></a:t>
            </a:r>
            <a:r>
              <a:rPr kumimoji="1"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A → 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C</a:t>
            </a:r>
          </a:p>
          <a:p>
            <a:pPr marL="972000" lvl="2" indent="-342900">
              <a:buFont typeface="Wingdings" panose="05000000000000000000" pitchFamily="2" charset="2"/>
              <a:buChar char="§"/>
            </a:pPr>
            <a:endParaRPr kumimoji="1"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972000" lvl="2" indent="-342900">
              <a:buFont typeface="Wingdings" panose="05000000000000000000" pitchFamily="2" charset="2"/>
              <a:buChar char="§"/>
            </a:pPr>
            <a:r>
              <a:rPr kumimoji="1"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(2</a:t>
            </a:r>
            <a:r>
              <a:rPr kumimoji="1"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B, A, </a:t>
            </a:r>
            <a:r>
              <a:rPr kumimoji="1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C)</a:t>
            </a:r>
          </a:p>
          <a:p>
            <a:pPr marL="972000" lvl="2" indent="-342900">
              <a:buFont typeface="Wingdings" panose="05000000000000000000" pitchFamily="2" charset="2"/>
              <a:buChar char="§"/>
            </a:pPr>
            <a:endParaRPr kumimoji="1"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1440000" lvl="3" indent="-342900">
              <a:buFont typeface="Wingdings" panose="05000000000000000000" pitchFamily="2" charset="2"/>
              <a:buChar char="ü"/>
            </a:pPr>
            <a:r>
              <a:rPr kumimoji="1"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B, C, A)  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  <a:sym typeface="Symbol"/>
              </a:rPr>
              <a:t>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B → 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A</a:t>
            </a:r>
          </a:p>
          <a:p>
            <a:pPr marL="1440000" lvl="3" indent="-342900">
              <a:buFont typeface="Wingdings" panose="05000000000000000000" pitchFamily="2" charset="2"/>
              <a:buChar char="ü"/>
            </a:pPr>
            <a:endParaRPr kumimoji="1"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1440000" lvl="3" indent="-342900">
              <a:buFont typeface="Wingdings" panose="05000000000000000000" pitchFamily="2" charset="2"/>
              <a:buChar char="ü"/>
            </a:pPr>
            <a:r>
              <a:rPr kumimoji="1"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B, A, C)  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  <a:sym typeface="Symbol"/>
              </a:rPr>
              <a:t>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B → 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C</a:t>
            </a:r>
          </a:p>
          <a:p>
            <a:pPr marL="1440000" lvl="3" indent="-342900">
              <a:buFont typeface="Wingdings" panose="05000000000000000000" pitchFamily="2" charset="2"/>
              <a:buChar char="ü"/>
            </a:pPr>
            <a:endParaRPr kumimoji="1"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  <a:cs typeface="Courier New" pitchFamily="49" charset="0"/>
            </a:endParaRPr>
          </a:p>
          <a:p>
            <a:pPr marL="1440000" lvl="3" indent="-342900">
              <a:buFont typeface="Wingdings" panose="05000000000000000000" pitchFamily="2" charset="2"/>
              <a:buChar char="ü"/>
            </a:pPr>
            <a:r>
              <a:rPr kumimoji="1"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hanoi</a:t>
            </a: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(1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, A, B, C)  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  <a:sym typeface="Symbol"/>
              </a:rPr>
              <a:t></a:t>
            </a:r>
            <a:r>
              <a:rPr kumimoji="1"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Courier New" pitchFamily="49" charset="0"/>
              </a:rPr>
              <a:t>  A → C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40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하노이 탑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hanoi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tower)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73433" y="3340171"/>
            <a:ext cx="9559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hanoi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(3, ‘A’, ‘B’, ‘C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’)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 완성하는 프로그램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901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towerOfHanoi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n, char from, char aux, char to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== 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Move disk 1 from %c to %c", from, to);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towerOfHanoi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from, to, aux);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Move disk %d from %c to %c", n, from, to);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towerOfHanoi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aux, from, to);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 = 3; 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 원판의 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towerOfHanoi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'A', 'B', 'C'); 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1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하노이 탑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hanoi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tower)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73433" y="3340171"/>
            <a:ext cx="9559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hanoi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(3, ‘A’, ‘B’, ‘C’)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를 완성하는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 ⇒ 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번의 이동 발생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2341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Move disk 1 from A to C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Move disk 2 from A to B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Move disk 1 from C to B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Move disk 3 from A to C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Move disk 1 from B to A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Move disk 2 from B to C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Move disk 1 from A to C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12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941761" y="7954956"/>
            <a:ext cx="1195677" cy="415767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몸체</a:t>
            </a:r>
            <a:endParaRPr lang="ko-KR" altLang="en-US" sz="18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841272" y="6574228"/>
            <a:ext cx="1195677" cy="415767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2000" spc="-15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spc="-150" dirty="0" smtClean="0"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이름</a:t>
            </a:r>
            <a:endParaRPr lang="ko-KR" altLang="en-US" sz="1800" spc="-150" dirty="0">
              <a:solidFill>
                <a:srgbClr val="00B05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171322" y="6574228"/>
            <a:ext cx="1733141" cy="415767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인자</a:t>
            </a:r>
            <a:r>
              <a:rPr lang="en-US" altLang="ko-KR" sz="2000" spc="-150" dirty="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(augment)</a:t>
            </a:r>
            <a:endParaRPr lang="ko-KR" altLang="en-US" sz="1800" spc="-150" dirty="0">
              <a:solidFill>
                <a:srgbClr val="FFC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531080" y="6574228"/>
            <a:ext cx="1195677" cy="415767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반환형</a:t>
            </a:r>
            <a:endParaRPr lang="ko-KR" altLang="en-US" sz="1800" spc="-15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왼쪽 중괄호 3"/>
          <p:cNvSpPr/>
          <p:nvPr/>
        </p:nvSpPr>
        <p:spPr>
          <a:xfrm>
            <a:off x="3242147" y="7518467"/>
            <a:ext cx="117341" cy="14267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68923" y="7028095"/>
            <a:ext cx="279140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 n</a:t>
            </a: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int ret = 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int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for (i = 1; i &lt;= n; i++)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ret *= i;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return ret;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200" i="0" u="none" strike="noStrike" cap="none" normalizeH="0" baseline="0" dirty="0" smtClean="0">
                <a:ln>
                  <a:noFill/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45360" y="7303023"/>
            <a:ext cx="28029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fact_a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factorial(</a:t>
            </a:r>
            <a:r>
              <a:rPr lang="en-US" altLang="ko-KR" sz="220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6121757" y="7733910"/>
            <a:ext cx="1736862" cy="12113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5950307" y="7303023"/>
            <a:ext cx="1908312" cy="2154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모서리가 둥근 직사각형 43"/>
          <p:cNvSpPr/>
          <p:nvPr/>
        </p:nvSpPr>
        <p:spPr>
          <a:xfrm>
            <a:off x="9057522" y="7733910"/>
            <a:ext cx="2178012" cy="60565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5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매개변수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(parameter)</a:t>
            </a:r>
            <a:endParaRPr lang="ko-KR" altLang="en-US" sz="1800" spc="-150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037892" y="7410745"/>
            <a:ext cx="0" cy="15344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3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defTabSz="9144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  <a:defRPr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하나의 특별한 목적의 작업을 수행하기 위해 독립적으로 설계된 코드들의 모임으로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단위를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의미함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817316" cy="523220"/>
            <a:chOff x="1577990" y="2199825"/>
            <a:chExt cx="2817316" cy="420404"/>
          </a:xfrm>
        </p:grpSpPr>
        <p:sp>
          <p:nvSpPr>
            <p:cNvPr id="4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27658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(function)</a:t>
              </a: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215520" y="4981929"/>
            <a:ext cx="918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0000101010101" charset="-127"/>
                <a:ea typeface="나눔바른고딕" panose="020B0600000101010101" charset="-127"/>
              </a:rPr>
              <a:t>y=f(x)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699" y="4395812"/>
            <a:ext cx="2576675" cy="185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57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454529" cy="523220"/>
            <a:chOff x="1577990" y="2199825"/>
            <a:chExt cx="6454529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91379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 알고리즘을 </a:t>
              </a:r>
              <a:r>
                <a:rPr lang="ko-KR" altLang="en-US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비순환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알고리즘으로 변환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090324" y="2826903"/>
            <a:ext cx="11282473" cy="3858785"/>
            <a:chOff x="1090324" y="4501085"/>
            <a:chExt cx="11282473" cy="385878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4501085"/>
              <a:ext cx="11282473" cy="461665"/>
              <a:chOff x="1454251" y="3664625"/>
              <a:chExt cx="11282473" cy="461665"/>
            </a:xfrm>
          </p:grpSpPr>
          <p:sp>
            <p:nvSpPr>
              <p:cNvPr id="58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</a:pP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변환</a:t>
                </a:r>
                <a:r>
                  <a:rPr lang="en-US" altLang="ko-KR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ko-KR" altLang="en-US" sz="2400" b="1" spc="-15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과정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5035883"/>
              <a:ext cx="10999364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나눔바른고딕" panose="020B0603020101020101" pitchFamily="50" charset="-127"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순환구조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반복구조로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반복구조를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알고리즘은 순환구조를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통해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구현하는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것이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가능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맑은 고딕" panose="020B0503020000020004" pitchFamily="50" charset="-127"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1550" lvl="2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재귀 함수의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메모리와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성능에 대한 문제점을 해결할 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1" indent="-342900"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1" indent="-342900">
                <a:buFontTx/>
                <a:buChar char="-"/>
                <a:defRPr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5750" lvl="1" indent="-342900">
                <a:buFontTx/>
                <a:buChar char="-"/>
                <a:defRPr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  순환 </a:t>
              </a: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함수에서 비 순환을 위한 초기조건을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구함</a:t>
              </a:r>
              <a:endParaRPr lang="en-US" altLang="ko-KR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171450">
                <a:buFont typeface="Wingdings" panose="05000000000000000000" pitchFamily="2" charset="2"/>
                <a:buChar char="§"/>
                <a:defRPr/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  순환 </a:t>
              </a: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함수의 현재 값과 다음 값과의 관계를 이용하여 다음 값을 구하는 </a:t>
              </a: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관계식을 유도</a:t>
              </a:r>
              <a:endParaRPr lang="en-US" altLang="ko-KR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171450">
                <a:buFont typeface="Wingdings" panose="05000000000000000000" pitchFamily="2" charset="2"/>
                <a:buChar char="§"/>
                <a:defRPr/>
              </a:pPr>
              <a:endParaRPr lang="en-US" altLang="ko-KR" sz="10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  <a:defRPr/>
              </a:pPr>
              <a:r>
                <a:rPr lang="ko-KR" altLang="en-US" sz="22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  관계식을 </a:t>
              </a:r>
              <a:r>
                <a:rPr lang="ko-KR" altLang="en-US" sz="22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 순환으로 표현</a:t>
              </a:r>
              <a:endParaRPr lang="en-US" altLang="ko-KR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783080" y="6894584"/>
            <a:ext cx="4367176" cy="2646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spc="-150" dirty="0" err="1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factorial(</a:t>
            </a:r>
            <a:r>
              <a:rPr lang="en-US" altLang="ko-KR" sz="2200" spc="-15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n</a:t>
            </a:r>
            <a:r>
              <a:rPr lang="en-US" altLang="ko-KR" sz="2200" spc="-15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{</a:t>
            </a:r>
            <a:endParaRPr lang="en-US" altLang="ko-KR" sz="22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      if (n&lt;1) return (1);   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//</a:t>
            </a:r>
            <a:r>
              <a:rPr lang="ko-KR" altLang="en-US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종료 조건</a:t>
            </a:r>
            <a:endParaRPr lang="en-US" altLang="ko-KR" sz="22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      else return 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(n*factorial(n-1));</a:t>
            </a:r>
          </a:p>
          <a:p>
            <a:pPr>
              <a:lnSpc>
                <a:spcPct val="150000"/>
              </a:lnSpc>
            </a:pP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  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}</a:t>
            </a:r>
            <a:endParaRPr lang="en-US" altLang="ko-KR" sz="22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spc="-150" dirty="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355080" y="6879217"/>
            <a:ext cx="4979670" cy="2739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spc="-150" dirty="0" err="1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factorial</a:t>
            </a:r>
            <a:r>
              <a:rPr lang="ko-KR" altLang="en-US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_iteration(</a:t>
            </a:r>
            <a:r>
              <a:rPr lang="en-US" altLang="ko-KR" sz="2200" spc="-15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n) </a:t>
            </a: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{   </a:t>
            </a:r>
            <a:endParaRPr lang="en-US" altLang="ko-KR" sz="22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sz="10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    </a:t>
            </a:r>
            <a:r>
              <a:rPr lang="en-US" altLang="ko-KR" sz="2200" spc="-150" dirty="0" err="1" smtClean="0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k, v=1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; //</a:t>
            </a:r>
            <a:r>
              <a:rPr lang="ko-KR" altLang="en-US" sz="2200" spc="-150" dirty="0" err="1" smtClean="0">
                <a:latin typeface="나눔바른고딕" panose="020B0600000101010101" charset="-127"/>
                <a:ea typeface="나눔바른고딕" panose="020B0600000101010101" charset="-127"/>
              </a:rPr>
              <a:t>비순환을</a:t>
            </a:r>
            <a:r>
              <a:rPr lang="ko-KR" altLang="en-US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위한 초기 조건</a:t>
            </a:r>
            <a:endParaRPr lang="en-US" altLang="ko-KR" sz="22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sz="10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    </a:t>
            </a:r>
            <a:r>
              <a:rPr lang="en-US" altLang="ko-KR" sz="2200" spc="-15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for(k=n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; k&gt;0; k-</a:t>
            </a:r>
            <a:r>
              <a:rPr lang="en-US" altLang="ko-KR" sz="2200" spc="-15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-)</a:t>
            </a:r>
          </a:p>
          <a:p>
            <a:endParaRPr lang="en-US" altLang="ko-KR" sz="1000" spc="-150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</a:t>
            </a:r>
            <a:r>
              <a:rPr lang="en-US" altLang="ko-KR" sz="2200" spc="-15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    v=v*k;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//</a:t>
            </a:r>
            <a:r>
              <a:rPr lang="ko-KR" altLang="en-US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관계식</a:t>
            </a:r>
            <a:endParaRPr lang="en-US" altLang="ko-KR" sz="2200" spc="-1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sz="10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     </a:t>
            </a: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return v;</a:t>
            </a:r>
          </a:p>
          <a:p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 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}</a:t>
            </a:r>
            <a:endParaRPr lang="en-US" altLang="ko-KR" sz="2200" spc="-1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99056" y="8734900"/>
            <a:ext cx="1978432" cy="60565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공간복잡도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O(n)</a:t>
            </a:r>
          </a:p>
          <a:p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시간복잡도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O(n)</a:t>
            </a:r>
            <a:endParaRPr lang="ko-KR" altLang="en-US" sz="1800" spc="-150" dirty="0">
              <a:solidFill>
                <a:srgbClr val="FFFF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948648" y="8768664"/>
            <a:ext cx="1978432" cy="605654"/>
          </a:xfrm>
          <a:prstGeom prst="round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공간복잡도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O(1)</a:t>
            </a:r>
          </a:p>
          <a:p>
            <a:r>
              <a:rPr lang="ko-KR" altLang="en-US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시간복잡도 </a:t>
            </a:r>
            <a:r>
              <a:rPr lang="en-US" altLang="ko-KR" sz="2000" spc="-150" dirty="0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O(n)</a:t>
            </a:r>
            <a:endParaRPr lang="ko-KR" altLang="en-US" sz="1800" spc="-150" dirty="0">
              <a:solidFill>
                <a:srgbClr val="FFFF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6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30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 함수의 특징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373433" y="3340171"/>
            <a:ext cx="1099936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문제를 해결하기 위하여 함수가 자기 자신을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호출할 때마다 문제가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작아지고 단순해져 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문제의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해결점에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도달 함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프렉탈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모형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일부 작은 조각이 전체와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기하학적으로 비슷하게  무한대로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반복하면서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만들어내는 형태를 말함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하기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어렵고 복잡한 문제들을 간단히 정의할 수 있고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표현법이  매우 간단함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코딩이 단순하여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가독성이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좋으며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수정이 용이함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사용이 줄어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듬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 시 매번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기억공간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사용으로 인한 수행시간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오버헤드 및 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오버플로우가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발생할 수 있음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21" y="5143500"/>
            <a:ext cx="2331263" cy="139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01" y="5143500"/>
            <a:ext cx="1575560" cy="123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744" y="5098981"/>
            <a:ext cx="2399886" cy="144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 flipV="1">
            <a:off x="-2" y="1238048"/>
            <a:ext cx="959142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891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 함수의</a:t>
            </a:r>
            <a:r>
              <a:rPr lang="en-US" altLang="ko-KR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 및 고려사항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559506" cy="523220"/>
            <a:chOff x="1577990" y="2199825"/>
            <a:chExt cx="3559506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01877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 함수의 고려사항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959142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89114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 함수의</a:t>
            </a:r>
            <a:r>
              <a:rPr lang="en-US" altLang="ko-KR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 및 고려사항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 알고리즘을 사용할 때 고려해야 할 사항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373433" y="3340171"/>
            <a:ext cx="1099936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호출을 끝낼 수 있는 종료조건을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확인해야 함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순환함수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안에서의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종료조건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하지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않으면 시스템이 무한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반복으로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오류를 범하게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호출로 프로그램이 간단해 질 수 있는지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확인이 필요함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 호출은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활성 레코드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(activation record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관련된 정보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지역 변수와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인수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 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 등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저장해야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하므로 기억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공간이 충분한지 확인 후에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사용해야 함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호출을 사용하여 특별한 이점이 없을 경우에는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 순환 방법의  사용이 좋음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287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순환호출은 문맥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(context switch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일어나기 때문에 재귀 호출은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반복호출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비해 수행 시간이 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느림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287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287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효율적인 </a:t>
            </a:r>
            <a:r>
              <a:rPr lang="ko-KR" altLang="en-US" sz="22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 디자인을 위해서는 권장되는 방법은 아님</a:t>
            </a:r>
            <a:endParaRPr lang="en-US" altLang="ko-KR" sz="22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0287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2200" spc="-1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3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573152" cy="523220"/>
            <a:chOff x="1577990" y="2199825"/>
            <a:chExt cx="657315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60324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퇴각 검색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되추적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backtracking)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373433" y="3340171"/>
            <a:ext cx="10999364" cy="2846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해결하는 과정에서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고려할 수 있는 모든 경우의 수를 모두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탐색해보는 일반적인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sort of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recursion)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말함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 과정에서 해를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 도중 해가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아니면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되돌아가서 다시 해를 찾아가는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한정 조건을 가진 문제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(constraint satisfaction problem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제약 충족 문제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navigation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system, decision problem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optimization problem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enumeration problem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등에 주로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660829" y="7928795"/>
            <a:ext cx="5711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미로에서 길 찾기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갈림길에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표시를 해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두었으면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5" y="6242870"/>
            <a:ext cx="4123856" cy="344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75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573152" cy="523220"/>
            <a:chOff x="1577990" y="2199825"/>
            <a:chExt cx="657315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60324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퇴각 검색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되추적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backtracking)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용어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373433" y="3340171"/>
            <a:ext cx="1099936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상태공간 트리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(state space tree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백트래킹을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고려해야 할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경우의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 구조를 이용하여 표현한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542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해를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찾기 위해 탐색할 필요가 있는 모든 후보들을 포함하는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트리임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트리의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노드들을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방문하면 해를 찾을 수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근노드에서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출발하여 체계적으로 모든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방문하는 절차를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기술함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가지치기가 이루어진 부분집합의 합 구하기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(=13)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문제의 상태공간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80" y="6325604"/>
            <a:ext cx="6008975" cy="354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88868" y="7350720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weight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273" y="9289473"/>
            <a:ext cx="848600" cy="5818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573152" cy="523220"/>
            <a:chOff x="1577990" y="2199825"/>
            <a:chExt cx="657315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60324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퇴각 검색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되추적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backtracking)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용어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373433" y="3340171"/>
            <a:ext cx="1099936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유망성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(promising)  -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특정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제약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(constraints)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또는 제한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(limitations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검사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972000" lvl="2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542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풀면서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가지  조건들을 고려한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상태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경우의 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대해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상태가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 답인지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해답이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나올 가능성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검사하여 점진적으로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나감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전혀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해답이 나올 가능성이 없는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노드는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유망하지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않음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non-promising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-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서브트리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탐색은 무의미함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440000" lvl="3" indent="-342900" defTabSz="914400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않으면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유망함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(promising)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542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그래프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 방법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깊이우선탐색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(depth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DFS)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 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너비우선탐색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(breadth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 BFS), 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최선 우선 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 등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54200" lvl="2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가지치기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(pruning) 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DFS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정점을 탐색하는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조건에 맞지 않는 가지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 경로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자르고 다른 탐색 경로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부모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돌아가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탐색의 시간을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절약하기 위한 과정을 말함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542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등으로 구현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511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573152" cy="523220"/>
            <a:chOff x="1577990" y="2199825"/>
            <a:chExt cx="657315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60324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퇴각 검색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되추적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backtracking)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깊이우선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탐색 방법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373433" y="3340171"/>
            <a:ext cx="109993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맹목적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탐색방법의 하나로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시작점부터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 분기로 넘어가기 전에 해당 분기를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완벽하게 탐색하는 방법을 말함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탐색트리에서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근노드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(root node)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선택하여 방문하고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모든 후손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(descendant)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차례로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보통 왼쪽에서 오른쪽으로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preorder tree traversal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40354" y="6074056"/>
            <a:ext cx="680488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void </a:t>
            </a:r>
            <a:r>
              <a:rPr lang="en-US" altLang="ko-KR" sz="2400" dirty="0" smtClean="0">
                <a:solidFill>
                  <a:srgbClr val="FF0000"/>
                </a:solidFill>
              </a:rPr>
              <a:t>DFS(node </a:t>
            </a:r>
            <a:r>
              <a:rPr lang="en-US" altLang="ko-KR" sz="2400" dirty="0">
                <a:solidFill>
                  <a:srgbClr val="FF0000"/>
                </a:solidFill>
              </a:rPr>
              <a:t>v) </a:t>
            </a:r>
            <a:r>
              <a:rPr lang="en-US" altLang="ko-KR" sz="2400" dirty="0" smtClean="0"/>
              <a:t>{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node </a:t>
            </a:r>
            <a:r>
              <a:rPr lang="en-US" altLang="ko-KR" sz="2400" dirty="0"/>
              <a:t>u;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visit </a:t>
            </a:r>
            <a:r>
              <a:rPr lang="en-US" altLang="ko-KR" sz="2400" dirty="0"/>
              <a:t>v; </a:t>
            </a:r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   for </a:t>
            </a:r>
            <a:r>
              <a:rPr lang="en-US" altLang="ko-KR" sz="2400" dirty="0"/>
              <a:t>(each child u of v) // from left to right </a:t>
            </a:r>
            <a:endParaRPr lang="en-US" altLang="ko-KR" sz="2400" dirty="0" smtClean="0"/>
          </a:p>
          <a:p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         DFS(u</a:t>
            </a:r>
            <a:r>
              <a:rPr lang="en-US" altLang="ko-KR" sz="2400" dirty="0">
                <a:solidFill>
                  <a:srgbClr val="FF0000"/>
                </a:solidFill>
              </a:rPr>
              <a:t>) </a:t>
            </a:r>
            <a:endParaRPr lang="en-US" altLang="ko-KR" sz="2400" dirty="0" smtClean="0">
              <a:solidFill>
                <a:srgbClr val="FF0000"/>
              </a:solidFill>
            </a:endParaRPr>
          </a:p>
          <a:p>
            <a:r>
              <a:rPr lang="en-US" altLang="ko-KR" sz="2400" dirty="0" smtClean="0"/>
              <a:t>}</a:t>
            </a:r>
            <a:endParaRPr lang="en-US" altLang="ko-KR" sz="1000" spc="-15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4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573152" cy="523220"/>
            <a:chOff x="1577990" y="2199825"/>
            <a:chExt cx="657315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60324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퇴각 검색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되추적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backtracking)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깊이우선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탐색 방법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373433" y="3340171"/>
            <a:ext cx="109993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722" y="4234555"/>
            <a:ext cx="4131896" cy="405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06" y="4234555"/>
            <a:ext cx="3758034" cy="405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573152" cy="523220"/>
            <a:chOff x="1577990" y="2199825"/>
            <a:chExt cx="657315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60324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퇴각 검색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되추적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backtracking)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 알고리즘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9088" y="4075183"/>
            <a:ext cx="9691623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상태공간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유망한지를 점검한다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유망하지 않으면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부모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노드로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돌아가서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계속한다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73433" y="3340171"/>
            <a:ext cx="1099936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백트래킹 절차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799089" y="6080701"/>
            <a:ext cx="9691622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(node v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(promising(v))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유망성이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있으면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(there is a solution at v)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write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 solution;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else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for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(each child u of v)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checknode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200" b="0" i="0" u="none" strike="noStrike" cap="none" normalizeH="0" baseline="0" dirty="0" smtClean="0">
                <a:ln>
                  <a:noFill/>
                </a:ln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굴림" pitchFamily="50" charset="-127"/>
              </a:rPr>
              <a:t>}</a:t>
            </a:r>
            <a:endParaRPr kumimoji="1" lang="ko-KR" altLang="ko-KR" sz="2200" b="0" i="0" u="none" strike="noStrike" cap="none" normalizeH="0" baseline="0" dirty="0" smtClean="0">
              <a:ln>
                <a:noFill/>
              </a:ln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3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6573152" cy="523220"/>
            <a:chOff x="1577990" y="2199825"/>
            <a:chExt cx="657315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603242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퇴각 검색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되추적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backtracking)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백트래킹과  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DFS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차이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373433" y="3340171"/>
            <a:ext cx="109993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  -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깊이우선탐색하여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모든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방문하는 것을 목표로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 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완전 탐색으로 인해 유한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 내에 끝나지 않을 수도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해가 없는 경로에 깊이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빠질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가능성이 있음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2000" lvl="2" indent="-17145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구했을 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그것이 최적이 아닐 수도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백트래킹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불필요한 탐색을 하지 않기 위해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가지치기를 통해 유망하지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않은 경우의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수를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줄이는 것을 목표로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6200" lvl="1" indent="-342900" defTabSz="914400" fontAlgn="base">
              <a:spcBef>
                <a:spcPct val="0"/>
              </a:spcBef>
              <a:buFont typeface="나눔바른고딕" panose="020B0603020101020101" pitchFamily="50" charset="-127"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일단 방문해보고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이상 진행이 되지 않으면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돌아옴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85" y="7045035"/>
            <a:ext cx="5137893" cy="266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020" y="7170406"/>
            <a:ext cx="244792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29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80357" y="7375708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AIR?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8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966844" cy="523220"/>
            <a:chOff x="1577990" y="2199825"/>
            <a:chExt cx="2966844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26113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(recursion)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103578" y="4885927"/>
            <a:ext cx="11282473" cy="461665"/>
            <a:chOff x="1454251" y="3664625"/>
            <a:chExt cx="11282473" cy="461665"/>
          </a:xfrm>
        </p:grpSpPr>
        <p:sp>
          <p:nvSpPr>
            <p:cNvPr id="29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간단한 순환의 예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805373"/>
            <a:ext cx="109993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ko-KR" altLang="en-US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자신을 정의할 때 자기 자신을 재 참조하는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방법을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말함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 또는 재귀적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(recursive)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사건이 자기 자신을 포함하고 다시 자기 자신을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정의되는 것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6" y="5461438"/>
            <a:ext cx="10999364" cy="2450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기다리기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</a:p>
          <a:p>
            <a:pPr marL="971550" lvl="2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버스를 기다린다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971550" lvl="2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버스가 오면 버스의 번호를 확인한다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971550" lvl="2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만일 버스 번호가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버스를 타고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기다리기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(x)'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종료한다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971550" lvl="2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만일 버스 번호가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아니면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'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버스 기다리기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(x)'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다시 수행한다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0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30586" cy="523220"/>
            <a:chOff x="1577990" y="2199825"/>
            <a:chExt cx="5630586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08985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N-queen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N-queen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문제의  이해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373433" y="3340171"/>
            <a:ext cx="109993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900" indent="-342900">
              <a:buFont typeface="나눔바른고딕" panose="020B0603020101020101" pitchFamily="50" charset="-127"/>
              <a:buChar char="-"/>
            </a:pPr>
            <a:r>
              <a:rPr lang="en-US" altLang="ko-KR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NxN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크기의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체스판에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공격할 수 없도록 배치하는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000" indent="-342000">
              <a:buFont typeface="Calibri" panose="020F0502020204030204" pitchFamily="34" charset="0"/>
              <a:buChar char="-"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900" indent="-342900">
              <a:buFont typeface="나눔바른고딕" panose="020B0603020101020101" pitchFamily="50" charset="-127"/>
              <a:buChar char="-"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다음과 같이 이동할 수 있으므로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상대방을 위협하지 않기 위해서는 같은 행이나 같은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같은 대각선 상에 위치하지 않아야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무작정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(brute force) 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(4ⅹ4 board) - N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크기가 커질 수록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연산량이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기하급수적으로 </a:t>
            </a:r>
            <a:r>
              <a:rPr lang="ko-KR" altLang="en-US" sz="24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증가함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>
              <a:buFont typeface="Calibri" panose="020F0502020204030204" pitchFamily="34" charset="0"/>
              <a:buChar char="-"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457200">
              <a:buFont typeface="Wingdings" panose="05000000000000000000" pitchFamily="2" charset="2"/>
              <a:buChar char="§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4572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972000" lvl="1" indent="-457200">
              <a:buFont typeface="Wingdings" panose="05000000000000000000" pitchFamily="2" charset="2"/>
              <a:buChar char="§"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457200">
              <a:buFont typeface="Wingdings" panose="05000000000000000000" pitchFamily="2" charset="2"/>
              <a:buChar char="§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457200">
              <a:buFont typeface="Wingdings" panose="05000000000000000000" pitchFamily="2" charset="2"/>
              <a:buChar char="§"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442" y="4977243"/>
            <a:ext cx="2080471" cy="188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945" y="5039589"/>
            <a:ext cx="2116800" cy="1825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322613" y="7846424"/>
                <a:ext cx="5451863" cy="621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baseline="-25000" smtClean="0">
                        <a:latin typeface="Cambria Math"/>
                      </a:rPr>
                      <m:t>16</m:t>
                    </m:r>
                    <m:r>
                      <a:rPr lang="en-US" altLang="ko-KR" sz="2400" b="0" i="1" smtClean="0">
                        <a:latin typeface="Cambria Math"/>
                      </a:rPr>
                      <m:t>𝐶</m:t>
                    </m:r>
                    <m:r>
                      <a:rPr lang="en-US" altLang="ko-KR" sz="2400" b="0" i="1" baseline="-25000" smtClean="0">
                        <a:latin typeface="Cambria Math"/>
                      </a:rPr>
                      <m:t>4</m:t>
                    </m:r>
                    <m:r>
                      <a:rPr lang="en-US" altLang="ko-KR" sz="24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16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15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14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13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3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2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1</m:t>
                        </m:r>
                      </m:den>
                    </m:f>
                    <m:r>
                      <a:rPr lang="en-US" altLang="ko-KR" sz="2400" i="1" smtClean="0">
                        <a:latin typeface="Cambria Math"/>
                      </a:rPr>
                      <m:t>=</m:t>
                    </m:r>
                    <m:r>
                      <a:rPr lang="en-US" altLang="ko-KR" sz="2400" b="0" i="1" smtClean="0">
                        <a:latin typeface="Cambria Math"/>
                      </a:rPr>
                      <m:t>1,820 </m:t>
                    </m:r>
                  </m:oMath>
                </a14:m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가지상태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613" y="7846424"/>
                <a:ext cx="5451863" cy="621773"/>
              </a:xfrm>
              <a:prstGeom prst="rect">
                <a:avLst/>
              </a:prstGeom>
              <a:blipFill rotWithShape="1">
                <a:blip r:embed="rId5"/>
                <a:stretch>
                  <a:fillRect b="-12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2333674" y="8816587"/>
                <a:ext cx="9470402" cy="622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baseline="-25000" smtClean="0">
                        <a:latin typeface="Cambria Math"/>
                      </a:rPr>
                      <m:t>64</m:t>
                    </m:r>
                    <m:r>
                      <a:rPr lang="en-US" altLang="ko-KR" sz="2400" b="0" i="1" smtClean="0">
                        <a:latin typeface="Cambria Math"/>
                      </a:rPr>
                      <m:t>𝐶</m:t>
                    </m:r>
                    <m:r>
                      <a:rPr lang="en-US" altLang="ko-KR" sz="2400" b="0" i="1" baseline="-25000" smtClean="0">
                        <a:latin typeface="Cambria Math"/>
                      </a:rPr>
                      <m:t>8</m:t>
                    </m:r>
                    <m:r>
                      <a:rPr lang="en-US" altLang="ko-KR" sz="24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</a:rPr>
                          <m:t>64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63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62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61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60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59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58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57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</a:rPr>
                          <m:t>8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7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6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5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3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2</m:t>
                        </m:r>
                        <m:r>
                          <a:rPr lang="en-US" altLang="ko-KR" sz="2400" i="1">
                            <a:latin typeface="Cambria Math"/>
                            <a:sym typeface="Symbol"/>
                          </a:rPr>
                          <m:t></m:t>
                        </m:r>
                        <m:r>
                          <a:rPr lang="en-US" altLang="ko-KR" sz="2400" b="0" i="1" smtClean="0">
                            <a:latin typeface="Cambria Math"/>
                            <a:sym typeface="Symbol"/>
                          </a:rPr>
                          <m:t>1</m:t>
                        </m:r>
                      </m:den>
                    </m:f>
                    <m:r>
                      <a:rPr lang="en-US" altLang="ko-KR" sz="2400" i="1" smtClean="0">
                        <a:latin typeface="Cambria Math"/>
                      </a:rPr>
                      <m:t>=</m:t>
                    </m:r>
                    <m:r>
                      <a:rPr lang="en-US" altLang="ko-KR" sz="2400" b="0" i="1" smtClean="0">
                        <a:latin typeface="Cambria Math"/>
                      </a:rPr>
                      <m:t>178,462,987,637,760</m:t>
                    </m:r>
                  </m:oMath>
                </a14:m>
                <a:r>
                  <a:rPr lang="ko-KR" altLang="en-US" sz="2400" dirty="0" smtClean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가지 상태</a:t>
                </a:r>
                <a:endPara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74" y="8816587"/>
                <a:ext cx="9470402" cy="622414"/>
              </a:xfrm>
              <a:prstGeom prst="rect">
                <a:avLst/>
              </a:prstGeom>
              <a:blipFill rotWithShape="1">
                <a:blip r:embed="rId6"/>
                <a:stretch>
                  <a:fillRect b="-12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화살표 3"/>
          <p:cNvSpPr/>
          <p:nvPr/>
        </p:nvSpPr>
        <p:spPr>
          <a:xfrm>
            <a:off x="4156364" y="5673433"/>
            <a:ext cx="332509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182" y="5048835"/>
            <a:ext cx="2036618" cy="180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105" y="5048835"/>
            <a:ext cx="1920586" cy="1809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왼쪽 화살표 4"/>
          <p:cNvSpPr/>
          <p:nvPr/>
        </p:nvSpPr>
        <p:spPr>
          <a:xfrm>
            <a:off x="6858001" y="5673433"/>
            <a:ext cx="377130" cy="498763"/>
          </a:xfrm>
          <a:prstGeom prst="leftArrow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30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8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91500" cy="523220"/>
            <a:chOff x="1577990" y="2199825"/>
            <a:chExt cx="5691500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5076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 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N-queen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N-queen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문제의  이해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373433" y="3340171"/>
            <a:ext cx="109993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900" indent="-342900"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전제조건에 따라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000" indent="-342000">
              <a:buFont typeface="Calibri" panose="020F0502020204030204" pitchFamily="34" charset="0"/>
              <a:buChar char="-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900" lvl="1" indent="-342900">
              <a:buFont typeface="Wingdings" panose="05000000000000000000" pitchFamily="2" charset="2"/>
              <a:buChar char="§"/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각각 다른 행에 할당한 후에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열에 위치하면 해답은 얻을 수 있는지를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차례대로 점검함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658700" lvl="2" indent="-342900">
              <a:buFont typeface="Wingdings" panose="05000000000000000000" pitchFamily="2" charset="2"/>
              <a:buChar char="§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900" lvl="1" indent="-342900">
              <a:buFont typeface="Wingdings" panose="05000000000000000000" pitchFamily="2" charset="2"/>
              <a:buChar char="§"/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열 중에서 한 열에 위치할 수 있기 때문에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해답을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얻기 위해서 점검해 보아야 하는 모든 경우의 수는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200" baseline="48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256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됨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7100" indent="-342900">
              <a:buFont typeface="Wingdings" panose="05000000000000000000" pitchFamily="2" charset="2"/>
              <a:buChar char="§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7100" indent="-342900"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상태공간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트리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900" lvl="1" indent="-342900">
              <a:buFont typeface="Wingdings" panose="05000000000000000000" pitchFamily="2" charset="2"/>
              <a:buChar char="§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900" lvl="1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j) –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열에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382" y="6633380"/>
            <a:ext cx="6153207" cy="330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31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2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91500" cy="523220"/>
            <a:chOff x="1577990" y="2199825"/>
            <a:chExt cx="5691500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5076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 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N-queen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N-queen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문제의  이해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373433" y="3340171"/>
            <a:ext cx="109993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900" indent="-342900"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유망성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검사 및 가지치기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4700" lvl="1" indent="-342900">
              <a:buFont typeface="나눔바른고딕" panose="020B0603020101020101" pitchFamily="50" charset="-127"/>
              <a:buChar char="-"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4700" lvl="1" indent="-342900">
              <a:buFont typeface="Wingdings" panose="05000000000000000000" pitchFamily="2" charset="2"/>
              <a:buChar char="§"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탐색을 통해 모든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branch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최대 깊이까지 검색하지 않고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요구사항에 맞게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유망성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검사 및 가지치기를 통해  탐색 공간을 줄임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34" y="4987632"/>
            <a:ext cx="7410802" cy="457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9540142" y="7403480"/>
            <a:ext cx="269657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256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상태에 대해 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해답의 탐색까지의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DFS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155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44435" y="8651094"/>
            <a:ext cx="2377574" cy="430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되추적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27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32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26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91500" cy="523220"/>
            <a:chOff x="1577990" y="2199825"/>
            <a:chExt cx="5691500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5076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 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N-queen</a:t>
              </a:r>
            </a:p>
          </p:txBody>
        </p:sp>
      </p:grpSp>
      <p:sp>
        <p:nvSpPr>
          <p:cNvPr id="57" name="직사각형 56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6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N-queen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문제의  이해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373433" y="3340171"/>
            <a:ext cx="109993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8900" indent="-342900"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유망성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검사 및 가지치기에 따른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 상태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4700" lvl="1" indent="-342900">
              <a:buFont typeface="나눔바른고딕" panose="020B0603020101020101" pitchFamily="50" charset="-127"/>
              <a:buChar char="-"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327" y="4109613"/>
            <a:ext cx="5091545" cy="5470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764" y="4296649"/>
            <a:ext cx="4410763" cy="528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33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5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90324" y="2805373"/>
            <a:ext cx="11282473" cy="996463"/>
            <a:chOff x="1090324" y="2805373"/>
            <a:chExt cx="11282473" cy="99646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26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N-queen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문제의  이해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3340171"/>
              <a:ext cx="103042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Tx/>
                <a:buChar char="-"/>
                <a:defRPr/>
              </a:pP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dobe Devanagari"/>
                </a:rPr>
                <a:t>×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board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에서의 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queen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배치 하는 프로그램</a:t>
              </a:r>
              <a:endPara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183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math.h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chess_board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[20], count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//board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놓여진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column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 값 저장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nqueen_function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row,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// queen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들의 제한조건 만족 체크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for(col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col&lt;=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col++){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if(placeholder(row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col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위치할 곳을 체크하기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호출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chess_board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[row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col;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if(row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위치했는지 검사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위치했으면 출력 함수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display()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 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nqueen_function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(row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+ 1,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남아있는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들을 배치하기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   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함수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nqueen_function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  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}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61657" cy="523220"/>
            <a:chOff x="1577990" y="2199825"/>
            <a:chExt cx="5561657" cy="420404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0209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N-queen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34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2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90324" y="2805373"/>
            <a:ext cx="11282473" cy="996463"/>
            <a:chOff x="1090324" y="2805373"/>
            <a:chExt cx="11282473" cy="99646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26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N-queen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문제의  이해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3340171"/>
              <a:ext cx="103042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Tx/>
                <a:buChar char="-"/>
                <a:defRPr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dobe Devanagari"/>
                </a:rPr>
                <a:t>×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board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에서의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queen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배치 하는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221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placeholder(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row,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col){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for(count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count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row - 1;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count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chess_board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[count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col){//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배치한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으로부터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      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위협받는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여부 체크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else{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대각충돌 체크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if(abs(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chess_board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[count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- col) == abs(count - row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위협이 없으면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board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배치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61657" cy="523220"/>
            <a:chOff x="1577990" y="2199825"/>
            <a:chExt cx="5561657" cy="420404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0209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N-queen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92840"/>
              </p:ext>
            </p:extLst>
          </p:nvPr>
        </p:nvGraphicFramePr>
        <p:xfrm>
          <a:off x="5034934" y="5687340"/>
          <a:ext cx="6144490" cy="792480"/>
        </p:xfrm>
        <a:graphic>
          <a:graphicData uri="http://schemas.openxmlformats.org/drawingml/2006/table">
            <a:tbl>
              <a:tblPr/>
              <a:tblGrid>
                <a:gridCol w="2932598"/>
                <a:gridCol w="802973"/>
                <a:gridCol w="837885"/>
                <a:gridCol w="785517"/>
                <a:gridCol w="78551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chess_board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00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00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00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Index (denotes row) -&gt;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38750"/>
              </p:ext>
            </p:extLst>
          </p:nvPr>
        </p:nvGraphicFramePr>
        <p:xfrm>
          <a:off x="8501689" y="7233254"/>
          <a:ext cx="2575020" cy="1676400"/>
        </p:xfrm>
        <a:graphic>
          <a:graphicData uri="http://schemas.openxmlformats.org/drawingml/2006/table">
            <a:tbl>
              <a:tblPr/>
              <a:tblGrid>
                <a:gridCol w="515004"/>
                <a:gridCol w="515004"/>
                <a:gridCol w="515004"/>
                <a:gridCol w="515004"/>
                <a:gridCol w="515004"/>
              </a:tblGrid>
              <a:tr h="290709">
                <a:tc>
                  <a:txBody>
                    <a:bodyPr/>
                    <a:lstStyle/>
                    <a:p>
                      <a:pPr algn="ctr"/>
                      <a:endParaRPr lang="en-US" altLang="ko-KR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en-US" altLang="ko-KR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 smtClean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 dirty="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907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200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2200"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34313" y="4494213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35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90324" y="2805373"/>
            <a:ext cx="11282473" cy="996463"/>
            <a:chOff x="1090324" y="2805373"/>
            <a:chExt cx="11282473" cy="99646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26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N-queen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문제의  이해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3340171"/>
              <a:ext cx="103042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Tx/>
                <a:buChar char="-"/>
                <a:defRPr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dobe Devanagari"/>
                </a:rPr>
                <a:t>×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board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에서의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queen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배치 하는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7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display(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m, n;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("\n\n\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tPossible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Solution %d:\n\n", ++count);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for(m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1; m &lt;=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m++){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("\t[%d]", m);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for(m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("\n\n[%d]", m);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for(n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n++){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chess_board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== n){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   //(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j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queen(Q)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("\t*");    //queen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배치가 없는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슬롯에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*을 출력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     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  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61657" cy="523220"/>
            <a:chOff x="1577990" y="2199825"/>
            <a:chExt cx="5561657" cy="420404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0209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N-queen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36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0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90324" y="2805373"/>
            <a:ext cx="11282473" cy="996463"/>
            <a:chOff x="1090324" y="2805373"/>
            <a:chExt cx="11282473" cy="99646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26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N-queen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문제의  이해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3340171"/>
              <a:ext cx="103042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Tx/>
                <a:buChar char="-"/>
                <a:defRPr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dobe Devanagari"/>
                </a:rPr>
                <a:t>×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board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에서의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queen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배치 하는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2601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main(){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("Enter Number of Queens:\t");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 3){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nNumber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should be greater than 3 to form a Matrix\n");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else{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nqueen_function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nqueen_function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 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("\n\n");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0;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61657" cy="523220"/>
            <a:chOff x="1577990" y="2199825"/>
            <a:chExt cx="5561657" cy="420404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0209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N-queen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37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/>
          <p:cNvGrpSpPr/>
          <p:nvPr/>
        </p:nvGrpSpPr>
        <p:grpSpPr>
          <a:xfrm>
            <a:off x="1090324" y="2805373"/>
            <a:ext cx="11282473" cy="996463"/>
            <a:chOff x="1090324" y="2805373"/>
            <a:chExt cx="11282473" cy="99646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FB4276BC-8CC9-49C8-BF4E-25CE97B16394}"/>
                </a:ext>
              </a:extLst>
            </p:cNvPr>
            <p:cNvGrpSpPr/>
            <p:nvPr/>
          </p:nvGrpSpPr>
          <p:grpSpPr>
            <a:xfrm>
              <a:off x="1090324" y="2805373"/>
              <a:ext cx="11282473" cy="461665"/>
              <a:chOff x="1454251" y="3664625"/>
              <a:chExt cx="11282473" cy="461665"/>
            </a:xfrm>
          </p:grpSpPr>
          <p:sp>
            <p:nvSpPr>
              <p:cNvPr id="26" name="모서리가 둥근 직사각형 9">
                <a:extLst>
                  <a:ext uri="{FF2B5EF4-FFF2-40B4-BE49-F238E27FC236}">
                    <a16:creationId xmlns:a16="http://schemas.microsoft.com/office/drawing/2014/main" xmlns="" id="{54DE5E1B-B975-48A5-BFDE-DDE1B45FB555}"/>
                  </a:ext>
                </a:extLst>
              </p:cNvPr>
              <p:cNvSpPr/>
              <p:nvPr/>
            </p:nvSpPr>
            <p:spPr>
              <a:xfrm>
                <a:off x="1454251" y="3752998"/>
                <a:ext cx="283109" cy="284921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spc="-150" dirty="0">
                    <a:ln w="12700"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V</a:t>
                </a:r>
                <a:endParaRPr lang="ko-KR" altLang="en-US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D4B87212-467B-4438-BE04-8744E9D447D7}"/>
                  </a:ext>
                </a:extLst>
              </p:cNvPr>
              <p:cNvSpPr/>
              <p:nvPr/>
            </p:nvSpPr>
            <p:spPr>
              <a:xfrm>
                <a:off x="1737360" y="3664625"/>
                <a:ext cx="109993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ko-KR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N-queen </a:t>
                </a:r>
                <a:r>
                  <a:rPr lang="ko-KR" altLang="en-US" sz="2400" b="1" spc="-15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문제의  이해</a:t>
                </a:r>
                <a:endPara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373433" y="3340171"/>
              <a:ext cx="1030421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342900">
                <a:buFontTx/>
                <a:buChar char="-"/>
                <a:defRPr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  <a:cs typeface="Adobe Devanagari"/>
                </a:rPr>
                <a:t>×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  board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에서의 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queen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배치 하는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670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Enter Number of Queens: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fr-FR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Possible Solution 1: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    [2]     [3]     [4]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1] 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       Q  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2] 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        *         *         Q</a:t>
            </a:r>
            <a:endParaRPr lang="fr-FR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3] 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       *          *         *</a:t>
            </a:r>
            <a:endParaRPr lang="fr-FR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4] 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        *        Q         *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fr-FR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Possible Solution 2: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[1]     [2]     [3]     [4]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1]     * 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      *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2]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  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*   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3]     *    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*         * 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4]     *       </a:t>
            </a:r>
            <a:r>
              <a:rPr lang="fr-F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Q        *        </a:t>
            </a:r>
            <a:r>
              <a:rPr lang="fr-F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61657" cy="523220"/>
            <a:chOff x="1577990" y="2199825"/>
            <a:chExt cx="5561657" cy="420404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020926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대표적인 백트래킹 문제  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N-queen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 flipV="1">
            <a:off x="-2" y="1238048"/>
            <a:ext cx="44888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백트래킹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38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base">
              <a:spcBef>
                <a:spcPct val="0"/>
              </a:spcBef>
              <a:buFontTx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프로그래밍 언어에서 함수는 하나의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특별한 목적의 작업을 수행하기 위해 독립적으로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코드들의 모임으로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하나의 프로그램 단위를 의미한다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 함수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 함수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자기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자신을 반복적으로 호출하여 수행하는 방식을 통해 주어진 문제를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해결하는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말한다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>
              <a:buFont typeface="맑은 고딕" panose="020B0503020000020004" pitchFamily="50" charset="-127"/>
              <a:buChar char="-"/>
              <a:defRPr/>
            </a:pPr>
            <a:r>
              <a:rPr lang="en-US" altLang="ko-KR" sz="2400" spc="-15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Memoization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기법은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프로그램이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동일한 계산을 반복해야 할 때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이전에 계산한 값을 메모리에 저장함으로써 동일한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계산의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 수행을 제거하여 프로그램 실행속도를 빠르게 하는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기술이다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백트래킹 알고리즘은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해결하는 과정에서 고려할 수 있는 모든 경우의 수를 모두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탐색해보는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알고리즘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기법으로 탐색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과정에서 해를 찾는 도중 해가 아니면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되돌아가서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해를 찾아가는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기법이다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39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11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898462" cy="523220"/>
            <a:chOff x="1577990" y="2199825"/>
            <a:chExt cx="489846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3577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 함수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recursion function)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4938973"/>
            <a:ext cx="11282473" cy="461665"/>
            <a:chOff x="1454251" y="3664625"/>
            <a:chExt cx="11282473" cy="461665"/>
          </a:xfrm>
        </p:grpSpPr>
        <p:sp>
          <p:nvSpPr>
            <p:cNvPr id="3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유형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386686" y="5496925"/>
            <a:ext cx="1057671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직접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(direct recursion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-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자기 자신을 직접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호출함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간접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(indirect recursion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-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피호출 함수 내에서 호출 함수를 다시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호출함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04485" y="6639796"/>
            <a:ext cx="4600224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DirectRecursion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(...){</a:t>
            </a: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...</a:t>
            </a: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DirectRecursion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(...);</a:t>
            </a: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     ...</a:t>
            </a: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    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20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endParaRPr lang="en-US" altLang="ko-KR" sz="20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67418" y="6634598"/>
            <a:ext cx="447945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void </a:t>
            </a: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CallingFunction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(){</a:t>
            </a: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       ...</a:t>
            </a: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      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 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IndirectRecursion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();</a:t>
            </a: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       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...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                              }</a:t>
            </a:r>
          </a:p>
          <a:p>
            <a:endParaRPr lang="en-US" altLang="ko-KR" sz="22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void </a:t>
            </a: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IndirectRecursion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(...){</a:t>
            </a: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       ...</a:t>
            </a: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       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CallingFunction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();</a:t>
            </a:r>
          </a:p>
          <a:p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       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...                                     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}</a:t>
            </a:r>
          </a:p>
        </p:txBody>
      </p:sp>
      <p:sp>
        <p:nvSpPr>
          <p:cNvPr id="17" name="직사각형 16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805373"/>
            <a:ext cx="109993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ko-KR" altLang="en-US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2400" b="1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자기 자신을 반복적으로 호출하여 수행하는 방식을 통해 주어진 문제를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해결하는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의미함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 함수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재귀 호출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되부름이라고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불리기도 함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278582" y="7523018"/>
            <a:ext cx="4398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5718421" y="6837218"/>
            <a:ext cx="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5278582" y="6837218"/>
            <a:ext cx="43983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954491" y="9144000"/>
            <a:ext cx="955964" cy="20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10910455" y="6837218"/>
            <a:ext cx="0" cy="23067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9954491" y="6837218"/>
            <a:ext cx="9559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162309" y="7523018"/>
            <a:ext cx="5195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0681855" y="7523018"/>
            <a:ext cx="0" cy="976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10432473" y="8499764"/>
            <a:ext cx="2493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5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7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50395" y="7586192"/>
            <a:ext cx="10012114" cy="2169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sum(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 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{</a:t>
            </a:r>
            <a:endParaRPr lang="en-US" altLang="ko-KR" sz="22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0" lvl="1">
              <a:lnSpc>
                <a:spcPts val="2700"/>
              </a:lnSpc>
            </a:pP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    if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(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n==1) //</a:t>
            </a:r>
            <a:r>
              <a:rPr lang="ko-KR" altLang="en-US" sz="2200" dirty="0" smtClean="0">
                <a:latin typeface="나눔바른고딕" panose="020B0600000101010101" charset="-127"/>
                <a:ea typeface="나눔바른고딕" panose="020B0600000101010101" charset="-127"/>
              </a:rPr>
              <a:t>종료조건</a:t>
            </a:r>
            <a:endParaRPr lang="en-US" altLang="ko-KR" sz="22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     return 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1;</a:t>
            </a:r>
            <a:endParaRPr lang="en-US" altLang="ko-KR" sz="22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else</a:t>
            </a:r>
            <a:endParaRPr lang="en-US" altLang="ko-KR" sz="22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lvl="0">
              <a:lnSpc>
                <a:spcPts val="2700"/>
              </a:lnSpc>
            </a:pP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    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   return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 n + 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sum(n - 1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이용하여 중간계산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결과값과 반환 포인터를 저장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}</a:t>
            </a:r>
            <a:endParaRPr lang="ko-KR" altLang="en-US" sz="22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4" name="직사각형 13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까지의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자연수의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73433" y="3340171"/>
            <a:ext cx="955961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SUM(n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순환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2000" lvl="1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1, n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</a:t>
            </a:r>
          </a:p>
          <a:p>
            <a:pPr marL="914400" lvl="1" indent="-457200">
              <a:buAutoNum type="arabicPlain"/>
              <a:defRPr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n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sum(n-1)      n &gt;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pt-BR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SUM(n) = n + (n-1) + (n-2) + … + </a:t>
            </a:r>
            <a:r>
              <a:rPr lang="pt-BR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SUM(5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 5 + SUM(4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9100" lvl="2" defTabSz="914400" fontAlgn="base">
              <a:spcBef>
                <a:spcPct val="0"/>
              </a:spcBef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 + 4 + SUM(3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629100" lvl="2" defTabSz="914400" fontAlgn="base">
              <a:spcBef>
                <a:spcPct val="0"/>
              </a:spcBef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9100" lvl="2" defTabSz="914400" fontAlgn="base">
              <a:spcBef>
                <a:spcPct val="0"/>
              </a:spcBef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=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+ 4 + 3 + SUM(2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629100" lvl="2" defTabSz="914400" fontAlgn="base">
              <a:spcBef>
                <a:spcPct val="0"/>
              </a:spcBef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9100" lvl="2" defTabSz="914400" fontAlgn="base">
              <a:spcBef>
                <a:spcPct val="0"/>
              </a:spcBef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=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+ 4 + 3 + 2 + SUM(1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629100" lvl="2" defTabSz="914400" fontAlgn="base">
              <a:spcBef>
                <a:spcPct val="0"/>
              </a:spcBef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9100" lvl="2" defTabSz="914400" fontAlgn="base">
              <a:spcBef>
                <a:spcPct val="0"/>
              </a:spcBef>
              <a:defRPr/>
            </a:pP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=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+ 4 + 3 + 2 + 1 </a:t>
            </a:r>
          </a:p>
        </p:txBody>
      </p:sp>
      <p:sp>
        <p:nvSpPr>
          <p:cNvPr id="5" name="왼쪽 중괄호 4"/>
          <p:cNvSpPr/>
          <p:nvPr/>
        </p:nvSpPr>
        <p:spPr>
          <a:xfrm>
            <a:off x="2348346" y="3865418"/>
            <a:ext cx="124691" cy="6650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0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까지의 자연수의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73433" y="3340171"/>
            <a:ext cx="9559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입력된 수까지의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합을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구하는 프로그램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60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main(){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="); 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&amp;n);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합은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.", n, sum(n));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sum(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if(n==1)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종료조건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return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n+sum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(n-1);</a:t>
            </a:r>
          </a:p>
          <a:p>
            <a:pPr fontAlgn="base">
              <a:lnSpc>
                <a:spcPts val="28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8954015"/>
            <a:ext cx="9691623" cy="1058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=8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까지의 합은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36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2651" y="8954015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4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1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계승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(factorial)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1373433" y="3340171"/>
            <a:ext cx="95596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Factorial(n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순환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</a:t>
            </a:r>
            <a:endParaRPr lang="en-US" altLang="ko-KR" sz="24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n×(n-1)!     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85800" lvl="2" defTabSz="914400" fontAlgn="base">
              <a:spcBef>
                <a:spcPct val="0"/>
              </a:spcBef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1                                n=0</a:t>
            </a:r>
          </a:p>
          <a:p>
            <a:pPr marL="685800" lvl="2" defTabSz="914400" fontAlgn="base">
              <a:spcBef>
                <a:spcPct val="0"/>
              </a:spcBef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Factorial(5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9100" lvl="2" defTabSz="914400" fontAlgn="base">
              <a:spcBef>
                <a:spcPct val="0"/>
              </a:spcBef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× Factorial(4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972000" lvl="2" indent="-342900" defTabSz="914400" fontAlgn="base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629100" lvl="2" defTabSz="914400" fontAlgn="base">
              <a:spcBef>
                <a:spcPct val="0"/>
              </a:spcBef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 × (4 × Factorial(3)) = 5 × (4 × (3 × Factorial(2)))</a:t>
            </a:r>
          </a:p>
          <a:p>
            <a:pPr marL="0" lvl="1"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× (4 × (3 × (2 ×Factorial(1)))) </a:t>
            </a:r>
          </a:p>
          <a:p>
            <a:pPr marL="0" lvl="1"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× (4 × (3 × (2 × (1 ×Factorial(0)))))</a:t>
            </a:r>
          </a:p>
          <a:p>
            <a:pPr marL="0" lvl="1"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× (4 × (3 × (2 × (1 ×1)))) = 5 × (4 × (3 × (2 × 1)))</a:t>
            </a:r>
          </a:p>
          <a:p>
            <a:pPr marL="0" lvl="1">
              <a:defRPr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 × (4 × (3 × 2)) = 5 × (4 × 6) = 5 × 24 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120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왼쪽 중괄호 26"/>
          <p:cNvSpPr/>
          <p:nvPr/>
        </p:nvSpPr>
        <p:spPr>
          <a:xfrm>
            <a:off x="2286000" y="4052456"/>
            <a:ext cx="124691" cy="6650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886990" y="8174408"/>
            <a:ext cx="7665720" cy="1528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sz="2200" spc="-150" dirty="0" err="1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factorial(</a:t>
            </a:r>
            <a:r>
              <a:rPr lang="en-US" altLang="ko-KR" sz="2200" spc="-15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n)</a:t>
            </a: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{</a:t>
            </a:r>
          </a:p>
          <a:p>
            <a:pPr>
              <a:lnSpc>
                <a:spcPts val="2800"/>
              </a:lnSpc>
            </a:pP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      if (n&lt;1) return (1);   </a:t>
            </a:r>
            <a:r>
              <a:rPr lang="en-US" altLang="ko-KR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//</a:t>
            </a:r>
            <a:r>
              <a:rPr lang="ko-KR" altLang="en-US" sz="2200" spc="-150" dirty="0" smtClean="0">
                <a:latin typeface="나눔바른고딕" panose="020B0600000101010101" charset="-127"/>
                <a:ea typeface="나눔바른고딕" panose="020B0600000101010101" charset="-127"/>
              </a:rPr>
              <a:t>종료 조건</a:t>
            </a:r>
            <a:endParaRPr lang="en-US" altLang="ko-KR" sz="2200" spc="-1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>
              <a:lnSpc>
                <a:spcPts val="2800"/>
              </a:lnSpc>
            </a:pP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       else return </a:t>
            </a:r>
            <a:r>
              <a:rPr lang="en-US" altLang="ko-KR" sz="2200" spc="-15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(n*factorial(n-1));</a:t>
            </a:r>
          </a:p>
          <a:p>
            <a:pPr>
              <a:lnSpc>
                <a:spcPts val="2800"/>
              </a:lnSpc>
            </a:pPr>
            <a:r>
              <a:rPr lang="en-US" altLang="ko-KR" sz="2200" spc="-150" dirty="0">
                <a:latin typeface="나눔바른고딕" panose="020B0600000101010101" charset="-127"/>
                <a:ea typeface="나눔바른고딕" panose="020B0600000101010101" charset="-127"/>
              </a:rPr>
              <a:t>  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게승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(factorial)</a:t>
              </a: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373433" y="3340171"/>
            <a:ext cx="95596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 fontAlgn="base">
              <a:spcBef>
                <a:spcPct val="0"/>
              </a:spcBef>
              <a:buFontTx/>
              <a:buChar char="-"/>
              <a:defRPr/>
            </a:pP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부터 입력된 수까지의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값을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구하는 프로그램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60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 == 1)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반환하고 재귀호출을 끝냄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* factorial(n - 1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);//n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함수에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- 1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넣어서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 곱함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");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&amp;n);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=%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.", n,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factorial(n)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0;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8974797"/>
            <a:ext cx="9691623" cy="1058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 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5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입력값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factorial=120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fontAlgn="base">
              <a:lnSpc>
                <a:spcPts val="25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22651" y="8974797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96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1991769" cy="523220"/>
            <a:chOff x="1577990" y="2199825"/>
            <a:chExt cx="1991769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451038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순환의 예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61665"/>
            <a:chOff x="1454251" y="3664625"/>
            <a:chExt cx="11282473" cy="46166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피보나치 수열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fibonacci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sequence)</a:t>
              </a: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3333229"/>
            <a:ext cx="1099936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342900">
              <a:buFontTx/>
              <a:buChar char="-"/>
              <a:defRPr/>
            </a:pP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수열에 대한 순환 함수</a:t>
            </a:r>
            <a:endParaRPr lang="en-US" altLang="ko-KR" sz="24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lvl="1">
              <a:defRPr/>
            </a:pPr>
            <a:r>
              <a:rPr lang="en-US" altLang="ko-KR" sz="2200" spc="-150" dirty="0" smtClean="0">
                <a:latin typeface="+mn-ea"/>
              </a:rPr>
              <a:t>          f</a:t>
            </a:r>
            <a:r>
              <a:rPr lang="en-US" altLang="ko-KR" sz="2200" spc="-150" baseline="-25000" dirty="0" smtClean="0">
                <a:latin typeface="+mn-ea"/>
              </a:rPr>
              <a:t>0</a:t>
            </a:r>
            <a:r>
              <a:rPr lang="en-US" altLang="ko-KR" sz="2200" spc="-150" dirty="0" smtClean="0">
                <a:latin typeface="+mn-ea"/>
              </a:rPr>
              <a:t> = 0               if n=0</a:t>
            </a:r>
          </a:p>
          <a:p>
            <a:pPr marL="0" lvl="1">
              <a:defRPr/>
            </a:pPr>
            <a:r>
              <a:rPr lang="en-US" altLang="ko-KR" sz="2200" spc="-150" dirty="0">
                <a:latin typeface="+mn-ea"/>
              </a:rPr>
              <a:t> </a:t>
            </a:r>
            <a:r>
              <a:rPr lang="en-US" altLang="ko-KR" sz="2200" spc="-150" dirty="0" smtClean="0">
                <a:latin typeface="+mn-ea"/>
              </a:rPr>
              <a:t>         f</a:t>
            </a:r>
            <a:r>
              <a:rPr lang="en-US" altLang="ko-KR" sz="2200" spc="-150" baseline="-25000" dirty="0" smtClean="0">
                <a:latin typeface="+mn-ea"/>
              </a:rPr>
              <a:t>1</a:t>
            </a:r>
            <a:r>
              <a:rPr lang="en-US" altLang="ko-KR" sz="2200" spc="-150" dirty="0" smtClean="0">
                <a:latin typeface="+mn-ea"/>
              </a:rPr>
              <a:t> = 1               if n=1</a:t>
            </a:r>
          </a:p>
          <a:p>
            <a:pPr marL="0" lvl="1">
              <a:defRPr/>
            </a:pPr>
            <a:r>
              <a:rPr lang="en-US" altLang="ko-KR" sz="2200" spc="-150" dirty="0">
                <a:latin typeface="+mn-ea"/>
              </a:rPr>
              <a:t> </a:t>
            </a:r>
            <a:r>
              <a:rPr lang="en-US" altLang="ko-KR" sz="2200" spc="-150" dirty="0" smtClean="0">
                <a:latin typeface="+mn-ea"/>
              </a:rPr>
              <a:t>         f</a:t>
            </a:r>
            <a:r>
              <a:rPr lang="en-US" altLang="ko-KR" sz="2200" spc="-150" baseline="-25000" dirty="0" smtClean="0">
                <a:latin typeface="+mn-ea"/>
              </a:rPr>
              <a:t> n </a:t>
            </a:r>
            <a:r>
              <a:rPr lang="en-US" altLang="ko-KR" sz="2200" spc="-150" dirty="0">
                <a:latin typeface="+mn-ea"/>
              </a:rPr>
              <a:t>= </a:t>
            </a:r>
            <a:r>
              <a:rPr lang="en-US" altLang="ko-KR" sz="2200" spc="-150" dirty="0" smtClean="0">
                <a:latin typeface="+mn-ea"/>
              </a:rPr>
              <a:t>f</a:t>
            </a:r>
            <a:r>
              <a:rPr lang="en-US" altLang="ko-KR" sz="2200" spc="-150" baseline="-25000" dirty="0" smtClean="0">
                <a:latin typeface="+mn-ea"/>
              </a:rPr>
              <a:t>n-1 </a:t>
            </a:r>
            <a:r>
              <a:rPr lang="en-US" altLang="ko-KR" sz="2200" spc="-150" dirty="0">
                <a:latin typeface="+mn-ea"/>
              </a:rPr>
              <a:t>+ </a:t>
            </a:r>
            <a:r>
              <a:rPr lang="en-US" altLang="ko-KR" sz="2200" spc="-150" dirty="0" smtClean="0">
                <a:latin typeface="+mn-ea"/>
              </a:rPr>
              <a:t>f</a:t>
            </a:r>
            <a:r>
              <a:rPr lang="en-US" altLang="ko-KR" sz="2200" spc="-150" baseline="-25000" dirty="0" smtClean="0">
                <a:latin typeface="+mn-ea"/>
              </a:rPr>
              <a:t>n-2</a:t>
            </a:r>
            <a:r>
              <a:rPr lang="en-US" altLang="ko-KR" sz="2200" spc="-150" dirty="0" smtClean="0">
                <a:latin typeface="+mn-ea"/>
              </a:rPr>
              <a:t>    otherwise</a:t>
            </a:r>
            <a:endParaRPr lang="en-US" altLang="ko-KR" sz="2200" spc="-150" dirty="0">
              <a:latin typeface="+mn-ea"/>
            </a:endParaRPr>
          </a:p>
          <a:p>
            <a:pPr marL="285750" lvl="1" indent="-342900">
              <a:buFontTx/>
              <a:buChar char="-"/>
              <a:defRPr/>
            </a:pPr>
            <a:endParaRPr lang="en-US" altLang="ko-KR" sz="2400" spc="-150" dirty="0" smtClean="0">
              <a:latin typeface="+mn-ea"/>
            </a:endParaRPr>
          </a:p>
          <a:p>
            <a:pPr marL="285750" lvl="1" indent="-342900">
              <a:buFontTx/>
              <a:buChar char="-"/>
              <a:defRPr/>
            </a:pP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수열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0, 1, 1, 2, 3, 5, 8, 13, 21, 34, </a:t>
            </a:r>
            <a:r>
              <a:rPr lang="en-US" altLang="ko-KR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285750" lvl="1" indent="-342900">
              <a:buFontTx/>
              <a:buChar char="-"/>
              <a:defRPr/>
            </a:pPr>
            <a:endParaRPr lang="en-US" altLang="ko-KR" sz="1000" spc="-1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lvl="1" indent="-342900">
              <a:buFontTx/>
              <a:buChar char="-"/>
              <a:defRPr/>
            </a:pP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피보나치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수열의 항은 순환적으로 다시 다른 두 개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n-1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f</a:t>
            </a:r>
            <a:r>
              <a:rPr lang="en-US" altLang="ko-KR" sz="2400" baseline="-25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n-2</a:t>
            </a:r>
            <a:r>
              <a: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피보나치 </a:t>
            </a:r>
            <a:r>
              <a:rPr lang="ko-KR" altLang="en-US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항으로 </a:t>
            </a:r>
            <a:r>
              <a:rPr lang="ko-KR" altLang="en-US" sz="2400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정의됨</a:t>
            </a:r>
            <a:endParaRPr lang="en-US" altLang="ko-KR" sz="2400" spc="-15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46625" y="6466113"/>
            <a:ext cx="9144000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>
            <a:spAutoFit/>
          </a:bodyPr>
          <a:lstStyle/>
          <a:p>
            <a:pPr fontAlgn="t"/>
            <a:r>
              <a:rPr lang="en-US" altLang="ko-KR" sz="2200" dirty="0" err="1"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fibonacci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{</a:t>
            </a:r>
            <a:endParaRPr lang="en-US" altLang="ko-KR" sz="22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fontAlgn="t"/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     if(n == 0 || n == 1) //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f(0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) = 0 and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f(1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) = 1,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종료조건</a:t>
            </a:r>
          </a:p>
          <a:p>
            <a:pPr fontAlgn="t"/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          return n;</a:t>
            </a:r>
          </a:p>
          <a:p>
            <a:pPr fontAlgn="t"/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     else</a:t>
            </a:r>
          </a:p>
          <a:p>
            <a:pPr fontAlgn="t"/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        //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f(n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) =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f(n-1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) + </a:t>
            </a:r>
            <a:r>
              <a:rPr lang="en-US" altLang="ko-KR" sz="2200" dirty="0" smtClean="0">
                <a:latin typeface="나눔바른고딕" panose="020B0600000101010101" charset="-127"/>
                <a:ea typeface="나눔바른고딕" panose="020B0600000101010101" charset="-127"/>
              </a:rPr>
              <a:t>f(n-2</a:t>
            </a:r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), </a:t>
            </a:r>
            <a:r>
              <a:rPr lang="ko-KR" altLang="en-US" sz="2200" dirty="0">
                <a:latin typeface="나눔바른고딕" panose="020B0600000101010101" charset="-127"/>
                <a:ea typeface="나눔바른고딕" panose="020B0600000101010101" charset="-127"/>
              </a:rPr>
              <a:t>재귀 함수에서 재귀되는 부분</a:t>
            </a:r>
          </a:p>
          <a:p>
            <a:pPr fontAlgn="t"/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          return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fibonacci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(n-1)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+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fibonacci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(n-2); </a:t>
            </a:r>
          </a:p>
          <a:p>
            <a:pPr fontAlgn="t"/>
            <a:r>
              <a:rPr lang="en-US" altLang="ko-KR" sz="2200" dirty="0">
                <a:latin typeface="나눔바른고딕" panose="020B0600000101010101" charset="-127"/>
                <a:ea typeface="나눔바른고딕" panose="020B0600000101010101" charset="-127"/>
              </a:rPr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 flipV="1">
            <a:off x="-1" y="1238048"/>
            <a:ext cx="3215522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  <p:sp>
        <p:nvSpPr>
          <p:cNvPr id="6" name="왼쪽 대괄호 5"/>
          <p:cNvSpPr/>
          <p:nvPr/>
        </p:nvSpPr>
        <p:spPr>
          <a:xfrm>
            <a:off x="2190119" y="3823855"/>
            <a:ext cx="45719" cy="95596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69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14148</TotalTime>
  <Words>3261</Words>
  <Application>Microsoft Office PowerPoint</Application>
  <PresentationFormat>사용자 지정</PresentationFormat>
  <Paragraphs>883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6" baseType="lpstr">
      <vt:lpstr>굴림</vt:lpstr>
      <vt:lpstr>Arial</vt:lpstr>
      <vt:lpstr>나눔스퀘어</vt:lpstr>
      <vt:lpstr>Times New Roman</vt:lpstr>
      <vt:lpstr>나눔스퀘어 Bold</vt:lpstr>
      <vt:lpstr>Adobe Devanagari</vt:lpstr>
      <vt:lpstr>Calibri Light</vt:lpstr>
      <vt:lpstr>Courier New</vt:lpstr>
      <vt:lpstr>Symbol</vt:lpstr>
      <vt:lpstr>Calibri</vt:lpstr>
      <vt:lpstr>나눔바른고딕</vt:lpstr>
      <vt:lpstr>맑은 고딕</vt:lpstr>
      <vt:lpstr>나눔스퀘어 ExtraBold</vt:lpstr>
      <vt:lpstr>Wingdings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1082</cp:revision>
  <cp:lastPrinted>2021-02-12T09:49:11Z</cp:lastPrinted>
  <dcterms:created xsi:type="dcterms:W3CDTF">2019-05-30T05:59:32Z</dcterms:created>
  <dcterms:modified xsi:type="dcterms:W3CDTF">2021-06-03T00:00:17Z</dcterms:modified>
</cp:coreProperties>
</file>