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embeddedFontLst>
    <p:embeddedFont>
      <p:font typeface="Malgun Gothic" panose="020B0503020000020004" pitchFamily="50" charset="-127"/>
      <p:regular r:id="rId24"/>
      <p:bold r:id="rId25"/>
    </p:embeddedFont>
    <p:embeddedFont>
      <p:font typeface="Teko" panose="020B0600000101010101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B89B83-EB11-48FF-B6A6-9F1327E4D5D1}">
  <a:tblStyle styleId="{D6B89B83-EB11-48FF-B6A6-9F1327E4D5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2F6AD9-F835-4999-B8E4-CA57B0F4393D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522485" y="1979084"/>
            <a:ext cx="2723322" cy="247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쟈뎅</a:t>
            </a:r>
            <a:br>
              <a:rPr lang="en-US" sz="4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sz="4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0184296" y="3885820"/>
            <a:ext cx="879565" cy="51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15"/>
              <a:buFont typeface="Arial"/>
              <a:buNone/>
            </a:pPr>
            <a:r>
              <a:rPr lang="en-US" sz="3515" b="1" i="0" u="none" strike="noStrike" cap="none">
                <a:solidFill>
                  <a:srgbClr val="262626"/>
                </a:solidFill>
                <a:latin typeface="Teko"/>
                <a:ea typeface="Teko"/>
                <a:cs typeface="Teko"/>
                <a:sym typeface="Teko"/>
              </a:rPr>
              <a:t>3</a:t>
            </a:r>
            <a:r>
              <a:rPr lang="en-US" sz="2590" b="1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</a:t>
            </a:r>
            <a:endParaRPr sz="2590" b="1" i="0" u="none" strike="noStrike" cap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234037" y="4661068"/>
            <a:ext cx="1900518" cy="51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06/29</a:t>
            </a:r>
            <a:r>
              <a:rPr lang="en-US" sz="1800" b="1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최종발표</a:t>
            </a:r>
            <a:endParaRPr sz="2000" b="1" i="0" u="none" strike="noStrike" cap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5665694" y="4402652"/>
            <a:ext cx="533400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4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" y="522755"/>
            <a:ext cx="7566212" cy="6152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6863" y="522755"/>
            <a:ext cx="3982842" cy="377963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10619768" y="153423"/>
            <a:ext cx="1338828" cy="369332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나의포인트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프로젝트 설계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p25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25"/>
          <p:cNvSpPr txBox="1"/>
          <p:nvPr/>
        </p:nvSpPr>
        <p:spPr>
          <a:xfrm>
            <a:off x="565002" y="1049535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200"/>
              <a:buFont typeface="Malgun Gothic"/>
              <a:buNone/>
            </a:pPr>
            <a:r>
              <a:rPr lang="en-US" sz="22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4-5. DB (1)</a:t>
            </a:r>
            <a:endParaRPr sz="22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p25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53" y="1775012"/>
            <a:ext cx="7189071" cy="46257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Google Shape;212;p25"/>
          <p:cNvGraphicFramePr/>
          <p:nvPr/>
        </p:nvGraphicFramePr>
        <p:xfrm>
          <a:off x="7283121" y="206578"/>
          <a:ext cx="4660225" cy="6124250"/>
        </p:xfrm>
        <a:graphic>
          <a:graphicData uri="http://schemas.openxmlformats.org/drawingml/2006/table">
            <a:tbl>
              <a:tblPr firstRow="1" bandRow="1">
                <a:noFill/>
                <a:tableStyleId>{CC2F6AD9-F835-4999-B8E4-CA57B0F4393D}</a:tableStyleId>
              </a:tblPr>
              <a:tblGrid>
                <a:gridCol w="236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CATEGORY_DEPT1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대카테고리</a:t>
                      </a:r>
                      <a:endParaRPr sz="1600" b="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CATEGORY_DEPT2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소카테고리</a:t>
                      </a:r>
                      <a:endParaRPr sz="1600" b="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PRODUCT_SERIAL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상품번호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PRODUCT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상품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RELATED_PRODUCT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연관추천상품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PRODUCT_SCORE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상품평점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BASKET_MEMBER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회원장바구니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PRODUCT_QUESTION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상품문의</a:t>
                      </a:r>
                      <a:endParaRPr sz="1600" b="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PRODUCT_ANSWER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상품답변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CHANGE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반품/교환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POP_UP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팝업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REIVEW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리뷰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ORDER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주문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ORDER_LIST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주문내역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PAYEE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수취자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MAIN_PRODUCT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메인상품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MAIN_INFO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쇼핑몰정보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13" name="Google Shape;213;p25"/>
          <p:cNvSpPr/>
          <p:nvPr/>
        </p:nvSpPr>
        <p:spPr>
          <a:xfrm>
            <a:off x="248647" y="3890682"/>
            <a:ext cx="6687670" cy="234875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프로젝트 설계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9" name="Google Shape;219;p26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26"/>
          <p:cNvSpPr txBox="1"/>
          <p:nvPr/>
        </p:nvSpPr>
        <p:spPr>
          <a:xfrm>
            <a:off x="565002" y="1049535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200"/>
              <a:buFont typeface="Malgun Gothic"/>
              <a:buNone/>
            </a:pPr>
            <a:r>
              <a:rPr lang="en-US" sz="22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4-5. DB (2)</a:t>
            </a:r>
            <a:endParaRPr sz="22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1" name="Google Shape;221;p26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53" y="1775012"/>
            <a:ext cx="7189071" cy="46257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26"/>
          <p:cNvGraphicFramePr/>
          <p:nvPr/>
        </p:nvGraphicFramePr>
        <p:xfrm>
          <a:off x="7283121" y="215348"/>
          <a:ext cx="4455475" cy="6438750"/>
        </p:xfrm>
        <a:graphic>
          <a:graphicData uri="http://schemas.openxmlformats.org/drawingml/2006/table">
            <a:tbl>
              <a:tblPr firstRow="1" bandRow="1">
                <a:noFill/>
                <a:tableStyleId>{CC2F6AD9-F835-4999-B8E4-CA57B0F4393D}</a:tableStyleId>
              </a:tblPr>
              <a:tblGrid>
                <a:gridCol w="21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MEMBER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회원</a:t>
                      </a:r>
                      <a:endParaRPr sz="1600" b="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WISH_LIST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위시리스트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POINT_MEMBER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회원포인트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COUPON_MEMBER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회원쿠폰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COUPON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쿠폰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QUESTION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1:1문의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ANSWER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1:1답변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EVENT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이벤트</a:t>
                      </a:r>
                      <a:endParaRPr sz="1600" b="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EVENT_REPLY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이벤트댓글</a:t>
                      </a:r>
                      <a:endParaRPr sz="1600" b="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WIN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당첨자발표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NOTICE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공지사항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EXPERIENCE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체험단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JON_EXPREIENCE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체험단신청</a:t>
                      </a:r>
                      <a:endParaRPr sz="1600" b="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EXPREINCE_REIVEW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체험단리뷰</a:t>
                      </a:r>
                      <a:endParaRPr sz="1600" b="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ENJOY_COFFEE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Enjoy coffee</a:t>
                      </a:r>
                      <a:endParaRPr sz="1600" b="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SHIPPING_FEE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추가배송비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RECEIPT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영수증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23" name="Google Shape;223;p26"/>
          <p:cNvSpPr/>
          <p:nvPr/>
        </p:nvSpPr>
        <p:spPr>
          <a:xfrm>
            <a:off x="248646" y="1871751"/>
            <a:ext cx="6815541" cy="220719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프로그램 개발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" name="Google Shape;229;p27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0" name="Google Shape;230;p27"/>
          <p:cNvSpPr txBox="1"/>
          <p:nvPr/>
        </p:nvSpPr>
        <p:spPr>
          <a:xfrm>
            <a:off x="565002" y="1049535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200"/>
              <a:buFont typeface="Malgun Gothic"/>
              <a:buNone/>
            </a:pPr>
            <a:r>
              <a:rPr lang="en-US" sz="22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5-1. 역할분담</a:t>
            </a:r>
            <a:endParaRPr sz="22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3355388" y="2402541"/>
            <a:ext cx="48750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메인 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5. 멤버십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6.마이페이지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기능구현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8686800" y="-1"/>
            <a:ext cx="3092598" cy="335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메인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제품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이벤트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3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커뮤니티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4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고객센터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5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멤버십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6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마이페이지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7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비회원 주문조회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8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주문/결제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9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메일링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관리자</a:t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3355388" y="3278302"/>
            <a:ext cx="35429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제품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8. 주문/결제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기능구현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3355388" y="4154063"/>
            <a:ext cx="5899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이벤트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4. 고객센터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7. 비회원주문조회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기능구현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3355388" y="5029824"/>
            <a:ext cx="49263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커뮤니티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9. 메일링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10.관리자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기능구현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1927412" y="2407913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나동수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1927412" y="3278302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이준희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1927412" y="4148691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조미선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1927412" y="5019080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송민석</a:t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1838557" y="2465000"/>
            <a:ext cx="85344" cy="85344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1838557" y="3343656"/>
            <a:ext cx="85344" cy="85344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1838557" y="4181368"/>
            <a:ext cx="85344" cy="85344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1838557" y="5029824"/>
            <a:ext cx="85344" cy="85344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프로그램 개발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9" name="Google Shape;249;p28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p28"/>
          <p:cNvSpPr txBox="1"/>
          <p:nvPr/>
        </p:nvSpPr>
        <p:spPr>
          <a:xfrm>
            <a:off x="565002" y="1049535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200"/>
              <a:buFont typeface="Malgun Gothic"/>
              <a:buNone/>
            </a:pPr>
            <a:r>
              <a:rPr lang="en-US" sz="22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5-2. 개발현황</a:t>
            </a:r>
            <a:endParaRPr sz="22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7950076" y="369621"/>
            <a:ext cx="39723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메인 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5. 멤버십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6.마이페이지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8768080" y="1363285"/>
            <a:ext cx="1148080" cy="276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9936232" y="1316721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개발된 항목</a:t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8768080" y="1776484"/>
            <a:ext cx="1148080" cy="27620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9936232" y="1734559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안됨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914650" y="1942675"/>
            <a:ext cx="31920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Seller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세일중인 상품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베너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en-US" sz="18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위시리스트</a:t>
            </a:r>
            <a:r>
              <a:rPr lang="en-US" sz="12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(select)</a:t>
            </a:r>
            <a:endParaRPr sz="1200" b="1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4915625" y="1942675"/>
            <a:ext cx="39117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Membership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- 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- 회원가입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18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아이디/비밀번호 찾기</a:t>
            </a:r>
            <a:endParaRPr sz="1800" b="1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875050" y="3801150"/>
            <a:ext cx="31920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주문내역 확인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나의 쿠폰</a:t>
            </a:r>
            <a:r>
              <a:rPr lang="en-US" sz="16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(사용가능)</a:t>
            </a:r>
            <a:endParaRPr sz="16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회원정보 변경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나의 쿠폰</a:t>
            </a:r>
            <a:r>
              <a:rPr lang="en-US" sz="16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(사용내역)</a:t>
            </a:r>
            <a:endParaRPr sz="1600" b="1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장바구니</a:t>
            </a:r>
            <a:endParaRPr sz="1600" b="1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나의 포인트</a:t>
            </a:r>
            <a:endParaRPr sz="1600" b="1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회원 탈퇴</a:t>
            </a:r>
            <a:endParaRPr sz="1600" b="1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9" name="Google Shape;259;p28"/>
          <p:cNvCxnSpPr/>
          <p:nvPr/>
        </p:nvCxnSpPr>
        <p:spPr>
          <a:xfrm>
            <a:off x="1045675" y="3429002"/>
            <a:ext cx="773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프로그램 개발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5" name="Google Shape;265;p29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29"/>
          <p:cNvSpPr txBox="1"/>
          <p:nvPr/>
        </p:nvSpPr>
        <p:spPr>
          <a:xfrm>
            <a:off x="565002" y="1049535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200"/>
              <a:buFont typeface="Malgun Gothic"/>
              <a:buNone/>
            </a:pPr>
            <a:r>
              <a:rPr lang="en-US" sz="22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5-2. 개발현황</a:t>
            </a:r>
            <a:endParaRPr sz="22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7950076" y="369621"/>
            <a:ext cx="39723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제품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8. 주문/결제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8768080" y="1363285"/>
            <a:ext cx="1148080" cy="276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9936232" y="1316721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개발된 항목</a:t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8768080" y="1776484"/>
            <a:ext cx="1148080" cy="27620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9936232" y="1734559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안됨</a:t>
            </a:r>
            <a:endParaRPr/>
          </a:p>
        </p:txBody>
      </p:sp>
      <p:cxnSp>
        <p:nvCxnSpPr>
          <p:cNvPr id="272" name="Google Shape;272;p29"/>
          <p:cNvCxnSpPr/>
          <p:nvPr/>
        </p:nvCxnSpPr>
        <p:spPr>
          <a:xfrm>
            <a:off x="1045675" y="3429002"/>
            <a:ext cx="773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3" name="Google Shape;273;p29"/>
          <p:cNvSpPr/>
          <p:nvPr/>
        </p:nvSpPr>
        <p:spPr>
          <a:xfrm>
            <a:off x="2370725" y="1734550"/>
            <a:ext cx="22518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연관 상품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상품 리뷰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페이징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sz="12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4970100" y="1686000"/>
            <a:ext cx="3051000" cy="1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제품 문의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카테고리 별 상품 분류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1548275" y="1734550"/>
            <a:ext cx="9705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1548275" y="3919375"/>
            <a:ext cx="12942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2370725" y="3919375"/>
            <a:ext cx="27981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쿠폰/포인트 활용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회원 정보 수정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주문 추가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sz="12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5229500" y="3848550"/>
            <a:ext cx="3051000" cy="1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주문 리스트 추가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장바구니 결제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반품/교환</a:t>
            </a: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프로그램 개발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4" name="Google Shape;284;p30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5" name="Google Shape;285;p30"/>
          <p:cNvSpPr txBox="1"/>
          <p:nvPr/>
        </p:nvSpPr>
        <p:spPr>
          <a:xfrm>
            <a:off x="565002" y="1049535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200"/>
              <a:buFont typeface="Malgun Gothic"/>
              <a:buNone/>
            </a:pPr>
            <a:r>
              <a:rPr lang="en-US" sz="22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5-2. 개발현황</a:t>
            </a:r>
            <a:endParaRPr sz="22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7071360" y="369621"/>
            <a:ext cx="48510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이벤트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4. 고객센터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7. 비회원주문조회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8768080" y="1363285"/>
            <a:ext cx="1148080" cy="276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9936232" y="1316721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개발된 항목</a:t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8768080" y="1363285"/>
            <a:ext cx="1148100" cy="2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914646" y="4185013"/>
            <a:ext cx="3972300" cy="4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   </a:t>
            </a: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비회원로그인</a:t>
            </a:r>
            <a:endParaRPr sz="1800" b="1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주문조회</a:t>
            </a: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비회원주문조회</a:t>
            </a:r>
            <a:endParaRPr sz="1800" b="1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(페이징, 주문취소, 교환/반품신청, 리뷰작성)</a:t>
            </a:r>
            <a:endParaRPr sz="10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 반품/교환현황</a:t>
            </a:r>
            <a:endParaRPr sz="1800" b="1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(반품/교환취소, 사유수정, 사유보기)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4641980" y="4177341"/>
            <a:ext cx="3972300" cy="4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   </a:t>
            </a: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담기,수정,삭제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	</a:t>
            </a: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(품절시 삭제만 가능)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-주문/결제확인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-주문시에도 품절 확인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-로그인시 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비회원장바구니를 회원장바구니에 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업데이트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	</a:t>
            </a:r>
            <a:endParaRPr sz="18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8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914650" y="1942675"/>
            <a:ext cx="31920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진행중/종료이벤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(페이징,검색,이전글,다음글)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댓글: UPDATE /  DELETE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쿠폰다운: member coupon INSERT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-당첨자발표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(페이징,검색,이전글,다음글)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4511275" y="1942674"/>
            <a:ext cx="4043400" cy="18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고객센터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		   </a:t>
            </a: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(새글표시, 당일 등록글은 시간으로 표기)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(페이징,검색,이전글,다음글) 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- 1:1문의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(비회원이용불가, 파일업로드)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FAQ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(탭별 검색가능)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4" name="Google Shape;294;p30"/>
          <p:cNvCxnSpPr/>
          <p:nvPr/>
        </p:nvCxnSpPr>
        <p:spPr>
          <a:xfrm>
            <a:off x="1045675" y="3886352"/>
            <a:ext cx="773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p30"/>
          <p:cNvSpPr/>
          <p:nvPr/>
        </p:nvSpPr>
        <p:spPr>
          <a:xfrm>
            <a:off x="8768080" y="1363285"/>
            <a:ext cx="1148100" cy="2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8768080" y="1776484"/>
            <a:ext cx="1148100" cy="2763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9936232" y="1734559"/>
            <a:ext cx="11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안됨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프로그램 개발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3" name="Google Shape;303;p31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4" name="Google Shape;304;p31"/>
          <p:cNvSpPr txBox="1"/>
          <p:nvPr/>
        </p:nvSpPr>
        <p:spPr>
          <a:xfrm>
            <a:off x="565002" y="1049535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200"/>
              <a:buFont typeface="Malgun Gothic"/>
              <a:buNone/>
            </a:pPr>
            <a:r>
              <a:rPr lang="en-US" sz="22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5-2. 개발현황</a:t>
            </a:r>
            <a:endParaRPr sz="22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7950076" y="369621"/>
            <a:ext cx="39723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커뮤니티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9. 메일링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10.관리자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914646" y="3281902"/>
            <a:ext cx="3972313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회원관리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</a:t>
            </a: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회원리스트</a:t>
            </a:r>
            <a:endParaRPr sz="1800" b="1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-회원메일발송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-포인트관리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-쿠폰관리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 상품관리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상품등록/수정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연관상품등록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카테고리상품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메인노출상품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상품문의답변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3484880" y="3274230"/>
            <a:ext cx="3972313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- 주문관리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전체주문목록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반품교환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- 게시글관리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공지사항관리</a:t>
            </a: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(INSERT)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이벤트글관리</a:t>
            </a:r>
            <a:r>
              <a:rPr lang="en-US" sz="105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(INSERT)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1:1문의 답변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리뷰답변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-FAQ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6096000" y="3201995"/>
            <a:ext cx="3972313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기본설정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-쿠폰관리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-배송비관리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배너관리</a:t>
            </a:r>
            <a:r>
              <a:rPr lang="en-US" sz="105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(INSERT/DELETE)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-팝업관리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-쇼핑몰설정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- 통계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- </a:t>
            </a: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Analysis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914647" y="1942676"/>
            <a:ext cx="404343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체험단 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	 	  - 사용후기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- ENJOY COFEE  </a:t>
            </a:r>
            <a:endParaRPr sz="1800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4511287" y="1942676"/>
            <a:ext cx="404343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메일링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결제완료 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- 비밀번호/아이디 찾기</a:t>
            </a: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- 주문/취소환불</a:t>
            </a:r>
            <a:endParaRPr sz="1800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1" name="Google Shape;311;p31"/>
          <p:cNvCxnSpPr/>
          <p:nvPr/>
        </p:nvCxnSpPr>
        <p:spPr>
          <a:xfrm>
            <a:off x="1045675" y="2983241"/>
            <a:ext cx="773256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2" name="Google Shape;312;p31"/>
          <p:cNvSpPr/>
          <p:nvPr/>
        </p:nvSpPr>
        <p:spPr>
          <a:xfrm>
            <a:off x="8768080" y="1363285"/>
            <a:ext cx="1148080" cy="276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9936232" y="1316721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개발된 항목</a:t>
            </a:r>
            <a:endParaRPr/>
          </a:p>
        </p:txBody>
      </p:sp>
      <p:sp>
        <p:nvSpPr>
          <p:cNvPr id="314" name="Google Shape;314;p31"/>
          <p:cNvSpPr/>
          <p:nvPr/>
        </p:nvSpPr>
        <p:spPr>
          <a:xfrm>
            <a:off x="8768080" y="1776484"/>
            <a:ext cx="1148080" cy="27620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9936232" y="1734559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안됨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추후 개발일정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1" name="Google Shape;321;p32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2" name="Google Shape;322;p32"/>
          <p:cNvSpPr/>
          <p:nvPr/>
        </p:nvSpPr>
        <p:spPr>
          <a:xfrm>
            <a:off x="8768080" y="1363285"/>
            <a:ext cx="1148080" cy="276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9936232" y="1316721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개발된 항목</a:t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8768080" y="1776484"/>
            <a:ext cx="1148080" cy="276203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9936232" y="1734559"/>
            <a:ext cx="16514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추후개발 항목</a:t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7950076" y="369621"/>
            <a:ext cx="39723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메인 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5. 멤버십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6.마이페이지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914650" y="1942675"/>
            <a:ext cx="31920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Seller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세일중인 상품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베너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위시리스트</a:t>
            </a:r>
            <a:r>
              <a:rPr lang="en-US" sz="12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(select)</a:t>
            </a:r>
            <a:endParaRPr sz="12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4915625" y="1942675"/>
            <a:ext cx="39117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Membership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- 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- 회원가입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18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아이디/비밀번호 찾기</a:t>
            </a:r>
            <a:endParaRPr sz="1800" b="1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875050" y="3801150"/>
            <a:ext cx="3192000" cy="2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주문내역 확인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나의 쿠폰</a:t>
            </a:r>
            <a:r>
              <a:rPr lang="en-US" sz="16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(사용가능)</a:t>
            </a:r>
            <a:endParaRPr sz="16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회원정보 변경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나의 쿠폰</a:t>
            </a:r>
            <a:r>
              <a:rPr lang="en-US" sz="16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(사용내역)</a:t>
            </a:r>
            <a:endParaRPr sz="16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장바구니</a:t>
            </a:r>
            <a:endParaRPr sz="16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나의 포인트</a:t>
            </a:r>
            <a:endParaRPr sz="16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회원 탈퇴</a:t>
            </a:r>
            <a:endParaRPr sz="16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0" name="Google Shape;330;p32"/>
          <p:cNvCxnSpPr/>
          <p:nvPr/>
        </p:nvCxnSpPr>
        <p:spPr>
          <a:xfrm>
            <a:off x="1045675" y="3429002"/>
            <a:ext cx="773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추후 개발일정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6" name="Google Shape;336;p33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7" name="Google Shape;337;p33"/>
          <p:cNvSpPr/>
          <p:nvPr/>
        </p:nvSpPr>
        <p:spPr>
          <a:xfrm>
            <a:off x="8768080" y="1363285"/>
            <a:ext cx="1148100" cy="2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9936232" y="1316721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개발된 항목</a:t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8768080" y="1776484"/>
            <a:ext cx="1148100" cy="2763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9936232" y="1734559"/>
            <a:ext cx="16514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추후개발 항목</a:t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7950076" y="369621"/>
            <a:ext cx="39723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제품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8. 주문/결제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2" name="Google Shape;342;p33"/>
          <p:cNvCxnSpPr/>
          <p:nvPr/>
        </p:nvCxnSpPr>
        <p:spPr>
          <a:xfrm>
            <a:off x="1045675" y="3429002"/>
            <a:ext cx="773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3" name="Google Shape;343;p33"/>
          <p:cNvSpPr/>
          <p:nvPr/>
        </p:nvSpPr>
        <p:spPr>
          <a:xfrm>
            <a:off x="2370725" y="1734550"/>
            <a:ext cx="22518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연관 상품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상품 리뷰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페이징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sz="12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4970100" y="1686000"/>
            <a:ext cx="3051000" cy="1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카테고리별 상품 분류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ajax를 이용한 페이징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1548275" y="1734550"/>
            <a:ext cx="9705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/>
          </a:p>
        </p:txBody>
      </p:sp>
      <p:sp>
        <p:nvSpPr>
          <p:cNvPr id="346" name="Google Shape;346;p33"/>
          <p:cNvSpPr txBox="1"/>
          <p:nvPr/>
        </p:nvSpPr>
        <p:spPr>
          <a:xfrm>
            <a:off x="1548275" y="3919375"/>
            <a:ext cx="12942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</a:t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2370725" y="3919375"/>
            <a:ext cx="27981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쿠폰/포인트 활용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회원 정보 수정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주문 추가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sz="12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5229500" y="3848550"/>
            <a:ext cx="3051000" cy="1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장바구니 결제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-85089" y="335280"/>
            <a:ext cx="3535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4765040" y="335280"/>
            <a:ext cx="7426960" cy="641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1.</a:t>
            </a:r>
            <a:r>
              <a:rPr lang="en-US" sz="3200" b="1" i="0" u="none" strike="noStrike" cap="non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2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개발취지 및 목표</a:t>
            </a:r>
            <a:endParaRPr sz="3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2.</a:t>
            </a:r>
            <a:r>
              <a:rPr lang="en-US" sz="32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endParaRPr sz="2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3.</a:t>
            </a:r>
            <a:r>
              <a:rPr lang="en-US" sz="32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20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개발일정</a:t>
            </a:r>
            <a:endParaRPr sz="3200" b="1">
              <a:solidFill>
                <a:srgbClr val="3F3F3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4.</a:t>
            </a:r>
            <a:r>
              <a:rPr lang="en-US" sz="32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2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설계</a:t>
            </a:r>
            <a:endParaRPr sz="2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  4-1.         </a:t>
            </a:r>
            <a:r>
              <a:rPr lang="en-US" sz="2400" b="1">
                <a:solidFill>
                  <a:srgbClr val="757070"/>
                </a:solidFill>
                <a:latin typeface="Teko"/>
                <a:ea typeface="Teko"/>
                <a:cs typeface="Teko"/>
                <a:sym typeface="Teko"/>
              </a:rPr>
              <a:t>메뉴구조도</a:t>
            </a:r>
            <a:endParaRPr sz="2400" b="1">
              <a:solidFill>
                <a:srgbClr val="75707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  4-2.         </a:t>
            </a:r>
            <a:r>
              <a:rPr lang="en-US" sz="2400" b="1">
                <a:solidFill>
                  <a:srgbClr val="757070"/>
                </a:solidFill>
                <a:latin typeface="Teko"/>
                <a:ea typeface="Teko"/>
                <a:cs typeface="Teko"/>
                <a:sym typeface="Teko"/>
              </a:rPr>
              <a:t>IA설계서</a:t>
            </a:r>
            <a:endParaRPr sz="2400" b="1">
              <a:solidFill>
                <a:srgbClr val="75707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  4-3.        </a:t>
            </a:r>
            <a:r>
              <a:rPr lang="en-US" sz="2400" b="1">
                <a:solidFill>
                  <a:srgbClr val="757070"/>
                </a:solidFill>
                <a:latin typeface="Teko"/>
                <a:ea typeface="Teko"/>
                <a:cs typeface="Teko"/>
                <a:sym typeface="Teko"/>
              </a:rPr>
              <a:t>순서도</a:t>
            </a:r>
            <a:endParaRPr sz="2400" b="1">
              <a:solidFill>
                <a:srgbClr val="75707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  4-4.        </a:t>
            </a:r>
            <a:r>
              <a:rPr lang="en-US" sz="2400" b="1">
                <a:solidFill>
                  <a:srgbClr val="757070"/>
                </a:solidFill>
                <a:latin typeface="Teko"/>
                <a:ea typeface="Teko"/>
                <a:cs typeface="Teko"/>
                <a:sym typeface="Teko"/>
              </a:rPr>
              <a:t>스토리보드</a:t>
            </a:r>
            <a:endParaRPr sz="2400" b="1">
              <a:solidFill>
                <a:srgbClr val="75707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  4-5.        </a:t>
            </a:r>
            <a:r>
              <a:rPr lang="en-US" sz="2400" b="1">
                <a:solidFill>
                  <a:srgbClr val="757070"/>
                </a:solidFill>
                <a:latin typeface="Teko"/>
                <a:ea typeface="Teko"/>
                <a:cs typeface="Teko"/>
                <a:sym typeface="Teko"/>
              </a:rPr>
              <a:t>DB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5707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5.      </a:t>
            </a:r>
            <a:r>
              <a:rPr lang="en-US" sz="2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개발</a:t>
            </a:r>
            <a:endParaRPr sz="2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n-US" sz="28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5-1.         </a:t>
            </a:r>
            <a:r>
              <a:rPr lang="en-US" sz="2400" b="1">
                <a:solidFill>
                  <a:srgbClr val="757070"/>
                </a:solidFill>
                <a:latin typeface="Teko"/>
                <a:ea typeface="Teko"/>
                <a:cs typeface="Teko"/>
                <a:sym typeface="Teko"/>
              </a:rPr>
              <a:t>역할분담</a:t>
            </a:r>
            <a:endParaRPr sz="2400" b="1">
              <a:solidFill>
                <a:srgbClr val="75707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n-US" sz="24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5-2.        </a:t>
            </a:r>
            <a:r>
              <a:rPr lang="en-US" sz="2400" b="1">
                <a:solidFill>
                  <a:srgbClr val="757070"/>
                </a:solidFill>
                <a:latin typeface="Teko"/>
                <a:ea typeface="Teko"/>
                <a:cs typeface="Teko"/>
                <a:sym typeface="Teko"/>
              </a:rPr>
              <a:t>개발현황</a:t>
            </a:r>
            <a:endParaRPr sz="2400" b="1">
              <a:solidFill>
                <a:srgbClr val="00B05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00B05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6.      </a:t>
            </a:r>
            <a:r>
              <a:rPr lang="en-US" sz="2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추후 개발 일정</a:t>
            </a:r>
            <a:endParaRPr sz="2600" b="1">
              <a:solidFill>
                <a:srgbClr val="3F3F3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00B050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3324860" y="424743"/>
            <a:ext cx="0" cy="244037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추후 개발일정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4" name="Google Shape;354;p34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5" name="Google Shape;355;p34"/>
          <p:cNvSpPr/>
          <p:nvPr/>
        </p:nvSpPr>
        <p:spPr>
          <a:xfrm>
            <a:off x="8768080" y="1363285"/>
            <a:ext cx="1148080" cy="276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9936232" y="1316721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개발된 항목</a:t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8768080" y="1776484"/>
            <a:ext cx="1148080" cy="276203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34"/>
          <p:cNvSpPr txBox="1"/>
          <p:nvPr/>
        </p:nvSpPr>
        <p:spPr>
          <a:xfrm>
            <a:off x="9936232" y="1734559"/>
            <a:ext cx="16514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추후개발 항목</a:t>
            </a: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7071360" y="369621"/>
            <a:ext cx="48510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이벤트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4. 고객센터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7. 비회원주문조회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914646" y="4185013"/>
            <a:ext cx="3972300" cy="4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   </a:t>
            </a: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비회원로그인</a:t>
            </a:r>
            <a:endParaRPr sz="1800" b="1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주문조회</a:t>
            </a: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비회원주문조회</a:t>
            </a:r>
            <a:endParaRPr sz="1800" b="1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(페이징, 주문취소, 교환/반품신청, 리뷰작성)</a:t>
            </a:r>
            <a:endParaRPr sz="10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 반품/교환현황</a:t>
            </a:r>
            <a:endParaRPr sz="1800" b="1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(반품/교환취소, 사유수정, 사유보기)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4641980" y="4177341"/>
            <a:ext cx="3972300" cy="4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   </a:t>
            </a: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담기,수정,삭제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	</a:t>
            </a: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(품절시 삭제만 가능)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-주문/결제확인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-주문시에도 품절 확인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-로그인시 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비회원장바구니를 회원장바구니에 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업데이트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	</a:t>
            </a:r>
            <a:endParaRPr sz="18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8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914650" y="1942675"/>
            <a:ext cx="31920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진행중/종료이벤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(페이징,검색,이전글,다음글)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댓글: UPDATE /  DELETE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쿠폰다운: member coupon INSERT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-당첨자발표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(페이징,검색,이전글,다음글)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4511275" y="1942674"/>
            <a:ext cx="4043400" cy="18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고객센터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		   </a:t>
            </a: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(새글표시, 당일 등록글은 시간으로 표기)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(페이징,검색,이전글,다음글) 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- 1:1문의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(비회원이용불가, 파일업로드)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FAQ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(탭별 검색가능)</a:t>
            </a:r>
            <a:endParaRPr sz="10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4" name="Google Shape;364;p34"/>
          <p:cNvCxnSpPr/>
          <p:nvPr/>
        </p:nvCxnSpPr>
        <p:spPr>
          <a:xfrm>
            <a:off x="1045675" y="3886352"/>
            <a:ext cx="773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34"/>
          <p:cNvSpPr/>
          <p:nvPr/>
        </p:nvSpPr>
        <p:spPr>
          <a:xfrm>
            <a:off x="8768080" y="1363285"/>
            <a:ext cx="1148100" cy="2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추후 개발일정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1" name="Google Shape;371;p35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2" name="Google Shape;372;p35"/>
          <p:cNvSpPr/>
          <p:nvPr/>
        </p:nvSpPr>
        <p:spPr>
          <a:xfrm>
            <a:off x="7950076" y="369621"/>
            <a:ext cx="39723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커뮤니티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9. 메일링 </a:t>
            </a: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10.관리자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914646" y="3281902"/>
            <a:ext cx="3972313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회원관리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</a:t>
            </a: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회원리스트</a:t>
            </a:r>
            <a:r>
              <a:rPr lang="en-US" sz="105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(UPDATE)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-회원메일발송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-포인트관리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-쿠폰관리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 상품관리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상품등록/수정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연관상품등록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카테고리상품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메인노출상품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상품문의답변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3484880" y="3274230"/>
            <a:ext cx="3972313" cy="440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주문관리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전체주문목록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반품교환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- 게시글관리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공지사항관리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</a:t>
            </a:r>
            <a:r>
              <a:rPr lang="en-US" sz="105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(UPDATE/ DELETE)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이벤트글관리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</a:t>
            </a:r>
            <a:r>
              <a:rPr lang="en-US" sz="105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(UPDATE/ DELETE)</a:t>
            </a:r>
            <a:endParaRPr sz="105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1:1문의 답변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리뷰답변</a:t>
            </a:r>
            <a:endParaRPr sz="1800" b="1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-FAQ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6096000" y="3201995"/>
            <a:ext cx="397231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- 기본설정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-쿠폰관리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-배송비관리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</a:t>
            </a:r>
            <a:r>
              <a:rPr lang="en-US" sz="18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배너관리 </a:t>
            </a:r>
            <a:r>
              <a:rPr lang="en-US" sz="105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(UPDATE)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-팝업관리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-쇼핑몰설정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- 통계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</a:t>
            </a: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Analysis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35"/>
          <p:cNvSpPr/>
          <p:nvPr/>
        </p:nvSpPr>
        <p:spPr>
          <a:xfrm>
            <a:off x="914647" y="1942676"/>
            <a:ext cx="4043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b="1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개발 계획 없음</a:t>
            </a:r>
            <a:endParaRPr sz="1800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35"/>
          <p:cNvSpPr/>
          <p:nvPr/>
        </p:nvSpPr>
        <p:spPr>
          <a:xfrm>
            <a:off x="4511287" y="1942676"/>
            <a:ext cx="404343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메일링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결제완료 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- 비밀번호/아이디 찾기</a:t>
            </a:r>
            <a:endParaRPr sz="1800" b="1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- 주문/취소환불</a:t>
            </a:r>
            <a:endParaRPr sz="1800">
              <a:solidFill>
                <a:srgbClr val="BF9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8" name="Google Shape;378;p35"/>
          <p:cNvCxnSpPr/>
          <p:nvPr/>
        </p:nvCxnSpPr>
        <p:spPr>
          <a:xfrm>
            <a:off x="1045675" y="2983241"/>
            <a:ext cx="773256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9" name="Google Shape;379;p35"/>
          <p:cNvSpPr/>
          <p:nvPr/>
        </p:nvSpPr>
        <p:spPr>
          <a:xfrm>
            <a:off x="8768080" y="1363285"/>
            <a:ext cx="1148080" cy="276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9936232" y="1316721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개발된 항목</a:t>
            </a:r>
            <a:endParaRPr/>
          </a:p>
        </p:txBody>
      </p:sp>
      <p:sp>
        <p:nvSpPr>
          <p:cNvPr id="381" name="Google Shape;381;p35"/>
          <p:cNvSpPr/>
          <p:nvPr/>
        </p:nvSpPr>
        <p:spPr>
          <a:xfrm>
            <a:off x="8768080" y="1776484"/>
            <a:ext cx="1148080" cy="276203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35"/>
          <p:cNvSpPr txBox="1"/>
          <p:nvPr/>
        </p:nvSpPr>
        <p:spPr>
          <a:xfrm>
            <a:off x="9936232" y="1734559"/>
            <a:ext cx="16514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추후개발 항목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565002" y="307739"/>
            <a:ext cx="3397398" cy="57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Malgun Gothic"/>
              <a:buNone/>
            </a:pPr>
            <a:r>
              <a:rPr lang="en-US" sz="259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개발 취지 및 목표</a:t>
            </a:r>
            <a:endParaRPr sz="259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671874" y="3429000"/>
            <a:ext cx="8265069" cy="29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15"/>
              <a:buFont typeface="Arial"/>
              <a:buNone/>
            </a:pPr>
            <a:r>
              <a:rPr lang="en-US" sz="3515" b="1">
                <a:solidFill>
                  <a:srgbClr val="262626"/>
                </a:solidFill>
                <a:latin typeface="Teko"/>
                <a:ea typeface="Teko"/>
                <a:cs typeface="Teko"/>
                <a:sym typeface="Teko"/>
              </a:rPr>
              <a:t>1.    </a:t>
            </a:r>
            <a:r>
              <a:rPr lang="en-US" sz="2405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/ Servlet 기반 프로그램을 구성</a:t>
            </a:r>
            <a:endParaRPr sz="2405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515"/>
              <a:buFont typeface="Arial"/>
              <a:buNone/>
            </a:pPr>
            <a:r>
              <a:rPr lang="en-US" sz="3515" b="1">
                <a:solidFill>
                  <a:srgbClr val="262626"/>
                </a:solidFill>
                <a:latin typeface="Teko"/>
                <a:ea typeface="Teko"/>
                <a:cs typeface="Teko"/>
                <a:sym typeface="Teko"/>
              </a:rPr>
              <a:t>2.   </a:t>
            </a:r>
            <a:r>
              <a:rPr lang="en-US" sz="2405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 DB 사용하여 데이터 관리 및 추출</a:t>
            </a:r>
            <a:endParaRPr sz="2867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515"/>
              <a:buFont typeface="Arial"/>
              <a:buNone/>
            </a:pPr>
            <a:r>
              <a:rPr lang="en-US" sz="3515" b="1">
                <a:solidFill>
                  <a:srgbClr val="262626"/>
                </a:solidFill>
                <a:latin typeface="Teko"/>
                <a:ea typeface="Teko"/>
                <a:cs typeface="Teko"/>
                <a:sym typeface="Teko"/>
              </a:rPr>
              <a:t>3.   </a:t>
            </a:r>
            <a:r>
              <a:rPr lang="en-US" sz="2405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MVC패턴을 적용하여 각 기능의 모듈화 지향</a:t>
            </a:r>
            <a:endParaRPr sz="2405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515"/>
              <a:buFont typeface="Arial"/>
              <a:buNone/>
            </a:pPr>
            <a:r>
              <a:rPr lang="en-US" sz="3515" b="1">
                <a:solidFill>
                  <a:srgbClr val="262626"/>
                </a:solidFill>
                <a:latin typeface="Teko"/>
                <a:ea typeface="Teko"/>
                <a:cs typeface="Teko"/>
                <a:sym typeface="Teko"/>
              </a:rPr>
              <a:t>4.</a:t>
            </a:r>
            <a:r>
              <a:rPr lang="en-US" sz="3700">
                <a:solidFill>
                  <a:srgbClr val="666666"/>
                </a:solidFill>
                <a:latin typeface="Dotum"/>
                <a:ea typeface="Dotum"/>
                <a:cs typeface="Dotum"/>
                <a:sym typeface="Dotum"/>
              </a:rPr>
              <a:t>  </a:t>
            </a:r>
            <a:r>
              <a:rPr lang="en-US" sz="2405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API를 활용한 서비스로 유저의 사용편의성 제공</a:t>
            </a:r>
            <a:endParaRPr sz="2405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515"/>
              <a:buFont typeface="Arial"/>
              <a:buNone/>
            </a:pPr>
            <a:r>
              <a:rPr lang="en-US" sz="3515" b="1">
                <a:solidFill>
                  <a:srgbClr val="262626"/>
                </a:solidFill>
                <a:latin typeface="Teko"/>
                <a:ea typeface="Teko"/>
                <a:cs typeface="Teko"/>
                <a:sym typeface="Teko"/>
              </a:rPr>
              <a:t>5.   </a:t>
            </a:r>
            <a:r>
              <a:rPr lang="en-US" sz="2405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유지관리 편의성 제공(Jsp와 css의 수정)</a:t>
            </a:r>
            <a:endParaRPr sz="2405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90672" y="1572823"/>
            <a:ext cx="1900518" cy="51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1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개발취지</a:t>
            </a:r>
            <a:endParaRPr sz="2000" b="1" cap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618955" y="951241"/>
            <a:ext cx="348568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5"/>
          <p:cNvSpPr txBox="1"/>
          <p:nvPr/>
        </p:nvSpPr>
        <p:spPr>
          <a:xfrm>
            <a:off x="690672" y="3885820"/>
            <a:ext cx="1900518" cy="51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1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개발목표</a:t>
            </a:r>
            <a:endParaRPr sz="2000" b="1" cap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671874" y="1594744"/>
            <a:ext cx="8157492" cy="101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고객이 온라인으로 편리하게 </a:t>
            </a:r>
            <a:endParaRPr sz="24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정보를 조회하고 상품을 주문할 수 있도록 함</a:t>
            </a:r>
            <a:endParaRPr sz="24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05328" y="1594744"/>
            <a:ext cx="85344" cy="85344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18955" y="3891732"/>
            <a:ext cx="85344" cy="85344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1912620" y="1572823"/>
            <a:ext cx="0" cy="36359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1912620" y="3885820"/>
            <a:ext cx="0" cy="36359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개발 환경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5" name="Google Shape;115;p16"/>
          <p:cNvGraphicFramePr/>
          <p:nvPr/>
        </p:nvGraphicFramePr>
        <p:xfrm>
          <a:off x="1330960" y="13919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{D6B89B83-EB11-48FF-B6A6-9F1327E4D5D1}</a:tableStyleId>
              </a:tblPr>
              <a:tblGrid>
                <a:gridCol w="174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명</a:t>
                      </a:r>
                      <a:endParaRPr sz="1800" b="1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쟈뎅 쇼핑몰</a:t>
                      </a:r>
                      <a:endParaRPr sz="1800" b="1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5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개발환경</a:t>
                      </a:r>
                      <a:endParaRPr sz="1800" b="1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os</a:t>
                      </a:r>
                      <a:endParaRPr sz="1800" b="1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Windows 7, Windows 10</a:t>
                      </a:r>
                      <a:endParaRPr sz="1800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DBMS</a:t>
                      </a:r>
                      <a:endParaRPr sz="1800" b="1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Oracle database 11g</a:t>
                      </a:r>
                      <a:endParaRPr sz="1800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WAS</a:t>
                      </a:r>
                      <a:endParaRPr sz="1800" b="1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Apache tomcat 9.0</a:t>
                      </a:r>
                      <a:endParaRPr sz="1800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55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개발도구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</a:t>
                      </a:r>
                      <a:endParaRPr sz="1800" b="1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JAVA, JQuery-min-v1.6.1, css3, HTML5, JSP 2.1,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 2.5, EL, JSTL 1.2, JavaScript es5, es6</a:t>
                      </a:r>
                      <a:endParaRPr sz="1800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Development/build tool</a:t>
                      </a:r>
                      <a:endParaRPr sz="1800" b="1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SQL developer, Spring Framework 5.2.4, Maven, JDK 1.8</a:t>
                      </a:r>
                      <a:endParaRPr sz="1800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</a:t>
                      </a:r>
                      <a:endParaRPr sz="1800" b="1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Eclipse JAVA EE_2019-12, IntelliJ 2019</a:t>
                      </a:r>
                      <a:endParaRPr sz="1800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개발인원</a:t>
                      </a:r>
                      <a:endParaRPr sz="1800" b="1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개발기간</a:t>
                      </a:r>
                      <a:endParaRPr sz="1800" b="1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4명</a:t>
                      </a:r>
                      <a:endParaRPr sz="1800" b="1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5/22 ~ 5/29 : 프로젝트 설계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6/1 ~ 6/25  :  프로그램 개발</a:t>
                      </a:r>
                      <a:endParaRPr sz="1800" b="1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6/26 ~ 6/28 :  검수,최종수정</a:t>
                      </a:r>
                      <a:endParaRPr sz="1800" b="1" u="none" strike="noStrike" cap="none"/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6" name="Google Shape;116;p16"/>
          <p:cNvSpPr/>
          <p:nvPr/>
        </p:nvSpPr>
        <p:spPr>
          <a:xfrm>
            <a:off x="207494" y="1879700"/>
            <a:ext cx="10836426" cy="55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개발 일정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7"/>
          <p:cNvSpPr/>
          <p:nvPr/>
        </p:nvSpPr>
        <p:spPr>
          <a:xfrm>
            <a:off x="207494" y="1879700"/>
            <a:ext cx="10836426" cy="55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12063" y="2127427"/>
            <a:ext cx="3818964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[5/22~ 5/29] 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설계공통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메뉴구성도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순서도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DB설계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스토리보드 작성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800" b="1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210237" y="1316316"/>
            <a:ext cx="1846728" cy="493059"/>
          </a:xfrm>
          <a:prstGeom prst="chevron">
            <a:avLst>
              <a:gd name="adj" fmla="val 50000"/>
            </a:avLst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PHASE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029199" y="1316315"/>
            <a:ext cx="1846728" cy="493059"/>
          </a:xfrm>
          <a:prstGeom prst="chevron">
            <a:avLst>
              <a:gd name="adj" fmla="val 50000"/>
            </a:avLst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PHASE 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8956548" y="1316315"/>
            <a:ext cx="1846728" cy="493059"/>
          </a:xfrm>
          <a:prstGeom prst="chevron">
            <a:avLst>
              <a:gd name="adj" fmla="val 50000"/>
            </a:avLst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PHASE 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>
            <a:off x="4043083" y="1114612"/>
            <a:ext cx="0" cy="5585012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8005482" y="1114612"/>
            <a:ext cx="0" cy="5585012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7"/>
          <p:cNvSpPr txBox="1"/>
          <p:nvPr/>
        </p:nvSpPr>
        <p:spPr>
          <a:xfrm>
            <a:off x="4074461" y="2136392"/>
            <a:ext cx="381896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[6/1~ 6/4] 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백엔드 설계공통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DB테이블작성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DTO설계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DAO설계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SQL 쿼리설계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8005482" y="2127427"/>
            <a:ext cx="3818964" cy="467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[6/5~ 6/25] 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b="1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백엔드 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기능개발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파트별 기능구현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0. 메인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1. 제품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2. 이벤트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3. 커뮤니티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4. 고객센터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5. 멤버십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6. 마이페이지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7. 비회원 주문조회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8. 주문/결제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9. 메일링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10. 관리자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1515035" y="2548965"/>
            <a:ext cx="1165412" cy="89647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682490" y="2424511"/>
            <a:ext cx="415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8d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5408967" y="2548964"/>
            <a:ext cx="615316" cy="89647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460429" y="2424510"/>
            <a:ext cx="415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4d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8956548" y="2548964"/>
            <a:ext cx="2206748" cy="89647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1163296" y="2405540"/>
            <a:ext cx="5357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21d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프로젝트 설계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18"/>
          <p:cNvSpPr txBox="1"/>
          <p:nvPr/>
        </p:nvSpPr>
        <p:spPr>
          <a:xfrm>
            <a:off x="574759" y="1055617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200"/>
              <a:buFont typeface="Malgun Gothic"/>
              <a:buNone/>
            </a:pPr>
            <a:r>
              <a:rPr lang="en-US" sz="22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4-1. 메뉴구조도</a:t>
            </a:r>
            <a:endParaRPr sz="22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l="5473" r="10482" b="31597"/>
          <a:stretch/>
        </p:blipFill>
        <p:spPr>
          <a:xfrm>
            <a:off x="2976881" y="1055617"/>
            <a:ext cx="8910320" cy="512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l="5094" t="71294" r="51572"/>
          <a:stretch/>
        </p:blipFill>
        <p:spPr>
          <a:xfrm>
            <a:off x="399392" y="4061979"/>
            <a:ext cx="5363763" cy="250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l="50296" t="71294" r="27063" b="4704"/>
          <a:stretch/>
        </p:blipFill>
        <p:spPr>
          <a:xfrm>
            <a:off x="421582" y="2034578"/>
            <a:ext cx="2708477" cy="20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프로젝트 설계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19"/>
          <p:cNvSpPr txBox="1"/>
          <p:nvPr/>
        </p:nvSpPr>
        <p:spPr>
          <a:xfrm>
            <a:off x="574759" y="1055617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200"/>
              <a:buFont typeface="Malgun Gothic"/>
              <a:buNone/>
            </a:pPr>
            <a:r>
              <a:rPr lang="en-US" sz="22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4-3. 순서도</a:t>
            </a:r>
            <a:endParaRPr sz="22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8160" y="1103579"/>
            <a:ext cx="1548130" cy="53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3896" y="1038758"/>
            <a:ext cx="2466843" cy="547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51511" y="1394358"/>
            <a:ext cx="4031533" cy="476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4141965" y="766575"/>
            <a:ext cx="877163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6440405" y="766575"/>
            <a:ext cx="1107996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10219925" y="766575"/>
            <a:ext cx="1107996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제품상세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1662925" y="766575"/>
            <a:ext cx="1208985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5699739" y="766575"/>
            <a:ext cx="1670650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주문/배송조회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10260565" y="766575"/>
            <a:ext cx="1055097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220" y="1601765"/>
            <a:ext cx="2876550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3009" y="1507753"/>
            <a:ext cx="4001159" cy="49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79298" y="1135907"/>
            <a:ext cx="3732482" cy="528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565002" y="369621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en-US" sz="2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프로젝트 설계</a:t>
            </a:r>
            <a:endParaRPr sz="2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2" name="Google Shape;192;p23"/>
          <p:cNvCxnSpPr/>
          <p:nvPr/>
        </p:nvCxnSpPr>
        <p:spPr>
          <a:xfrm>
            <a:off x="618955" y="951241"/>
            <a:ext cx="2439205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23"/>
          <p:cNvSpPr txBox="1"/>
          <p:nvPr/>
        </p:nvSpPr>
        <p:spPr>
          <a:xfrm>
            <a:off x="565002" y="1049535"/>
            <a:ext cx="3092598" cy="4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200"/>
              <a:buFont typeface="Malgun Gothic"/>
              <a:buNone/>
            </a:pPr>
            <a:r>
              <a:rPr lang="en-US" sz="2200" b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4-4. 스토리보드 (일부)</a:t>
            </a:r>
            <a:endParaRPr sz="2200" b="1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 r="25415"/>
          <a:stretch/>
        </p:blipFill>
        <p:spPr>
          <a:xfrm>
            <a:off x="365761" y="1422404"/>
            <a:ext cx="5730239" cy="5435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2564" y="1422404"/>
            <a:ext cx="6169436" cy="436488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11043023" y="238911"/>
            <a:ext cx="877163" cy="369332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1622</Words>
  <Application>Microsoft Office PowerPoint</Application>
  <PresentationFormat>와이드스크린</PresentationFormat>
  <Paragraphs>472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Malgun Gothic</vt:lpstr>
      <vt:lpstr>Dotum</vt:lpstr>
      <vt:lpstr>Calibri</vt:lpstr>
      <vt:lpstr>Teko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KOSMO</cp:lastModifiedBy>
  <cp:revision>1</cp:revision>
  <dcterms:modified xsi:type="dcterms:W3CDTF">2024-11-26T08:42:52Z</dcterms:modified>
</cp:coreProperties>
</file>