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0" r:id="rId2"/>
    <p:sldId id="351" r:id="rId3"/>
    <p:sldId id="339" r:id="rId4"/>
    <p:sldId id="288" r:id="rId5"/>
    <p:sldId id="327" r:id="rId6"/>
    <p:sldId id="353" r:id="rId7"/>
    <p:sldId id="343" r:id="rId8"/>
    <p:sldId id="344" r:id="rId9"/>
    <p:sldId id="345" r:id="rId10"/>
    <p:sldId id="354" r:id="rId11"/>
    <p:sldId id="355" r:id="rId12"/>
    <p:sldId id="346" r:id="rId13"/>
    <p:sldId id="347" r:id="rId14"/>
    <p:sldId id="348" r:id="rId15"/>
    <p:sldId id="349" r:id="rId16"/>
    <p:sldId id="350" r:id="rId17"/>
    <p:sldId id="335" r:id="rId18"/>
    <p:sldId id="336" r:id="rId19"/>
    <p:sldId id="334" r:id="rId20"/>
    <p:sldId id="328" r:id="rId21"/>
    <p:sldId id="316" r:id="rId22"/>
    <p:sldId id="329" r:id="rId23"/>
    <p:sldId id="317" r:id="rId24"/>
    <p:sldId id="330" r:id="rId25"/>
    <p:sldId id="319" r:id="rId26"/>
    <p:sldId id="331" r:id="rId27"/>
    <p:sldId id="321" r:id="rId28"/>
    <p:sldId id="332" r:id="rId29"/>
    <p:sldId id="323" r:id="rId30"/>
    <p:sldId id="333" r:id="rId31"/>
    <p:sldId id="325" r:id="rId32"/>
  </p:sldIdLst>
  <p:sldSz cx="12192000" cy="6858000"/>
  <p:notesSz cx="6858000" cy="9144000"/>
  <p:embeddedFontLst>
    <p:embeddedFont>
      <p:font typeface="HY헤드라인M" panose="02030600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188265" y="1296296"/>
            <a:ext cx="11899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지점 방문 예약 및 번호표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DT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개선 프로젝트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번호표는 일부분일 뿐 번호표로 데이터를 쌓겠다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손님 편의 증진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확보 일석이조 하나금융그룹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63158"/>
              </p:ext>
            </p:extLst>
          </p:nvPr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데이터 모델링</a:t>
            </a:r>
            <a:endParaRPr lang="en-US" altLang="ko-KR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2D3BE69-BB0D-4AA3-8CAF-A43BEF04E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01" y="637731"/>
            <a:ext cx="6865143" cy="58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8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DB1EFCB-C817-4235-9CFD-8C4804173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7" y="637731"/>
            <a:ext cx="10892577" cy="622026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9651602" y="637731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논리적 데이터 모델링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3304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하나</a:t>
            </a:r>
            <a:r>
              <a:rPr lang="en-US" altLang="ko-KR" b="1" dirty="0"/>
              <a:t>1Q </a:t>
            </a:r>
            <a:endParaRPr lang="ko-KR" altLang="en-US" b="1" dirty="0"/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" y="1729035"/>
            <a:ext cx="2227160" cy="510528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96" y="1729035"/>
            <a:ext cx="2227160" cy="510528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6" y="1713935"/>
            <a:ext cx="2482856" cy="510528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12" y="1713935"/>
            <a:ext cx="2416235" cy="51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258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우리 등촌지점 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436" y="1873935"/>
            <a:ext cx="2227160" cy="4815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596" y="1873936"/>
            <a:ext cx="2227160" cy="4815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2587" y="1713935"/>
            <a:ext cx="2361193" cy="51052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133" y="1713935"/>
            <a:ext cx="2361193" cy="51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1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436" y="1955827"/>
            <a:ext cx="2227160" cy="46990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596" y="1932146"/>
            <a:ext cx="2227160" cy="46990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3338" y="1752716"/>
            <a:ext cx="2419691" cy="51052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612" y="1717582"/>
            <a:ext cx="2416235" cy="50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국민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436" y="1713935"/>
            <a:ext cx="2227160" cy="5144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596" y="1729035"/>
            <a:ext cx="2227160" cy="5090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1756" y="1714753"/>
            <a:ext cx="2482856" cy="51036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612" y="1713935"/>
            <a:ext cx="2416235" cy="51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국민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436" y="1729036"/>
            <a:ext cx="2227160" cy="52816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596" y="1729035"/>
            <a:ext cx="2227160" cy="5090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1756" y="1714753"/>
            <a:ext cx="2482856" cy="51036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612" y="1713936"/>
            <a:ext cx="2416235" cy="51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2F5E28B-A788-47B4-B622-535F2FEB2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385" y="1433334"/>
            <a:ext cx="36423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SDLC 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SOFTWEAR 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DELVELOPMENT 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LIFE 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CYCLE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8EBC6-CC1A-47D2-BDC2-E420D14F3E3B}"/>
              </a:ext>
            </a:extLst>
          </p:cNvPr>
          <p:cNvSpPr txBox="1"/>
          <p:nvPr/>
        </p:nvSpPr>
        <p:spPr>
          <a:xfrm>
            <a:off x="498763" y="171450"/>
            <a:ext cx="765463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소프트웨어 개발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생명주기암기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!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계획 = 기획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 타당성 조사 하고 계획 기획 - 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범위(SCOPE)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-&gt;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일정,비용</a:t>
            </a:r>
            <a:endParaRPr lang="ko-KR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손님의 요구사항 분석 WHAT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 사용자에게서 요구사항 추출이 어려움 - 추출(내가 고객이라고 생각하고/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일반적인인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추출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사람,문서,기존시스템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(유사서비스))-&gt;분석(기능(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핵심,주요,부가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),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성능+a,보안+a,안정성,복구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)-&gt;명세-&gt;검증-&gt;관리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설계 HOW</a:t>
            </a:r>
            <a:endParaRPr lang="ko-KR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-------40%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개발</a:t>
            </a:r>
            <a:endParaRPr lang="ko-KR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-------20%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테스트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 단위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통합,시스템,인수,ETC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-&gt;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플젝도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미리 개발하고 테스트 시간 충분하게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확보해야함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!!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---------40%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이행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(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릴리즈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 = 이행=환경을 이해 해야함 개별적으로 개발하거나 서버에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리모트로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붙어서 하거나 소스코드 유출방지!!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개발환경(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다수의서버와소프트웨어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 / 테스트환경(서버) / 운영환경(서버)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개발환경에서 테스트환경으로 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이행=</a:t>
            </a:r>
            <a:r>
              <a:rPr lang="ko-KR" altLang="ko-KR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릴리즈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한다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이행=릴리즈(배포)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운영 &amp; 유지보수</a:t>
            </a:r>
            <a:endParaRPr lang="ko-KR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588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7F048F-D65F-4966-B46C-AA4F1F3308B1}"/>
              </a:ext>
            </a:extLst>
          </p:cNvPr>
          <p:cNvSpPr txBox="1"/>
          <p:nvPr/>
        </p:nvSpPr>
        <p:spPr>
          <a:xfrm>
            <a:off x="933450" y="323850"/>
            <a:ext cx="575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 분석</a:t>
            </a:r>
            <a:endParaRPr lang="en-US" altLang="ko-KR" dirty="0"/>
          </a:p>
          <a:p>
            <a:r>
              <a:rPr lang="ko-KR" altLang="en-US" dirty="0"/>
              <a:t>요구사항 </a:t>
            </a:r>
            <a:r>
              <a:rPr lang="en-US" altLang="ko-KR" dirty="0"/>
              <a:t>- </a:t>
            </a:r>
            <a:r>
              <a:rPr lang="ko-KR" altLang="en-US" dirty="0"/>
              <a:t>설문조사</a:t>
            </a:r>
            <a:endParaRPr lang="en-US" altLang="ko-KR" dirty="0"/>
          </a:p>
          <a:p>
            <a:r>
              <a:rPr lang="ko-KR" altLang="en-US" dirty="0"/>
              <a:t>개발 목적 </a:t>
            </a:r>
            <a:endParaRPr lang="en-US" altLang="ko-KR" dirty="0"/>
          </a:p>
          <a:p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/>
              <a:t>개발 일정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 err="1"/>
              <a:t>기능소게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보완점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E3E2A-A0CD-4096-94EA-0D5A946DBBA3}"/>
              </a:ext>
            </a:extLst>
          </p:cNvPr>
          <p:cNvSpPr txBox="1"/>
          <p:nvPr/>
        </p:nvSpPr>
        <p:spPr>
          <a:xfrm>
            <a:off x="5562600" y="3105150"/>
            <a:ext cx="5391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요구사항서 사용자 관리자 </a:t>
            </a:r>
            <a:endParaRPr lang="en-US" altLang="ko-KR" dirty="0"/>
          </a:p>
          <a:p>
            <a:r>
              <a:rPr lang="ko-KR" altLang="en-US" dirty="0"/>
              <a:t>기능설명서 </a:t>
            </a:r>
            <a:endParaRPr lang="en-US" altLang="ko-KR" dirty="0"/>
          </a:p>
          <a:p>
            <a:r>
              <a:rPr lang="ko-KR" altLang="en-US" dirty="0"/>
              <a:t>포트폴리오 </a:t>
            </a:r>
            <a:r>
              <a:rPr lang="en-US" altLang="ko-KR" dirty="0"/>
              <a:t>– </a:t>
            </a:r>
            <a:r>
              <a:rPr lang="ko-KR" altLang="en-US" dirty="0"/>
              <a:t>주제 </a:t>
            </a:r>
            <a:r>
              <a:rPr lang="en-US" altLang="ko-KR" dirty="0" err="1"/>
              <a:t>uml</a:t>
            </a:r>
            <a:r>
              <a:rPr lang="en-US" altLang="ko-KR" dirty="0"/>
              <a:t> </a:t>
            </a:r>
            <a:r>
              <a:rPr lang="ko-KR" altLang="en-US" dirty="0"/>
              <a:t>기능 </a:t>
            </a:r>
            <a:r>
              <a:rPr lang="ko-KR" altLang="en-US" dirty="0" err="1"/>
              <a:t>왜만들었나</a:t>
            </a:r>
            <a:r>
              <a:rPr lang="ko-KR" altLang="en-US" dirty="0"/>
              <a:t> 개발사양서 제품사양서</a:t>
            </a:r>
            <a:endParaRPr lang="en-US" altLang="ko-KR" dirty="0"/>
          </a:p>
          <a:p>
            <a:r>
              <a:rPr lang="ko-KR" altLang="en-US" dirty="0"/>
              <a:t>구동하는 동영상</a:t>
            </a:r>
            <a:endParaRPr lang="en-US" altLang="ko-KR" dirty="0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56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D8542-72EC-430E-AC22-B9CFC6827C14}"/>
              </a:ext>
            </a:extLst>
          </p:cNvPr>
          <p:cNvSpPr txBox="1"/>
          <p:nvPr/>
        </p:nvSpPr>
        <p:spPr>
          <a:xfrm>
            <a:off x="1616765" y="808383"/>
            <a:ext cx="919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기술된 아이디어는 생각만 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아이디어가 정말 아니다 싶으면 스페어로 </a:t>
            </a:r>
            <a:r>
              <a:rPr lang="ko-KR" altLang="en-US" dirty="0" err="1"/>
              <a:t>디벨롭</a:t>
            </a:r>
            <a:r>
              <a:rPr lang="ko-KR" altLang="en-US" dirty="0"/>
              <a:t> 하겠습니다</a:t>
            </a:r>
            <a:r>
              <a:rPr lang="en-US" altLang="ko-KR" dirty="0"/>
              <a:t>.^^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2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D7081-9662-4C37-AA7B-650542842379}"/>
              </a:ext>
            </a:extLst>
          </p:cNvPr>
          <p:cNvSpPr txBox="1"/>
          <p:nvPr/>
        </p:nvSpPr>
        <p:spPr>
          <a:xfrm>
            <a:off x="1614115" y="474345"/>
            <a:ext cx="85158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세부사항 </a:t>
            </a:r>
            <a:r>
              <a:rPr lang="en-US" altLang="ko-KR" dirty="0"/>
              <a:t>+ </a:t>
            </a:r>
            <a:r>
              <a:rPr lang="ko-KR" altLang="en-US" dirty="0"/>
              <a:t>기능 고민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나만의 스토리 </a:t>
            </a:r>
            <a:r>
              <a:rPr lang="en-US" altLang="ko-KR" dirty="0"/>
              <a:t>/ </a:t>
            </a:r>
            <a:r>
              <a:rPr lang="ko-KR" altLang="en-US" dirty="0"/>
              <a:t>강점을 넣어라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전공 경험 융합해서 프로젝트 기획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전공 </a:t>
            </a:r>
            <a:r>
              <a:rPr lang="en-US" altLang="ko-KR" dirty="0"/>
              <a:t>: </a:t>
            </a:r>
            <a:r>
              <a:rPr lang="ko-KR" altLang="en-US" dirty="0"/>
              <a:t>경제 경영학적 관점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</a:t>
            </a:r>
            <a:r>
              <a:rPr lang="en-US" altLang="ko-KR" dirty="0"/>
              <a:t>: ERP </a:t>
            </a:r>
            <a:r>
              <a:rPr lang="ko-KR" altLang="en-US" dirty="0"/>
              <a:t>영업 세일즈 손님기반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대용량 데이터</a:t>
            </a:r>
            <a:r>
              <a:rPr lang="en-US" altLang="ko-KR" dirty="0"/>
              <a:t>? API? </a:t>
            </a:r>
            <a:r>
              <a:rPr lang="ko-KR" altLang="en-US" dirty="0"/>
              <a:t>로그</a:t>
            </a:r>
            <a:r>
              <a:rPr lang="en-US" altLang="ko-KR" dirty="0"/>
              <a:t>? </a:t>
            </a:r>
            <a:r>
              <a:rPr lang="ko-KR" altLang="en-US" dirty="0"/>
              <a:t>인덱스</a:t>
            </a:r>
            <a:r>
              <a:rPr lang="en-US" altLang="ko-KR" dirty="0"/>
              <a:t>? </a:t>
            </a:r>
            <a:r>
              <a:rPr lang="ko-KR" altLang="en-US" dirty="0"/>
              <a:t>인공지능</a:t>
            </a:r>
            <a:r>
              <a:rPr lang="en-US" altLang="ko-KR" dirty="0"/>
              <a:t>? </a:t>
            </a:r>
            <a:r>
              <a:rPr lang="ko-KR" altLang="en-US" dirty="0"/>
              <a:t>데이터분석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쌓은 데이터 활용 방법 서비스개선 </a:t>
            </a:r>
            <a:r>
              <a:rPr lang="en-US" altLang="ko-KR" dirty="0"/>
              <a:t>HR </a:t>
            </a:r>
            <a:r>
              <a:rPr lang="ko-KR" altLang="en-US" dirty="0"/>
              <a:t>지점관리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쌓인 데이터를 어떤 식으로 이쁘게 나타낼까</a:t>
            </a:r>
            <a:r>
              <a:rPr lang="en-US" altLang="ko-KR" dirty="0"/>
              <a:t>? </a:t>
            </a:r>
            <a:r>
              <a:rPr lang="ko-KR" altLang="en-US" dirty="0"/>
              <a:t>파이썬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번호표라는 개별의 어플이 있다면 분리 독립된 서비스 디자인 적인 요소</a:t>
            </a:r>
            <a:endParaRPr lang="en-US" altLang="ko-KR" dirty="0"/>
          </a:p>
          <a:p>
            <a:r>
              <a:rPr lang="ko-KR" altLang="en-US" dirty="0"/>
              <a:t>큰글씨</a:t>
            </a:r>
            <a:r>
              <a:rPr lang="en-US" altLang="ko-KR" dirty="0"/>
              <a:t>,</a:t>
            </a:r>
            <a:r>
              <a:rPr lang="ko-KR" altLang="en-US" dirty="0"/>
              <a:t>음성안내 따듯한 </a:t>
            </a:r>
            <a:r>
              <a:rPr lang="en-US" altLang="ko-KR" dirty="0"/>
              <a:t>it</a:t>
            </a:r>
          </a:p>
          <a:p>
            <a:endParaRPr lang="en-US" altLang="ko-KR" dirty="0"/>
          </a:p>
          <a:p>
            <a:r>
              <a:rPr lang="ko-KR" altLang="en-US" dirty="0"/>
              <a:t>이름으로 불러주었을 때 그는 나에게 와서 꽃이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대기 시간을 번호표 발급전에 알려 주어야 합니다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76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082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기업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법인카드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한도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조정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DT화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프로젝트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5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84391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153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개인사업자를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위한</a:t>
            </a:r>
            <a:r>
              <a:rPr lang="en-US" altLang="ko-KR" sz="3600" dirty="0">
                <a:latin typeface="HY헤드라인M"/>
                <a:ea typeface="HY헤드라인M"/>
              </a:rPr>
              <a:t> </a:t>
            </a:r>
            <a:r>
              <a:rPr lang="en-US" altLang="ko-KR" sz="3600" dirty="0" err="1">
                <a:latin typeface="HY헤드라인M"/>
                <a:ea typeface="HY헤드라인M"/>
              </a:rPr>
              <a:t>신용카드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발급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진단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심사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3664933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079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금융거래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한도계좌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DT화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</a:p>
          <a:p>
            <a:r>
              <a:rPr lang="en-US" altLang="ko-KR" sz="3600" dirty="0">
                <a:latin typeface="HY헤드라인M"/>
                <a:ea typeface="HY헤드라인M"/>
              </a:rPr>
              <a:t>                           WITH </a:t>
            </a:r>
            <a:r>
              <a:rPr lang="en-US" altLang="ko-KR" sz="3600" dirty="0" err="1">
                <a:latin typeface="HY헤드라인M"/>
                <a:ea typeface="HY헤드라인M"/>
              </a:rPr>
              <a:t>건보자격득실</a:t>
            </a:r>
            <a:r>
              <a:rPr lang="en-US" altLang="ko-KR" sz="3600" dirty="0">
                <a:latin typeface="HY헤드라인M"/>
                <a:ea typeface="HY헤드라인M"/>
              </a:rPr>
              <a:t> DATA </a:t>
            </a:r>
            <a:r>
              <a:rPr lang="en-US" altLang="ko-KR" sz="3600" dirty="0" err="1">
                <a:latin typeface="HY헤드라인M"/>
                <a:ea typeface="HY헤드라인M"/>
              </a:rPr>
              <a:t>연동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71869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178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개인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고객을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위한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펀드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소팅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프로세스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시스템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648840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178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기업고객의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신용카드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데이터를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통한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</a:p>
          <a:p>
            <a:r>
              <a:rPr lang="en-US" altLang="ko-KR" sz="3600" dirty="0">
                <a:latin typeface="HY헤드라인M"/>
                <a:ea typeface="HY헤드라인M"/>
              </a:rPr>
              <a:t>                        </a:t>
            </a:r>
            <a:r>
              <a:rPr lang="en-US" altLang="ko-KR" sz="3600" dirty="0" err="1">
                <a:latin typeface="HY헤드라인M"/>
                <a:ea typeface="HY헤드라인M"/>
              </a:rPr>
              <a:t>부실률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예측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시스템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68656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비즈니스적 관점으로 본 프로젝트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CE2E-E92C-4BD4-9B53-269FAE4E10CB}"/>
              </a:ext>
            </a:extLst>
          </p:cNvPr>
          <p:cNvSpPr txBox="1"/>
          <p:nvPr/>
        </p:nvSpPr>
        <p:spPr>
          <a:xfrm>
            <a:off x="738130" y="1652530"/>
            <a:ext cx="9992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/>
              <a:t>이 프로젝트로 어떤 비즈니스를 하고 싶은가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손님들의 방문 불편을 최소화한다</a:t>
            </a:r>
            <a:r>
              <a:rPr lang="en-US" altLang="ko-KR" dirty="0"/>
              <a:t>. (</a:t>
            </a:r>
            <a:r>
              <a:rPr lang="ko-KR" altLang="ko-KR" dirty="0"/>
              <a:t>방문 전 번호표</a:t>
            </a:r>
            <a:r>
              <a:rPr lang="en-US" altLang="ko-KR" dirty="0"/>
              <a:t>, </a:t>
            </a:r>
            <a:r>
              <a:rPr lang="ko-KR" altLang="ko-KR" dirty="0"/>
              <a:t>지점상황</a:t>
            </a:r>
            <a:r>
              <a:rPr lang="en-US" altLang="ko-KR" dirty="0"/>
              <a:t>, </a:t>
            </a:r>
            <a:r>
              <a:rPr lang="ko-KR" altLang="ko-KR" dirty="0"/>
              <a:t>구비서류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청구업무 담당자들이 손님들의 업무를 미리 파악하여 업무의 효율을 높이고 싶다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모바일 번호표로 쌓인 데이터를 통해 다양한 의사결정에 활용한다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b="1" dirty="0"/>
              <a:t>이 </a:t>
            </a:r>
            <a:r>
              <a:rPr lang="ko-KR" altLang="en-US" b="1" dirty="0"/>
              <a:t>비즈니스</a:t>
            </a:r>
            <a:r>
              <a:rPr lang="ko-KR" altLang="ko-KR" b="1" dirty="0"/>
              <a:t>는 누가 사용하는가</a:t>
            </a:r>
            <a:r>
              <a:rPr lang="en-US" altLang="ko-KR" b="1" dirty="0"/>
              <a:t>?</a:t>
            </a:r>
            <a:endParaRPr lang="ko-KR" altLang="ko-KR" b="1" dirty="0"/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지점 방문 손님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창구 업무 담당자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지점 관리자</a:t>
            </a:r>
            <a:r>
              <a:rPr lang="en-US" altLang="ko-KR" dirty="0"/>
              <a:t>, </a:t>
            </a:r>
            <a:r>
              <a:rPr lang="ko-KR" altLang="ko-KR" dirty="0"/>
              <a:t>데이터로 의사 결정이 필요한 자</a:t>
            </a:r>
          </a:p>
          <a:p>
            <a:r>
              <a:rPr lang="ko-KR" altLang="ko-KR" b="1" dirty="0"/>
              <a:t>이 비즈니스가 왜 필요한가</a:t>
            </a:r>
            <a:r>
              <a:rPr lang="en-US" altLang="ko-KR" b="1" dirty="0"/>
              <a:t>?</a:t>
            </a:r>
            <a:endParaRPr lang="ko-KR" altLang="ko-KR" b="1" dirty="0"/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물리적 번호표 발급을 하려면 은행에 직접 가야하고 사전에 얻을 수 있는 정보가 없음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손님들의 편의를 증진하고 </a:t>
            </a:r>
            <a:r>
              <a:rPr lang="ko-KR" altLang="ko-KR" dirty="0" err="1"/>
              <a:t>컨택트</a:t>
            </a:r>
            <a:r>
              <a:rPr lang="ko-KR" altLang="ko-KR" dirty="0"/>
              <a:t> 방식의 금융 속에서 </a:t>
            </a:r>
            <a:r>
              <a:rPr lang="ko-KR" altLang="ko-KR" dirty="0" err="1"/>
              <a:t>언텍트</a:t>
            </a:r>
            <a:r>
              <a:rPr lang="ko-KR" altLang="ko-KR" dirty="0"/>
              <a:t> 소비 욕구를 최대한 충족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손님의 내방 기록을 데이터화 해서 추후 다양한 의사결정에 참고하기 위해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설문조사 결과 은행 방문 시 불편한점 개선</a:t>
            </a:r>
          </a:p>
        </p:txBody>
      </p:sp>
    </p:spTree>
    <p:extLst>
      <p:ext uri="{BB962C8B-B14F-4D97-AF65-F5344CB8AC3E}">
        <p14:creationId xmlns:p14="http://schemas.microsoft.com/office/powerpoint/2010/main" val="24139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178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퇴직연금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가입자가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WEB에서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</a:p>
          <a:p>
            <a:r>
              <a:rPr lang="en-US" altLang="ko-KR" sz="3600" dirty="0">
                <a:latin typeface="HY헤드라인M"/>
                <a:ea typeface="HY헤드라인M"/>
              </a:rPr>
              <a:t>                             </a:t>
            </a:r>
            <a:r>
              <a:rPr lang="en-US" altLang="ko-KR" sz="3600" dirty="0" err="1">
                <a:latin typeface="HY헤드라인M"/>
                <a:ea typeface="HY헤드라인M"/>
              </a:rPr>
              <a:t>연금상황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파악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프로세스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68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22677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고안배경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573081" y="2073661"/>
            <a:ext cx="1145891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소비</a:t>
            </a:r>
            <a:r>
              <a:rPr lang="en-US" altLang="ko-KR" dirty="0"/>
              <a:t> </a:t>
            </a:r>
            <a:r>
              <a:rPr lang="ko-KR" altLang="en-US" dirty="0"/>
              <a:t>및 경제 활동을 주도하는 </a:t>
            </a:r>
            <a:r>
              <a:rPr lang="en-US" altLang="ko-KR" dirty="0"/>
              <a:t>MZ</a:t>
            </a:r>
            <a:r>
              <a:rPr lang="ko-KR" altLang="en-US" dirty="0"/>
              <a:t>세대</a:t>
            </a:r>
            <a:r>
              <a:rPr lang="en-US" altLang="ko-KR" dirty="0"/>
              <a:t>(90</a:t>
            </a:r>
            <a:r>
              <a:rPr lang="ko-KR" altLang="en-US" dirty="0" err="1"/>
              <a:t>년대생</a:t>
            </a:r>
            <a:r>
              <a:rPr lang="en-US" altLang="ko-KR" dirty="0"/>
              <a:t>)</a:t>
            </a:r>
            <a:r>
              <a:rPr lang="ko-KR" altLang="en-US" dirty="0"/>
              <a:t>은 디지털로 업무 처리를 원하고 선호함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기존 하나</a:t>
            </a:r>
            <a:r>
              <a:rPr lang="en-US" altLang="ko-KR" dirty="0">
                <a:ea typeface="맑은 고딕"/>
              </a:rPr>
              <a:t>1Q</a:t>
            </a:r>
            <a:r>
              <a:rPr lang="ko-KR" altLang="en-US" dirty="0">
                <a:ea typeface="맑은 고딕"/>
              </a:rPr>
              <a:t> 대기표 보관함 </a:t>
            </a:r>
            <a:r>
              <a:rPr lang="en-US" altLang="ko-KR" dirty="0">
                <a:ea typeface="맑은 고딕"/>
              </a:rPr>
              <a:t>/ </a:t>
            </a:r>
            <a:r>
              <a:rPr lang="ko-KR" altLang="en-US" dirty="0">
                <a:ea typeface="맑은 고딕"/>
              </a:rPr>
              <a:t>디지털 브런치에서 손님 편의 증대 요소 추가가 프로젝트의 목표</a:t>
            </a:r>
            <a:endParaRPr lang="en-US" altLang="ko-KR" dirty="0">
              <a:ea typeface="맑은 고딕"/>
            </a:endParaRPr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대다수의 손님이 이용하시는 기존 번호표 키오스크는 직접 방문해야 지점의 상황을 파악가능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100%</a:t>
            </a:r>
            <a:r>
              <a:rPr lang="ko-KR" altLang="en-US" dirty="0"/>
              <a:t> 언</a:t>
            </a:r>
            <a:r>
              <a:rPr lang="en-US" altLang="ko-KR" dirty="0"/>
              <a:t>-</a:t>
            </a:r>
            <a:r>
              <a:rPr lang="ko-KR" altLang="en-US" dirty="0" err="1"/>
              <a:t>택트가</a:t>
            </a:r>
            <a:r>
              <a:rPr lang="ko-KR" altLang="en-US" dirty="0"/>
              <a:t> 어려운 금융 서비스의 경우 손님의 편의 증진과 직원의 업무 처리 속도 향상을 추구하려면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방문 전 </a:t>
            </a:r>
            <a:r>
              <a:rPr lang="ko-KR" altLang="en-US" dirty="0" err="1"/>
              <a:t>비대면</a:t>
            </a:r>
            <a:r>
              <a:rPr lang="ko-KR" altLang="en-US" dirty="0"/>
              <a:t> 가능 업무인지</a:t>
            </a:r>
            <a:r>
              <a:rPr lang="en-US" altLang="ko-KR" dirty="0"/>
              <a:t>, </a:t>
            </a:r>
            <a:r>
              <a:rPr lang="ko-KR" altLang="en-US" dirty="0"/>
              <a:t>원하는 직원과 상담이 가능한지</a:t>
            </a:r>
            <a:r>
              <a:rPr lang="en-US" altLang="ko-KR" dirty="0"/>
              <a:t>, </a:t>
            </a:r>
            <a:r>
              <a:rPr lang="ko-KR" altLang="en-US" dirty="0"/>
              <a:t>지점의 혼잡도 등을 고객에게 전달하고자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구로</a:t>
            </a:r>
            <a:r>
              <a:rPr lang="en-US" altLang="ko-KR" dirty="0"/>
              <a:t>,</a:t>
            </a:r>
            <a:r>
              <a:rPr lang="ko-KR" altLang="en-US" dirty="0"/>
              <a:t>가산</a:t>
            </a:r>
            <a:r>
              <a:rPr lang="en-US" altLang="ko-KR" dirty="0"/>
              <a:t>,</a:t>
            </a:r>
            <a:r>
              <a:rPr lang="ko-KR" altLang="en-US" dirty="0"/>
              <a:t>을지로</a:t>
            </a:r>
            <a:r>
              <a:rPr lang="en-US" altLang="ko-KR" dirty="0"/>
              <a:t>,</a:t>
            </a:r>
            <a:r>
              <a:rPr lang="ko-KR" altLang="en-US" dirty="0"/>
              <a:t>홍대 등 내방하시는 손님의 연령층을 고려하여 디지털 특화 지점으로 지정하여 운영을 기획</a:t>
            </a:r>
            <a:endParaRPr lang="en-US" altLang="ko-KR" dirty="0"/>
          </a:p>
        </p:txBody>
      </p:sp>
      <p:pic>
        <p:nvPicPr>
          <p:cNvPr id="19" name="그림 5">
            <a:extLst>
              <a:ext uri="{FF2B5EF4-FFF2-40B4-BE49-F238E27FC236}">
                <a16:creationId xmlns:a16="http://schemas.microsoft.com/office/drawing/2014/main" id="{A1D830AF-E699-4C71-A906-DC6117C0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6F506C-F9AA-405F-9D55-93E7C8338483}"/>
              </a:ext>
            </a:extLst>
          </p:cNvPr>
          <p:cNvSpPr txBox="1"/>
          <p:nvPr/>
        </p:nvSpPr>
        <p:spPr>
          <a:xfrm>
            <a:off x="530309" y="4974403"/>
            <a:ext cx="10849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고객 정보를 암호화 하여 전송하는 것이 관건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IT</a:t>
            </a:r>
            <a:r>
              <a:rPr lang="ko-KR" altLang="en-US" dirty="0"/>
              <a:t>친화 고객층에게는 편리한 서비스지만 소외 되는 고객층이 생기지 않도록 점포 특성을 고려해야함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기존 하나</a:t>
            </a:r>
            <a:r>
              <a:rPr lang="en-US" altLang="ko-KR" dirty="0"/>
              <a:t>1Q</a:t>
            </a:r>
            <a:r>
              <a:rPr lang="ko-KR" altLang="en-US" dirty="0"/>
              <a:t> 대기표 보관함 </a:t>
            </a:r>
            <a:r>
              <a:rPr lang="en-US" altLang="ko-KR" dirty="0"/>
              <a:t>/ </a:t>
            </a:r>
            <a:r>
              <a:rPr lang="ko-KR" altLang="en-US" dirty="0"/>
              <a:t>디지털 브런치가 존재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2C443-933F-4F2E-A8C3-94B8FF401622}"/>
              </a:ext>
            </a:extLst>
          </p:cNvPr>
          <p:cNvSpPr txBox="1"/>
          <p:nvPr/>
        </p:nvSpPr>
        <p:spPr>
          <a:xfrm>
            <a:off x="422542" y="442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3445C-2826-4C24-8415-5FFF26DD72B7}"/>
              </a:ext>
            </a:extLst>
          </p:cNvPr>
          <p:cNvSpPr txBox="1"/>
          <p:nvPr/>
        </p:nvSpPr>
        <p:spPr>
          <a:xfrm>
            <a:off x="530435" y="1685755"/>
            <a:ext cx="10849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은행에 방문을 사전에 예약해서 번호표를 뽑는 시스템</a:t>
            </a:r>
            <a:r>
              <a:rPr lang="en-US" altLang="ko-KR" dirty="0"/>
              <a:t>(</a:t>
            </a:r>
            <a:r>
              <a:rPr lang="ko-KR" altLang="en-US" dirty="0"/>
              <a:t>하나</a:t>
            </a:r>
            <a:r>
              <a:rPr lang="en-US" altLang="ko-KR" dirty="0"/>
              <a:t>1Q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대기표 보관함 </a:t>
            </a:r>
            <a:r>
              <a:rPr lang="en-US" altLang="ko-KR" dirty="0"/>
              <a:t>/ </a:t>
            </a:r>
            <a:r>
              <a:rPr lang="ko-KR" altLang="en-US" dirty="0"/>
              <a:t>디지털 브런치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손님의 편의성 증진 </a:t>
            </a:r>
            <a:r>
              <a:rPr lang="en-US" altLang="ko-KR" dirty="0"/>
              <a:t>&amp; </a:t>
            </a:r>
            <a:r>
              <a:rPr lang="ko-KR" altLang="en-US" dirty="0"/>
              <a:t>직원의 업무 처리 속도 향상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1. </a:t>
            </a:r>
            <a:r>
              <a:rPr lang="ko-KR" altLang="en-US" dirty="0"/>
              <a:t>은행업무가 필요한 경우 바로 찾아가지 않고 하나</a:t>
            </a:r>
            <a:r>
              <a:rPr lang="en-US" altLang="ko-KR" dirty="0"/>
              <a:t>1Q</a:t>
            </a:r>
            <a:r>
              <a:rPr lang="ko-KR" altLang="en-US" dirty="0"/>
              <a:t> 어플을</a:t>
            </a:r>
            <a:r>
              <a:rPr lang="en-US" altLang="ko-KR" dirty="0"/>
              <a:t> </a:t>
            </a:r>
            <a:r>
              <a:rPr lang="ko-KR" altLang="en-US" dirty="0"/>
              <a:t>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비대면</a:t>
            </a:r>
            <a:r>
              <a:rPr lang="ko-KR" altLang="en-US" dirty="0"/>
              <a:t> 가능 업무인지</a:t>
            </a:r>
            <a:r>
              <a:rPr lang="en-US" altLang="ko-KR" dirty="0"/>
              <a:t>, </a:t>
            </a:r>
            <a:r>
              <a:rPr lang="ko-KR" altLang="en-US" dirty="0"/>
              <a:t>원하는 직원과 상담이 가능한지</a:t>
            </a:r>
            <a:r>
              <a:rPr lang="en-US" altLang="ko-KR" dirty="0"/>
              <a:t>, </a:t>
            </a:r>
            <a:r>
              <a:rPr lang="ko-KR" altLang="en-US" dirty="0"/>
              <a:t>지점의 혼잡도를 손님께 전달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방문 지점과 기존 상담원</a:t>
            </a:r>
            <a:r>
              <a:rPr lang="en-US" altLang="ko-KR" dirty="0"/>
              <a:t>, </a:t>
            </a:r>
            <a:r>
              <a:rPr lang="ko-KR" altLang="en-US" dirty="0"/>
              <a:t>빠른 상담을 고르면 업무의 세부 사항 선택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지점의 창구직원이 손님의 요구사항 미리 확인후 준비 필요하면 정보 조회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보다 빠른 업무 처리 및 손님의 어플 속에 들어있던 금융거래 정보로 추가적 매출 창출 기회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2" y="1183383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6582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2319866" cy="1119926"/>
              <a:chOff x="565885" y="1076559"/>
              <a:chExt cx="2319866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23198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모델링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365332" y="996914"/>
            <a:ext cx="705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요구사항 </a:t>
            </a:r>
            <a:r>
              <a:rPr lang="en-US" altLang="ko-KR" b="1" dirty="0"/>
              <a:t>-&gt; </a:t>
            </a:r>
            <a:r>
              <a:rPr lang="ko-KR" altLang="en-US" b="1" dirty="0"/>
              <a:t>개념적 데이터 모델링 </a:t>
            </a:r>
            <a:r>
              <a:rPr lang="en-US" altLang="ko-KR" b="1" dirty="0"/>
              <a:t>-&gt; </a:t>
            </a:r>
            <a:r>
              <a:rPr lang="ko-KR" altLang="en-US" b="1" dirty="0"/>
              <a:t>논리적 데이터 모델링</a:t>
            </a:r>
            <a:r>
              <a:rPr lang="en-US" altLang="ko-KR" b="1" dirty="0"/>
              <a:t>(ERD)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573081" y="2073661"/>
            <a:ext cx="1145891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소비</a:t>
            </a:r>
            <a:r>
              <a:rPr lang="en-US" altLang="ko-KR" dirty="0"/>
              <a:t> </a:t>
            </a:r>
            <a:r>
              <a:rPr lang="ko-KR" altLang="en-US" dirty="0"/>
              <a:t>및 경제 활동을 주도하는 </a:t>
            </a:r>
            <a:r>
              <a:rPr lang="en-US" altLang="ko-KR" dirty="0"/>
              <a:t>MZ</a:t>
            </a:r>
            <a:r>
              <a:rPr lang="ko-KR" altLang="en-US" dirty="0"/>
              <a:t>세대</a:t>
            </a:r>
            <a:r>
              <a:rPr lang="en-US" altLang="ko-KR" dirty="0"/>
              <a:t>(90</a:t>
            </a:r>
            <a:r>
              <a:rPr lang="ko-KR" altLang="en-US" dirty="0" err="1"/>
              <a:t>년대생</a:t>
            </a:r>
            <a:r>
              <a:rPr lang="en-US" altLang="ko-KR" dirty="0"/>
              <a:t>)</a:t>
            </a:r>
            <a:r>
              <a:rPr lang="ko-KR" altLang="en-US" dirty="0"/>
              <a:t>은 디지털로 업무 처리를 원하고 선호함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기존 하나</a:t>
            </a:r>
            <a:r>
              <a:rPr lang="en-US" altLang="ko-KR" dirty="0">
                <a:ea typeface="맑은 고딕"/>
              </a:rPr>
              <a:t>1Q</a:t>
            </a:r>
            <a:r>
              <a:rPr lang="ko-KR" altLang="en-US" dirty="0">
                <a:ea typeface="맑은 고딕"/>
              </a:rPr>
              <a:t> 대기표 보관함 </a:t>
            </a:r>
            <a:r>
              <a:rPr lang="en-US" altLang="ko-KR" dirty="0">
                <a:ea typeface="맑은 고딕"/>
              </a:rPr>
              <a:t>/ </a:t>
            </a:r>
            <a:r>
              <a:rPr lang="ko-KR" altLang="en-US" dirty="0">
                <a:ea typeface="맑은 고딕"/>
              </a:rPr>
              <a:t>디지털 브런치에서 손님 편의 증대 요소 추가가 프로젝트의 목표</a:t>
            </a:r>
            <a:endParaRPr lang="en-US" altLang="ko-KR" dirty="0">
              <a:ea typeface="맑은 고딕"/>
            </a:endParaRPr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대다수의 손님이 이용하시는 기존 번호표 키오스크는 직접 방문해야 지점의 상황을 파악가능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100%</a:t>
            </a:r>
            <a:r>
              <a:rPr lang="ko-KR" altLang="en-US" dirty="0"/>
              <a:t> 언</a:t>
            </a:r>
            <a:r>
              <a:rPr lang="en-US" altLang="ko-KR" dirty="0"/>
              <a:t>-</a:t>
            </a:r>
            <a:r>
              <a:rPr lang="ko-KR" altLang="en-US" dirty="0" err="1"/>
              <a:t>택트가</a:t>
            </a:r>
            <a:r>
              <a:rPr lang="ko-KR" altLang="en-US" dirty="0"/>
              <a:t> 어려운 금융 서비스의 경우 손님의 편의 증진과 직원의 업무 처리 속도 향상을 추구하려면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방문 전 </a:t>
            </a:r>
            <a:r>
              <a:rPr lang="ko-KR" altLang="en-US" dirty="0" err="1"/>
              <a:t>비대면</a:t>
            </a:r>
            <a:r>
              <a:rPr lang="ko-KR" altLang="en-US" dirty="0"/>
              <a:t> 가능 업무인지</a:t>
            </a:r>
            <a:r>
              <a:rPr lang="en-US" altLang="ko-KR" dirty="0"/>
              <a:t>, </a:t>
            </a:r>
            <a:r>
              <a:rPr lang="ko-KR" altLang="en-US" dirty="0"/>
              <a:t>원하는 직원과 상담이 가능한지</a:t>
            </a:r>
            <a:r>
              <a:rPr lang="en-US" altLang="ko-KR" dirty="0"/>
              <a:t>, </a:t>
            </a:r>
            <a:r>
              <a:rPr lang="ko-KR" altLang="en-US" dirty="0"/>
              <a:t>지점의 혼잡도 등을 고객에게 전달하고자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구로</a:t>
            </a:r>
            <a:r>
              <a:rPr lang="en-US" altLang="ko-KR" dirty="0"/>
              <a:t>,</a:t>
            </a:r>
            <a:r>
              <a:rPr lang="ko-KR" altLang="en-US" dirty="0"/>
              <a:t>가산</a:t>
            </a:r>
            <a:r>
              <a:rPr lang="en-US" altLang="ko-KR" dirty="0"/>
              <a:t>,</a:t>
            </a:r>
            <a:r>
              <a:rPr lang="ko-KR" altLang="en-US" dirty="0"/>
              <a:t>을지로</a:t>
            </a:r>
            <a:r>
              <a:rPr lang="en-US" altLang="ko-KR" dirty="0"/>
              <a:t>,</a:t>
            </a:r>
            <a:r>
              <a:rPr lang="ko-KR" altLang="en-US" dirty="0"/>
              <a:t>홍대 등 내방하시는 손님의 연령층을 고려하여 디지털 특화 지점으로 지정하여 운영을 기획</a:t>
            </a:r>
            <a:endParaRPr lang="en-US" altLang="ko-KR" dirty="0"/>
          </a:p>
        </p:txBody>
      </p:sp>
      <p:pic>
        <p:nvPicPr>
          <p:cNvPr id="19" name="그림 5">
            <a:extLst>
              <a:ext uri="{FF2B5EF4-FFF2-40B4-BE49-F238E27FC236}">
                <a16:creationId xmlns:a16="http://schemas.microsoft.com/office/drawing/2014/main" id="{A1D830AF-E699-4C71-A906-DC6117C0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 사용자 요구사항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CE2E-E92C-4BD4-9B53-269FAE4E10CB}"/>
              </a:ext>
            </a:extLst>
          </p:cNvPr>
          <p:cNvSpPr txBox="1"/>
          <p:nvPr/>
        </p:nvSpPr>
        <p:spPr>
          <a:xfrm>
            <a:off x="738130" y="1652530"/>
            <a:ext cx="99922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방문할 지점을 어플로 미리 검색하고 싶다</a:t>
            </a:r>
            <a:r>
              <a:rPr lang="en-US" altLang="ko-KR" dirty="0"/>
              <a:t>. -&gt; </a:t>
            </a:r>
            <a:r>
              <a:rPr lang="ko-KR" altLang="ko-KR" dirty="0"/>
              <a:t>카카오 </a:t>
            </a:r>
            <a:r>
              <a:rPr lang="ko-KR" altLang="ko-KR" dirty="0" err="1"/>
              <a:t>디벨로퍼</a:t>
            </a:r>
            <a:r>
              <a:rPr lang="ko-KR" altLang="ko-KR" dirty="0"/>
              <a:t> 지도</a:t>
            </a:r>
            <a:r>
              <a:rPr lang="en-US" altLang="ko-KR" dirty="0"/>
              <a:t>?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은행 방문전에 은행의 혼잡도를 알고 싶다</a:t>
            </a:r>
            <a:r>
              <a:rPr lang="en-US" altLang="ko-KR" dirty="0"/>
              <a:t>. (</a:t>
            </a:r>
            <a:r>
              <a:rPr lang="ko-KR" altLang="ko-KR" dirty="0"/>
              <a:t>계산필요 </a:t>
            </a:r>
            <a:r>
              <a:rPr lang="en-US" altLang="ko-KR" dirty="0"/>
              <a:t>- </a:t>
            </a:r>
            <a:r>
              <a:rPr lang="ko-KR" altLang="ko-KR" dirty="0"/>
              <a:t>대기고객수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은행 방문전에 대기 순번을 알고 싶다</a:t>
            </a:r>
            <a:r>
              <a:rPr lang="en-US" altLang="ko-KR" dirty="0"/>
              <a:t>. = </a:t>
            </a:r>
            <a:r>
              <a:rPr lang="ko-KR" altLang="ko-KR" dirty="0"/>
              <a:t>지점에 가기전에 번호표를 발급받고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은행 방문전에 내가 해야 하는 업무가 </a:t>
            </a:r>
            <a:r>
              <a:rPr lang="ko-KR" altLang="ko-KR" dirty="0" err="1"/>
              <a:t>비대면</a:t>
            </a:r>
            <a:r>
              <a:rPr lang="ko-KR" altLang="ko-KR" dirty="0"/>
              <a:t> 가능 업무인지를 알고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은행 방문전에 내가 하는 업무의 구비서류를 알고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중간에 </a:t>
            </a:r>
            <a:r>
              <a:rPr lang="ko-KR" altLang="en-US" dirty="0"/>
              <a:t>안 가게</a:t>
            </a:r>
            <a:r>
              <a:rPr lang="ko-KR" altLang="ko-KR" dirty="0"/>
              <a:t> 된다면 번호표를 취소하고 싶다</a:t>
            </a:r>
            <a:r>
              <a:rPr lang="en-US" altLang="ko-KR" dirty="0"/>
              <a:t>. </a:t>
            </a:r>
            <a:r>
              <a:rPr lang="ko-KR" altLang="ko-KR" dirty="0"/>
              <a:t>부르고 </a:t>
            </a:r>
            <a:r>
              <a:rPr lang="ko-KR" altLang="en-US" dirty="0"/>
              <a:t>안 오면</a:t>
            </a:r>
            <a:r>
              <a:rPr lang="ko-KR" altLang="ko-KR" dirty="0"/>
              <a:t> 넘기기 알려주기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내가 하고자 하는 업무를 미리 </a:t>
            </a:r>
            <a:r>
              <a:rPr lang="ko-KR" altLang="ko-KR" dirty="0" err="1"/>
              <a:t>텔러가</a:t>
            </a:r>
            <a:r>
              <a:rPr lang="ko-KR" altLang="ko-KR" dirty="0"/>
              <a:t> 알</a:t>
            </a:r>
            <a:r>
              <a:rPr lang="ko-KR" altLang="en-US" dirty="0"/>
              <a:t>았</a:t>
            </a:r>
            <a:r>
              <a:rPr lang="ko-KR" altLang="ko-KR" dirty="0"/>
              <a:t>으면 좋</a:t>
            </a:r>
            <a:r>
              <a:rPr lang="ko-KR" altLang="en-US" dirty="0"/>
              <a:t>겠</a:t>
            </a:r>
            <a:r>
              <a:rPr lang="ko-KR" altLang="ko-KR" dirty="0"/>
              <a:t>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앞사람이 줄어들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  <a:r>
              <a:rPr lang="en-US" altLang="ko-KR" dirty="0"/>
              <a:t>(3,2,1</a:t>
            </a:r>
            <a:r>
              <a:rPr lang="ko-KR" altLang="ko-KR" dirty="0"/>
              <a:t>명</a:t>
            </a:r>
            <a:r>
              <a:rPr lang="en-US" altLang="ko-KR" dirty="0"/>
              <a:t>) </a:t>
            </a:r>
            <a:r>
              <a:rPr lang="ko-KR" altLang="ko-KR" dirty="0" err="1"/>
              <a:t>팜업을</a:t>
            </a:r>
            <a:r>
              <a:rPr lang="ko-KR" altLang="ko-KR" dirty="0"/>
              <a:t> 받고</a:t>
            </a:r>
            <a:r>
              <a:rPr lang="en-US" altLang="ko-KR" dirty="0"/>
              <a:t> </a:t>
            </a:r>
            <a:r>
              <a:rPr lang="ko-KR" altLang="ko-KR" dirty="0"/>
              <a:t>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r>
              <a:rPr lang="en-US" altLang="ko-KR" dirty="0"/>
              <a:t>(</a:t>
            </a:r>
            <a:r>
              <a:rPr lang="ko-KR" altLang="ko-KR" dirty="0"/>
              <a:t>추가적</a:t>
            </a:r>
            <a:r>
              <a:rPr lang="en-US" altLang="ko-KR" dirty="0"/>
              <a:t>)</a:t>
            </a:r>
            <a:r>
              <a:rPr lang="ko-KR" altLang="ko-KR" dirty="0"/>
              <a:t>입출금 및 단순 업무는 빠르게 업무를 선택</a:t>
            </a:r>
            <a:r>
              <a:rPr lang="en-US" altLang="ko-KR" dirty="0"/>
              <a:t> </a:t>
            </a:r>
            <a:r>
              <a:rPr lang="ko-KR" altLang="ko-KR" dirty="0"/>
              <a:t>가능하게</a:t>
            </a:r>
          </a:p>
          <a:p>
            <a:r>
              <a:rPr lang="en-US" altLang="ko-KR" dirty="0"/>
              <a:t>(</a:t>
            </a:r>
            <a:r>
              <a:rPr lang="ko-KR" altLang="ko-KR" dirty="0"/>
              <a:t>추가적</a:t>
            </a:r>
            <a:r>
              <a:rPr lang="en-US" altLang="ko-KR" dirty="0"/>
              <a:t>)</a:t>
            </a:r>
            <a:r>
              <a:rPr lang="ko-KR" altLang="ko-KR" dirty="0"/>
              <a:t>자산관리 및 종합적 상담은 </a:t>
            </a:r>
            <a:r>
              <a:rPr lang="ko-KR" altLang="ko-KR" dirty="0" err="1"/>
              <a:t>텔러의</a:t>
            </a:r>
            <a:r>
              <a:rPr lang="ko-KR" altLang="ko-KR" dirty="0"/>
              <a:t> 약력</a:t>
            </a:r>
            <a:r>
              <a:rPr lang="en-US" altLang="ko-KR" dirty="0"/>
              <a:t>, </a:t>
            </a:r>
            <a:r>
              <a:rPr lang="ko-KR" altLang="ko-KR" dirty="0"/>
              <a:t>자격사항</a:t>
            </a:r>
            <a:r>
              <a:rPr lang="en-US" altLang="ko-KR" dirty="0"/>
              <a:t>, </a:t>
            </a:r>
            <a:r>
              <a:rPr lang="ko-KR" altLang="ko-KR" dirty="0"/>
              <a:t>경력</a:t>
            </a:r>
            <a:r>
              <a:rPr lang="en-US" altLang="ko-KR" dirty="0"/>
              <a:t>, </a:t>
            </a:r>
            <a:r>
              <a:rPr lang="ko-KR" altLang="ko-KR" dirty="0"/>
              <a:t>평점</a:t>
            </a:r>
            <a:r>
              <a:rPr lang="en-US" altLang="ko-KR" dirty="0"/>
              <a:t>, </a:t>
            </a:r>
            <a:r>
              <a:rPr lang="ko-KR" altLang="ko-KR" dirty="0"/>
              <a:t>이달의 우수 직원을 보고 선택하고 싶다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5118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텔러</a:t>
            </a:r>
            <a:r>
              <a:rPr lang="ko-KR" altLang="en-US" b="1" dirty="0"/>
              <a:t> 사용자 요구사항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CE2E-E92C-4BD4-9B53-269FAE4E10CB}"/>
              </a:ext>
            </a:extLst>
          </p:cNvPr>
          <p:cNvSpPr txBox="1"/>
          <p:nvPr/>
        </p:nvSpPr>
        <p:spPr>
          <a:xfrm>
            <a:off x="738130" y="1652530"/>
            <a:ext cx="99922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내가 담담하는 </a:t>
            </a:r>
            <a:r>
              <a:rPr lang="en-US" altLang="ko-KR" dirty="0"/>
              <a:t>(</a:t>
            </a:r>
            <a:r>
              <a:rPr lang="ko-KR" altLang="ko-KR" dirty="0"/>
              <a:t>기업창구</a:t>
            </a:r>
            <a:r>
              <a:rPr lang="en-US" altLang="ko-KR" dirty="0"/>
              <a:t>, </a:t>
            </a:r>
            <a:r>
              <a:rPr lang="ko-KR" altLang="ko-KR" dirty="0"/>
              <a:t>개인창구</a:t>
            </a:r>
            <a:r>
              <a:rPr lang="en-US" altLang="ko-KR" dirty="0"/>
              <a:t>)</a:t>
            </a:r>
            <a:r>
              <a:rPr lang="ko-KR" altLang="ko-KR" dirty="0"/>
              <a:t>의 업무를 빠르게 진행하고 싶다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ko-KR" altLang="ko-KR" dirty="0"/>
              <a:t>내가 상담해야</a:t>
            </a:r>
            <a:r>
              <a:rPr lang="en-US" altLang="ko-KR" dirty="0"/>
              <a:t> </a:t>
            </a:r>
            <a:r>
              <a:rPr lang="ko-KR" altLang="ko-KR" dirty="0"/>
              <a:t>하는 고객의 업무를 미리 </a:t>
            </a:r>
            <a:r>
              <a:rPr lang="ko-KR" altLang="en-US" dirty="0"/>
              <a:t>간략하게 라도</a:t>
            </a:r>
            <a:r>
              <a:rPr lang="ko-KR" altLang="ko-KR" dirty="0"/>
              <a:t> 인지하고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내가 </a:t>
            </a:r>
            <a:r>
              <a:rPr lang="ko-KR" altLang="en-US" dirty="0"/>
              <a:t>만나야 하는</a:t>
            </a:r>
            <a:r>
              <a:rPr lang="ko-KR" altLang="ko-KR" dirty="0"/>
              <a:t> 고객에 대</a:t>
            </a:r>
            <a:r>
              <a:rPr lang="ko-KR" altLang="en-US" dirty="0"/>
              <a:t>하</a:t>
            </a:r>
            <a:r>
              <a:rPr lang="ko-KR" altLang="ko-KR" dirty="0"/>
              <a:t>여 미리 알고 싶다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ko-KR" altLang="ko-KR" dirty="0"/>
              <a:t>내가 처리하는 업무가 업무별 시간대별로 기록되었으면 좋겠다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내가 처리하는 업무의 소요 시간과 지점</a:t>
            </a:r>
            <a:r>
              <a:rPr lang="en-US" altLang="ko-KR" dirty="0"/>
              <a:t>, </a:t>
            </a:r>
            <a:r>
              <a:rPr lang="ko-KR" altLang="ko-KR" dirty="0"/>
              <a:t>다른 지점의 행원들과 비교를 해보면 좋겠다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내가 특화된 업무를 데이터를 통해 도출하고 싶다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하루 우리 지점을 방문한 고객의 숫자와 어떤 업무를 했는지 쉽게 기록하고 파악하고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9348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관리자</a:t>
            </a:r>
            <a:r>
              <a:rPr lang="en-US" altLang="ko-KR" b="1" dirty="0"/>
              <a:t>, </a:t>
            </a:r>
            <a:r>
              <a:rPr lang="ko-KR" altLang="en-US" b="1" dirty="0"/>
              <a:t>의사결정자 요구사항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CE2E-E92C-4BD4-9B53-269FAE4E10CB}"/>
              </a:ext>
            </a:extLst>
          </p:cNvPr>
          <p:cNvSpPr txBox="1"/>
          <p:nvPr/>
        </p:nvSpPr>
        <p:spPr>
          <a:xfrm>
            <a:off x="738130" y="1652530"/>
            <a:ext cx="110958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지점 </a:t>
            </a:r>
            <a:r>
              <a:rPr lang="ko-KR" altLang="ko-KR" sz="1600" b="1" dirty="0"/>
              <a:t>관리자</a:t>
            </a:r>
            <a:endParaRPr lang="en-US" altLang="ko-KR" sz="1600" b="1" dirty="0"/>
          </a:p>
          <a:p>
            <a:r>
              <a:rPr lang="ko-KR" altLang="ko-KR" sz="1600" dirty="0"/>
              <a:t>지점장급의 사용자로써 현재 지점의 대기 인원과 창구</a:t>
            </a:r>
            <a:r>
              <a:rPr lang="en-US" altLang="ko-KR" sz="1600" dirty="0"/>
              <a:t> </a:t>
            </a:r>
            <a:r>
              <a:rPr lang="ko-KR" altLang="ko-KR" sz="1600" dirty="0"/>
              <a:t>별 대기인원을 한눈에 보고싶다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현재 업무중인 인원들을 알고 싶다</a:t>
            </a:r>
            <a:r>
              <a:rPr lang="en-US" altLang="ko-KR" sz="1600" dirty="0"/>
              <a:t> = </a:t>
            </a:r>
            <a:r>
              <a:rPr lang="ko-KR" altLang="ko-KR" sz="1600" dirty="0"/>
              <a:t>현장의 상황을 파악하여 지점을 운영하고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 err="1"/>
              <a:t>텔러들의</a:t>
            </a:r>
            <a:r>
              <a:rPr lang="ko-KR" altLang="ko-KR" sz="1600" dirty="0"/>
              <a:t> 업무</a:t>
            </a:r>
            <a:r>
              <a:rPr lang="en-US" altLang="ko-KR" sz="1600" dirty="0"/>
              <a:t> </a:t>
            </a:r>
            <a:r>
              <a:rPr lang="ko-KR" altLang="ko-KR" sz="1600" dirty="0"/>
              <a:t>처리량과 속도를 파악하고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하루 우리 지점을 방문한 고객의 숫자와 어떤 업무를 했는지 쉽게 기록하고 파악하고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프로그램을 통한 데이터 구축으로 지점별 서비스 특성과 개선점을 파악하고자 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지역 권역</a:t>
            </a:r>
            <a:r>
              <a:rPr lang="en-US" altLang="ko-KR" sz="1600" dirty="0"/>
              <a:t> </a:t>
            </a:r>
            <a:r>
              <a:rPr lang="ko-KR" altLang="ko-KR" sz="1600" dirty="0"/>
              <a:t>별 관리자에게 지점의 현황을 보고하고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ko-KR" altLang="ko-KR" sz="1600" b="1" dirty="0"/>
              <a:t>데이터를 통한 의사 결정자</a:t>
            </a:r>
          </a:p>
          <a:p>
            <a:endParaRPr lang="en-US" altLang="ko-KR" sz="1600" dirty="0"/>
          </a:p>
          <a:p>
            <a:r>
              <a:rPr lang="ko-KR" altLang="ko-KR" sz="1600" dirty="0" err="1"/>
              <a:t>텔러들의</a:t>
            </a:r>
            <a:r>
              <a:rPr lang="ko-KR" altLang="ko-KR" sz="1600" dirty="0"/>
              <a:t> 데이터를 가지고 인사고과 및 성과의 기준으로 판단하게 시각화 하고 싶다</a:t>
            </a:r>
            <a:r>
              <a:rPr lang="en-US" altLang="ko-KR" sz="1600" dirty="0"/>
              <a:t>.</a:t>
            </a:r>
          </a:p>
          <a:p>
            <a:endParaRPr lang="ko-KR" altLang="ko-KR" sz="1600" dirty="0"/>
          </a:p>
          <a:p>
            <a:r>
              <a:rPr lang="ko-KR" altLang="ko-KR" sz="1600" dirty="0"/>
              <a:t>방문하신 손님들의 데이터를 가지고 지점별 특성을 분석하여 특화된 직원들을 배치하고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프로그램을 통한 데이터 구축으로 지점별 서비스 특성과 개선점을 파악하고자 한다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4175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1692</Words>
  <Application>Microsoft Office PowerPoint</Application>
  <PresentationFormat>와이드스크린</PresentationFormat>
  <Paragraphs>288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 천호</cp:lastModifiedBy>
  <cp:revision>45</cp:revision>
  <dcterms:created xsi:type="dcterms:W3CDTF">2017-12-08T06:06:09Z</dcterms:created>
  <dcterms:modified xsi:type="dcterms:W3CDTF">2020-05-31T16:27:17Z</dcterms:modified>
</cp:coreProperties>
</file>