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73" r:id="rId7"/>
    <p:sldId id="270" r:id="rId8"/>
    <p:sldId id="266" r:id="rId9"/>
    <p:sldId id="271" r:id="rId10"/>
    <p:sldId id="272" r:id="rId11"/>
    <p:sldId id="274" r:id="rId12"/>
    <p:sldId id="275" r:id="rId13"/>
    <p:sldId id="259" r:id="rId14"/>
    <p:sldId id="267" r:id="rId15"/>
    <p:sldId id="276" r:id="rId16"/>
    <p:sldId id="277" r:id="rId17"/>
    <p:sldId id="268" r:id="rId18"/>
    <p:sldId id="283" r:id="rId19"/>
    <p:sldId id="269" r:id="rId20"/>
    <p:sldId id="278" r:id="rId21"/>
    <p:sldId id="279" r:id="rId22"/>
    <p:sldId id="280" r:id="rId23"/>
    <p:sldId id="281" r:id="rId24"/>
    <p:sldId id="282" r:id="rId25"/>
    <p:sldId id="285" r:id="rId26"/>
    <p:sldId id="286" r:id="rId27"/>
    <p:sldId id="284" r:id="rId28"/>
    <p:sldId id="287" r:id="rId29"/>
    <p:sldId id="261" r:id="rId30"/>
    <p:sldId id="288" r:id="rId31"/>
    <p:sldId id="289" r:id="rId32"/>
    <p:sldId id="294" r:id="rId33"/>
    <p:sldId id="291" r:id="rId34"/>
    <p:sldId id="293" r:id="rId35"/>
    <p:sldId id="29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6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437F2-47A1-4C2A-8DFB-29F3FC866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257535-4F1A-49E8-9997-E1F4BDC4A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DE2AD-A03B-49A4-A7EE-B533E4D1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3058-6123-4EA9-B307-185FC436C41D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33A894-E987-41F9-8DB8-01903E89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F78766-9A3E-4726-8A10-4690017C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9982D-3F76-4187-8C47-F26CC4C6C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16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EF86E-65A8-4EB9-B0A5-AFBF8F1D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285E96-4F08-41EA-A9BB-CBAD7EEF2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03B34-7CC8-43C9-B33A-98FFDD7B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3058-6123-4EA9-B307-185FC436C41D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F40595-CCF5-4861-86D0-B78FCE35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2DFEE-CE5C-465F-89EF-44A7B9EB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9982D-3F76-4187-8C47-F26CC4C6C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01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023D98-0EE3-4179-AE24-19CB5E9E5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79FE22-4371-4F4F-AA3E-2AA1FC2CB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A24705-C80B-4418-80B3-6F0B272D9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3058-6123-4EA9-B307-185FC436C41D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7FCF7D-C425-45A5-856C-A3D73CA1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4B42D-7D46-4847-AC92-344900863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9982D-3F76-4187-8C47-F26CC4C6C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81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802F6-407A-4472-A8A5-C7B81DC2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31914-DD60-47C7-8497-CD35564F0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94782D-9970-49FA-B412-FBEADC858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3058-6123-4EA9-B307-185FC436C41D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DA00F-1094-4DBB-93E3-03A1AD42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F5FBF0-FBC1-485A-A879-A384E0BC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9982D-3F76-4187-8C47-F26CC4C6C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34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9520A-72F7-49C8-97B5-670D5E46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0B8234-E86C-47A7-A353-1AC90F985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ECE3C2-88C7-4851-A43E-84353A08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3058-6123-4EA9-B307-185FC436C41D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49291-F956-47A5-970D-B278D1E2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01388-F30C-4AAE-801E-30092EBC1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9982D-3F76-4187-8C47-F26CC4C6C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80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865E6-0C13-45D1-8F24-DA895E8FC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2D423-8577-477B-BAB8-1A165EE8A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58FFC5-AD1E-4B19-8474-323C416CD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81F265-EB90-4A90-803F-5F3BE298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3058-6123-4EA9-B307-185FC436C41D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FFDF5-F14A-4E91-B356-FEBA07EF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EF8B6-68D0-4CE6-8352-D3694694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9982D-3F76-4187-8C47-F26CC4C6C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42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5D356-F07D-4660-9A5C-9D6951B1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82D0CF-D766-406D-92A1-A9292E056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8D4905-C0D4-436D-ADA1-09B80D287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275B3E-65DF-4410-9112-B3ACD5C88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D4CBE8-A6A2-4C70-BEB1-B78C2CAE2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51EA5C-42BF-4BFE-985A-81A29435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3058-6123-4EA9-B307-185FC436C41D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849602-F062-4999-BC16-2F8643B9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C23AF9-6CA4-4C1F-8628-FBF25A5A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9982D-3F76-4187-8C47-F26CC4C6C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46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B35C4-B2ED-4163-AFF3-93B8156A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B230B4-A314-4139-A3B7-669BDAB7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3058-6123-4EA9-B307-185FC436C41D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DDB640-D3B5-46D5-A1BA-27E407ED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A80B63-EBB1-42ED-8B74-9B37DD8D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9982D-3F76-4187-8C47-F26CC4C6C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64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3EEBFF-AB25-425B-B452-0E9E924A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3058-6123-4EA9-B307-185FC436C41D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F6303E-2D26-4E43-B5D1-DA910FFD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937774-0704-4AE3-9695-38768243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9982D-3F76-4187-8C47-F26CC4C6C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07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E8692-DE99-429C-A02A-57FCBDC27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922C39-74A5-40DB-99AE-F428324EC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2CA5FF-47E2-4771-BB5A-66AC0D62B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38761D-FC81-4A13-B09D-EC5912B9B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3058-6123-4EA9-B307-185FC436C41D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A28471-27B9-4E35-B538-E1AAF315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917269-3A75-4C09-B6BF-53B6ECEB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9982D-3F76-4187-8C47-F26CC4C6C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4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D523B-C8A6-40A4-8AE9-E34FA983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386B5E-1B72-4090-AEB4-9BC1257C8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C8D511-BFBD-476F-AE4E-2F28D3ADC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4FDC67-1F24-486D-A9E5-650DCA8C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3058-6123-4EA9-B307-185FC436C41D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D404E2-E648-466B-BC1F-F56C2197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96C5D4-BC7A-411D-A17F-31D9050E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9982D-3F76-4187-8C47-F26CC4C6C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04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F6BC7D-1858-4108-8F0A-0A8718EB6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5B8AC7-1CED-471B-AA2D-657224EFB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C25F0-547E-4371-B834-EEDA5EBDE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03058-6123-4EA9-B307-185FC436C41D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8A4352-12FE-4653-8321-91DBE7442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60F9E-5A9C-401D-B3A3-AAB5B1041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9982D-3F76-4187-8C47-F26CC4C6C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32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89D60-B93B-4E8C-AB5B-2C456047C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ko-KR" altLang="en-US" dirty="0"/>
            </a:br>
            <a:r>
              <a:rPr lang="ko-KR" altLang="en-US" dirty="0"/>
              <a:t> </a:t>
            </a:r>
            <a:r>
              <a:rPr lang="ko-KR" altLang="en-US" b="1" dirty="0"/>
              <a:t>데이터베이스분석</a:t>
            </a:r>
            <a:r>
              <a:rPr lang="en-US" altLang="ko-KR" b="1" dirty="0"/>
              <a:t> &amp;</a:t>
            </a:r>
            <a:br>
              <a:rPr lang="en-US" altLang="ko-KR" b="1" dirty="0"/>
            </a:br>
            <a:r>
              <a:rPr lang="ko-KR" altLang="en-US" b="1" dirty="0"/>
              <a:t>시각화프로젝트과제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4A53E8-83B2-4ECE-936C-917D3CEFC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HR(</a:t>
            </a:r>
            <a:r>
              <a:rPr lang="ko-KR" altLang="en-US" dirty="0">
                <a:solidFill>
                  <a:srgbClr val="FF0000"/>
                </a:solidFill>
              </a:rPr>
              <a:t>연봉협상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관점에서 바라본 </a:t>
            </a:r>
            <a:r>
              <a:rPr lang="en-US" altLang="ko-KR" dirty="0">
                <a:solidFill>
                  <a:srgbClr val="FF0000"/>
                </a:solidFill>
              </a:rPr>
              <a:t>CUSTOMER, EMP </a:t>
            </a:r>
            <a:r>
              <a:rPr lang="ko-KR" altLang="en-US" dirty="0">
                <a:solidFill>
                  <a:srgbClr val="FF0000"/>
                </a:solidFill>
              </a:rPr>
              <a:t>테이블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담당 고객 수와 연봉을 중심으로</a:t>
            </a:r>
            <a:endParaRPr lang="en-US" altLang="ko-KR" dirty="0">
              <a:solidFill>
                <a:srgbClr val="FF0000"/>
              </a:solidFill>
            </a:endParaRPr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ko-KR" altLang="en-US" dirty="0"/>
              <a:t>작성자 </a:t>
            </a:r>
            <a:r>
              <a:rPr lang="en-US" altLang="ko-KR" dirty="0"/>
              <a:t>: 2060340016 </a:t>
            </a:r>
            <a:r>
              <a:rPr lang="ko-KR" altLang="en-US" dirty="0"/>
              <a:t>박천호</a:t>
            </a:r>
            <a:endParaRPr lang="en-US" altLang="ko-KR" dirty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97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AC2D5-4C88-4188-8A12-0963EC99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ODBC </a:t>
            </a:r>
            <a:r>
              <a:rPr lang="ko-KR" altLang="en-US" dirty="0"/>
              <a:t>연결과정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959F5D77-183A-4412-8EC7-68BD2AFCD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198768" cy="4351338"/>
          </a:xfrm>
        </p:spPr>
      </p:pic>
    </p:spTree>
    <p:extLst>
      <p:ext uri="{BB962C8B-B14F-4D97-AF65-F5344CB8AC3E}">
        <p14:creationId xmlns:p14="http://schemas.microsoft.com/office/powerpoint/2010/main" val="303448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22C5E-7068-45C3-82A6-74135D0F6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포트폴리오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88B8E1-A4E4-418E-B4D3-8C7222ACB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HR(</a:t>
            </a:r>
            <a:r>
              <a:rPr lang="ko-KR" altLang="en-US" dirty="0">
                <a:solidFill>
                  <a:srgbClr val="FF0000"/>
                </a:solidFill>
              </a:rPr>
              <a:t>연봉협상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관점에서 바라본 </a:t>
            </a:r>
            <a:r>
              <a:rPr lang="en-US" altLang="ko-KR" dirty="0">
                <a:solidFill>
                  <a:srgbClr val="FF0000"/>
                </a:solidFill>
              </a:rPr>
              <a:t>CUSTOMER, EMP </a:t>
            </a:r>
            <a:r>
              <a:rPr lang="ko-KR" altLang="en-US" dirty="0">
                <a:solidFill>
                  <a:srgbClr val="FF0000"/>
                </a:solidFill>
              </a:rPr>
              <a:t>테이블 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담당 고객 수와 연봉을 중심으로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D3A53F-E229-4341-870E-22AB5C845A1E}"/>
              </a:ext>
            </a:extLst>
          </p:cNvPr>
          <p:cNvSpPr/>
          <p:nvPr/>
        </p:nvSpPr>
        <p:spPr>
          <a:xfrm>
            <a:off x="4362451" y="3429000"/>
            <a:ext cx="2101516" cy="1668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CUSTOMER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72B8E5-1EAE-4CAD-9C0D-6C74E364F03C}"/>
              </a:ext>
            </a:extLst>
          </p:cNvPr>
          <p:cNvSpPr/>
          <p:nvPr/>
        </p:nvSpPr>
        <p:spPr>
          <a:xfrm>
            <a:off x="8225589" y="3473114"/>
            <a:ext cx="2101516" cy="1668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EMP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1BFB6DE-878C-4BBD-AE4D-E5F6E31B1D1B}"/>
              </a:ext>
            </a:extLst>
          </p:cNvPr>
          <p:cNvCxnSpPr>
            <a:cxnSpLocks/>
          </p:cNvCxnSpPr>
          <p:nvPr/>
        </p:nvCxnSpPr>
        <p:spPr>
          <a:xfrm flipH="1" flipV="1">
            <a:off x="6607844" y="4307303"/>
            <a:ext cx="14738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49C49AA-BA8D-4068-A5F9-AA8BCA5E87A3}"/>
              </a:ext>
            </a:extLst>
          </p:cNvPr>
          <p:cNvCxnSpPr>
            <a:cxnSpLocks/>
          </p:cNvCxnSpPr>
          <p:nvPr/>
        </p:nvCxnSpPr>
        <p:spPr>
          <a:xfrm flipH="1" flipV="1">
            <a:off x="2744707" y="3400426"/>
            <a:ext cx="1350542" cy="41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89DCA1E-544C-4815-9F8E-5CA74BAAEB0A}"/>
              </a:ext>
            </a:extLst>
          </p:cNvPr>
          <p:cNvCxnSpPr>
            <a:cxnSpLocks/>
          </p:cNvCxnSpPr>
          <p:nvPr/>
        </p:nvCxnSpPr>
        <p:spPr>
          <a:xfrm flipH="1" flipV="1">
            <a:off x="2661736" y="4465303"/>
            <a:ext cx="14738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A72EF19-5AA8-4D6B-A53F-A7702D78F211}"/>
              </a:ext>
            </a:extLst>
          </p:cNvPr>
          <p:cNvCxnSpPr>
            <a:cxnSpLocks/>
          </p:cNvCxnSpPr>
          <p:nvPr/>
        </p:nvCxnSpPr>
        <p:spPr>
          <a:xfrm flipH="1">
            <a:off x="2702091" y="5017714"/>
            <a:ext cx="1393158" cy="507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C4F0F0-D7DF-46EC-B0C3-F3253B8FABC4}"/>
              </a:ext>
            </a:extLst>
          </p:cNvPr>
          <p:cNvSpPr/>
          <p:nvPr/>
        </p:nvSpPr>
        <p:spPr>
          <a:xfrm>
            <a:off x="1355056" y="2856706"/>
            <a:ext cx="1203158" cy="995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5DF3FE-A04E-4664-A047-E781E282A4F9}"/>
              </a:ext>
            </a:extLst>
          </p:cNvPr>
          <p:cNvSpPr/>
          <p:nvPr/>
        </p:nvSpPr>
        <p:spPr>
          <a:xfrm>
            <a:off x="1355056" y="3967496"/>
            <a:ext cx="1203158" cy="995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Excel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E809E-F159-4D54-A07A-87A1269DEB20}"/>
              </a:ext>
            </a:extLst>
          </p:cNvPr>
          <p:cNvSpPr/>
          <p:nvPr/>
        </p:nvSpPr>
        <p:spPr>
          <a:xfrm>
            <a:off x="1355056" y="5027758"/>
            <a:ext cx="1203158" cy="995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9295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85587-07BA-48FA-BCB9-A6950A63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개요 </a:t>
            </a:r>
            <a:r>
              <a:rPr lang="en-US" altLang="ko-KR" dirty="0"/>
              <a:t>&amp; </a:t>
            </a:r>
            <a:r>
              <a:rPr lang="ko-KR" altLang="en-US" dirty="0"/>
              <a:t>아이디어 </a:t>
            </a:r>
            <a:r>
              <a:rPr lang="en-US" altLang="ko-KR" dirty="0"/>
              <a:t>&amp; </a:t>
            </a:r>
            <a:r>
              <a:rPr lang="ko-KR" altLang="en-US" dirty="0"/>
              <a:t>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DA2AC-ABD9-43F0-BE84-51A69C370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직원의 인사 고과를 연봉 결과로서 반영하고자</a:t>
            </a:r>
            <a:endParaRPr lang="en-US" altLang="ko-KR" dirty="0"/>
          </a:p>
          <a:p>
            <a:r>
              <a:rPr lang="ko-KR" altLang="en-US" dirty="0"/>
              <a:t>직원들의 업무 수행을 담당 고객으로 가정</a:t>
            </a:r>
            <a:endParaRPr lang="en-US" altLang="ko-KR" dirty="0"/>
          </a:p>
          <a:p>
            <a:r>
              <a:rPr lang="ko-KR" altLang="en-US" dirty="0"/>
              <a:t>고객 </a:t>
            </a:r>
            <a:r>
              <a:rPr lang="en-US" altLang="ko-KR" dirty="0"/>
              <a:t>1</a:t>
            </a:r>
            <a:r>
              <a:rPr lang="ko-KR" altLang="en-US" dirty="0"/>
              <a:t>명당 매출과 투입 노동력이 같다고 가정</a:t>
            </a:r>
            <a:endParaRPr lang="en-US" altLang="ko-KR" dirty="0"/>
          </a:p>
          <a:p>
            <a:r>
              <a:rPr lang="ko-KR" altLang="en-US" dirty="0"/>
              <a:t>고객을 가장 많이 보유한 직원에게 연봉 협상에 반영</a:t>
            </a:r>
            <a:endParaRPr lang="en-US" altLang="ko-KR" dirty="0"/>
          </a:p>
          <a:p>
            <a:r>
              <a:rPr lang="ko-KR" altLang="en-US" dirty="0"/>
              <a:t>고객의 상대적 보유에 따라 연봉 증감 기획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4677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5648A-210B-42F0-BEC0-1475934C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</a:t>
            </a:r>
            <a:r>
              <a:rPr lang="en-US" altLang="ko-KR" b="1" dirty="0"/>
              <a:t>SELECT - SQL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AB6FC-64F0-4C1E-90B4-761C0FCF3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922"/>
            <a:ext cx="4888832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SELECT EMP.ENAME, COUNT(ID) </a:t>
            </a:r>
          </a:p>
          <a:p>
            <a:pPr marL="0" indent="0">
              <a:buNone/>
            </a:pPr>
            <a:r>
              <a:rPr lang="en-US" altLang="ko-KR" dirty="0"/>
              <a:t>FROM CUSTOMER, EMP </a:t>
            </a:r>
          </a:p>
          <a:p>
            <a:pPr marL="0" indent="0">
              <a:buNone/>
            </a:pPr>
            <a:r>
              <a:rPr lang="en-US" altLang="ko-KR" dirty="0"/>
              <a:t>WHERE EMP.EMPNO = CUSTOMER.ACCOUNT_MGR </a:t>
            </a:r>
          </a:p>
          <a:p>
            <a:pPr marL="0" indent="0">
              <a:buNone/>
            </a:pPr>
            <a:r>
              <a:rPr lang="en-US" altLang="ko-KR" dirty="0"/>
              <a:t>GROUP BY EMP.ENAME</a:t>
            </a:r>
          </a:p>
          <a:p>
            <a:pPr marL="0" indent="0">
              <a:buNone/>
            </a:pPr>
            <a:r>
              <a:rPr lang="en-US" altLang="ko-KR" dirty="0"/>
              <a:t>ORDER BY EMP.ENAME;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143537-EE9E-4F11-B5B6-780E431D45BD}"/>
              </a:ext>
            </a:extLst>
          </p:cNvPr>
          <p:cNvSpPr/>
          <p:nvPr/>
        </p:nvSpPr>
        <p:spPr>
          <a:xfrm>
            <a:off x="5951620" y="1586922"/>
            <a:ext cx="540217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SELECT EMP.ENAME, EMP.SAL</a:t>
            </a:r>
          </a:p>
          <a:p>
            <a:r>
              <a:rPr lang="ko-KR" altLang="en-US" sz="2800" dirty="0"/>
              <a:t>FROM EMP </a:t>
            </a:r>
          </a:p>
          <a:p>
            <a:r>
              <a:rPr lang="ko-KR" altLang="en-US" sz="2800" dirty="0"/>
              <a:t>WHERE EMP.ENAME!='KING'</a:t>
            </a:r>
          </a:p>
          <a:p>
            <a:r>
              <a:rPr lang="ko-KR" altLang="en-US" sz="2800" dirty="0"/>
              <a:t>ORDER BY EMP.ENAME;</a:t>
            </a:r>
          </a:p>
        </p:txBody>
      </p:sp>
    </p:spTree>
    <p:extLst>
      <p:ext uri="{BB962C8B-B14F-4D97-AF65-F5344CB8AC3E}">
        <p14:creationId xmlns:p14="http://schemas.microsoft.com/office/powerpoint/2010/main" val="927236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5D208-6DBF-4CD4-B451-E19B50F6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Excel Chart File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B2119D7C-9F02-4F14-8FF4-8045ADEF5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054389" cy="4351338"/>
          </a:xfrm>
        </p:spPr>
      </p:pic>
    </p:spTree>
    <p:extLst>
      <p:ext uri="{BB962C8B-B14F-4D97-AF65-F5344CB8AC3E}">
        <p14:creationId xmlns:p14="http://schemas.microsoft.com/office/powerpoint/2010/main" val="1327639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5D208-6DBF-4CD4-B451-E19B50F6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Excel Chart File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A1DA1C6D-4243-465B-A605-478B8D0FE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10515599" cy="4351338"/>
          </a:xfrm>
        </p:spPr>
      </p:pic>
    </p:spTree>
    <p:extLst>
      <p:ext uri="{BB962C8B-B14F-4D97-AF65-F5344CB8AC3E}">
        <p14:creationId xmlns:p14="http://schemas.microsoft.com/office/powerpoint/2010/main" val="2402532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5D208-6DBF-4CD4-B451-E19B50F6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Excel Chart File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0ABCA1B6-B46E-4C31-9573-139B675C9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962702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BE57C-EA5F-4E17-B481-A7872275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 script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DA87C5-ED8A-449C-8CE7-E80749F31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52910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505800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E93AA-5020-4D84-9E5E-0BE0F78C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3898CDF1-22F2-40DE-AFB3-8961AA83F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2699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873762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E93AA-5020-4D84-9E5E-0BE0F78C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EE30ABB3-3C06-4AFD-9B51-1328443FE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36867"/>
            <a:ext cx="10515599" cy="4351338"/>
          </a:xfrm>
        </p:spPr>
      </p:pic>
    </p:spTree>
    <p:extLst>
      <p:ext uri="{BB962C8B-B14F-4D97-AF65-F5344CB8AC3E}">
        <p14:creationId xmlns:p14="http://schemas.microsoft.com/office/powerpoint/2010/main" val="81729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19031-A4AE-4322-8AD1-70A1DB57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B0A52B-AA08-4A64-BE27-B26CEA423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연동 </a:t>
            </a:r>
            <a:r>
              <a:rPr lang="en-US" altLang="ko-KR" sz="2400" dirty="0">
                <a:latin typeface="+mn-ea"/>
              </a:rPr>
              <a:t>JDBC / ODBC</a:t>
            </a:r>
          </a:p>
          <a:p>
            <a:endParaRPr lang="en-US" altLang="ko-KR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포트폴리오 </a:t>
            </a:r>
            <a:r>
              <a:rPr lang="en-US" altLang="ko-KR" sz="2400" dirty="0">
                <a:latin typeface="+mn-ea"/>
              </a:rPr>
              <a:t>– </a:t>
            </a:r>
            <a:r>
              <a:rPr lang="en-US" altLang="ko-KR" sz="1400" dirty="0">
                <a:solidFill>
                  <a:srgbClr val="FF0000"/>
                </a:solidFill>
              </a:rPr>
              <a:t>(HR(</a:t>
            </a:r>
            <a:r>
              <a:rPr lang="ko-KR" altLang="en-US" sz="1400" dirty="0">
                <a:solidFill>
                  <a:srgbClr val="FF0000"/>
                </a:solidFill>
              </a:rPr>
              <a:t>연봉협상</a:t>
            </a:r>
            <a:r>
              <a:rPr lang="en-US" altLang="ko-KR" sz="1400" dirty="0">
                <a:solidFill>
                  <a:srgbClr val="FF0000"/>
                </a:solidFill>
              </a:rPr>
              <a:t>) </a:t>
            </a:r>
            <a:r>
              <a:rPr lang="ko-KR" altLang="en-US" sz="1400" dirty="0">
                <a:solidFill>
                  <a:srgbClr val="FF0000"/>
                </a:solidFill>
              </a:rPr>
              <a:t>관점에서 바라본 </a:t>
            </a:r>
            <a:r>
              <a:rPr lang="en-US" altLang="ko-KR" sz="1400" dirty="0">
                <a:solidFill>
                  <a:srgbClr val="FF0000"/>
                </a:solidFill>
              </a:rPr>
              <a:t>CUSTOMER, EMP </a:t>
            </a:r>
            <a:r>
              <a:rPr lang="ko-KR" altLang="en-US" sz="1400" dirty="0">
                <a:solidFill>
                  <a:srgbClr val="FF0000"/>
                </a:solidFill>
              </a:rPr>
              <a:t>테이블  담당 고객 수와 연봉을 중심으로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endParaRPr lang="en-US" altLang="ko-KR" sz="2400" dirty="0"/>
          </a:p>
          <a:p>
            <a:r>
              <a:rPr lang="ko-KR" altLang="en-US" sz="2400" dirty="0"/>
              <a:t>접근 개요 </a:t>
            </a:r>
            <a:r>
              <a:rPr lang="en-US" altLang="ko-KR" sz="2400" dirty="0"/>
              <a:t>&amp; </a:t>
            </a:r>
            <a:r>
              <a:rPr lang="ko-KR" altLang="en-US" sz="2400" dirty="0"/>
              <a:t>아이디어 </a:t>
            </a:r>
            <a:r>
              <a:rPr lang="en-US" altLang="ko-KR" sz="2400" dirty="0"/>
              <a:t>&amp; </a:t>
            </a:r>
            <a:r>
              <a:rPr lang="ko-KR" altLang="en-US" sz="2400" dirty="0"/>
              <a:t>가정</a:t>
            </a:r>
            <a:endParaRPr lang="en-US" altLang="ko-KR" sz="2400" dirty="0">
              <a:solidFill>
                <a:srgbClr val="FF0000"/>
              </a:solidFill>
            </a:endParaRPr>
          </a:p>
          <a:p>
            <a:endParaRPr lang="en-US" altLang="ko-KR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데이터 </a:t>
            </a:r>
            <a:r>
              <a:rPr lang="en-US" altLang="ko-KR" sz="2400" dirty="0">
                <a:latin typeface="+mn-ea"/>
              </a:rPr>
              <a:t>SELECT – SQL,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Excel, R, Java</a:t>
            </a:r>
          </a:p>
          <a:p>
            <a:endParaRPr lang="en-US" altLang="ko-KR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데이터 통계 </a:t>
            </a:r>
            <a:r>
              <a:rPr lang="en-US" altLang="ko-KR" sz="2400" dirty="0">
                <a:latin typeface="+mn-ea"/>
              </a:rPr>
              <a:t>&amp; </a:t>
            </a:r>
            <a:r>
              <a:rPr lang="ko-KR" altLang="en-US" sz="2400" dirty="0">
                <a:latin typeface="+mn-ea"/>
              </a:rPr>
              <a:t>시각화 </a:t>
            </a:r>
            <a:r>
              <a:rPr lang="en-US" altLang="ko-KR" sz="2400" dirty="0">
                <a:latin typeface="+mn-ea"/>
              </a:rPr>
              <a:t>- Excel, R, Java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1686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E93AA-5020-4D84-9E5E-0BE0F78C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7D3FC52D-961A-4B2B-84DB-851AB84AC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683797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E93AA-5020-4D84-9E5E-0BE0F78C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F795AFCE-4FAE-4B39-AB17-75338B142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25625"/>
            <a:ext cx="10515599" cy="4351338"/>
          </a:xfrm>
        </p:spPr>
      </p:pic>
    </p:spTree>
    <p:extLst>
      <p:ext uri="{BB962C8B-B14F-4D97-AF65-F5344CB8AC3E}">
        <p14:creationId xmlns:p14="http://schemas.microsoft.com/office/powerpoint/2010/main" val="3275112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E93AA-5020-4D84-9E5E-0BE0F78C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E9A55B4A-B923-456E-B122-1D8887793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25625"/>
            <a:ext cx="10515599" cy="4351338"/>
          </a:xfrm>
        </p:spPr>
      </p:pic>
    </p:spTree>
    <p:extLst>
      <p:ext uri="{BB962C8B-B14F-4D97-AF65-F5344CB8AC3E}">
        <p14:creationId xmlns:p14="http://schemas.microsoft.com/office/powerpoint/2010/main" val="3628588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E93AA-5020-4D84-9E5E-0BE0F78C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AB1DEB2F-2D28-43CB-8314-A5ED056CC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2142696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E93AA-5020-4D84-9E5E-0BE0F78C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383DA05D-7B39-457A-9044-D2FBDC138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3765985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E93AA-5020-4D84-9E5E-0BE0F78C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01BA2C70-5DD7-4D2E-AF4B-E11F65290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599" cy="4351338"/>
          </a:xfrm>
        </p:spPr>
      </p:pic>
    </p:spTree>
    <p:extLst>
      <p:ext uri="{BB962C8B-B14F-4D97-AF65-F5344CB8AC3E}">
        <p14:creationId xmlns:p14="http://schemas.microsoft.com/office/powerpoint/2010/main" val="1154563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E93AA-5020-4D84-9E5E-0BE0F78C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D1A6B667-C20A-406B-8AB2-686070B25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25625"/>
            <a:ext cx="10515599" cy="4351338"/>
          </a:xfrm>
        </p:spPr>
      </p:pic>
    </p:spTree>
    <p:extLst>
      <p:ext uri="{BB962C8B-B14F-4D97-AF65-F5344CB8AC3E}">
        <p14:creationId xmlns:p14="http://schemas.microsoft.com/office/powerpoint/2010/main" val="3418880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E93AA-5020-4D84-9E5E-0BE0F78C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pic>
        <p:nvPicPr>
          <p:cNvPr id="11" name="내용 개체 틀 10" descr="스크린샷이(가) 표시된 사진&#10;&#10;자동 생성된 설명">
            <a:extLst>
              <a:ext uri="{FF2B5EF4-FFF2-40B4-BE49-F238E27FC236}">
                <a16:creationId xmlns:a16="http://schemas.microsoft.com/office/drawing/2014/main" id="{88FC0600-4C3B-4142-ACB5-6132BFF70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3048455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E93AA-5020-4D84-9E5E-0BE0F78C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9FEBB828-52E4-4A20-8E6B-F15553CC4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70560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5648A-210B-42F0-BEC0-1475934C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통계 </a:t>
            </a:r>
            <a:r>
              <a:rPr lang="en-US" altLang="ko-KR" b="1" dirty="0"/>
              <a:t>Excel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8F2CFD2-6572-41C2-AD5B-407657C90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25625"/>
            <a:ext cx="10515599" cy="4351338"/>
          </a:xfrm>
        </p:spPr>
      </p:pic>
    </p:spTree>
    <p:extLst>
      <p:ext uri="{BB962C8B-B14F-4D97-AF65-F5344CB8AC3E}">
        <p14:creationId xmlns:p14="http://schemas.microsoft.com/office/powerpoint/2010/main" val="246326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F06E3-497F-4435-8774-B39ECA66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ko-KR" altLang="en-US" dirty="0"/>
            </a:br>
            <a:r>
              <a:rPr lang="en-US" altLang="ko-KR" dirty="0"/>
              <a:t>ODBC,JDBC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36299-0AFB-453C-BAED-743ADB255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C55E66-8942-4516-9E9A-3950EBB37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4876800" cy="4515086"/>
          </a:xfrm>
          <a:prstGeom prst="rect">
            <a:avLst/>
          </a:prstGeom>
        </p:spPr>
      </p:pic>
      <p:pic>
        <p:nvPicPr>
          <p:cNvPr id="7" name="그림 6" descr="표지판이(가) 표시된 사진&#10;&#10;자동 생성된 설명">
            <a:extLst>
              <a:ext uri="{FF2B5EF4-FFF2-40B4-BE49-F238E27FC236}">
                <a16:creationId xmlns:a16="http://schemas.microsoft.com/office/drawing/2014/main" id="{DAF3E768-FC78-4CB5-9414-3B0969AEF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9" y="1690688"/>
            <a:ext cx="3094892" cy="485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6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5648A-210B-42F0-BEC0-1475934C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통계 </a:t>
            </a:r>
            <a:r>
              <a:rPr lang="en-US" altLang="ko-KR" b="1" dirty="0"/>
              <a:t>Excel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443CE37-DEDC-426F-91A5-6B3B2E2BD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1745117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5648A-210B-42F0-BEC0-1475934C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통계 </a:t>
            </a:r>
            <a:r>
              <a:rPr lang="en-US" altLang="ko-KR" b="1" dirty="0"/>
              <a:t>Excel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33B61798-B7EA-4693-B370-A4C2A917E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25625"/>
            <a:ext cx="10515599" cy="4351338"/>
          </a:xfrm>
        </p:spPr>
      </p:pic>
    </p:spTree>
    <p:extLst>
      <p:ext uri="{BB962C8B-B14F-4D97-AF65-F5344CB8AC3E}">
        <p14:creationId xmlns:p14="http://schemas.microsoft.com/office/powerpoint/2010/main" val="1821752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B93A2-105D-47D4-8AC8-73C1CEEE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통계 </a:t>
            </a:r>
            <a:r>
              <a:rPr lang="en-US" altLang="ko-KR" b="1" dirty="0"/>
              <a:t>R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79E58AB3-7B17-4A39-84A4-DA2755A90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22" y="1463018"/>
            <a:ext cx="3048000" cy="4351338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A179FE43-DB68-4ED7-AC46-0053D88DE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463018"/>
            <a:ext cx="4265666" cy="4227443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3457FAE2-0A8F-4554-9550-B500673D71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944" y="1463018"/>
            <a:ext cx="3430358" cy="422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05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5648A-210B-42F0-BEC0-1475934C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통계 </a:t>
            </a:r>
            <a:r>
              <a:rPr lang="en-US" altLang="ko-KR" b="1" dirty="0"/>
              <a:t>R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7078860-EA63-4B4B-89FF-F2FA516FC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2560809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5648A-210B-42F0-BEC0-1475934C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통계 </a:t>
            </a:r>
            <a:r>
              <a:rPr lang="en-US" altLang="ko-KR" b="1" dirty="0"/>
              <a:t>R</a:t>
            </a:r>
            <a:endParaRPr lang="ko-KR" altLang="en-US" dirty="0"/>
          </a:p>
        </p:txBody>
      </p:sp>
      <p:pic>
        <p:nvPicPr>
          <p:cNvPr id="7" name="내용 개체 틀 6" descr="옅은, 컴퓨터이(가) 표시된 사진&#10;&#10;자동 생성된 설명">
            <a:extLst>
              <a:ext uri="{FF2B5EF4-FFF2-40B4-BE49-F238E27FC236}">
                <a16:creationId xmlns:a16="http://schemas.microsoft.com/office/drawing/2014/main" id="{B3303063-135A-4912-AD4A-2411868EB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3925546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5648A-210B-42F0-BEC0-1475934C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통계 </a:t>
            </a:r>
            <a:r>
              <a:rPr lang="en-US" altLang="ko-KR" b="1" dirty="0"/>
              <a:t>JAVA</a:t>
            </a:r>
            <a:endParaRPr lang="ko-KR" altLang="en-US" dirty="0"/>
          </a:p>
        </p:txBody>
      </p:sp>
      <p:pic>
        <p:nvPicPr>
          <p:cNvPr id="5" name="내용 개체 틀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33E7B84B-1FA6-4BA0-B879-1ED1D4C11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9521"/>
            <a:ext cx="10515600" cy="4525519"/>
          </a:xfrm>
        </p:spPr>
      </p:pic>
    </p:spTree>
    <p:extLst>
      <p:ext uri="{BB962C8B-B14F-4D97-AF65-F5344CB8AC3E}">
        <p14:creationId xmlns:p14="http://schemas.microsoft.com/office/powerpoint/2010/main" val="4278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93656-0568-44A5-8BBE-97ED57A4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JDBC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143D8-A4AD-472C-9072-E1622EC69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Java Data Base Connectivity / </a:t>
            </a:r>
            <a:r>
              <a:rPr lang="ko-KR" altLang="en-US" dirty="0"/>
              <a:t>응용프로그램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  <a:endParaRPr lang="en-US" altLang="ko-KR" dirty="0"/>
          </a:p>
          <a:p>
            <a:r>
              <a:rPr lang="ko-KR" altLang="en-US" dirty="0"/>
              <a:t>개요 </a:t>
            </a:r>
            <a:r>
              <a:rPr lang="en-US" altLang="ko-KR" dirty="0"/>
              <a:t>: Java</a:t>
            </a:r>
            <a:r>
              <a:rPr lang="ko-KR" altLang="en-US" dirty="0"/>
              <a:t>가 </a:t>
            </a:r>
            <a:r>
              <a:rPr lang="en-US" altLang="ko-KR" dirty="0"/>
              <a:t>DB</a:t>
            </a:r>
            <a:r>
              <a:rPr lang="ko-KR" altLang="en-US" dirty="0"/>
              <a:t>를 사용할 수 있도록 연결해주는 응용프로그램 인터페이스인 </a:t>
            </a:r>
            <a:r>
              <a:rPr lang="en-US" altLang="ko-KR" dirty="0"/>
              <a:t>Java API</a:t>
            </a:r>
          </a:p>
          <a:p>
            <a:r>
              <a:rPr lang="ko-KR" altLang="en-US" dirty="0"/>
              <a:t>용도 </a:t>
            </a:r>
            <a:r>
              <a:rPr lang="en-US" altLang="ko-KR" dirty="0"/>
              <a:t>: Java</a:t>
            </a:r>
            <a:r>
              <a:rPr lang="ko-KR" altLang="en-US" dirty="0"/>
              <a:t>에서 </a:t>
            </a:r>
            <a:r>
              <a:rPr lang="en-US" altLang="ko-KR" dirty="0"/>
              <a:t>DB</a:t>
            </a:r>
            <a:r>
              <a:rPr lang="ko-KR" altLang="en-US" dirty="0"/>
              <a:t>에 접근하여 데이터를 조회</a:t>
            </a:r>
            <a:r>
              <a:rPr lang="en-US" altLang="ko-KR" dirty="0"/>
              <a:t>, 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 DBMS</a:t>
            </a:r>
            <a:r>
              <a:rPr lang="ko-KR" altLang="en-US" dirty="0"/>
              <a:t>에 넘겨질 </a:t>
            </a:r>
            <a:r>
              <a:rPr lang="en-US" altLang="ko-KR" dirty="0"/>
              <a:t>SQL</a:t>
            </a:r>
            <a:r>
              <a:rPr lang="ko-KR" altLang="en-US" dirty="0"/>
              <a:t>의 형태를 </a:t>
            </a:r>
            <a:r>
              <a:rPr lang="en-US" altLang="ko-KR" dirty="0"/>
              <a:t>DB</a:t>
            </a:r>
            <a:r>
              <a:rPr lang="ko-KR" altLang="en-US" dirty="0"/>
              <a:t>접근요구 문장을 각 시스템에 맞도록 바꾸는 역할 </a:t>
            </a:r>
            <a:r>
              <a:rPr lang="en-US" altLang="ko-KR" dirty="0"/>
              <a:t>/ API</a:t>
            </a:r>
            <a:r>
              <a:rPr lang="ko-KR" altLang="en-US" dirty="0"/>
              <a:t>는 동적으로 올바른 </a:t>
            </a:r>
            <a:r>
              <a:rPr lang="en-US" altLang="ko-KR" dirty="0"/>
              <a:t>Java</a:t>
            </a:r>
            <a:r>
              <a:rPr lang="ko-KR" altLang="en-US" dirty="0"/>
              <a:t>패키지를 로드하고</a:t>
            </a:r>
            <a:r>
              <a:rPr lang="en-US" altLang="ko-KR" dirty="0"/>
              <a:t>, JDBC</a:t>
            </a:r>
            <a:r>
              <a:rPr lang="ko-KR" altLang="en-US" dirty="0"/>
              <a:t> 드라이버 매니저에 등록하기 위한 메커니즘을 제공</a:t>
            </a:r>
            <a:endParaRPr lang="en-US" altLang="ko-KR" dirty="0"/>
          </a:p>
          <a:p>
            <a:r>
              <a:rPr lang="ko-KR" altLang="en-US" dirty="0"/>
              <a:t>연결과정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47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317CE-E029-4F39-840E-5534B300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JDBC </a:t>
            </a:r>
            <a:r>
              <a:rPr lang="ko-KR" altLang="en-US" dirty="0"/>
              <a:t>연결과정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2948384-EEC7-4F47-AEDA-743D9B2F9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8835189" cy="4351338"/>
          </a:xfrm>
        </p:spPr>
      </p:pic>
    </p:spTree>
    <p:extLst>
      <p:ext uri="{BB962C8B-B14F-4D97-AF65-F5344CB8AC3E}">
        <p14:creationId xmlns:p14="http://schemas.microsoft.com/office/powerpoint/2010/main" val="2680998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317CE-E029-4F39-840E-5534B300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JDBC </a:t>
            </a:r>
            <a:r>
              <a:rPr lang="ko-KR" altLang="en-US" dirty="0"/>
              <a:t>연결과정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BD98089E-CAEE-4C05-B597-10DC2DF83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861884" cy="4351338"/>
          </a:xfrm>
        </p:spPr>
      </p:pic>
    </p:spTree>
    <p:extLst>
      <p:ext uri="{BB962C8B-B14F-4D97-AF65-F5344CB8AC3E}">
        <p14:creationId xmlns:p14="http://schemas.microsoft.com/office/powerpoint/2010/main" val="2807580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8BD4B-35AB-4646-88C5-D0A19A6B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ODBC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0FD4EA-2954-4731-8145-32317A455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DB</a:t>
            </a:r>
            <a:r>
              <a:rPr lang="ko-KR" altLang="en-US" dirty="0"/>
              <a:t>에  접근하기 위한 표준 개방형 응용 프로그램 인터페이스 </a:t>
            </a:r>
            <a:endParaRPr lang="en-US" altLang="ko-KR" dirty="0"/>
          </a:p>
          <a:p>
            <a:r>
              <a:rPr lang="ko-KR" altLang="en-US" dirty="0"/>
              <a:t>개요 </a:t>
            </a:r>
            <a:r>
              <a:rPr lang="en-US" altLang="ko-KR" dirty="0"/>
              <a:t>: MS</a:t>
            </a:r>
            <a:r>
              <a:rPr lang="ko-KR" altLang="en-US" dirty="0"/>
              <a:t>에 의해 만들어진 </a:t>
            </a:r>
            <a:r>
              <a:rPr lang="en-US" altLang="ko-KR" dirty="0"/>
              <a:t>DB</a:t>
            </a:r>
            <a:r>
              <a:rPr lang="ko-KR" altLang="en-US" dirty="0"/>
              <a:t>에 접근하기 위한 </a:t>
            </a:r>
            <a:r>
              <a:rPr lang="en-US" altLang="ko-KR" dirty="0"/>
              <a:t>SW</a:t>
            </a:r>
            <a:r>
              <a:rPr lang="ko-KR" altLang="en-US" dirty="0"/>
              <a:t>표준 규격</a:t>
            </a:r>
            <a:endParaRPr lang="en-US" altLang="ko-KR" dirty="0"/>
          </a:p>
          <a:p>
            <a:r>
              <a:rPr lang="ko-KR" altLang="en-US" dirty="0"/>
              <a:t>용도 </a:t>
            </a:r>
            <a:r>
              <a:rPr lang="en-US" altLang="ko-KR" dirty="0"/>
              <a:t>: </a:t>
            </a:r>
            <a:r>
              <a:rPr lang="ko-KR" altLang="en-US" dirty="0"/>
              <a:t>프로그램내에 </a:t>
            </a:r>
            <a:r>
              <a:rPr lang="en-US" altLang="ko-KR" dirty="0"/>
              <a:t>ODBC</a:t>
            </a:r>
            <a:r>
              <a:rPr lang="ko-KR" altLang="en-US" dirty="0"/>
              <a:t>문장을 사용하면 </a:t>
            </a:r>
            <a:r>
              <a:rPr lang="en-US" altLang="ko-KR" dirty="0"/>
              <a:t>MS-Access, DB2, Excel</a:t>
            </a:r>
            <a:r>
              <a:rPr lang="ko-KR" altLang="en-US" dirty="0"/>
              <a:t>등의 여러 종류의 프로그램으로 </a:t>
            </a:r>
            <a:r>
              <a:rPr lang="en-US" altLang="ko-KR" dirty="0"/>
              <a:t>DB</a:t>
            </a:r>
            <a:r>
              <a:rPr lang="ko-KR" altLang="en-US" dirty="0"/>
              <a:t>에 접근 가능</a:t>
            </a:r>
            <a:endParaRPr lang="en-US" altLang="ko-KR" dirty="0"/>
          </a:p>
          <a:p>
            <a:r>
              <a:rPr lang="ko-KR" altLang="en-US" dirty="0"/>
              <a:t>연결과정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43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8E89C-0AF7-4EA7-B397-3FDB4D70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ODBC </a:t>
            </a:r>
            <a:r>
              <a:rPr lang="ko-KR" altLang="en-US" dirty="0"/>
              <a:t>연결과정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1567DA2A-48E0-4B3D-938C-87B9C079E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8740"/>
            <a:ext cx="9765632" cy="4351338"/>
          </a:xfrm>
        </p:spPr>
      </p:pic>
    </p:spTree>
    <p:extLst>
      <p:ext uri="{BB962C8B-B14F-4D97-AF65-F5344CB8AC3E}">
        <p14:creationId xmlns:p14="http://schemas.microsoft.com/office/powerpoint/2010/main" val="253767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8E89C-0AF7-4EA7-B397-3FDB4D70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ODBC </a:t>
            </a:r>
            <a:r>
              <a:rPr lang="ko-KR" altLang="en-US" dirty="0"/>
              <a:t>연결과정</a:t>
            </a:r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0BD32700-95A7-4B38-B913-38FB9C4CE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10022305" cy="4351338"/>
          </a:xfrm>
        </p:spPr>
      </p:pic>
    </p:spTree>
    <p:extLst>
      <p:ext uri="{BB962C8B-B14F-4D97-AF65-F5344CB8AC3E}">
        <p14:creationId xmlns:p14="http://schemas.microsoft.com/office/powerpoint/2010/main" val="2132221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371</Words>
  <Application>Microsoft Office PowerPoint</Application>
  <PresentationFormat>와이드스크린</PresentationFormat>
  <Paragraphs>79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맑은 고딕</vt:lpstr>
      <vt:lpstr>Arial</vt:lpstr>
      <vt:lpstr>Office 테마</vt:lpstr>
      <vt:lpstr>  데이터베이스분석 &amp; 시각화프로젝트과제</vt:lpstr>
      <vt:lpstr>INDEX</vt:lpstr>
      <vt:lpstr> ODBC,JDBC </vt:lpstr>
      <vt:lpstr>JDBC</vt:lpstr>
      <vt:lpstr>JDBC 연결과정</vt:lpstr>
      <vt:lpstr>JDBC 연결과정</vt:lpstr>
      <vt:lpstr>ODBC</vt:lpstr>
      <vt:lpstr>ODBC 연결과정</vt:lpstr>
      <vt:lpstr>ODBC 연결과정</vt:lpstr>
      <vt:lpstr>ODBC 연결과정</vt:lpstr>
      <vt:lpstr>포트폴리오 </vt:lpstr>
      <vt:lpstr>접근 개요 &amp; 아이디어 &amp; 가정</vt:lpstr>
      <vt:lpstr>데이터 SELECT - SQL </vt:lpstr>
      <vt:lpstr>Excel Chart File</vt:lpstr>
      <vt:lpstr>Excel Chart File</vt:lpstr>
      <vt:lpstr>Excel Chart File</vt:lpstr>
      <vt:lpstr>R script</vt:lpstr>
      <vt:lpstr>Java</vt:lpstr>
      <vt:lpstr>Java</vt:lpstr>
      <vt:lpstr>Java</vt:lpstr>
      <vt:lpstr>Java</vt:lpstr>
      <vt:lpstr>Java</vt:lpstr>
      <vt:lpstr>Java</vt:lpstr>
      <vt:lpstr>Java</vt:lpstr>
      <vt:lpstr>Java</vt:lpstr>
      <vt:lpstr>Java</vt:lpstr>
      <vt:lpstr>Java</vt:lpstr>
      <vt:lpstr>Java</vt:lpstr>
      <vt:lpstr>데이터 통계 Excel</vt:lpstr>
      <vt:lpstr>데이터 통계 Excel</vt:lpstr>
      <vt:lpstr>데이터 통계 Excel</vt:lpstr>
      <vt:lpstr>데이터 통계 R</vt:lpstr>
      <vt:lpstr>데이터 통계 R</vt:lpstr>
      <vt:lpstr>데이터 통계 R</vt:lpstr>
      <vt:lpstr>데이터 통계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박천호</dc:creator>
  <cp:lastModifiedBy>박천호</cp:lastModifiedBy>
  <cp:revision>12</cp:revision>
  <dcterms:created xsi:type="dcterms:W3CDTF">2020-05-15T16:24:00Z</dcterms:created>
  <dcterms:modified xsi:type="dcterms:W3CDTF">2020-05-17T09:26:50Z</dcterms:modified>
</cp:coreProperties>
</file>