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09" r:id="rId3"/>
    <p:sldId id="310" r:id="rId4"/>
    <p:sldId id="291" r:id="rId5"/>
    <p:sldId id="283" r:id="rId6"/>
    <p:sldId id="304" r:id="rId7"/>
    <p:sldId id="305" r:id="rId8"/>
    <p:sldId id="306" r:id="rId9"/>
    <p:sldId id="307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44" autoAdjust="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samsjang&amp;logNo=220544731502&amp;categoryNo=66&amp;parentCategoryNo=0&amp;viewDate=&amp;currentPage=4&amp;postListTopCurrentPage=1&amp;from=postList&amp;userTopListOpen=true&amp;userTopListCount=10&amp;userTopListManageOpen=false&amp;userTopListCurrentPage=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500" b="1" dirty="0"/>
              <a:t>파이썬</a:t>
            </a:r>
            <a:endParaRPr lang="en-US" altLang="ko-KR" sz="45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F4B2B3-586E-472D-8C6C-A44C474DC38D}"/>
              </a:ext>
            </a:extLst>
          </p:cNvPr>
          <p:cNvSpPr/>
          <p:nvPr/>
        </p:nvSpPr>
        <p:spPr>
          <a:xfrm>
            <a:off x="7725673" y="430867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</a:rPr>
              <a:t>박해준</a:t>
            </a: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500" b="1" dirty="0"/>
              <a:t>THANK YOU :)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4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41534" y="194595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2CC851-92B1-4406-AEDD-7731208FFEB2}"/>
              </a:ext>
            </a:extLst>
          </p:cNvPr>
          <p:cNvSpPr txBox="1"/>
          <p:nvPr/>
        </p:nvSpPr>
        <p:spPr>
          <a:xfrm>
            <a:off x="241534" y="194595"/>
            <a:ext cx="6258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2D</a:t>
            </a:r>
            <a:r>
              <a:rPr lang="ko-KR" altLang="en-US" sz="3000" b="1" dirty="0">
                <a:solidFill>
                  <a:schemeClr val="bg1"/>
                </a:solidFill>
              </a:rPr>
              <a:t>이미지 히스토그램</a:t>
            </a:r>
          </a:p>
        </p:txBody>
      </p:sp>
      <p:pic>
        <p:nvPicPr>
          <p:cNvPr id="10" name="그림 9" descr="실외, 물, 보트, 장면이(가) 표시된 사진&#10;&#10;자동 생성된 설명">
            <a:extLst>
              <a:ext uri="{FF2B5EF4-FFF2-40B4-BE49-F238E27FC236}">
                <a16:creationId xmlns:a16="http://schemas.microsoft.com/office/drawing/2014/main" id="{C6F366CF-CA53-41E6-A86D-EC82FD3F2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82" y="920780"/>
            <a:ext cx="5417457" cy="54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41534" y="194595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2CC851-92B1-4406-AEDD-7731208FFEB2}"/>
              </a:ext>
            </a:extLst>
          </p:cNvPr>
          <p:cNvSpPr txBox="1"/>
          <p:nvPr/>
        </p:nvSpPr>
        <p:spPr>
          <a:xfrm>
            <a:off x="241534" y="194595"/>
            <a:ext cx="6258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2D</a:t>
            </a:r>
            <a:r>
              <a:rPr lang="ko-KR" altLang="en-US" sz="3000" b="1" dirty="0">
                <a:solidFill>
                  <a:schemeClr val="bg1"/>
                </a:solidFill>
              </a:rPr>
              <a:t>이미지 히스토그램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32E6-F112-4FF2-9AA5-5C9CCCCC9AF0}"/>
              </a:ext>
            </a:extLst>
          </p:cNvPr>
          <p:cNvSpPr txBox="1"/>
          <p:nvPr/>
        </p:nvSpPr>
        <p:spPr>
          <a:xfrm>
            <a:off x="486587" y="1120156"/>
            <a:ext cx="833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BGR = Blue, Green, Red</a:t>
            </a:r>
            <a:r>
              <a:rPr lang="ko-KR" altLang="en-US" dirty="0"/>
              <a:t>의 값으로 하나의 색을 결정하는 것</a:t>
            </a:r>
            <a:endParaRPr lang="en-US" altLang="ko-KR" dirty="0"/>
          </a:p>
          <a:p>
            <a:r>
              <a:rPr lang="en-US" altLang="ko-KR" dirty="0"/>
              <a:t>HSV = Hue(</a:t>
            </a:r>
            <a:r>
              <a:rPr lang="ko-KR" altLang="en-US" dirty="0"/>
              <a:t>색상</a:t>
            </a:r>
            <a:r>
              <a:rPr lang="en-US" altLang="ko-KR" dirty="0"/>
              <a:t>),  Saturation(</a:t>
            </a:r>
            <a:r>
              <a:rPr lang="ko-KR" altLang="en-US" dirty="0"/>
              <a:t>채도</a:t>
            </a:r>
            <a:r>
              <a:rPr lang="en-US" altLang="ko-KR" dirty="0"/>
              <a:t>),  Value(</a:t>
            </a:r>
            <a:r>
              <a:rPr lang="ko-KR" altLang="en-US" dirty="0"/>
              <a:t>진하기</a:t>
            </a:r>
            <a:r>
              <a:rPr lang="en-US" altLang="ko-KR" dirty="0"/>
              <a:t>)</a:t>
            </a:r>
            <a:r>
              <a:rPr lang="ko-KR" altLang="en-US" dirty="0"/>
              <a:t>로 색을 결정하는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BE2D8-7BDF-473A-A733-ED4DFDD2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2823874"/>
            <a:ext cx="4449571" cy="3212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0918E8-28A0-48E9-93E2-1C9C4E1D55E0}"/>
              </a:ext>
            </a:extLst>
          </p:cNvPr>
          <p:cNvSpPr txBox="1"/>
          <p:nvPr/>
        </p:nvSpPr>
        <p:spPr>
          <a:xfrm>
            <a:off x="1934968" y="2351285"/>
            <a:ext cx="246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HSV</a:t>
            </a:r>
            <a:r>
              <a:rPr lang="ko-KR" altLang="en-US" dirty="0"/>
              <a:t>를 표현한원기둥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1B8D5-CA32-4327-8F00-1B0AB2FAF8AF}"/>
              </a:ext>
            </a:extLst>
          </p:cNvPr>
          <p:cNvSpPr txBox="1"/>
          <p:nvPr/>
        </p:nvSpPr>
        <p:spPr>
          <a:xfrm>
            <a:off x="5897341" y="2926595"/>
            <a:ext cx="5611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원주 방향 각도로 </a:t>
            </a:r>
            <a:r>
              <a:rPr lang="en-US" altLang="ko-KR" dirty="0"/>
              <a:t>Hue(</a:t>
            </a:r>
            <a:r>
              <a:rPr lang="ko-KR" altLang="en-US" dirty="0"/>
              <a:t>색상</a:t>
            </a:r>
            <a:r>
              <a:rPr lang="en-US" altLang="ko-KR" dirty="0"/>
              <a:t>)</a:t>
            </a:r>
            <a:r>
              <a:rPr lang="ko-KR" altLang="en-US" dirty="0"/>
              <a:t>값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원의 중심에서 바깥으로 </a:t>
            </a:r>
            <a:r>
              <a:rPr lang="en-US" altLang="ko-KR" dirty="0"/>
              <a:t>Saturation(</a:t>
            </a:r>
            <a:r>
              <a:rPr lang="ko-KR" altLang="en-US" dirty="0"/>
              <a:t>채도</a:t>
            </a:r>
            <a:r>
              <a:rPr lang="en-US" altLang="ko-KR" dirty="0"/>
              <a:t>)</a:t>
            </a:r>
            <a:r>
              <a:rPr lang="ko-KR" altLang="en-US" dirty="0"/>
              <a:t>값</a:t>
            </a:r>
            <a:r>
              <a:rPr lang="en-US" altLang="ko-KR" dirty="0"/>
              <a:t> 0~100%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원기둥 바닥에서 위쪽으로 </a:t>
            </a:r>
            <a:r>
              <a:rPr lang="en-US" altLang="ko-KR" dirty="0"/>
              <a:t>Value(</a:t>
            </a:r>
            <a:r>
              <a:rPr lang="ko-KR" altLang="en-US" dirty="0"/>
              <a:t>진하기</a:t>
            </a:r>
            <a:r>
              <a:rPr lang="en-US" altLang="ko-KR" dirty="0"/>
              <a:t>)</a:t>
            </a:r>
            <a:r>
              <a:rPr lang="ko-KR" altLang="en-US" dirty="0"/>
              <a:t>값 </a:t>
            </a:r>
            <a:r>
              <a:rPr lang="en-US" altLang="ko-KR" dirty="0"/>
              <a:t>0~100% </a:t>
            </a:r>
            <a:r>
              <a:rPr lang="ko-KR" altLang="en-US" dirty="0"/>
              <a:t>여기서 진하기는 흰색이나 빨간색 등을 </a:t>
            </a:r>
            <a:r>
              <a:rPr lang="en-US" altLang="ko-KR" dirty="0"/>
              <a:t>100%</a:t>
            </a:r>
            <a:r>
              <a:rPr lang="ko-KR" altLang="en-US" dirty="0"/>
              <a:t>로 하고 검정색을 더해감에 따라 진하기가 희석된다고 생각하며</a:t>
            </a:r>
            <a:r>
              <a:rPr lang="en-US" altLang="ko-KR" dirty="0"/>
              <a:t>, </a:t>
            </a:r>
            <a:r>
              <a:rPr lang="ko-KR" altLang="en-US" dirty="0"/>
              <a:t>완전한 검정색은 </a:t>
            </a:r>
            <a:r>
              <a:rPr lang="en-US" altLang="ko-KR" dirty="0"/>
              <a:t>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Hue</a:t>
            </a:r>
            <a:r>
              <a:rPr lang="ko-KR" altLang="en-US" dirty="0"/>
              <a:t>는 </a:t>
            </a:r>
            <a:r>
              <a:rPr lang="en-US" altLang="ko-KR" dirty="0"/>
              <a:t>0~179, saturation</a:t>
            </a:r>
            <a:r>
              <a:rPr lang="ko-KR" altLang="en-US" dirty="0"/>
              <a:t>은 </a:t>
            </a:r>
            <a:r>
              <a:rPr lang="en-US" altLang="ko-KR" dirty="0"/>
              <a:t>0~255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값범위를  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56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41534" y="194595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2CC851-92B1-4406-AEDD-7731208FFEB2}"/>
              </a:ext>
            </a:extLst>
          </p:cNvPr>
          <p:cNvSpPr txBox="1"/>
          <p:nvPr/>
        </p:nvSpPr>
        <p:spPr>
          <a:xfrm>
            <a:off x="241534" y="194595"/>
            <a:ext cx="6258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2D</a:t>
            </a:r>
            <a:r>
              <a:rPr lang="ko-KR" altLang="en-US" sz="3000" b="1" dirty="0">
                <a:solidFill>
                  <a:schemeClr val="bg1"/>
                </a:solidFill>
              </a:rPr>
              <a:t>이미지 히스토그램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F44691-71EA-422E-831E-7CADA9FF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86" y="1735896"/>
            <a:ext cx="900054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hist2D():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cv2.imread(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ocean.jpg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cv2.cvtColor(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cv2.COLOR_BGR2HSV)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cv2.calcHist([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plt.imshow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interpolation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nearest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hist2D()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09FC7-82E3-4E0C-9D27-14F45DBE367D}"/>
              </a:ext>
            </a:extLst>
          </p:cNvPr>
          <p:cNvSpPr txBox="1"/>
          <p:nvPr/>
        </p:nvSpPr>
        <p:spPr>
          <a:xfrm>
            <a:off x="4420639" y="1163015"/>
            <a:ext cx="24644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BGR</a:t>
            </a:r>
            <a:r>
              <a:rPr lang="ko-KR" altLang="en-US" sz="1600" dirty="0"/>
              <a:t>을 </a:t>
            </a:r>
            <a:r>
              <a:rPr lang="en-US" altLang="ko-KR" sz="1600" dirty="0"/>
              <a:t>HSV</a:t>
            </a:r>
            <a:r>
              <a:rPr lang="ko-KR" altLang="en-US" sz="1600" dirty="0"/>
              <a:t>로 바꿈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775062-A279-4246-97BD-C9190ABF03A7}"/>
              </a:ext>
            </a:extLst>
          </p:cNvPr>
          <p:cNvSpPr txBox="1"/>
          <p:nvPr/>
        </p:nvSpPr>
        <p:spPr>
          <a:xfrm>
            <a:off x="6093036" y="1771929"/>
            <a:ext cx="6098964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Cv2.calcHist(images, channels, mask, </a:t>
            </a:r>
            <a:r>
              <a:rPr lang="en-US" altLang="ko-KR" sz="1600" dirty="0" err="1"/>
              <a:t>histSize</a:t>
            </a:r>
            <a:r>
              <a:rPr lang="en-US" altLang="ko-KR" sz="1600" dirty="0"/>
              <a:t>, ranges)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Image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분석대상의 이미지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Channels – </a:t>
            </a:r>
            <a:r>
              <a:rPr lang="en-US" altLang="ko-KR" sz="1600" dirty="0" err="1"/>
              <a:t>graysclae</a:t>
            </a:r>
            <a:r>
              <a:rPr lang="ko-KR" altLang="en-US" sz="1600" dirty="0"/>
              <a:t>이면 </a:t>
            </a:r>
            <a:r>
              <a:rPr lang="en-US" altLang="ko-KR" sz="1600" dirty="0"/>
              <a:t>[0], </a:t>
            </a:r>
            <a:r>
              <a:rPr lang="en-US" altLang="ko-KR" sz="1600" dirty="0" err="1"/>
              <a:t>cloor</a:t>
            </a:r>
            <a:r>
              <a:rPr lang="ko-KR" altLang="en-US" sz="1600" dirty="0"/>
              <a:t>이미지면 </a:t>
            </a:r>
            <a:r>
              <a:rPr lang="en-US" altLang="ko-KR" sz="1600" dirty="0"/>
              <a:t>[0],][0,1]</a:t>
            </a:r>
            <a:r>
              <a:rPr lang="ko-KR" altLang="en-US" sz="1600" dirty="0"/>
              <a:t>의 형태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Mask – </a:t>
            </a:r>
            <a:r>
              <a:rPr lang="ko-KR" altLang="en-US" sz="1600" dirty="0"/>
              <a:t>이미지의 분석영역</a:t>
            </a:r>
            <a:r>
              <a:rPr lang="en-US" altLang="ko-KR" sz="1600" dirty="0"/>
              <a:t>, None</a:t>
            </a:r>
            <a:r>
              <a:rPr lang="ko-KR" altLang="en-US" sz="1600" dirty="0"/>
              <a:t>이면 전체 영역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histSize</a:t>
            </a:r>
            <a:r>
              <a:rPr lang="en-US" altLang="ko-KR" sz="1600" dirty="0"/>
              <a:t> – BINS 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Ranges – range</a:t>
            </a:r>
            <a:r>
              <a:rPr lang="ko-KR" altLang="en-US" sz="1600" dirty="0"/>
              <a:t>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F8925-60E8-4750-8E09-CBBE607C0DA7}"/>
              </a:ext>
            </a:extLst>
          </p:cNvPr>
          <p:cNvSpPr txBox="1"/>
          <p:nvPr/>
        </p:nvSpPr>
        <p:spPr>
          <a:xfrm>
            <a:off x="7079226" y="4216292"/>
            <a:ext cx="19304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보간법</a:t>
            </a:r>
            <a:r>
              <a:rPr lang="ko-KR" altLang="en-US" sz="1600" dirty="0"/>
              <a:t> </a:t>
            </a:r>
            <a:r>
              <a:rPr lang="en-US" altLang="ko-KR" sz="1600" dirty="0"/>
              <a:t>- nearest</a:t>
            </a:r>
            <a:endParaRPr lang="ko-KR" altLang="en-US" sz="16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06BB31D-818E-4F06-B2F2-871F4927FA82}"/>
              </a:ext>
            </a:extLst>
          </p:cNvPr>
          <p:cNvSpPr/>
          <p:nvPr/>
        </p:nvSpPr>
        <p:spPr>
          <a:xfrm rot="16200000">
            <a:off x="4381476" y="2212077"/>
            <a:ext cx="1719936" cy="382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38479AB-4B41-4AF7-952D-310BE947DB97}"/>
              </a:ext>
            </a:extLst>
          </p:cNvPr>
          <p:cNvSpPr/>
          <p:nvPr/>
        </p:nvSpPr>
        <p:spPr>
          <a:xfrm rot="16200000">
            <a:off x="8429890" y="3427012"/>
            <a:ext cx="414203" cy="29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2B28B953-11A2-4100-BF14-AF39E2D2925A}"/>
              </a:ext>
            </a:extLst>
          </p:cNvPr>
          <p:cNvSpPr/>
          <p:nvPr/>
        </p:nvSpPr>
        <p:spPr>
          <a:xfrm rot="16200000">
            <a:off x="6224029" y="3711239"/>
            <a:ext cx="295358" cy="1324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6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41534" y="194595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E35B4F7-ADCA-44A8-BABE-9D35AEA1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5" t="17312" r="963" b="5154"/>
          <a:stretch/>
        </p:blipFill>
        <p:spPr>
          <a:xfrm>
            <a:off x="1435599" y="1560719"/>
            <a:ext cx="4875917" cy="365759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6960E04-65D6-4335-82A9-BAA8515F5351}"/>
              </a:ext>
            </a:extLst>
          </p:cNvPr>
          <p:cNvSpPr/>
          <p:nvPr/>
        </p:nvSpPr>
        <p:spPr>
          <a:xfrm>
            <a:off x="1064344" y="2025803"/>
            <a:ext cx="309453" cy="2555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9220DB4-D92D-4FA7-98A3-2EA7AE6CEA5A}"/>
              </a:ext>
            </a:extLst>
          </p:cNvPr>
          <p:cNvSpPr/>
          <p:nvPr/>
        </p:nvSpPr>
        <p:spPr>
          <a:xfrm rot="16200000">
            <a:off x="3602259" y="3200968"/>
            <a:ext cx="326325" cy="4051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FD62-5E55-4CB3-A527-086EDF605E2A}"/>
              </a:ext>
            </a:extLst>
          </p:cNvPr>
          <p:cNvSpPr txBox="1"/>
          <p:nvPr/>
        </p:nvSpPr>
        <p:spPr>
          <a:xfrm>
            <a:off x="418691" y="1582033"/>
            <a:ext cx="13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Hue</a:t>
            </a:r>
            <a:r>
              <a:rPr lang="ko-KR" altLang="en-US" dirty="0"/>
              <a:t>의 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E28D6-A308-4113-B28B-719554306761}"/>
              </a:ext>
            </a:extLst>
          </p:cNvPr>
          <p:cNvSpPr txBox="1"/>
          <p:nvPr/>
        </p:nvSpPr>
        <p:spPr>
          <a:xfrm>
            <a:off x="1539403" y="5376528"/>
            <a:ext cx="190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Saturation</a:t>
            </a:r>
            <a:r>
              <a:rPr lang="ko-KR" altLang="en-US" dirty="0"/>
              <a:t>의 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EB7BA-3BE9-4F9F-B092-D8E24FAAABF8}"/>
              </a:ext>
            </a:extLst>
          </p:cNvPr>
          <p:cNvSpPr txBox="1"/>
          <p:nvPr/>
        </p:nvSpPr>
        <p:spPr>
          <a:xfrm>
            <a:off x="6373318" y="2512353"/>
            <a:ext cx="4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이미지에 대한 픽셀 분포가 </a:t>
            </a:r>
            <a:r>
              <a:rPr lang="en-US" altLang="ko-KR" dirty="0"/>
              <a:t>Hue</a:t>
            </a:r>
            <a:r>
              <a:rPr lang="ko-KR" altLang="en-US" dirty="0"/>
              <a:t>의 값이 </a:t>
            </a:r>
            <a:r>
              <a:rPr lang="en-US" altLang="ko-KR" dirty="0"/>
              <a:t>100, Saturation</a:t>
            </a:r>
            <a:r>
              <a:rPr lang="ko-KR" altLang="en-US" dirty="0"/>
              <a:t>이 </a:t>
            </a:r>
            <a:r>
              <a:rPr lang="en-US" altLang="ko-KR" dirty="0"/>
              <a:t>0~200</a:t>
            </a:r>
            <a:r>
              <a:rPr lang="ko-KR" altLang="en-US" dirty="0"/>
              <a:t>사이에 골고루 분포하고 있다는 것을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어떤 색상이 어떻게 분포되어 있는지 파악하는데 어려움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21353-DE1B-49A2-A310-52B99D9F7FDD}"/>
              </a:ext>
            </a:extLst>
          </p:cNvPr>
          <p:cNvSpPr txBox="1"/>
          <p:nvPr/>
        </p:nvSpPr>
        <p:spPr>
          <a:xfrm>
            <a:off x="241534" y="194595"/>
            <a:ext cx="6258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2D</a:t>
            </a:r>
            <a:r>
              <a:rPr lang="ko-KR" altLang="en-US" sz="3000" b="1" dirty="0">
                <a:solidFill>
                  <a:schemeClr val="bg1"/>
                </a:solidFill>
              </a:rPr>
              <a:t>이미지 히스토그램</a:t>
            </a:r>
          </a:p>
        </p:txBody>
      </p:sp>
    </p:spTree>
    <p:extLst>
      <p:ext uri="{BB962C8B-B14F-4D97-AF65-F5344CB8AC3E}">
        <p14:creationId xmlns:p14="http://schemas.microsoft.com/office/powerpoint/2010/main" val="349165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41534" y="194595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2CC851-92B1-4406-AEDD-7731208FFEB2}"/>
              </a:ext>
            </a:extLst>
          </p:cNvPr>
          <p:cNvSpPr txBox="1"/>
          <p:nvPr/>
        </p:nvSpPr>
        <p:spPr>
          <a:xfrm>
            <a:off x="241534" y="194595"/>
            <a:ext cx="6258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2D</a:t>
            </a:r>
            <a:r>
              <a:rPr lang="ko-KR" altLang="en-US" sz="3000" b="1" dirty="0">
                <a:solidFill>
                  <a:schemeClr val="bg1"/>
                </a:solidFill>
              </a:rPr>
              <a:t>이미지 히스토그램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A78620-D1B8-4815-8670-16B2A2BFF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30" y="1713440"/>
            <a:ext cx="597941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np.uint8)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np.indices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hsvmap.shape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cv2.cvtColor(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cv2.COLOR_HSV2BGR)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cv2.destroyAllWindows()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6BB8C-A6F2-40A3-AEF4-F1420759C701}"/>
              </a:ext>
            </a:extLst>
          </p:cNvPr>
          <p:cNvSpPr txBox="1"/>
          <p:nvPr/>
        </p:nvSpPr>
        <p:spPr>
          <a:xfrm>
            <a:off x="435427" y="942553"/>
            <a:ext cx="1151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256 x 180 </a:t>
            </a:r>
            <a:r>
              <a:rPr lang="ko-KR" altLang="en-US" sz="1600" dirty="0"/>
              <a:t>크기의 </a:t>
            </a:r>
            <a:r>
              <a:rPr lang="en-US" altLang="ko-KR" sz="1600" dirty="0" err="1"/>
              <a:t>numpy</a:t>
            </a:r>
            <a:r>
              <a:rPr lang="ko-KR" altLang="en-US" sz="1600" dirty="0"/>
              <a:t>배열에 세로축으로 </a:t>
            </a:r>
            <a:r>
              <a:rPr lang="en-US" altLang="ko-KR" sz="1600" dirty="0"/>
              <a:t>Hue</a:t>
            </a:r>
            <a:r>
              <a:rPr lang="ko-KR" altLang="en-US" sz="1600" dirty="0"/>
              <a:t>의 값</a:t>
            </a:r>
            <a:r>
              <a:rPr lang="en-US" altLang="ko-KR" sz="1600" dirty="0"/>
              <a:t>, </a:t>
            </a:r>
            <a:r>
              <a:rPr lang="ko-KR" altLang="en-US" sz="1600" dirty="0"/>
              <a:t>가로축으로 </a:t>
            </a:r>
            <a:r>
              <a:rPr lang="en-US" altLang="ko-KR" sz="1600" dirty="0"/>
              <a:t>Saturation</a:t>
            </a:r>
            <a:r>
              <a:rPr lang="ko-KR" altLang="en-US" sz="1600" dirty="0"/>
              <a:t>의 값을 기록한 후 이를 </a:t>
            </a:r>
            <a:r>
              <a:rPr lang="en-US" altLang="ko-KR" sz="1600" dirty="0"/>
              <a:t>BGR </a:t>
            </a:r>
            <a:r>
              <a:rPr lang="ko-KR" altLang="en-US" sz="1600" dirty="0"/>
              <a:t>색공간으로 전환</a:t>
            </a:r>
            <a:r>
              <a:rPr lang="en-US" altLang="ko-KR" sz="1600" dirty="0"/>
              <a:t>, </a:t>
            </a:r>
            <a:r>
              <a:rPr lang="ko-KR" altLang="en-US" sz="1600" dirty="0"/>
              <a:t>화면에 디스플레이 하는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B8B75-72D4-46CF-96BE-29C50F96903A}"/>
              </a:ext>
            </a:extLst>
          </p:cNvPr>
          <p:cNvSpPr txBox="1"/>
          <p:nvPr/>
        </p:nvSpPr>
        <p:spPr>
          <a:xfrm>
            <a:off x="7096709" y="2680867"/>
            <a:ext cx="323888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Numpy</a:t>
            </a:r>
            <a:r>
              <a:rPr lang="en-US" altLang="ko-KR" sz="1600" dirty="0"/>
              <a:t> </a:t>
            </a:r>
            <a:r>
              <a:rPr lang="ko-KR" altLang="en-US" sz="1600" dirty="0"/>
              <a:t>생산 </a:t>
            </a:r>
            <a:r>
              <a:rPr lang="en-US" altLang="ko-KR" sz="1600" dirty="0"/>
              <a:t>(</a:t>
            </a:r>
            <a:r>
              <a:rPr lang="ko-KR" altLang="en-US" sz="1600" dirty="0"/>
              <a:t>부호가 없는 정수형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4F4F170A-E55F-40B0-97A9-AF25542544C9}"/>
              </a:ext>
            </a:extLst>
          </p:cNvPr>
          <p:cNvSpPr/>
          <p:nvPr/>
        </p:nvSpPr>
        <p:spPr>
          <a:xfrm>
            <a:off x="5123543" y="3063752"/>
            <a:ext cx="239485" cy="117907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31D4C7-8CD9-484A-96C7-F536C3B29836}"/>
              </a:ext>
            </a:extLst>
          </p:cNvPr>
          <p:cNvCxnSpPr>
            <a:cxnSpLocks/>
          </p:cNvCxnSpPr>
          <p:nvPr/>
        </p:nvCxnSpPr>
        <p:spPr>
          <a:xfrm>
            <a:off x="3532238" y="4091713"/>
            <a:ext cx="428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463B7B0-7F2F-4FA1-8F62-CDECFDE14350}"/>
              </a:ext>
            </a:extLst>
          </p:cNvPr>
          <p:cNvCxnSpPr>
            <a:cxnSpLocks/>
          </p:cNvCxnSpPr>
          <p:nvPr/>
        </p:nvCxnSpPr>
        <p:spPr>
          <a:xfrm>
            <a:off x="3532237" y="3820111"/>
            <a:ext cx="428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483FE0-CAD3-4944-9428-CEC0962D7C53}"/>
              </a:ext>
            </a:extLst>
          </p:cNvPr>
          <p:cNvCxnSpPr>
            <a:cxnSpLocks/>
          </p:cNvCxnSpPr>
          <p:nvPr/>
        </p:nvCxnSpPr>
        <p:spPr>
          <a:xfrm>
            <a:off x="3532237" y="3595234"/>
            <a:ext cx="428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87FF8-5595-4C49-A0E2-AFB5C298FE1D}"/>
              </a:ext>
            </a:extLst>
          </p:cNvPr>
          <p:cNvSpPr txBox="1"/>
          <p:nvPr/>
        </p:nvSpPr>
        <p:spPr>
          <a:xfrm>
            <a:off x="5367771" y="3116869"/>
            <a:ext cx="6532717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np.indices</a:t>
            </a:r>
            <a:r>
              <a:rPr lang="en-US" altLang="ko-KR" sz="1400" dirty="0"/>
              <a:t> : </a:t>
            </a:r>
            <a:r>
              <a:rPr lang="ko-KR" altLang="en-US" sz="1400" dirty="0"/>
              <a:t>격자의 인덱스를 나타내는 배열을 돌려줍니다</a:t>
            </a:r>
            <a:r>
              <a:rPr lang="en-US" altLang="ko-KR" sz="1400" dirty="0"/>
              <a:t>.-</a:t>
            </a:r>
            <a:r>
              <a:rPr lang="ko-KR" altLang="en-US" sz="1400" dirty="0"/>
              <a:t>잘 모르겠음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038B1-7D4C-4A3E-9CC1-B2BBF5E349C5}"/>
              </a:ext>
            </a:extLst>
          </p:cNvPr>
          <p:cNvSpPr txBox="1"/>
          <p:nvPr/>
        </p:nvSpPr>
        <p:spPr>
          <a:xfrm>
            <a:off x="7810441" y="340371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hue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F45E8B-447F-4FE4-A032-BE6FC9189DC2}"/>
              </a:ext>
            </a:extLst>
          </p:cNvPr>
          <p:cNvSpPr txBox="1"/>
          <p:nvPr/>
        </p:nvSpPr>
        <p:spPr>
          <a:xfrm>
            <a:off x="7813389" y="3968925"/>
            <a:ext cx="80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value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008CD8-31BA-4E81-8D13-7B55432CF0FF}"/>
              </a:ext>
            </a:extLst>
          </p:cNvPr>
          <p:cNvSpPr txBox="1"/>
          <p:nvPr/>
        </p:nvSpPr>
        <p:spPr>
          <a:xfrm>
            <a:off x="7760404" y="3670770"/>
            <a:ext cx="12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saturation</a:t>
            </a:r>
            <a:endParaRPr lang="ko-KR" altLang="en-US" sz="14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B3482A7-4BE4-4259-A244-47E66540CC56}"/>
              </a:ext>
            </a:extLst>
          </p:cNvPr>
          <p:cNvSpPr/>
          <p:nvPr/>
        </p:nvSpPr>
        <p:spPr>
          <a:xfrm>
            <a:off x="5733143" y="2801256"/>
            <a:ext cx="1346083" cy="159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41534" y="194595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2CC851-92B1-4406-AEDD-7731208FFEB2}"/>
              </a:ext>
            </a:extLst>
          </p:cNvPr>
          <p:cNvSpPr txBox="1"/>
          <p:nvPr/>
        </p:nvSpPr>
        <p:spPr>
          <a:xfrm>
            <a:off x="241534" y="194595"/>
            <a:ext cx="6258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2D</a:t>
            </a:r>
            <a:r>
              <a:rPr lang="ko-KR" altLang="en-US" sz="3000" b="1" dirty="0">
                <a:solidFill>
                  <a:schemeClr val="bg1"/>
                </a:solidFill>
              </a:rPr>
              <a:t>이미지 히스토그램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AD864C-D7A6-4163-9DF9-C2F73639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84" y="2204968"/>
            <a:ext cx="2466975" cy="20383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E90D6F0-B3C9-40C5-AA2C-CC50EADB7011}"/>
              </a:ext>
            </a:extLst>
          </p:cNvPr>
          <p:cNvSpPr/>
          <p:nvPr/>
        </p:nvSpPr>
        <p:spPr>
          <a:xfrm>
            <a:off x="4948084" y="4368800"/>
            <a:ext cx="2466975" cy="275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D5E945-E6BE-48DE-8E2C-2949A331F497}"/>
              </a:ext>
            </a:extLst>
          </p:cNvPr>
          <p:cNvSpPr/>
          <p:nvPr/>
        </p:nvSpPr>
        <p:spPr>
          <a:xfrm>
            <a:off x="4501916" y="2524770"/>
            <a:ext cx="318027" cy="169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AB2A7-12BB-4324-A30A-7A8ECAF31946}"/>
              </a:ext>
            </a:extLst>
          </p:cNvPr>
          <p:cNvSpPr txBox="1"/>
          <p:nvPr/>
        </p:nvSpPr>
        <p:spPr>
          <a:xfrm>
            <a:off x="3820740" y="2484619"/>
            <a:ext cx="68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Hue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2E900-88FC-4774-8AC9-C13A5D9E25F0}"/>
              </a:ext>
            </a:extLst>
          </p:cNvPr>
          <p:cNvSpPr txBox="1"/>
          <p:nvPr/>
        </p:nvSpPr>
        <p:spPr>
          <a:xfrm>
            <a:off x="4948084" y="4672181"/>
            <a:ext cx="280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Saturation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893F68-036D-44A1-81F5-C5E990BADE20}"/>
              </a:ext>
            </a:extLst>
          </p:cNvPr>
          <p:cNvCxnSpPr/>
          <p:nvPr/>
        </p:nvCxnSpPr>
        <p:spPr>
          <a:xfrm>
            <a:off x="3062514" y="1451429"/>
            <a:ext cx="1885570" cy="107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C85E0E-5CC0-47EA-A45E-9082E471C989}"/>
              </a:ext>
            </a:extLst>
          </p:cNvPr>
          <p:cNvSpPr txBox="1"/>
          <p:nvPr/>
        </p:nvSpPr>
        <p:spPr>
          <a:xfrm>
            <a:off x="2081688" y="1088141"/>
            <a:ext cx="9325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좌상단</a:t>
            </a:r>
            <a:endParaRPr lang="en-US" altLang="ko-KR" dirty="0"/>
          </a:p>
          <a:p>
            <a:pPr algn="ctr"/>
            <a:r>
              <a:rPr lang="en-US" altLang="ko-KR" dirty="0"/>
              <a:t>(0,0)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57E769-AD1C-4F6A-9CCA-34D8AD92B0DA}"/>
              </a:ext>
            </a:extLst>
          </p:cNvPr>
          <p:cNvCxnSpPr/>
          <p:nvPr/>
        </p:nvCxnSpPr>
        <p:spPr>
          <a:xfrm flipH="1" flipV="1">
            <a:off x="7415059" y="4218452"/>
            <a:ext cx="1786998" cy="97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FBAB4-92B4-4CAE-8E2A-452C6520FB0B}"/>
              </a:ext>
            </a:extLst>
          </p:cNvPr>
          <p:cNvSpPr txBox="1"/>
          <p:nvPr/>
        </p:nvSpPr>
        <p:spPr>
          <a:xfrm>
            <a:off x="8933609" y="5265518"/>
            <a:ext cx="124823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우하단</a:t>
            </a:r>
            <a:endParaRPr lang="en-US" altLang="ko-KR" dirty="0"/>
          </a:p>
          <a:p>
            <a:pPr algn="ctr"/>
            <a:r>
              <a:rPr lang="en-US" altLang="ko-KR" dirty="0"/>
              <a:t>(255,179)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98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41534" y="194595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2CC851-92B1-4406-AEDD-7731208FFEB2}"/>
              </a:ext>
            </a:extLst>
          </p:cNvPr>
          <p:cNvSpPr txBox="1"/>
          <p:nvPr/>
        </p:nvSpPr>
        <p:spPr>
          <a:xfrm>
            <a:off x="241534" y="194595"/>
            <a:ext cx="6258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2D</a:t>
            </a:r>
            <a:r>
              <a:rPr lang="ko-KR" altLang="en-US" sz="3000" b="1" dirty="0">
                <a:solidFill>
                  <a:schemeClr val="bg1"/>
                </a:solidFill>
              </a:rPr>
              <a:t>이미지 히스토그램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A190DC-8014-4278-AC0B-3DC4FD3C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85" y="1770285"/>
            <a:ext cx="3613378" cy="2985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2F2475-7D3D-44C8-97AE-B80163AC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63" y="2152261"/>
            <a:ext cx="3692599" cy="2603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C86B7D-AF4A-4191-BFD2-520D75BF5CC7}"/>
              </a:ext>
            </a:extLst>
          </p:cNvPr>
          <p:cNvSpPr txBox="1"/>
          <p:nvPr/>
        </p:nvSpPr>
        <p:spPr>
          <a:xfrm>
            <a:off x="590185" y="5090868"/>
            <a:ext cx="746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구한 </a:t>
            </a:r>
            <a:r>
              <a:rPr lang="en-US" altLang="ko-KR" dirty="0"/>
              <a:t>HSV MAP</a:t>
            </a:r>
            <a:r>
              <a:rPr lang="ko-KR" altLang="en-US" dirty="0"/>
              <a:t>과 비교해보면</a:t>
            </a:r>
            <a:endParaRPr lang="en-US" altLang="ko-KR" dirty="0"/>
          </a:p>
          <a:p>
            <a:r>
              <a:rPr lang="ko-KR" altLang="en-US" dirty="0"/>
              <a:t>파란색과 하늘색 부분에 집중적으로 픽셀이 분포함을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실외, 물, 보트, 장면이(가) 표시된 사진&#10;&#10;자동 생성된 설명">
            <a:extLst>
              <a:ext uri="{FF2B5EF4-FFF2-40B4-BE49-F238E27FC236}">
                <a16:creationId xmlns:a16="http://schemas.microsoft.com/office/drawing/2014/main" id="{B2AF073E-97AF-4B23-A1CC-B4B63105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83" y="1401767"/>
            <a:ext cx="3722606" cy="37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41534" y="194595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2CC851-92B1-4406-AEDD-7731208FFEB2}"/>
              </a:ext>
            </a:extLst>
          </p:cNvPr>
          <p:cNvSpPr txBox="1"/>
          <p:nvPr/>
        </p:nvSpPr>
        <p:spPr>
          <a:xfrm>
            <a:off x="241534" y="194595"/>
            <a:ext cx="6258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2D</a:t>
            </a:r>
            <a:r>
              <a:rPr lang="ko-KR" altLang="en-US" sz="3000" b="1" dirty="0">
                <a:solidFill>
                  <a:schemeClr val="bg1"/>
                </a:solidFill>
              </a:rPr>
              <a:t>이미지 히스토그램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390D5-C8FD-4A85-BA0F-163942DBAF4D}"/>
              </a:ext>
            </a:extLst>
          </p:cNvPr>
          <p:cNvSpPr txBox="1"/>
          <p:nvPr/>
        </p:nvSpPr>
        <p:spPr>
          <a:xfrm>
            <a:off x="713482" y="1894864"/>
            <a:ext cx="10765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</a:t>
            </a:r>
            <a:r>
              <a:rPr lang="ko-KR" altLang="en-US" dirty="0"/>
              <a:t>히스토그램 내에서 색상을 표현할 수 있으면 </a:t>
            </a:r>
            <a:r>
              <a:rPr lang="en-US" altLang="ko-KR" dirty="0"/>
              <a:t>HSV MAP</a:t>
            </a:r>
            <a:r>
              <a:rPr lang="ko-KR" altLang="en-US" dirty="0"/>
              <a:t>과 </a:t>
            </a:r>
            <a:r>
              <a:rPr lang="en-US" altLang="ko-KR" dirty="0"/>
              <a:t>2D </a:t>
            </a:r>
            <a:r>
              <a:rPr lang="ko-KR" altLang="en-US" dirty="0"/>
              <a:t>이미지 히스토그램을 이렇게 비교 하지 않아도 된다</a:t>
            </a:r>
            <a:r>
              <a:rPr lang="en-US" altLang="ko-KR" dirty="0"/>
              <a:t>. </a:t>
            </a:r>
            <a:r>
              <a:rPr lang="ko-KR" altLang="en-US" dirty="0"/>
              <a:t>이에 대한 코드는 </a:t>
            </a:r>
            <a:r>
              <a:rPr lang="en-US" altLang="ko-KR" dirty="0"/>
              <a:t>OpenCV</a:t>
            </a:r>
            <a:r>
              <a:rPr lang="ko-KR" altLang="en-US" dirty="0"/>
              <a:t> 공식 샘플로 기재되어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이것을 이용하여 한번 만들어 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blog.naver.com/PostView.nhn?blogId=samsjang&amp;logNo=220544731502&amp;categoryNo=66&amp;parentCategoryNo=0&amp;viewDate=&amp;currentPage=4&amp;postListTopCurrentPage=1&amp;from=postList&amp;userTopListOpen=true&amp;userTopListCount=10&amp;userTopListManageOpen=false&amp;userTopListCurrentPage=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62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606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박 해준</cp:lastModifiedBy>
  <cp:revision>98</cp:revision>
  <dcterms:created xsi:type="dcterms:W3CDTF">2018-06-13T11:24:55Z</dcterms:created>
  <dcterms:modified xsi:type="dcterms:W3CDTF">2020-04-02T05:04:11Z</dcterms:modified>
</cp:coreProperties>
</file>