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C82B-BCE9-41A1-AA25-0C8046EB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376D8-BF78-42D9-A68E-6CC5E3865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5D003-A1C5-40EE-9F14-B0E1F86C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8564A-E208-4E29-9051-03D72511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F5499-B6AD-46A9-B760-0DB598F0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E608-D135-4301-A19F-9B143E7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D61-7BCB-444C-B120-CDE215177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E5DA-F236-4B57-9B90-7740D81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17744-7D2C-4EF0-9FC1-14F78612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8ECAD-903F-44CB-830E-04233D34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F2993-0E82-4E32-ABE4-3D3E94B3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E5DBD-CD74-4484-A3F9-6A6FBC5D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D0B9-6C52-4BEA-83DA-F09967A6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7AF6-A96C-427B-9DE6-9DB23279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1B821-988A-49FB-A697-C8ED120D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2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3BE69-7B6E-48C6-A7B8-B853A1C9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CF091-213C-40F0-B5E3-036980D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B2E4-9F84-4E3D-8BDA-87F40778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C60C6-D89C-438D-8D81-70887A11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4BD88-3A7B-4AFE-94F7-15DA7D34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5773-87B3-4F34-B35D-1CEC5B0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C27FC-B92F-42DC-8E74-56925A80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F589C-D100-4D2A-9AAD-D0767E1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891D-CDB9-4447-9038-6B0FC0D2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3D6B3-2F81-4D62-9BB4-BDF60E44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B712-2082-44D2-A5F5-DEA64E5A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CD04C-7190-491D-AEB2-9EB7B24E4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9EB82-8BF7-4AE4-B09F-E4360B33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2CB80-21C4-4008-BEF7-0524673A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885E6-66EA-4611-B35C-EDA4469E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192AE-ED59-4757-9F0A-BA23F17A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B425-B1D6-4527-B1E9-611B6BF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D0826-21F9-400C-A73E-0FE7F36F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6BDDF-3E9F-4A18-BAA7-0B62B4E22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32094-26BA-4322-BE28-A54153F9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7665D-FFFA-4F14-A0DB-35C0263DE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1E639-E11E-4D43-A062-0AC124D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BFF0D-DF2E-4194-A282-EB4382E5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5A4D93-12BF-4E73-95B6-C5ED814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A546-0F66-45DD-A278-19AB87A3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EE220-4A8E-4A00-B17D-14DC2DAB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5CC2C-CF0B-427B-BA7A-0E4337F7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F5D83-8411-488A-9E7F-C16F8DF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F3900B-6965-49D8-8AD1-90151E93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8D895E-2881-4393-979C-F40EBB98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7970C-4833-4612-BE95-1BC1577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7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50A1-10CC-477A-B918-A35452EC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C1071-17C7-4CCC-ADAE-DB40D9A4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A186F-A8F7-4E71-8D82-DDB9439E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78BF9-76D1-48C6-BD81-0538DEF5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55CDE-1CF4-4C47-A242-8B7FC35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18A62-B0BC-465A-96EB-3E5D191B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D025-78DF-4303-9967-A10577E8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FC0450-1955-42D3-8DB1-ED8CDF820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FA442-959B-4767-9F48-C001C8E8D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BDD79-22AD-4991-AC59-D1C15989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69B5A-7C8A-4627-B4FA-8F31CC4F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54CB3-034A-413D-8938-C4420034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315CFF-E38F-468C-9772-1B4AE6A0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93D3-B6CA-47E0-8A4B-7EC5F36A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3FBA9-7F7C-42FA-A9F3-B0CFF0425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A495-99DC-4C56-ADF8-03A5584E7252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AE457-25A3-48BE-B3FF-8271B9AD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74F6-F47E-466B-9617-A9CDCCE10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8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128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영상처리 혹은 컴퓨터비전 에서의 </a:t>
            </a:r>
            <a:r>
              <a:rPr lang="ko-KR" altLang="en-US" sz="2800" b="1" dirty="0" err="1">
                <a:solidFill>
                  <a:schemeClr val="accent1"/>
                </a:solidFill>
                <a:latin typeface="MalgunGothicBold"/>
              </a:rPr>
              <a:t>컨볼루션이란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?</a:t>
            </a: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: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Convolution</a:t>
            </a:r>
            <a:r>
              <a:rPr lang="ko-KR" altLang="en-US" sz="2400" b="1" i="0" u="none" strike="noStrike" baseline="0" dirty="0">
                <a:latin typeface="MalgunGothic"/>
              </a:rPr>
              <a:t>은 주로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filter</a:t>
            </a:r>
            <a:r>
              <a:rPr lang="ko-KR" altLang="en-US" sz="2400" b="1" i="0" u="none" strike="noStrike" baseline="0" dirty="0">
                <a:latin typeface="MalgunGothic"/>
              </a:rPr>
              <a:t>연산에서 사용되며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영상으로 부터 특정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feature</a:t>
            </a:r>
            <a:r>
              <a:rPr lang="ko-KR" altLang="en-US" sz="2400" b="1" i="0" u="none" strike="noStrike" baseline="0" dirty="0">
                <a:latin typeface="MalgunGothic"/>
              </a:rPr>
              <a:t>를 추출하고 싶을 때 사용한다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.</a:t>
            </a:r>
            <a:endParaRPr lang="en-US" altLang="ko-KR" sz="24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22FA12-D319-40DF-8976-DEFB3DD8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27" y="2718606"/>
            <a:ext cx="7622946" cy="39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 Neural Network (CNN)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268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u="none" strike="noStrike" baseline="0" dirty="0">
                <a:solidFill>
                  <a:schemeClr val="accent1"/>
                </a:solidFill>
                <a:latin typeface="ArialMT"/>
              </a:rPr>
              <a:t>• </a:t>
            </a:r>
            <a:r>
              <a:rPr lang="en-US" altLang="ko-KR" sz="3200" b="1" i="0" u="none" strike="noStrike" baseline="0" dirty="0">
                <a:solidFill>
                  <a:schemeClr val="accent1"/>
                </a:solidFill>
                <a:latin typeface="Tahoma" panose="020B0604030504040204" pitchFamily="34" charset="0"/>
              </a:rPr>
              <a:t>Convolution + Neural Network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latin typeface="ArialMT"/>
              </a:rPr>
              <a:t>    </a:t>
            </a:r>
            <a:r>
              <a:rPr lang="en-US" altLang="ko-KR" sz="2800" b="1" i="0" u="none" strike="noStrike" baseline="0" dirty="0">
                <a:latin typeface="ArialMT"/>
              </a:rPr>
              <a:t>•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CNN -&gt; Convolution</a:t>
            </a:r>
            <a:r>
              <a:rPr lang="ko-KR" altLang="en-US" sz="2800" b="1" i="0" u="none" strike="noStrike" baseline="0" dirty="0">
                <a:latin typeface="MalgunGothic"/>
              </a:rPr>
              <a:t>특성을 살린 신경망 연산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i="0" u="none" strike="noStrike" baseline="0" dirty="0">
                <a:latin typeface="ArialMT"/>
              </a:rPr>
              <a:t>    •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2</a:t>
            </a:r>
            <a:r>
              <a:rPr lang="ko-KR" altLang="en-US" sz="2800" b="1" i="0" u="none" strike="noStrike" baseline="0" dirty="0">
                <a:latin typeface="MalgunGothic"/>
              </a:rPr>
              <a:t>번 이상의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CNN, </a:t>
            </a:r>
            <a:r>
              <a:rPr lang="ko-KR" altLang="en-US" sz="2800" b="1" i="0" u="none" strike="noStrike" baseline="0" dirty="0" err="1">
                <a:latin typeface="MalgunGothic"/>
              </a:rPr>
              <a:t>입력영상뿐만</a:t>
            </a:r>
            <a:r>
              <a:rPr lang="ko-KR" altLang="en-US" sz="2800" b="1" i="0" u="none" strike="noStrike" baseline="0" dirty="0">
                <a:latin typeface="MalgunGothic"/>
              </a:rPr>
              <a:t> 아니라 중간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Feature map</a:t>
            </a:r>
            <a:r>
              <a:rPr lang="ko-KR" altLang="en-US" sz="2800" b="1" i="0" u="none" strike="noStrike" baseline="0" dirty="0">
                <a:latin typeface="MalgunGothic"/>
              </a:rPr>
              <a:t>에도 </a:t>
            </a:r>
            <a:endParaRPr lang="en-US" altLang="ko-KR" sz="2800" b="1" i="0" u="none" strike="noStrike" baseline="0" dirty="0">
              <a:latin typeface="MalgunGothic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latin typeface="MalgunGothic"/>
              </a:rPr>
              <a:t>      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Convolution </a:t>
            </a:r>
            <a:r>
              <a:rPr lang="ko-KR" altLang="en-US" sz="2800" b="1" i="0" u="none" strike="noStrike" baseline="0" dirty="0">
                <a:latin typeface="MalgunGothic"/>
              </a:rPr>
              <a:t>적용</a:t>
            </a:r>
            <a:endParaRPr lang="en-US" altLang="ko-KR" sz="28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4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</a:t>
            </a:r>
            <a:r>
              <a:rPr lang="ko-KR" altLang="en-US" sz="3600" b="1" dirty="0"/>
              <a:t>의 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204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u="none" strike="noStrike" baseline="0" dirty="0">
                <a:solidFill>
                  <a:schemeClr val="accent1"/>
                </a:solidFill>
                <a:latin typeface="ArialMT"/>
              </a:rPr>
              <a:t>• </a:t>
            </a:r>
            <a:r>
              <a:rPr lang="ko-KR" altLang="en-US" sz="2800" b="1" i="0" u="none" strike="noStrike" baseline="0" dirty="0">
                <a:solidFill>
                  <a:schemeClr val="accent1"/>
                </a:solidFill>
                <a:latin typeface="ArialMT"/>
              </a:rPr>
              <a:t>그렇다면 </a:t>
            </a:r>
            <a:r>
              <a:rPr lang="en-US" altLang="ko-KR" sz="2800" b="1" i="0" u="none" strike="noStrike" baseline="0" dirty="0">
                <a:solidFill>
                  <a:schemeClr val="accent1"/>
                </a:solidFill>
                <a:latin typeface="ArialMT"/>
              </a:rPr>
              <a:t>CNN</a:t>
            </a:r>
            <a:r>
              <a:rPr lang="ko-KR" altLang="en-US" sz="2800" b="1" i="0" u="none" strike="noStrike" baseline="0" dirty="0">
                <a:solidFill>
                  <a:schemeClr val="accent1"/>
                </a:solidFill>
                <a:latin typeface="ArialMT"/>
              </a:rPr>
              <a:t>의 장점은</a:t>
            </a:r>
            <a:r>
              <a:rPr lang="en-US" altLang="ko-KR" sz="2800" b="1" i="0" u="none" strike="noStrike" baseline="0" dirty="0">
                <a:solidFill>
                  <a:schemeClr val="accent1"/>
                </a:solidFill>
                <a:latin typeface="ArialMT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ArialMT"/>
              </a:rPr>
              <a:t>-    </a:t>
            </a:r>
            <a:r>
              <a:rPr lang="en-US" altLang="ko-KR" sz="2800" b="1" dirty="0">
                <a:latin typeface="ArialMT"/>
              </a:rPr>
              <a:t>Convolution layer</a:t>
            </a:r>
            <a:r>
              <a:rPr lang="ko-KR" altLang="en-US" sz="2800" b="1" dirty="0">
                <a:latin typeface="ArialMT"/>
              </a:rPr>
              <a:t>는 형상을 유지한다</a:t>
            </a:r>
            <a:r>
              <a:rPr lang="en-US" altLang="ko-KR" sz="2800" b="1" dirty="0">
                <a:latin typeface="ArialMT"/>
              </a:rPr>
              <a:t>.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ko-KR" altLang="en-US" sz="2800" b="1" i="0" u="none" strike="noStrike" baseline="0" dirty="0">
                <a:latin typeface="ArialMT"/>
              </a:rPr>
              <a:t>입</a:t>
            </a:r>
            <a:r>
              <a:rPr lang="en-US" altLang="ko-KR" sz="2800" b="1" i="0" u="none" strike="noStrike" baseline="0" dirty="0">
                <a:latin typeface="ArialMT"/>
              </a:rPr>
              <a:t>/</a:t>
            </a:r>
            <a:r>
              <a:rPr lang="ko-KR" altLang="en-US" sz="2800" b="1" i="0" u="none" strike="noStrike" baseline="0" dirty="0">
                <a:latin typeface="ArialMT"/>
              </a:rPr>
              <a:t>출력 모두 </a:t>
            </a:r>
            <a:r>
              <a:rPr lang="en-US" altLang="ko-KR" sz="2800" b="1" i="0" u="none" strike="noStrike" baseline="0" dirty="0">
                <a:latin typeface="ArialMT"/>
              </a:rPr>
              <a:t>3</a:t>
            </a:r>
            <a:r>
              <a:rPr lang="ko-KR" altLang="en-US" sz="2800" b="1" i="0" u="none" strike="noStrike" baseline="0" dirty="0">
                <a:latin typeface="ArialMT"/>
              </a:rPr>
              <a:t>차원 데이터로 처리 </a:t>
            </a:r>
            <a:r>
              <a:rPr lang="en-US" altLang="ko-KR" sz="2800" b="1" i="0" u="none" strike="noStrike" baseline="0" dirty="0">
                <a:latin typeface="ArialMT"/>
              </a:rPr>
              <a:t>-&gt; </a:t>
            </a:r>
            <a:r>
              <a:rPr lang="ko-KR" altLang="en-US" sz="2800" b="1" i="0" u="none" strike="noStrike" baseline="0" dirty="0">
                <a:latin typeface="ArialMT"/>
              </a:rPr>
              <a:t>공간적 정보 유지 가능</a:t>
            </a:r>
            <a:endParaRPr lang="en-US" altLang="ko-KR" sz="2800" b="1" i="0" u="none" strike="noStrike" baseline="0" dirty="0">
              <a:latin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74B5A-C1C5-4E3D-95A6-72AC173D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52" y="3437521"/>
            <a:ext cx="9905833" cy="30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4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 &amp; CNN </a:t>
            </a:r>
            <a:r>
              <a:rPr lang="ko-KR" altLang="en-US" sz="3600" b="1" dirty="0"/>
              <a:t>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1A91C-D989-4BF0-BE05-257256A8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812" y="1086009"/>
            <a:ext cx="7571873" cy="55370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F77F64-C9B4-48E1-85AE-FFC28F00673F}"/>
              </a:ext>
            </a:extLst>
          </p:cNvPr>
          <p:cNvSpPr/>
          <p:nvPr/>
        </p:nvSpPr>
        <p:spPr>
          <a:xfrm>
            <a:off x="2197768" y="1086009"/>
            <a:ext cx="3384885" cy="43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FED1A1-0249-4A56-9D83-8AE1B95DEE44}"/>
              </a:ext>
            </a:extLst>
          </p:cNvPr>
          <p:cNvSpPr/>
          <p:nvPr/>
        </p:nvSpPr>
        <p:spPr>
          <a:xfrm>
            <a:off x="2358189" y="3732957"/>
            <a:ext cx="2277979" cy="43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88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</a:t>
            </a:r>
            <a:r>
              <a:rPr lang="ko-KR" altLang="en-US" sz="3600" b="1" dirty="0"/>
              <a:t>기반 분류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78428-A8E2-4214-B2A2-3B0B2A8A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66" y="1292360"/>
            <a:ext cx="9853267" cy="52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–</a:t>
            </a:r>
            <a:r>
              <a:rPr lang="ko-KR" altLang="en-US" sz="3600" b="1" dirty="0"/>
              <a:t> 필터를 통한 </a:t>
            </a:r>
            <a:r>
              <a:rPr lang="en-US" altLang="ko-KR" sz="3600" b="1" dirty="0"/>
              <a:t>one number </a:t>
            </a:r>
            <a:r>
              <a:rPr lang="ko-KR" altLang="en-US" sz="3600" b="1" dirty="0"/>
              <a:t>추출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6680D-656E-49D2-A244-74438785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4" y="1865466"/>
            <a:ext cx="914528" cy="2581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8C531E-E4D4-4A32-BF49-618B36A0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77" y="3840770"/>
            <a:ext cx="562053" cy="695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0F663E-C001-4552-8464-3AECA6275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3" y="4625283"/>
            <a:ext cx="2622398" cy="37462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3774A21-B99F-4675-B94A-771E1A5AE682}"/>
              </a:ext>
            </a:extLst>
          </p:cNvPr>
          <p:cNvSpPr/>
          <p:nvPr/>
        </p:nvSpPr>
        <p:spPr>
          <a:xfrm>
            <a:off x="2837166" y="2896779"/>
            <a:ext cx="579803" cy="5190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F935D9-C6B0-4234-B5AA-18F84875F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524" y="2059377"/>
            <a:ext cx="3230770" cy="35627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4E2A0D-73F7-49C0-B446-6FE2629F4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365" y="2017958"/>
            <a:ext cx="3641089" cy="35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3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–</a:t>
            </a:r>
            <a:r>
              <a:rPr lang="ko-KR" altLang="en-US" sz="3600" b="1" dirty="0"/>
              <a:t> 필터를 통한 </a:t>
            </a:r>
            <a:r>
              <a:rPr lang="en-US" altLang="ko-KR" sz="3600" b="1" dirty="0"/>
              <a:t>one number </a:t>
            </a:r>
            <a:r>
              <a:rPr lang="ko-KR" altLang="en-US" sz="3600" b="1" dirty="0"/>
              <a:t>추출 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BCAD33-85FC-43AD-B6C9-5FFEB775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61" y="4649528"/>
            <a:ext cx="882776" cy="10922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A7CD40-0A8F-475A-943B-5B3573BC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3" y="5741777"/>
            <a:ext cx="5344427" cy="7634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612552-6DE7-4E61-8294-C90290444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72" y="1920967"/>
            <a:ext cx="3882189" cy="382081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95734C7-59A9-4064-91F9-FE8EB1C73B3E}"/>
              </a:ext>
            </a:extLst>
          </p:cNvPr>
          <p:cNvSpPr/>
          <p:nvPr/>
        </p:nvSpPr>
        <p:spPr>
          <a:xfrm>
            <a:off x="6302260" y="3571868"/>
            <a:ext cx="579803" cy="5190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7249120" y="3571868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latin typeface="MalgunGothicBold"/>
              </a:rPr>
              <a:t>몇 개의 숫자가 추출될까</a:t>
            </a:r>
            <a:r>
              <a:rPr lang="en-US" altLang="ko-KR" sz="2800" b="1" dirty="0">
                <a:latin typeface="MalgunGothicBold"/>
              </a:rPr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238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–</a:t>
            </a:r>
            <a:r>
              <a:rPr lang="ko-KR" altLang="en-US" sz="3600" b="1" dirty="0"/>
              <a:t> 필터를 통한 </a:t>
            </a:r>
            <a:r>
              <a:rPr lang="en-US" altLang="ko-KR" sz="3600" b="1" dirty="0"/>
              <a:t>one number </a:t>
            </a:r>
            <a:r>
              <a:rPr lang="ko-KR" altLang="en-US" sz="3600" b="1" dirty="0"/>
              <a:t>추출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499144" y="1544108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latin typeface="MalgunGothicBold"/>
              </a:rPr>
              <a:t>몇 개의 숫자가 추출될까</a:t>
            </a:r>
            <a:r>
              <a:rPr lang="en-US" altLang="ko-KR" sz="2800" b="1" dirty="0">
                <a:latin typeface="MalgunGothicBold"/>
              </a:rPr>
              <a:t>?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01EDA-1847-4BA4-A4AE-73330C11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4" y="2413132"/>
            <a:ext cx="7540654" cy="373099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ADCED84-A907-409C-A584-8D65258A6BF1}"/>
              </a:ext>
            </a:extLst>
          </p:cNvPr>
          <p:cNvSpPr/>
          <p:nvPr/>
        </p:nvSpPr>
        <p:spPr>
          <a:xfrm>
            <a:off x="5855369" y="5759115"/>
            <a:ext cx="433137" cy="4812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49E2DD-77D9-41F3-AAB6-D771DC63F18E}"/>
              </a:ext>
            </a:extLst>
          </p:cNvPr>
          <p:cNvCxnSpPr>
            <a:cxnSpLocks/>
          </p:cNvCxnSpPr>
          <p:nvPr/>
        </p:nvCxnSpPr>
        <p:spPr>
          <a:xfrm>
            <a:off x="4269471" y="3080084"/>
            <a:ext cx="1425476" cy="279132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8546FFC-EBE1-4057-AE30-C2240C21D0F0}"/>
              </a:ext>
            </a:extLst>
          </p:cNvPr>
          <p:cNvSpPr/>
          <p:nvPr/>
        </p:nvSpPr>
        <p:spPr>
          <a:xfrm>
            <a:off x="3818021" y="2413132"/>
            <a:ext cx="545431" cy="5386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4D1E82-6BB6-42E7-9896-32AB8768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42" y="3597420"/>
            <a:ext cx="1935652" cy="5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3520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2518975"/>
            <a:ext cx="11193710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1"/>
                </a:solidFill>
              </a:rPr>
              <a:t>Convolutional Neural Networks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accent1"/>
                </a:solidFill>
              </a:rPr>
              <a:t>합성곱</a:t>
            </a:r>
            <a:r>
              <a:rPr lang="ko-KR" altLang="en-US" sz="4000" b="1" dirty="0">
                <a:solidFill>
                  <a:schemeClr val="accent1"/>
                </a:solidFill>
              </a:rPr>
              <a:t> 신경망</a:t>
            </a:r>
          </a:p>
        </p:txBody>
      </p:sp>
    </p:spTree>
    <p:extLst>
      <p:ext uri="{BB962C8B-B14F-4D97-AF65-F5344CB8AC3E}">
        <p14:creationId xmlns:p14="http://schemas.microsoft.com/office/powerpoint/2010/main" val="11463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0598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1299776"/>
            <a:ext cx="11193710" cy="66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i="0" u="none" strike="noStrike" baseline="0" dirty="0">
                <a:latin typeface="MalgunGothicBold"/>
              </a:rPr>
              <a:t>- </a:t>
            </a:r>
            <a:r>
              <a:rPr lang="ko-KR" altLang="en-US" sz="2800" b="1" i="0" u="none" strike="noStrike" baseline="0" dirty="0">
                <a:latin typeface="MalgunGothicBold"/>
              </a:rPr>
              <a:t>영상데이터</a:t>
            </a:r>
            <a:r>
              <a:rPr lang="en-US" altLang="ko-KR" sz="2800" b="1" i="0" u="none" strike="noStrike" baseline="0" dirty="0">
                <a:latin typeface="Tahoma-Bold"/>
              </a:rPr>
              <a:t>(2D </a:t>
            </a:r>
            <a:r>
              <a:rPr lang="ko-KR" altLang="en-US" sz="2800" b="1" i="0" u="none" strike="noStrike" baseline="0" dirty="0">
                <a:latin typeface="MalgunGothicBold"/>
              </a:rPr>
              <a:t>데이터</a:t>
            </a:r>
            <a:r>
              <a:rPr lang="en-US" altLang="ko-KR" sz="2800" b="1" i="0" u="none" strike="noStrike" baseline="0" dirty="0">
                <a:latin typeface="Tahoma-Bold"/>
              </a:rPr>
              <a:t>)</a:t>
            </a:r>
            <a:r>
              <a:rPr lang="ko-KR" altLang="en-US" sz="2800" b="1" i="0" u="none" strike="noStrike" baseline="0" dirty="0">
                <a:latin typeface="MalgunGothicBold"/>
              </a:rPr>
              <a:t>에 </a:t>
            </a:r>
            <a:r>
              <a:rPr lang="en-US" altLang="ko-KR" sz="2800" b="1" i="0" u="none" strike="noStrike" baseline="0" dirty="0">
                <a:latin typeface="Tahoma-Bold"/>
              </a:rPr>
              <a:t>DNN</a:t>
            </a:r>
            <a:r>
              <a:rPr lang="ko-KR" altLang="en-US" sz="2800" b="1" i="0" u="none" strike="noStrike" baseline="0" dirty="0">
                <a:latin typeface="MalgunGothicBold"/>
              </a:rPr>
              <a:t>을 적용하여 분류 문제를 푼다면</a:t>
            </a:r>
            <a:r>
              <a:rPr lang="en-US" altLang="ko-KR" sz="2800" b="1" i="0" u="none" strike="noStrike" baseline="0" dirty="0">
                <a:latin typeface="Tahoma-Bold"/>
              </a:rPr>
              <a:t>?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E03B-8C2D-42B0-AABF-E93CC10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69" y="2100909"/>
            <a:ext cx="8386661" cy="45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05393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1166070"/>
            <a:ext cx="1119371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i="0" u="none" strike="noStrike" baseline="0" dirty="0">
                <a:latin typeface="MalgunGothicBold"/>
              </a:rPr>
              <a:t>- 2D </a:t>
            </a:r>
            <a:r>
              <a:rPr lang="ko-KR" altLang="en-US" sz="2800" b="1" i="0" u="none" strike="noStrike" baseline="0" dirty="0">
                <a:latin typeface="MalgunGothicBold"/>
              </a:rPr>
              <a:t>데이터를 </a:t>
            </a:r>
            <a:r>
              <a:rPr lang="en-US" altLang="ko-KR" sz="2800" b="1" i="0" u="none" strike="noStrike" baseline="0" dirty="0">
                <a:latin typeface="MalgunGothicBold"/>
              </a:rPr>
              <a:t>1D </a:t>
            </a:r>
            <a:r>
              <a:rPr lang="ko-KR" altLang="en-US" sz="2800" b="1" i="0" u="none" strike="noStrike" baseline="0" dirty="0">
                <a:latin typeface="MalgunGothicBold"/>
              </a:rPr>
              <a:t>데이터로 평탄화 하여 </a:t>
            </a:r>
            <a:r>
              <a:rPr lang="en-US" altLang="ko-KR" sz="2800" b="1" i="0" u="none" strike="noStrike" baseline="0" dirty="0">
                <a:latin typeface="MalgunGothicBold"/>
              </a:rPr>
              <a:t>DNN </a:t>
            </a:r>
            <a:r>
              <a:rPr lang="ko-KR" altLang="en-US" sz="2800" b="1" i="0" u="none" strike="noStrike" baseline="0" dirty="0">
                <a:latin typeface="MalgunGothicBold"/>
              </a:rPr>
              <a:t>적용</a:t>
            </a:r>
            <a:endParaRPr lang="en-US" altLang="ko-KR" sz="2800" b="1" i="0" u="none" strike="noStrike" baseline="0" dirty="0">
              <a:latin typeface="MalgunGothicBold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-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MalgunGothicBold"/>
              </a:rPr>
              <a:t>위치에 상관없이 동일한 중요도를 갖음</a:t>
            </a:r>
            <a:endParaRPr lang="en-US" altLang="ko-KR" sz="2800" b="1" dirty="0">
              <a:solidFill>
                <a:srgbClr val="FF0000"/>
              </a:solidFill>
              <a:latin typeface="MalgunGothicBold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E03B-8C2D-42B0-AABF-E93CC10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25" y="2629826"/>
            <a:ext cx="7767549" cy="422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476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4" y="1240588"/>
            <a:ext cx="11193710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800" b="1" i="0" u="none" strike="noStrike" baseline="0" dirty="0">
                <a:latin typeface="MalgunGothicBold"/>
              </a:rPr>
              <a:t>ex) </a:t>
            </a:r>
            <a:r>
              <a:rPr lang="ko-KR" altLang="en-US" sz="2800" b="1" i="0" u="none" strike="noStrike" baseline="0" dirty="0">
                <a:latin typeface="MalgunGothicBold"/>
              </a:rPr>
              <a:t>만약 글자가 오른쪽으로 픽셀 </a:t>
            </a:r>
            <a:r>
              <a:rPr lang="en-US" altLang="ko-KR" sz="2800" b="1" dirty="0">
                <a:latin typeface="MalgunGothicBold"/>
              </a:rPr>
              <a:t>2</a:t>
            </a:r>
            <a:r>
              <a:rPr lang="ko-KR" altLang="en-US" sz="2800" b="1" dirty="0">
                <a:latin typeface="MalgunGothicBold"/>
              </a:rPr>
              <a:t>개씩 이동한다면</a:t>
            </a:r>
            <a:r>
              <a:rPr lang="en-US" altLang="ko-KR" sz="2800" b="1" dirty="0">
                <a:latin typeface="MalgunGothicBold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    :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새로운 학습 데이터로 처리해야하는 문제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변환 불변성 보장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x)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E03B-8C2D-42B0-AABF-E93CC10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25" y="2629826"/>
            <a:ext cx="7767549" cy="422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4" y="1240588"/>
            <a:ext cx="11193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- </a:t>
            </a:r>
            <a:r>
              <a:rPr lang="ko-KR" altLang="en-US" sz="2400" b="1" i="0" u="none" strike="noStrike" baseline="0" dirty="0">
                <a:latin typeface="MalgunGothic"/>
              </a:rPr>
              <a:t>글자 </a:t>
            </a:r>
            <a:r>
              <a:rPr lang="ko-KR" altLang="en-US" sz="2400" b="1" i="0" u="none" strike="noStrike" baseline="0" dirty="0">
                <a:solidFill>
                  <a:schemeClr val="accent2"/>
                </a:solidFill>
                <a:latin typeface="MalgunGothic"/>
              </a:rPr>
              <a:t>크기</a:t>
            </a:r>
            <a:r>
              <a:rPr lang="en-US" altLang="ko-KR" sz="2400" b="1" i="0" u="none" strike="noStrike" baseline="0" dirty="0">
                <a:solidFill>
                  <a:schemeClr val="accent2"/>
                </a:solidFill>
                <a:latin typeface="Tahoma" panose="020B0604030504040204" pitchFamily="34" charset="0"/>
              </a:rPr>
              <a:t>(scale)</a:t>
            </a:r>
            <a:r>
              <a:rPr lang="ko-KR" altLang="en-US" sz="2400" b="1" i="0" u="none" strike="noStrike" baseline="0" dirty="0">
                <a:latin typeface="MalgunGothic"/>
              </a:rPr>
              <a:t>가 달라지거나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글자가 </a:t>
            </a:r>
            <a:r>
              <a:rPr lang="ko-KR" altLang="en-US" sz="2400" b="1" i="0" u="none" strike="noStrike" baseline="0" dirty="0">
                <a:solidFill>
                  <a:schemeClr val="accent2"/>
                </a:solidFill>
                <a:latin typeface="MalgunGothic"/>
              </a:rPr>
              <a:t>회전</a:t>
            </a:r>
            <a:r>
              <a:rPr lang="en-US" altLang="ko-KR" sz="2400" b="1" i="0" u="none" strike="noStrike" baseline="0" dirty="0">
                <a:solidFill>
                  <a:schemeClr val="accent2"/>
                </a:solidFill>
                <a:latin typeface="Tahoma" panose="020B0604030504040204" pitchFamily="34" charset="0"/>
              </a:rPr>
              <a:t>(rotation)</a:t>
            </a:r>
            <a:r>
              <a:rPr lang="ko-KR" altLang="en-US" sz="2400" b="1" i="0" u="none" strike="noStrike" baseline="0" dirty="0">
                <a:latin typeface="MalgunGothic"/>
              </a:rPr>
              <a:t>하거나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글자에 </a:t>
            </a:r>
            <a:r>
              <a:rPr lang="ko-KR" altLang="en-US" sz="2400" b="1" i="0" u="none" strike="noStrike" baseline="0" dirty="0">
                <a:solidFill>
                  <a:schemeClr val="accent2"/>
                </a:solidFill>
                <a:latin typeface="MalgunGothic"/>
              </a:rPr>
              <a:t>변형</a:t>
            </a:r>
            <a:r>
              <a:rPr lang="en-US" altLang="ko-KR" sz="2400" b="1" i="0" u="none" strike="noStrike" baseline="0" dirty="0">
                <a:solidFill>
                  <a:schemeClr val="accent2"/>
                </a:solidFill>
                <a:latin typeface="Tahoma" panose="020B0604030504040204" pitchFamily="34" charset="0"/>
              </a:rPr>
              <a:t>(distortion)</a:t>
            </a:r>
            <a:r>
              <a:rPr lang="ko-KR" altLang="en-US" sz="2400" b="1" i="0" u="none" strike="noStrike" baseline="0" dirty="0">
                <a:latin typeface="MalgunGothic"/>
              </a:rPr>
              <a:t>이 생겨도 좋은 결과를 기대하기 어려움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F8238-0D88-4754-8CB5-E3263E07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44" y="2454465"/>
            <a:ext cx="5760509" cy="40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4" y="1240588"/>
            <a:ext cx="111937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1.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학습시간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(Training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Time)</a:t>
            </a: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: </a:t>
            </a:r>
          </a:p>
          <a:p>
            <a:pPr algn="l"/>
            <a:endParaRPr lang="en-US" altLang="ko-KR" sz="2800" b="1" dirty="0">
              <a:solidFill>
                <a:schemeClr val="accent1"/>
              </a:solidFill>
              <a:latin typeface="MalgunGothicBold"/>
            </a:endParaRP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2. DNN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모델의 크기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(Network Size)</a:t>
            </a: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: </a:t>
            </a:r>
          </a:p>
          <a:p>
            <a:pPr algn="l"/>
            <a:endParaRPr lang="en-US" altLang="ko-KR" sz="2800" b="1" dirty="0">
              <a:solidFill>
                <a:schemeClr val="accent1"/>
              </a:solidFill>
              <a:latin typeface="MalgunGothicBold"/>
            </a:endParaRP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3.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변수의 개수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(Number of Parameters)</a:t>
            </a: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: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2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 Neural Network (CNN)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CNN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이란 무엇인가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?</a:t>
            </a: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: </a:t>
            </a:r>
            <a:r>
              <a:rPr lang="ko-KR" altLang="en-US" sz="2400" b="1" i="0" u="none" strike="noStrike" baseline="0" dirty="0" err="1">
                <a:solidFill>
                  <a:srgbClr val="000000"/>
                </a:solidFill>
                <a:latin typeface="MalgunGothicBold"/>
              </a:rPr>
              <a:t>합성곱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Bold"/>
              </a:rPr>
              <a:t> 신경망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(Convolutional neural network, CNN)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은 시각적 이미지를 분석하는 데 사용되는 깊은 </a:t>
            </a:r>
            <a:r>
              <a:rPr lang="ko-KR" altLang="en-US" sz="2400" b="1" i="0" u="none" strike="noStrike" baseline="0" dirty="0">
                <a:solidFill>
                  <a:srgbClr val="0563C2"/>
                </a:solidFill>
                <a:latin typeface="MalgunGothic"/>
              </a:rPr>
              <a:t>인공신경망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의 한 종류이다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 algn="l"/>
            <a:endParaRPr lang="en-US" altLang="ko-KR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CNN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은 </a:t>
            </a:r>
            <a:r>
              <a:rPr lang="ko-KR" altLang="en-US" sz="2400" b="1" i="0" u="none" strike="noStrike" baseline="0" dirty="0">
                <a:solidFill>
                  <a:srgbClr val="C10000"/>
                </a:solidFill>
                <a:latin typeface="MalgunGothicBold"/>
              </a:rPr>
              <a:t>변환 불변성 특성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에 기초하며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이미지 및 비디오 인식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추천 시스템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이미지 분류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의료 이미지 분석에 응용된다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 algn="l"/>
            <a:endParaRPr lang="en-US" altLang="ko-KR" sz="24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CNN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은 다른 이미지 분류 알고리즘에 비해 상대적으로 </a:t>
            </a:r>
            <a:r>
              <a:rPr lang="ko-KR" altLang="en-US" sz="2400" b="1" i="0" u="none" strike="noStrike" baseline="0" dirty="0">
                <a:solidFill>
                  <a:srgbClr val="C10000"/>
                </a:solidFill>
                <a:latin typeface="MalgunGothicBold"/>
              </a:rPr>
              <a:t>전처리를 거의 사용하지 않는다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이는 네트워크가 기존 알고리즘에서 수작업으로 제작된 여러 필터 역할을 스스로 학습한다는 것을 의미한다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4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18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영상처리 혹은 컴퓨터비전 에서의 </a:t>
            </a:r>
            <a:r>
              <a:rPr lang="ko-KR" altLang="en-US" sz="2800" b="1" dirty="0" err="1">
                <a:solidFill>
                  <a:schemeClr val="accent1"/>
                </a:solidFill>
                <a:latin typeface="MalgunGothicBold"/>
              </a:rPr>
              <a:t>컨볼루션이란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: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Convolution</a:t>
            </a:r>
            <a:r>
              <a:rPr lang="ko-KR" altLang="en-US" sz="2400" b="1" i="0" u="none" strike="noStrike" baseline="0" dirty="0">
                <a:latin typeface="MalgunGothic"/>
              </a:rPr>
              <a:t>은 주로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filter</a:t>
            </a:r>
            <a:r>
              <a:rPr lang="ko-KR" altLang="en-US" sz="2400" b="1" i="0" u="none" strike="noStrike" baseline="0" dirty="0">
                <a:latin typeface="MalgunGothic"/>
              </a:rPr>
              <a:t>연산에서 사용되며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영상으로 부터 특정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feature</a:t>
            </a:r>
            <a:r>
              <a:rPr lang="ko-KR" altLang="en-US" sz="2400" b="1" i="0" u="none" strike="noStrike" baseline="0" dirty="0">
                <a:latin typeface="MalgunGothic"/>
              </a:rPr>
              <a:t>를 추출하고 싶을 때 사용한다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.</a:t>
            </a:r>
            <a:endParaRPr lang="en-US" altLang="ko-KR" sz="24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DE9FD-35B1-4EEE-B6D3-0E91AF32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16" y="3273117"/>
            <a:ext cx="8438368" cy="32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377</Words>
  <Application>Microsoft Office PowerPoint</Application>
  <PresentationFormat>와이드스크린</PresentationFormat>
  <Paragraphs>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ArialMT</vt:lpstr>
      <vt:lpstr>MalgunGothic</vt:lpstr>
      <vt:lpstr>MalgunGothicBold</vt:lpstr>
      <vt:lpstr>Tahoma-Bold</vt:lpstr>
      <vt:lpstr>맑은 고딕</vt:lpstr>
      <vt:lpstr>Arial</vt:lpstr>
      <vt:lpstr>Tahoma</vt:lpstr>
      <vt:lpstr>Office 테마</vt:lpstr>
      <vt:lpstr>CNN</vt:lpstr>
      <vt:lpstr>CNN이란?</vt:lpstr>
      <vt:lpstr>DNN의 한계</vt:lpstr>
      <vt:lpstr>DNN의 한계</vt:lpstr>
      <vt:lpstr>DNN의 한계</vt:lpstr>
      <vt:lpstr>DNN의 한계</vt:lpstr>
      <vt:lpstr>DNN의 한계</vt:lpstr>
      <vt:lpstr>Convolutional Neural Network (CNN)</vt:lpstr>
      <vt:lpstr>Convolutional</vt:lpstr>
      <vt:lpstr>Convolutional</vt:lpstr>
      <vt:lpstr>Convolutional Neural Network (CNN)</vt:lpstr>
      <vt:lpstr>CNN의 장점</vt:lpstr>
      <vt:lpstr>DNN &amp; CNN 비교</vt:lpstr>
      <vt:lpstr>CNN 기반 분류 예시</vt:lpstr>
      <vt:lpstr>CNN – 필터를 통한 one number 추출 과정</vt:lpstr>
      <vt:lpstr>CNN – 필터를 통한 one number 추출 과정</vt:lpstr>
      <vt:lpstr>CNN – 필터를 통한 one number 추출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박지하</dc:creator>
  <cp:lastModifiedBy>박지하</cp:lastModifiedBy>
  <cp:revision>25</cp:revision>
  <dcterms:created xsi:type="dcterms:W3CDTF">2022-01-14T05:30:48Z</dcterms:created>
  <dcterms:modified xsi:type="dcterms:W3CDTF">2022-01-15T21:47:08Z</dcterms:modified>
</cp:coreProperties>
</file>