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2848 24575,'0'-4'0,"1"1"0,0 0 0,0-1 0,0 1 0,0 0 0,0 0 0,1 0 0,0 0 0,-1 0 0,1 0 0,0 0 0,4-4 0,35-35 0,-25 26 0,83-107 0,-6 7 0,-44 59 0,-3-2 0,57-94 0,-79 116 0,-11 17 0,0 0 0,-1-1 0,11-28 0,-15 30 0,1 0 0,1 1 0,1 1 0,0 0 0,16-18 0,7-11 0,-24 31 0,-1 0 0,0-1 0,-2-1 0,1 1 0,-2-1 0,0 0 0,6-33 0,-5-2 0,1-70 0,-3 32 0,0 53 0,18-66 0,-10 50 0,6-22 0,-10 46 0,-2-1 0,-1 0 0,3-37 0,-9-32 0,-1 67 0,1 1 0,2-1 0,1 1 0,11-52 0,-3 39 0,-3 0 0,-1 0 0,1-59 0,-10-138 0,-1 90 0,3 59-1365,0 52-5461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7:3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1 704 24575,'1'-9'0,"0"0"0,0 0 0,1 0 0,0 1 0,1-1 0,0 0 0,1 1 0,-1 0 0,1 0 0,1 0 0,0 0 0,0 1 0,8-10 0,-1 3 0,2 0 0,-1 0 0,2 2 0,-1 0 0,22-14 0,19-18 0,-46 36 0,0 0 0,0 0 0,1 1 0,0 0 0,0 1 0,16-8 0,-4 4 0,0-2 0,-1-1 0,29-22 0,-30 20 0,0 1 0,1 1 0,34-16 0,-28 18 0,1 1 0,0 1 0,0 2 0,1 0 0,0 2 0,0 2 0,42-1 0,-31 1 0,-1-1 0,74-20 0,-65 13 0,-14 2 0,66-27 0,-77 25 0,0 2 0,1 1 0,0 1 0,0 1 0,46-6 0,147 14 0,34-4 0,-218-2 0,47-13 0,-51 9 0,1 2 0,34-2 0,257 5 43,-178 5-1451,-102-2-5418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9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24575,'8'0'0,"-6"0"0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7:4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2565 750 24575,'0'-4'0,"0"1"0,-1-1 0,1 1 0,-1-1 0,1 1 0,-1 0 0,-1-1 0,1 1 0,0 0 0,-1-1 0,1 1 0,-1 0 0,0 0 0,0 0 0,0 1 0,-5-6 0,-2 0 0,0 1 0,-1 0 0,-18-10 0,-7-4 0,-168-106 0,176 108 0,0 2 0,-1 0 0,-1 3 0,-1 0 0,0 2 0,-1 1 0,-59-13 0,49 12 0,0-1 0,0-2 0,1-2 0,-52-31 0,-9-3 0,56 33 0,-67-18 0,73 25 0,0-1 0,-70-34 0,93 38 0,1 1 0,-1 1 0,0 0 0,-1 1 0,1 1 0,-32-4 0,-1 4 0,-51 4 0,-25-2 0,93-2 0,-52-13 0,53 9 0,-59-5 0,-290 10 58,201 5-1481,139-2-5403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7:5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24575,'1'11'0,"0"-1"0,0 0 0,1 0 0,1 1 0,-1-1 0,2 0 0,-1-1 0,8 15 0,49 73 0,-26-45 0,79 118 0,-97-148 0,1 0 0,32 32 0,20 24 0,-58-60 0,0 1 0,-1 0 0,-1 1 0,8 28 0,-10-28 0,1 0 0,1 0 0,0-1 0,20 31 0,-16-34 0,-1 1 0,-1 0 0,-1 0 0,0 1 0,-2 1 0,0 0 0,-1 0 0,0 0 0,-2 1 0,-1 0 0,0 0 0,1 29 0,-2-1 0,2 1 0,15 60 0,-9-38 0,-3 0 0,-4 1 0,-6 121 0,-1-56 0,3 656-1365,0-753-5461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1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24575,'0'4'0,"1"0"0,0-1 0,0 1 0,1-1 0,-1 1 0,1-1 0,-1 1 0,5 5 0,7 18 0,-12-22 0,3 14 0,1-1 0,1 0 0,1 0 0,1 0 0,0 0 0,1-1 0,0-1 0,23 29 0,-19-32 0,-1-1 0,-1 2 0,0 0 0,-1 0 0,-1 0 0,0 2 0,-1-1 0,-1 1 0,0 0 0,-1 0 0,0 1 0,2 19 0,0-9 0,0-1 0,17 35 0,-14-37 0,-2 1 0,13 46 0,-13-32 0,3-1 0,17 42 0,7 17 0,-30-72-273,-1 0 0,-1 1 0,-1-1 0,-1 37 0,-2-22-6553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1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0 839 24575,'2'-6'0,"-1"1"0,1 0 0,-1 0 0,2 0 0,-1 0 0,0 1 0,6-9 0,2-3 0,27-68 0,43-147 0,-71 207 0,1 1 0,1 0 0,0 1 0,26-34 0,-19 28 0,18-47 0,-28 57 0,0 1 0,18-30 0,-18 36-195,-2 0 0,0 0 0,0 0 0,-1-1 0,0 0 0,3-14 0,0-7-6631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1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0 0,1 1 0,-1-1 0,1 0 0,0 1 0,-1-1 0,1 0 0,0 0 0,0 0 0,0 0 0,0 0 0,0 0 0,0 0 0,0 0 0,0 0 0,0 0 0,0 0 0,1 0 0,-1-1 0,2 2 0,38 14 0,-19-8 0,-4 2 0,0 1 0,0 0 0,-1 2 0,-1 0 0,17 17 0,35 28 0,-13-29 0,-45-25 0,-1 0 0,0 1 0,0 0 0,0 1 0,11 8 0,27 26 0,64 42 0,-96-74 0,1-1 0,0 0 0,0-1 0,1-1 0,27 6 0,8 2 0,-14-4-273,0-2 0,0-2 0,1-1 0,61-3 0,-60-1-6553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05:38:2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1 24575,'-1'6'0,"0"0"0,0 0 0,0 0 0,-1-1 0,0 1 0,0 0 0,0-1 0,-1 1 0,0-1 0,0 1 0,-6 7 0,-2 2 0,-2-1 0,-20 20 0,0-7 0,-1-3 0,-1-1 0,-1-1 0,-1-2 0,-62 24 0,-55 31 0,125-62-35,-1 0 0,0-2 0,-1-1 0,-44 7 0,22-4-1155,20-5-5636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C82B-BCE9-41A1-AA25-0C8046EB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376D8-BF78-42D9-A68E-6CC5E3865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5D003-A1C5-40EE-9F14-B0E1F86C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8564A-E208-4E29-9051-03D72511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F5499-B6AD-46A9-B760-0DB598F0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E608-D135-4301-A19F-9B143E7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D61-7BCB-444C-B120-CDE215177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E5DA-F236-4B57-9B90-7740D81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17744-7D2C-4EF0-9FC1-14F78612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8ECAD-903F-44CB-830E-04233D34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F2993-0E82-4E32-ABE4-3D3E94B3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E5DBD-CD74-4484-A3F9-6A6FBC5D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2D0B9-6C52-4BEA-83DA-F09967A6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7AF6-A96C-427B-9DE6-9DB23279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1B821-988A-49FB-A697-C8ED120D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2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3BE69-7B6E-48C6-A7B8-B853A1C9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CF091-213C-40F0-B5E3-036980D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B2E4-9F84-4E3D-8BDA-87F40778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C60C6-D89C-438D-8D81-70887A11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4BD88-3A7B-4AFE-94F7-15DA7D34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5773-87B3-4F34-B35D-1CEC5B0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C27FC-B92F-42DC-8E74-56925A80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F589C-D100-4D2A-9AAD-D0767E1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891D-CDB9-4447-9038-6B0FC0D2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3D6B3-2F81-4D62-9BB4-BDF60E44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B712-2082-44D2-A5F5-DEA64E5A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CD04C-7190-491D-AEB2-9EB7B24E4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9EB82-8BF7-4AE4-B09F-E4360B33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2CB80-21C4-4008-BEF7-0524673A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885E6-66EA-4611-B35C-EDA4469E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192AE-ED59-4757-9F0A-BA23F17A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B425-B1D6-4527-B1E9-611B6BFC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D0826-21F9-400C-A73E-0FE7F36F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6BDDF-3E9F-4A18-BAA7-0B62B4E22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32094-26BA-4322-BE28-A54153F9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7665D-FFFA-4F14-A0DB-35C0263DE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1E639-E11E-4D43-A062-0AC124D9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BFF0D-DF2E-4194-A282-EB4382E5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5A4D93-12BF-4E73-95B6-C5ED8142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A546-0F66-45DD-A278-19AB87A3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0EE220-4A8E-4A00-B17D-14DC2DAB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5CC2C-CF0B-427B-BA7A-0E4337F7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F5D83-8411-488A-9E7F-C16F8DF7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F3900B-6965-49D8-8AD1-90151E93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8D895E-2881-4393-979C-F40EBB98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7970C-4833-4612-BE95-1BC1577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7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50A1-10CC-477A-B918-A35452EC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C1071-17C7-4CCC-ADAE-DB40D9A4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A186F-A8F7-4E71-8D82-DDB9439E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78BF9-76D1-48C6-BD81-0538DEF5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55CDE-1CF4-4C47-A242-8B7FC35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18A62-B0BC-465A-96EB-3E5D191B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2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DD025-78DF-4303-9967-A10577E8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FC0450-1955-42D3-8DB1-ED8CDF820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FA442-959B-4767-9F48-C001C8E8D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BDD79-22AD-4991-AC59-D1C15989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69B5A-7C8A-4627-B4FA-8F31CC4F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54CB3-034A-413D-8938-C4420034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315CFF-E38F-468C-9772-1B4AE6A0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93D3-B6CA-47E0-8A4B-7EC5F36A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3FBA9-7F7C-42FA-A9F3-B0CFF0425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A495-99DC-4C56-ADF8-03A5584E725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AE457-25A3-48BE-B3FF-8271B9AD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74F6-F47E-466B-9617-A9CDCCE10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8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6.xml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5.png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5.xml"/><Relationship Id="rId5" Type="http://schemas.openxmlformats.org/officeDocument/2006/relationships/image" Target="../media/image21.png"/><Relationship Id="rId15" Type="http://schemas.openxmlformats.org/officeDocument/2006/relationships/customXml" Target="../ink/ink7.xml"/><Relationship Id="rId10" Type="http://schemas.openxmlformats.org/officeDocument/2006/relationships/image" Target="../media/image24.png"/><Relationship Id="rId19" Type="http://schemas.openxmlformats.org/officeDocument/2006/relationships/customXml" Target="../ink/ink9.xml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customXml" Target="../ink/ink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customXml" Target="../ink/ink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customXml" Target="../ink/ink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0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customXml" Target="../ink/ink22.xml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customXml" Target="../ink/ink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emf"/><Relationship Id="rId4" Type="http://schemas.openxmlformats.org/officeDocument/2006/relationships/customXml" Target="../ink/ink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-jiha/CNN/blob/main/1.%20MNIST_CNN_%EB%AA%A8%EB%8D%B8_%EC%83%9D%EC%84%B1_%EC%8B%A4%EC%8A%B5.ipynb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yann.lecun.com/exdb/publis/pdf/lecun-01a.pdf" TargetMode="External"/><Relationship Id="rId4" Type="http://schemas.openxmlformats.org/officeDocument/2006/relationships/customXml" Target="../ink/ink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customXml" Target="../ink/ink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2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customXml" Target="../ink/ink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ark-jiha/CNN/blob/main/2.%20MNIST_LeNet5_%EC%8B%A4%EC%8A%B5.ipynb" TargetMode="External"/><Relationship Id="rId5" Type="http://schemas.openxmlformats.org/officeDocument/2006/relationships/image" Target="../media/image50.png"/><Relationship Id="rId4" Type="http://schemas.openxmlformats.org/officeDocument/2006/relationships/customXml" Target="../ink/ink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0700"/>
            <a:ext cx="9144000" cy="2387600"/>
          </a:xfrm>
        </p:spPr>
        <p:txBody>
          <a:bodyPr/>
          <a:lstStyle/>
          <a:p>
            <a:r>
              <a:rPr lang="en-US" altLang="ko-KR" b="1" dirty="0"/>
              <a:t>CNN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128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영상처리 혹은 컴퓨터비전 에서의 </a:t>
            </a:r>
            <a:r>
              <a:rPr lang="ko-KR" altLang="en-US" sz="2800" b="1" dirty="0" err="1">
                <a:solidFill>
                  <a:schemeClr val="accent1"/>
                </a:solidFill>
                <a:latin typeface="MalgunGothicBold"/>
              </a:rPr>
              <a:t>컨볼루션이란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?</a:t>
            </a: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: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Convolution</a:t>
            </a:r>
            <a:r>
              <a:rPr lang="ko-KR" altLang="en-US" sz="2400" b="1" i="0" u="none" strike="noStrike" baseline="0" dirty="0">
                <a:latin typeface="MalgunGothic"/>
              </a:rPr>
              <a:t>은 주로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filter</a:t>
            </a:r>
            <a:r>
              <a:rPr lang="ko-KR" altLang="en-US" sz="2400" b="1" i="0" u="none" strike="noStrike" baseline="0" dirty="0">
                <a:latin typeface="MalgunGothic"/>
              </a:rPr>
              <a:t>연산에서 사용되며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영상으로 부터 특정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feature</a:t>
            </a:r>
            <a:r>
              <a:rPr lang="ko-KR" altLang="en-US" sz="2400" b="1" i="0" u="none" strike="noStrike" baseline="0" dirty="0">
                <a:latin typeface="MalgunGothic"/>
              </a:rPr>
              <a:t>를 추출하고 싶을 때 사용한다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.</a:t>
            </a:r>
            <a:endParaRPr lang="en-US" altLang="ko-KR" sz="24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22FA12-D319-40DF-8976-DEFB3DD8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27" y="2718606"/>
            <a:ext cx="7622946" cy="39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 Neural Network (CNN)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268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u="none" strike="noStrike" baseline="0" dirty="0">
                <a:solidFill>
                  <a:schemeClr val="accent1"/>
                </a:solidFill>
                <a:latin typeface="ArialMT"/>
              </a:rPr>
              <a:t>• </a:t>
            </a:r>
            <a:r>
              <a:rPr lang="en-US" altLang="ko-KR" sz="3200" b="1" i="0" u="none" strike="noStrike" baseline="0" dirty="0">
                <a:solidFill>
                  <a:schemeClr val="accent1"/>
                </a:solidFill>
                <a:latin typeface="Tahoma" panose="020B0604030504040204" pitchFamily="34" charset="0"/>
              </a:rPr>
              <a:t>Convolution + Neural Network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latin typeface="ArialMT"/>
              </a:rPr>
              <a:t>    </a:t>
            </a:r>
            <a:r>
              <a:rPr lang="en-US" altLang="ko-KR" sz="2800" b="1" i="0" u="none" strike="noStrike" baseline="0" dirty="0">
                <a:latin typeface="ArialMT"/>
              </a:rPr>
              <a:t>•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CNN -&gt; Convolution</a:t>
            </a:r>
            <a:r>
              <a:rPr lang="ko-KR" altLang="en-US" sz="2800" b="1" i="0" u="none" strike="noStrike" baseline="0" dirty="0">
                <a:latin typeface="MalgunGothic"/>
              </a:rPr>
              <a:t>특성을 살린 신경망 연산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i="0" u="none" strike="noStrike" baseline="0" dirty="0">
                <a:latin typeface="ArialMT"/>
              </a:rPr>
              <a:t>    •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2</a:t>
            </a:r>
            <a:r>
              <a:rPr lang="ko-KR" altLang="en-US" sz="2800" b="1" i="0" u="none" strike="noStrike" baseline="0" dirty="0">
                <a:latin typeface="MalgunGothic"/>
              </a:rPr>
              <a:t>번 이상의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CNN, </a:t>
            </a:r>
            <a:r>
              <a:rPr lang="ko-KR" altLang="en-US" sz="2800" b="1" i="0" u="none" strike="noStrike" baseline="0" dirty="0" err="1">
                <a:latin typeface="MalgunGothic"/>
              </a:rPr>
              <a:t>입력영상뿐만</a:t>
            </a:r>
            <a:r>
              <a:rPr lang="ko-KR" altLang="en-US" sz="2800" b="1" i="0" u="none" strike="noStrike" baseline="0" dirty="0">
                <a:latin typeface="MalgunGothic"/>
              </a:rPr>
              <a:t> 아니라 중간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Feature map</a:t>
            </a:r>
            <a:r>
              <a:rPr lang="ko-KR" altLang="en-US" sz="2800" b="1" i="0" u="none" strike="noStrike" baseline="0" dirty="0">
                <a:latin typeface="MalgunGothic"/>
              </a:rPr>
              <a:t>에도 </a:t>
            </a:r>
            <a:endParaRPr lang="en-US" altLang="ko-KR" sz="2800" b="1" i="0" u="none" strike="noStrike" baseline="0" dirty="0">
              <a:latin typeface="MalgunGothic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latin typeface="MalgunGothic"/>
              </a:rPr>
              <a:t>       </a:t>
            </a:r>
            <a:r>
              <a:rPr lang="en-US" altLang="ko-KR" sz="2800" b="1" i="0" u="none" strike="noStrike" baseline="0" dirty="0">
                <a:latin typeface="Tahoma" panose="020B0604030504040204" pitchFamily="34" charset="0"/>
              </a:rPr>
              <a:t>Convolution </a:t>
            </a:r>
            <a:r>
              <a:rPr lang="ko-KR" altLang="en-US" sz="2800" b="1" i="0" u="none" strike="noStrike" baseline="0" dirty="0">
                <a:latin typeface="MalgunGothic"/>
              </a:rPr>
              <a:t>적용</a:t>
            </a:r>
            <a:endParaRPr lang="en-US" altLang="ko-KR" sz="28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4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</a:t>
            </a:r>
            <a:r>
              <a:rPr lang="ko-KR" altLang="en-US" sz="3600" b="1" dirty="0"/>
              <a:t>의 장점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2042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u="none" strike="noStrike" baseline="0" dirty="0">
                <a:solidFill>
                  <a:schemeClr val="accent1"/>
                </a:solidFill>
                <a:latin typeface="ArialMT"/>
              </a:rPr>
              <a:t>• </a:t>
            </a:r>
            <a:r>
              <a:rPr lang="ko-KR" altLang="en-US" sz="2800" b="1" i="0" u="none" strike="noStrike" baseline="0" dirty="0">
                <a:solidFill>
                  <a:schemeClr val="accent1"/>
                </a:solidFill>
                <a:latin typeface="ArialMT"/>
              </a:rPr>
              <a:t>그렇다면 </a:t>
            </a:r>
            <a:r>
              <a:rPr lang="en-US" altLang="ko-KR" sz="2800" b="1" i="0" u="none" strike="noStrike" baseline="0" dirty="0">
                <a:solidFill>
                  <a:schemeClr val="accent1"/>
                </a:solidFill>
                <a:latin typeface="ArialMT"/>
              </a:rPr>
              <a:t>CNN</a:t>
            </a:r>
            <a:r>
              <a:rPr lang="ko-KR" altLang="en-US" sz="2800" b="1" i="0" u="none" strike="noStrike" baseline="0" dirty="0">
                <a:solidFill>
                  <a:schemeClr val="accent1"/>
                </a:solidFill>
                <a:latin typeface="ArialMT"/>
              </a:rPr>
              <a:t>의 장점은</a:t>
            </a:r>
            <a:r>
              <a:rPr lang="en-US" altLang="ko-KR" sz="2800" b="1" i="0" u="none" strike="noStrike" baseline="0" dirty="0">
                <a:solidFill>
                  <a:schemeClr val="accent1"/>
                </a:solidFill>
                <a:latin typeface="ArialMT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ArialMT"/>
              </a:rPr>
              <a:t>-    </a:t>
            </a:r>
            <a:r>
              <a:rPr lang="en-US" altLang="ko-KR" sz="2800" b="1" dirty="0">
                <a:latin typeface="ArialMT"/>
              </a:rPr>
              <a:t>Convolution layer</a:t>
            </a:r>
            <a:r>
              <a:rPr lang="ko-KR" altLang="en-US" sz="2800" b="1" dirty="0">
                <a:latin typeface="ArialMT"/>
              </a:rPr>
              <a:t>는 형상을 유지한다</a:t>
            </a:r>
            <a:r>
              <a:rPr lang="en-US" altLang="ko-KR" sz="2800" b="1" dirty="0">
                <a:latin typeface="ArialMT"/>
              </a:rPr>
              <a:t>.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ko-KR" altLang="en-US" sz="2800" b="1" i="0" u="none" strike="noStrike" baseline="0" dirty="0">
                <a:latin typeface="ArialMT"/>
              </a:rPr>
              <a:t>입</a:t>
            </a:r>
            <a:r>
              <a:rPr lang="en-US" altLang="ko-KR" sz="2800" b="1" i="0" u="none" strike="noStrike" baseline="0" dirty="0">
                <a:latin typeface="ArialMT"/>
              </a:rPr>
              <a:t>/</a:t>
            </a:r>
            <a:r>
              <a:rPr lang="ko-KR" altLang="en-US" sz="2800" b="1" i="0" u="none" strike="noStrike" baseline="0" dirty="0">
                <a:latin typeface="ArialMT"/>
              </a:rPr>
              <a:t>출력 모두 </a:t>
            </a:r>
            <a:r>
              <a:rPr lang="en-US" altLang="ko-KR" sz="2800" b="1" i="0" u="none" strike="noStrike" baseline="0" dirty="0">
                <a:latin typeface="ArialMT"/>
              </a:rPr>
              <a:t>3</a:t>
            </a:r>
            <a:r>
              <a:rPr lang="ko-KR" altLang="en-US" sz="2800" b="1" i="0" u="none" strike="noStrike" baseline="0" dirty="0">
                <a:latin typeface="ArialMT"/>
              </a:rPr>
              <a:t>차원 데이터로 처리 </a:t>
            </a:r>
            <a:r>
              <a:rPr lang="en-US" altLang="ko-KR" sz="2800" b="1" i="0" u="none" strike="noStrike" baseline="0" dirty="0">
                <a:latin typeface="ArialMT"/>
              </a:rPr>
              <a:t>-&gt; </a:t>
            </a:r>
            <a:r>
              <a:rPr lang="ko-KR" altLang="en-US" sz="2800" b="1" i="0" u="none" strike="noStrike" baseline="0" dirty="0">
                <a:latin typeface="ArialMT"/>
              </a:rPr>
              <a:t>공간적 정보 유지 가능</a:t>
            </a:r>
            <a:endParaRPr lang="en-US" altLang="ko-KR" sz="2800" b="1" i="0" u="none" strike="noStrike" baseline="0" dirty="0">
              <a:latin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74B5A-C1C5-4E3D-95A6-72AC173D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52" y="3437521"/>
            <a:ext cx="9905833" cy="30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4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 &amp; CNN </a:t>
            </a:r>
            <a:r>
              <a:rPr lang="ko-KR" altLang="en-US" sz="3600" b="1" dirty="0"/>
              <a:t>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1A91C-D989-4BF0-BE05-257256A8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812" y="1086009"/>
            <a:ext cx="7571873" cy="55370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F77F64-C9B4-48E1-85AE-FFC28F00673F}"/>
              </a:ext>
            </a:extLst>
          </p:cNvPr>
          <p:cNvSpPr/>
          <p:nvPr/>
        </p:nvSpPr>
        <p:spPr>
          <a:xfrm>
            <a:off x="2197768" y="1086009"/>
            <a:ext cx="3384885" cy="43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FED1A1-0249-4A56-9D83-8AE1B95DEE44}"/>
              </a:ext>
            </a:extLst>
          </p:cNvPr>
          <p:cNvSpPr/>
          <p:nvPr/>
        </p:nvSpPr>
        <p:spPr>
          <a:xfrm>
            <a:off x="2358189" y="3732957"/>
            <a:ext cx="2277979" cy="43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88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</a:t>
            </a:r>
            <a:r>
              <a:rPr lang="ko-KR" altLang="en-US" sz="3600" b="1" dirty="0"/>
              <a:t>기반 분류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B78428-A8E2-4214-B2A2-3B0B2A8A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66" y="1292360"/>
            <a:ext cx="9853267" cy="52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–</a:t>
            </a:r>
            <a:r>
              <a:rPr lang="ko-KR" altLang="en-US" sz="3600" b="1" dirty="0"/>
              <a:t> 필터를 통한 </a:t>
            </a:r>
            <a:r>
              <a:rPr lang="en-US" altLang="ko-KR" sz="3600" b="1" dirty="0"/>
              <a:t>one number </a:t>
            </a:r>
            <a:r>
              <a:rPr lang="ko-KR" altLang="en-US" sz="3600" b="1" dirty="0"/>
              <a:t>추출 과정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8E681F-2F2C-480C-BE65-47F1E0B954C8}"/>
              </a:ext>
            </a:extLst>
          </p:cNvPr>
          <p:cNvGrpSpPr/>
          <p:nvPr/>
        </p:nvGrpSpPr>
        <p:grpSpPr>
          <a:xfrm>
            <a:off x="777258" y="2057971"/>
            <a:ext cx="10712981" cy="3756697"/>
            <a:chOff x="102473" y="1865466"/>
            <a:chExt cx="10712981" cy="37566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56680D-656E-49D2-A244-744387853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144" y="1865466"/>
              <a:ext cx="914528" cy="258163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8C531E-E4D4-4A32-BF49-618B36A0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0977" y="3840770"/>
              <a:ext cx="562053" cy="69542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0F663E-C001-4552-8464-3AECA627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473" y="4625283"/>
              <a:ext cx="2622398" cy="374628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3774A21-B99F-4675-B94A-771E1A5AE682}"/>
                </a:ext>
              </a:extLst>
            </p:cNvPr>
            <p:cNvSpPr/>
            <p:nvPr/>
          </p:nvSpPr>
          <p:spPr>
            <a:xfrm>
              <a:off x="2837166" y="2896779"/>
              <a:ext cx="579803" cy="5190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BF935D9-C6B0-4234-B5AA-18F84875F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6524" y="2059377"/>
              <a:ext cx="3230770" cy="356278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54E2A0D-73F7-49C0-B446-6FE2629F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4365" y="2017958"/>
              <a:ext cx="3641089" cy="3562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773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–</a:t>
            </a:r>
            <a:r>
              <a:rPr lang="ko-KR" altLang="en-US" sz="3600" b="1" dirty="0"/>
              <a:t> 필터를 통한 </a:t>
            </a:r>
            <a:r>
              <a:rPr lang="en-US" altLang="ko-KR" sz="3600" b="1" dirty="0"/>
              <a:t>one number </a:t>
            </a:r>
            <a:r>
              <a:rPr lang="ko-KR" altLang="en-US" sz="3600" b="1" dirty="0"/>
              <a:t>추출 과정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BCAD33-85FC-43AD-B6C9-5FFEB775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61" y="4649528"/>
            <a:ext cx="882776" cy="10922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A7CD40-0A8F-475A-943B-5B3573BCA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3" y="5741777"/>
            <a:ext cx="5344427" cy="7634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612552-6DE7-4E61-8294-C90290444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72" y="1920967"/>
            <a:ext cx="3882189" cy="382081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95734C7-59A9-4064-91F9-FE8EB1C73B3E}"/>
              </a:ext>
            </a:extLst>
          </p:cNvPr>
          <p:cNvSpPr/>
          <p:nvPr/>
        </p:nvSpPr>
        <p:spPr>
          <a:xfrm>
            <a:off x="6302260" y="3571868"/>
            <a:ext cx="579803" cy="5190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03BB-7052-4E6F-BD1D-A848F20206C7}"/>
              </a:ext>
            </a:extLst>
          </p:cNvPr>
          <p:cNvSpPr txBox="1"/>
          <p:nvPr/>
        </p:nvSpPr>
        <p:spPr>
          <a:xfrm>
            <a:off x="7249120" y="3571868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latin typeface="MalgunGothicBold"/>
              </a:rPr>
              <a:t>몇 개의 숫자가 추출될까</a:t>
            </a:r>
            <a:r>
              <a:rPr lang="en-US" altLang="ko-KR" sz="2800" b="1" dirty="0">
                <a:latin typeface="MalgunGothicBold"/>
              </a:rPr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238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 –</a:t>
            </a:r>
            <a:r>
              <a:rPr lang="ko-KR" altLang="en-US" sz="3600" b="1" dirty="0"/>
              <a:t> 필터를 통한 </a:t>
            </a:r>
            <a:r>
              <a:rPr lang="en-US" altLang="ko-KR" sz="3600" b="1" dirty="0"/>
              <a:t>one number </a:t>
            </a:r>
            <a:r>
              <a:rPr lang="ko-KR" altLang="en-US" sz="3600" b="1" dirty="0"/>
              <a:t>추출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03BB-7052-4E6F-BD1D-A848F20206C7}"/>
              </a:ext>
            </a:extLst>
          </p:cNvPr>
          <p:cNvSpPr txBox="1"/>
          <p:nvPr/>
        </p:nvSpPr>
        <p:spPr>
          <a:xfrm>
            <a:off x="499144" y="1544108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latin typeface="MalgunGothicBold"/>
              </a:rPr>
              <a:t>몇 개의 숫자가 추출될까</a:t>
            </a:r>
            <a:r>
              <a:rPr lang="en-US" altLang="ko-KR" sz="2800" b="1" dirty="0">
                <a:latin typeface="MalgunGothicBold"/>
              </a:rPr>
              <a:t>?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01EDA-1847-4BA4-A4AE-73330C11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4" y="2413132"/>
            <a:ext cx="7540654" cy="373099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ADCED84-A907-409C-A584-8D65258A6BF1}"/>
              </a:ext>
            </a:extLst>
          </p:cNvPr>
          <p:cNvSpPr/>
          <p:nvPr/>
        </p:nvSpPr>
        <p:spPr>
          <a:xfrm>
            <a:off x="5855369" y="5759115"/>
            <a:ext cx="433137" cy="4812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49E2DD-77D9-41F3-AAB6-D771DC63F18E}"/>
              </a:ext>
            </a:extLst>
          </p:cNvPr>
          <p:cNvCxnSpPr>
            <a:cxnSpLocks/>
          </p:cNvCxnSpPr>
          <p:nvPr/>
        </p:nvCxnSpPr>
        <p:spPr>
          <a:xfrm>
            <a:off x="4269471" y="3080084"/>
            <a:ext cx="1425476" cy="279132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8546FFC-EBE1-4057-AE30-C2240C21D0F0}"/>
              </a:ext>
            </a:extLst>
          </p:cNvPr>
          <p:cNvSpPr/>
          <p:nvPr/>
        </p:nvSpPr>
        <p:spPr>
          <a:xfrm>
            <a:off x="3818021" y="2413132"/>
            <a:ext cx="545431" cy="5386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4D1E82-6BB6-42E7-9896-32AB8768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842" y="3597420"/>
            <a:ext cx="1935652" cy="5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Stride?</a:t>
            </a:r>
            <a:endParaRPr lang="ko-KR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03BB-7052-4E6F-BD1D-A848F20206C7}"/>
              </a:ext>
            </a:extLst>
          </p:cNvPr>
          <p:cNvSpPr txBox="1"/>
          <p:nvPr/>
        </p:nvSpPr>
        <p:spPr>
          <a:xfrm>
            <a:off x="499144" y="1415771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Ex) stride == 1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90EF3-5A0C-4A53-97EE-4933BBD4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4" y="2268753"/>
            <a:ext cx="3353268" cy="34961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182E93-49EB-4AA6-9696-86F8549BA45F}"/>
              </a:ext>
            </a:extLst>
          </p:cNvPr>
          <p:cNvSpPr/>
          <p:nvPr/>
        </p:nvSpPr>
        <p:spPr>
          <a:xfrm>
            <a:off x="529388" y="2759242"/>
            <a:ext cx="1299411" cy="129941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658260-EB62-451A-8F16-C6BB926D426E}"/>
              </a:ext>
            </a:extLst>
          </p:cNvPr>
          <p:cNvCxnSpPr>
            <a:cxnSpLocks/>
          </p:cNvCxnSpPr>
          <p:nvPr/>
        </p:nvCxnSpPr>
        <p:spPr>
          <a:xfrm>
            <a:off x="705853" y="3914274"/>
            <a:ext cx="1459831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AD89370-124D-4B38-9AA3-09470739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88" y="2291519"/>
            <a:ext cx="3362794" cy="3534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6DE064-C142-469F-B5CB-1DA1817E8855}"/>
              </a:ext>
            </a:extLst>
          </p:cNvPr>
          <p:cNvSpPr txBox="1"/>
          <p:nvPr/>
        </p:nvSpPr>
        <p:spPr>
          <a:xfrm>
            <a:off x="7794158" y="3555169"/>
            <a:ext cx="1138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2060"/>
                </a:solidFill>
              </a:rPr>
              <a:t>…</a:t>
            </a:r>
            <a:endParaRPr lang="ko-KR" altLang="en-US" sz="5400" dirty="0">
              <a:solidFill>
                <a:srgbClr val="00206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86294E2-8F28-4B77-97D0-FD086081A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788" y="2297116"/>
            <a:ext cx="3345364" cy="35286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DCC4FD-E3A9-4AD6-B8DE-D929B8F00013}"/>
              </a:ext>
            </a:extLst>
          </p:cNvPr>
          <p:cNvSpPr txBox="1"/>
          <p:nvPr/>
        </p:nvSpPr>
        <p:spPr>
          <a:xfrm>
            <a:off x="1105884" y="4078389"/>
            <a:ext cx="162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 err="1"/>
              <a:t>한칸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stride == 1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D73598-1BA6-45F6-A0B4-05CAAE223E30}"/>
              </a:ext>
            </a:extLst>
          </p:cNvPr>
          <p:cNvSpPr txBox="1"/>
          <p:nvPr/>
        </p:nvSpPr>
        <p:spPr>
          <a:xfrm>
            <a:off x="8933148" y="1415771"/>
            <a:ext cx="247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0070C0"/>
                </a:solidFill>
                <a:latin typeface="MalgunGothicBold"/>
              </a:rPr>
              <a:t>∴ </a:t>
            </a:r>
            <a:r>
              <a:rPr lang="en-US" altLang="ko-KR" sz="3200" b="1" dirty="0">
                <a:solidFill>
                  <a:srgbClr val="0070C0"/>
                </a:solidFill>
                <a:latin typeface="MalgunGothicBold"/>
              </a:rPr>
              <a:t>5x5 output!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0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Stride?</a:t>
            </a:r>
            <a:endParaRPr lang="ko-KR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03BB-7052-4E6F-BD1D-A848F20206C7}"/>
              </a:ext>
            </a:extLst>
          </p:cNvPr>
          <p:cNvSpPr txBox="1"/>
          <p:nvPr/>
        </p:nvSpPr>
        <p:spPr>
          <a:xfrm>
            <a:off x="499144" y="1415771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Ex) stride == 2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90EF3-5A0C-4A53-97EE-4933BBD4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4" y="2268753"/>
            <a:ext cx="3353268" cy="34961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D73598-1BA6-45F6-A0B4-05CAAE223E30}"/>
              </a:ext>
            </a:extLst>
          </p:cNvPr>
          <p:cNvSpPr txBox="1"/>
          <p:nvPr/>
        </p:nvSpPr>
        <p:spPr>
          <a:xfrm>
            <a:off x="8933148" y="1415771"/>
            <a:ext cx="247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0070C0"/>
                </a:solidFill>
                <a:latin typeface="MalgunGothicBold"/>
              </a:rPr>
              <a:t>∴ </a:t>
            </a:r>
            <a:r>
              <a:rPr lang="en-US" altLang="ko-KR" sz="3200" b="1" dirty="0">
                <a:solidFill>
                  <a:srgbClr val="0070C0"/>
                </a:solidFill>
                <a:latin typeface="MalgunGothicBold"/>
              </a:rPr>
              <a:t>3x3 output!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59DF1-4682-45CA-ADB7-6A49DE7F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06" y="2268753"/>
            <a:ext cx="7177546" cy="365975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25A674-4377-4388-8470-2DC96F363CBA}"/>
              </a:ext>
            </a:extLst>
          </p:cNvPr>
          <p:cNvSpPr/>
          <p:nvPr/>
        </p:nvSpPr>
        <p:spPr>
          <a:xfrm>
            <a:off x="529388" y="2759242"/>
            <a:ext cx="1299411" cy="129941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DBB771-A83B-418B-91BB-0FA157736CFB}"/>
              </a:ext>
            </a:extLst>
          </p:cNvPr>
          <p:cNvCxnSpPr>
            <a:cxnSpLocks/>
          </p:cNvCxnSpPr>
          <p:nvPr/>
        </p:nvCxnSpPr>
        <p:spPr>
          <a:xfrm>
            <a:off x="705853" y="3914274"/>
            <a:ext cx="1812758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62C24D-79B2-4C12-A3B3-C9797AAF5775}"/>
              </a:ext>
            </a:extLst>
          </p:cNvPr>
          <p:cNvSpPr txBox="1"/>
          <p:nvPr/>
        </p:nvSpPr>
        <p:spPr>
          <a:xfrm>
            <a:off x="1105884" y="4078389"/>
            <a:ext cx="162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 err="1"/>
              <a:t>두칸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stride == 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2137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3520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CNN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2518975"/>
            <a:ext cx="11193710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accent1"/>
                </a:solidFill>
              </a:rPr>
              <a:t>Convolutional Neural Networks</a:t>
            </a:r>
          </a:p>
          <a:p>
            <a:pPr algn="ctr">
              <a:lnSpc>
                <a:spcPct val="150000"/>
              </a:lnSpc>
            </a:pPr>
            <a:r>
              <a:rPr lang="ko-KR" altLang="en-US" sz="4000" b="1" dirty="0" err="1">
                <a:solidFill>
                  <a:schemeClr val="accent1"/>
                </a:solidFill>
              </a:rPr>
              <a:t>합성곱</a:t>
            </a:r>
            <a:r>
              <a:rPr lang="ko-KR" altLang="en-US" sz="4000" b="1" dirty="0">
                <a:solidFill>
                  <a:schemeClr val="accent1"/>
                </a:solidFill>
              </a:rPr>
              <a:t> 신경망</a:t>
            </a:r>
          </a:p>
        </p:txBody>
      </p:sp>
    </p:spTree>
    <p:extLst>
      <p:ext uri="{BB962C8B-B14F-4D97-AF65-F5344CB8AC3E}">
        <p14:creationId xmlns:p14="http://schemas.microsoft.com/office/powerpoint/2010/main" val="114631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Stride?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10040184" y="1812600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1544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1E279210-62CE-4032-80C8-5D890203D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304" y="1836159"/>
            <a:ext cx="3524041" cy="12873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8E1E8F-52F4-463E-9B45-D16429D87C60}"/>
              </a:ext>
            </a:extLst>
          </p:cNvPr>
          <p:cNvSpPr txBox="1"/>
          <p:nvPr/>
        </p:nvSpPr>
        <p:spPr>
          <a:xfrm>
            <a:off x="6158808" y="4053539"/>
            <a:ext cx="5280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But! </a:t>
            </a:r>
            <a:r>
              <a:rPr lang="ko-KR" altLang="en-US" sz="2800" b="1" dirty="0">
                <a:latin typeface="MalgunGothicBold"/>
              </a:rPr>
              <a:t>다음과 같은 경우는 안됨</a:t>
            </a:r>
            <a:endParaRPr lang="en-US" altLang="ko-KR" sz="2800" b="1" dirty="0">
              <a:latin typeface="MalgunGothicBold"/>
            </a:endParaRPr>
          </a:p>
          <a:p>
            <a:pPr algn="l"/>
            <a:endParaRPr lang="en-US" altLang="ko-KR" sz="2400" b="1" dirty="0"/>
          </a:p>
          <a:p>
            <a:pPr algn="l"/>
            <a:r>
              <a:rPr lang="en-US" altLang="ko-KR" sz="2400" b="1" dirty="0"/>
              <a:t>Ex) N = 10, F = 3,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stride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= 2</a:t>
            </a:r>
          </a:p>
          <a:p>
            <a:pPr algn="l"/>
            <a:r>
              <a:rPr lang="en-US" altLang="ko-KR" sz="2400" b="1" dirty="0"/>
              <a:t>-&gt; (10 – 3) / 2 + 1 = 4.5 (x)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F125812-D0F0-4E4E-8519-0C0F65B84418}"/>
              </a:ext>
            </a:extLst>
          </p:cNvPr>
          <p:cNvGrpSpPr/>
          <p:nvPr/>
        </p:nvGrpSpPr>
        <p:grpSpPr>
          <a:xfrm>
            <a:off x="1135355" y="1812600"/>
            <a:ext cx="3853739" cy="3872155"/>
            <a:chOff x="1087229" y="2348064"/>
            <a:chExt cx="3675436" cy="36911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5E03BB-7052-4E6F-BD1D-A848F20206C7}"/>
                </a:ext>
              </a:extLst>
            </p:cNvPr>
            <p:cNvSpPr txBox="1"/>
            <p:nvPr/>
          </p:nvSpPr>
          <p:spPr>
            <a:xfrm>
              <a:off x="2349269" y="2348064"/>
              <a:ext cx="57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b="1" dirty="0">
                  <a:latin typeface="MalgunGothicBold"/>
                </a:rPr>
                <a:t>N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469A1C7-CEB7-4227-BDAA-DAC285510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7229" y="2856119"/>
              <a:ext cx="3099759" cy="318308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767C61-4020-41EB-BC44-1364B6CCC6B6}"/>
                </a:ext>
              </a:extLst>
            </p:cNvPr>
            <p:cNvSpPr txBox="1"/>
            <p:nvPr/>
          </p:nvSpPr>
          <p:spPr>
            <a:xfrm>
              <a:off x="4186988" y="4186052"/>
              <a:ext cx="57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b="1" dirty="0">
                  <a:latin typeface="MalgunGothicBold"/>
                </a:rPr>
                <a:t>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5BA4FE-4A5A-4743-ABE1-BD9E4881F226}"/>
                </a:ext>
              </a:extLst>
            </p:cNvPr>
            <p:cNvSpPr txBox="1"/>
            <p:nvPr/>
          </p:nvSpPr>
          <p:spPr>
            <a:xfrm>
              <a:off x="2426072" y="3363297"/>
              <a:ext cx="57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b="1" dirty="0">
                  <a:latin typeface="MalgunGothicBold"/>
                </a:rPr>
                <a:t>F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31526A-A23E-41B0-8B5F-755898070013}"/>
                </a:ext>
              </a:extLst>
            </p:cNvPr>
            <p:cNvSpPr txBox="1"/>
            <p:nvPr/>
          </p:nvSpPr>
          <p:spPr>
            <a:xfrm>
              <a:off x="1623967" y="4179630"/>
              <a:ext cx="57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00" b="1" dirty="0">
                  <a:latin typeface="MalgunGothicBold"/>
                </a:rPr>
                <a:t>F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E6248BA-3B20-4A8F-8E64-5E7E40B9432D}"/>
                    </a:ext>
                  </a:extLst>
                </p14:cNvPr>
                <p14:cNvContentPartPr/>
                <p14:nvPr/>
              </p14:nvContentPartPr>
              <p14:xfrm>
                <a:off x="1186490" y="2678008"/>
                <a:ext cx="880920" cy="241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E6248BA-3B20-4A8F-8E64-5E7E40B943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78251" y="2669773"/>
                  <a:ext cx="897742" cy="258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68A76A4-4EBB-4BE8-89AE-977BAC91D6F8}"/>
                    </a:ext>
                  </a:extLst>
                </p14:cNvPr>
                <p14:cNvContentPartPr/>
                <p14:nvPr/>
              </p14:nvContentPartPr>
              <p14:xfrm>
                <a:off x="3177650" y="2678008"/>
                <a:ext cx="880920" cy="257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68A76A4-4EBB-4BE8-89AE-977BAC91D6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9067" y="2669771"/>
                  <a:ext cx="897742" cy="274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170DC33-2670-46DB-B82C-615ED1DD43A2}"/>
                    </a:ext>
                  </a:extLst>
                </p14:cNvPr>
                <p14:cNvContentPartPr/>
                <p14:nvPr/>
              </p14:nvContentPartPr>
              <p14:xfrm>
                <a:off x="4106090" y="2967448"/>
                <a:ext cx="227160" cy="9291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170DC33-2670-46DB-B82C-615ED1DD43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97511" y="2958867"/>
                  <a:ext cx="243974" cy="945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45EF0CA-0F73-4D7A-8AE9-D431FD65B6FD}"/>
                    </a:ext>
                  </a:extLst>
                </p14:cNvPr>
                <p14:cNvContentPartPr/>
                <p14:nvPr/>
              </p14:nvContentPartPr>
              <p14:xfrm>
                <a:off x="2405810" y="2982928"/>
                <a:ext cx="145800" cy="398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45EF0CA-0F73-4D7A-8AE9-D431FD65B6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97557" y="2974346"/>
                  <a:ext cx="162650" cy="415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56756BC-8810-4467-879C-0C29F531E676}"/>
                    </a:ext>
                  </a:extLst>
                </p14:cNvPr>
                <p14:cNvContentPartPr/>
                <p14:nvPr/>
              </p14:nvContentPartPr>
              <p14:xfrm>
                <a:off x="2389610" y="3931168"/>
                <a:ext cx="128520" cy="288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56756BC-8810-4467-879C-0C29F531E6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1019" y="3922586"/>
                  <a:ext cx="145358" cy="304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E21056A-3BF7-4D41-A166-D805B5152522}"/>
                    </a:ext>
                  </a:extLst>
                </p14:cNvPr>
                <p14:cNvContentPartPr/>
                <p14:nvPr/>
              </p14:nvContentPartPr>
              <p14:xfrm>
                <a:off x="1138610" y="4250848"/>
                <a:ext cx="350640" cy="1612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E21056A-3BF7-4D41-A166-D805B51525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0368" y="4242612"/>
                  <a:ext cx="367468" cy="178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1407C7F-8862-4370-9204-8794C8A69238}"/>
                    </a:ext>
                  </a:extLst>
                </p14:cNvPr>
                <p14:cNvContentPartPr/>
                <p14:nvPr/>
              </p14:nvContentPartPr>
              <p14:xfrm>
                <a:off x="2084330" y="4250848"/>
                <a:ext cx="273600" cy="1580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1407C7F-8862-4370-9204-8794C8A692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75748" y="4242602"/>
                  <a:ext cx="290421" cy="174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DA70A7E-6905-484F-94B2-1CF56B9AA0D2}"/>
                    </a:ext>
                  </a:extLst>
                </p14:cNvPr>
                <p14:cNvContentPartPr/>
                <p14:nvPr/>
              </p14:nvContentPartPr>
              <p14:xfrm>
                <a:off x="4090250" y="4990288"/>
                <a:ext cx="307080" cy="9774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DA70A7E-6905-484F-94B2-1CF56B9AA0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82006" y="4982051"/>
                  <a:ext cx="323911" cy="9942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170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Padding?</a:t>
            </a:r>
            <a:endParaRPr lang="ko-KR" altLang="en-US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015FA-21B6-42FB-821D-DA7625671F90}"/>
              </a:ext>
            </a:extLst>
          </p:cNvPr>
          <p:cNvSpPr txBox="1"/>
          <p:nvPr/>
        </p:nvSpPr>
        <p:spPr>
          <a:xfrm>
            <a:off x="651544" y="1568171"/>
            <a:ext cx="4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* Zero-padding</a:t>
            </a:r>
            <a:endParaRPr lang="ko-KR" alt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10040184" y="1812600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1544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3301052-BDC4-46C7-AADC-C47AD711D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81" y="2378891"/>
            <a:ext cx="3639719" cy="36926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870478-F79F-4A54-82E3-3A17EED6CAD3}"/>
              </a:ext>
            </a:extLst>
          </p:cNvPr>
          <p:cNvSpPr txBox="1"/>
          <p:nvPr/>
        </p:nvSpPr>
        <p:spPr>
          <a:xfrm>
            <a:off x="5771943" y="1568171"/>
            <a:ext cx="59964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: </a:t>
            </a:r>
            <a:r>
              <a:rPr lang="ko-KR" altLang="en-US" sz="2800" b="1" u="sng" dirty="0">
                <a:latin typeface="MalgunGothicBold"/>
              </a:rPr>
              <a:t>주변을 </a:t>
            </a:r>
            <a:r>
              <a:rPr lang="en-US" altLang="ko-KR" sz="2800" b="1" u="sng" dirty="0">
                <a:latin typeface="MalgunGothicBold"/>
              </a:rPr>
              <a:t>0</a:t>
            </a:r>
            <a:r>
              <a:rPr lang="ko-KR" altLang="en-US" sz="2800" b="1" u="sng" dirty="0">
                <a:latin typeface="MalgunGothicBold"/>
              </a:rPr>
              <a:t>으로 채우는 것</a:t>
            </a:r>
            <a:endParaRPr lang="en-US" altLang="ko-KR" sz="2800" b="1" u="sng" dirty="0">
              <a:latin typeface="MalgunGothicBold"/>
            </a:endParaRP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r>
              <a:rPr lang="en-US" altLang="ko-KR" sz="2800" b="1" dirty="0">
                <a:solidFill>
                  <a:schemeClr val="accent2"/>
                </a:solidFill>
                <a:latin typeface="MalgunGothicBold"/>
              </a:rPr>
              <a:t> </a:t>
            </a:r>
            <a:r>
              <a:rPr lang="ko-KR" altLang="en-US" sz="2800" b="1" dirty="0">
                <a:solidFill>
                  <a:schemeClr val="accent2"/>
                </a:solidFill>
                <a:latin typeface="MalgunGothicBold"/>
              </a:rPr>
              <a:t>왜 쓸까</a:t>
            </a:r>
            <a:r>
              <a:rPr lang="en-US" altLang="ko-KR" sz="2800" b="1" dirty="0">
                <a:solidFill>
                  <a:schemeClr val="accent2"/>
                </a:solidFill>
                <a:latin typeface="MalgunGothicBold"/>
              </a:rPr>
              <a:t>?</a:t>
            </a:r>
          </a:p>
          <a:p>
            <a:pPr algn="l"/>
            <a:r>
              <a:rPr lang="en-US" altLang="ko-KR" sz="2800" b="1" dirty="0">
                <a:latin typeface="MalgunGothicBold"/>
              </a:rPr>
              <a:t>Ex)</a:t>
            </a:r>
            <a:r>
              <a:rPr lang="ko-KR" altLang="en-US" sz="2800" b="1" dirty="0">
                <a:latin typeface="MalgunGothicBold"/>
              </a:rPr>
              <a:t> </a:t>
            </a:r>
            <a:r>
              <a:rPr lang="en-US" altLang="ko-KR" sz="2800" b="1" dirty="0">
                <a:latin typeface="MalgunGothicBold"/>
              </a:rPr>
              <a:t>input 7x7, 3x3 filter, stride = 1</a:t>
            </a: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r>
              <a:rPr lang="ko-KR" altLang="en-US" sz="2800" b="1" dirty="0">
                <a:latin typeface="MalgunGothicBold"/>
              </a:rPr>
              <a:t>난 </a:t>
            </a:r>
            <a:r>
              <a:rPr lang="en-US" altLang="ko-KR" sz="2800" b="1" dirty="0">
                <a:latin typeface="MalgunGothicBold"/>
              </a:rPr>
              <a:t>output</a:t>
            </a:r>
            <a:r>
              <a:rPr lang="ko-KR" altLang="en-US" sz="2800" b="1" dirty="0">
                <a:latin typeface="MalgunGothicBold"/>
              </a:rPr>
              <a:t>을 </a:t>
            </a:r>
            <a:r>
              <a:rPr lang="en-US" altLang="ko-KR" sz="2800" b="1" dirty="0">
                <a:latin typeface="MalgunGothicBold"/>
              </a:rPr>
              <a:t>7x7</a:t>
            </a:r>
            <a:r>
              <a:rPr lang="ko-KR" altLang="en-US" sz="2800" b="1" dirty="0">
                <a:latin typeface="MalgunGothicBold"/>
              </a:rPr>
              <a:t>로 유지하고 싶어</a:t>
            </a:r>
            <a:r>
              <a:rPr lang="en-US" altLang="ko-KR" sz="2800" b="1" dirty="0">
                <a:latin typeface="MalgunGothicBold"/>
              </a:rPr>
              <a:t>!</a:t>
            </a:r>
          </a:p>
          <a:p>
            <a:pPr algn="l"/>
            <a:r>
              <a:rPr lang="en-US" altLang="ko-KR" sz="2800" b="1" dirty="0">
                <a:latin typeface="MalgunGothicBold"/>
              </a:rPr>
              <a:t>-&gt; </a:t>
            </a:r>
            <a:r>
              <a:rPr lang="en-US" altLang="ko-KR" sz="2800" b="1" dirty="0">
                <a:solidFill>
                  <a:srgbClr val="FF0000"/>
                </a:solidFill>
                <a:latin typeface="MalgunGothicBold"/>
              </a:rPr>
              <a:t>zero pad with 1</a:t>
            </a: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r>
              <a:rPr lang="en-US" altLang="ko-KR" sz="2800" b="1" dirty="0">
                <a:latin typeface="MalgunGothicBold"/>
              </a:rPr>
              <a:t>F = 5 </a:t>
            </a:r>
            <a:r>
              <a:rPr lang="ko-KR" altLang="en-US" sz="2800" b="1" dirty="0">
                <a:latin typeface="MalgunGothicBold"/>
              </a:rPr>
              <a:t>이라면</a:t>
            </a:r>
            <a:r>
              <a:rPr lang="en-US" altLang="ko-KR" sz="2800" b="1" dirty="0">
                <a:latin typeface="MalgunGothicBold"/>
              </a:rPr>
              <a:t>? -&gt; zero</a:t>
            </a:r>
            <a:r>
              <a:rPr lang="ko-KR" altLang="en-US" sz="2800" b="1" dirty="0">
                <a:latin typeface="MalgunGothicBold"/>
              </a:rPr>
              <a:t> </a:t>
            </a:r>
            <a:r>
              <a:rPr lang="en-US" altLang="ko-KR" sz="2800" b="1" dirty="0">
                <a:latin typeface="MalgunGothicBold"/>
              </a:rPr>
              <a:t>pad</a:t>
            </a:r>
            <a:r>
              <a:rPr lang="ko-KR" altLang="en-US" sz="2800" b="1" dirty="0">
                <a:latin typeface="MalgunGothicBold"/>
              </a:rPr>
              <a:t> </a:t>
            </a:r>
            <a:r>
              <a:rPr lang="en-US" altLang="ko-KR" sz="2800" b="1" dirty="0">
                <a:latin typeface="MalgunGothicBold"/>
              </a:rPr>
              <a:t>with</a:t>
            </a:r>
            <a:r>
              <a:rPr lang="ko-KR" altLang="en-US" sz="2800" b="1" dirty="0">
                <a:latin typeface="MalgunGothicBold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latin typeface="MalgunGothicBold"/>
              </a:rPr>
              <a:t>2</a:t>
            </a:r>
          </a:p>
          <a:p>
            <a:pPr algn="l"/>
            <a:r>
              <a:rPr lang="en-US" altLang="ko-KR" sz="2800" b="1" dirty="0">
                <a:latin typeface="MalgunGothicBold"/>
              </a:rPr>
              <a:t>F = 7 </a:t>
            </a:r>
            <a:r>
              <a:rPr lang="ko-KR" altLang="en-US" sz="2800" b="1" dirty="0">
                <a:latin typeface="MalgunGothicBold"/>
              </a:rPr>
              <a:t>이라면</a:t>
            </a:r>
            <a:r>
              <a:rPr lang="en-US" altLang="ko-KR" sz="2800" b="1" dirty="0">
                <a:latin typeface="MalgunGothicBold"/>
              </a:rPr>
              <a:t>? -&gt; zero </a:t>
            </a:r>
            <a:r>
              <a:rPr lang="en-US" altLang="ko-KR" sz="2800" b="1" dirty="0" err="1">
                <a:latin typeface="MalgunGothicBold"/>
              </a:rPr>
              <a:t>paa</a:t>
            </a:r>
            <a:r>
              <a:rPr lang="en-US" altLang="ko-KR" sz="2800" b="1" dirty="0">
                <a:latin typeface="MalgunGothicBold"/>
              </a:rPr>
              <a:t> with </a:t>
            </a:r>
            <a:r>
              <a:rPr lang="en-US" altLang="ko-KR" sz="2800" b="1" dirty="0">
                <a:solidFill>
                  <a:srgbClr val="0070C0"/>
                </a:solidFill>
                <a:latin typeface="MalgunGothicBol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458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 Layers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10040184" y="1812600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1544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A86FDF6-3C6B-4EA2-9D45-D99086210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56" y="1871445"/>
            <a:ext cx="2856078" cy="40962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05015E-9D46-4578-9DAD-BFDBCDF605AF}"/>
              </a:ext>
            </a:extLst>
          </p:cNvPr>
          <p:cNvSpPr/>
          <p:nvPr/>
        </p:nvSpPr>
        <p:spPr>
          <a:xfrm>
            <a:off x="726757" y="5529672"/>
            <a:ext cx="2000402" cy="43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3777F9-24F4-4DA3-93FA-25E411BDF783}"/>
              </a:ext>
            </a:extLst>
          </p:cNvPr>
          <p:cNvCxnSpPr>
            <a:cxnSpLocks/>
          </p:cNvCxnSpPr>
          <p:nvPr/>
        </p:nvCxnSpPr>
        <p:spPr>
          <a:xfrm flipV="1">
            <a:off x="2855495" y="2674958"/>
            <a:ext cx="2438400" cy="31964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A794B3-862F-4AB8-B44D-3B0D9AEBD79D}"/>
              </a:ext>
            </a:extLst>
          </p:cNvPr>
          <p:cNvSpPr txBox="1"/>
          <p:nvPr/>
        </p:nvSpPr>
        <p:spPr>
          <a:xfrm>
            <a:off x="5422231" y="2133562"/>
            <a:ext cx="42833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latin typeface="MalgunGothicBold"/>
              </a:rPr>
              <a:t>왜 </a:t>
            </a:r>
            <a:r>
              <a:rPr lang="en-US" altLang="ko-KR" sz="2800" b="1" dirty="0">
                <a:latin typeface="MalgunGothicBold"/>
              </a:rPr>
              <a:t>32x32x</a:t>
            </a:r>
            <a:r>
              <a:rPr lang="en-US" altLang="ko-KR" sz="2800" b="1" dirty="0">
                <a:solidFill>
                  <a:srgbClr val="0070C0"/>
                </a:solidFill>
                <a:latin typeface="MalgunGothicBold"/>
              </a:rPr>
              <a:t>3</a:t>
            </a:r>
            <a:r>
              <a:rPr lang="en-US" altLang="ko-KR" sz="2800" b="1" dirty="0">
                <a:latin typeface="MalgunGothicBold"/>
              </a:rPr>
              <a:t> </a:t>
            </a:r>
            <a:r>
              <a:rPr lang="ko-KR" altLang="en-US" sz="2800" b="1" dirty="0">
                <a:latin typeface="MalgunGothicBold"/>
              </a:rPr>
              <a:t>인가요</a:t>
            </a:r>
            <a:r>
              <a:rPr lang="en-US" altLang="ko-KR" sz="2800" b="1" dirty="0">
                <a:latin typeface="MalgunGothicBold"/>
              </a:rPr>
              <a:t>?</a:t>
            </a: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r>
              <a:rPr lang="en-US" altLang="ko-KR" sz="2800" b="1" dirty="0">
                <a:latin typeface="MalgunGothicBold"/>
              </a:rPr>
              <a:t>= 3</a:t>
            </a:r>
            <a:r>
              <a:rPr lang="ko-KR" altLang="en-US" sz="2800" b="1" dirty="0">
                <a:latin typeface="MalgunGothicBold"/>
              </a:rPr>
              <a:t>은 </a:t>
            </a:r>
            <a:r>
              <a:rPr lang="en-US" altLang="ko-KR" sz="2800" b="1" dirty="0">
                <a:latin typeface="MalgunGothicBold"/>
              </a:rPr>
              <a:t>R,G,B </a:t>
            </a:r>
            <a:r>
              <a:rPr lang="ko-KR" altLang="en-US" sz="2800" b="1" dirty="0">
                <a:latin typeface="MalgunGothicBold"/>
              </a:rPr>
              <a:t>필터</a:t>
            </a:r>
            <a:endParaRPr lang="en-US" altLang="ko-KR" sz="2800" b="1" dirty="0">
              <a:latin typeface="MalgunGothicBold"/>
            </a:endParaRP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endParaRPr lang="en-US" altLang="ko-KR" sz="2800" b="1" dirty="0">
              <a:latin typeface="MalgunGothicBold"/>
            </a:endParaRPr>
          </a:p>
          <a:p>
            <a:pPr algn="l"/>
            <a:r>
              <a:rPr lang="ko-KR" altLang="en-US" sz="2800" b="1" dirty="0">
                <a:latin typeface="MalgunGothicBold"/>
              </a:rPr>
              <a:t>흑백이라면</a:t>
            </a:r>
            <a:r>
              <a:rPr lang="en-US" altLang="ko-KR" sz="2800" b="1" dirty="0">
                <a:latin typeface="MalgunGothicBold"/>
              </a:rPr>
              <a:t>? 1 </a:t>
            </a:r>
            <a:r>
              <a:rPr lang="ko-KR" altLang="en-US" sz="2800" b="1" dirty="0">
                <a:latin typeface="MalgunGothicBold"/>
              </a:rPr>
              <a:t>이겠죠</a:t>
            </a:r>
            <a:r>
              <a:rPr lang="en-US" altLang="ko-KR" sz="2800" b="1" dirty="0">
                <a:latin typeface="MalgunGothicBold"/>
              </a:rPr>
              <a:t>?</a:t>
            </a:r>
            <a:endParaRPr lang="ko-KR" altLang="en-US" sz="2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4505E22-767A-47D3-8960-F7CEB6393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819" y="2154488"/>
            <a:ext cx="250542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2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 Layers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10040184" y="1812600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1544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A86FDF6-3C6B-4EA2-9D45-D99086210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56" y="1871445"/>
            <a:ext cx="2856078" cy="40962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F23ACE-3088-43C8-9E19-B6D29E3F3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669" y="3691377"/>
            <a:ext cx="3282160" cy="521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FA855-6714-47D0-B6D9-D9B97E091A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109" y="1932562"/>
            <a:ext cx="1857960" cy="31124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341DFC-A0F4-48B8-9455-36F8370DFDA8}"/>
              </a:ext>
            </a:extLst>
          </p:cNvPr>
          <p:cNvSpPr txBox="1"/>
          <p:nvPr/>
        </p:nvSpPr>
        <p:spPr>
          <a:xfrm>
            <a:off x="3682998" y="2444125"/>
            <a:ext cx="4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/>
              <a:t>Filter</a:t>
            </a:r>
            <a:r>
              <a:rPr lang="ko-KR" altLang="en-US" sz="2400" dirty="0"/>
              <a:t>가 </a:t>
            </a:r>
            <a:r>
              <a:rPr lang="en-US" altLang="ko-KR" sz="2400" dirty="0"/>
              <a:t>6</a:t>
            </a:r>
            <a:r>
              <a:rPr lang="ko-KR" altLang="en-US" sz="2400" dirty="0"/>
              <a:t>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4A0834-41ED-4998-A99A-73AA82AD4BA8}"/>
              </a:ext>
            </a:extLst>
          </p:cNvPr>
          <p:cNvSpPr txBox="1"/>
          <p:nvPr/>
        </p:nvSpPr>
        <p:spPr>
          <a:xfrm>
            <a:off x="8609168" y="5444443"/>
            <a:ext cx="226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28x28x</a:t>
            </a:r>
            <a:r>
              <a:rPr lang="en-US" altLang="ko-KR" sz="2800" b="1" dirty="0">
                <a:solidFill>
                  <a:srgbClr val="0070C0"/>
                </a:solidFill>
              </a:rPr>
              <a:t>6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3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Pooling Layer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660562" y="1812600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922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FAB544D-C881-455A-B61B-80FD09600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08" y="1724014"/>
            <a:ext cx="7298807" cy="47963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60CF53-93FD-4837-B517-8C1FA5E5D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577" y="1856716"/>
            <a:ext cx="1331495" cy="2584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A12C70-8D7E-4DB7-BF0D-1E5FCA3E243B}"/>
              </a:ext>
            </a:extLst>
          </p:cNvPr>
          <p:cNvSpPr txBox="1"/>
          <p:nvPr/>
        </p:nvSpPr>
        <p:spPr>
          <a:xfrm>
            <a:off x="8197515" y="4153649"/>
            <a:ext cx="3380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latin typeface="MalgunGothicBold"/>
              </a:rPr>
              <a:t>  Depth</a:t>
            </a:r>
            <a:r>
              <a:rPr lang="ko-KR" altLang="en-US" sz="2800" b="1" dirty="0">
                <a:latin typeface="MalgunGothicBold"/>
              </a:rPr>
              <a:t>가 줄어들까</a:t>
            </a:r>
            <a:r>
              <a:rPr lang="en-US" altLang="ko-KR" sz="2800" b="1" dirty="0">
                <a:latin typeface="MalgunGothicBold"/>
              </a:rPr>
              <a:t>?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No!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2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Pooling Layer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660562" y="1812600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922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596C7E-58C5-4803-B63C-5E268414D30F}"/>
              </a:ext>
            </a:extLst>
          </p:cNvPr>
          <p:cNvSpPr txBox="1"/>
          <p:nvPr/>
        </p:nvSpPr>
        <p:spPr>
          <a:xfrm>
            <a:off x="581530" y="1431813"/>
            <a:ext cx="42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latin typeface="MalgunGothicBold"/>
              </a:rPr>
              <a:t>1. Max Pooling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3CE150-548D-47CB-AD02-0396B248C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559" y="2181726"/>
            <a:ext cx="9342881" cy="43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Pooling Layer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660562" y="1812600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922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596C7E-58C5-4803-B63C-5E268414D30F}"/>
              </a:ext>
            </a:extLst>
          </p:cNvPr>
          <p:cNvSpPr txBox="1"/>
          <p:nvPr/>
        </p:nvSpPr>
        <p:spPr>
          <a:xfrm>
            <a:off x="581530" y="1431813"/>
            <a:ext cx="42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latin typeface="MalgunGothicBold"/>
              </a:rPr>
              <a:t>2. Average Pooling</a:t>
            </a:r>
            <a:endParaRPr lang="ko-KR" altLang="en-US" sz="3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6D9EAE-222A-4D69-97C1-34F4A0B07115}"/>
              </a:ext>
            </a:extLst>
          </p:cNvPr>
          <p:cNvGrpSpPr/>
          <p:nvPr/>
        </p:nvGrpSpPr>
        <p:grpSpPr>
          <a:xfrm>
            <a:off x="1641282" y="2260804"/>
            <a:ext cx="9329834" cy="4222686"/>
            <a:chOff x="1641282" y="2260804"/>
            <a:chExt cx="9329834" cy="4222686"/>
          </a:xfrm>
        </p:grpSpPr>
        <p:pic>
          <p:nvPicPr>
            <p:cNvPr id="1026" name="Picture 2" descr="What are Max Pooling, Average Pooling, Global Max Pooling and Global Average  Pooling? – MachineCurve">
              <a:extLst>
                <a:ext uri="{FF2B5EF4-FFF2-40B4-BE49-F238E27FC236}">
                  <a16:creationId xmlns:a16="http://schemas.microsoft.com/office/drawing/2014/main" id="{7209CD0C-BD04-4CCE-9E61-D8DF0C413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791" y="2743179"/>
              <a:ext cx="7401915" cy="297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3BD61D-B775-409C-B072-855156020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2791" y="2260804"/>
              <a:ext cx="2882514" cy="41415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E98DC7-7306-4576-B83E-9ED72138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41282" y="2886620"/>
              <a:ext cx="588569" cy="28284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4DA8A6E-B1FB-4006-A161-069EBC1D8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32791" y="5929775"/>
              <a:ext cx="3053818" cy="55371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BA4405-283A-4E9C-81E4-218A4D39C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5942" y="3295391"/>
              <a:ext cx="2715174" cy="177391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1C1FBDC-2BCD-43D3-912B-E6479CBF7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67910" y="3702818"/>
              <a:ext cx="2892652" cy="95906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1CCE8F3-8ACB-4683-930B-010D840B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67910" y="3735999"/>
              <a:ext cx="2892652" cy="57158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D0659F-8261-40AA-B02E-1359E5709DC8}"/>
                </a:ext>
              </a:extLst>
            </p:cNvPr>
            <p:cNvSpPr txBox="1"/>
            <p:nvPr/>
          </p:nvSpPr>
          <p:spPr>
            <a:xfrm>
              <a:off x="5665915" y="3619096"/>
              <a:ext cx="33554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average pool with 2x2 filters and stride 2</a:t>
              </a:r>
              <a:endPara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F95C987-A667-45AE-8461-3A2B750FF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56692" y="3377007"/>
              <a:ext cx="1805034" cy="1773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444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Pooling Layer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660562" y="1812600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922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596C7E-58C5-4803-B63C-5E268414D30F}"/>
              </a:ext>
            </a:extLst>
          </p:cNvPr>
          <p:cNvSpPr txBox="1"/>
          <p:nvPr/>
        </p:nvSpPr>
        <p:spPr>
          <a:xfrm>
            <a:off x="581530" y="1431813"/>
            <a:ext cx="4283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solidFill>
                  <a:srgbClr val="0070C0"/>
                </a:solidFill>
              </a:rPr>
              <a:t>- Why?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3CB613-254D-421A-A4BB-F20B67C22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30" y="2201970"/>
            <a:ext cx="10851811" cy="34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58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Fully Connected Layer (FC layer)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788899" y="1796558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0259" y="1787558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596C7E-58C5-4803-B63C-5E268414D30F}"/>
              </a:ext>
            </a:extLst>
          </p:cNvPr>
          <p:cNvSpPr txBox="1"/>
          <p:nvPr/>
        </p:nvSpPr>
        <p:spPr>
          <a:xfrm>
            <a:off x="627481" y="1534948"/>
            <a:ext cx="62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Ex)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2949D-275A-4896-BB30-D25475D47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392" y="1667677"/>
            <a:ext cx="9458745" cy="4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74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58" y="2352842"/>
            <a:ext cx="10090483" cy="1076158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MNIST CNN</a:t>
            </a:r>
            <a:r>
              <a:rPr lang="ko-KR" altLang="en-US" sz="4800" b="1" dirty="0"/>
              <a:t> 모델 생성 실습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1842492-FDBB-4937-9872-DD32D83A01C9}"/>
              </a:ext>
            </a:extLst>
          </p:cNvPr>
          <p:cNvSpPr txBox="1">
            <a:spLocks/>
          </p:cNvSpPr>
          <p:nvPr/>
        </p:nvSpPr>
        <p:spPr>
          <a:xfrm>
            <a:off x="1050758" y="3801980"/>
            <a:ext cx="10090483" cy="107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/>
              <a:t>(</a:t>
            </a:r>
            <a:r>
              <a:rPr lang="en-US" altLang="ko-KR" sz="1600" b="1" dirty="0">
                <a:hlinkClick r:id="rId2"/>
              </a:rPr>
              <a:t>https://github.com/park-jiha/CNN/blob/main/1.%20MNIST_CNN_%EB%AA%A8%EB%8D%B8_%EC%83%9D%EC%84%B1_%EC%8B%A4%EC%8A%B5.ipynb</a:t>
            </a:r>
            <a:r>
              <a:rPr lang="en-US" altLang="ko-KR" sz="1600" b="1" dirty="0"/>
              <a:t>)</a:t>
            </a:r>
          </a:p>
          <a:p>
            <a:pPr algn="just"/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90787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0598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1299776"/>
            <a:ext cx="11193710" cy="66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i="0" u="none" strike="noStrike" baseline="0" dirty="0">
                <a:latin typeface="MalgunGothicBold"/>
              </a:rPr>
              <a:t>- </a:t>
            </a:r>
            <a:r>
              <a:rPr lang="ko-KR" altLang="en-US" sz="2800" b="1" i="0" u="none" strike="noStrike" baseline="0" dirty="0">
                <a:latin typeface="MalgunGothicBold"/>
              </a:rPr>
              <a:t>영상데이터</a:t>
            </a:r>
            <a:r>
              <a:rPr lang="en-US" altLang="ko-KR" sz="2800" b="1" i="0" u="none" strike="noStrike" baseline="0" dirty="0">
                <a:latin typeface="Tahoma-Bold"/>
              </a:rPr>
              <a:t>(2D </a:t>
            </a:r>
            <a:r>
              <a:rPr lang="ko-KR" altLang="en-US" sz="2800" b="1" i="0" u="none" strike="noStrike" baseline="0" dirty="0">
                <a:latin typeface="MalgunGothicBold"/>
              </a:rPr>
              <a:t>데이터</a:t>
            </a:r>
            <a:r>
              <a:rPr lang="en-US" altLang="ko-KR" sz="2800" b="1" i="0" u="none" strike="noStrike" baseline="0" dirty="0">
                <a:latin typeface="Tahoma-Bold"/>
              </a:rPr>
              <a:t>)</a:t>
            </a:r>
            <a:r>
              <a:rPr lang="ko-KR" altLang="en-US" sz="2800" b="1" i="0" u="none" strike="noStrike" baseline="0" dirty="0">
                <a:latin typeface="MalgunGothicBold"/>
              </a:rPr>
              <a:t>에 </a:t>
            </a:r>
            <a:r>
              <a:rPr lang="en-US" altLang="ko-KR" sz="2800" b="1" i="0" u="none" strike="noStrike" baseline="0" dirty="0">
                <a:latin typeface="Tahoma-Bold"/>
              </a:rPr>
              <a:t>DNN</a:t>
            </a:r>
            <a:r>
              <a:rPr lang="ko-KR" altLang="en-US" sz="2800" b="1" i="0" u="none" strike="noStrike" baseline="0" dirty="0">
                <a:latin typeface="MalgunGothicBold"/>
              </a:rPr>
              <a:t>을 적용하여 분류 문제를 푼다면</a:t>
            </a:r>
            <a:r>
              <a:rPr lang="en-US" altLang="ko-KR" sz="2800" b="1" i="0" u="none" strike="noStrike" baseline="0" dirty="0">
                <a:latin typeface="Tahoma-Bold"/>
              </a:rPr>
              <a:t>?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7E03B-8C2D-42B0-AABF-E93CC10A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69" y="2100909"/>
            <a:ext cx="8386661" cy="45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F32EA05-D029-410B-87DF-4058F8DC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58" y="2352842"/>
            <a:ext cx="10090483" cy="1076158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유명한 </a:t>
            </a:r>
            <a:r>
              <a:rPr lang="en-US" altLang="ko-KR" sz="4800" b="1" dirty="0"/>
              <a:t>CNN </a:t>
            </a:r>
            <a:r>
              <a:rPr lang="ko-KR" altLang="en-US" sz="4800" b="1" dirty="0"/>
              <a:t>모델 따라 만들기</a:t>
            </a:r>
          </a:p>
        </p:txBody>
      </p:sp>
    </p:spTree>
    <p:extLst>
      <p:ext uri="{BB962C8B-B14F-4D97-AF65-F5344CB8AC3E}">
        <p14:creationId xmlns:p14="http://schemas.microsoft.com/office/powerpoint/2010/main" val="336400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LeNet-5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660562" y="1812600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922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79E2D8-279F-4303-8C0E-288DC022B0AA}"/>
              </a:ext>
            </a:extLst>
          </p:cNvPr>
          <p:cNvSpPr txBox="1"/>
          <p:nvPr/>
        </p:nvSpPr>
        <p:spPr>
          <a:xfrm>
            <a:off x="499144" y="1618997"/>
            <a:ext cx="11003045" cy="26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b="1" i="0" dirty="0">
                <a:effectLst/>
                <a:latin typeface="+mj-lt"/>
              </a:rPr>
              <a:t>: </a:t>
            </a:r>
            <a:r>
              <a:rPr lang="en-US" altLang="ko-KR" sz="2800" b="1" i="0" dirty="0" err="1">
                <a:effectLst/>
                <a:latin typeface="+mj-lt"/>
              </a:rPr>
              <a:t>LeNet</a:t>
            </a:r>
            <a:r>
              <a:rPr lang="ko-KR" altLang="en-US" sz="2800" b="1" i="0" dirty="0">
                <a:effectLst/>
                <a:latin typeface="+mj-lt"/>
              </a:rPr>
              <a:t>은 </a:t>
            </a:r>
            <a:r>
              <a:rPr lang="en-US" altLang="ko-KR" sz="2800" b="1" i="0" dirty="0">
                <a:effectLst/>
                <a:latin typeface="+mj-lt"/>
              </a:rPr>
              <a:t>CNN</a:t>
            </a:r>
            <a:r>
              <a:rPr lang="ko-KR" altLang="en-US" sz="2800" b="1" i="0" dirty="0">
                <a:effectLst/>
                <a:latin typeface="+mj-lt"/>
              </a:rPr>
              <a:t>을 처음으로 개발한 얀 </a:t>
            </a:r>
            <a:r>
              <a:rPr lang="ko-KR" altLang="en-US" sz="2800" b="1" i="0" dirty="0" err="1">
                <a:effectLst/>
                <a:latin typeface="+mj-lt"/>
              </a:rPr>
              <a:t>르쿤</a:t>
            </a:r>
            <a:r>
              <a:rPr lang="en-US" altLang="ko-KR" sz="2800" b="1" i="0" dirty="0">
                <a:effectLst/>
                <a:latin typeface="+mj-lt"/>
              </a:rPr>
              <a:t>(Yann </a:t>
            </a:r>
            <a:r>
              <a:rPr lang="en-US" altLang="ko-KR" sz="2800" b="1" i="0" dirty="0" err="1">
                <a:effectLst/>
                <a:latin typeface="+mj-lt"/>
              </a:rPr>
              <a:t>Lecun</a:t>
            </a:r>
            <a:r>
              <a:rPr lang="en-US" altLang="ko-KR" sz="2800" b="1" i="0" dirty="0">
                <a:effectLst/>
                <a:latin typeface="+mj-lt"/>
              </a:rPr>
              <a:t>) </a:t>
            </a:r>
            <a:r>
              <a:rPr lang="ko-KR" altLang="en-US" sz="2800" b="1" i="0" dirty="0">
                <a:effectLst/>
                <a:latin typeface="+mj-lt"/>
              </a:rPr>
              <a:t>연구팀이 </a:t>
            </a:r>
            <a:r>
              <a:rPr lang="en-US" altLang="ko-KR" sz="2800" b="1" i="0" dirty="0">
                <a:effectLst/>
                <a:latin typeface="+mj-lt"/>
              </a:rPr>
              <a:t>1998</a:t>
            </a:r>
            <a:r>
              <a:rPr lang="ko-KR" altLang="en-US" sz="2800" b="1" i="0" dirty="0">
                <a:effectLst/>
                <a:latin typeface="+mj-lt"/>
              </a:rPr>
              <a:t>년에 개발한 </a:t>
            </a:r>
            <a:r>
              <a:rPr lang="en-US" altLang="ko-KR" sz="2800" b="1" i="0" dirty="0">
                <a:effectLst/>
                <a:latin typeface="+mj-lt"/>
              </a:rPr>
              <a:t>CNN </a:t>
            </a:r>
            <a:r>
              <a:rPr lang="ko-KR" altLang="en-US" sz="2800" b="1" i="0" dirty="0">
                <a:effectLst/>
                <a:latin typeface="+mj-lt"/>
              </a:rPr>
              <a:t>알고리즘의 이름이다</a:t>
            </a:r>
            <a:r>
              <a:rPr lang="en-US" altLang="ko-KR" sz="2800" b="1" i="0" dirty="0">
                <a:effectLst/>
                <a:latin typeface="+mj-lt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800" b="1" i="0" dirty="0">
              <a:effectLst/>
              <a:latin typeface="NEXON Lv1 Gothic OTF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latin typeface="MalgunGothicBold"/>
              </a:rPr>
              <a:t>-&gt; </a:t>
            </a:r>
            <a:r>
              <a:rPr lang="ko-KR" altLang="en-US" sz="2800" b="1" dirty="0">
                <a:solidFill>
                  <a:schemeClr val="accent2"/>
                </a:solidFill>
                <a:latin typeface="MalgunGothicBold"/>
              </a:rPr>
              <a:t>우리는 제공되는 가이드라인을 보고 모델을 생성할 수 있어야 한다</a:t>
            </a:r>
            <a:r>
              <a:rPr lang="en-US" altLang="ko-KR" sz="2800" b="1" dirty="0">
                <a:solidFill>
                  <a:schemeClr val="accent2"/>
                </a:solidFill>
                <a:latin typeface="MalgunGothicBold"/>
              </a:rPr>
              <a:t>.</a:t>
            </a:r>
            <a:endParaRPr lang="en-US" altLang="ko-KR" sz="2800" b="1" dirty="0">
              <a:solidFill>
                <a:schemeClr val="accent2"/>
              </a:solidFill>
              <a:latin typeface="NEXON Lv1 Gothic OT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781DE-2145-4DA7-93EE-82DEC65F449C}"/>
              </a:ext>
            </a:extLst>
          </p:cNvPr>
          <p:cNvSpPr txBox="1"/>
          <p:nvPr/>
        </p:nvSpPr>
        <p:spPr>
          <a:xfrm>
            <a:off x="499144" y="5368935"/>
            <a:ext cx="9366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u="none" strike="noStrike" baseline="0" dirty="0">
                <a:latin typeface="Calibri" panose="020F0502020204030204" pitchFamily="34" charset="0"/>
              </a:rPr>
              <a:t>Gradient-Based Learning Applied to Document Recognition, IEEE 1998</a:t>
            </a:r>
          </a:p>
          <a:p>
            <a:r>
              <a:rPr lang="en-US" altLang="ko-KR" sz="2400" b="0" i="0" u="none" strike="noStrike" baseline="0" dirty="0">
                <a:solidFill>
                  <a:srgbClr val="0563C2"/>
                </a:solidFill>
                <a:latin typeface="Calibri" panose="020F0502020204030204" pitchFamily="34" charset="0"/>
                <a:hlinkClick r:id="rId5"/>
              </a:rPr>
              <a:t>http://yann.lecun.com/exdb/publis/pdf/lecun-01a.pdf</a:t>
            </a:r>
            <a:r>
              <a:rPr lang="en-US" altLang="ko-KR" sz="2400" b="0" i="0" u="none" strike="noStrike" baseline="0" dirty="0">
                <a:solidFill>
                  <a:srgbClr val="0563C2"/>
                </a:solidFill>
                <a:latin typeface="Calibri" panose="020F0502020204030204" pitchFamily="34" charset="0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073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LeNet-5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8660562" y="1812600"/>
              <a:ext cx="39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922" y="1803600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DL4J real combat 3: Classic convolution example (LeNet-5)">
            <a:extLst>
              <a:ext uri="{FF2B5EF4-FFF2-40B4-BE49-F238E27FC236}">
                <a16:creationId xmlns:a16="http://schemas.microsoft.com/office/drawing/2014/main" id="{CAC73E3F-8EE3-4D79-9273-D61966D0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7" y="1812600"/>
            <a:ext cx="10824747" cy="370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36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LeNet-5</a:t>
            </a:r>
            <a:endParaRPr lang="ko-KR" alt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9254120" y="1796558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5120" y="1787558"/>
                <a:ext cx="21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323BF89-1C41-4AB2-AB90-7D32F92D4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909" y="4336435"/>
            <a:ext cx="7618950" cy="2320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79FCD9-6A27-44E1-9DCC-E39AE14D3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08" y="337627"/>
            <a:ext cx="7665251" cy="38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4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LeNet-5 </a:t>
            </a:r>
            <a:r>
              <a:rPr lang="ko-KR" altLang="en-US" sz="3600" b="1" dirty="0"/>
              <a:t>실습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14:cNvPr>
              <p14:cNvContentPartPr/>
              <p14:nvPr/>
            </p14:nvContentPartPr>
            <p14:xfrm>
              <a:off x="6737135" y="-1251682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D3EBD7B-F07A-47C1-8FB5-44A87D69E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35" y="-1260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14:cNvPr>
              <p14:cNvContentPartPr/>
              <p14:nvPr/>
            </p14:nvContentPartPr>
            <p14:xfrm>
              <a:off x="9254120" y="1796558"/>
              <a:ext cx="39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08A02C-E256-48EB-BC1B-4B66B5E2E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5120" y="1787558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6C0EAC5-0C90-4A93-9124-B922014AFAC8}"/>
              </a:ext>
            </a:extLst>
          </p:cNvPr>
          <p:cNvSpPr txBox="1"/>
          <p:nvPr/>
        </p:nvSpPr>
        <p:spPr>
          <a:xfrm>
            <a:off x="499144" y="1618997"/>
            <a:ext cx="11003045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b="1" i="0" dirty="0">
                <a:effectLst/>
                <a:latin typeface="+mj-lt"/>
              </a:rPr>
              <a:t>: MNIST </a:t>
            </a:r>
            <a:r>
              <a:rPr lang="ko-KR" altLang="en-US" sz="2800" b="1" i="0" dirty="0">
                <a:effectLst/>
                <a:latin typeface="+mj-lt"/>
              </a:rPr>
              <a:t>데이터셋을 로드해서 </a:t>
            </a:r>
            <a:r>
              <a:rPr lang="en-US" altLang="ko-KR" sz="2800" b="1" i="0" dirty="0">
                <a:solidFill>
                  <a:srgbClr val="0070C0"/>
                </a:solidFill>
                <a:effectLst/>
                <a:latin typeface="+mj-lt"/>
              </a:rPr>
              <a:t>LeNet-5 </a:t>
            </a:r>
            <a:r>
              <a:rPr lang="ko-KR" altLang="en-US" sz="2800" b="1" i="0" dirty="0">
                <a:solidFill>
                  <a:srgbClr val="0070C0"/>
                </a:solidFill>
                <a:effectLst/>
                <a:latin typeface="+mj-lt"/>
              </a:rPr>
              <a:t>모델 생성</a:t>
            </a:r>
            <a:r>
              <a:rPr lang="ko-KR" altLang="en-US" sz="2800" b="1" i="0" dirty="0">
                <a:effectLst/>
                <a:latin typeface="+mj-lt"/>
              </a:rPr>
              <a:t> 후 학습을 진행해봅시다</a:t>
            </a:r>
            <a:r>
              <a:rPr lang="en-US" altLang="ko-KR" sz="2800" b="1" i="0" dirty="0">
                <a:effectLst/>
                <a:latin typeface="+mj-lt"/>
              </a:rPr>
              <a:t>. </a:t>
            </a:r>
            <a:r>
              <a:rPr lang="ko-KR" altLang="en-US" sz="2800" b="1" i="0" dirty="0">
                <a:effectLst/>
                <a:latin typeface="+mj-lt"/>
              </a:rPr>
              <a:t>모델 생성 할 수 있으시겠죠</a:t>
            </a:r>
            <a:r>
              <a:rPr lang="en-US" altLang="ko-KR" sz="2800" b="1" i="0" dirty="0">
                <a:effectLst/>
                <a:latin typeface="+mj-lt"/>
              </a:rPr>
              <a:t>? </a:t>
            </a:r>
            <a:r>
              <a:rPr lang="ko-KR" altLang="en-US" sz="2800" b="1" i="0" dirty="0">
                <a:effectLst/>
                <a:latin typeface="+mj-lt"/>
              </a:rPr>
              <a:t>직접 해봅시다</a:t>
            </a:r>
            <a:r>
              <a:rPr lang="en-US" altLang="ko-KR" sz="2800" b="1" i="0" dirty="0">
                <a:effectLst/>
                <a:latin typeface="+mj-lt"/>
              </a:rPr>
              <a:t>!</a:t>
            </a:r>
            <a:endParaRPr lang="en-US" altLang="ko-KR" sz="2800" b="1" dirty="0">
              <a:solidFill>
                <a:schemeClr val="accent2"/>
              </a:solidFill>
              <a:latin typeface="NEXON Lv1 Gothic OTF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A37125-FFC9-4CB4-8345-FB93BC422CAA}"/>
              </a:ext>
            </a:extLst>
          </p:cNvPr>
          <p:cNvSpPr txBox="1">
            <a:spLocks/>
          </p:cNvSpPr>
          <p:nvPr/>
        </p:nvSpPr>
        <p:spPr>
          <a:xfrm>
            <a:off x="1050758" y="3572968"/>
            <a:ext cx="10090483" cy="107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/>
              <a:t>(</a:t>
            </a:r>
            <a:r>
              <a:rPr lang="en-US" altLang="ko-KR" sz="1600" b="1" dirty="0">
                <a:hlinkClick r:id="rId6"/>
              </a:rPr>
              <a:t>https://github.com/park-jiha/CNN/blob/main/2.%20MNIST_LeNet5_%EC%8B%A4%EC%8A%B5.ipynb</a:t>
            </a:r>
            <a:r>
              <a:rPr lang="en-US" altLang="ko-KR" sz="1600" b="1" dirty="0"/>
              <a:t>)</a:t>
            </a:r>
          </a:p>
          <a:p>
            <a:pPr algn="just"/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85493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05393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1166070"/>
            <a:ext cx="1119371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i="0" u="none" strike="noStrike" baseline="0" dirty="0">
                <a:latin typeface="MalgunGothicBold"/>
              </a:rPr>
              <a:t>- 2D </a:t>
            </a:r>
            <a:r>
              <a:rPr lang="ko-KR" altLang="en-US" sz="2800" b="1" i="0" u="none" strike="noStrike" baseline="0" dirty="0">
                <a:latin typeface="MalgunGothicBold"/>
              </a:rPr>
              <a:t>데이터를 </a:t>
            </a:r>
            <a:r>
              <a:rPr lang="en-US" altLang="ko-KR" sz="2800" b="1" i="0" u="none" strike="noStrike" baseline="0" dirty="0">
                <a:latin typeface="MalgunGothicBold"/>
              </a:rPr>
              <a:t>1D </a:t>
            </a:r>
            <a:r>
              <a:rPr lang="ko-KR" altLang="en-US" sz="2800" b="1" i="0" u="none" strike="noStrike" baseline="0" dirty="0">
                <a:latin typeface="MalgunGothicBold"/>
              </a:rPr>
              <a:t>데이터로 평탄화 하여 </a:t>
            </a:r>
            <a:r>
              <a:rPr lang="en-US" altLang="ko-KR" sz="2800" b="1" i="0" u="none" strike="noStrike" baseline="0" dirty="0">
                <a:latin typeface="MalgunGothicBold"/>
              </a:rPr>
              <a:t>DNN </a:t>
            </a:r>
            <a:r>
              <a:rPr lang="ko-KR" altLang="en-US" sz="2800" b="1" i="0" u="none" strike="noStrike" baseline="0" dirty="0">
                <a:latin typeface="MalgunGothicBold"/>
              </a:rPr>
              <a:t>적용</a:t>
            </a:r>
            <a:endParaRPr lang="en-US" altLang="ko-KR" sz="2800" b="1" i="0" u="none" strike="noStrike" baseline="0" dirty="0">
              <a:latin typeface="MalgunGothicBold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-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MalgunGothicBold"/>
              </a:rPr>
              <a:t>위치에 상관없이 동일한 중요도를 갖음</a:t>
            </a:r>
            <a:endParaRPr lang="en-US" altLang="ko-KR" sz="2800" b="1" dirty="0">
              <a:solidFill>
                <a:srgbClr val="FF0000"/>
              </a:solidFill>
              <a:latin typeface="MalgunGothicBold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7E03B-8C2D-42B0-AABF-E93CC10A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75" y="2629826"/>
            <a:ext cx="7767549" cy="422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476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4" y="1240588"/>
            <a:ext cx="11193710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800" b="1" i="0" u="none" strike="noStrike" baseline="0" dirty="0">
                <a:latin typeface="MalgunGothicBold"/>
              </a:rPr>
              <a:t>ex) </a:t>
            </a:r>
            <a:r>
              <a:rPr lang="ko-KR" altLang="en-US" sz="2800" b="1" i="0" u="none" strike="noStrike" baseline="0" dirty="0">
                <a:latin typeface="MalgunGothicBold"/>
              </a:rPr>
              <a:t>만약 글자가 오른쪽으로 픽셀 </a:t>
            </a:r>
            <a:r>
              <a:rPr lang="en-US" altLang="ko-KR" sz="2800" b="1" dirty="0">
                <a:latin typeface="MalgunGothicBold"/>
              </a:rPr>
              <a:t>2</a:t>
            </a:r>
            <a:r>
              <a:rPr lang="ko-KR" altLang="en-US" sz="2800" b="1" dirty="0">
                <a:latin typeface="MalgunGothicBold"/>
              </a:rPr>
              <a:t>개씩 이동한다면</a:t>
            </a:r>
            <a:r>
              <a:rPr lang="en-US" altLang="ko-KR" sz="2800" b="1" dirty="0">
                <a:latin typeface="MalgunGothicBold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    :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새로운 학습 데이터로 처리해야하는 문제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변환 불변성 보장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x)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7E03B-8C2D-42B0-AABF-E93CC10A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74" y="2629826"/>
            <a:ext cx="7767549" cy="422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4" y="1240588"/>
            <a:ext cx="111937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- </a:t>
            </a:r>
            <a:r>
              <a:rPr lang="ko-KR" altLang="en-US" sz="2400" b="1" i="0" u="none" strike="noStrike" baseline="0" dirty="0">
                <a:latin typeface="MalgunGothic"/>
              </a:rPr>
              <a:t>글자 </a:t>
            </a:r>
            <a:r>
              <a:rPr lang="ko-KR" altLang="en-US" sz="2400" b="1" i="0" u="none" strike="noStrike" baseline="0" dirty="0">
                <a:solidFill>
                  <a:schemeClr val="accent2"/>
                </a:solidFill>
                <a:latin typeface="MalgunGothic"/>
              </a:rPr>
              <a:t>크기</a:t>
            </a:r>
            <a:r>
              <a:rPr lang="en-US" altLang="ko-KR" sz="2400" b="1" i="0" u="none" strike="noStrike" baseline="0" dirty="0">
                <a:solidFill>
                  <a:schemeClr val="accent2"/>
                </a:solidFill>
                <a:latin typeface="Tahoma" panose="020B0604030504040204" pitchFamily="34" charset="0"/>
              </a:rPr>
              <a:t>(scale)</a:t>
            </a:r>
            <a:r>
              <a:rPr lang="ko-KR" altLang="en-US" sz="2400" b="1" i="0" u="none" strike="noStrike" baseline="0" dirty="0">
                <a:latin typeface="MalgunGothic"/>
              </a:rPr>
              <a:t>가 달라지거나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글자가 </a:t>
            </a:r>
            <a:r>
              <a:rPr lang="ko-KR" altLang="en-US" sz="2400" b="1" i="0" u="none" strike="noStrike" baseline="0" dirty="0">
                <a:solidFill>
                  <a:schemeClr val="accent2"/>
                </a:solidFill>
                <a:latin typeface="MalgunGothic"/>
              </a:rPr>
              <a:t>회전</a:t>
            </a:r>
            <a:r>
              <a:rPr lang="en-US" altLang="ko-KR" sz="2400" b="1" i="0" u="none" strike="noStrike" baseline="0" dirty="0">
                <a:solidFill>
                  <a:schemeClr val="accent2"/>
                </a:solidFill>
                <a:latin typeface="Tahoma" panose="020B0604030504040204" pitchFamily="34" charset="0"/>
              </a:rPr>
              <a:t>(rotation)</a:t>
            </a:r>
            <a:r>
              <a:rPr lang="ko-KR" altLang="en-US" sz="2400" b="1" i="0" u="none" strike="noStrike" baseline="0" dirty="0">
                <a:latin typeface="MalgunGothic"/>
              </a:rPr>
              <a:t>하거나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글자에 </a:t>
            </a:r>
            <a:r>
              <a:rPr lang="ko-KR" altLang="en-US" sz="2400" b="1" i="0" u="none" strike="noStrike" baseline="0" dirty="0">
                <a:solidFill>
                  <a:schemeClr val="accent2"/>
                </a:solidFill>
                <a:latin typeface="MalgunGothic"/>
              </a:rPr>
              <a:t>변형</a:t>
            </a:r>
            <a:r>
              <a:rPr lang="en-US" altLang="ko-KR" sz="2400" b="1" i="0" u="none" strike="noStrike" baseline="0" dirty="0">
                <a:solidFill>
                  <a:schemeClr val="accent2"/>
                </a:solidFill>
                <a:latin typeface="Tahoma" panose="020B0604030504040204" pitchFamily="34" charset="0"/>
              </a:rPr>
              <a:t>(distortion)</a:t>
            </a:r>
            <a:r>
              <a:rPr lang="ko-KR" altLang="en-US" sz="2400" b="1" i="0" u="none" strike="noStrike" baseline="0" dirty="0">
                <a:latin typeface="MalgunGothic"/>
              </a:rPr>
              <a:t>이 생겨도 좋은 결과를 기대하기 어려움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F8238-0D88-4754-8CB5-E3263E07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44" y="2454465"/>
            <a:ext cx="5760509" cy="40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DNN</a:t>
            </a:r>
            <a:r>
              <a:rPr lang="ko-KR" altLang="en-US" sz="3600" b="1" dirty="0"/>
              <a:t>의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4" y="1368925"/>
            <a:ext cx="11193710" cy="441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1.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학습시간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(Training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Time)</a:t>
            </a:r>
          </a:p>
          <a:p>
            <a:pPr algn="l">
              <a:lnSpc>
                <a:spcPct val="150000"/>
              </a:lnSpc>
            </a:pPr>
            <a:r>
              <a:rPr lang="en-US" altLang="ko-KR" sz="2600" b="1" dirty="0">
                <a:solidFill>
                  <a:schemeClr val="accent1"/>
                </a:solidFill>
                <a:latin typeface="MalgunGothicBold"/>
              </a:rPr>
              <a:t>    </a:t>
            </a:r>
            <a:r>
              <a:rPr lang="en-US" altLang="ko-KR" sz="2600" b="1" dirty="0">
                <a:latin typeface="MalgunGothicBold"/>
              </a:rPr>
              <a:t>: Fully Connected, </a:t>
            </a:r>
            <a:r>
              <a:rPr lang="ko-KR" altLang="en-US" sz="2600" b="1" dirty="0">
                <a:latin typeface="MalgunGothicBold"/>
              </a:rPr>
              <a:t>크기</a:t>
            </a:r>
            <a:r>
              <a:rPr lang="en-US" altLang="ko-KR" sz="2600" b="1" dirty="0">
                <a:latin typeface="MalgunGothicBold"/>
              </a:rPr>
              <a:t>/</a:t>
            </a:r>
            <a:r>
              <a:rPr lang="ko-KR" altLang="en-US" sz="2600" b="1" dirty="0">
                <a:latin typeface="MalgunGothicBold"/>
              </a:rPr>
              <a:t>회전</a:t>
            </a:r>
            <a:r>
              <a:rPr lang="en-US" altLang="ko-KR" sz="2600" b="1" dirty="0">
                <a:latin typeface="MalgunGothicBold"/>
              </a:rPr>
              <a:t>/</a:t>
            </a:r>
            <a:r>
              <a:rPr lang="ko-KR" altLang="en-US" sz="2600" b="1" dirty="0">
                <a:latin typeface="MalgunGothicBold"/>
              </a:rPr>
              <a:t>이동 등을 커버할 수 있는 모든 데이터들을 학습해야 하기 때문</a:t>
            </a:r>
            <a:endParaRPr lang="en-US" altLang="ko-KR" sz="2600" b="1" dirty="0">
              <a:latin typeface="MalgunGothicBold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2. DNN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모델의 크기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(Network Size)</a:t>
            </a:r>
          </a:p>
          <a:p>
            <a:pPr algn="l">
              <a:lnSpc>
                <a:spcPct val="150000"/>
              </a:lnSpc>
            </a:pPr>
            <a:r>
              <a:rPr lang="en-US" altLang="ko-KR" sz="2600" b="1" dirty="0">
                <a:solidFill>
                  <a:schemeClr val="accent1"/>
                </a:solidFill>
                <a:latin typeface="MalgunGothicBold"/>
              </a:rPr>
              <a:t>    </a:t>
            </a:r>
            <a:r>
              <a:rPr lang="en-US" altLang="ko-KR" sz="2600" b="1" dirty="0">
                <a:latin typeface="MalgunGothicBold"/>
              </a:rPr>
              <a:t>: </a:t>
            </a:r>
            <a:r>
              <a:rPr lang="ko-KR" altLang="en-US" sz="2600" b="1" dirty="0">
                <a:latin typeface="MalgunGothicBold"/>
              </a:rPr>
              <a:t>입력 영상이 커지고</a:t>
            </a:r>
            <a:r>
              <a:rPr lang="en-US" altLang="ko-KR" sz="2600" b="1" dirty="0">
                <a:latin typeface="MalgunGothicBold"/>
              </a:rPr>
              <a:t>, layer</a:t>
            </a:r>
            <a:r>
              <a:rPr lang="ko-KR" altLang="en-US" sz="2600" b="1" dirty="0">
                <a:latin typeface="MalgunGothicBold"/>
              </a:rPr>
              <a:t>가 깊어지면 </a:t>
            </a:r>
            <a:r>
              <a:rPr lang="en-US" altLang="ko-KR" sz="2600" b="1" dirty="0">
                <a:latin typeface="MalgunGothicBold"/>
              </a:rPr>
              <a:t>-&gt; model </a:t>
            </a:r>
            <a:r>
              <a:rPr lang="ko-KR" altLang="en-US" sz="2600" b="1" dirty="0">
                <a:latin typeface="MalgunGothicBold"/>
              </a:rPr>
              <a:t>크기가 커짐</a:t>
            </a:r>
            <a:endParaRPr lang="en-US" altLang="ko-KR" sz="2600" b="1" dirty="0">
              <a:latin typeface="MalgunGothicBold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3. 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변수의 개수 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(Number of Parameters)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</a:t>
            </a:r>
            <a:r>
              <a:rPr lang="en-US" altLang="ko-KR" sz="2600" b="1" dirty="0">
                <a:latin typeface="MalgunGothicBold"/>
              </a:rPr>
              <a:t>: </a:t>
            </a:r>
            <a:r>
              <a:rPr lang="ko-KR" altLang="en-US" sz="2600" b="1" dirty="0">
                <a:latin typeface="MalgunGothicBold"/>
              </a:rPr>
              <a:t>이에 따른 파라미터 수도 증가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22492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 Neural Network (CNN)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CNN</a:t>
            </a: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이란 무엇인가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?</a:t>
            </a:r>
          </a:p>
          <a:p>
            <a:pPr algn="l"/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 : </a:t>
            </a:r>
            <a:r>
              <a:rPr lang="ko-KR" altLang="en-US" sz="2400" b="1" i="0" u="none" strike="noStrike" baseline="0" dirty="0" err="1">
                <a:solidFill>
                  <a:srgbClr val="000000"/>
                </a:solidFill>
                <a:latin typeface="MalgunGothicBold"/>
              </a:rPr>
              <a:t>합성곱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Bold"/>
              </a:rPr>
              <a:t> 신경망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(Convolutional neural network, CNN)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은 시각적 이미지를 분석하는 데 사용되는 깊은 </a:t>
            </a:r>
            <a:r>
              <a:rPr lang="ko-KR" altLang="en-US" sz="2400" b="1" i="0" u="none" strike="noStrike" baseline="0" dirty="0">
                <a:solidFill>
                  <a:srgbClr val="0563C2"/>
                </a:solidFill>
                <a:latin typeface="MalgunGothic"/>
              </a:rPr>
              <a:t>인공신경망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의 한 종류이다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</a:p>
          <a:p>
            <a:pPr algn="l"/>
            <a:endParaRPr lang="en-US" altLang="ko-KR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CNN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은 </a:t>
            </a:r>
            <a:r>
              <a:rPr lang="ko-KR" altLang="en-US" sz="2400" b="1" i="0" u="none" strike="noStrike" baseline="0" dirty="0">
                <a:solidFill>
                  <a:srgbClr val="C10000"/>
                </a:solidFill>
                <a:latin typeface="MalgunGothicBold"/>
              </a:rPr>
              <a:t>변환 불변성 특성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에 기초하며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이미지 및 비디오 인식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추천 시스템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이미지 분류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의료 이미지 분석에 응용된다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</a:p>
          <a:p>
            <a:pPr algn="l"/>
            <a:endParaRPr lang="en-US" altLang="ko-KR" sz="24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CNN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은 다른 이미지 분류 알고리즘에 비해 상대적으로 </a:t>
            </a:r>
            <a:r>
              <a:rPr lang="ko-KR" altLang="en-US" sz="2400" b="1" i="0" u="none" strike="noStrike" baseline="0" dirty="0">
                <a:solidFill>
                  <a:srgbClr val="C10000"/>
                </a:solidFill>
                <a:latin typeface="MalgunGothicBold"/>
              </a:rPr>
              <a:t>전처리를 거의 사용하지 않는다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MalgunGothic"/>
              </a:rPr>
              <a:t>이는 네트워크가 기존 알고리즘에서 수작업으로 제작된 여러 필터 역할을 스스로 학습한다는 것을 의미한다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4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4" y="337627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Convolutional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B0B1-19BE-44FE-B2D8-1BC882D5BECB}"/>
              </a:ext>
            </a:extLst>
          </p:cNvPr>
          <p:cNvSpPr txBox="1"/>
          <p:nvPr/>
        </p:nvSpPr>
        <p:spPr>
          <a:xfrm>
            <a:off x="499144" y="1240588"/>
            <a:ext cx="11193710" cy="18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ko-KR" altLang="en-US" sz="2800" b="1" dirty="0">
                <a:solidFill>
                  <a:schemeClr val="accent1"/>
                </a:solidFill>
                <a:latin typeface="MalgunGothicBold"/>
              </a:rPr>
              <a:t>영상처리 혹은 컴퓨터비전 에서의 </a:t>
            </a:r>
            <a:r>
              <a:rPr lang="ko-KR" altLang="en-US" sz="2800" b="1" dirty="0" err="1">
                <a:solidFill>
                  <a:schemeClr val="accent1"/>
                </a:solidFill>
                <a:latin typeface="MalgunGothicBold"/>
              </a:rPr>
              <a:t>컨볼루션이란</a:t>
            </a: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MalgunGothicBold"/>
              </a:rPr>
              <a:t>   :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Convolution</a:t>
            </a:r>
            <a:r>
              <a:rPr lang="ko-KR" altLang="en-US" sz="2400" b="1" i="0" u="none" strike="noStrike" baseline="0" dirty="0">
                <a:latin typeface="MalgunGothic"/>
              </a:rPr>
              <a:t>은 주로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filter</a:t>
            </a:r>
            <a:r>
              <a:rPr lang="ko-KR" altLang="en-US" sz="2400" b="1" i="0" u="none" strike="noStrike" baseline="0" dirty="0">
                <a:latin typeface="MalgunGothic"/>
              </a:rPr>
              <a:t>연산에서 사용되며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, </a:t>
            </a:r>
            <a:r>
              <a:rPr lang="ko-KR" altLang="en-US" sz="2400" b="1" i="0" u="none" strike="noStrike" baseline="0" dirty="0">
                <a:latin typeface="MalgunGothic"/>
              </a:rPr>
              <a:t>영상으로 부터 특정 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feature</a:t>
            </a:r>
            <a:r>
              <a:rPr lang="ko-KR" altLang="en-US" sz="2400" b="1" i="0" u="none" strike="noStrike" baseline="0" dirty="0">
                <a:latin typeface="MalgunGothic"/>
              </a:rPr>
              <a:t>를 추출하고 싶을 때 사용한다</a:t>
            </a:r>
            <a:r>
              <a:rPr lang="en-US" altLang="ko-KR" sz="2400" b="1" i="0" u="none" strike="noStrike" baseline="0" dirty="0">
                <a:latin typeface="Tahoma" panose="020B0604030504040204" pitchFamily="34" charset="0"/>
              </a:rPr>
              <a:t>.</a:t>
            </a:r>
            <a:endParaRPr lang="en-US" altLang="ko-KR" sz="2400" b="1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DE9FD-35B1-4EEE-B6D3-0E91AF32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16" y="3273117"/>
            <a:ext cx="8438368" cy="32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799</Words>
  <Application>Microsoft Office PowerPoint</Application>
  <PresentationFormat>와이드스크린</PresentationFormat>
  <Paragraphs>120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ArialMT</vt:lpstr>
      <vt:lpstr>MalgunGothic</vt:lpstr>
      <vt:lpstr>MalgunGothicBold</vt:lpstr>
      <vt:lpstr>NEXON Lv1 Gothic OTF</vt:lpstr>
      <vt:lpstr>Tahoma-Bold</vt:lpstr>
      <vt:lpstr>나눔고딕 ExtraBold</vt:lpstr>
      <vt:lpstr>맑은 고딕</vt:lpstr>
      <vt:lpstr>Arial</vt:lpstr>
      <vt:lpstr>Calibri</vt:lpstr>
      <vt:lpstr>Tahoma</vt:lpstr>
      <vt:lpstr>Office 테마</vt:lpstr>
      <vt:lpstr>CNN</vt:lpstr>
      <vt:lpstr>CNN이란?</vt:lpstr>
      <vt:lpstr>DNN의 한계</vt:lpstr>
      <vt:lpstr>DNN의 한계</vt:lpstr>
      <vt:lpstr>DNN의 한계</vt:lpstr>
      <vt:lpstr>DNN의 한계</vt:lpstr>
      <vt:lpstr>DNN의 한계</vt:lpstr>
      <vt:lpstr>Convolutional Neural Network (CNN)</vt:lpstr>
      <vt:lpstr>Convolutional</vt:lpstr>
      <vt:lpstr>Convolutional</vt:lpstr>
      <vt:lpstr>Convolutional Neural Network (CNN)</vt:lpstr>
      <vt:lpstr>CNN의 장점</vt:lpstr>
      <vt:lpstr>DNN &amp; CNN 비교</vt:lpstr>
      <vt:lpstr>CNN 기반 분류 예시</vt:lpstr>
      <vt:lpstr>CNN – 필터를 통한 one number 추출 과정</vt:lpstr>
      <vt:lpstr>CNN – 필터를 통한 one number 추출 과정</vt:lpstr>
      <vt:lpstr>CNN – 필터를 통한 one number 추출 과정</vt:lpstr>
      <vt:lpstr>Stride?</vt:lpstr>
      <vt:lpstr>Stride?</vt:lpstr>
      <vt:lpstr>Stride?</vt:lpstr>
      <vt:lpstr>Padding?</vt:lpstr>
      <vt:lpstr>Convolution Layers</vt:lpstr>
      <vt:lpstr>Convolution Layers</vt:lpstr>
      <vt:lpstr>Pooling Layer</vt:lpstr>
      <vt:lpstr>Pooling Layer</vt:lpstr>
      <vt:lpstr>Pooling Layer</vt:lpstr>
      <vt:lpstr>Pooling Layer</vt:lpstr>
      <vt:lpstr>Fully Connected Layer (FC layer)</vt:lpstr>
      <vt:lpstr>MNIST CNN 모델 생성 실습</vt:lpstr>
      <vt:lpstr>유명한 CNN 모델 따라 만들기</vt:lpstr>
      <vt:lpstr>LeNet-5</vt:lpstr>
      <vt:lpstr>LeNet-5</vt:lpstr>
      <vt:lpstr>LeNet-5</vt:lpstr>
      <vt:lpstr>LeNet-5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박지하</dc:creator>
  <cp:lastModifiedBy>박지하</cp:lastModifiedBy>
  <cp:revision>106</cp:revision>
  <dcterms:created xsi:type="dcterms:W3CDTF">2022-01-14T05:30:48Z</dcterms:created>
  <dcterms:modified xsi:type="dcterms:W3CDTF">2022-01-16T23:29:03Z</dcterms:modified>
</cp:coreProperties>
</file>