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8" r:id="rId10"/>
    <p:sldId id="266" r:id="rId11"/>
    <p:sldId id="267" r:id="rId12"/>
    <p:sldId id="269" r:id="rId13"/>
    <p:sldId id="270" r:id="rId14"/>
    <p:sldId id="274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71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8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FC82B-BCE9-41A1-AA25-0C8046EBB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C376D8-BF78-42D9-A68E-6CC5E38650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E5D003-A1C5-40EE-9F14-B0E1F86C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A495-99DC-4C56-ADF8-03A5584E7252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78564A-E208-4E29-9051-03D725110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7F5499-B6AD-46A9-B760-0DB598F01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4107-97AA-4F18-B036-043B60D64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830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E608-D135-4301-A19F-9B143E7EF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6D8D61-7BCB-444C-B120-CDE215177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26E5DA-F236-4B57-9B90-7740D81DD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A495-99DC-4C56-ADF8-03A5584E7252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417744-7D2C-4EF0-9FC1-14F78612F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B8ECAD-903F-44CB-830E-04233D34A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4107-97AA-4F18-B036-043B60D64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42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DF2993-0E82-4E32-ABE4-3D3E94B37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AE5DBD-CD74-4484-A3F9-6A6FBC5D6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F2D0B9-6C52-4BEA-83DA-F09967A6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A495-99DC-4C56-ADF8-03A5584E7252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257AF6-A96C-427B-9DE6-9DB232797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A1B821-988A-49FB-A697-C8ED120DF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4107-97AA-4F18-B036-043B60D64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327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93BE69-7B6E-48C6-A7B8-B853A1C9A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0CF091-213C-40F0-B5E3-036980DEE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C8B2E4-9F84-4E3D-8BDA-87F40778D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A495-99DC-4C56-ADF8-03A5584E7252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DC60C6-D89C-438D-8D81-70887A110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E4BD88-3A7B-4AFE-94F7-15DA7D34F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4107-97AA-4F18-B036-043B60D64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64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35773-87B3-4F34-B35D-1CEC5B0F4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BC27FC-B92F-42DC-8E74-56925A803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6F589C-D100-4D2A-9AAD-D0767E1FB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A495-99DC-4C56-ADF8-03A5584E7252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91891D-CDB9-4447-9038-6B0FC0D25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73D6B3-2F81-4D62-9BB4-BDF60E44D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4107-97AA-4F18-B036-043B60D64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200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CB712-2082-44D2-A5F5-DEA64E5A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1CD04C-7190-491D-AEB2-9EB7B24E47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E9EB82-8BF7-4AE4-B09F-E4360B333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A2CB80-21C4-4008-BEF7-0524673A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A495-99DC-4C56-ADF8-03A5584E7252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2885E6-66EA-4611-B35C-EDA4469E4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6192AE-ED59-4757-9F0A-BA23F17AD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4107-97AA-4F18-B036-043B60D64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522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2B425-B1D6-4527-B1E9-611B6BFC6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DD0826-21F9-400C-A73E-0FE7F36F4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D6BDDF-3E9F-4A18-BAA7-0B62B4E22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3232094-26BA-4322-BE28-A54153F99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327665D-FFFA-4F14-A0DB-35C0263DED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11E639-E11E-4D43-A062-0AC124D9D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A495-99DC-4C56-ADF8-03A5584E7252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CBFF0D-DF2E-4194-A282-EB4382E58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5A4D93-12BF-4E73-95B6-C5ED81424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4107-97AA-4F18-B036-043B60D64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328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A546-0F66-45DD-A278-19AB87A37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0EE220-4A8E-4A00-B17D-14DC2DABA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A495-99DC-4C56-ADF8-03A5584E7252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35CC2C-CF0B-427B-BA7A-0E4337F70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BF5D83-8411-488A-9E7F-C16F8DF7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4107-97AA-4F18-B036-043B60D64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4F3900B-6965-49D8-8AD1-90151E938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A495-99DC-4C56-ADF8-03A5584E7252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8D895E-2881-4393-979C-F40EBB986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67970C-4833-4612-BE95-1BC1577A4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4107-97AA-4F18-B036-043B60D64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073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650A1-10CC-477A-B918-A35452ECD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FC1071-17C7-4CCC-ADAE-DB40D9A4F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CA186F-A8F7-4E71-8D82-DDB9439EE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378BF9-76D1-48C6-BD81-0538DEF5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A495-99DC-4C56-ADF8-03A5584E7252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F55CDE-1CF4-4C47-A242-8B7FC35B7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F18A62-B0BC-465A-96EB-3E5D191B9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4107-97AA-4F18-B036-043B60D64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824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DD025-78DF-4303-9967-A10577E8D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FC0450-1955-42D3-8DB1-ED8CDF8200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FA442-959B-4767-9F48-C001C8E8D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EBDD79-22AD-4991-AC59-D1C159890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A495-99DC-4C56-ADF8-03A5584E7252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869B5A-7C8A-4627-B4FA-8F31CC4FB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C54CB3-034A-413D-8938-C44200343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4107-97AA-4F18-B036-043B60D64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999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315CFF-E38F-468C-9772-1B4AE6A08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9093D3-B6CA-47E0-8A4B-7EC5F36AB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13FBA9-7F7C-42FA-A9F3-B0CFF0425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6A495-99DC-4C56-ADF8-03A5584E7252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EAE457-25A3-48BE-B3FF-8271B9AD88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8674F6-F47E-466B-9617-A9CDCCE10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E4107-97AA-4F18-B036-043B60D64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285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s231n.github.io/python-numpy-tutorial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1EAD7E7-5074-09E4-0D9F-1A771A522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1930174"/>
            <a:ext cx="66675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288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8672-ED43-456E-B32B-FB8AEEDC1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50700"/>
            <a:ext cx="9144000" cy="2387600"/>
          </a:xfrm>
        </p:spPr>
        <p:txBody>
          <a:bodyPr/>
          <a:lstStyle/>
          <a:p>
            <a:r>
              <a:rPr lang="en-US" altLang="ko-KR" b="1" dirty="0" err="1"/>
              <a:t>Numpy</a:t>
            </a:r>
            <a:r>
              <a:rPr lang="en-US" altLang="ko-KR" b="1" dirty="0"/>
              <a:t> </a:t>
            </a:r>
            <a:r>
              <a:rPr lang="ko-KR" altLang="en-US" b="1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443108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ython - Pandas 병렬처리 - Data Science | DSChloe">
            <a:extLst>
              <a:ext uri="{FF2B5EF4-FFF2-40B4-BE49-F238E27FC236}">
                <a16:creationId xmlns:a16="http://schemas.microsoft.com/office/drawing/2014/main" id="{B59A45D0-28A6-CA49-92F2-5F840F798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168" y="1038225"/>
            <a:ext cx="4389664" cy="438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086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8672-ED43-456E-B32B-FB8AEEDC1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145" y="369849"/>
            <a:ext cx="11269211" cy="748382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/>
              <a:t>Pandas</a:t>
            </a:r>
            <a:r>
              <a:rPr lang="ko-KR" altLang="en-US" sz="3600" b="1" dirty="0"/>
              <a:t>란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8DEDF0-3325-49CC-9C55-DB150A955D5D}"/>
              </a:ext>
            </a:extLst>
          </p:cNvPr>
          <p:cNvSpPr txBox="1"/>
          <p:nvPr/>
        </p:nvSpPr>
        <p:spPr>
          <a:xfrm>
            <a:off x="536895" y="1424943"/>
            <a:ext cx="11193710" cy="4764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800" b="1" dirty="0">
                <a:solidFill>
                  <a:schemeClr val="accent1"/>
                </a:solidFill>
              </a:rPr>
              <a:t> : </a:t>
            </a:r>
            <a:r>
              <a:rPr lang="ko-KR" altLang="en-US" sz="2800" b="1" dirty="0">
                <a:solidFill>
                  <a:schemeClr val="accent1"/>
                </a:solidFill>
              </a:rPr>
              <a:t>쉽고 직관적인 관계형 또는 분류된 데이터로 작업할 수 있도록</a:t>
            </a:r>
            <a:endParaRPr lang="en-US" altLang="ko-KR" sz="2800" b="1" dirty="0">
              <a:solidFill>
                <a:schemeClr val="accent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2800" b="1" dirty="0">
                <a:solidFill>
                  <a:schemeClr val="accent1"/>
                </a:solidFill>
              </a:rPr>
              <a:t>  </a:t>
            </a:r>
            <a:r>
              <a:rPr lang="ko-KR" altLang="en-US" sz="2800" b="1" dirty="0">
                <a:solidFill>
                  <a:schemeClr val="accent1"/>
                </a:solidFill>
              </a:rPr>
              <a:t>설계된 빠르고 유연하며 표현이 풍부한 데이터 구조를 제공하는</a:t>
            </a:r>
            <a:endParaRPr lang="en-US" altLang="ko-KR" sz="2800" b="1" dirty="0">
              <a:solidFill>
                <a:schemeClr val="accent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2800" b="1" dirty="0">
                <a:solidFill>
                  <a:schemeClr val="accent1"/>
                </a:solidFill>
              </a:rPr>
              <a:t>  python </a:t>
            </a:r>
            <a:r>
              <a:rPr lang="ko-KR" altLang="en-US" sz="2800" b="1" dirty="0">
                <a:solidFill>
                  <a:schemeClr val="accent1"/>
                </a:solidFill>
              </a:rPr>
              <a:t>패키지</a:t>
            </a:r>
            <a:endParaRPr lang="en-US" altLang="ko-KR" sz="2800" b="1" dirty="0">
              <a:solidFill>
                <a:schemeClr val="accent1"/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ko-KR" sz="1000" b="1" dirty="0">
              <a:solidFill>
                <a:schemeClr val="accent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2800" b="1" dirty="0">
                <a:solidFill>
                  <a:schemeClr val="accent1"/>
                </a:solidFill>
              </a:rPr>
              <a:t> </a:t>
            </a:r>
            <a:r>
              <a:rPr lang="en-US" altLang="ko-KR" sz="2800" b="1" dirty="0"/>
              <a:t>-&gt; </a:t>
            </a:r>
            <a:r>
              <a:rPr lang="ko-KR" altLang="en-US" sz="2800" b="1" dirty="0"/>
              <a:t>실용적인 실제 데이터 분석을 수행하기 위한 고수준의 객체</a:t>
            </a:r>
            <a:endParaRPr lang="en-US" altLang="ko-KR" sz="2800" b="1" dirty="0"/>
          </a:p>
          <a:p>
            <a:pPr algn="just">
              <a:lnSpc>
                <a:spcPct val="150000"/>
              </a:lnSpc>
            </a:pPr>
            <a:r>
              <a:rPr lang="en-US" altLang="ko-KR" sz="2800" b="1" dirty="0"/>
              <a:t>    </a:t>
            </a:r>
            <a:r>
              <a:rPr lang="ko-KR" altLang="en-US" sz="2800" b="1" dirty="0"/>
              <a:t>형태를 목표로 한다</a:t>
            </a:r>
            <a:r>
              <a:rPr lang="en-US" altLang="ko-KR" sz="2800" b="1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2800" b="1" dirty="0"/>
              <a:t> -&gt; </a:t>
            </a:r>
            <a:r>
              <a:rPr lang="ko-KR" altLang="en-US" sz="2800" b="1" dirty="0"/>
              <a:t>어떤 언어로도 사용할 수 있는 가장 강력하고 유연한 오픈 소스</a:t>
            </a:r>
            <a:endParaRPr lang="en-US" altLang="ko-KR" sz="2800" b="1" dirty="0"/>
          </a:p>
          <a:p>
            <a:pPr algn="just">
              <a:lnSpc>
                <a:spcPct val="150000"/>
              </a:lnSpc>
            </a:pPr>
            <a:r>
              <a:rPr lang="en-US" altLang="ko-KR" sz="2800" b="1" dirty="0"/>
              <a:t>    </a:t>
            </a:r>
            <a:r>
              <a:rPr lang="ko-KR" altLang="en-US" sz="2800" b="1" dirty="0"/>
              <a:t>데이터 분석 및 조직 도구가 되는 넓은 목표를 갖고 있다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56053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8672-ED43-456E-B32B-FB8AEEDC1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145" y="369849"/>
            <a:ext cx="11269211" cy="748382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b="1" dirty="0"/>
              <a:t>데이터 분석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8DEDF0-3325-49CC-9C55-DB150A955D5D}"/>
              </a:ext>
            </a:extLst>
          </p:cNvPr>
          <p:cNvSpPr txBox="1"/>
          <p:nvPr/>
        </p:nvSpPr>
        <p:spPr>
          <a:xfrm>
            <a:off x="536895" y="1424943"/>
            <a:ext cx="11193710" cy="4314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800" b="1" dirty="0">
                <a:solidFill>
                  <a:schemeClr val="accent1"/>
                </a:solidFill>
              </a:rPr>
              <a:t>* </a:t>
            </a:r>
            <a:r>
              <a:rPr lang="ko-KR" altLang="en-US" sz="2800" b="1" dirty="0">
                <a:solidFill>
                  <a:schemeClr val="accent1"/>
                </a:solidFill>
              </a:rPr>
              <a:t>다음과 같은 종류의 데이터 분석에 적합</a:t>
            </a:r>
            <a:endParaRPr lang="en-US" altLang="ko-KR" sz="2800" b="1" dirty="0">
              <a:solidFill>
                <a:schemeClr val="accent1"/>
              </a:solidFill>
            </a:endParaRPr>
          </a:p>
          <a:p>
            <a:pPr marL="514350" indent="-514350" algn="just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2400" b="1" dirty="0"/>
              <a:t>SQL </a:t>
            </a:r>
            <a:r>
              <a:rPr lang="ko-KR" altLang="en-US" sz="2400" b="1" dirty="0"/>
              <a:t>테이블 또는 </a:t>
            </a:r>
            <a:r>
              <a:rPr lang="en-US" altLang="ko-KR" sz="2400" b="1" dirty="0"/>
              <a:t>Excel </a:t>
            </a:r>
            <a:r>
              <a:rPr lang="ko-KR" altLang="en-US" sz="2400" b="1" dirty="0"/>
              <a:t>스프레드 시트와 같이 이질적으로 유형이 지정된   열이 있는 테이블 형식의 데이터</a:t>
            </a:r>
            <a:endParaRPr lang="en-US" altLang="ko-KR" sz="2400" b="1" dirty="0"/>
          </a:p>
          <a:p>
            <a:pPr marL="514350" indent="-514350" algn="just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2400" b="1" dirty="0"/>
              <a:t>정렬되어 있거나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정렬되지 않은 시계열 데이터</a:t>
            </a:r>
            <a:endParaRPr lang="en-US" altLang="ko-KR" sz="2400" b="1" dirty="0"/>
          </a:p>
          <a:p>
            <a:pPr marL="514350" indent="-514350" algn="just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2400" b="1" dirty="0"/>
              <a:t>행 및 열 레이블이 포함된 임의의 행렬 데이터</a:t>
            </a:r>
            <a:endParaRPr lang="en-US" altLang="ko-KR" sz="2400" b="1" dirty="0"/>
          </a:p>
          <a:p>
            <a:pPr marL="514350" indent="-514350" algn="just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2400" b="1" dirty="0"/>
              <a:t>이외의 다른 형태의 관찰 및 통계 데이터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2958420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8672-ED43-456E-B32B-FB8AEEDC1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145" y="369849"/>
            <a:ext cx="11269211" cy="748382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b="1" dirty="0"/>
              <a:t>데이터 구조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992345-99BF-B5FC-1BD0-9A148C2BB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081" y="1167218"/>
            <a:ext cx="5299183" cy="4953265"/>
          </a:xfrm>
          <a:prstGeom prst="rect">
            <a:avLst/>
          </a:prstGeom>
        </p:spPr>
      </p:pic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9433201E-E900-3FFD-5FE1-3B5788C4F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508731"/>
              </p:ext>
            </p:extLst>
          </p:nvPr>
        </p:nvGraphicFramePr>
        <p:xfrm>
          <a:off x="213736" y="2548468"/>
          <a:ext cx="6285035" cy="2308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097">
                  <a:extLst>
                    <a:ext uri="{9D8B030D-6E8A-4147-A177-3AD203B41FA5}">
                      <a16:colId xmlns:a16="http://schemas.microsoft.com/office/drawing/2014/main" val="3053563069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3954201088"/>
                    </a:ext>
                  </a:extLst>
                </a:gridCol>
                <a:gridCol w="3937758">
                  <a:extLst>
                    <a:ext uri="{9D8B030D-6E8A-4147-A177-3AD203B41FA5}">
                      <a16:colId xmlns:a16="http://schemas.microsoft.com/office/drawing/2014/main" val="1994327206"/>
                    </a:ext>
                  </a:extLst>
                </a:gridCol>
              </a:tblGrid>
              <a:tr h="5539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차원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5457533"/>
                  </a:ext>
                </a:extLst>
              </a:tr>
              <a:tr h="7585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r>
                        <a:rPr lang="ko-KR" altLang="en-US" b="1" dirty="0"/>
                        <a:t>차원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Series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균일한 유형의 배열로 표시된 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차원 데이터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5286881"/>
                  </a:ext>
                </a:extLst>
              </a:tr>
              <a:tr h="996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r>
                        <a:rPr lang="ko-KR" altLang="en-US" b="1" dirty="0"/>
                        <a:t>차원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DataFrame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/>
                        <a:t>잠재적으로 유형이 지정되어 열이 있고 크기가 가변적인 </a:t>
                      </a:r>
                      <a:r>
                        <a:rPr lang="en-US" altLang="ko-KR" b="1" dirty="0"/>
                        <a:t>‘</a:t>
                      </a:r>
                      <a:r>
                        <a:rPr lang="ko-KR" altLang="en-US" b="1" dirty="0"/>
                        <a:t>테이블</a:t>
                      </a:r>
                      <a:r>
                        <a:rPr lang="en-US" altLang="ko-KR" b="1" dirty="0"/>
                        <a:t>’</a:t>
                      </a:r>
                      <a:r>
                        <a:rPr lang="ko-KR" altLang="en-US" b="1" dirty="0"/>
                        <a:t> 형식의 </a:t>
                      </a:r>
                      <a:r>
                        <a:rPr lang="en-US" altLang="ko-KR" b="1" dirty="0"/>
                        <a:t>2</a:t>
                      </a:r>
                      <a:r>
                        <a:rPr lang="ko-KR" altLang="en-US" b="1" dirty="0"/>
                        <a:t>차원 데이터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060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303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8672-ED43-456E-B32B-FB8AEEDC1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145" y="369849"/>
            <a:ext cx="11269211" cy="748382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/>
              <a:t>Pandas</a:t>
            </a:r>
            <a:r>
              <a:rPr lang="ko-KR" altLang="en-US" sz="3600" b="1" dirty="0"/>
              <a:t>로 가능한 것들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8DEDF0-3325-49CC-9C55-DB150A955D5D}"/>
              </a:ext>
            </a:extLst>
          </p:cNvPr>
          <p:cNvSpPr txBox="1"/>
          <p:nvPr/>
        </p:nvSpPr>
        <p:spPr>
          <a:xfrm>
            <a:off x="536895" y="1424943"/>
            <a:ext cx="11193710" cy="389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400" b="1" i="0" dirty="0">
                <a:effectLst/>
                <a:latin typeface="+mn-ea"/>
              </a:rPr>
              <a:t>Python </a:t>
            </a:r>
            <a:r>
              <a:rPr lang="ko-KR" altLang="en-US" sz="2400" b="1" i="0" dirty="0">
                <a:effectLst/>
                <a:latin typeface="+mn-ea"/>
              </a:rPr>
              <a:t>자료구조와의 호환</a:t>
            </a:r>
            <a:r>
              <a:rPr lang="en-US" altLang="ko-KR" sz="2400" b="1" i="0" dirty="0">
                <a:effectLst/>
                <a:latin typeface="+mn-ea"/>
              </a:rPr>
              <a:t>(List ,Tuple, </a:t>
            </a:r>
            <a:r>
              <a:rPr lang="en-US" altLang="ko-KR" sz="2400" b="1" i="0" dirty="0" err="1">
                <a:effectLst/>
                <a:latin typeface="+mn-ea"/>
              </a:rPr>
              <a:t>Dict</a:t>
            </a:r>
            <a:r>
              <a:rPr lang="en-US" altLang="ko-KR" sz="2400" b="1" i="0" dirty="0">
                <a:effectLst/>
                <a:latin typeface="+mn-ea"/>
              </a:rPr>
              <a:t>, </a:t>
            </a:r>
            <a:r>
              <a:rPr lang="en-US" altLang="ko-KR" sz="2400" b="1" i="0" dirty="0" err="1">
                <a:effectLst/>
                <a:latin typeface="+mn-ea"/>
              </a:rPr>
              <a:t>NumpyArray</a:t>
            </a:r>
            <a:r>
              <a:rPr lang="en-US" altLang="ko-KR" sz="2400" b="1" i="0" dirty="0">
                <a:effectLst/>
                <a:latin typeface="+mn-ea"/>
              </a:rPr>
              <a:t> </a:t>
            </a:r>
            <a:r>
              <a:rPr lang="ko-KR" altLang="en-US" sz="2400" b="1" i="0" dirty="0">
                <a:effectLst/>
                <a:latin typeface="+mn-ea"/>
              </a:rPr>
              <a:t>등</a:t>
            </a:r>
            <a:r>
              <a:rPr lang="en-US" altLang="ko-KR" sz="2400" b="1" i="0" dirty="0">
                <a:effectLst/>
                <a:latin typeface="+mn-ea"/>
              </a:rPr>
              <a:t>)</a:t>
            </a:r>
          </a:p>
          <a:p>
            <a:pPr marL="457200" indent="-457200" algn="l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b="1" i="0" dirty="0">
                <a:effectLst/>
                <a:latin typeface="+mn-ea"/>
              </a:rPr>
              <a:t>큰 데이터의 빠른 </a:t>
            </a:r>
            <a:r>
              <a:rPr lang="en-US" altLang="ko-KR" sz="2400" b="1" i="0" dirty="0">
                <a:effectLst/>
                <a:latin typeface="+mn-ea"/>
              </a:rPr>
              <a:t>Indexing, Slicing, Sorting</a:t>
            </a:r>
            <a:r>
              <a:rPr lang="ko-KR" altLang="en-US" sz="2400" b="1" i="0" dirty="0">
                <a:effectLst/>
                <a:latin typeface="+mn-ea"/>
              </a:rPr>
              <a:t> 하는 기능</a:t>
            </a:r>
          </a:p>
          <a:p>
            <a:pPr marL="457200" indent="-457200" algn="l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b="1" i="0" dirty="0">
                <a:effectLst/>
                <a:latin typeface="+mn-ea"/>
              </a:rPr>
              <a:t>두 데이터 간의 </a:t>
            </a:r>
            <a:r>
              <a:rPr lang="en-US" altLang="ko-KR" sz="2400" b="1" i="0" dirty="0">
                <a:effectLst/>
                <a:latin typeface="+mn-ea"/>
              </a:rPr>
              <a:t>Join(</a:t>
            </a:r>
            <a:r>
              <a:rPr lang="ko-KR" altLang="en-US" sz="2400" b="1" i="0" dirty="0">
                <a:effectLst/>
                <a:latin typeface="+mn-ea"/>
              </a:rPr>
              <a:t>행</a:t>
            </a:r>
            <a:r>
              <a:rPr lang="en-US" altLang="ko-KR" sz="2400" b="1" i="0" dirty="0">
                <a:effectLst/>
                <a:latin typeface="+mn-ea"/>
              </a:rPr>
              <a:t>,</a:t>
            </a:r>
            <a:r>
              <a:rPr lang="ko-KR" altLang="en-US" sz="2400" b="1" i="0" dirty="0">
                <a:effectLst/>
                <a:latin typeface="+mn-ea"/>
              </a:rPr>
              <a:t>열 방향</a:t>
            </a:r>
            <a:r>
              <a:rPr lang="en-US" altLang="ko-KR" sz="2400" b="1" i="0" dirty="0">
                <a:effectLst/>
                <a:latin typeface="+mn-ea"/>
              </a:rPr>
              <a:t>) </a:t>
            </a:r>
            <a:r>
              <a:rPr lang="ko-KR" altLang="en-US" sz="2400" b="1" i="0" dirty="0">
                <a:effectLst/>
                <a:latin typeface="+mn-ea"/>
              </a:rPr>
              <a:t>기능</a:t>
            </a:r>
          </a:p>
          <a:p>
            <a:pPr marL="457200" indent="-457200" algn="l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b="1" i="0" dirty="0">
                <a:effectLst/>
                <a:latin typeface="+mn-ea"/>
              </a:rPr>
              <a:t>데이터의 </a:t>
            </a:r>
            <a:r>
              <a:rPr lang="ko-KR" altLang="en-US" sz="2400" b="1" i="0" dirty="0" err="1">
                <a:effectLst/>
                <a:latin typeface="+mn-ea"/>
              </a:rPr>
              <a:t>피봇팅</a:t>
            </a:r>
            <a:r>
              <a:rPr lang="ko-KR" altLang="en-US" sz="2400" b="1" i="0" dirty="0">
                <a:effectLst/>
                <a:latin typeface="+mn-ea"/>
              </a:rPr>
              <a:t> 및 </a:t>
            </a:r>
            <a:r>
              <a:rPr lang="ko-KR" altLang="en-US" sz="2400" b="1" i="0" dirty="0" err="1">
                <a:effectLst/>
                <a:latin typeface="+mn-ea"/>
              </a:rPr>
              <a:t>그룹핑</a:t>
            </a:r>
            <a:endParaRPr lang="ko-KR" altLang="en-US" sz="2400" b="1" i="0" dirty="0">
              <a:effectLst/>
              <a:latin typeface="+mn-ea"/>
            </a:endParaRPr>
          </a:p>
          <a:p>
            <a:pPr marL="457200" indent="-457200" algn="l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b="1" i="0" dirty="0">
                <a:effectLst/>
                <a:latin typeface="+mn-ea"/>
              </a:rPr>
              <a:t>데이터의 통계 및 시각화 기능</a:t>
            </a:r>
          </a:p>
          <a:p>
            <a:pPr marL="457200" indent="-457200" algn="l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b="1" i="0" dirty="0">
                <a:effectLst/>
                <a:latin typeface="+mn-ea"/>
              </a:rPr>
              <a:t>외부 데이터를 입력 받아 </a:t>
            </a:r>
            <a:r>
              <a:rPr lang="en-US" altLang="ko-KR" sz="2400" b="1" i="0" dirty="0">
                <a:effectLst/>
                <a:latin typeface="+mn-ea"/>
              </a:rPr>
              <a:t>Pandas </a:t>
            </a:r>
            <a:r>
              <a:rPr lang="ko-KR" altLang="en-US" sz="2400" b="1" i="0" dirty="0">
                <a:effectLst/>
                <a:latin typeface="+mn-ea"/>
              </a:rPr>
              <a:t>자료구조로 저장 및 출력</a:t>
            </a:r>
            <a:r>
              <a:rPr lang="en-US" altLang="ko-KR" sz="2400" b="1" i="0" dirty="0">
                <a:effectLst/>
                <a:latin typeface="+mn-ea"/>
              </a:rPr>
              <a:t>(CSV, </a:t>
            </a:r>
            <a:r>
              <a:rPr lang="ko-KR" altLang="en-US" sz="2400" b="1" i="0" dirty="0">
                <a:effectLst/>
                <a:latin typeface="+mn-ea"/>
              </a:rPr>
              <a:t>구분자가 있는 </a:t>
            </a:r>
            <a:r>
              <a:rPr lang="en-US" altLang="ko-KR" sz="2400" b="1" i="0" dirty="0">
                <a:effectLst/>
                <a:latin typeface="+mn-ea"/>
              </a:rPr>
              <a:t>txt, </a:t>
            </a:r>
            <a:r>
              <a:rPr lang="ko-KR" altLang="en-US" sz="2400" b="1" i="0" dirty="0">
                <a:effectLst/>
                <a:latin typeface="+mn-ea"/>
              </a:rPr>
              <a:t>엑셀데이터</a:t>
            </a:r>
            <a:r>
              <a:rPr lang="en-US" altLang="ko-KR" sz="2400" b="1" i="0" dirty="0">
                <a:effectLst/>
                <a:latin typeface="+mn-ea"/>
              </a:rPr>
              <a:t>, SQL database, XML </a:t>
            </a:r>
            <a:r>
              <a:rPr lang="ko-KR" altLang="en-US" sz="2400" b="1" i="0" dirty="0">
                <a:effectLst/>
                <a:latin typeface="+mn-ea"/>
              </a:rPr>
              <a:t>등</a:t>
            </a:r>
            <a:r>
              <a:rPr lang="en-US" altLang="ko-KR" sz="2400" b="1" i="0" dirty="0">
                <a:effectLst/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43016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8672-ED43-456E-B32B-FB8AEEDC1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145" y="354974"/>
            <a:ext cx="11269211" cy="748382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/>
              <a:t>Use</a:t>
            </a:r>
            <a:endParaRPr lang="ko-KR" altLang="en-US" sz="3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D2C9E-E02E-64BB-B437-8DE1D7AAA638}"/>
              </a:ext>
            </a:extLst>
          </p:cNvPr>
          <p:cNvSpPr txBox="1"/>
          <p:nvPr/>
        </p:nvSpPr>
        <p:spPr>
          <a:xfrm>
            <a:off x="499145" y="1332434"/>
            <a:ext cx="11193710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800" b="1" dirty="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ko-KR" altLang="en-US" sz="2800" b="1" dirty="0">
                <a:solidFill>
                  <a:schemeClr val="accent1">
                    <a:lumMod val="50000"/>
                  </a:schemeClr>
                </a:solidFill>
              </a:rPr>
              <a:t>설치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73FDE-7745-4AA2-1FAF-AB2970ACA5B2}"/>
              </a:ext>
            </a:extLst>
          </p:cNvPr>
          <p:cNvSpPr txBox="1"/>
          <p:nvPr/>
        </p:nvSpPr>
        <p:spPr>
          <a:xfrm>
            <a:off x="536895" y="1987806"/>
            <a:ext cx="11193710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b="1" dirty="0"/>
              <a:t>pip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install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A0E060-00D2-8897-8967-F13BA7BEE93D}"/>
              </a:ext>
            </a:extLst>
          </p:cNvPr>
          <p:cNvSpPr txBox="1"/>
          <p:nvPr/>
        </p:nvSpPr>
        <p:spPr>
          <a:xfrm>
            <a:off x="499145" y="2872256"/>
            <a:ext cx="11193710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800" b="1" dirty="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ko-KR" altLang="en-US" sz="2800" b="1" dirty="0">
                <a:solidFill>
                  <a:schemeClr val="accent1">
                    <a:lumMod val="50000"/>
                  </a:schemeClr>
                </a:solidFill>
              </a:rPr>
              <a:t>모듈 가져오기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309668-2571-75EF-8C81-A77246AD14B4}"/>
              </a:ext>
            </a:extLst>
          </p:cNvPr>
          <p:cNvSpPr txBox="1"/>
          <p:nvPr/>
        </p:nvSpPr>
        <p:spPr>
          <a:xfrm>
            <a:off x="536895" y="3527628"/>
            <a:ext cx="11193710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b="1" dirty="0"/>
              <a:t>import pandas as @@ (</a:t>
            </a:r>
            <a:r>
              <a:rPr lang="ko-KR" altLang="en-US" sz="2400" b="1" dirty="0"/>
              <a:t>일반적으로 </a:t>
            </a:r>
            <a:r>
              <a:rPr lang="en-US" altLang="ko-KR" sz="2400" b="1" dirty="0"/>
              <a:t>pd</a:t>
            </a:r>
            <a:r>
              <a:rPr lang="ko-KR" altLang="en-US" sz="2400" b="1" dirty="0"/>
              <a:t>라고 지정하고 사용한다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887707-A10A-59DF-D87E-BD6A9B30226A}"/>
              </a:ext>
            </a:extLst>
          </p:cNvPr>
          <p:cNvSpPr txBox="1"/>
          <p:nvPr/>
        </p:nvSpPr>
        <p:spPr>
          <a:xfrm>
            <a:off x="499145" y="4412078"/>
            <a:ext cx="11193710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800" b="1" dirty="0">
                <a:solidFill>
                  <a:schemeClr val="accent1">
                    <a:lumMod val="50000"/>
                  </a:schemeClr>
                </a:solidFill>
              </a:rPr>
              <a:t>3. </a:t>
            </a:r>
            <a:r>
              <a:rPr lang="ko-KR" altLang="en-US" sz="2800" b="1" dirty="0">
                <a:solidFill>
                  <a:schemeClr val="accent1">
                    <a:lumMod val="50000"/>
                  </a:schemeClr>
                </a:solidFill>
              </a:rPr>
              <a:t>활용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50C756-ED45-A978-41C2-ED207B7142AC}"/>
              </a:ext>
            </a:extLst>
          </p:cNvPr>
          <p:cNvSpPr txBox="1"/>
          <p:nvPr/>
        </p:nvSpPr>
        <p:spPr>
          <a:xfrm>
            <a:off x="536895" y="5067450"/>
            <a:ext cx="11193710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b="1" dirty="0"/>
              <a:t>(</a:t>
            </a:r>
            <a:r>
              <a:rPr lang="ko-KR" altLang="en-US" sz="2400" b="1" dirty="0"/>
              <a:t>실습 참고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46129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8672-ED43-456E-B32B-FB8AEEDC1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50700"/>
            <a:ext cx="9144000" cy="2387600"/>
          </a:xfrm>
        </p:spPr>
        <p:txBody>
          <a:bodyPr/>
          <a:lstStyle/>
          <a:p>
            <a:r>
              <a:rPr lang="en-US" altLang="ko-KR" b="1" dirty="0"/>
              <a:t>Pandas </a:t>
            </a:r>
            <a:r>
              <a:rPr lang="ko-KR" altLang="en-US" b="1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1594453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8672-ED43-456E-B32B-FB8AEEDC1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145" y="369849"/>
            <a:ext cx="11269211" cy="748382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err="1"/>
              <a:t>Numpy</a:t>
            </a:r>
            <a:r>
              <a:rPr lang="ko-KR" altLang="en-US" sz="3600" b="1" dirty="0"/>
              <a:t>란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8DEDF0-3325-49CC-9C55-DB150A955D5D}"/>
              </a:ext>
            </a:extLst>
          </p:cNvPr>
          <p:cNvSpPr txBox="1"/>
          <p:nvPr/>
        </p:nvSpPr>
        <p:spPr>
          <a:xfrm>
            <a:off x="536895" y="1424943"/>
            <a:ext cx="11193710" cy="4302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 err="1">
                <a:solidFill>
                  <a:schemeClr val="accent2"/>
                </a:solidFill>
              </a:rPr>
              <a:t>Numpy</a:t>
            </a:r>
            <a:r>
              <a:rPr lang="en-US" altLang="ko-KR" sz="3600" b="1" dirty="0">
                <a:solidFill>
                  <a:schemeClr val="accent2"/>
                </a:solidFill>
              </a:rPr>
              <a:t> = Numerical Python</a:t>
            </a:r>
          </a:p>
          <a:p>
            <a:pPr algn="just">
              <a:lnSpc>
                <a:spcPct val="150000"/>
              </a:lnSpc>
            </a:pPr>
            <a:endParaRPr lang="en-US" altLang="ko-KR" sz="2800" b="1" dirty="0">
              <a:solidFill>
                <a:schemeClr val="accent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2800" b="1" dirty="0">
                <a:solidFill>
                  <a:schemeClr val="accent1"/>
                </a:solidFill>
              </a:rPr>
              <a:t>   : N</a:t>
            </a:r>
            <a:r>
              <a:rPr lang="ko-KR" altLang="en-US" sz="2800" b="1" dirty="0">
                <a:solidFill>
                  <a:schemeClr val="accent1"/>
                </a:solidFill>
              </a:rPr>
              <a:t>차원 배열을 쉽게 처리하고 효율적으로 사용할 수 있도록</a:t>
            </a:r>
            <a:endParaRPr lang="en-US" altLang="ko-KR" sz="2800" b="1" dirty="0">
              <a:solidFill>
                <a:schemeClr val="accent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2800" b="1" dirty="0">
                <a:solidFill>
                  <a:schemeClr val="accent1"/>
                </a:solidFill>
              </a:rPr>
              <a:t>    지원하는 </a:t>
            </a:r>
            <a:r>
              <a:rPr lang="en-US" altLang="ko-KR" sz="2800" b="1" dirty="0">
                <a:solidFill>
                  <a:schemeClr val="accent1"/>
                </a:solidFill>
              </a:rPr>
              <a:t>python </a:t>
            </a:r>
            <a:r>
              <a:rPr lang="ko-KR" altLang="en-US" sz="2800" b="1" dirty="0">
                <a:solidFill>
                  <a:schemeClr val="accent1"/>
                </a:solidFill>
              </a:rPr>
              <a:t>패키지</a:t>
            </a:r>
            <a:endParaRPr lang="en-US" altLang="ko-KR" sz="2800" b="1" dirty="0">
              <a:solidFill>
                <a:schemeClr val="accent1"/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ko-KR" sz="1000" b="1" dirty="0">
              <a:solidFill>
                <a:schemeClr val="accent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2800" b="1" dirty="0">
                <a:solidFill>
                  <a:schemeClr val="accent1"/>
                </a:solidFill>
              </a:rPr>
              <a:t>   </a:t>
            </a:r>
            <a:r>
              <a:rPr lang="en-US" altLang="ko-KR" sz="2800" b="1" dirty="0"/>
              <a:t>-&gt; </a:t>
            </a:r>
            <a:r>
              <a:rPr lang="ko-KR" altLang="en-US" sz="2800" b="1" dirty="0"/>
              <a:t>대용량의 배열과 행렬 연산을 빠르게 수행하고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고차원적인</a:t>
            </a:r>
            <a:endParaRPr lang="en-US" altLang="ko-KR" sz="2800" b="1" dirty="0"/>
          </a:p>
          <a:p>
            <a:pPr algn="just">
              <a:lnSpc>
                <a:spcPct val="150000"/>
              </a:lnSpc>
            </a:pPr>
            <a:r>
              <a:rPr lang="en-US" altLang="ko-KR" sz="2800" b="1" dirty="0"/>
              <a:t>     </a:t>
            </a:r>
            <a:r>
              <a:rPr lang="ko-KR" altLang="en-US" sz="2800" b="1" dirty="0"/>
              <a:t>수학 연산자와 함수를 포함하고 있는 라이브러리이다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46311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8672-ED43-456E-B32B-FB8AEEDC1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145" y="354974"/>
            <a:ext cx="11269211" cy="748382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err="1"/>
              <a:t>Numpy</a:t>
            </a:r>
            <a:r>
              <a:rPr lang="en-US" altLang="ko-KR" sz="3600" b="1" dirty="0"/>
              <a:t> </a:t>
            </a:r>
            <a:r>
              <a:rPr lang="ko-KR" altLang="en-US" sz="3600" b="1" dirty="0"/>
              <a:t>특징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8DEDF0-3325-49CC-9C55-DB150A955D5D}"/>
              </a:ext>
            </a:extLst>
          </p:cNvPr>
          <p:cNvSpPr txBox="1"/>
          <p:nvPr/>
        </p:nvSpPr>
        <p:spPr>
          <a:xfrm>
            <a:off x="499145" y="1299776"/>
            <a:ext cx="11193710" cy="4210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50000"/>
              </a:lnSpc>
              <a:buFontTx/>
              <a:buChar char="-"/>
            </a:pPr>
            <a:r>
              <a:rPr lang="ko-KR" altLang="en-US" sz="2800" b="1" i="0" u="none" strike="noStrike" baseline="0" dirty="0">
                <a:solidFill>
                  <a:schemeClr val="accent1">
                    <a:lumMod val="50000"/>
                  </a:schemeClr>
                </a:solidFill>
                <a:latin typeface="MalgunGothicBold"/>
              </a:rPr>
              <a:t>일반 </a:t>
            </a:r>
            <a:r>
              <a:rPr lang="en-US" altLang="ko-KR" sz="2800" b="1" dirty="0">
                <a:solidFill>
                  <a:schemeClr val="accent1">
                    <a:lumMod val="50000"/>
                  </a:schemeClr>
                </a:solidFill>
                <a:latin typeface="MalgunGothicBold"/>
              </a:rPr>
              <a:t>list</a:t>
            </a:r>
            <a:r>
              <a:rPr lang="ko-KR" altLang="en-US" sz="2800" b="1" dirty="0">
                <a:solidFill>
                  <a:schemeClr val="accent1">
                    <a:lumMod val="50000"/>
                  </a:schemeClr>
                </a:solidFill>
                <a:latin typeface="MalgunGothicBold"/>
              </a:rPr>
              <a:t>에 비해 빠르고</a:t>
            </a:r>
            <a:r>
              <a:rPr lang="en-US" altLang="ko-KR" sz="2800" b="1" dirty="0">
                <a:solidFill>
                  <a:schemeClr val="accent1">
                    <a:lumMod val="50000"/>
                  </a:schemeClr>
                </a:solidFill>
                <a:latin typeface="MalgunGothicBold"/>
              </a:rPr>
              <a:t>, </a:t>
            </a:r>
            <a:r>
              <a:rPr lang="ko-KR" altLang="en-US" sz="2800" b="1" dirty="0">
                <a:solidFill>
                  <a:schemeClr val="accent1">
                    <a:lumMod val="50000"/>
                  </a:schemeClr>
                </a:solidFill>
                <a:latin typeface="MalgunGothicBold"/>
              </a:rPr>
              <a:t>메모리를 효율적으로 사용함</a:t>
            </a:r>
            <a:endParaRPr lang="en-US" altLang="ko-KR" sz="2800" b="1" dirty="0">
              <a:solidFill>
                <a:schemeClr val="accent1">
                  <a:lumMod val="50000"/>
                </a:schemeClr>
              </a:solidFill>
              <a:latin typeface="MalgunGothicBold"/>
            </a:endParaRPr>
          </a:p>
          <a:p>
            <a:pPr marL="457200" indent="-457200" algn="just">
              <a:lnSpc>
                <a:spcPct val="250000"/>
              </a:lnSpc>
              <a:buFontTx/>
              <a:buChar char="-"/>
            </a:pPr>
            <a:r>
              <a:rPr lang="ko-KR" altLang="en-US" sz="2800" b="1" dirty="0" err="1">
                <a:solidFill>
                  <a:schemeClr val="accent1">
                    <a:lumMod val="50000"/>
                  </a:schemeClr>
                </a:solidFill>
                <a:latin typeface="MalgunGothicBold"/>
              </a:rPr>
              <a:t>반복문</a:t>
            </a:r>
            <a:r>
              <a:rPr lang="ko-KR" altLang="en-US" sz="2800" b="1" dirty="0">
                <a:solidFill>
                  <a:schemeClr val="accent1">
                    <a:lumMod val="50000"/>
                  </a:schemeClr>
                </a:solidFill>
                <a:latin typeface="MalgunGothicBold"/>
              </a:rPr>
              <a:t> 없이 데이터 배열에 대한 처리를 지원 </a:t>
            </a:r>
            <a:r>
              <a:rPr lang="en-US" altLang="ko-KR" sz="2800" b="1" dirty="0">
                <a:solidFill>
                  <a:schemeClr val="accent1">
                    <a:lumMod val="50000"/>
                  </a:schemeClr>
                </a:solidFill>
                <a:latin typeface="MalgunGothicBold"/>
              </a:rPr>
              <a:t>-&gt; fast &amp; convenient</a:t>
            </a:r>
          </a:p>
          <a:p>
            <a:pPr marL="457200" indent="-457200" algn="just">
              <a:lnSpc>
                <a:spcPct val="250000"/>
              </a:lnSpc>
              <a:buFontTx/>
              <a:buChar char="-"/>
            </a:pPr>
            <a:r>
              <a:rPr lang="ko-KR" altLang="en-US" sz="2800" b="1" dirty="0">
                <a:solidFill>
                  <a:schemeClr val="accent1">
                    <a:lumMod val="50000"/>
                  </a:schemeClr>
                </a:solidFill>
              </a:rPr>
              <a:t>선형대수와 관련된 다양한 기능을 제공함</a:t>
            </a:r>
            <a:endParaRPr lang="en-US" altLang="ko-KR" sz="28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algn="just">
              <a:lnSpc>
                <a:spcPct val="250000"/>
              </a:lnSpc>
              <a:buFontTx/>
              <a:buChar char="-"/>
            </a:pPr>
            <a:r>
              <a:rPr lang="en-US" altLang="ko-KR" sz="2800" b="1" dirty="0">
                <a:solidFill>
                  <a:schemeClr val="accent1">
                    <a:lumMod val="50000"/>
                  </a:schemeClr>
                </a:solidFill>
              </a:rPr>
              <a:t>C, C++, </a:t>
            </a:r>
            <a:r>
              <a:rPr lang="ko-KR" altLang="en-US" sz="2800" b="1" dirty="0">
                <a:solidFill>
                  <a:schemeClr val="accent1">
                    <a:lumMod val="50000"/>
                  </a:schemeClr>
                </a:solidFill>
              </a:rPr>
              <a:t>포트란 등의 언어와 통합이 가능함</a:t>
            </a:r>
          </a:p>
        </p:txBody>
      </p:sp>
    </p:spTree>
    <p:extLst>
      <p:ext uri="{BB962C8B-B14F-4D97-AF65-F5344CB8AC3E}">
        <p14:creationId xmlns:p14="http://schemas.microsoft.com/office/powerpoint/2010/main" val="257916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8672-ED43-456E-B32B-FB8AEEDC1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145" y="354974"/>
            <a:ext cx="11269211" cy="748382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b="1" dirty="0"/>
              <a:t>왜 빠를까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D2C9E-E02E-64BB-B437-8DE1D7AAA638}"/>
              </a:ext>
            </a:extLst>
          </p:cNvPr>
          <p:cNvSpPr txBox="1"/>
          <p:nvPr/>
        </p:nvSpPr>
        <p:spPr>
          <a:xfrm>
            <a:off x="499145" y="1332434"/>
            <a:ext cx="11193710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800" b="1" dirty="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ko-KR" altLang="en-US" sz="2800" b="1" dirty="0">
                <a:solidFill>
                  <a:schemeClr val="accent1">
                    <a:lumMod val="50000"/>
                  </a:schemeClr>
                </a:solidFill>
              </a:rPr>
              <a:t>동일한 타입</a:t>
            </a:r>
            <a:r>
              <a:rPr lang="en-US" altLang="ko-KR" sz="2800" b="1" dirty="0">
                <a:solidFill>
                  <a:schemeClr val="accent1">
                    <a:lumMod val="50000"/>
                  </a:schemeClr>
                </a:solidFill>
              </a:rPr>
              <a:t>(Fixed Type)</a:t>
            </a:r>
            <a:endParaRPr lang="ko-KR" alt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ED16D2-CC1B-ECC9-C3B6-A28850FB9E88}"/>
              </a:ext>
            </a:extLst>
          </p:cNvPr>
          <p:cNvSpPr txBox="1"/>
          <p:nvPr/>
        </p:nvSpPr>
        <p:spPr>
          <a:xfrm>
            <a:off x="597119" y="3477974"/>
            <a:ext cx="562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/>
              <a:t>5</a:t>
            </a:r>
            <a:endParaRPr lang="ko-KR" altLang="en-US" sz="4000" b="1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CC0B798-32EE-7303-E38D-9C084E8BB854}"/>
              </a:ext>
            </a:extLst>
          </p:cNvPr>
          <p:cNvGrpSpPr/>
          <p:nvPr/>
        </p:nvGrpSpPr>
        <p:grpSpPr>
          <a:xfrm>
            <a:off x="1394968" y="3216713"/>
            <a:ext cx="3650559" cy="984885"/>
            <a:chOff x="1394968" y="3216713"/>
            <a:chExt cx="3650559" cy="984885"/>
          </a:xfrm>
        </p:grpSpPr>
        <p:sp>
          <p:nvSpPr>
            <p:cNvPr id="6" name="화살표: 오른쪽 5">
              <a:extLst>
                <a:ext uri="{FF2B5EF4-FFF2-40B4-BE49-F238E27FC236}">
                  <a16:creationId xmlns:a16="http://schemas.microsoft.com/office/drawing/2014/main" id="{E2D39879-E884-ECE1-1B99-DAAF0E25D605}"/>
                </a:ext>
              </a:extLst>
            </p:cNvPr>
            <p:cNvSpPr/>
            <p:nvPr/>
          </p:nvSpPr>
          <p:spPr>
            <a:xfrm>
              <a:off x="1394968" y="3684954"/>
              <a:ext cx="849086" cy="2939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26F4A58-07FE-2263-5423-3FC7745F1707}"/>
                </a:ext>
              </a:extLst>
            </p:cNvPr>
            <p:cNvSpPr txBox="1"/>
            <p:nvPr/>
          </p:nvSpPr>
          <p:spPr>
            <a:xfrm>
              <a:off x="2479691" y="3216713"/>
              <a:ext cx="2565836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(2</a:t>
              </a:r>
              <a:r>
                <a:rPr lang="ko-KR" altLang="en-US" b="1" dirty="0"/>
                <a:t>진수</a:t>
              </a:r>
              <a:r>
                <a:rPr lang="en-US" altLang="ko-KR" b="1" dirty="0"/>
                <a:t>)</a:t>
              </a:r>
            </a:p>
            <a:p>
              <a:pPr algn="ctr"/>
              <a:r>
                <a:rPr lang="en-US" altLang="ko-KR" sz="4000" b="1" dirty="0"/>
                <a:t>00000101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DE73728-7C10-B47A-6B16-51E32E0B092D}"/>
              </a:ext>
            </a:extLst>
          </p:cNvPr>
          <p:cNvGrpSpPr/>
          <p:nvPr/>
        </p:nvGrpSpPr>
        <p:grpSpPr>
          <a:xfrm>
            <a:off x="4574369" y="2651714"/>
            <a:ext cx="1871325" cy="682407"/>
            <a:chOff x="4574369" y="2651714"/>
            <a:chExt cx="1871325" cy="682407"/>
          </a:xfrm>
        </p:grpSpPr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4CF6BB9A-AB05-29E8-CDA5-6DA8464CD35D}"/>
                </a:ext>
              </a:extLst>
            </p:cNvPr>
            <p:cNvSpPr/>
            <p:nvPr/>
          </p:nvSpPr>
          <p:spPr>
            <a:xfrm rot="19627813">
              <a:off x="5119888" y="3018220"/>
              <a:ext cx="1325806" cy="3159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C0F381-C89F-4E32-49B2-87F5A4924BF3}"/>
                </a:ext>
              </a:extLst>
            </p:cNvPr>
            <p:cNvSpPr txBox="1"/>
            <p:nvPr/>
          </p:nvSpPr>
          <p:spPr>
            <a:xfrm>
              <a:off x="4574369" y="2651714"/>
              <a:ext cx="1752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/>
                <a:t>Numpy</a:t>
              </a:r>
              <a:endParaRPr lang="en-US" altLang="ko-KR" b="1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F3F6CCC-2587-FC44-0B86-2CFF73D4C941}"/>
              </a:ext>
            </a:extLst>
          </p:cNvPr>
          <p:cNvSpPr txBox="1"/>
          <p:nvPr/>
        </p:nvSpPr>
        <p:spPr>
          <a:xfrm>
            <a:off x="5782791" y="1771262"/>
            <a:ext cx="6171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Int32</a:t>
            </a:r>
          </a:p>
          <a:p>
            <a:pPr algn="ctr"/>
            <a:r>
              <a:rPr lang="en-US" altLang="ko-KR" sz="2400" b="1" dirty="0"/>
              <a:t>00000000 00000000 00000000 00000101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AC58AA6-68BD-E419-9359-1D67B1BFBCE1}"/>
              </a:ext>
            </a:extLst>
          </p:cNvPr>
          <p:cNvGrpSpPr/>
          <p:nvPr/>
        </p:nvGrpSpPr>
        <p:grpSpPr>
          <a:xfrm>
            <a:off x="4574369" y="4097792"/>
            <a:ext cx="1868153" cy="521493"/>
            <a:chOff x="4574369" y="4097792"/>
            <a:chExt cx="1868153" cy="521493"/>
          </a:xfrm>
        </p:grpSpPr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83BD858D-1F9F-1A72-C4ED-956C4387ADE4}"/>
                </a:ext>
              </a:extLst>
            </p:cNvPr>
            <p:cNvSpPr/>
            <p:nvPr/>
          </p:nvSpPr>
          <p:spPr>
            <a:xfrm rot="1849161">
              <a:off x="5116716" y="4097792"/>
              <a:ext cx="1325806" cy="3159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9245932-8E6B-8B07-3DDA-27C2E0C085AD}"/>
                </a:ext>
              </a:extLst>
            </p:cNvPr>
            <p:cNvSpPr txBox="1"/>
            <p:nvPr/>
          </p:nvSpPr>
          <p:spPr>
            <a:xfrm>
              <a:off x="4574369" y="4249953"/>
              <a:ext cx="1752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List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F9BFBA9-3440-8C81-4733-072539A4142E}"/>
              </a:ext>
            </a:extLst>
          </p:cNvPr>
          <p:cNvSpPr txBox="1"/>
          <p:nvPr/>
        </p:nvSpPr>
        <p:spPr>
          <a:xfrm>
            <a:off x="6882353" y="4619285"/>
            <a:ext cx="46781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Size</a:t>
            </a:r>
          </a:p>
          <a:p>
            <a:pPr algn="ctr"/>
            <a:r>
              <a:rPr lang="en-US" altLang="ko-KR" sz="2400" b="1" dirty="0"/>
              <a:t>Reference Count</a:t>
            </a:r>
          </a:p>
          <a:p>
            <a:pPr algn="ctr"/>
            <a:r>
              <a:rPr lang="en-US" altLang="ko-KR" sz="2400" b="1" dirty="0"/>
              <a:t>Object Type</a:t>
            </a:r>
          </a:p>
          <a:p>
            <a:pPr algn="ctr"/>
            <a:r>
              <a:rPr lang="en-US" altLang="ko-KR" sz="2400" b="1" dirty="0"/>
              <a:t>Object Value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B3520F-C17C-2FE4-E47C-29B799C48476}"/>
              </a:ext>
            </a:extLst>
          </p:cNvPr>
          <p:cNvSpPr txBox="1"/>
          <p:nvPr/>
        </p:nvSpPr>
        <p:spPr>
          <a:xfrm>
            <a:off x="423644" y="4718194"/>
            <a:ext cx="112692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200" b="1" dirty="0"/>
              <a:t>00000000 00000000 00000000 00011100</a:t>
            </a:r>
          </a:p>
          <a:p>
            <a:pPr algn="r"/>
            <a:r>
              <a:rPr lang="en-US" altLang="ko-KR" sz="2200" b="1" dirty="0"/>
              <a:t>00000001 00111101 11111110 10111100 00011010 11011101 10100100 11011000</a:t>
            </a:r>
          </a:p>
          <a:p>
            <a:pPr algn="r"/>
            <a:r>
              <a:rPr lang="en-US" altLang="ko-KR" sz="2200" b="1" dirty="0"/>
              <a:t>11001010 10111110 01100001 01000100 11111100 00000000 11001100 01011111</a:t>
            </a:r>
          </a:p>
          <a:p>
            <a:pPr algn="r"/>
            <a:r>
              <a:rPr lang="en-US" altLang="ko-KR" sz="2200" b="1" dirty="0"/>
              <a:t>00000000 00000000 00000000 00000000 00000000 00000000 00000000 00000101</a:t>
            </a:r>
          </a:p>
        </p:txBody>
      </p:sp>
      <p:graphicFrame>
        <p:nvGraphicFramePr>
          <p:cNvPr id="18" name="표 5">
            <a:extLst>
              <a:ext uri="{FF2B5EF4-FFF2-40B4-BE49-F238E27FC236}">
                <a16:creationId xmlns:a16="http://schemas.microsoft.com/office/drawing/2014/main" id="{2519248A-6571-9913-53BF-03FB4EF0A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759741"/>
              </p:ext>
            </p:extLst>
          </p:nvPr>
        </p:nvGraphicFramePr>
        <p:xfrm>
          <a:off x="450158" y="2473321"/>
          <a:ext cx="3438072" cy="27093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9518">
                  <a:extLst>
                    <a:ext uri="{9D8B030D-6E8A-4147-A177-3AD203B41FA5}">
                      <a16:colId xmlns:a16="http://schemas.microsoft.com/office/drawing/2014/main" val="7271527"/>
                    </a:ext>
                  </a:extLst>
                </a:gridCol>
                <a:gridCol w="859518">
                  <a:extLst>
                    <a:ext uri="{9D8B030D-6E8A-4147-A177-3AD203B41FA5}">
                      <a16:colId xmlns:a16="http://schemas.microsoft.com/office/drawing/2014/main" val="1708264192"/>
                    </a:ext>
                  </a:extLst>
                </a:gridCol>
                <a:gridCol w="859518">
                  <a:extLst>
                    <a:ext uri="{9D8B030D-6E8A-4147-A177-3AD203B41FA5}">
                      <a16:colId xmlns:a16="http://schemas.microsoft.com/office/drawing/2014/main" val="3864209127"/>
                    </a:ext>
                  </a:extLst>
                </a:gridCol>
                <a:gridCol w="859518">
                  <a:extLst>
                    <a:ext uri="{9D8B030D-6E8A-4147-A177-3AD203B41FA5}">
                      <a16:colId xmlns:a16="http://schemas.microsoft.com/office/drawing/2014/main" val="2481164691"/>
                    </a:ext>
                  </a:extLst>
                </a:gridCol>
              </a:tblGrid>
              <a:tr h="903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/>
                        <a:t>3</a:t>
                      </a:r>
                      <a:endParaRPr lang="ko-KR" altLang="en-US" sz="4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/>
                        <a:t>1</a:t>
                      </a:r>
                      <a:endParaRPr lang="ko-KR" altLang="en-US" sz="4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/>
                        <a:t>2</a:t>
                      </a:r>
                      <a:endParaRPr lang="ko-KR" altLang="en-US" sz="4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/>
                        <a:t>4</a:t>
                      </a:r>
                      <a:endParaRPr lang="ko-KR" altLang="en-US" sz="4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1964300"/>
                  </a:ext>
                </a:extLst>
              </a:tr>
              <a:tr h="903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/>
                        <a:t>5</a:t>
                      </a:r>
                      <a:endParaRPr lang="ko-KR" altLang="en-US" sz="4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/>
                        <a:t>7</a:t>
                      </a:r>
                      <a:endParaRPr lang="ko-KR" altLang="en-US" sz="4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/>
                        <a:t>1</a:t>
                      </a:r>
                      <a:endParaRPr lang="ko-KR" altLang="en-US" sz="4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/>
                        <a:t>2</a:t>
                      </a:r>
                      <a:endParaRPr lang="ko-KR" altLang="en-US" sz="4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9776"/>
                  </a:ext>
                </a:extLst>
              </a:tr>
              <a:tr h="903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/>
                        <a:t>4</a:t>
                      </a:r>
                      <a:endParaRPr lang="ko-KR" altLang="en-US" sz="4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/>
                        <a:t>1</a:t>
                      </a:r>
                      <a:endParaRPr lang="ko-KR" altLang="en-US" sz="4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/>
                        <a:t>0</a:t>
                      </a:r>
                      <a:endParaRPr lang="ko-KR" altLang="en-US" sz="4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/>
                        <a:t>1</a:t>
                      </a:r>
                      <a:endParaRPr lang="ko-KR" altLang="en-US" sz="4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977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619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3" grpId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8672-ED43-456E-B32B-FB8AEEDC1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145" y="354974"/>
            <a:ext cx="11269211" cy="748382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b="1" dirty="0"/>
              <a:t>왜 빠를까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D2C9E-E02E-64BB-B437-8DE1D7AAA638}"/>
              </a:ext>
            </a:extLst>
          </p:cNvPr>
          <p:cNvSpPr txBox="1"/>
          <p:nvPr/>
        </p:nvSpPr>
        <p:spPr>
          <a:xfrm>
            <a:off x="499145" y="1332434"/>
            <a:ext cx="11193710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800" b="1" dirty="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ko-KR" altLang="en-US" sz="2800" b="1" dirty="0">
                <a:solidFill>
                  <a:schemeClr val="accent1">
                    <a:lumMod val="50000"/>
                  </a:schemeClr>
                </a:solidFill>
              </a:rPr>
              <a:t>동일한 타입</a:t>
            </a:r>
            <a:r>
              <a:rPr lang="en-US" altLang="ko-KR" sz="2800" b="1" dirty="0">
                <a:solidFill>
                  <a:schemeClr val="accent1">
                    <a:lumMod val="50000"/>
                  </a:schemeClr>
                </a:solidFill>
              </a:rPr>
              <a:t>(Fixed Type)</a:t>
            </a:r>
            <a:endParaRPr lang="ko-KR" alt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73FDE-7745-4AA2-1FAF-AB2970ACA5B2}"/>
              </a:ext>
            </a:extLst>
          </p:cNvPr>
          <p:cNvSpPr txBox="1"/>
          <p:nvPr/>
        </p:nvSpPr>
        <p:spPr>
          <a:xfrm>
            <a:off x="536895" y="1987806"/>
            <a:ext cx="11193710" cy="1301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800" b="1" dirty="0"/>
              <a:t>Ex) </a:t>
            </a:r>
            <a:r>
              <a:rPr lang="ko-KR" altLang="en-US" sz="2800" b="1" dirty="0"/>
              <a:t>만약 여러가지 타입을 섞어서 저장하게 되면</a:t>
            </a:r>
            <a:r>
              <a:rPr lang="en-US" altLang="ko-KR" sz="2800" b="1" dirty="0"/>
              <a:t>?</a:t>
            </a:r>
          </a:p>
          <a:p>
            <a:pPr algn="just">
              <a:lnSpc>
                <a:spcPct val="150000"/>
              </a:lnSpc>
            </a:pPr>
            <a:r>
              <a:rPr lang="en-US" altLang="ko-KR" sz="2800" b="1" dirty="0"/>
              <a:t>-&gt; </a:t>
            </a:r>
            <a:r>
              <a:rPr lang="ko-KR" altLang="en-US" sz="2800" b="1" dirty="0"/>
              <a:t>전부 문자열로 변경한다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23C4360-9987-DD71-F315-9ED680504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849" y="3944881"/>
            <a:ext cx="8154302" cy="138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58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8672-ED43-456E-B32B-FB8AEEDC1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145" y="354974"/>
            <a:ext cx="11269211" cy="748382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b="1" dirty="0"/>
              <a:t>왜 빠를까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D2C9E-E02E-64BB-B437-8DE1D7AAA638}"/>
              </a:ext>
            </a:extLst>
          </p:cNvPr>
          <p:cNvSpPr txBox="1"/>
          <p:nvPr/>
        </p:nvSpPr>
        <p:spPr>
          <a:xfrm>
            <a:off x="499145" y="1332434"/>
            <a:ext cx="11193710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800" b="1" dirty="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ko-KR" altLang="en-US" sz="2800" b="1" dirty="0">
                <a:solidFill>
                  <a:schemeClr val="accent1">
                    <a:lumMod val="50000"/>
                  </a:schemeClr>
                </a:solidFill>
              </a:rPr>
              <a:t>데이터 접근 방식의 차이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73FDE-7745-4AA2-1FAF-AB2970ACA5B2}"/>
              </a:ext>
            </a:extLst>
          </p:cNvPr>
          <p:cNvSpPr txBox="1"/>
          <p:nvPr/>
        </p:nvSpPr>
        <p:spPr>
          <a:xfrm>
            <a:off x="536895" y="1987806"/>
            <a:ext cx="11193710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err="1"/>
              <a:t>ndarray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–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Element</a:t>
            </a:r>
            <a:r>
              <a:rPr lang="ko-KR" altLang="en-US" sz="2400" b="1" dirty="0"/>
              <a:t>들이 메모리에 연속적으로 저장됨</a:t>
            </a:r>
            <a:endParaRPr lang="en-US" altLang="ko-KR" sz="2400" b="1" dirty="0"/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List – </a:t>
            </a:r>
            <a:r>
              <a:rPr lang="ko-KR" altLang="en-US" sz="2400" b="1" dirty="0"/>
              <a:t>많은 접근 단계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A59637-BC5C-4B51-AD9E-968A442F5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140" y="3214740"/>
            <a:ext cx="8493219" cy="338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637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8672-ED43-456E-B32B-FB8AEEDC1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145" y="354974"/>
            <a:ext cx="11269211" cy="748382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b="1" dirty="0"/>
              <a:t>왜 빠를까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D2C9E-E02E-64BB-B437-8DE1D7AAA638}"/>
              </a:ext>
            </a:extLst>
          </p:cNvPr>
          <p:cNvSpPr txBox="1"/>
          <p:nvPr/>
        </p:nvSpPr>
        <p:spPr>
          <a:xfrm>
            <a:off x="499145" y="1332434"/>
            <a:ext cx="11193710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800" b="1" dirty="0">
                <a:solidFill>
                  <a:schemeClr val="accent1">
                    <a:lumMod val="50000"/>
                  </a:schemeClr>
                </a:solidFill>
              </a:rPr>
              <a:t>3. C</a:t>
            </a:r>
            <a:r>
              <a:rPr lang="ko-KR" altLang="en-US" sz="2800" b="1" dirty="0">
                <a:solidFill>
                  <a:schemeClr val="accent1">
                    <a:lumMod val="50000"/>
                  </a:schemeClr>
                </a:solidFill>
              </a:rPr>
              <a:t>로 구현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73FDE-7745-4AA2-1FAF-AB2970ACA5B2}"/>
              </a:ext>
            </a:extLst>
          </p:cNvPr>
          <p:cNvSpPr txBox="1"/>
          <p:nvPr/>
        </p:nvSpPr>
        <p:spPr>
          <a:xfrm>
            <a:off x="536895" y="1987806"/>
            <a:ext cx="11193710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/>
              <a:t>벡터화하여</a:t>
            </a:r>
            <a:r>
              <a:rPr lang="ko-KR" altLang="en-US" sz="2400" b="1" dirty="0"/>
              <a:t> 계산되기 때문에 루프나 인덱싱이 없음</a:t>
            </a:r>
            <a:endParaRPr lang="en-US" altLang="ko-KR" sz="2400" b="1" dirty="0"/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코드가 간결하고 읽기 쉬움</a:t>
            </a:r>
          </a:p>
        </p:txBody>
      </p:sp>
    </p:spTree>
    <p:extLst>
      <p:ext uri="{BB962C8B-B14F-4D97-AF65-F5344CB8AC3E}">
        <p14:creationId xmlns:p14="http://schemas.microsoft.com/office/powerpoint/2010/main" val="756791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8672-ED43-456E-B32B-FB8AEEDC1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145" y="354974"/>
            <a:ext cx="11269211" cy="748382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/>
              <a:t>Use</a:t>
            </a:r>
            <a:endParaRPr lang="ko-KR" altLang="en-US" sz="3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D2C9E-E02E-64BB-B437-8DE1D7AAA638}"/>
              </a:ext>
            </a:extLst>
          </p:cNvPr>
          <p:cNvSpPr txBox="1"/>
          <p:nvPr/>
        </p:nvSpPr>
        <p:spPr>
          <a:xfrm>
            <a:off x="499145" y="1332434"/>
            <a:ext cx="11193710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800" b="1" dirty="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ko-KR" altLang="en-US" sz="2800" b="1" dirty="0">
                <a:solidFill>
                  <a:schemeClr val="accent1">
                    <a:lumMod val="50000"/>
                  </a:schemeClr>
                </a:solidFill>
              </a:rPr>
              <a:t>설치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73FDE-7745-4AA2-1FAF-AB2970ACA5B2}"/>
              </a:ext>
            </a:extLst>
          </p:cNvPr>
          <p:cNvSpPr txBox="1"/>
          <p:nvPr/>
        </p:nvSpPr>
        <p:spPr>
          <a:xfrm>
            <a:off x="536895" y="1987806"/>
            <a:ext cx="11193710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b="1" dirty="0"/>
              <a:t>pip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install</a:t>
            </a:r>
            <a:r>
              <a:rPr lang="ko-KR" altLang="en-US" sz="2400" b="1" dirty="0"/>
              <a:t> </a:t>
            </a:r>
            <a:r>
              <a:rPr lang="en-US" altLang="ko-KR" sz="2400" b="1" dirty="0" err="1"/>
              <a:t>numpy</a:t>
            </a:r>
            <a:endParaRPr lang="ko-KR" alt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A0E060-00D2-8897-8967-F13BA7BEE93D}"/>
              </a:ext>
            </a:extLst>
          </p:cNvPr>
          <p:cNvSpPr txBox="1"/>
          <p:nvPr/>
        </p:nvSpPr>
        <p:spPr>
          <a:xfrm>
            <a:off x="499145" y="2872256"/>
            <a:ext cx="11193710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800" b="1" dirty="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ko-KR" altLang="en-US" sz="2800" b="1" dirty="0">
                <a:solidFill>
                  <a:schemeClr val="accent1">
                    <a:lumMod val="50000"/>
                  </a:schemeClr>
                </a:solidFill>
              </a:rPr>
              <a:t>모듈 가져오기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309668-2571-75EF-8C81-A77246AD14B4}"/>
              </a:ext>
            </a:extLst>
          </p:cNvPr>
          <p:cNvSpPr txBox="1"/>
          <p:nvPr/>
        </p:nvSpPr>
        <p:spPr>
          <a:xfrm>
            <a:off x="536895" y="3527628"/>
            <a:ext cx="11193710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b="1" dirty="0"/>
              <a:t>import </a:t>
            </a:r>
            <a:r>
              <a:rPr lang="en-US" altLang="ko-KR" sz="2400" b="1" dirty="0" err="1"/>
              <a:t>numpy</a:t>
            </a:r>
            <a:r>
              <a:rPr lang="en-US" altLang="ko-KR" sz="2400" b="1" dirty="0"/>
              <a:t> as @@ (</a:t>
            </a:r>
            <a:r>
              <a:rPr lang="ko-KR" altLang="en-US" sz="2400" b="1" dirty="0"/>
              <a:t>일반적으로 </a:t>
            </a:r>
            <a:r>
              <a:rPr lang="en-US" altLang="ko-KR" sz="2400" b="1" dirty="0"/>
              <a:t>np</a:t>
            </a:r>
            <a:r>
              <a:rPr lang="ko-KR" altLang="en-US" sz="2400" b="1" dirty="0"/>
              <a:t>라고 지정하고 사용한다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887707-A10A-59DF-D87E-BD6A9B30226A}"/>
              </a:ext>
            </a:extLst>
          </p:cNvPr>
          <p:cNvSpPr txBox="1"/>
          <p:nvPr/>
        </p:nvSpPr>
        <p:spPr>
          <a:xfrm>
            <a:off x="499145" y="4412078"/>
            <a:ext cx="11193710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800" b="1" dirty="0">
                <a:solidFill>
                  <a:schemeClr val="accent1">
                    <a:lumMod val="50000"/>
                  </a:schemeClr>
                </a:solidFill>
              </a:rPr>
              <a:t>3. </a:t>
            </a:r>
            <a:r>
              <a:rPr lang="ko-KR" altLang="en-US" sz="2800" b="1" dirty="0">
                <a:solidFill>
                  <a:schemeClr val="accent1">
                    <a:lumMod val="50000"/>
                  </a:schemeClr>
                </a:solidFill>
              </a:rPr>
              <a:t>활용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50C756-ED45-A978-41C2-ED207B7142AC}"/>
              </a:ext>
            </a:extLst>
          </p:cNvPr>
          <p:cNvSpPr txBox="1"/>
          <p:nvPr/>
        </p:nvSpPr>
        <p:spPr>
          <a:xfrm>
            <a:off x="536895" y="5067450"/>
            <a:ext cx="11193710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b="1" dirty="0"/>
              <a:t>(</a:t>
            </a:r>
            <a:r>
              <a:rPr lang="ko-KR" altLang="en-US" sz="2400" b="1" dirty="0"/>
              <a:t>실습 참고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64939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8672-ED43-456E-B32B-FB8AEEDC1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145" y="354974"/>
            <a:ext cx="11269211" cy="748382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b="1" dirty="0"/>
              <a:t>참고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D2C9E-E02E-64BB-B437-8DE1D7AAA638}"/>
              </a:ext>
            </a:extLst>
          </p:cNvPr>
          <p:cNvSpPr txBox="1"/>
          <p:nvPr/>
        </p:nvSpPr>
        <p:spPr>
          <a:xfrm>
            <a:off x="499145" y="1332434"/>
            <a:ext cx="11193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b="1" i="0" dirty="0">
                <a:solidFill>
                  <a:srgbClr val="000000"/>
                </a:solidFill>
                <a:effectLst/>
                <a:latin typeface="+mn-ea"/>
              </a:rPr>
              <a:t>* Python </a:t>
            </a:r>
            <a:r>
              <a:rPr lang="en-US" altLang="ko-KR" sz="2800" b="1" i="0" dirty="0" err="1">
                <a:solidFill>
                  <a:srgbClr val="000000"/>
                </a:solidFill>
                <a:effectLst/>
                <a:latin typeface="+mn-ea"/>
              </a:rPr>
              <a:t>Numpy</a:t>
            </a:r>
            <a:r>
              <a:rPr lang="en-US" altLang="ko-KR" sz="2800" b="1" i="0" dirty="0">
                <a:solidFill>
                  <a:srgbClr val="000000"/>
                </a:solidFill>
                <a:effectLst/>
                <a:latin typeface="+mn-ea"/>
              </a:rPr>
              <a:t> Tutorial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73FDE-7745-4AA2-1FAF-AB2970ACA5B2}"/>
              </a:ext>
            </a:extLst>
          </p:cNvPr>
          <p:cNvSpPr txBox="1"/>
          <p:nvPr/>
        </p:nvSpPr>
        <p:spPr>
          <a:xfrm>
            <a:off x="536895" y="1987806"/>
            <a:ext cx="11193710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b="1" dirty="0">
                <a:hlinkClick r:id="rId2"/>
              </a:rPr>
              <a:t>https://cs231n.github.io/python-numpy-tutorial/</a:t>
            </a:r>
            <a:r>
              <a:rPr lang="en-US" altLang="ko-KR" sz="2400" b="1" dirty="0"/>
              <a:t> 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50592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2285</TotalTime>
  <Words>502</Words>
  <Application>Microsoft Office PowerPoint</Application>
  <PresentationFormat>와이드스크린</PresentationFormat>
  <Paragraphs>105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MalgunGothicBold</vt:lpstr>
      <vt:lpstr>맑은 고딕</vt:lpstr>
      <vt:lpstr>Arial</vt:lpstr>
      <vt:lpstr>Office 테마</vt:lpstr>
      <vt:lpstr>PowerPoint 프레젠테이션</vt:lpstr>
      <vt:lpstr>Numpy란?</vt:lpstr>
      <vt:lpstr>Numpy 특징</vt:lpstr>
      <vt:lpstr>왜 빠를까?</vt:lpstr>
      <vt:lpstr>왜 빠를까?</vt:lpstr>
      <vt:lpstr>왜 빠를까?</vt:lpstr>
      <vt:lpstr>왜 빠를까?</vt:lpstr>
      <vt:lpstr>Use</vt:lpstr>
      <vt:lpstr>참고</vt:lpstr>
      <vt:lpstr>Numpy 실습</vt:lpstr>
      <vt:lpstr>PowerPoint 프레젠테이션</vt:lpstr>
      <vt:lpstr>Pandas란?</vt:lpstr>
      <vt:lpstr>데이터 분석</vt:lpstr>
      <vt:lpstr>데이터 구조</vt:lpstr>
      <vt:lpstr>Pandas로 가능한 것들</vt:lpstr>
      <vt:lpstr>Use</vt:lpstr>
      <vt:lpstr>Pandas 실습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</dc:title>
  <dc:creator>박지하</dc:creator>
  <cp:lastModifiedBy> </cp:lastModifiedBy>
  <cp:revision>192</cp:revision>
  <dcterms:created xsi:type="dcterms:W3CDTF">2022-01-14T05:30:48Z</dcterms:created>
  <dcterms:modified xsi:type="dcterms:W3CDTF">2022-07-15T05:08:23Z</dcterms:modified>
</cp:coreProperties>
</file>