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30279975" cy="42808525"/>
  <p:notesSz cx="6858000" cy="9144000"/>
  <p:defaultTextStyle>
    <a:defPPr>
      <a:defRPr lang="ko-KR"/>
    </a:defPPr>
    <a:lvl1pPr marL="0" algn="l" defTabSz="1816364" rtl="0" eaLnBrk="1" latinLnBrk="1" hangingPunct="1">
      <a:defRPr sz="3576" kern="1200">
        <a:solidFill>
          <a:schemeClr val="tx1"/>
        </a:solidFill>
        <a:latin typeface="+mn-lt"/>
        <a:ea typeface="+mn-ea"/>
        <a:cs typeface="+mn-cs"/>
      </a:defRPr>
    </a:lvl1pPr>
    <a:lvl2pPr marL="908182" algn="l" defTabSz="1816364" rtl="0" eaLnBrk="1" latinLnBrk="1" hangingPunct="1">
      <a:defRPr sz="3576" kern="1200">
        <a:solidFill>
          <a:schemeClr val="tx1"/>
        </a:solidFill>
        <a:latin typeface="+mn-lt"/>
        <a:ea typeface="+mn-ea"/>
        <a:cs typeface="+mn-cs"/>
      </a:defRPr>
    </a:lvl2pPr>
    <a:lvl3pPr marL="1816364" algn="l" defTabSz="1816364" rtl="0" eaLnBrk="1" latinLnBrk="1" hangingPunct="1">
      <a:defRPr sz="3576" kern="1200">
        <a:solidFill>
          <a:schemeClr val="tx1"/>
        </a:solidFill>
        <a:latin typeface="+mn-lt"/>
        <a:ea typeface="+mn-ea"/>
        <a:cs typeface="+mn-cs"/>
      </a:defRPr>
    </a:lvl3pPr>
    <a:lvl4pPr marL="2724546" algn="l" defTabSz="1816364" rtl="0" eaLnBrk="1" latinLnBrk="1" hangingPunct="1">
      <a:defRPr sz="3576" kern="1200">
        <a:solidFill>
          <a:schemeClr val="tx1"/>
        </a:solidFill>
        <a:latin typeface="+mn-lt"/>
        <a:ea typeface="+mn-ea"/>
        <a:cs typeface="+mn-cs"/>
      </a:defRPr>
    </a:lvl4pPr>
    <a:lvl5pPr marL="3632728" algn="l" defTabSz="1816364" rtl="0" eaLnBrk="1" latinLnBrk="1" hangingPunct="1">
      <a:defRPr sz="3576" kern="1200">
        <a:solidFill>
          <a:schemeClr val="tx1"/>
        </a:solidFill>
        <a:latin typeface="+mn-lt"/>
        <a:ea typeface="+mn-ea"/>
        <a:cs typeface="+mn-cs"/>
      </a:defRPr>
    </a:lvl5pPr>
    <a:lvl6pPr marL="4540910" algn="l" defTabSz="1816364" rtl="0" eaLnBrk="1" latinLnBrk="1" hangingPunct="1">
      <a:defRPr sz="3576" kern="1200">
        <a:solidFill>
          <a:schemeClr val="tx1"/>
        </a:solidFill>
        <a:latin typeface="+mn-lt"/>
        <a:ea typeface="+mn-ea"/>
        <a:cs typeface="+mn-cs"/>
      </a:defRPr>
    </a:lvl6pPr>
    <a:lvl7pPr marL="5449092" algn="l" defTabSz="1816364" rtl="0" eaLnBrk="1" latinLnBrk="1" hangingPunct="1">
      <a:defRPr sz="3576" kern="1200">
        <a:solidFill>
          <a:schemeClr val="tx1"/>
        </a:solidFill>
        <a:latin typeface="+mn-lt"/>
        <a:ea typeface="+mn-ea"/>
        <a:cs typeface="+mn-cs"/>
      </a:defRPr>
    </a:lvl7pPr>
    <a:lvl8pPr marL="6357275" algn="l" defTabSz="1816364" rtl="0" eaLnBrk="1" latinLnBrk="1" hangingPunct="1">
      <a:defRPr sz="3576" kern="1200">
        <a:solidFill>
          <a:schemeClr val="tx1"/>
        </a:solidFill>
        <a:latin typeface="+mn-lt"/>
        <a:ea typeface="+mn-ea"/>
        <a:cs typeface="+mn-cs"/>
      </a:defRPr>
    </a:lvl8pPr>
    <a:lvl9pPr marL="7265457" algn="l" defTabSz="1816364" rtl="0" eaLnBrk="1" latinLnBrk="1" hangingPunct="1">
      <a:defRPr sz="35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60" userDrawn="1">
          <p15:clr>
            <a:srgbClr val="A4A3A4"/>
          </p15:clr>
        </p15:guide>
        <p15:guide id="2" pos="95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F95"/>
    <a:srgbClr val="E6E6E6"/>
    <a:srgbClr val="CFCFCF"/>
    <a:srgbClr val="FFFFFF"/>
    <a:srgbClr val="4536C3"/>
    <a:srgbClr val="2B17BB"/>
    <a:srgbClr val="039711"/>
    <a:srgbClr val="02740D"/>
    <a:srgbClr val="5EF06F"/>
    <a:srgbClr val="D0F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835" y="-7978"/>
      </p:cViewPr>
      <p:guideLst>
        <p:guide orient="horz" pos="13460"/>
        <p:guide pos="95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A113-9F0D-4C3C-9742-47413A39731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8877-90EF-4DF9-BE3E-FEB13929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7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16364" rtl="0" eaLnBrk="1" latinLnBrk="1" hangingPunct="1">
      <a:defRPr sz="2384" kern="1200">
        <a:solidFill>
          <a:schemeClr val="tx1"/>
        </a:solidFill>
        <a:latin typeface="+mn-lt"/>
        <a:ea typeface="+mn-ea"/>
        <a:cs typeface="+mn-cs"/>
      </a:defRPr>
    </a:lvl1pPr>
    <a:lvl2pPr marL="908182" algn="l" defTabSz="1816364" rtl="0" eaLnBrk="1" latinLnBrk="1" hangingPunct="1">
      <a:defRPr sz="2384" kern="1200">
        <a:solidFill>
          <a:schemeClr val="tx1"/>
        </a:solidFill>
        <a:latin typeface="+mn-lt"/>
        <a:ea typeface="+mn-ea"/>
        <a:cs typeface="+mn-cs"/>
      </a:defRPr>
    </a:lvl2pPr>
    <a:lvl3pPr marL="1816364" algn="l" defTabSz="1816364" rtl="0" eaLnBrk="1" latinLnBrk="1" hangingPunct="1">
      <a:defRPr sz="2384" kern="1200">
        <a:solidFill>
          <a:schemeClr val="tx1"/>
        </a:solidFill>
        <a:latin typeface="+mn-lt"/>
        <a:ea typeface="+mn-ea"/>
        <a:cs typeface="+mn-cs"/>
      </a:defRPr>
    </a:lvl3pPr>
    <a:lvl4pPr marL="2724546" algn="l" defTabSz="1816364" rtl="0" eaLnBrk="1" latinLnBrk="1" hangingPunct="1">
      <a:defRPr sz="2384" kern="1200">
        <a:solidFill>
          <a:schemeClr val="tx1"/>
        </a:solidFill>
        <a:latin typeface="+mn-lt"/>
        <a:ea typeface="+mn-ea"/>
        <a:cs typeface="+mn-cs"/>
      </a:defRPr>
    </a:lvl4pPr>
    <a:lvl5pPr marL="3632728" algn="l" defTabSz="1816364" rtl="0" eaLnBrk="1" latinLnBrk="1" hangingPunct="1">
      <a:defRPr sz="2384" kern="1200">
        <a:solidFill>
          <a:schemeClr val="tx1"/>
        </a:solidFill>
        <a:latin typeface="+mn-lt"/>
        <a:ea typeface="+mn-ea"/>
        <a:cs typeface="+mn-cs"/>
      </a:defRPr>
    </a:lvl5pPr>
    <a:lvl6pPr marL="4540910" algn="l" defTabSz="1816364" rtl="0" eaLnBrk="1" latinLnBrk="1" hangingPunct="1">
      <a:defRPr sz="2384" kern="1200">
        <a:solidFill>
          <a:schemeClr val="tx1"/>
        </a:solidFill>
        <a:latin typeface="+mn-lt"/>
        <a:ea typeface="+mn-ea"/>
        <a:cs typeface="+mn-cs"/>
      </a:defRPr>
    </a:lvl6pPr>
    <a:lvl7pPr marL="5449092" algn="l" defTabSz="1816364" rtl="0" eaLnBrk="1" latinLnBrk="1" hangingPunct="1">
      <a:defRPr sz="2384" kern="1200">
        <a:solidFill>
          <a:schemeClr val="tx1"/>
        </a:solidFill>
        <a:latin typeface="+mn-lt"/>
        <a:ea typeface="+mn-ea"/>
        <a:cs typeface="+mn-cs"/>
      </a:defRPr>
    </a:lvl7pPr>
    <a:lvl8pPr marL="6357275" algn="l" defTabSz="1816364" rtl="0" eaLnBrk="1" latinLnBrk="1" hangingPunct="1">
      <a:defRPr sz="2384" kern="1200">
        <a:solidFill>
          <a:schemeClr val="tx1"/>
        </a:solidFill>
        <a:latin typeface="+mn-lt"/>
        <a:ea typeface="+mn-ea"/>
        <a:cs typeface="+mn-cs"/>
      </a:defRPr>
    </a:lvl8pPr>
    <a:lvl9pPr marL="7265457" algn="l" defTabSz="1816364" rtl="0" eaLnBrk="1" latinLnBrk="1" hangingPunct="1">
      <a:defRPr sz="23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7005935"/>
            <a:ext cx="25737979" cy="14903709"/>
          </a:xfrm>
        </p:spPr>
        <p:txBody>
          <a:bodyPr anchor="b"/>
          <a:lstStyle>
            <a:lvl1pPr algn="ctr">
              <a:defRPr sz="198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997" y="22484388"/>
            <a:ext cx="22709981" cy="10335481"/>
          </a:xfrm>
        </p:spPr>
        <p:txBody>
          <a:bodyPr/>
          <a:lstStyle>
            <a:lvl1pPr marL="0" indent="0" algn="ctr">
              <a:buNone/>
              <a:defRPr sz="7948"/>
            </a:lvl1pPr>
            <a:lvl2pPr marL="1514018" indent="0" algn="ctr">
              <a:buNone/>
              <a:defRPr sz="6623"/>
            </a:lvl2pPr>
            <a:lvl3pPr marL="3028036" indent="0" algn="ctr">
              <a:buNone/>
              <a:defRPr sz="5961"/>
            </a:lvl3pPr>
            <a:lvl4pPr marL="4542053" indent="0" algn="ctr">
              <a:buNone/>
              <a:defRPr sz="5298"/>
            </a:lvl4pPr>
            <a:lvl5pPr marL="6056071" indent="0" algn="ctr">
              <a:buNone/>
              <a:defRPr sz="5298"/>
            </a:lvl5pPr>
            <a:lvl6pPr marL="7570089" indent="0" algn="ctr">
              <a:buNone/>
              <a:defRPr sz="5298"/>
            </a:lvl6pPr>
            <a:lvl7pPr marL="9084107" indent="0" algn="ctr">
              <a:buNone/>
              <a:defRPr sz="5298"/>
            </a:lvl7pPr>
            <a:lvl8pPr marL="10598125" indent="0" algn="ctr">
              <a:buNone/>
              <a:defRPr sz="5298"/>
            </a:lvl8pPr>
            <a:lvl9pPr marL="12112142" indent="0" algn="ctr">
              <a:buNone/>
              <a:defRPr sz="529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0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3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9" y="2279158"/>
            <a:ext cx="6529120" cy="36278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50" y="2279158"/>
            <a:ext cx="19208859" cy="36278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79" y="10672416"/>
            <a:ext cx="26116478" cy="17807154"/>
          </a:xfrm>
        </p:spPr>
        <p:txBody>
          <a:bodyPr anchor="b"/>
          <a:lstStyle>
            <a:lvl1pPr>
              <a:defRPr sz="198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79" y="28648032"/>
            <a:ext cx="26116478" cy="9364362"/>
          </a:xfrm>
        </p:spPr>
        <p:txBody>
          <a:bodyPr/>
          <a:lstStyle>
            <a:lvl1pPr marL="0" indent="0">
              <a:buNone/>
              <a:defRPr sz="7948">
                <a:solidFill>
                  <a:schemeClr val="tx1"/>
                </a:solidFill>
              </a:defRPr>
            </a:lvl1pPr>
            <a:lvl2pPr marL="1514018" indent="0">
              <a:buNone/>
              <a:defRPr sz="6623">
                <a:solidFill>
                  <a:schemeClr val="tx1">
                    <a:tint val="75000"/>
                  </a:schemeClr>
                </a:solidFill>
              </a:defRPr>
            </a:lvl2pPr>
            <a:lvl3pPr marL="3028036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3pPr>
            <a:lvl4pPr marL="4542053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4pPr>
            <a:lvl5pPr marL="6056071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5pPr>
            <a:lvl6pPr marL="7570089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6pPr>
            <a:lvl7pPr marL="9084107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7pPr>
            <a:lvl8pPr marL="10598125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8pPr>
            <a:lvl9pPr marL="12112142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748" y="11395788"/>
            <a:ext cx="12868989" cy="27161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8" y="11395788"/>
            <a:ext cx="12868989" cy="27161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3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279167"/>
            <a:ext cx="26116478" cy="82743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695" y="10494037"/>
            <a:ext cx="12809847" cy="5142966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695" y="15637003"/>
            <a:ext cx="12809847" cy="22999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9" y="10494037"/>
            <a:ext cx="12872933" cy="5142966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9" y="15637003"/>
            <a:ext cx="12872933" cy="22999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4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0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902"/>
            <a:ext cx="9766080" cy="998865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2933" y="6163644"/>
            <a:ext cx="15329237" cy="30421799"/>
          </a:xfrm>
        </p:spPr>
        <p:txBody>
          <a:bodyPr/>
          <a:lstStyle>
            <a:lvl1pPr>
              <a:defRPr sz="10597"/>
            </a:lvl1pPr>
            <a:lvl2pPr>
              <a:defRPr sz="9272"/>
            </a:lvl2pPr>
            <a:lvl3pPr>
              <a:defRPr sz="7948"/>
            </a:lvl3pPr>
            <a:lvl4pPr>
              <a:defRPr sz="6623"/>
            </a:lvl4pPr>
            <a:lvl5pPr>
              <a:defRPr sz="6623"/>
            </a:lvl5pPr>
            <a:lvl6pPr>
              <a:defRPr sz="6623"/>
            </a:lvl6pPr>
            <a:lvl7pPr>
              <a:defRPr sz="6623"/>
            </a:lvl7pPr>
            <a:lvl8pPr>
              <a:defRPr sz="6623"/>
            </a:lvl8pPr>
            <a:lvl9pPr>
              <a:defRPr sz="66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558"/>
            <a:ext cx="9766080" cy="23792426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902"/>
            <a:ext cx="9766080" cy="998865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2933" y="6163644"/>
            <a:ext cx="15329237" cy="30421799"/>
          </a:xfrm>
        </p:spPr>
        <p:txBody>
          <a:bodyPr anchor="t"/>
          <a:lstStyle>
            <a:lvl1pPr marL="0" indent="0">
              <a:buNone/>
              <a:defRPr sz="10597"/>
            </a:lvl1pPr>
            <a:lvl2pPr marL="1514018" indent="0">
              <a:buNone/>
              <a:defRPr sz="9272"/>
            </a:lvl2pPr>
            <a:lvl3pPr marL="3028036" indent="0">
              <a:buNone/>
              <a:defRPr sz="7948"/>
            </a:lvl3pPr>
            <a:lvl4pPr marL="4542053" indent="0">
              <a:buNone/>
              <a:defRPr sz="6623"/>
            </a:lvl4pPr>
            <a:lvl5pPr marL="6056071" indent="0">
              <a:buNone/>
              <a:defRPr sz="6623"/>
            </a:lvl5pPr>
            <a:lvl6pPr marL="7570089" indent="0">
              <a:buNone/>
              <a:defRPr sz="6623"/>
            </a:lvl6pPr>
            <a:lvl7pPr marL="9084107" indent="0">
              <a:buNone/>
              <a:defRPr sz="6623"/>
            </a:lvl7pPr>
            <a:lvl8pPr marL="10598125" indent="0">
              <a:buNone/>
              <a:defRPr sz="6623"/>
            </a:lvl8pPr>
            <a:lvl9pPr marL="12112142" indent="0">
              <a:buNone/>
              <a:defRPr sz="662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558"/>
            <a:ext cx="9766080" cy="23792426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1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749" y="2279167"/>
            <a:ext cx="26116478" cy="827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749" y="11395788"/>
            <a:ext cx="26116478" cy="2716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748" y="39677170"/>
            <a:ext cx="6812994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9A27-8779-4447-B2AD-9B0B83DDAB8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0242" y="39677170"/>
            <a:ext cx="10219492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5233" y="39677170"/>
            <a:ext cx="6812994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1E2C-8ABF-4B22-9803-C4E2302EA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028036" rtl="0" eaLnBrk="1" latinLnBrk="1" hangingPunct="1">
        <a:lnSpc>
          <a:spcPct val="90000"/>
        </a:lnSpc>
        <a:spcBef>
          <a:spcPct val="0"/>
        </a:spcBef>
        <a:buNone/>
        <a:defRPr sz="14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009" indent="-757009" algn="l" defTabSz="3028036" rtl="0" eaLnBrk="1" latinLnBrk="1" hangingPunct="1">
        <a:lnSpc>
          <a:spcPct val="90000"/>
        </a:lnSpc>
        <a:spcBef>
          <a:spcPts val="3312"/>
        </a:spcBef>
        <a:buFont typeface="Arial" panose="020B0604020202020204" pitchFamily="34" charset="0"/>
        <a:buChar char="•"/>
        <a:defRPr sz="9272" kern="1200">
          <a:solidFill>
            <a:schemeClr val="tx1"/>
          </a:solidFill>
          <a:latin typeface="+mn-lt"/>
          <a:ea typeface="+mn-ea"/>
          <a:cs typeface="+mn-cs"/>
        </a:defRPr>
      </a:lvl1pPr>
      <a:lvl2pPr marL="2271027" indent="-757009" algn="l" defTabSz="3028036" rtl="0" eaLnBrk="1" latinLnBrk="1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3785045" indent="-757009" algn="l" defTabSz="3028036" rtl="0" eaLnBrk="1" latinLnBrk="1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6623" kern="1200">
          <a:solidFill>
            <a:schemeClr val="tx1"/>
          </a:solidFill>
          <a:latin typeface="+mn-lt"/>
          <a:ea typeface="+mn-ea"/>
          <a:cs typeface="+mn-cs"/>
        </a:defRPr>
      </a:lvl3pPr>
      <a:lvl4pPr marL="5299062" indent="-757009" algn="l" defTabSz="3028036" rtl="0" eaLnBrk="1" latinLnBrk="1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813080" indent="-757009" algn="l" defTabSz="3028036" rtl="0" eaLnBrk="1" latinLnBrk="1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8327098" indent="-757009" algn="l" defTabSz="3028036" rtl="0" eaLnBrk="1" latinLnBrk="1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841116" indent="-757009" algn="l" defTabSz="3028036" rtl="0" eaLnBrk="1" latinLnBrk="1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1355134" indent="-757009" algn="l" defTabSz="3028036" rtl="0" eaLnBrk="1" latinLnBrk="1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869151" indent="-757009" algn="l" defTabSz="3028036" rtl="0" eaLnBrk="1" latinLnBrk="1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036" rtl="0" eaLnBrk="1" latinLnBrk="1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1pPr>
      <a:lvl2pPr marL="1514018" algn="l" defTabSz="3028036" rtl="0" eaLnBrk="1" latinLnBrk="1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2pPr>
      <a:lvl3pPr marL="3028036" algn="l" defTabSz="3028036" rtl="0" eaLnBrk="1" latinLnBrk="1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3pPr>
      <a:lvl4pPr marL="4542053" algn="l" defTabSz="3028036" rtl="0" eaLnBrk="1" latinLnBrk="1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056071" algn="l" defTabSz="3028036" rtl="0" eaLnBrk="1" latinLnBrk="1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7570089" algn="l" defTabSz="3028036" rtl="0" eaLnBrk="1" latinLnBrk="1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084107" algn="l" defTabSz="3028036" rtl="0" eaLnBrk="1" latinLnBrk="1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0598125" algn="l" defTabSz="3028036" rtl="0" eaLnBrk="1" latinLnBrk="1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112142" algn="l" defTabSz="3028036" rtl="0" eaLnBrk="1" latinLnBrk="1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9711"/>
            </a:gs>
            <a:gs pos="100000">
              <a:srgbClr val="2B17BB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D288204-5A6E-70C7-C0E6-100EA618DF9A}"/>
              </a:ext>
            </a:extLst>
          </p:cNvPr>
          <p:cNvSpPr/>
          <p:nvPr/>
        </p:nvSpPr>
        <p:spPr>
          <a:xfrm>
            <a:off x="3973" y="4569317"/>
            <a:ext cx="30276000" cy="3661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921986-6A5A-36FB-76F2-C5335415C27A}"/>
              </a:ext>
            </a:extLst>
          </p:cNvPr>
          <p:cNvSpPr/>
          <p:nvPr/>
        </p:nvSpPr>
        <p:spPr>
          <a:xfrm>
            <a:off x="15900020" y="35487218"/>
            <a:ext cx="13681522" cy="31641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43" indent="-612061" algn="just">
              <a:lnSpc>
                <a:spcPct val="120000"/>
              </a:lnSpc>
            </a:pPr>
            <a:r>
              <a:rPr lang="en-US" altLang="ko-KR" sz="24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[1] Yoav </a:t>
            </a:r>
            <a:r>
              <a:rPr lang="en-US" altLang="ko-KR" sz="2400" dirty="0" err="1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Benjamini</a:t>
            </a:r>
            <a:r>
              <a:rPr lang="en-US" altLang="ko-KR" sz="24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and Yosef Hochberg. Controlling the false discovery rate: a practical and powerful approach to multiple testing. Journal of the Royal statistical society: series B (Methodological), 57(1):289–300, 1995.</a:t>
            </a:r>
          </a:p>
          <a:p>
            <a:pPr marL="432043" indent="-612061" algn="just">
              <a:lnSpc>
                <a:spcPct val="120000"/>
              </a:lnSpc>
            </a:pPr>
            <a:r>
              <a:rPr lang="en-US" altLang="ko-KR" sz="24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[2] Bradley </a:t>
            </a:r>
            <a:r>
              <a:rPr lang="en-US" altLang="ko-KR" sz="2400" dirty="0" err="1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Efron</a:t>
            </a:r>
            <a:r>
              <a:rPr lang="en-US" altLang="ko-KR" sz="24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Robert </a:t>
            </a:r>
            <a:r>
              <a:rPr lang="en-US" altLang="ko-KR" sz="2400" dirty="0" err="1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Tibshirani</a:t>
            </a:r>
            <a:r>
              <a:rPr lang="en-US" altLang="ko-KR" sz="24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John D </a:t>
            </a:r>
            <a:r>
              <a:rPr lang="en-US" altLang="ko-KR" sz="2400" dirty="0" err="1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Storey</a:t>
            </a:r>
            <a:r>
              <a:rPr lang="en-US" altLang="ko-KR" sz="24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and Virginia </a:t>
            </a:r>
            <a:r>
              <a:rPr lang="en-US" altLang="ko-KR" sz="2400" dirty="0" err="1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Tusher</a:t>
            </a:r>
            <a:r>
              <a:rPr lang="en-US" altLang="ko-KR" sz="24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. Empirical </a:t>
            </a:r>
            <a:r>
              <a:rPr lang="en-US" altLang="ko-KR" sz="2400" dirty="0" err="1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bayes</a:t>
            </a:r>
            <a:r>
              <a:rPr lang="en-US" altLang="ko-KR" sz="24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analysis of a microarray experiment. Journal of the American statistical association, 96(456):1151–1160, 2001.</a:t>
            </a:r>
          </a:p>
          <a:p>
            <a:pPr marL="432043" indent="-612061" algn="just">
              <a:lnSpc>
                <a:spcPct val="120000"/>
              </a:lnSpc>
            </a:pPr>
            <a:r>
              <a:rPr lang="en-US" altLang="ko-KR" sz="24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[3] </a:t>
            </a:r>
            <a:r>
              <a:rPr lang="en-US" altLang="ko-KR" sz="2400" b="0" i="0" u="none" strike="noStrike" dirty="0">
                <a:effectLst/>
                <a:latin typeface="Source Sans Pro" panose="020B0604020202020204" pitchFamily="34" charset="0"/>
              </a:rPr>
              <a:t>Alexander </a:t>
            </a:r>
            <a:r>
              <a:rPr lang="en-US" altLang="ko-KR" sz="2400" b="0" i="0" u="none" strike="noStrike" dirty="0" err="1">
                <a:effectLst/>
                <a:latin typeface="Source Sans Pro" panose="020B0604020202020204" pitchFamily="34" charset="0"/>
              </a:rPr>
              <a:t>Ploner</a:t>
            </a:r>
            <a:r>
              <a:rPr lang="en-US" altLang="ko-KR" sz="2400" b="0" i="0" dirty="0">
                <a:effectLst/>
                <a:latin typeface="Source Sans Pro" panose="020B0604020202020204" pitchFamily="34" charset="0"/>
              </a:rPr>
              <a:t>, </a:t>
            </a:r>
            <a:r>
              <a:rPr lang="en-US" altLang="ko-KR" sz="2400" b="0" i="0" u="none" strike="noStrike" dirty="0">
                <a:effectLst/>
                <a:latin typeface="Source Sans Pro" panose="020B0604020202020204" pitchFamily="34" charset="0"/>
              </a:rPr>
              <a:t>Stefano </a:t>
            </a:r>
            <a:r>
              <a:rPr lang="en-US" altLang="ko-KR" sz="2400" b="0" i="0" u="none" strike="noStrike" dirty="0" err="1">
                <a:effectLst/>
                <a:latin typeface="Source Sans Pro" panose="020B0604020202020204" pitchFamily="34" charset="0"/>
              </a:rPr>
              <a:t>Calza</a:t>
            </a:r>
            <a:r>
              <a:rPr lang="en-US" altLang="ko-KR" sz="2400" b="0" i="0" dirty="0">
                <a:effectLst/>
                <a:latin typeface="Source Sans Pro" panose="020B0604020202020204" pitchFamily="34" charset="0"/>
              </a:rPr>
              <a:t>, </a:t>
            </a:r>
            <a:r>
              <a:rPr lang="en-US" altLang="ko-KR" sz="2400" b="0" i="0" u="none" strike="noStrike" dirty="0" err="1">
                <a:effectLst/>
                <a:latin typeface="Source Sans Pro" panose="020B0604020202020204" pitchFamily="34" charset="0"/>
              </a:rPr>
              <a:t>Arief</a:t>
            </a:r>
            <a:r>
              <a:rPr lang="en-US" altLang="ko-KR" sz="2400" b="0" i="0" u="none" strike="noStrike" dirty="0">
                <a:effectLst/>
                <a:latin typeface="Source Sans Pro" panose="020B0604020202020204" pitchFamily="34" charset="0"/>
              </a:rPr>
              <a:t> </a:t>
            </a:r>
            <a:r>
              <a:rPr lang="en-US" altLang="ko-KR" sz="2400" b="0" i="0" u="none" strike="noStrike" dirty="0" err="1">
                <a:effectLst/>
                <a:latin typeface="Source Sans Pro" panose="020B0604020202020204" pitchFamily="34" charset="0"/>
              </a:rPr>
              <a:t>Gusnanto</a:t>
            </a:r>
            <a:r>
              <a:rPr lang="en-US" altLang="ko-KR" sz="2400" b="0" i="0" dirty="0">
                <a:effectLst/>
                <a:latin typeface="Source Sans Pro" panose="020B0604020202020204" pitchFamily="34" charset="0"/>
              </a:rPr>
              <a:t>, </a:t>
            </a:r>
            <a:r>
              <a:rPr lang="en-US" altLang="ko-KR" sz="2400" b="0" i="0" u="none" strike="noStrike" dirty="0" err="1">
                <a:effectLst/>
                <a:latin typeface="Source Sans Pro" panose="020B0604020202020204" pitchFamily="34" charset="0"/>
              </a:rPr>
              <a:t>Yudi</a:t>
            </a:r>
            <a:r>
              <a:rPr lang="en-US" altLang="ko-KR" sz="2400" b="0" i="0" u="none" strike="noStrike" dirty="0">
                <a:effectLst/>
                <a:latin typeface="Source Sans Pro" panose="020B0604020202020204" pitchFamily="34" charset="0"/>
              </a:rPr>
              <a:t> </a:t>
            </a:r>
            <a:r>
              <a:rPr lang="en-US" altLang="ko-KR" sz="2400" b="0" i="0" u="none" strike="noStrike" dirty="0" err="1">
                <a:effectLst/>
                <a:latin typeface="Source Sans Pro" panose="020B0604020202020204" pitchFamily="34" charset="0"/>
              </a:rPr>
              <a:t>Pawitan</a:t>
            </a:r>
            <a:r>
              <a:rPr lang="en-US" altLang="ko-KR" sz="2400" u="none" strike="noStrike" dirty="0">
                <a:latin typeface="Source Sans Pro" panose="020B0604020202020204" pitchFamily="34" charset="0"/>
              </a:rPr>
              <a:t>. </a:t>
            </a:r>
            <a:r>
              <a:rPr lang="en-US" altLang="ko-KR" sz="2400" b="0" i="1" dirty="0">
                <a:effectLst/>
                <a:latin typeface="Source Sans Pro" panose="020B0503030403020204" pitchFamily="34" charset="0"/>
              </a:rPr>
              <a:t>Bioinformatics</a:t>
            </a:r>
            <a:r>
              <a:rPr lang="en-US" altLang="ko-KR" sz="2400" b="0" i="0" dirty="0">
                <a:effectLst/>
                <a:latin typeface="Source Sans Pro" panose="020B0503030403020204" pitchFamily="34" charset="0"/>
              </a:rPr>
              <a:t>, Volume 22, Issue 5, 1 March 2006, Pages 556–565</a:t>
            </a:r>
            <a:endParaRPr lang="en-US" altLang="ko-KR" sz="2400" b="0" i="0" dirty="0">
              <a:effectLst/>
              <a:latin typeface="Source Sans Pro" panose="020B0604020202020204" pitchFamily="34" charset="0"/>
            </a:endParaRPr>
          </a:p>
        </p:txBody>
      </p:sp>
      <p:sp>
        <p:nvSpPr>
          <p:cNvPr id="9" name="Rectangle 1280">
            <a:extLst>
              <a:ext uri="{FF2B5EF4-FFF2-40B4-BE49-F238E27FC236}">
                <a16:creationId xmlns:a16="http://schemas.microsoft.com/office/drawing/2014/main" id="{F5AFC0F1-CB6E-1AE3-0020-540AF7964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29" y="5692708"/>
            <a:ext cx="13681522" cy="900100"/>
          </a:xfrm>
          <a:prstGeom prst="rect">
            <a:avLst/>
          </a:prstGeom>
          <a:solidFill>
            <a:srgbClr val="317F95"/>
          </a:solidFill>
          <a:ln>
            <a:noFill/>
          </a:ln>
          <a:effectLst/>
        </p:spPr>
        <p:txBody>
          <a:bodyPr wrap="none" tIns="18002" bIns="18002"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참여인력</a:t>
            </a:r>
          </a:p>
        </p:txBody>
      </p:sp>
      <p:sp>
        <p:nvSpPr>
          <p:cNvPr id="11" name="Rectangle 1280">
            <a:extLst>
              <a:ext uri="{FF2B5EF4-FFF2-40B4-BE49-F238E27FC236}">
                <a16:creationId xmlns:a16="http://schemas.microsoft.com/office/drawing/2014/main" id="{B98A2D4D-B157-C77B-AB62-90D9ED146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5843" y="34251249"/>
            <a:ext cx="13681522" cy="900100"/>
          </a:xfrm>
          <a:prstGeom prst="rect">
            <a:avLst/>
          </a:prstGeom>
          <a:solidFill>
            <a:srgbClr val="154A70"/>
          </a:solidFill>
          <a:ln>
            <a:noFill/>
          </a:ln>
          <a:effectLst/>
        </p:spPr>
        <p:txBody>
          <a:bodyPr wrap="none" tIns="18002" bIns="18002"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Reference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29B63B-E81F-E26D-6095-C6A71143AE03}"/>
              </a:ext>
            </a:extLst>
          </p:cNvPr>
          <p:cNvSpPr/>
          <p:nvPr/>
        </p:nvSpPr>
        <p:spPr>
          <a:xfrm>
            <a:off x="814329" y="6774937"/>
            <a:ext cx="13472699" cy="10927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46" indent="-457246" algn="just"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3000" dirty="0">
              <a:ln w="0"/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76C0F3A-DF11-647B-1194-ACDD463902D7}"/>
              </a:ext>
            </a:extLst>
          </p:cNvPr>
          <p:cNvCxnSpPr>
            <a:cxnSpLocks/>
          </p:cNvCxnSpPr>
          <p:nvPr/>
        </p:nvCxnSpPr>
        <p:spPr>
          <a:xfrm>
            <a:off x="15152749" y="5692708"/>
            <a:ext cx="0" cy="35518311"/>
          </a:xfrm>
          <a:prstGeom prst="line">
            <a:avLst/>
          </a:prstGeom>
          <a:ln w="12700">
            <a:gradFill>
              <a:gsLst>
                <a:gs pos="0">
                  <a:srgbClr val="25724C"/>
                </a:gs>
                <a:gs pos="100000">
                  <a:srgbClr val="164B7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7DC33-B145-213B-389F-51673E5F13A8}"/>
              </a:ext>
            </a:extLst>
          </p:cNvPr>
          <p:cNvSpPr/>
          <p:nvPr/>
        </p:nvSpPr>
        <p:spPr>
          <a:xfrm>
            <a:off x="15873783" y="5770433"/>
            <a:ext cx="1368152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8" rtlCol="0"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FDR Control Method</a:t>
            </a:r>
            <a:endParaRPr lang="ko-KR" altLang="en-US" sz="3600" b="1" dirty="0">
              <a:ln w="0"/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B83D4-53D6-D4DD-ECF8-D76FBC859FE6}"/>
              </a:ext>
            </a:extLst>
          </p:cNvPr>
          <p:cNvSpPr/>
          <p:nvPr/>
        </p:nvSpPr>
        <p:spPr>
          <a:xfrm>
            <a:off x="822194" y="13141902"/>
            <a:ext cx="13681522" cy="4522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46" indent="-457246"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800" dirty="0" err="1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Bioinfomatics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에서 두 집단의 </a:t>
            </a:r>
            <a:r>
              <a:rPr lang="ko-KR" altLang="en-US" sz="2800" dirty="0" err="1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대사체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간의 차이를 찾기 위해서 다중검정법을 사용해야 하며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이것에 대응되는 방법 중 하나가 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FDR(False Discovery Rate) Control Method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를 사용하는 것이다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. </a:t>
            </a:r>
          </a:p>
          <a:p>
            <a:pPr marL="457246" indent="-457246"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ko-KR" altLang="en-US" sz="2800" spc="-80" dirty="0" err="1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대사체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데이터 연구하는 분야에서 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FDR Control Method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를 사용하여 유의미한 차이를 얻기 위해선 통계 분야 종사자에게 도움을 구하거나 통계를 직접 공부해야 할 필요가 있다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. 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이는 어떤 측면에서 비용이 드는 것으로 생각할 수 있다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.</a:t>
            </a:r>
          </a:p>
          <a:p>
            <a:pPr marL="457246" indent="-457246"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FDR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Control Method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의 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1D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Method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와 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2D Method 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대표적인 예시 한 </a:t>
            </a:r>
            <a:r>
              <a:rPr lang="ko-KR" altLang="en-US" sz="2800" spc="-80" dirty="0" err="1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가지씩을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오미자 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data(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중국산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한국산의 혼합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)</a:t>
            </a:r>
            <a:r>
              <a:rPr lang="ko-KR" altLang="en-US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를 다중검정 인터페이스에 적용한 결과를 확인한다</a:t>
            </a:r>
            <a:r>
              <a:rPr lang="en-US" altLang="ko-KR" sz="2800" spc="-8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A6421776-D242-ACBB-E208-2859AFE4B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708029"/>
                  </p:ext>
                </p:extLst>
              </p:nvPr>
            </p:nvGraphicFramePr>
            <p:xfrm>
              <a:off x="799513" y="19875383"/>
              <a:ext cx="13681523" cy="579516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75466">
                      <a:extLst>
                        <a:ext uri="{9D8B030D-6E8A-4147-A177-3AD203B41FA5}">
                          <a16:colId xmlns:a16="http://schemas.microsoft.com/office/drawing/2014/main" val="4272536658"/>
                        </a:ext>
                      </a:extLst>
                    </a:gridCol>
                    <a:gridCol w="1645843">
                      <a:extLst>
                        <a:ext uri="{9D8B030D-6E8A-4147-A177-3AD203B41FA5}">
                          <a16:colId xmlns:a16="http://schemas.microsoft.com/office/drawing/2014/main" val="80817577"/>
                        </a:ext>
                      </a:extLst>
                    </a:gridCol>
                    <a:gridCol w="1280785">
                      <a:extLst>
                        <a:ext uri="{9D8B030D-6E8A-4147-A177-3AD203B41FA5}">
                          <a16:colId xmlns:a16="http://schemas.microsoft.com/office/drawing/2014/main" val="3414449410"/>
                        </a:ext>
                      </a:extLst>
                    </a:gridCol>
                    <a:gridCol w="1134409">
                      <a:extLst>
                        <a:ext uri="{9D8B030D-6E8A-4147-A177-3AD203B41FA5}">
                          <a16:colId xmlns:a16="http://schemas.microsoft.com/office/drawing/2014/main" val="596577458"/>
                        </a:ext>
                      </a:extLst>
                    </a:gridCol>
                    <a:gridCol w="1462972">
                      <a:extLst>
                        <a:ext uri="{9D8B030D-6E8A-4147-A177-3AD203B41FA5}">
                          <a16:colId xmlns:a16="http://schemas.microsoft.com/office/drawing/2014/main" val="331357804"/>
                        </a:ext>
                      </a:extLst>
                    </a:gridCol>
                    <a:gridCol w="1462972">
                      <a:extLst>
                        <a:ext uri="{9D8B030D-6E8A-4147-A177-3AD203B41FA5}">
                          <a16:colId xmlns:a16="http://schemas.microsoft.com/office/drawing/2014/main" val="3485379665"/>
                        </a:ext>
                      </a:extLst>
                    </a:gridCol>
                    <a:gridCol w="1170377">
                      <a:extLst>
                        <a:ext uri="{9D8B030D-6E8A-4147-A177-3AD203B41FA5}">
                          <a16:colId xmlns:a16="http://schemas.microsoft.com/office/drawing/2014/main" val="664287423"/>
                        </a:ext>
                      </a:extLst>
                    </a:gridCol>
                    <a:gridCol w="1170377">
                      <a:extLst>
                        <a:ext uri="{9D8B030D-6E8A-4147-A177-3AD203B41FA5}">
                          <a16:colId xmlns:a16="http://schemas.microsoft.com/office/drawing/2014/main" val="3306832303"/>
                        </a:ext>
                      </a:extLst>
                    </a:gridCol>
                    <a:gridCol w="1170377">
                      <a:extLst>
                        <a:ext uri="{9D8B030D-6E8A-4147-A177-3AD203B41FA5}">
                          <a16:colId xmlns:a16="http://schemas.microsoft.com/office/drawing/2014/main" val="2078984511"/>
                        </a:ext>
                      </a:extLst>
                    </a:gridCol>
                    <a:gridCol w="1244191">
                      <a:extLst>
                        <a:ext uri="{9D8B030D-6E8A-4147-A177-3AD203B41FA5}">
                          <a16:colId xmlns:a16="http://schemas.microsoft.com/office/drawing/2014/main" val="2839740370"/>
                        </a:ext>
                      </a:extLst>
                    </a:gridCol>
                    <a:gridCol w="1463754">
                      <a:extLst>
                        <a:ext uri="{9D8B030D-6E8A-4147-A177-3AD203B41FA5}">
                          <a16:colId xmlns:a16="http://schemas.microsoft.com/office/drawing/2014/main" val="4258396451"/>
                        </a:ext>
                      </a:extLst>
                    </a:gridCol>
                  </a:tblGrid>
                  <a:tr h="504056">
                    <a:tc gridSpan="4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Unknown</a:t>
                          </a:r>
                          <a:endParaRPr lang="ko-KR" altLang="en-US" sz="2400" b="0" dirty="0"/>
                        </a:p>
                      </a:txBody>
                      <a:tcPr marL="91450" marR="91450" marT="45725" marB="45725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b="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b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Group</a:t>
                          </a:r>
                          <a:endParaRPr lang="ko-KR" altLang="en-US" sz="2400" b="0" dirty="0"/>
                        </a:p>
                      </a:txBody>
                      <a:tcPr marL="91450" marR="91450" marT="45725" marB="45725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b="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/>
                            <a:t>Observed</a:t>
                          </a:r>
                          <a:endParaRPr lang="ko-KR" altLang="en-US" sz="2400" b="0" dirty="0"/>
                        </a:p>
                      </a:txBody>
                      <a:tcPr marL="91450" marR="91450" marT="45725" marB="45725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Unknown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74546767"/>
                      </a:ext>
                    </a:extLst>
                  </a:tr>
                  <a:tr h="432048">
                    <a:tc gridSpan="2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Proportion</a:t>
                          </a:r>
                          <a:endParaRPr lang="ko-KR" altLang="en-US" sz="2400" b="0" dirty="0"/>
                        </a:p>
                      </a:txBody>
                      <a:tcPr marL="91450" marR="91450" marT="45725" marB="45725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 dirty="0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Actual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/>
                            <a:t>Normal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/>
                            <a:t>Abnormal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 dirty="0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Decision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Density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28886394"/>
                      </a:ext>
                    </a:extLst>
                  </a:tr>
                  <a:tr h="396284">
                    <a:tc rowSpan="1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</a:p>
                      </a:txBody>
                      <a:tcPr marL="91450" marR="91450" marT="45725" marB="45725" anchor="ctr"/>
                    </a:tc>
                    <a:tc rowSpan="6">
                      <a:txBody>
                        <a:bodyPr/>
                        <a:lstStyle/>
                        <a:p>
                          <a:pPr algn="ctr" latinLnBrk="1"/>
                          <a:endParaRPr lang="en-US" altLang="ko-K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800" b="1" i="1" smtClean="0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2000" b="0" i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</a:t>
                          </a: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{non-null}</a:t>
                          </a:r>
                        </a:p>
                        <a:p>
                          <a:pPr algn="ctr" latinLnBrk="1"/>
                          <a:endParaRPr lang="en-US" altLang="ko-K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1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b="0" dirty="0"/>
                        </a:p>
                      </a:txBody>
                      <a:tcPr marL="91450" marR="91450" marT="45725" marB="45725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77045540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F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9778444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F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118162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F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0442984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3187478"/>
                      </a:ext>
                    </a:extLst>
                  </a:tr>
                  <a:tr h="42244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3193879"/>
                      </a:ext>
                    </a:extLst>
                  </a:tr>
                  <a:tr h="4224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2000" b="0" dirty="0"/>
                        </a:p>
                      </a:txBody>
                      <a:tcPr marL="0" marR="0" marT="0" marB="0" anchor="ctr"/>
                    </a:tc>
                    <a:tc rowSpan="6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800" b="1" i="1" smtClean="0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2000" b="0" i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</a:t>
                          </a: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{null}</a:t>
                          </a:r>
                        </a:p>
                        <a:p>
                          <a:pPr algn="ctr" latinLnBrk="1"/>
                          <a:endParaRPr lang="en-US" altLang="ko-KR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b="0" dirty="0"/>
                        </a:p>
                      </a:txBody>
                      <a:tcPr marL="91450" marR="91450" marT="45725" marB="45725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6163011"/>
                      </a:ext>
                    </a:extLst>
                  </a:tr>
                  <a:tr h="42244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0936593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⫶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1624742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1836828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652562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06346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A6421776-D242-ACBB-E208-2859AFE4B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708029"/>
                  </p:ext>
                </p:extLst>
              </p:nvPr>
            </p:nvGraphicFramePr>
            <p:xfrm>
              <a:off x="799513" y="19875383"/>
              <a:ext cx="13681523" cy="579516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75466">
                      <a:extLst>
                        <a:ext uri="{9D8B030D-6E8A-4147-A177-3AD203B41FA5}">
                          <a16:colId xmlns:a16="http://schemas.microsoft.com/office/drawing/2014/main" val="4272536658"/>
                        </a:ext>
                      </a:extLst>
                    </a:gridCol>
                    <a:gridCol w="1645843">
                      <a:extLst>
                        <a:ext uri="{9D8B030D-6E8A-4147-A177-3AD203B41FA5}">
                          <a16:colId xmlns:a16="http://schemas.microsoft.com/office/drawing/2014/main" val="80817577"/>
                        </a:ext>
                      </a:extLst>
                    </a:gridCol>
                    <a:gridCol w="1280785">
                      <a:extLst>
                        <a:ext uri="{9D8B030D-6E8A-4147-A177-3AD203B41FA5}">
                          <a16:colId xmlns:a16="http://schemas.microsoft.com/office/drawing/2014/main" val="3414449410"/>
                        </a:ext>
                      </a:extLst>
                    </a:gridCol>
                    <a:gridCol w="1134409">
                      <a:extLst>
                        <a:ext uri="{9D8B030D-6E8A-4147-A177-3AD203B41FA5}">
                          <a16:colId xmlns:a16="http://schemas.microsoft.com/office/drawing/2014/main" val="596577458"/>
                        </a:ext>
                      </a:extLst>
                    </a:gridCol>
                    <a:gridCol w="1462972">
                      <a:extLst>
                        <a:ext uri="{9D8B030D-6E8A-4147-A177-3AD203B41FA5}">
                          <a16:colId xmlns:a16="http://schemas.microsoft.com/office/drawing/2014/main" val="331357804"/>
                        </a:ext>
                      </a:extLst>
                    </a:gridCol>
                    <a:gridCol w="1462972">
                      <a:extLst>
                        <a:ext uri="{9D8B030D-6E8A-4147-A177-3AD203B41FA5}">
                          <a16:colId xmlns:a16="http://schemas.microsoft.com/office/drawing/2014/main" val="3485379665"/>
                        </a:ext>
                      </a:extLst>
                    </a:gridCol>
                    <a:gridCol w="1170377">
                      <a:extLst>
                        <a:ext uri="{9D8B030D-6E8A-4147-A177-3AD203B41FA5}">
                          <a16:colId xmlns:a16="http://schemas.microsoft.com/office/drawing/2014/main" val="664287423"/>
                        </a:ext>
                      </a:extLst>
                    </a:gridCol>
                    <a:gridCol w="1170377">
                      <a:extLst>
                        <a:ext uri="{9D8B030D-6E8A-4147-A177-3AD203B41FA5}">
                          <a16:colId xmlns:a16="http://schemas.microsoft.com/office/drawing/2014/main" val="3306832303"/>
                        </a:ext>
                      </a:extLst>
                    </a:gridCol>
                    <a:gridCol w="1170377">
                      <a:extLst>
                        <a:ext uri="{9D8B030D-6E8A-4147-A177-3AD203B41FA5}">
                          <a16:colId xmlns:a16="http://schemas.microsoft.com/office/drawing/2014/main" val="2078984511"/>
                        </a:ext>
                      </a:extLst>
                    </a:gridCol>
                    <a:gridCol w="1244191">
                      <a:extLst>
                        <a:ext uri="{9D8B030D-6E8A-4147-A177-3AD203B41FA5}">
                          <a16:colId xmlns:a16="http://schemas.microsoft.com/office/drawing/2014/main" val="2839740370"/>
                        </a:ext>
                      </a:extLst>
                    </a:gridCol>
                    <a:gridCol w="1463754">
                      <a:extLst>
                        <a:ext uri="{9D8B030D-6E8A-4147-A177-3AD203B41FA5}">
                          <a16:colId xmlns:a16="http://schemas.microsoft.com/office/drawing/2014/main" val="4258396451"/>
                        </a:ext>
                      </a:extLst>
                    </a:gridCol>
                  </a:tblGrid>
                  <a:tr h="504056">
                    <a:tc gridSpan="4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Unknown</a:t>
                          </a:r>
                          <a:endParaRPr lang="ko-KR" altLang="en-US" sz="2400" b="0" dirty="0"/>
                        </a:p>
                      </a:txBody>
                      <a:tcPr marL="91450" marR="91450" marT="45725" marB="45725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b="0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b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Group</a:t>
                          </a:r>
                          <a:endParaRPr lang="ko-KR" altLang="en-US" sz="2400" b="0" dirty="0"/>
                        </a:p>
                      </a:txBody>
                      <a:tcPr marL="91450" marR="91450" marT="45725" marB="45725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400" b="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/>
                            <a:t>Observed</a:t>
                          </a:r>
                          <a:endParaRPr lang="ko-KR" altLang="en-US" sz="2400" b="0" dirty="0"/>
                        </a:p>
                      </a:txBody>
                      <a:tcPr marL="91450" marR="91450" marT="45725" marB="45725"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Unknown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74546767"/>
                      </a:ext>
                    </a:extLst>
                  </a:tr>
                  <a:tr h="457210">
                    <a:tc gridSpan="2"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Proportion</a:t>
                          </a:r>
                          <a:endParaRPr lang="ko-KR" altLang="en-US" sz="2400" b="0" dirty="0"/>
                        </a:p>
                      </a:txBody>
                      <a:tcPr marL="91450" marR="91450" marT="45725" marB="45725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116000" r="-804286" b="-108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Actual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/>
                            <a:t>Normal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/>
                            <a:t>Abnormal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116000" r="-432292" b="-108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116000" r="-332292" b="-108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116000" r="-232292" b="-108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Decision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/>
                            <a:t>Density</a:t>
                          </a:r>
                          <a:endParaRPr lang="ko-KR" altLang="en-US" sz="2400" b="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28886394"/>
                      </a:ext>
                    </a:extLst>
                  </a:tr>
                  <a:tr h="396284">
                    <a:tc rowSpan="1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</a:p>
                      </a:txBody>
                      <a:tcPr marL="91450" marR="91450" marT="45725" marB="45725" anchor="ctr"/>
                    </a:tc>
                    <a:tc row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blipFill>
                          <a:blip r:embed="rId2"/>
                          <a:stretch>
                            <a:fillRect l="-29259" t="-41013" r="-703333" b="-10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249231" r="-804286" b="-11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1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10417" t="-20403" r="-526250" b="-2141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408714" t="-41013" r="-424066" b="-10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249231" r="-432292" b="-11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249231" r="-332292" b="-11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249231" r="-232292" b="-11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35833" t="-41013" r="-833" b="-105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045540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349231" r="-804286" b="-10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F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349231" r="-432292" b="-10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349231" r="-332292" b="-10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349231" r="-232292" b="-10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9778444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449231" r="-804286" b="-9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F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449231" r="-432292" b="-9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449231" r="-332292" b="-9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449231" r="-232292" b="-9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118162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549231" r="-804286" b="-8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F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549231" r="-432292" b="-8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549231" r="-332292" b="-8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549231" r="-232292" b="-84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0442984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3187478"/>
                      </a:ext>
                    </a:extLst>
                  </a:tr>
                  <a:tr h="42244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695714" r="-804286" b="-5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695714" r="-432292" b="-5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695714" r="-332292" b="-5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695714" r="-232292" b="-5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3193879"/>
                      </a:ext>
                    </a:extLst>
                  </a:tr>
                  <a:tr h="42244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2000" b="0" dirty="0"/>
                        </a:p>
                      </a:txBody>
                      <a:tcPr marL="0" marR="0" marT="0" marB="0" anchor="ctr"/>
                    </a:tc>
                    <a:tc row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blipFill>
                          <a:blip r:embed="rId2"/>
                          <a:stretch>
                            <a:fillRect l="-29259" t="-139599" r="-703333" b="-4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807246" r="-804286" b="-5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row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408714" t="-139599" r="-424066" b="-4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807246" r="-432292" b="-5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807246" r="-332292" b="-5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807246" r="-232292" b="-5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35833" t="-139599" r="-833" b="-4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163011"/>
                      </a:ext>
                    </a:extLst>
                  </a:tr>
                  <a:tr h="42244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894286" r="-804286" b="-3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894286" r="-432292" b="-3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894286" r="-332292" b="-3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894286" r="-232292" b="-3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0936593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⫶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⫶</a:t>
                          </a: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1624742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1170769" r="-804286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1170769" r="-43229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1170769" r="-33229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1170769" r="-23229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1836828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1270769" r="-804286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1270769" r="-4322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1270769" r="-3322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1270769" r="-23229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F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652562"/>
                      </a:ext>
                    </a:extLst>
                  </a:tr>
                  <a:tr h="3962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50" marR="91450" marT="45725" marB="45725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190" t="-1370769" r="-804286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+mn-lt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638542" t="-1370769" r="-4322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738542" t="-1370769" r="-3322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38542" t="-1370769" r="-23229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i="0" dirty="0">
                              <a:latin typeface="+mn-lt"/>
                            </a:rPr>
                            <a:t>T</a:t>
                          </a:r>
                          <a:endParaRPr lang="ko-KR" altLang="en-US" sz="2000" b="0" i="0" dirty="0">
                            <a:latin typeface="+mn-lt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06346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Rectangle 1280">
            <a:extLst>
              <a:ext uri="{FF2B5EF4-FFF2-40B4-BE49-F238E27FC236}">
                <a16:creationId xmlns:a16="http://schemas.microsoft.com/office/drawing/2014/main" id="{5AE628C8-4DFC-6429-7547-678BF709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63" y="17634756"/>
            <a:ext cx="13681522" cy="900100"/>
          </a:xfrm>
          <a:prstGeom prst="rect">
            <a:avLst/>
          </a:prstGeom>
          <a:solidFill>
            <a:srgbClr val="317F95"/>
          </a:solidFill>
          <a:ln>
            <a:noFill/>
          </a:ln>
          <a:effectLst/>
        </p:spPr>
        <p:txBody>
          <a:bodyPr wrap="none" tIns="18002" bIns="18002"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연구 배경</a:t>
            </a:r>
          </a:p>
        </p:txBody>
      </p:sp>
      <p:sp>
        <p:nvSpPr>
          <p:cNvPr id="42" name="Rectangle 1280">
            <a:extLst>
              <a:ext uri="{FF2B5EF4-FFF2-40B4-BE49-F238E27FC236}">
                <a16:creationId xmlns:a16="http://schemas.microsoft.com/office/drawing/2014/main" id="{6DFD665A-A4CE-A638-7A52-6884E6D55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8409" y="5692708"/>
            <a:ext cx="13681522" cy="900100"/>
          </a:xfrm>
          <a:prstGeom prst="rect">
            <a:avLst/>
          </a:prstGeom>
          <a:solidFill>
            <a:srgbClr val="317F95"/>
          </a:solidFill>
          <a:ln>
            <a:noFill/>
          </a:ln>
          <a:effectLst/>
        </p:spPr>
        <p:txBody>
          <a:bodyPr wrap="none" tIns="18002" bIns="18002"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ko-KR" altLang="en-US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인터페이스 사용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1F390B-2BB9-3E98-24A6-A83495A2DFF0}"/>
              </a:ext>
            </a:extLst>
          </p:cNvPr>
          <p:cNvSpPr/>
          <p:nvPr/>
        </p:nvSpPr>
        <p:spPr>
          <a:xfrm>
            <a:off x="822194" y="18891865"/>
            <a:ext cx="1368152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8" rtlCol="0"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Large-Scale Hypothesis table</a:t>
            </a:r>
            <a:endParaRPr lang="ko-KR" altLang="en-US" sz="3600" b="1" dirty="0">
              <a:ln w="0"/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3E58C38-F2F6-D2DC-02C3-E781D0B91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8" t="3268" r="16685" b="82240"/>
          <a:stretch/>
        </p:blipFill>
        <p:spPr>
          <a:xfrm>
            <a:off x="60961" y="0"/>
            <a:ext cx="30204630" cy="5002863"/>
          </a:xfrm>
          <a:prstGeom prst="rect">
            <a:avLst/>
          </a:prstGeom>
        </p:spPr>
      </p:pic>
      <p:sp>
        <p:nvSpPr>
          <p:cNvPr id="52" name="Rectangle 1275">
            <a:extLst>
              <a:ext uri="{FF2B5EF4-FFF2-40B4-BE49-F238E27FC236}">
                <a16:creationId xmlns:a16="http://schemas.microsoft.com/office/drawing/2014/main" id="{230B3FA5-62D2-050B-BE6D-F5F0ED04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67" y="789059"/>
            <a:ext cx="28803204" cy="378025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801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+mj-ea"/>
                <a:ea typeface="+mj-ea"/>
              </a:rPr>
              <a:t>R Shiny</a:t>
            </a:r>
            <a:r>
              <a:rPr lang="ko-KR" altLang="en-US" sz="8801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+mj-ea"/>
                <a:ea typeface="+mj-ea"/>
              </a:rPr>
              <a:t>를 이용한 다중검정 인터페이스 개발</a:t>
            </a:r>
          </a:p>
          <a:p>
            <a:pPr algn="r"/>
            <a:r>
              <a:rPr kumimoji="0" lang="ko-KR" altLang="en-US" sz="6001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0" scaled="1"/>
                </a:gradFill>
                <a:latin typeface="나눔고딕"/>
                <a:ea typeface="나눔고딕"/>
              </a:rPr>
              <a:t>전남대학교 수학</a:t>
            </a:r>
            <a:r>
              <a:rPr kumimoji="0" lang="en-US" altLang="ko-KR" sz="6001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0" scaled="1"/>
                </a:gradFill>
                <a:latin typeface="나눔고딕"/>
                <a:ea typeface="나눔고딕"/>
              </a:rPr>
              <a:t>/</a:t>
            </a:r>
            <a:r>
              <a:rPr kumimoji="0" lang="ko-KR" altLang="en-US" sz="6001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0" scaled="1"/>
                </a:gradFill>
                <a:latin typeface="나눔고딕"/>
                <a:ea typeface="나눔고딕"/>
              </a:rPr>
              <a:t>통계학과 석사과정 박주성</a:t>
            </a:r>
            <a:endParaRPr lang="en-US" altLang="ko-KR" sz="6001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latin typeface="+mn-ea"/>
              <a:ea typeface="+mn-ea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82A2371-5249-FBE2-52E4-702EDD9A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93" y="278749"/>
            <a:ext cx="4067492" cy="4067492"/>
          </a:xfrm>
          <a:prstGeom prst="rect">
            <a:avLst/>
          </a:prstGeom>
        </p:spPr>
      </p:pic>
      <p:sp>
        <p:nvSpPr>
          <p:cNvPr id="55" name="Text Box 11">
            <a:extLst>
              <a:ext uri="{FF2B5EF4-FFF2-40B4-BE49-F238E27FC236}">
                <a16:creationId xmlns:a16="http://schemas.microsoft.com/office/drawing/2014/main" id="{0D8C7D7F-75E0-1B5C-2D3A-035F21265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51" y="6979602"/>
            <a:ext cx="13680000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defTabSz="41767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41767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41767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41767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41767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41767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41767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41767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41767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3200" b="1" dirty="0">
                <a:latin typeface="+mn-ea"/>
                <a:ea typeface="+mn-ea"/>
              </a:rPr>
              <a:t>발표자 </a:t>
            </a:r>
            <a:r>
              <a:rPr lang="en-US" altLang="ko-KR" sz="3200" b="1" dirty="0">
                <a:latin typeface="+mn-ea"/>
                <a:ea typeface="+mn-ea"/>
              </a:rPr>
              <a:t>: </a:t>
            </a:r>
            <a:r>
              <a:rPr lang="ko-KR" altLang="en-US" sz="3200" dirty="0">
                <a:latin typeface="+mn-ea"/>
                <a:ea typeface="+mn-ea"/>
              </a:rPr>
              <a:t>박주성</a:t>
            </a:r>
            <a:endParaRPr lang="en-US" altLang="ko-KR" sz="3200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ko-KR" altLang="en-US" sz="3200" b="1" dirty="0">
                <a:latin typeface="+mn-ea"/>
                <a:ea typeface="+mn-ea"/>
              </a:rPr>
              <a:t>저자 </a:t>
            </a:r>
            <a:r>
              <a:rPr lang="en-US" altLang="ko-KR" sz="3200" b="1" dirty="0">
                <a:latin typeface="+mn-ea"/>
                <a:ea typeface="+mn-ea"/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ko-KR" altLang="en-US" sz="3200" dirty="0">
                <a:latin typeface="+mn-ea"/>
                <a:ea typeface="+mn-ea"/>
              </a:rPr>
              <a:t>박주성</a:t>
            </a:r>
            <a:r>
              <a:rPr lang="en-US" altLang="ko-KR" sz="3200" dirty="0">
                <a:latin typeface="+mn-ea"/>
                <a:ea typeface="+mn-ea"/>
              </a:rPr>
              <a:t>(</a:t>
            </a:r>
            <a:r>
              <a:rPr lang="ko-KR" altLang="en-US" sz="3200" dirty="0">
                <a:latin typeface="+mn-ea"/>
                <a:ea typeface="+mn-ea"/>
              </a:rPr>
              <a:t>전남대학교 수학</a:t>
            </a:r>
            <a:r>
              <a:rPr lang="en-US" altLang="ko-KR" sz="3200" dirty="0">
                <a:latin typeface="+mn-ea"/>
                <a:ea typeface="+mn-ea"/>
              </a:rPr>
              <a:t>/</a:t>
            </a:r>
            <a:r>
              <a:rPr lang="ko-KR" altLang="en-US" sz="3200" dirty="0">
                <a:latin typeface="+mn-ea"/>
                <a:ea typeface="+mn-ea"/>
              </a:rPr>
              <a:t>통계학과</a:t>
            </a:r>
            <a:r>
              <a:rPr lang="en-US" altLang="ko-KR" sz="3200" dirty="0">
                <a:latin typeface="+mn-ea"/>
                <a:ea typeface="+mn-ea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ko-KR" altLang="en-US" sz="3200" dirty="0" err="1">
                <a:latin typeface="+mn-ea"/>
                <a:ea typeface="+mn-ea"/>
              </a:rPr>
              <a:t>김신준</a:t>
            </a:r>
            <a:r>
              <a:rPr lang="en-US" altLang="ko-KR" sz="3200" dirty="0">
                <a:latin typeface="+mn-ea"/>
                <a:ea typeface="+mn-ea"/>
              </a:rPr>
              <a:t>(</a:t>
            </a:r>
            <a:r>
              <a:rPr lang="ko-KR" altLang="en-US" sz="3200" dirty="0">
                <a:latin typeface="+mn-ea"/>
                <a:ea typeface="+mn-ea"/>
              </a:rPr>
              <a:t>한국농촌경제연구원</a:t>
            </a:r>
            <a:r>
              <a:rPr lang="en-US" altLang="ko-KR" sz="3200" dirty="0">
                <a:latin typeface="+mn-ea"/>
                <a:ea typeface="+mn-ea"/>
              </a:rPr>
              <a:t>, KREI)</a:t>
            </a:r>
          </a:p>
          <a:p>
            <a:pPr>
              <a:spcBef>
                <a:spcPct val="50000"/>
              </a:spcBef>
            </a:pPr>
            <a:r>
              <a:rPr lang="ko-KR" altLang="en-US" sz="3200" dirty="0" err="1">
                <a:latin typeface="+mn-ea"/>
                <a:ea typeface="+mn-ea"/>
              </a:rPr>
              <a:t>오영재</a:t>
            </a:r>
            <a:r>
              <a:rPr lang="en-US" altLang="ko-KR" sz="3200" dirty="0">
                <a:latin typeface="+mn-ea"/>
                <a:ea typeface="+mn-ea"/>
              </a:rPr>
              <a:t>(</a:t>
            </a:r>
            <a:r>
              <a:rPr lang="ko-KR" altLang="en-US" sz="3200" dirty="0">
                <a:latin typeface="+mn-ea"/>
                <a:ea typeface="+mn-ea"/>
              </a:rPr>
              <a:t>대전 통계청</a:t>
            </a:r>
            <a:r>
              <a:rPr lang="en-US" altLang="ko-KR" sz="3200" dirty="0">
                <a:latin typeface="+mn-ea"/>
                <a:ea typeface="+mn-ea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ko-KR" altLang="en-US" sz="3200" b="1" dirty="0">
                <a:latin typeface="+mn-ea"/>
                <a:ea typeface="+mn-ea"/>
              </a:rPr>
              <a:t>교신저자 </a:t>
            </a:r>
            <a:r>
              <a:rPr lang="en-US" altLang="ko-KR" sz="3200" b="1" dirty="0">
                <a:latin typeface="+mn-ea"/>
                <a:ea typeface="+mn-ea"/>
              </a:rPr>
              <a:t>: </a:t>
            </a:r>
            <a:r>
              <a:rPr lang="ko-KR" altLang="en-US" sz="3200" dirty="0">
                <a:latin typeface="+mn-ea"/>
                <a:ea typeface="+mn-ea"/>
              </a:rPr>
              <a:t>정재식</a:t>
            </a:r>
            <a:r>
              <a:rPr lang="en-US" altLang="ko-KR" sz="3200" dirty="0">
                <a:latin typeface="+mn-ea"/>
                <a:ea typeface="+mn-ea"/>
              </a:rPr>
              <a:t>(</a:t>
            </a:r>
            <a:r>
              <a:rPr lang="ko-KR" altLang="en-US" sz="3200" dirty="0">
                <a:latin typeface="+mn-ea"/>
                <a:ea typeface="+mn-ea"/>
              </a:rPr>
              <a:t>전남대학교 통계학과 교수</a:t>
            </a:r>
            <a:r>
              <a:rPr lang="en-US" altLang="ko-KR" sz="3200" dirty="0">
                <a:latin typeface="+mn-ea"/>
                <a:ea typeface="+mn-ea"/>
              </a:rPr>
              <a:t>)</a:t>
            </a:r>
          </a:p>
        </p:txBody>
      </p:sp>
      <p:sp>
        <p:nvSpPr>
          <p:cNvPr id="56" name="Rectangle 1280">
            <a:extLst>
              <a:ext uri="{FF2B5EF4-FFF2-40B4-BE49-F238E27FC236}">
                <a16:creationId xmlns:a16="http://schemas.microsoft.com/office/drawing/2014/main" id="{DB97F423-263C-4BC5-2EE2-CF2ED5995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29" y="11730091"/>
            <a:ext cx="13681522" cy="900100"/>
          </a:xfrm>
          <a:prstGeom prst="rect">
            <a:avLst/>
          </a:prstGeom>
          <a:solidFill>
            <a:srgbClr val="317F95"/>
          </a:solidFill>
          <a:ln>
            <a:noFill/>
          </a:ln>
          <a:effectLst/>
        </p:spPr>
        <p:txBody>
          <a:bodyPr wrap="none" tIns="18002" bIns="18002"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Abstract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D2E984-3DDE-70E8-0888-917DEE5BBF98}"/>
              </a:ext>
            </a:extLst>
          </p:cNvPr>
          <p:cNvSpPr/>
          <p:nvPr/>
        </p:nvSpPr>
        <p:spPr>
          <a:xfrm>
            <a:off x="799513" y="26099736"/>
            <a:ext cx="1368152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8" rtlCol="0"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Mixture dist. &amp; Zero-Assumption</a:t>
            </a:r>
            <a:endParaRPr lang="ko-KR" altLang="en-US" sz="3600" b="1" dirty="0">
              <a:ln w="0"/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3D20FB2-A5D3-9C39-35A3-5D4701F7A711}"/>
                  </a:ext>
                </a:extLst>
              </p:cNvPr>
              <p:cNvSpPr/>
              <p:nvPr/>
            </p:nvSpPr>
            <p:spPr>
              <a:xfrm>
                <a:off x="771318" y="27249000"/>
                <a:ext cx="13681522" cy="382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6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91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37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83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229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74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720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66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46" indent="-457246" algn="just">
                  <a:lnSpc>
                    <a:spcPct val="120000"/>
                  </a:lnSpc>
                  <a:spcBef>
                    <a:spcPts val="600"/>
                  </a:spcBef>
                  <a:buClr>
                    <a:srgbClr val="002060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Bradley </a:t>
                </a:r>
                <a:r>
                  <a:rPr lang="en-US" altLang="ko-KR" sz="2400" dirty="0" err="1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Efron</a:t>
                </a:r>
                <a:r>
                  <a:rPr lang="ko-KR" altLang="en-US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이 제안한 가정으로 데이터 전체의 분포가 </a:t>
                </a:r>
                <a:r>
                  <a:rPr lang="en-US" altLang="ko-KR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Null</a:t>
                </a:r>
                <a:r>
                  <a:rPr lang="ko-KR" altLang="en-US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과</a:t>
                </a:r>
                <a:r>
                  <a:rPr lang="en-US" altLang="ko-KR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 Non-Null</a:t>
                </a:r>
                <a:r>
                  <a:rPr lang="ko-KR" altLang="en-US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의 분포의 합으로 이루어져 있다면</a:t>
                </a:r>
                <a:r>
                  <a:rPr lang="en-US" altLang="ko-KR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,</a:t>
                </a:r>
                <a:r>
                  <a:rPr lang="ko-KR" altLang="en-US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 전체 분포에서 </a:t>
                </a:r>
                <a:r>
                  <a:rPr lang="en-US" altLang="ko-KR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0(</a:t>
                </a:r>
                <a:r>
                  <a:rPr lang="ko-KR" altLang="en-US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혹은 평균</a:t>
                </a:r>
                <a:r>
                  <a:rPr lang="en-US" altLang="ko-KR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) </a:t>
                </a:r>
                <a:r>
                  <a:rPr lang="ko-KR" altLang="en-US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근처에서는 </a:t>
                </a:r>
                <a:r>
                  <a:rPr lang="en-US" altLang="ko-KR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Null</a:t>
                </a:r>
                <a:r>
                  <a:rPr lang="ko-KR" altLang="en-US" sz="2400" dirty="0">
                    <a:ln w="0"/>
                    <a:gradFill>
                      <a:gsLst>
                        <a:gs pos="83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ea"/>
                  </a:rPr>
                  <a:t>에 대응되는 분포의 확률만 존재한다는 가정</a:t>
                </a:r>
                <a:endParaRPr lang="en-US" altLang="ko-KR" sz="2400" dirty="0">
                  <a:ln w="0"/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n-ea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buClr>
                    <a:srgbClr val="00206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𝑀𝑖𝑥𝑡𝑢𝑟𝑒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400" dirty="0">
                  <a:ln w="0"/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n-ea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buClr>
                    <a:srgbClr val="002060"/>
                  </a:buClr>
                  <a:buSzPct val="100000"/>
                </a:pPr>
                <a:endParaRPr lang="en-US" altLang="ko-KR" sz="2400" dirty="0">
                  <a:ln w="0"/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n-ea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buClr>
                    <a:srgbClr val="00206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i="1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ko-KR" altLang="en-US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n w="0"/>
                              <a:gradFill>
                                <a:gsLst>
                                  <a:gs pos="83000">
                                    <a:schemeClr val="tx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𝑍𝑒𝑟𝑜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n w="0"/>
                          <a:gradFill>
                            <a:gsLst>
                              <a:gs pos="83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𝐴𝑠𝑠𝑢𝑚𝑝𝑡𝑖𝑜𝑛</m:t>
                      </m:r>
                    </m:oMath>
                  </m:oMathPara>
                </a14:m>
                <a:endParaRPr lang="en-US" altLang="ko-KR" sz="2400" dirty="0">
                  <a:ln w="0"/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n-ea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buClr>
                    <a:srgbClr val="002060"/>
                  </a:buClr>
                  <a:buSzPct val="100000"/>
                </a:pPr>
                <a:endParaRPr lang="en-US" altLang="ko-KR" sz="2400" dirty="0">
                  <a:ln w="0"/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n-ea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buClr>
                    <a:srgbClr val="002060"/>
                  </a:buClr>
                  <a:buSzPct val="100000"/>
                </a:pPr>
                <a:endParaRPr lang="en-US" altLang="ko-KR" sz="2400" dirty="0">
                  <a:ln w="0"/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n-ea"/>
                </a:endParaRPr>
              </a:p>
            </p:txBody>
          </p:sp>
        </mc:Choice>
        <mc:Fallback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3D20FB2-A5D3-9C39-35A3-5D4701F7A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18" y="27249000"/>
                <a:ext cx="13681522" cy="3825086"/>
              </a:xfrm>
              <a:prstGeom prst="rect">
                <a:avLst/>
              </a:prstGeom>
              <a:blipFill>
                <a:blip r:embed="rId5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0CF185DB-0997-43C3-B8AA-1E6975483CBA}"/>
              </a:ext>
            </a:extLst>
          </p:cNvPr>
          <p:cNvGrpSpPr/>
          <p:nvPr/>
        </p:nvGrpSpPr>
        <p:grpSpPr>
          <a:xfrm>
            <a:off x="771318" y="29986034"/>
            <a:ext cx="13744395" cy="3816113"/>
            <a:chOff x="926961" y="31137236"/>
            <a:chExt cx="13744395" cy="3816113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2A02865-90EC-DD11-42CC-06D112D1F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6961" y="31137236"/>
              <a:ext cx="8468982" cy="3816113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869B32-CE5C-6FF2-481F-ED609D776381}"/>
                </a:ext>
              </a:extLst>
            </p:cNvPr>
            <p:cNvSpPr txBox="1"/>
            <p:nvPr/>
          </p:nvSpPr>
          <p:spPr>
            <a:xfrm>
              <a:off x="9779316" y="32277672"/>
              <a:ext cx="48920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</a:rPr>
                <a:t> - </a:t>
              </a:r>
              <a:r>
                <a:rPr lang="en-US" altLang="ko-KR" sz="2400" dirty="0" err="1">
                  <a:latin typeface="+mn-ea"/>
                </a:rPr>
                <a:t>Efron</a:t>
              </a:r>
              <a:r>
                <a:rPr lang="en-US" altLang="ko-KR" sz="2400" dirty="0">
                  <a:latin typeface="+mn-ea"/>
                </a:rPr>
                <a:t> </a:t>
              </a:r>
              <a:r>
                <a:rPr lang="en-US" altLang="ko-KR" sz="2400" dirty="0" err="1">
                  <a:latin typeface="+mn-ea"/>
                </a:rPr>
                <a:t>etal</a:t>
              </a:r>
              <a:r>
                <a:rPr lang="en-US" altLang="ko-KR" sz="2400" dirty="0">
                  <a:latin typeface="+mn-ea"/>
                </a:rPr>
                <a:t>. 2001 p.1155</a:t>
              </a:r>
            </a:p>
            <a:p>
              <a:endParaRPr lang="en-US" altLang="ko-KR" sz="2400" dirty="0">
                <a:latin typeface="+mn-ea"/>
              </a:endParaRPr>
            </a:p>
            <a:p>
              <a:r>
                <a:rPr lang="en-US" altLang="ko-KR" sz="2400" dirty="0">
                  <a:latin typeface="+mn-ea"/>
                </a:rPr>
                <a:t>- Zero-Assumption</a:t>
              </a:r>
              <a:r>
                <a:rPr lang="ko-KR" altLang="en-US" sz="2400" dirty="0">
                  <a:latin typeface="+mn-ea"/>
                </a:rPr>
                <a:t>의 예시</a:t>
              </a:r>
            </a:p>
          </p:txBody>
        </p:sp>
      </p:grpSp>
      <p:sp>
        <p:nvSpPr>
          <p:cNvPr id="64" name="Rectangle 1280">
            <a:extLst>
              <a:ext uri="{FF2B5EF4-FFF2-40B4-BE49-F238E27FC236}">
                <a16:creationId xmlns:a16="http://schemas.microsoft.com/office/drawing/2014/main" id="{03118D05-721B-2795-D402-425690E2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13" y="34259973"/>
            <a:ext cx="13681522" cy="900100"/>
          </a:xfrm>
          <a:prstGeom prst="rect">
            <a:avLst/>
          </a:prstGeom>
          <a:solidFill>
            <a:srgbClr val="317F95"/>
          </a:solidFill>
          <a:ln>
            <a:noFill/>
          </a:ln>
          <a:effectLst/>
        </p:spPr>
        <p:txBody>
          <a:bodyPr wrap="none" tIns="18002" bIns="18002" anchor="ctr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FDR</a:t>
            </a:r>
            <a:r>
              <a:rPr lang="ko-KR" altLang="en-US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Control Method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543190-EDE7-7428-87EA-5F6057BEBDDD}"/>
              </a:ext>
            </a:extLst>
          </p:cNvPr>
          <p:cNvGrpSpPr/>
          <p:nvPr/>
        </p:nvGrpSpPr>
        <p:grpSpPr>
          <a:xfrm>
            <a:off x="809112" y="35609973"/>
            <a:ext cx="13681521" cy="6861055"/>
            <a:chOff x="785963" y="35609973"/>
            <a:chExt cx="13681521" cy="6861055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23626F-AFF9-95AA-F839-08997C050A96}"/>
                </a:ext>
              </a:extLst>
            </p:cNvPr>
            <p:cNvGrpSpPr/>
            <p:nvPr/>
          </p:nvGrpSpPr>
          <p:grpSpPr>
            <a:xfrm>
              <a:off x="785963" y="35609973"/>
              <a:ext cx="13681521" cy="3681684"/>
              <a:chOff x="-406834" y="17918042"/>
              <a:chExt cx="13471200" cy="4683823"/>
            </a:xfrm>
          </p:grpSpPr>
          <p:sp>
            <p:nvSpPr>
              <p:cNvPr id="70" name="사각형: 둥근 위쪽 모서리 3">
                <a:extLst>
                  <a:ext uri="{FF2B5EF4-FFF2-40B4-BE49-F238E27FC236}">
                    <a16:creationId xmlns:a16="http://schemas.microsoft.com/office/drawing/2014/main" id="{0BD9155A-546B-21A7-F6F6-4D578D574A5A}"/>
                  </a:ext>
                </a:extLst>
              </p:cNvPr>
              <p:cNvSpPr/>
              <p:nvPr/>
            </p:nvSpPr>
            <p:spPr>
              <a:xfrm>
                <a:off x="1470091" y="17918042"/>
                <a:ext cx="9717350" cy="915165"/>
              </a:xfrm>
              <a:prstGeom prst="roundRect">
                <a:avLst>
                  <a:gd name="adj" fmla="val 50000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6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91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37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83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229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74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720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66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2060"/>
                  </a:buClr>
                  <a:buSzPct val="100000"/>
                </a:pPr>
                <a:r>
                  <a:rPr lang="da-DK" altLang="ko-KR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1</a:t>
                </a:r>
                <a:r>
                  <a:rPr lang="en-US" altLang="ko-KR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D</a:t>
                </a:r>
                <a:r>
                  <a:rPr lang="ko-KR" altLang="en-US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 </a:t>
                </a:r>
                <a:r>
                  <a:rPr lang="en-US" altLang="ko-KR" sz="3200" b="1" dirty="0" err="1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fdr</a:t>
                </a:r>
                <a:r>
                  <a:rPr lang="ko-KR" altLang="en-US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 </a:t>
                </a:r>
                <a:r>
                  <a:rPr lang="en-US" altLang="ko-KR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:</a:t>
                </a:r>
                <a:r>
                  <a:rPr lang="ko-KR" altLang="en-US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 </a:t>
                </a:r>
                <a:r>
                  <a:rPr lang="da-DK" altLang="ko-KR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Bradley Efron etal.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CF23004F-B9D5-2930-674A-C767B3D87B82}"/>
                      </a:ext>
                    </a:extLst>
                  </p:cNvPr>
                  <p:cNvSpPr/>
                  <p:nvPr/>
                </p:nvSpPr>
                <p:spPr>
                  <a:xfrm>
                    <a:off x="-406834" y="19058646"/>
                    <a:ext cx="13471200" cy="354321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46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91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737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983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229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474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720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966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457246" indent="-457246" algn="just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  <a:buFont typeface="Wingdings" panose="05000000000000000000" pitchFamily="2" charset="2"/>
                      <a:buChar char="§"/>
                    </a:pPr>
                    <a:r>
                      <a:rPr lang="en-US" altLang="ko-KR" sz="2400" b="1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Empirical </a:t>
                    </a:r>
                    <a:r>
                      <a:rPr lang="en-US" altLang="ko-KR" sz="2400" b="1" spc="-40" dirty="0" err="1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bayes</a:t>
                    </a:r>
                    <a:r>
                      <a:rPr lang="en-US" altLang="ko-KR" sz="2400" b="1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 analysis</a:t>
                    </a:r>
                    <a:r>
                      <a:rPr lang="ko-KR" altLang="en-US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를 </a:t>
                    </a:r>
                    <a:r>
                      <a:rPr lang="en-US" altLang="ko-KR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local</a:t>
                    </a:r>
                    <a:r>
                      <a:rPr lang="ko-KR" altLang="en-US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 </a:t>
                    </a:r>
                    <a:r>
                      <a:rPr lang="en-US" altLang="ko-KR" sz="2400" spc="-40" dirty="0" err="1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fdr</a:t>
                    </a:r>
                    <a:r>
                      <a:rPr lang="ko-KR" altLang="en-US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를</a:t>
                    </a:r>
                    <a:r>
                      <a:rPr lang="en-US" altLang="ko-KR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 </a:t>
                    </a:r>
                    <a:r>
                      <a:rPr lang="ko-KR" altLang="en-US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추정</a:t>
                    </a:r>
                    <a:r>
                      <a:rPr lang="en-US" altLang="ko-KR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 : </a:t>
                    </a:r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𝑓𝑑𝑟</m:t>
                        </m:r>
                        <m:r>
                          <a:rPr lang="en-US" altLang="ko-KR" sz="2400" b="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b="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a14:m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effectLst/>
                    </a:endParaRPr>
                  </a:p>
                  <a:p>
                    <a:pPr algn="ctr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endParaRPr lang="en-US" altLang="ko-KR" sz="6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effectLst/>
                    </a:endParaRPr>
                  </a:p>
                  <a:p>
                    <a:pPr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Zero-Assumption </a:t>
                    </a:r>
                    <a:r>
                      <a:rPr lang="ko-KR" altLang="en-US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등을 동반한 </a:t>
                    </a:r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methods</a:t>
                    </a:r>
                    <a:r>
                      <a:rPr lang="ko-KR" altLang="en-US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를 사용</a:t>
                    </a:r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,</a:t>
                    </a:r>
                    <a:r>
                      <a:rPr lang="ko-KR" altLang="en-US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 </a:t>
                    </a:r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oMath>
                    </a14:m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,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400" b="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oMath>
                    </a14:m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 </a:t>
                    </a:r>
                    <a:r>
                      <a:rPr lang="ko-KR" altLang="en-US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를 이용하여 </a:t>
                    </a:r>
                    <a14:m>
                      <m:oMath xmlns:m="http://schemas.openxmlformats.org/officeDocument/2006/math">
                        <m:r>
                          <a:rPr lang="en-US" altLang="ko-KR" sz="2400" i="1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</a:rPr>
                          <m:t>𝑓𝑑𝑟</m:t>
                        </m:r>
                        <m:r>
                          <a:rPr lang="en-US" altLang="ko-KR" sz="2400" i="1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a14:m>
                    <a:r>
                      <a:rPr lang="ko-KR" altLang="en-US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를 추정</a:t>
                    </a:r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effectLst/>
                    </a:endParaRPr>
                  </a:p>
                  <a:p>
                    <a:pPr algn="just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effectLst/>
                    </a:endParaRPr>
                  </a:p>
                  <a:p>
                    <a:pPr algn="just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effectLst/>
                    </a:endParaRPr>
                  </a:p>
                  <a:p>
                    <a:pPr algn="just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atin typeface="+mn-ea"/>
                    </a:endParaRPr>
                  </a:p>
                </p:txBody>
              </p:sp>
            </mc:Choice>
            <mc:Fallback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CF23004F-B9D5-2930-674A-C767B3D87B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6834" y="19058646"/>
                    <a:ext cx="13471200" cy="35432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6B26210-678A-4CDE-3B2A-8F07E127FF2A}"/>
                </a:ext>
              </a:extLst>
            </p:cNvPr>
            <p:cNvGrpSpPr/>
            <p:nvPr/>
          </p:nvGrpSpPr>
          <p:grpSpPr>
            <a:xfrm>
              <a:off x="785963" y="38151971"/>
              <a:ext cx="13681521" cy="4319057"/>
              <a:chOff x="785963" y="38199071"/>
              <a:chExt cx="13681521" cy="4319057"/>
            </a:xfrm>
          </p:grpSpPr>
          <p:sp>
            <p:nvSpPr>
              <p:cNvPr id="72" name="사각형: 둥근 위쪽 모서리 3">
                <a:extLst>
                  <a:ext uri="{FF2B5EF4-FFF2-40B4-BE49-F238E27FC236}">
                    <a16:creationId xmlns:a16="http://schemas.microsoft.com/office/drawing/2014/main" id="{19BEC7C2-9925-E13E-490D-751BF9A85949}"/>
                  </a:ext>
                </a:extLst>
              </p:cNvPr>
              <p:cNvSpPr/>
              <p:nvPr/>
            </p:nvSpPr>
            <p:spPr>
              <a:xfrm>
                <a:off x="2720559" y="38199071"/>
                <a:ext cx="9869063" cy="719359"/>
              </a:xfrm>
              <a:prstGeom prst="roundRect">
                <a:avLst>
                  <a:gd name="adj" fmla="val 50000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46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91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737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983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229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474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720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966" algn="l" defTabSz="45724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2060"/>
                  </a:buClr>
                  <a:buSzPct val="100000"/>
                </a:pPr>
                <a:r>
                  <a:rPr lang="da-DK" altLang="ko-KR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2</a:t>
                </a:r>
                <a:r>
                  <a:rPr lang="en-US" altLang="ko-KR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D</a:t>
                </a:r>
                <a:r>
                  <a:rPr lang="ko-KR" altLang="en-US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 </a:t>
                </a:r>
                <a:r>
                  <a:rPr lang="en-US" altLang="ko-KR" sz="3200" b="1" dirty="0" err="1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fdr</a:t>
                </a:r>
                <a:r>
                  <a:rPr lang="ko-KR" altLang="en-US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 </a:t>
                </a:r>
                <a:r>
                  <a:rPr lang="en-US" altLang="ko-KR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: Alexander </a:t>
                </a:r>
                <a:r>
                  <a:rPr lang="en-US" altLang="ko-KR" sz="3200" b="1" dirty="0" err="1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Ploner</a:t>
                </a:r>
                <a:r>
                  <a:rPr lang="en-US" altLang="ko-KR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 </a:t>
                </a:r>
                <a:r>
                  <a:rPr lang="en-US" altLang="ko-KR" sz="3200" b="1" dirty="0" err="1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etal</a:t>
                </a:r>
                <a:r>
                  <a:rPr lang="en-US" altLang="ko-KR" sz="3200" b="1" dirty="0">
                    <a:ln w="0"/>
                    <a:gradFill>
                      <a:gsLst>
                        <a:gs pos="83000">
                          <a:srgbClr val="002060"/>
                        </a:gs>
                        <a:gs pos="100000">
                          <a:srgbClr val="002060"/>
                        </a:gs>
                      </a:gsLst>
                      <a:lin ang="5400000" scaled="1"/>
                    </a:gradFill>
                  </a:rPr>
                  <a:t>.</a:t>
                </a:r>
                <a:endParaRPr lang="da-DK" altLang="ko-KR" sz="3200" b="1" dirty="0">
                  <a:ln w="0"/>
                  <a:gradFill>
                    <a:gsLst>
                      <a:gs pos="83000">
                        <a:srgbClr val="002060"/>
                      </a:gs>
                      <a:gs pos="100000">
                        <a:srgbClr val="002060"/>
                      </a:gs>
                    </a:gsLst>
                    <a:lin ang="5400000" scaled="1"/>
                  </a:gra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337ABE04-709D-4308-F805-ECB89A7E959C}"/>
                      </a:ext>
                    </a:extLst>
                  </p:cNvPr>
                  <p:cNvSpPr/>
                  <p:nvPr/>
                </p:nvSpPr>
                <p:spPr>
                  <a:xfrm>
                    <a:off x="785963" y="39212864"/>
                    <a:ext cx="13681521" cy="33052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46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91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737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983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229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474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720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966" algn="l" defTabSz="457246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457246" indent="-457246" algn="just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  <a:buFont typeface="Wingdings" panose="05000000000000000000" pitchFamily="2" charset="2"/>
                      <a:buChar char="§"/>
                    </a:pPr>
                    <a:r>
                      <a:rPr lang="en-US" altLang="ko-KR" sz="2400" b="1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2</a:t>
                    </a:r>
                    <a:r>
                      <a:rPr lang="ko-KR" altLang="en-US" sz="2400" b="1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차원</a:t>
                    </a:r>
                    <a:r>
                      <a:rPr lang="ko-KR" altLang="en-US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의 </a:t>
                    </a:r>
                    <a:r>
                      <a:rPr lang="en-US" altLang="ko-KR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local</a:t>
                    </a:r>
                    <a:r>
                      <a:rPr lang="ko-KR" altLang="en-US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 </a:t>
                    </a:r>
                    <a:r>
                      <a:rPr lang="en-US" altLang="ko-KR" sz="2400" spc="-40" dirty="0" err="1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fdr</a:t>
                    </a:r>
                    <a:r>
                      <a:rPr lang="ko-KR" altLang="en-US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를 추정 </a:t>
                    </a:r>
                    <a:r>
                      <a:rPr lang="en-US" altLang="ko-KR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(fdr1d</a:t>
                    </a:r>
                    <a:r>
                      <a:rPr lang="ko-KR" altLang="en-US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의 취약점 보완</a:t>
                    </a:r>
                    <a:r>
                      <a:rPr lang="en-US" altLang="ko-KR" sz="2400" spc="-4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) : </a:t>
                    </a:r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𝑓𝑑𝑟</m:t>
                        </m:r>
                        <m:r>
                          <a:rPr lang="en-US" altLang="ko-KR" sz="2400" b="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b="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sz="240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effectLst/>
                    </a:endParaRPr>
                  </a:p>
                  <a:p>
                    <a:pPr algn="ctr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endParaRPr lang="en-US" altLang="ko-KR" sz="6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effectLst/>
                    </a:endParaRPr>
                  </a:p>
                  <a:p>
                    <a:pPr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oMath>
                    </a14:m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,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400" b="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400" i="1" smtClean="0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oMath>
                    </a14:m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 </a:t>
                    </a:r>
                    <a:r>
                      <a:rPr lang="ko-KR" altLang="en-US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를 이용하여 </a:t>
                    </a:r>
                    <a14:m>
                      <m:oMath xmlns:m="http://schemas.openxmlformats.org/officeDocument/2006/math">
                        <m:r>
                          <a:rPr lang="en-US" altLang="ko-KR" sz="2400" i="1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</a:rPr>
                          <m:t>𝑓𝑑𝑟</m:t>
                        </m:r>
                        <m:r>
                          <a:rPr lang="en-US" altLang="ko-KR" sz="2400" b="0" i="1" smtClean="0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i="1">
                            <a:ln w="0"/>
                            <a:gradFill>
                              <a:gsLst>
                                <a:gs pos="8300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i="1">
                                <a:ln w="0"/>
                                <a:gradFill>
                                  <a:gsLst>
                                    <a:gs pos="8300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n w="0"/>
                                    <a:gradFill>
                                      <a:gsLst>
                                        <a:gs pos="8300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ko-KR" altLang="en-US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를 추정</a:t>
                    </a:r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rPr>
                      <a:t> (</a:t>
                    </a:r>
                    <a:r>
                      <a:rPr lang="ko-KR" altLang="en-US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통계량으로 </a:t>
                    </a:r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t</a:t>
                    </a:r>
                    <a:r>
                      <a:rPr lang="ko-KR" altLang="en-US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값과 분산을 사용</a:t>
                    </a:r>
                    <a:r>
                      <a:rPr lang="en-US" altLang="ko-KR" sz="2400" dirty="0">
                        <a:ln w="0"/>
                        <a:gradFill>
                          <a:gsLst>
                            <a:gs pos="8300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</a:rPr>
                      <a:t>)</a:t>
                    </a:r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</a:endParaRPr>
                  </a:p>
                  <a:p>
                    <a:pPr algn="ctr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effectLst/>
                    </a:endParaRPr>
                  </a:p>
                  <a:p>
                    <a:pPr algn="just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effectLst/>
                    </a:endParaRPr>
                  </a:p>
                  <a:p>
                    <a:pPr algn="just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effectLst/>
                    </a:endParaRPr>
                  </a:p>
                  <a:p>
                    <a:pPr algn="just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002060"/>
                      </a:buClr>
                      <a:buSzPct val="100000"/>
                    </a:pPr>
                    <a:endParaRPr lang="en-US" altLang="ko-KR" sz="2400" dirty="0">
                      <a:ln w="0"/>
                      <a:gradFill>
                        <a:gsLst>
                          <a:gs pos="83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atin typeface="+mn-ea"/>
                    </a:endParaRPr>
                  </a:p>
                </p:txBody>
              </p:sp>
            </mc:Choice>
            <mc:Fallback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337ABE04-709D-4308-F805-ECB89A7E95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963" y="39212864"/>
                    <a:ext cx="13681521" cy="33052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604BF2B-3203-A677-25F6-F78DF2FF731D}"/>
              </a:ext>
            </a:extLst>
          </p:cNvPr>
          <p:cNvSpPr/>
          <p:nvPr/>
        </p:nvSpPr>
        <p:spPr>
          <a:xfrm>
            <a:off x="15856283" y="6974477"/>
            <a:ext cx="13681522" cy="512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91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37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83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229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4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algn="l" defTabSz="4572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46" indent="-457246"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Data : 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+mn-ea"/>
              </a:rPr>
              <a:t>schisandra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data (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오미자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)</a:t>
            </a:r>
          </a:p>
          <a:p>
            <a:pPr marL="457246" indent="-457246"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27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개의 중국산과 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30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개의 한국산 데이터의 혼합으로 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3200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개 가량의 유전자 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intensity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들이 대응됨</a:t>
            </a:r>
            <a:endParaRPr lang="en-US" altLang="ko-KR" sz="2800" dirty="0">
              <a:ln w="0"/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</a:pPr>
            <a:endParaRPr lang="en-US" altLang="ko-KR" sz="2800" dirty="0">
              <a:ln w="0"/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</a:pP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인터페이스의 사용 단계</a:t>
            </a:r>
            <a:endParaRPr lang="en-US" altLang="ko-KR" sz="2800" dirty="0">
              <a:ln w="0"/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  <a:p>
            <a:pPr marL="514350" indent="-514350"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  <a:buFont typeface="+mj-ea"/>
              <a:buAutoNum type="circleNumDbPlain"/>
            </a:pP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Data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Load : 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데이터를 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csv 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파일 형태로 불러들임</a:t>
            </a:r>
            <a:endParaRPr lang="en-US" altLang="ko-KR" sz="2800" dirty="0">
              <a:ln w="0"/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  <a:p>
            <a:pPr marL="514350" indent="-514350"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  <a:buFont typeface="+mj-ea"/>
              <a:buAutoNum type="circleNumDbPlain"/>
            </a:pP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Method selection : 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분석하고자 하는 방법론 및 파라미터 선택</a:t>
            </a:r>
            <a:endParaRPr lang="en-US" altLang="ko-KR" sz="2800" dirty="0">
              <a:ln w="0"/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  <a:p>
            <a:pPr marL="514350" indent="-514350"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SzPct val="100000"/>
              <a:buFont typeface="+mj-ea"/>
              <a:buAutoNum type="circleNumDbPlain"/>
            </a:pP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Result : 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시각화 정보 및 유의한 특성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(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유전자</a:t>
            </a:r>
            <a:r>
              <a:rPr lang="en-US" altLang="ko-KR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) </a:t>
            </a:r>
            <a:r>
              <a:rPr lang="ko-KR" altLang="en-US" sz="2800" dirty="0">
                <a:ln w="0"/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색출</a:t>
            </a:r>
            <a:endParaRPr lang="en-US" altLang="ko-KR" sz="2800" dirty="0">
              <a:ln w="0"/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79339623-3832-CCCB-40A2-09F4E05032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23085" y="20792562"/>
            <a:ext cx="13680000" cy="61267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4B063AB-615C-7A4B-0C3B-E6A12B9EFD7F}"/>
              </a:ext>
            </a:extLst>
          </p:cNvPr>
          <p:cNvSpPr txBox="1"/>
          <p:nvPr/>
        </p:nvSpPr>
        <p:spPr>
          <a:xfrm>
            <a:off x="15898544" y="12401960"/>
            <a:ext cx="496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① Data</a:t>
            </a:r>
            <a:r>
              <a:rPr lang="ko-KR" altLang="en-US" sz="3200" dirty="0"/>
              <a:t> </a:t>
            </a:r>
            <a:r>
              <a:rPr lang="en-US" altLang="ko-KR" sz="3200" dirty="0"/>
              <a:t>Load</a:t>
            </a:r>
            <a:r>
              <a:rPr lang="ko-KR" altLang="en-US" sz="3200" dirty="0"/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429262-F8FE-AF40-52ED-A1FB34A96DE3}"/>
              </a:ext>
            </a:extLst>
          </p:cNvPr>
          <p:cNvSpPr txBox="1"/>
          <p:nvPr/>
        </p:nvSpPr>
        <p:spPr>
          <a:xfrm>
            <a:off x="15910268" y="19982104"/>
            <a:ext cx="496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② Method selection</a:t>
            </a:r>
            <a:r>
              <a:rPr lang="ko-KR" altLang="en-US" sz="3200" dirty="0"/>
              <a:t> 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9DB4B5B0-8797-7418-3D9E-E2F4FAAB41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659" y="28258893"/>
            <a:ext cx="3939408" cy="39394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9F9487D-B90A-E756-A41E-70D92B16606C}"/>
              </a:ext>
            </a:extLst>
          </p:cNvPr>
          <p:cNvSpPr txBox="1"/>
          <p:nvPr/>
        </p:nvSpPr>
        <p:spPr>
          <a:xfrm>
            <a:off x="15910268" y="27333755"/>
            <a:ext cx="496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③ Result</a:t>
            </a:r>
            <a:endParaRPr lang="ko-KR" altLang="en-US" sz="3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CE529E-3929-11F6-DDF1-9007D3DDB501}"/>
              </a:ext>
            </a:extLst>
          </p:cNvPr>
          <p:cNvSpPr txBox="1"/>
          <p:nvPr/>
        </p:nvSpPr>
        <p:spPr>
          <a:xfrm>
            <a:off x="19169574" y="39794354"/>
            <a:ext cx="1040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This research was supported by the BK21 FOUR (Fostering Outstanding Universities for Research, NO.5120200913674) funded by the Ministry of Education(MOE, Korea) and National Research Foundation of Korea(NRF)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A6D0C82-B9F7-A648-C06E-4720E9DC0ED0}"/>
              </a:ext>
            </a:extLst>
          </p:cNvPr>
          <p:cNvSpPr txBox="1"/>
          <p:nvPr/>
        </p:nvSpPr>
        <p:spPr>
          <a:xfrm>
            <a:off x="8909987" y="41563929"/>
            <a:ext cx="12459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한국통계학회 학술 대회 포스터 발표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0E4F2E-F60E-1B78-F8CA-50A1C80030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289" y="28258893"/>
            <a:ext cx="3938400" cy="39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8B4043-1812-69C1-4D5B-0005A38A28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911" y="27970821"/>
            <a:ext cx="4595502" cy="41763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644A9E-CC21-ED00-F737-59D7EE35306F}"/>
              </a:ext>
            </a:extLst>
          </p:cNvPr>
          <p:cNvSpPr txBox="1"/>
          <p:nvPr/>
        </p:nvSpPr>
        <p:spPr>
          <a:xfrm>
            <a:off x="17115256" y="32605884"/>
            <a:ext cx="141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1D:</a:t>
            </a:r>
            <a:r>
              <a:rPr lang="ko-KR" altLang="en-US" sz="2400" dirty="0"/>
              <a:t> </a:t>
            </a:r>
            <a:r>
              <a:rPr lang="en-US" altLang="ko-KR" sz="2400" dirty="0" err="1"/>
              <a:t>Efron</a:t>
            </a:r>
            <a:endParaRPr lang="ko-KR" alt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675A6-C421-FC36-8DD0-92AF552EB4C0}"/>
              </a:ext>
            </a:extLst>
          </p:cNvPr>
          <p:cNvSpPr txBox="1"/>
          <p:nvPr/>
        </p:nvSpPr>
        <p:spPr>
          <a:xfrm>
            <a:off x="21537396" y="32605884"/>
            <a:ext cx="159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2D : </a:t>
            </a:r>
            <a:r>
              <a:rPr lang="en-US" altLang="ko-KR" sz="2400" dirty="0" err="1"/>
              <a:t>Ploner</a:t>
            </a:r>
            <a:endParaRPr lang="ko-KR" altLang="en-US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C113F8-7908-2AAE-92E6-4B69A523ED48}"/>
              </a:ext>
            </a:extLst>
          </p:cNvPr>
          <p:cNvSpPr txBox="1"/>
          <p:nvPr/>
        </p:nvSpPr>
        <p:spPr>
          <a:xfrm>
            <a:off x="26170190" y="32605884"/>
            <a:ext cx="200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Venn Diagram</a:t>
            </a:r>
            <a:endParaRPr lang="ko-KR" altLang="en-US" sz="24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85BFA65-D294-7622-957C-5D0DB23298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89786" y="13212601"/>
            <a:ext cx="13608844" cy="66794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3CB77FD-C882-7E99-9CFF-A930F96A71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268" y="38871330"/>
            <a:ext cx="2153726" cy="21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320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693</Words>
  <Application>Microsoft Office PowerPoint</Application>
  <PresentationFormat>사용자 지정</PresentationFormat>
  <Paragraphs>156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나눔고딕</vt:lpstr>
      <vt:lpstr>맑은 고딕</vt:lpstr>
      <vt:lpstr>Arial</vt:lpstr>
      <vt:lpstr>Calibri</vt:lpstr>
      <vt:lpstr>Calibri Light</vt:lpstr>
      <vt:lpstr>Cambria Math</vt:lpstr>
      <vt:lpstr>Source Sans Pro</vt:lpstr>
      <vt:lpstr>Wingdings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박주성</dc:creator>
  <cp:lastModifiedBy>박주성</cp:lastModifiedBy>
  <cp:revision>12</cp:revision>
  <cp:lastPrinted>2022-05-15T07:18:22Z</cp:lastPrinted>
  <dcterms:created xsi:type="dcterms:W3CDTF">2022-05-15T04:00:26Z</dcterms:created>
  <dcterms:modified xsi:type="dcterms:W3CDTF">2022-06-14T15:49:12Z</dcterms:modified>
</cp:coreProperties>
</file>