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64" r:id="rId5"/>
    <p:sldId id="294" r:id="rId6"/>
    <p:sldId id="259" r:id="rId7"/>
    <p:sldId id="265" r:id="rId8"/>
    <p:sldId id="296" r:id="rId9"/>
    <p:sldId id="260" r:id="rId10"/>
    <p:sldId id="261" r:id="rId11"/>
    <p:sldId id="267" r:id="rId12"/>
    <p:sldId id="295" r:id="rId13"/>
    <p:sldId id="268" r:id="rId14"/>
    <p:sldId id="297" r:id="rId15"/>
    <p:sldId id="262" r:id="rId16"/>
    <p:sldId id="274" r:id="rId17"/>
    <p:sldId id="270" r:id="rId18"/>
    <p:sldId id="272" r:id="rId19"/>
    <p:sldId id="273" r:id="rId20"/>
    <p:sldId id="275" r:id="rId21"/>
    <p:sldId id="276" r:id="rId22"/>
    <p:sldId id="269" r:id="rId23"/>
    <p:sldId id="277" r:id="rId24"/>
    <p:sldId id="281" r:id="rId25"/>
    <p:sldId id="286" r:id="rId26"/>
    <p:sldId id="282" r:id="rId27"/>
    <p:sldId id="284" r:id="rId28"/>
    <p:sldId id="285" r:id="rId29"/>
    <p:sldId id="287" r:id="rId30"/>
    <p:sldId id="288" r:id="rId31"/>
    <p:sldId id="290" r:id="rId32"/>
    <p:sldId id="289" r:id="rId33"/>
    <p:sldId id="263" r:id="rId34"/>
    <p:sldId id="291" r:id="rId35"/>
    <p:sldId id="292" r:id="rId36"/>
    <p:sldId id="298" r:id="rId37"/>
    <p:sldId id="278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>
        <p:scale>
          <a:sx n="50" d="100"/>
          <a:sy n="50" d="100"/>
        </p:scale>
        <p:origin x="1156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1EE60-CA76-4643-9BB0-5D7D395AD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87304B-A14D-40B0-8022-3314EE440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B5CB4-01D9-4F19-9B2F-6287CAE2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FCE5-5D46-47B8-893F-154E714B80D1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B1CB4-22E8-436B-9CE2-58ED4ECA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4FF3A-0B0C-4F73-BC01-63B714D2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DEB7-BE86-4EDF-A89C-C9483856D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1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C4C38-CBCE-4D38-9313-DD45CA88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18C53A-B20A-490A-8482-F30ECE3E8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AF060-7B59-436F-AC1D-AF41FAB7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FCE5-5D46-47B8-893F-154E714B80D1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0D977-C81C-485C-BD35-1B04BED6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66990-8FD5-403C-A960-F292300A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DEB7-BE86-4EDF-A89C-C9483856D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8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E4CEC5-3882-4BA1-A152-E8A2B17D2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513ED-40D3-47C7-ABB5-3715DB8CC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97774-3714-4C3F-BEA8-176372CC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FCE5-5D46-47B8-893F-154E714B80D1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83839-2484-403A-904C-2A4D9FCD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8440-DF91-40FB-A038-E0578E76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DEB7-BE86-4EDF-A89C-C9483856D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5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1D90E-0023-4B6A-A923-FD8AF5E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40416-064D-481F-873E-493712E3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7A011-71F1-4300-B870-A9975B2E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FCE5-5D46-47B8-893F-154E714B80D1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E5530-09AB-4645-A3C8-BB08A227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28114-2FD4-47D9-863C-E467709B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DEB7-BE86-4EDF-A89C-C9483856D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F6B77-79DD-4AE2-9355-2A32A4CB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C2C4D-57E8-49F4-BF88-E1F04AA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3818E-8BE9-4695-A78D-645D1F17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FCE5-5D46-47B8-893F-154E714B80D1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ABE42-3DEA-4388-9ABB-054278CB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2ECF8-11EF-4814-9DB1-7F412252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DEB7-BE86-4EDF-A89C-C9483856D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6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08269-7176-4BD7-B399-5751A157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3C3B0-16B6-457B-9580-148659BF5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81260B-2C11-478A-8C93-C062FCC3D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212D1-A3BA-430B-A1FC-B9AE0B4D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FCE5-5D46-47B8-893F-154E714B80D1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29FA60-529B-4CC5-8BE9-BA282CFD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00F21-C4A6-4C30-990C-F58BD550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DEB7-BE86-4EDF-A89C-C9483856D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0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0D780-C524-4041-B500-A22F1528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E06D6-F5A3-4016-9588-FEF791919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93C11-E10F-4EFE-9C62-42FB6B916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B87EDD-48D3-4DDF-9243-22499E018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641101-3E3D-4E1F-89B4-20628159E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75CAD9-7FFD-482A-93FA-A6F4CEC5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FCE5-5D46-47B8-893F-154E714B80D1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08B4FE-8051-4009-AE5C-61F35266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F56F19-23A1-4CEF-934E-D1926AD6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DEB7-BE86-4EDF-A89C-C9483856D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80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88919-1632-41CA-9A77-766B5CF8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5AD532-B470-4850-8632-4C7F9598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FCE5-5D46-47B8-893F-154E714B80D1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58FB0-5913-4189-9BA8-D91EF1DA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A69DAF-A409-4BB3-BFD9-7A806192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DEB7-BE86-4EDF-A89C-C9483856D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2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1FAAC5-C645-4E20-BB29-6F1F6A19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FCE5-5D46-47B8-893F-154E714B80D1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F6E368-1E4D-4160-8971-216E973D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570035-4DF6-4B8E-ABFF-BE7FB721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DEB7-BE86-4EDF-A89C-C9483856D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2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55BA-938D-4F70-B62A-A02C17EF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ECCF6-DEEF-4E14-BD9A-B2A4C057F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96CA67-25B9-4ABE-8181-53117E11C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323D6-8A1A-44BC-8E10-9E2026A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FCE5-5D46-47B8-893F-154E714B80D1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DA3EF-E44F-422A-8DB3-7E0AB0E9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8247D-3D96-461A-BBAB-22BD824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DEB7-BE86-4EDF-A89C-C9483856D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9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43242-F6EE-4BE4-885F-9F7327B9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73846-0136-4736-BBA7-C852B224B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3BDC79-2A82-4F0F-AAC3-46AD9D380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BF9D2-3419-4D96-A89D-A4026874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FCE5-5D46-47B8-893F-154E714B80D1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E886E-502E-48D5-811C-ADF328FC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4BEDF6-633E-4B7E-B050-83D572E8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DEB7-BE86-4EDF-A89C-C9483856D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16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CA5F57-4750-4D0A-A90C-61CD8E19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A1794-E1A6-47D9-9059-3F697AA0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22917-F35B-4D38-AE03-AE4284879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8FCE5-5D46-47B8-893F-154E714B80D1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AF6F9-E12D-41C0-8F61-B5C251BDC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C6F5C-8D47-464A-9AB4-187BAE969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DEB7-BE86-4EDF-A89C-C9483856D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9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osis.kr/statHtml/statHtml.do?orgId=101&amp;tblId=DT_COVID19_005_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152888/" TargetMode="External"/><Relationship Id="rId2" Type="http://schemas.openxmlformats.org/officeDocument/2006/relationships/hyperlink" Target="https://github.com/park-moonkyu/Crawling_Python/tree/master/%EB%AA%85%EC%A7%80%EC%9D%B8%20%EB%B9%85%EB%8D%B0%EC%9D%B4%ED%84%B0%20%EA%B3%B5%EB%AA%A8%EC%A0%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sis.kr/statHtml/statHtml.do?orgId=101&amp;tblId=DT_COVID19_005_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187595-3711-4301-9E77-0692AE90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ko-KR" altLang="en-US" sz="5100" dirty="0"/>
              <a:t>대학생들의 우울감과 </a:t>
            </a:r>
            <a:br>
              <a:rPr lang="en-US" altLang="ko-KR" sz="5100" dirty="0"/>
            </a:br>
            <a:r>
              <a:rPr lang="ko-KR" altLang="en-US" sz="5100" dirty="0"/>
              <a:t>코로나 사이의 상관관계 </a:t>
            </a:r>
            <a:br>
              <a:rPr lang="ko-KR" altLang="en-US" sz="5100" dirty="0"/>
            </a:br>
            <a:endParaRPr lang="ko-KR" altLang="en-US" sz="51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1D201-6ADF-483C-A428-48CCA3E6B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 altLang="ko-KR"/>
          </a:p>
          <a:p>
            <a:pPr algn="r"/>
            <a:r>
              <a:rPr lang="en-US" altLang="ko-KR" dirty="0"/>
              <a:t>60152100 </a:t>
            </a:r>
            <a:r>
              <a:rPr lang="ko-KR" altLang="en-US" dirty="0"/>
              <a:t>컴퓨터공학과 박문규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시나리오</a:t>
            </a:r>
            <a:r>
              <a:rPr lang="en-US" altLang="ko-KR" dirty="0"/>
              <a:t>(</a:t>
            </a:r>
            <a:r>
              <a:rPr lang="ko-KR" altLang="en-US" dirty="0"/>
              <a:t>초반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8396EA-0983-4EB2-9DF1-43754E92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69" y="1761103"/>
            <a:ext cx="9557241" cy="8699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7F6450-B719-41DA-9C13-1A250EC5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273" y="3669574"/>
            <a:ext cx="9665197" cy="2578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F23B84-F139-4A93-894A-2B158960A339}"/>
              </a:ext>
            </a:extLst>
          </p:cNvPr>
          <p:cNvSpPr txBox="1"/>
          <p:nvPr/>
        </p:nvSpPr>
        <p:spPr>
          <a:xfrm>
            <a:off x="1333072" y="1114772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2020.11.23</a:t>
            </a:r>
            <a:r>
              <a:rPr lang="ko-KR" altLang="en-US" sz="1800" dirty="0"/>
              <a:t> </a:t>
            </a:r>
            <a:r>
              <a:rPr lang="en-US" altLang="ko-KR" sz="1800" dirty="0"/>
              <a:t>AWS, Azure, GCP</a:t>
            </a:r>
            <a:r>
              <a:rPr lang="ko-KR" altLang="en-US" sz="1800" dirty="0"/>
              <a:t>에 미쳐</a:t>
            </a:r>
            <a:r>
              <a:rPr lang="en-US" altLang="ko-KR" sz="1800" dirty="0"/>
              <a:t>(?)</a:t>
            </a:r>
            <a:r>
              <a:rPr lang="ko-KR" altLang="en-US" sz="1800" dirty="0"/>
              <a:t>있던 나는 </a:t>
            </a:r>
            <a:r>
              <a:rPr lang="en-US" altLang="ko-KR" sz="1800" dirty="0"/>
              <a:t>Azure(Microsoft)</a:t>
            </a:r>
            <a:r>
              <a:rPr lang="ko-KR" altLang="en-US" sz="1800" dirty="0"/>
              <a:t>로부터 메일을 한통 받았습니다</a:t>
            </a:r>
            <a:r>
              <a:rPr lang="en-US" altLang="ko-KR" sz="18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AA3563-D38B-467F-BB59-B63A7B3A4FC6}"/>
              </a:ext>
            </a:extLst>
          </p:cNvPr>
          <p:cNvSpPr/>
          <p:nvPr/>
        </p:nvSpPr>
        <p:spPr>
          <a:xfrm>
            <a:off x="1160980" y="1592494"/>
            <a:ext cx="9944886" cy="10386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515633E0-C93C-4781-B82E-DA456E505FE7}"/>
              </a:ext>
            </a:extLst>
          </p:cNvPr>
          <p:cNvSpPr/>
          <p:nvPr/>
        </p:nvSpPr>
        <p:spPr>
          <a:xfrm>
            <a:off x="8504794" y="2782596"/>
            <a:ext cx="3410980" cy="1677396"/>
          </a:xfrm>
          <a:prstGeom prst="wedgeEllipseCallout">
            <a:avLst>
              <a:gd name="adj1" fmla="val -51231"/>
              <a:gd name="adj2" fmla="val 552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MS : </a:t>
            </a:r>
            <a:r>
              <a:rPr lang="ko-KR" altLang="en-US" sz="1300" b="1" dirty="0"/>
              <a:t>클라우드 많이 쓰셨네요 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돈 내세요 </a:t>
            </a:r>
            <a:r>
              <a:rPr lang="ko-KR" altLang="en-US" sz="1300" b="1" dirty="0" err="1"/>
              <a:t>ㅎㅎ</a:t>
            </a:r>
            <a:endParaRPr lang="ko-KR" altLang="en-US" sz="13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05F2FA-BEE9-4069-AC8E-F53FD8C37C7B}"/>
              </a:ext>
            </a:extLst>
          </p:cNvPr>
          <p:cNvSpPr/>
          <p:nvPr/>
        </p:nvSpPr>
        <p:spPr>
          <a:xfrm>
            <a:off x="9318661" y="4438436"/>
            <a:ext cx="1243173" cy="180937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09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시나리오</a:t>
            </a:r>
            <a:r>
              <a:rPr lang="en-US" altLang="ko-KR" dirty="0"/>
              <a:t>(</a:t>
            </a:r>
            <a:r>
              <a:rPr lang="ko-KR" altLang="en-US" dirty="0"/>
              <a:t>후반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FF72F-EE76-4B1E-9791-545BC38F1C4A}"/>
              </a:ext>
            </a:extLst>
          </p:cNvPr>
          <p:cNvSpPr txBox="1"/>
          <p:nvPr/>
        </p:nvSpPr>
        <p:spPr>
          <a:xfrm>
            <a:off x="1424036" y="1203898"/>
            <a:ext cx="10124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MS</a:t>
            </a:r>
            <a:r>
              <a:rPr lang="ko-KR" altLang="en-US" sz="1800" dirty="0"/>
              <a:t>와 이슈는 </a:t>
            </a:r>
            <a:r>
              <a:rPr lang="en-US" altLang="ko-KR" sz="1800" dirty="0"/>
              <a:t>MS</a:t>
            </a:r>
            <a:r>
              <a:rPr lang="ko-KR" altLang="en-US" sz="1800" dirty="0"/>
              <a:t> 미국본사 관계자들과 </a:t>
            </a:r>
            <a:r>
              <a:rPr lang="en-US" altLang="ko-KR" sz="1800" dirty="0"/>
              <a:t>3</a:t>
            </a:r>
            <a:r>
              <a:rPr lang="ko-KR" altLang="en-US" sz="1800" dirty="0"/>
              <a:t>통의 전화 끝에 </a:t>
            </a:r>
            <a:r>
              <a:rPr lang="en-US" altLang="ko-KR" sz="1800" dirty="0"/>
              <a:t>“</a:t>
            </a:r>
            <a:r>
              <a:rPr lang="ko-KR" altLang="en-US" sz="1800" dirty="0"/>
              <a:t>무료</a:t>
            </a:r>
            <a:r>
              <a:rPr lang="en-US" altLang="ko-KR" sz="1800" dirty="0"/>
              <a:t>＂</a:t>
            </a:r>
            <a:r>
              <a:rPr lang="ko-KR" altLang="en-US" sz="1800" dirty="0"/>
              <a:t>로 마무리 되었습니다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그후</a:t>
            </a:r>
            <a:r>
              <a:rPr lang="en-US" altLang="ko-KR" sz="1800" dirty="0"/>
              <a:t>, </a:t>
            </a:r>
            <a:r>
              <a:rPr lang="ko-KR" altLang="en-US" sz="1800" dirty="0"/>
              <a:t>클라우드 지식이 미흡한 상태에서 </a:t>
            </a:r>
            <a:r>
              <a:rPr lang="en-US" altLang="ko-KR" sz="1800" dirty="0"/>
              <a:t>Storage </a:t>
            </a:r>
            <a:r>
              <a:rPr lang="ko-KR" altLang="en-US" sz="1800" dirty="0"/>
              <a:t>및 </a:t>
            </a:r>
            <a:r>
              <a:rPr lang="en-US" altLang="ko-KR" sz="1800" dirty="0"/>
              <a:t>Tool</a:t>
            </a:r>
            <a:r>
              <a:rPr lang="ko-KR" altLang="en-US" sz="1800" dirty="0"/>
              <a:t>들을 사용하지 않게 되었고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Google Cloud NLP API</a:t>
            </a:r>
            <a:r>
              <a:rPr lang="ko-KR" altLang="en-US" sz="1800" dirty="0"/>
              <a:t>를 활용해서 댓글 감정인식을 하기로 방향을 바꾸었습니다</a:t>
            </a:r>
            <a:r>
              <a:rPr lang="en-US" altLang="ko-KR" sz="1800" dirty="0"/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53DC617-2072-4E48-BC94-1CF253A6A508}"/>
              </a:ext>
            </a:extLst>
          </p:cNvPr>
          <p:cNvSpPr/>
          <p:nvPr/>
        </p:nvSpPr>
        <p:spPr>
          <a:xfrm>
            <a:off x="444730" y="2901359"/>
            <a:ext cx="2231206" cy="9233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뉴스 댓글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RPA + PYTHON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CRWALING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1BE195-A9F2-41FB-B1EB-69EA9C3E49D5}"/>
              </a:ext>
            </a:extLst>
          </p:cNvPr>
          <p:cNvSpPr/>
          <p:nvPr/>
        </p:nvSpPr>
        <p:spPr>
          <a:xfrm>
            <a:off x="3864794" y="2901359"/>
            <a:ext cx="2231206" cy="9233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Google NLP API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감정 분석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3EDD16-AE48-438E-B034-A700379690C9}"/>
              </a:ext>
            </a:extLst>
          </p:cNvPr>
          <p:cNvSpPr/>
          <p:nvPr/>
        </p:nvSpPr>
        <p:spPr>
          <a:xfrm>
            <a:off x="6724962" y="3546356"/>
            <a:ext cx="2231206" cy="9233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POWER BI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시각화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47C0E89-D12E-4E28-B3E8-D16212701FFD}"/>
              </a:ext>
            </a:extLst>
          </p:cNvPr>
          <p:cNvSpPr/>
          <p:nvPr/>
        </p:nvSpPr>
        <p:spPr>
          <a:xfrm>
            <a:off x="444730" y="4471593"/>
            <a:ext cx="2231206" cy="9233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코로나 확진자 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CRWALING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C43F4C-A7CC-497B-9751-E9468AD784C6}"/>
              </a:ext>
            </a:extLst>
          </p:cNvPr>
          <p:cNvSpPr/>
          <p:nvPr/>
        </p:nvSpPr>
        <p:spPr>
          <a:xfrm>
            <a:off x="9751556" y="3546356"/>
            <a:ext cx="2231206" cy="9233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비교 분석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ADCB9FF-1406-4085-A968-DB9C0CB9F9D6}"/>
              </a:ext>
            </a:extLst>
          </p:cNvPr>
          <p:cNvSpPr/>
          <p:nvPr/>
        </p:nvSpPr>
        <p:spPr>
          <a:xfrm>
            <a:off x="2824910" y="3286702"/>
            <a:ext cx="948273" cy="36899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FE3FF6B-4E04-4994-BB83-6AB1C5D5DA99}"/>
              </a:ext>
            </a:extLst>
          </p:cNvPr>
          <p:cNvSpPr/>
          <p:nvPr/>
        </p:nvSpPr>
        <p:spPr>
          <a:xfrm>
            <a:off x="9019909" y="3865534"/>
            <a:ext cx="687930" cy="28497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1E2002D-08BF-49F6-BABF-6C1F21D05462}"/>
              </a:ext>
            </a:extLst>
          </p:cNvPr>
          <p:cNvSpPr/>
          <p:nvPr/>
        </p:nvSpPr>
        <p:spPr>
          <a:xfrm rot="2153261">
            <a:off x="6208798" y="3365707"/>
            <a:ext cx="554803" cy="25865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4829C96-9354-4BCB-A4B4-BFC79D014CDD}"/>
              </a:ext>
            </a:extLst>
          </p:cNvPr>
          <p:cNvSpPr/>
          <p:nvPr/>
        </p:nvSpPr>
        <p:spPr>
          <a:xfrm rot="21151822">
            <a:off x="2918638" y="4634314"/>
            <a:ext cx="3563622" cy="293227"/>
          </a:xfrm>
          <a:prstGeom prst="rightArrow">
            <a:avLst>
              <a:gd name="adj1" fmla="val 50000"/>
              <a:gd name="adj2" fmla="val 81725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2CD230-B195-44B5-B90B-F9FBD372871E}"/>
              </a:ext>
            </a:extLst>
          </p:cNvPr>
          <p:cNvSpPr txBox="1"/>
          <p:nvPr/>
        </p:nvSpPr>
        <p:spPr>
          <a:xfrm>
            <a:off x="3299046" y="556963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월별 댓글을 크롤링 후 월별 코로나 확진자와 비교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139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/>
              <a:t>4. </a:t>
            </a:r>
            <a:r>
              <a:rPr lang="ko-KR" altLang="en-US" sz="6000" dirty="0"/>
              <a:t>사용 도구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309246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사용도구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D6B7B-4B06-400C-BAD5-2A31F9797D58}"/>
              </a:ext>
            </a:extLst>
          </p:cNvPr>
          <p:cNvSpPr txBox="1"/>
          <p:nvPr/>
        </p:nvSpPr>
        <p:spPr>
          <a:xfrm>
            <a:off x="1425538" y="1320699"/>
            <a:ext cx="86328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크롤링 </a:t>
            </a:r>
            <a:r>
              <a:rPr lang="en-US" altLang="ko-KR" dirty="0"/>
              <a:t>: RPA(WinAutomation) + Python(beautifulsoap, seleuinm)</a:t>
            </a:r>
          </a:p>
          <a:p>
            <a:endParaRPr lang="en-US" altLang="ko-KR" dirty="0"/>
          </a:p>
          <a:p>
            <a:r>
              <a:rPr lang="ko-KR" altLang="en-US" dirty="0"/>
              <a:t>감성 분석 </a:t>
            </a:r>
            <a:r>
              <a:rPr lang="en-US" altLang="ko-KR" dirty="0"/>
              <a:t>: Google NLP API Key </a:t>
            </a:r>
            <a:r>
              <a:rPr lang="ko-KR" altLang="en-US" dirty="0"/>
              <a:t>값을 발급받아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저장 </a:t>
            </a:r>
            <a:r>
              <a:rPr lang="en-US" altLang="ko-KR" dirty="0"/>
              <a:t>: CSV </a:t>
            </a:r>
            <a:r>
              <a:rPr lang="ko-KR" altLang="en-US" dirty="0"/>
              <a:t>파일 형식으로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시각화 </a:t>
            </a:r>
            <a:r>
              <a:rPr lang="en-US" altLang="ko-KR" dirty="0"/>
              <a:t>: Python(Matplotlib + Seaborn) + Power BI Desktop( Microsoft)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4A737D-8430-42A5-AEFF-6CB21895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24" y="3629023"/>
            <a:ext cx="2997354" cy="26163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423DBD-58FD-4F57-BBD7-52426A4E1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16" y="3504936"/>
            <a:ext cx="2363975" cy="28723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846B61-6D98-4ECA-9A36-5E2877A81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158" y="3695507"/>
            <a:ext cx="3391074" cy="10795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39AA78-60A6-4F51-8A09-66D0CE75C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694" y="5148887"/>
            <a:ext cx="3638737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/>
              <a:t>5. </a:t>
            </a:r>
            <a:r>
              <a:rPr lang="ko-KR" altLang="en-US" sz="6000" dirty="0"/>
              <a:t>분석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306575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분석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429C016-BD3D-4913-B6FB-991DB9283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47764"/>
              </p:ext>
            </p:extLst>
          </p:nvPr>
        </p:nvGraphicFramePr>
        <p:xfrm>
          <a:off x="1108058" y="1380539"/>
          <a:ext cx="1024574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871">
                  <a:extLst>
                    <a:ext uri="{9D8B030D-6E8A-4147-A177-3AD203B41FA5}">
                      <a16:colId xmlns:a16="http://schemas.microsoft.com/office/drawing/2014/main" val="3685663046"/>
                    </a:ext>
                  </a:extLst>
                </a:gridCol>
                <a:gridCol w="5122871">
                  <a:extLst>
                    <a:ext uri="{9D8B030D-6E8A-4147-A177-3AD203B41FA5}">
                      <a16:colId xmlns:a16="http://schemas.microsoft.com/office/drawing/2014/main" val="3240201735"/>
                    </a:ext>
                  </a:extLst>
                </a:gridCol>
              </a:tblGrid>
              <a:tr h="2754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 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확진자 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신규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18563"/>
                  </a:ext>
                </a:extLst>
              </a:tr>
              <a:tr h="27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979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80454"/>
                  </a:ext>
                </a:extLst>
              </a:tr>
              <a:tr h="27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703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92978"/>
                  </a:ext>
                </a:extLst>
              </a:tr>
              <a:tr h="27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1,334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67598"/>
                  </a:ext>
                </a:extLst>
              </a:tr>
              <a:tr h="27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1,509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98300"/>
                  </a:ext>
                </a:extLst>
              </a:tr>
              <a:tr h="27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5,642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65712"/>
                  </a:ext>
                </a:extLst>
              </a:tr>
              <a:tr h="27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3,865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05546"/>
                  </a:ext>
                </a:extLst>
              </a:tr>
              <a:tr h="27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2,713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13065"/>
                  </a:ext>
                </a:extLst>
              </a:tr>
              <a:tr h="275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7,769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024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6935E-3AA1-446F-8B68-FFC7872CF6AC}"/>
              </a:ext>
            </a:extLst>
          </p:cNvPr>
          <p:cNvSpPr txBox="1"/>
          <p:nvPr/>
        </p:nvSpPr>
        <p:spPr>
          <a:xfrm>
            <a:off x="1908423" y="4672379"/>
            <a:ext cx="10749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출처 </a:t>
            </a:r>
            <a:r>
              <a:rPr lang="en-US" altLang="ko-KR" dirty="0">
                <a:hlinkClick r:id="rId2"/>
              </a:rPr>
              <a:t>: https://kosis.kr/statHtml/statHtml.do?orgId=101&amp;tblId=DT_COVID19_005_M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2C859-743F-4E44-B266-79A17343ADFA}"/>
              </a:ext>
            </a:extLst>
          </p:cNvPr>
          <p:cNvSpPr txBox="1"/>
          <p:nvPr/>
        </p:nvSpPr>
        <p:spPr>
          <a:xfrm>
            <a:off x="838200" y="5320560"/>
            <a:ext cx="10391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코로나 </a:t>
            </a:r>
            <a:r>
              <a:rPr lang="ko-KR" altLang="en-US" dirty="0" err="1"/>
              <a:t>확진자수</a:t>
            </a:r>
            <a:r>
              <a:rPr lang="ko-KR" altLang="en-US" dirty="0"/>
              <a:t> 자료는 </a:t>
            </a:r>
            <a:r>
              <a:rPr lang="en-US" altLang="ko-KR" dirty="0"/>
              <a:t>KOSIS</a:t>
            </a:r>
            <a:r>
              <a:rPr lang="ko-KR" altLang="en-US" dirty="0"/>
              <a:t>에서 얻을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모두 데이터들이 조사 되어있어서 따로 크롤링을 할 필요가 없었습니다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BDC6C-8C6B-4702-92DA-33FF80627122}"/>
              </a:ext>
            </a:extLst>
          </p:cNvPr>
          <p:cNvSpPr txBox="1"/>
          <p:nvPr/>
        </p:nvSpPr>
        <p:spPr>
          <a:xfrm>
            <a:off x="1108058" y="891109"/>
            <a:ext cx="6328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코로나 확진자 수 데이터 가져오기</a:t>
            </a:r>
          </a:p>
        </p:txBody>
      </p:sp>
    </p:spTree>
    <p:extLst>
      <p:ext uri="{BB962C8B-B14F-4D97-AF65-F5344CB8AC3E}">
        <p14:creationId xmlns:p14="http://schemas.microsoft.com/office/powerpoint/2010/main" val="331328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뉴스 댓글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2C859-743F-4E44-B266-79A17343ADFA}"/>
              </a:ext>
            </a:extLst>
          </p:cNvPr>
          <p:cNvSpPr txBox="1"/>
          <p:nvPr/>
        </p:nvSpPr>
        <p:spPr>
          <a:xfrm>
            <a:off x="838200" y="5320560"/>
            <a:ext cx="1039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크롤링을</a:t>
            </a:r>
            <a:r>
              <a:rPr lang="ko-KR" altLang="en-US" dirty="0"/>
              <a:t> 할 때 기간을 설정해서 대학생이 들어간 기사 및 </a:t>
            </a:r>
            <a:r>
              <a:rPr lang="en-US" altLang="ko-KR" dirty="0"/>
              <a:t>URL</a:t>
            </a:r>
            <a:r>
              <a:rPr lang="ko-KR" altLang="en-US" dirty="0"/>
              <a:t>을 크롤링합니다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7FF86-56A3-4668-8A0E-E944249B6D72}"/>
              </a:ext>
            </a:extLst>
          </p:cNvPr>
          <p:cNvSpPr txBox="1"/>
          <p:nvPr/>
        </p:nvSpPr>
        <p:spPr>
          <a:xfrm>
            <a:off x="1153274" y="891109"/>
            <a:ext cx="9172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대학생</a:t>
            </a:r>
            <a:r>
              <a:rPr lang="en-US" altLang="ko-KR" dirty="0"/>
              <a:t>“ </a:t>
            </a:r>
            <a:r>
              <a:rPr lang="ko-KR" altLang="en-US" dirty="0"/>
              <a:t>이 들어간 뉴스기사를 찾아내기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6C73B73-4A07-43E0-93AE-48C9F74E6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6" y="1594043"/>
            <a:ext cx="11417901" cy="339291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E93E4E4-5F32-4603-A418-6AF9F9D99B4C}"/>
              </a:ext>
            </a:extLst>
          </p:cNvPr>
          <p:cNvSpPr/>
          <p:nvPr/>
        </p:nvSpPr>
        <p:spPr>
          <a:xfrm>
            <a:off x="324976" y="4253024"/>
            <a:ext cx="11417901" cy="658024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87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뉴스 댓글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2C859-743F-4E44-B266-79A17343ADFA}"/>
              </a:ext>
            </a:extLst>
          </p:cNvPr>
          <p:cNvSpPr txBox="1"/>
          <p:nvPr/>
        </p:nvSpPr>
        <p:spPr>
          <a:xfrm>
            <a:off x="3327400" y="5224665"/>
            <a:ext cx="1039145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/>
              <a:t>불러온 데이터는 다음과 같습니다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7FF86-56A3-4668-8A0E-E944249B6D72}"/>
              </a:ext>
            </a:extLst>
          </p:cNvPr>
          <p:cNvSpPr txBox="1"/>
          <p:nvPr/>
        </p:nvSpPr>
        <p:spPr>
          <a:xfrm>
            <a:off x="1153274" y="891109"/>
            <a:ext cx="9172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대학생</a:t>
            </a:r>
            <a:r>
              <a:rPr lang="en-US" altLang="ko-KR" dirty="0"/>
              <a:t>“ </a:t>
            </a:r>
            <a:r>
              <a:rPr lang="ko-KR" altLang="en-US" dirty="0"/>
              <a:t>이 들어간 뉴스기사를 찾아내기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BA955A9-AA32-4838-A545-F9334BB2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9" y="1539981"/>
            <a:ext cx="10881011" cy="34051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EF8F5C6-067F-4ADB-A048-0252F9E542D1}"/>
              </a:ext>
            </a:extLst>
          </p:cNvPr>
          <p:cNvSpPr/>
          <p:nvPr/>
        </p:nvSpPr>
        <p:spPr>
          <a:xfrm>
            <a:off x="472789" y="1539981"/>
            <a:ext cx="10881011" cy="3405144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86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뉴스 댓글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2C859-743F-4E44-B266-79A17343ADFA}"/>
              </a:ext>
            </a:extLst>
          </p:cNvPr>
          <p:cNvSpPr txBox="1"/>
          <p:nvPr/>
        </p:nvSpPr>
        <p:spPr>
          <a:xfrm>
            <a:off x="3950892" y="4234780"/>
            <a:ext cx="1039145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/>
              <a:t>댓글 및 연령대를 찾아냅니다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7FF86-56A3-4668-8A0E-E944249B6D72}"/>
              </a:ext>
            </a:extLst>
          </p:cNvPr>
          <p:cNvSpPr txBox="1"/>
          <p:nvPr/>
        </p:nvSpPr>
        <p:spPr>
          <a:xfrm>
            <a:off x="1153274" y="891109"/>
            <a:ext cx="9172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댓글 및 연령대 찾아내기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B7B7B8-7BD0-4819-8D03-651F8CEC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92" y="1496071"/>
            <a:ext cx="9144470" cy="2503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9351D3-C457-4495-9A1D-4860C64603D3}"/>
              </a:ext>
            </a:extLst>
          </p:cNvPr>
          <p:cNvSpPr/>
          <p:nvPr/>
        </p:nvSpPr>
        <p:spPr>
          <a:xfrm>
            <a:off x="1461692" y="1506242"/>
            <a:ext cx="9892108" cy="250307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14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뉴스 댓글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2C859-743F-4E44-B266-79A17343ADFA}"/>
              </a:ext>
            </a:extLst>
          </p:cNvPr>
          <p:cNvSpPr txBox="1"/>
          <p:nvPr/>
        </p:nvSpPr>
        <p:spPr>
          <a:xfrm>
            <a:off x="1282589" y="4679802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Google Cloud Console</a:t>
            </a:r>
            <a:r>
              <a:rPr lang="ko-KR" altLang="en-US" dirty="0"/>
              <a:t>로 이동해여 </a:t>
            </a:r>
            <a:r>
              <a:rPr lang="en-US" altLang="ko-KR" dirty="0"/>
              <a:t>API Key</a:t>
            </a:r>
            <a:r>
              <a:rPr lang="ko-KR" altLang="en-US" dirty="0"/>
              <a:t>를 발급받았습니다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Key</a:t>
            </a:r>
            <a:r>
              <a:rPr lang="ko-KR" altLang="en-US" dirty="0"/>
              <a:t>를 발급받으면 </a:t>
            </a:r>
            <a:r>
              <a:rPr lang="en-US" altLang="ko-KR" dirty="0"/>
              <a:t>NLP </a:t>
            </a:r>
            <a:r>
              <a:rPr lang="ko-KR" altLang="en-US" dirty="0"/>
              <a:t>감정분석 뿐만 아니라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Key</a:t>
            </a:r>
            <a:r>
              <a:rPr lang="ko-KR" altLang="en-US" dirty="0"/>
              <a:t>값으로 다양한 </a:t>
            </a:r>
            <a:r>
              <a:rPr lang="en-US" altLang="ko-KR" dirty="0"/>
              <a:t>AI </a:t>
            </a:r>
            <a:r>
              <a:rPr lang="ko-KR" altLang="en-US" dirty="0"/>
              <a:t>서비스가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7FF86-56A3-4668-8A0E-E944249B6D72}"/>
              </a:ext>
            </a:extLst>
          </p:cNvPr>
          <p:cNvSpPr txBox="1"/>
          <p:nvPr/>
        </p:nvSpPr>
        <p:spPr>
          <a:xfrm>
            <a:off x="1153274" y="891109"/>
            <a:ext cx="9172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GOOGLE NLP API </a:t>
            </a:r>
            <a:r>
              <a:rPr lang="ko-KR" altLang="en-US" dirty="0"/>
              <a:t>로 감정분석하기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A5F5A1C-AEB2-4F96-B023-74DDB6EF9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89" y="1491534"/>
            <a:ext cx="9626822" cy="2957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C864A23-53C6-4711-9BE1-4EED7FFE917E}"/>
              </a:ext>
            </a:extLst>
          </p:cNvPr>
          <p:cNvSpPr/>
          <p:nvPr/>
        </p:nvSpPr>
        <p:spPr>
          <a:xfrm>
            <a:off x="1461692" y="3197169"/>
            <a:ext cx="9295208" cy="1158931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5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목차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발표자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주제 선정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시나리오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사용 도구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참고자료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5938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뉴스 댓글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7FF86-56A3-4668-8A0E-E944249B6D72}"/>
              </a:ext>
            </a:extLst>
          </p:cNvPr>
          <p:cNvSpPr txBox="1"/>
          <p:nvPr/>
        </p:nvSpPr>
        <p:spPr>
          <a:xfrm>
            <a:off x="1153274" y="891109"/>
            <a:ext cx="9172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GOOGLE NLP API </a:t>
            </a:r>
            <a:r>
              <a:rPr lang="ko-KR" altLang="en-US" dirty="0"/>
              <a:t>로 감정분석하기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35DCBD-A768-478F-8A35-285CDA2F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65" y="1441348"/>
            <a:ext cx="7201270" cy="19876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E9F2BB-3D71-4C2C-98C1-36FA1799C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50" y="3429000"/>
            <a:ext cx="7006285" cy="19876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783905-CDC8-4FC9-9238-B322B3B7DB77}"/>
              </a:ext>
            </a:extLst>
          </p:cNvPr>
          <p:cNvSpPr/>
          <p:nvPr/>
        </p:nvSpPr>
        <p:spPr>
          <a:xfrm>
            <a:off x="2495365" y="1441348"/>
            <a:ext cx="7201270" cy="198765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E2A4F-8C17-449B-84E9-B6EA5F58ED67}"/>
              </a:ext>
            </a:extLst>
          </p:cNvPr>
          <p:cNvSpPr/>
          <p:nvPr/>
        </p:nvSpPr>
        <p:spPr>
          <a:xfrm>
            <a:off x="2495365" y="3461076"/>
            <a:ext cx="7201270" cy="198765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70CA5-B55A-4651-8C43-FBC22E0C04E9}"/>
              </a:ext>
            </a:extLst>
          </p:cNvPr>
          <p:cNvSpPr txBox="1"/>
          <p:nvPr/>
        </p:nvSpPr>
        <p:spPr>
          <a:xfrm>
            <a:off x="1153274" y="5653850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원하는 문장을 넣으면 부정적인 단어라고 인식하면 마이너스</a:t>
            </a:r>
            <a:r>
              <a:rPr lang="en-US" altLang="ko-KR" dirty="0"/>
              <a:t>(</a:t>
            </a:r>
            <a:r>
              <a:rPr lang="ko-KR" altLang="en-US" dirty="0"/>
              <a:t>빨강</a:t>
            </a:r>
            <a:r>
              <a:rPr lang="en-US" altLang="ko-KR" dirty="0"/>
              <a:t>)</a:t>
            </a:r>
            <a:r>
              <a:rPr lang="ko-KR" altLang="en-US" dirty="0"/>
              <a:t> 값이 나오고 긍정적이라고 생각하면 플러스</a:t>
            </a:r>
            <a:r>
              <a:rPr lang="en-US" altLang="ko-KR" dirty="0"/>
              <a:t>(</a:t>
            </a:r>
            <a:r>
              <a:rPr lang="ko-KR" altLang="en-US" dirty="0"/>
              <a:t>초록</a:t>
            </a:r>
            <a:r>
              <a:rPr lang="en-US" altLang="ko-KR" dirty="0"/>
              <a:t>)</a:t>
            </a:r>
            <a:r>
              <a:rPr lang="ko-KR" altLang="en-US" dirty="0"/>
              <a:t> 값이 나옵니다</a:t>
            </a:r>
            <a:r>
              <a:rPr lang="en-US" altLang="ko-KR" dirty="0"/>
              <a:t>.</a:t>
            </a:r>
            <a:r>
              <a:rPr lang="ko-KR" altLang="en-US" dirty="0"/>
              <a:t>  해당 케이스 둘 다 부정적으로 출력한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245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70CA5-B55A-4651-8C43-FBC22E0C04E9}"/>
              </a:ext>
            </a:extLst>
          </p:cNvPr>
          <p:cNvSpPr txBox="1"/>
          <p:nvPr/>
        </p:nvSpPr>
        <p:spPr>
          <a:xfrm>
            <a:off x="1276562" y="3521975"/>
            <a:ext cx="10515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따라서 위와 같은 그림으로 </a:t>
            </a:r>
            <a:r>
              <a:rPr lang="en-US" altLang="ko-KR" sz="2000" dirty="0">
                <a:solidFill>
                  <a:srgbClr val="FF0000"/>
                </a:solidFill>
              </a:rPr>
              <a:t>Pipeline</a:t>
            </a:r>
            <a:r>
              <a:rPr lang="ko-KR" altLang="en-US" sz="2000" dirty="0">
                <a:solidFill>
                  <a:srgbClr val="FF0000"/>
                </a:solidFill>
              </a:rPr>
              <a:t>을 생성</a:t>
            </a:r>
            <a:r>
              <a:rPr lang="ko-KR" altLang="en-US" sz="2000" dirty="0"/>
              <a:t>하였습니다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데이터는 </a:t>
            </a:r>
            <a:r>
              <a:rPr lang="ko-KR" altLang="en-US" sz="2000" dirty="0">
                <a:solidFill>
                  <a:srgbClr val="FF0000"/>
                </a:solidFill>
              </a:rPr>
              <a:t>월 단위 </a:t>
            </a:r>
            <a:r>
              <a:rPr lang="en-US" altLang="ko-KR" sz="2000" dirty="0">
                <a:solidFill>
                  <a:srgbClr val="FF0000"/>
                </a:solidFill>
              </a:rPr>
              <a:t>1000</a:t>
            </a:r>
            <a:r>
              <a:rPr lang="ko-KR" altLang="en-US" sz="2000" dirty="0">
                <a:solidFill>
                  <a:srgbClr val="FF0000"/>
                </a:solidFill>
              </a:rPr>
              <a:t>개 내외의 데이터를 </a:t>
            </a:r>
            <a:r>
              <a:rPr lang="en-US" altLang="ko-KR" sz="2000" dirty="0">
                <a:solidFill>
                  <a:srgbClr val="FF0000"/>
                </a:solidFill>
              </a:rPr>
              <a:t>CSV </a:t>
            </a:r>
            <a:r>
              <a:rPr lang="ko-KR" altLang="en-US" sz="2000" dirty="0">
                <a:solidFill>
                  <a:srgbClr val="FF0000"/>
                </a:solidFill>
              </a:rPr>
              <a:t>형태로 저장하였습니다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저장된 값은 </a:t>
            </a:r>
            <a:r>
              <a:rPr lang="en-US" altLang="ko-KR" sz="2000" dirty="0">
                <a:solidFill>
                  <a:srgbClr val="FF0000"/>
                </a:solidFill>
              </a:rPr>
              <a:t>Google NLP API</a:t>
            </a:r>
            <a:r>
              <a:rPr lang="ko-KR" altLang="en-US" sz="2000" dirty="0">
                <a:solidFill>
                  <a:srgbClr val="FF0000"/>
                </a:solidFill>
              </a:rPr>
              <a:t>에 돌렸습니다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</a:t>
            </a:r>
          </a:p>
          <a:p>
            <a:r>
              <a:rPr lang="ko-KR" altLang="en-US" sz="2000" dirty="0"/>
              <a:t>결과값들은 </a:t>
            </a:r>
            <a:r>
              <a:rPr lang="ko-KR" altLang="en-US" sz="2000" dirty="0">
                <a:solidFill>
                  <a:srgbClr val="FF0000"/>
                </a:solidFill>
              </a:rPr>
              <a:t>평균값을 구하였습니다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그후 </a:t>
            </a:r>
            <a:r>
              <a:rPr lang="en-US" altLang="ko-KR" sz="2000" dirty="0">
                <a:solidFill>
                  <a:srgbClr val="FF0000"/>
                </a:solidFill>
              </a:rPr>
              <a:t>BI </a:t>
            </a:r>
            <a:r>
              <a:rPr lang="ko-KR" altLang="en-US" sz="2000" dirty="0">
                <a:solidFill>
                  <a:srgbClr val="FF0000"/>
                </a:solidFill>
              </a:rPr>
              <a:t>툴들로 해당 값을 코로나 </a:t>
            </a:r>
            <a:r>
              <a:rPr lang="ko-KR" altLang="en-US" sz="2000" dirty="0" err="1">
                <a:solidFill>
                  <a:srgbClr val="FF0000"/>
                </a:solidFill>
              </a:rPr>
              <a:t>확진자수와</a:t>
            </a:r>
            <a:r>
              <a:rPr lang="ko-KR" altLang="en-US" sz="2000" dirty="0">
                <a:solidFill>
                  <a:srgbClr val="FF0000"/>
                </a:solidFill>
              </a:rPr>
              <a:t> 비교</a:t>
            </a:r>
            <a:r>
              <a:rPr lang="ko-KR" altLang="en-US" sz="2000" dirty="0"/>
              <a:t>하였습니다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88C342-89E5-4807-BC52-9DCBAD30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85" y="635101"/>
            <a:ext cx="9156090" cy="224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85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전처리 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429C016-BD3D-4913-B6FB-991DB9283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6752"/>
              </p:ext>
            </p:extLst>
          </p:nvPr>
        </p:nvGraphicFramePr>
        <p:xfrm>
          <a:off x="2032000" y="958053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56630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02017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5383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 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확진자 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신규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감정 분석 결과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실제 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1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979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8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703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-0.152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9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1,334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-0.223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1,509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-0.163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9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5,642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-0.336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6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3,865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-0.273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0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2,713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1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7,769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-0.416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024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61B953-0AF0-45EA-9691-268FB58D1731}"/>
              </a:ext>
            </a:extLst>
          </p:cNvPr>
          <p:cNvSpPr txBox="1"/>
          <p:nvPr/>
        </p:nvSpPr>
        <p:spPr>
          <a:xfrm>
            <a:off x="2032000" y="4754126"/>
            <a:ext cx="11304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모든 값들이 마이너스로 나와 </a:t>
            </a:r>
            <a:r>
              <a:rPr lang="ko-KR" altLang="en-US" sz="1800" dirty="0">
                <a:solidFill>
                  <a:srgbClr val="FF0000"/>
                </a:solidFill>
              </a:rPr>
              <a:t>절대값을 처리한 후 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상수로 바꿔주고 위해 </a:t>
            </a:r>
            <a:r>
              <a:rPr lang="ko-KR" altLang="en-US" sz="1800" dirty="0">
                <a:solidFill>
                  <a:srgbClr val="FF0000"/>
                </a:solidFill>
              </a:rPr>
              <a:t>모든 값에 </a:t>
            </a:r>
            <a:r>
              <a:rPr lang="en-US" altLang="ko-KR" sz="1800" dirty="0">
                <a:solidFill>
                  <a:srgbClr val="FF0000"/>
                </a:solidFill>
              </a:rPr>
              <a:t>1000</a:t>
            </a:r>
            <a:r>
              <a:rPr lang="ko-KR" altLang="en-US" sz="1800" dirty="0">
                <a:solidFill>
                  <a:srgbClr val="FF0000"/>
                </a:solidFill>
              </a:rPr>
              <a:t>을 곱하였습니다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719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결과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429C016-BD3D-4913-B6FB-991DB9283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12529"/>
              </p:ext>
            </p:extLst>
          </p:nvPr>
        </p:nvGraphicFramePr>
        <p:xfrm>
          <a:off x="2032000" y="958053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56630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02017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5383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 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확진자 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신규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감정 분석 결과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처리 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1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979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8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703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9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1,334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1,509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9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5,642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6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3,865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0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2,713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1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7,769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024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61B953-0AF0-45EA-9691-268FB58D1731}"/>
              </a:ext>
            </a:extLst>
          </p:cNvPr>
          <p:cNvSpPr txBox="1"/>
          <p:nvPr/>
        </p:nvSpPr>
        <p:spPr>
          <a:xfrm>
            <a:off x="2032000" y="453501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해당 결과를 가지고 그래프로 비교를 해보았습니다</a:t>
            </a:r>
            <a:r>
              <a:rPr lang="en-US" altLang="ko-KR" dirty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9812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결과 각각 </a:t>
            </a:r>
            <a:r>
              <a:rPr lang="ko-KR" altLang="en-US" b="1" dirty="0"/>
              <a:t>점선그래프와 막대그래프 표현</a:t>
            </a:r>
            <a:r>
              <a:rPr lang="ko-KR" altLang="en-US" dirty="0"/>
              <a:t>해보겠습니다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그후</a:t>
            </a:r>
            <a:r>
              <a:rPr lang="en-US" altLang="ko-KR" dirty="0"/>
              <a:t>, </a:t>
            </a:r>
            <a:r>
              <a:rPr lang="ko-KR" altLang="en-US" dirty="0"/>
              <a:t> 한번에 비교해보겠습니다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8850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코로나 확진자 수 그래프</a:t>
            </a:r>
            <a:r>
              <a:rPr lang="en-US" altLang="ko-KR" sz="2000" dirty="0"/>
              <a:t>(</a:t>
            </a:r>
            <a:r>
              <a:rPr lang="ko-KR" altLang="en-US" sz="2000" dirty="0"/>
              <a:t>점선 그래프</a:t>
            </a:r>
            <a:r>
              <a:rPr lang="en-US" altLang="ko-KR" sz="20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35DFE1-C6B2-4756-94CB-49BB97EAB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96" y="1797979"/>
            <a:ext cx="10431386" cy="43785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AE3B8D-337A-4E7D-ADC2-D18B36D56A3B}"/>
              </a:ext>
            </a:extLst>
          </p:cNvPr>
          <p:cNvSpPr/>
          <p:nvPr/>
        </p:nvSpPr>
        <p:spPr>
          <a:xfrm>
            <a:off x="1065396" y="1797979"/>
            <a:ext cx="10431386" cy="4378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코로나 확진자 수 그래프</a:t>
            </a:r>
            <a:r>
              <a:rPr lang="en-US" altLang="ko-KR" sz="2000" dirty="0"/>
              <a:t>(</a:t>
            </a:r>
            <a:r>
              <a:rPr lang="ko-KR" altLang="en-US" sz="2000" dirty="0"/>
              <a:t>막대 그래프</a:t>
            </a:r>
            <a:r>
              <a:rPr lang="en-US" altLang="ko-KR" sz="2000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AE3B8D-337A-4E7D-ADC2-D18B36D56A3B}"/>
              </a:ext>
            </a:extLst>
          </p:cNvPr>
          <p:cNvSpPr/>
          <p:nvPr/>
        </p:nvSpPr>
        <p:spPr>
          <a:xfrm>
            <a:off x="1065396" y="1797979"/>
            <a:ext cx="10431386" cy="4378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ED60F5-0163-4723-8541-FDA571328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96" y="1797979"/>
            <a:ext cx="10431386" cy="429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75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감정 분석 결과</a:t>
            </a:r>
            <a:r>
              <a:rPr lang="en-US" altLang="ko-KR" sz="2000" dirty="0"/>
              <a:t>(</a:t>
            </a:r>
            <a:r>
              <a:rPr lang="ko-KR" altLang="en-US" sz="2000" dirty="0"/>
              <a:t>점선 그래프</a:t>
            </a:r>
            <a:r>
              <a:rPr lang="en-US" altLang="ko-KR" sz="2000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AE3B8D-337A-4E7D-ADC2-D18B36D56A3B}"/>
              </a:ext>
            </a:extLst>
          </p:cNvPr>
          <p:cNvSpPr/>
          <p:nvPr/>
        </p:nvSpPr>
        <p:spPr>
          <a:xfrm>
            <a:off x="1065396" y="1797979"/>
            <a:ext cx="10431386" cy="4378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BC86CC-B80F-4BCB-94D2-C511420DE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24" y="1835067"/>
            <a:ext cx="10241729" cy="43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15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감정 분석 결과</a:t>
            </a:r>
            <a:r>
              <a:rPr lang="en-US" altLang="ko-KR" sz="2000" dirty="0"/>
              <a:t>(</a:t>
            </a:r>
            <a:r>
              <a:rPr lang="ko-KR" altLang="en-US" sz="2000" dirty="0"/>
              <a:t>막대 그래프</a:t>
            </a:r>
            <a:r>
              <a:rPr lang="en-US" altLang="ko-KR" sz="2000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AE3B8D-337A-4E7D-ADC2-D18B36D56A3B}"/>
              </a:ext>
            </a:extLst>
          </p:cNvPr>
          <p:cNvSpPr/>
          <p:nvPr/>
        </p:nvSpPr>
        <p:spPr>
          <a:xfrm>
            <a:off x="1065396" y="1797979"/>
            <a:ext cx="10431386" cy="4378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B6B64B-BE43-4D21-AFFE-28EC5176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95" y="1880171"/>
            <a:ext cx="10431385" cy="42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81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한번에 그래프를 구성하기 앞서 각각의 컬럼에는 범위의 차이가 있어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0~100 </a:t>
            </a:r>
            <a:r>
              <a:rPr lang="ko-KR" altLang="en-US" sz="2000" dirty="0"/>
              <a:t>사이 값들로 모든 값들을 전 처리</a:t>
            </a:r>
            <a:r>
              <a:rPr lang="en-US" altLang="ko-KR" sz="2000" dirty="0"/>
              <a:t>(Preprocessing)</a:t>
            </a:r>
            <a:r>
              <a:rPr lang="ko-KR" altLang="en-US" sz="2000" dirty="0"/>
              <a:t>하였습니다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9402AC-E832-4634-804A-84112E69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48" y="2435178"/>
            <a:ext cx="3924502" cy="35592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C1D228-1FFD-4829-9F85-21703E12B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715" y="2435178"/>
            <a:ext cx="5550185" cy="355922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CBEF1D7-502A-4054-9A1F-E97F28CF2E54}"/>
              </a:ext>
            </a:extLst>
          </p:cNvPr>
          <p:cNvSpPr/>
          <p:nvPr/>
        </p:nvSpPr>
        <p:spPr>
          <a:xfrm>
            <a:off x="4997450" y="3944802"/>
            <a:ext cx="888715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8A9D2-1B4A-4C2E-A036-B95B1D8E8318}"/>
              </a:ext>
            </a:extLst>
          </p:cNvPr>
          <p:cNvSpPr txBox="1"/>
          <p:nvPr/>
        </p:nvSpPr>
        <p:spPr>
          <a:xfrm>
            <a:off x="3695700" y="62067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각각의 컬럼의 </a:t>
            </a:r>
            <a:r>
              <a:rPr lang="ko-KR" altLang="en-US" b="1" dirty="0"/>
              <a:t>특정 값으로 나누기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3152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/>
              <a:t>1. </a:t>
            </a:r>
            <a:r>
              <a:rPr lang="ko-KR" altLang="en-US" sz="6000" dirty="0"/>
              <a:t>발표자 소개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1707947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한번에 그래프를 구성하기 앞서 각각의 컬럼에는 범위의 차이가 있어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0~100 </a:t>
            </a:r>
            <a:r>
              <a:rPr lang="ko-KR" altLang="en-US" sz="2000" dirty="0"/>
              <a:t>사이 값들로 모든 값들을 전 처리</a:t>
            </a:r>
            <a:r>
              <a:rPr lang="en-US" altLang="ko-KR" sz="2000" dirty="0"/>
              <a:t>(Preprocessing)</a:t>
            </a:r>
            <a:r>
              <a:rPr lang="ko-KR" altLang="en-US" sz="2000" dirty="0"/>
              <a:t>하였습니다</a:t>
            </a:r>
            <a:r>
              <a:rPr lang="en-US" altLang="ko-KR" sz="20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C1D228-1FFD-4829-9F85-21703E12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33" y="2489041"/>
            <a:ext cx="4990893" cy="320055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CBEF1D7-502A-4054-9A1F-E97F28CF2E54}"/>
              </a:ext>
            </a:extLst>
          </p:cNvPr>
          <p:cNvSpPr/>
          <p:nvPr/>
        </p:nvSpPr>
        <p:spPr>
          <a:xfrm>
            <a:off x="5446609" y="3919402"/>
            <a:ext cx="888715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825EE-B4E9-4C3D-948B-5796A16E40F4}"/>
              </a:ext>
            </a:extLst>
          </p:cNvPr>
          <p:cNvSpPr txBox="1"/>
          <p:nvPr/>
        </p:nvSpPr>
        <p:spPr>
          <a:xfrm>
            <a:off x="3489324" y="6135971"/>
            <a:ext cx="6696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둘 사이의 상관관계를 알고 싶으므로 </a:t>
            </a:r>
            <a:r>
              <a:rPr lang="ko-KR" altLang="en-US" b="1" dirty="0"/>
              <a:t>주제별 백분율로 변환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16CD19-54EE-4D07-ACE4-9B7441BB4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83" y="2489040"/>
            <a:ext cx="5524784" cy="32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73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AE3B8D-337A-4E7D-ADC2-D18B36D56A3B}"/>
              </a:ext>
            </a:extLst>
          </p:cNvPr>
          <p:cNvSpPr/>
          <p:nvPr/>
        </p:nvSpPr>
        <p:spPr>
          <a:xfrm>
            <a:off x="1065396" y="1797979"/>
            <a:ext cx="10431386" cy="4378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E4651A-9188-44DC-BE85-29A7B0DA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888931"/>
            <a:ext cx="10231490" cy="4168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525D3F-AF81-4FE4-8B04-4E19004512C7}"/>
              </a:ext>
            </a:extLst>
          </p:cNvPr>
          <p:cNvSpPr txBox="1"/>
          <p:nvPr/>
        </p:nvSpPr>
        <p:spPr>
          <a:xfrm>
            <a:off x="1065396" y="1198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800" dirty="0"/>
              <a:t>감정 분석 결과</a:t>
            </a:r>
            <a:r>
              <a:rPr lang="en-US" altLang="ko-KR" sz="1800" dirty="0"/>
              <a:t>(</a:t>
            </a:r>
            <a:r>
              <a:rPr lang="ko-KR" altLang="en-US" sz="1800" dirty="0"/>
              <a:t>점선 그래프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1257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감정 분석 결과</a:t>
            </a:r>
            <a:r>
              <a:rPr lang="en-US" altLang="ko-KR" sz="2000" dirty="0"/>
              <a:t>(</a:t>
            </a:r>
            <a:r>
              <a:rPr lang="ko-KR" altLang="en-US" sz="2000" dirty="0"/>
              <a:t>막대 그래프</a:t>
            </a:r>
            <a:r>
              <a:rPr lang="en-US" altLang="ko-KR" sz="2000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AE3B8D-337A-4E7D-ADC2-D18B36D56A3B}"/>
              </a:ext>
            </a:extLst>
          </p:cNvPr>
          <p:cNvSpPr/>
          <p:nvPr/>
        </p:nvSpPr>
        <p:spPr>
          <a:xfrm>
            <a:off x="1065396" y="1797979"/>
            <a:ext cx="10431386" cy="4378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BA5DE2-0DE9-4766-BF95-FC9C5CF6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4" y="1882581"/>
            <a:ext cx="10341228" cy="42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51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A3A051E-FC05-4EA8-B41D-DFD1B97F6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6" r="26960"/>
          <a:stretch/>
        </p:blipFill>
        <p:spPr>
          <a:xfrm>
            <a:off x="607745" y="1154078"/>
            <a:ext cx="5118100" cy="45498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F8FFFD-F6B4-4F0F-8B34-BC39A20F3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9" r="28431" b="2101"/>
          <a:stretch/>
        </p:blipFill>
        <p:spPr>
          <a:xfrm>
            <a:off x="6512462" y="1037123"/>
            <a:ext cx="4978399" cy="50146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B11565-6A7E-4BB5-AB03-01A923819C74}"/>
              </a:ext>
            </a:extLst>
          </p:cNvPr>
          <p:cNvSpPr txBox="1"/>
          <p:nvPr/>
        </p:nvSpPr>
        <p:spPr>
          <a:xfrm>
            <a:off x="2247900" y="5820877"/>
            <a:ext cx="207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감정분석 결과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A9FD7-206F-4183-8363-B3777248B03C}"/>
              </a:ext>
            </a:extLst>
          </p:cNvPr>
          <p:cNvSpPr txBox="1"/>
          <p:nvPr/>
        </p:nvSpPr>
        <p:spPr>
          <a:xfrm>
            <a:off x="8339405" y="5867133"/>
            <a:ext cx="207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확진자 수</a:t>
            </a:r>
            <a:endParaRPr lang="en-US" altLang="ko-KR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82A2C03-8008-491F-A47E-63D2162DB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F9AAEF-A2E7-4F89-9675-B739A3FE4836}"/>
              </a:ext>
            </a:extLst>
          </p:cNvPr>
          <p:cNvSpPr txBox="1"/>
          <p:nvPr/>
        </p:nvSpPr>
        <p:spPr>
          <a:xfrm>
            <a:off x="1104900" y="11540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800" dirty="0"/>
              <a:t>감정 분석 결과</a:t>
            </a:r>
            <a:r>
              <a:rPr lang="en-US" altLang="ko-KR" sz="1800" dirty="0"/>
              <a:t>(</a:t>
            </a:r>
            <a:r>
              <a:rPr lang="ko-KR" altLang="en-US" dirty="0"/>
              <a:t>원</a:t>
            </a:r>
            <a:r>
              <a:rPr lang="ko-KR" altLang="en-US" sz="1800" dirty="0"/>
              <a:t> 그래프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768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82A2C03-8008-491F-A47E-63D2162DB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한계</a:t>
            </a:r>
            <a:r>
              <a:rPr lang="en-US" altLang="ko-KR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F9AAEF-A2E7-4F89-9675-B739A3FE4836}"/>
              </a:ext>
            </a:extLst>
          </p:cNvPr>
          <p:cNvSpPr txBox="1"/>
          <p:nvPr/>
        </p:nvSpPr>
        <p:spPr>
          <a:xfrm>
            <a:off x="1447800" y="148131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800" dirty="0"/>
              <a:t>두개의 상관관계가 그래프상으로도 </a:t>
            </a:r>
            <a:r>
              <a:rPr lang="ko-KR" altLang="en-US" dirty="0"/>
              <a:t>충분히 유의합니다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</a:rPr>
              <a:t>하지만 한계가 존재합니다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  <a:endParaRPr lang="en-US" altLang="ko-K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B813F-24C8-4470-A041-B6D6FCC5DD54}"/>
              </a:ext>
            </a:extLst>
          </p:cNvPr>
          <p:cNvSpPr txBox="1"/>
          <p:nvPr/>
        </p:nvSpPr>
        <p:spPr>
          <a:xfrm>
            <a:off x="1447800" y="2906778"/>
            <a:ext cx="103505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300" b="1" dirty="0"/>
              <a:t>1) </a:t>
            </a:r>
            <a:r>
              <a:rPr lang="ko-KR" altLang="en-US" sz="2300" b="1" dirty="0">
                <a:solidFill>
                  <a:srgbClr val="C00000"/>
                </a:solidFill>
              </a:rPr>
              <a:t>댓글 연령대가 </a:t>
            </a:r>
            <a:r>
              <a:rPr lang="en-US" altLang="ko-KR" sz="2300" b="1" dirty="0">
                <a:solidFill>
                  <a:srgbClr val="C00000"/>
                </a:solidFill>
              </a:rPr>
              <a:t>20</a:t>
            </a:r>
            <a:r>
              <a:rPr lang="ko-KR" altLang="en-US" sz="2300" b="1" dirty="0">
                <a:solidFill>
                  <a:srgbClr val="C00000"/>
                </a:solidFill>
              </a:rPr>
              <a:t>대에 국한 되어있지 않습니다</a:t>
            </a:r>
            <a:r>
              <a:rPr lang="en-US" altLang="ko-KR" sz="2300" b="1" dirty="0">
                <a:solidFill>
                  <a:srgbClr val="C0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보통 댓글들은 </a:t>
            </a:r>
            <a:r>
              <a:rPr lang="en-US" altLang="ko-KR" sz="1800" dirty="0"/>
              <a:t>30~50</a:t>
            </a:r>
            <a:r>
              <a:rPr lang="ko-KR" altLang="en-US" sz="1800" dirty="0"/>
              <a:t>대가 많이 씁니다</a:t>
            </a:r>
            <a:r>
              <a:rPr lang="en-US" altLang="ko-KR" sz="1800" dirty="0"/>
              <a:t>. </a:t>
            </a:r>
            <a:r>
              <a:rPr lang="ko-KR" altLang="en-US" sz="1800" dirty="0"/>
              <a:t>따라서 표본집단이 확실치 않습니다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2300" b="1" dirty="0"/>
              <a:t>2) </a:t>
            </a:r>
            <a:r>
              <a:rPr lang="ko-KR" altLang="en-US" sz="2300" b="1" dirty="0">
                <a:solidFill>
                  <a:srgbClr val="C00000"/>
                </a:solidFill>
              </a:rPr>
              <a:t>데이터의 양이 적습니다</a:t>
            </a:r>
            <a:endParaRPr lang="en-US" altLang="ko-KR" sz="2300" b="1" dirty="0">
              <a:solidFill>
                <a:srgbClr val="C00000"/>
              </a:solidFill>
            </a:endParaRP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2300" b="1" dirty="0"/>
              <a:t>3) </a:t>
            </a:r>
            <a:r>
              <a:rPr lang="ko-KR" altLang="en-US" sz="2300" b="1" dirty="0">
                <a:solidFill>
                  <a:srgbClr val="C00000"/>
                </a:solidFill>
              </a:rPr>
              <a:t>전처리 작업이 되어있지 않습니다</a:t>
            </a:r>
            <a:r>
              <a:rPr lang="en-US" altLang="ko-KR" sz="2300" b="1" dirty="0">
                <a:solidFill>
                  <a:srgbClr val="C0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CSV</a:t>
            </a:r>
            <a:r>
              <a:rPr lang="ko-KR" altLang="en-US" dirty="0"/>
              <a:t> 파일의 데이터들 중 </a:t>
            </a:r>
            <a:r>
              <a:rPr lang="en-US" altLang="ko-KR" dirty="0"/>
              <a:t>, </a:t>
            </a:r>
            <a:r>
              <a:rPr lang="ko-KR" altLang="en-US" dirty="0"/>
              <a:t>이상치가 있는 데이터들을 처리해주어야 하는데 이러한 데이터 처리 및 가공은 하지않아서 신뢰성이 </a:t>
            </a:r>
            <a:r>
              <a:rPr lang="ko-KR" altLang="en-US" dirty="0" err="1"/>
              <a:t>떨어습니다</a:t>
            </a:r>
            <a:r>
              <a:rPr lang="en-US" altLang="ko-KR" dirty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11782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82A2C03-8008-491F-A47E-63D2162DB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그럼에도 불구하고</a:t>
            </a:r>
            <a:r>
              <a:rPr lang="en-US" altLang="ko-K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B813F-24C8-4470-A041-B6D6FCC5DD54}"/>
              </a:ext>
            </a:extLst>
          </p:cNvPr>
          <p:cNvSpPr txBox="1"/>
          <p:nvPr/>
        </p:nvSpPr>
        <p:spPr>
          <a:xfrm>
            <a:off x="1079500" y="2436878"/>
            <a:ext cx="131064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dirty="0"/>
              <a:t>한계에도 불구하고 다양한 시각화 자료를 통해 분석한 결과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각각을 </a:t>
            </a:r>
            <a:r>
              <a:rPr lang="ko-KR" altLang="en-US" sz="2000" b="1" dirty="0"/>
              <a:t>백분위로 바꾼 비율이 상당히 유의하다고 생각합니다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dirty="0"/>
              <a:t>따라서 </a:t>
            </a:r>
            <a:r>
              <a:rPr lang="ko-KR" altLang="en-US" sz="2000" b="1" dirty="0"/>
              <a:t>대학생들의 심리변화와 코로나의 확진자 수는 상당 부분 비례</a:t>
            </a:r>
            <a:r>
              <a:rPr lang="ko-KR" altLang="en-US" sz="2000" dirty="0"/>
              <a:t>한다고 주장하며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이번 공모전을 마무리 하고싶습니다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감사합니다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8238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/>
              <a:t>6. </a:t>
            </a:r>
            <a:r>
              <a:rPr lang="ko-KR" altLang="en-US" sz="6000" dirty="0"/>
              <a:t>참고자료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3090430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참고자료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파이썬 코드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):</a:t>
            </a:r>
          </a:p>
          <a:p>
            <a:r>
              <a:rPr lang="en-US" altLang="ko-KR" sz="2000" dirty="0">
                <a:hlinkClick r:id="rId2"/>
              </a:rPr>
              <a:t>https://github.com/park-moonkyu/Crawling_Python/tree/master/%EB%AA%85%EC%A7%80%EC%9D%B8%20%EB%B9%85%EB%8D%B0%EC%9D%B4%ED%84%B0%20%EA%B3%B5%EB%AA%A8%EC%A0%84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참조 논문 </a:t>
            </a:r>
            <a:r>
              <a:rPr lang="en-US" altLang="ko-KR" sz="2000" dirty="0"/>
              <a:t>:</a:t>
            </a:r>
          </a:p>
          <a:p>
            <a:r>
              <a:rPr lang="en-US" altLang="ko-KR" sz="2000" dirty="0">
                <a:hlinkClick r:id="rId3"/>
              </a:rPr>
              <a:t>https://www.ncbi.nlm.nih.gov/pmc/articles/PMC7152888/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월별 통계자료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4"/>
              </a:rPr>
              <a:t>https://kosis.kr/statHtml/statHtml.do?orgId=101&amp;tblId=DT_COVID19_005_M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002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발표자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C27DC8-A1B7-4C05-9EDC-A69E2C57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21" y="1144119"/>
            <a:ext cx="3840755" cy="4792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25D526-86B2-4FCA-AB48-FA562C5B8164}"/>
              </a:ext>
            </a:extLst>
          </p:cNvPr>
          <p:cNvSpPr txBox="1"/>
          <p:nvPr/>
        </p:nvSpPr>
        <p:spPr>
          <a:xfrm>
            <a:off x="5750011" y="1144119"/>
            <a:ext cx="60939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dirty="0"/>
              <a:t>명지대학교 컴퓨터공학과 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경력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덱스컨설팅 현장체험학습</a:t>
            </a:r>
            <a:r>
              <a:rPr lang="en-US" altLang="ko-KR" dirty="0"/>
              <a:t>(20.07 ~)</a:t>
            </a:r>
          </a:p>
          <a:p>
            <a:pPr marL="0" indent="0" algn="ctr">
              <a:buNone/>
            </a:pPr>
            <a:r>
              <a:rPr lang="ko-KR" altLang="en-US" dirty="0"/>
              <a:t>구글 코리아 머신러닝 부스캠프</a:t>
            </a:r>
            <a:r>
              <a:rPr lang="en-US" altLang="ko-KR" dirty="0"/>
              <a:t>(20.10 ~)</a:t>
            </a:r>
          </a:p>
          <a:p>
            <a:pPr marL="0" indent="0" algn="ctr">
              <a:buNone/>
            </a:pPr>
            <a:r>
              <a:rPr lang="ko-KR" altLang="en-US" dirty="0"/>
              <a:t>하이퍼커넥트 </a:t>
            </a:r>
            <a:r>
              <a:rPr lang="en-US" altLang="ko-KR" dirty="0"/>
              <a:t>(2021.01 ~ 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수상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명지대 창업아이디어 </a:t>
            </a:r>
            <a:r>
              <a:rPr lang="en-US" altLang="ko-KR" dirty="0"/>
              <a:t>2018 </a:t>
            </a:r>
            <a:r>
              <a:rPr lang="ko-KR" altLang="en-US" dirty="0"/>
              <a:t>대상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명지대 </a:t>
            </a:r>
            <a:r>
              <a:rPr lang="en-US" altLang="ko-KR" dirty="0"/>
              <a:t>C.C(Campus Convergence) 2018 </a:t>
            </a:r>
            <a:r>
              <a:rPr lang="ko-KR" altLang="en-US" dirty="0"/>
              <a:t>우수상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Open Source </a:t>
            </a:r>
            <a:r>
              <a:rPr lang="ko-KR" altLang="en-US" dirty="0"/>
              <a:t>컨트리뷰톤 </a:t>
            </a:r>
            <a:r>
              <a:rPr lang="en-US" altLang="ko-KR" dirty="0"/>
              <a:t>2018 </a:t>
            </a:r>
            <a:r>
              <a:rPr lang="ko-KR" altLang="en-US" dirty="0"/>
              <a:t>장려상 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B6DD1-C038-46CE-8546-DBF909D13686}"/>
              </a:ext>
            </a:extLst>
          </p:cNvPr>
          <p:cNvSpPr txBox="1"/>
          <p:nvPr/>
        </p:nvSpPr>
        <p:spPr>
          <a:xfrm>
            <a:off x="4727600" y="4900770"/>
            <a:ext cx="75518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dirty="0"/>
              <a:t>더 많은 정보가 궁금하시면 링크를 눌러주세요 </a:t>
            </a:r>
            <a:r>
              <a:rPr lang="en-US" altLang="ko-KR" dirty="0"/>
              <a:t>!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LinkedIn</a:t>
            </a:r>
            <a:r>
              <a:rPr lang="ko-KR" altLang="en-US" dirty="0"/>
              <a:t> </a:t>
            </a:r>
            <a:r>
              <a:rPr lang="en-US" altLang="ko-KR" dirty="0"/>
              <a:t>:  www.linkedin.com/in/moonkyu-park-aa6451188/</a:t>
            </a:r>
          </a:p>
          <a:p>
            <a:pPr marL="0" indent="0">
              <a:buNone/>
            </a:pPr>
            <a:r>
              <a:rPr lang="en-US" altLang="ko-KR" dirty="0"/>
              <a:t>Tech Blog : blog.naver.com/</a:t>
            </a:r>
            <a:r>
              <a:rPr lang="en-US" altLang="ko-KR" dirty="0" err="1"/>
              <a:t>mk_crew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GitHub :  github.com/park-moonkyu</a:t>
            </a:r>
          </a:p>
        </p:txBody>
      </p:sp>
    </p:spTree>
    <p:extLst>
      <p:ext uri="{BB962C8B-B14F-4D97-AF65-F5344CB8AC3E}">
        <p14:creationId xmlns:p14="http://schemas.microsoft.com/office/powerpoint/2010/main" val="243978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/>
              <a:t>2. </a:t>
            </a:r>
            <a:r>
              <a:rPr lang="ko-KR" altLang="en-US" sz="6000" dirty="0"/>
              <a:t>주제 선정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8606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주제 선정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연구할 만한 주제가 무엇이 있을까 많은 고민을 하던 중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1C0FF9-4ED3-44BB-83C2-9A4A866A8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66" y="1840978"/>
            <a:ext cx="2790323" cy="4592405"/>
          </a:xfrm>
          <a:prstGeom prst="rect">
            <a:avLst/>
          </a:prstGeom>
        </p:spPr>
      </p:pic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6C6A23B7-2340-4149-BA82-4D198EFFDA28}"/>
              </a:ext>
            </a:extLst>
          </p:cNvPr>
          <p:cNvSpPr/>
          <p:nvPr/>
        </p:nvSpPr>
        <p:spPr>
          <a:xfrm>
            <a:off x="4972692" y="1840978"/>
            <a:ext cx="4934704" cy="2140134"/>
          </a:xfrm>
          <a:prstGeom prst="wedgeEllipseCallout">
            <a:avLst>
              <a:gd name="adj1" fmla="val -51231"/>
              <a:gd name="adj2" fmla="val 552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내가 가장 많이 하는 고민들의</a:t>
            </a:r>
            <a:endParaRPr lang="en-US" altLang="ko-KR" dirty="0"/>
          </a:p>
          <a:p>
            <a:pPr algn="ctr"/>
            <a:r>
              <a:rPr lang="ko-KR" altLang="en-US" dirty="0"/>
              <a:t>단어 리스트로 뽑아 보자</a:t>
            </a:r>
            <a:r>
              <a:rPr lang="en-US" altLang="ko-KR" dirty="0"/>
              <a:t> !”</a:t>
            </a:r>
            <a:endParaRPr lang="ko-KR" altLang="en-US" b="1" dirty="0"/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D43CB853-48BD-4998-8D60-C094F87C8069}"/>
              </a:ext>
            </a:extLst>
          </p:cNvPr>
          <p:cNvSpPr/>
          <p:nvPr/>
        </p:nvSpPr>
        <p:spPr>
          <a:xfrm>
            <a:off x="5104544" y="4173140"/>
            <a:ext cx="4934704" cy="2140134"/>
          </a:xfrm>
          <a:prstGeom prst="wedgeEllipseCallout">
            <a:avLst>
              <a:gd name="adj1" fmla="val -65597"/>
              <a:gd name="adj2" fmla="val -219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“ </a:t>
            </a:r>
            <a:r>
              <a:rPr lang="ko-KR" altLang="en-US" b="1" dirty="0"/>
              <a:t>코로나</a:t>
            </a:r>
            <a:r>
              <a:rPr lang="en-US" altLang="ko-KR" b="1" dirty="0"/>
              <a:t>“, “</a:t>
            </a:r>
            <a:r>
              <a:rPr lang="ko-KR" altLang="en-US" b="1" dirty="0"/>
              <a:t>대학생</a:t>
            </a:r>
            <a:r>
              <a:rPr lang="en-US" altLang="ko-KR" b="1" dirty="0"/>
              <a:t>“, “</a:t>
            </a:r>
            <a:r>
              <a:rPr lang="ko-KR" altLang="en-US" b="1" dirty="0"/>
              <a:t>우울</a:t>
            </a:r>
            <a:r>
              <a:rPr lang="en-US" altLang="ko-KR" b="1" dirty="0"/>
              <a:t>＂</a:t>
            </a:r>
          </a:p>
          <a:p>
            <a:pPr algn="ctr"/>
            <a:r>
              <a:rPr lang="ko-KR" altLang="en-US" dirty="0"/>
              <a:t> 이러한 데이터를 가지고 코로나와 대학생의 상관관계를 분석해 보면 어떨까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419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주제 선정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코로나로 하여금 </a:t>
            </a:r>
            <a:r>
              <a:rPr lang="ko-KR" altLang="en-US" sz="2000" dirty="0" err="1"/>
              <a:t>비대면</a:t>
            </a:r>
            <a:r>
              <a:rPr lang="en-US" altLang="ko-KR" sz="2000" dirty="0"/>
              <a:t>, </a:t>
            </a:r>
            <a:r>
              <a:rPr lang="ko-KR" altLang="en-US" sz="2000" dirty="0"/>
              <a:t>취업난</a:t>
            </a:r>
            <a:r>
              <a:rPr lang="en-US" altLang="ko-KR" sz="2000" dirty="0"/>
              <a:t>, </a:t>
            </a:r>
            <a:r>
              <a:rPr lang="ko-KR" altLang="en-US" sz="2000" dirty="0"/>
              <a:t>자격증 및 공인시험 등 많은 </a:t>
            </a:r>
            <a:r>
              <a:rPr lang="ko-KR" altLang="en-US" sz="2000" dirty="0" err="1"/>
              <a:t>뉴노멀</a:t>
            </a:r>
            <a:r>
              <a:rPr lang="ko-KR" altLang="en-US" sz="2000" dirty="0"/>
              <a:t> 시대가 도래했습니다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신입생들은 캠퍼스 생활의 낭만이 사라지고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졸업을 준비하는 학생들의 더욱 더 심각해진 취업난 등으로 많은 우울감을 느낍니다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따라서 </a:t>
            </a:r>
            <a:r>
              <a:rPr lang="ko-KR" altLang="en-US" sz="2000" b="1" dirty="0"/>
              <a:t>네이버 뉴스 댓글을 활용하여 댓글의 감정분석을 한 후</a:t>
            </a:r>
            <a:r>
              <a:rPr lang="en-US" altLang="ko-KR" sz="2000" b="1" dirty="0"/>
              <a:t>,</a:t>
            </a:r>
          </a:p>
          <a:p>
            <a:pPr marL="0" indent="0">
              <a:buNone/>
            </a:pPr>
            <a:r>
              <a:rPr lang="ko-KR" altLang="en-US" sz="2000" b="1" dirty="0"/>
              <a:t>감정의 정도와 월별 코로나 확진자수의 상관관계를 이번 공모전 주제로 선정하였습니다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38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6000" dirty="0"/>
              <a:t>3. </a:t>
            </a:r>
            <a:r>
              <a:rPr lang="ko-KR" altLang="en-US" sz="6000" dirty="0"/>
              <a:t>시나리오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401970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3287E-2EC2-4A8F-B64C-39FE04B7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"/>
            <a:ext cx="10515600" cy="633064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시나리오</a:t>
            </a:r>
            <a:r>
              <a:rPr lang="en-US" altLang="ko-KR" dirty="0"/>
              <a:t>(</a:t>
            </a:r>
            <a:r>
              <a:rPr lang="ko-KR" altLang="en-US" dirty="0"/>
              <a:t>초반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D8466-A4DA-48FD-BFC7-C44FD3E43D4F}"/>
              </a:ext>
            </a:extLst>
          </p:cNvPr>
          <p:cNvSpPr txBox="1"/>
          <p:nvPr/>
        </p:nvSpPr>
        <p:spPr>
          <a:xfrm>
            <a:off x="838200" y="1045396"/>
            <a:ext cx="10934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2020.11</a:t>
            </a:r>
            <a:r>
              <a:rPr lang="ko-KR" altLang="en-US" sz="1800" dirty="0"/>
              <a:t>월 중순 </a:t>
            </a:r>
            <a:r>
              <a:rPr lang="en-US" altLang="ko-KR" sz="1800" dirty="0"/>
              <a:t>Google Cloud Platform</a:t>
            </a:r>
            <a:r>
              <a:rPr lang="ko-KR" altLang="en-US" sz="1800" dirty="0"/>
              <a:t>에 미쳐</a:t>
            </a:r>
            <a:r>
              <a:rPr lang="en-US" altLang="ko-KR" sz="1800" dirty="0"/>
              <a:t>(?)</a:t>
            </a:r>
            <a:r>
              <a:rPr lang="ko-KR" altLang="en-US" sz="1800" dirty="0"/>
              <a:t>있던 </a:t>
            </a:r>
            <a:r>
              <a:rPr lang="ko-KR" altLang="en-US" dirty="0"/>
              <a:t>저</a:t>
            </a:r>
            <a:r>
              <a:rPr lang="ko-KR" altLang="en-US" sz="1800" dirty="0"/>
              <a:t>는 이번 프로젝트를 </a:t>
            </a:r>
            <a:r>
              <a:rPr lang="en-US" altLang="ko-KR" sz="1800" dirty="0"/>
              <a:t>GCP</a:t>
            </a:r>
            <a:r>
              <a:rPr lang="ko-KR" altLang="en-US" sz="1800" dirty="0"/>
              <a:t>를 활용하고자 </a:t>
            </a:r>
            <a:r>
              <a:rPr lang="ko-KR" altLang="en-US" dirty="0"/>
              <a:t>합니다</a:t>
            </a:r>
            <a:r>
              <a:rPr lang="en-US" altLang="ko-KR" sz="18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2BBBC5-55E8-4457-91CC-7D3A84FE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74" y="2285464"/>
            <a:ext cx="6828010" cy="3865645"/>
          </a:xfrm>
          <a:prstGeom prst="rect">
            <a:avLst/>
          </a:prstGeom>
        </p:spPr>
      </p:pic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5EE8A822-0121-417F-94B1-70256ABAF46C}"/>
              </a:ext>
            </a:extLst>
          </p:cNvPr>
          <p:cNvSpPr/>
          <p:nvPr/>
        </p:nvSpPr>
        <p:spPr>
          <a:xfrm>
            <a:off x="6628432" y="2547719"/>
            <a:ext cx="4934704" cy="2140134"/>
          </a:xfrm>
          <a:prstGeom prst="wedgeEllipseCallout">
            <a:avLst>
              <a:gd name="adj1" fmla="val -51231"/>
              <a:gd name="adj2" fmla="val 552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구글 클라우드에 데이터를 저장</a:t>
            </a:r>
            <a:r>
              <a:rPr lang="en-US" altLang="ko-KR" b="1" dirty="0"/>
              <a:t>Pipeline</a:t>
            </a:r>
            <a:r>
              <a:rPr lang="ko-KR" altLang="en-US" b="1" dirty="0"/>
              <a:t>을 만들어서 </a:t>
            </a:r>
            <a:r>
              <a:rPr lang="en-US" altLang="ko-KR" b="1" dirty="0" err="1"/>
              <a:t>BigqueryML</a:t>
            </a:r>
            <a:r>
              <a:rPr lang="ko-KR" altLang="en-US" b="1" dirty="0"/>
              <a:t>로 분석을 하자 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922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1281</Words>
  <Application>Microsoft Office PowerPoint</Application>
  <PresentationFormat>와이드스크린</PresentationFormat>
  <Paragraphs>258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Calibri</vt:lpstr>
      <vt:lpstr>Office 테마</vt:lpstr>
      <vt:lpstr>대학생들의 우울감과  코로나 사이의 상관관계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대학생들의 우울감과  코로나 사이의 상관관계  </dc:title>
  <dc:creator>박 문규</dc:creator>
  <cp:lastModifiedBy>박 문규</cp:lastModifiedBy>
  <cp:revision>8</cp:revision>
  <dcterms:created xsi:type="dcterms:W3CDTF">2020-12-12T05:41:45Z</dcterms:created>
  <dcterms:modified xsi:type="dcterms:W3CDTF">2020-12-12T05:46:27Z</dcterms:modified>
</cp:coreProperties>
</file>