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6" r:id="rId5"/>
    <p:sldId id="309" r:id="rId6"/>
    <p:sldId id="946" r:id="rId7"/>
    <p:sldId id="939" r:id="rId8"/>
    <p:sldId id="940" r:id="rId9"/>
    <p:sldId id="941" r:id="rId10"/>
    <p:sldId id="942" r:id="rId11"/>
    <p:sldId id="943" r:id="rId12"/>
    <p:sldId id="944" r:id="rId13"/>
    <p:sldId id="948" r:id="rId14"/>
    <p:sldId id="947" r:id="rId15"/>
    <p:sldId id="949" r:id="rId16"/>
    <p:sldId id="950" r:id="rId17"/>
    <p:sldId id="951" r:id="rId18"/>
    <p:sldId id="952" r:id="rId19"/>
    <p:sldId id="953" r:id="rId20"/>
    <p:sldId id="954" r:id="rId21"/>
    <p:sldId id="955" r:id="rId22"/>
    <p:sldId id="956" r:id="rId23"/>
    <p:sldId id="957" r:id="rId24"/>
    <p:sldId id="958" r:id="rId25"/>
    <p:sldId id="959" r:id="rId26"/>
    <p:sldId id="960" r:id="rId27"/>
    <p:sldId id="961" r:id="rId28"/>
    <p:sldId id="962" r:id="rId29"/>
    <p:sldId id="963" r:id="rId30"/>
    <p:sldId id="964" r:id="rId31"/>
    <p:sldId id="965" r:id="rId32"/>
    <p:sldId id="966" r:id="rId33"/>
    <p:sldId id="967" r:id="rId34"/>
    <p:sldId id="969" r:id="rId35"/>
    <p:sldId id="970" r:id="rId36"/>
    <p:sldId id="971" r:id="rId37"/>
    <p:sldId id="972" r:id="rId38"/>
    <p:sldId id="979" r:id="rId39"/>
    <p:sldId id="981" r:id="rId40"/>
    <p:sldId id="978" r:id="rId41"/>
    <p:sldId id="973" r:id="rId42"/>
    <p:sldId id="975" r:id="rId43"/>
    <p:sldId id="976" r:id="rId44"/>
    <p:sldId id="977" r:id="rId45"/>
    <p:sldId id="982" r:id="rId46"/>
    <p:sldId id="551" r:id="rId47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91326C8-7BE1-49D7-A345-58357313A9CA}">
          <p14:sldIdLst>
            <p14:sldId id="256"/>
            <p14:sldId id="309"/>
          </p14:sldIdLst>
        </p14:section>
        <p14:section name="기능정의서" id="{0D7AE428-B78A-4297-ACE9-6F12DEEA65F9}">
          <p14:sldIdLst>
            <p14:sldId id="946"/>
          </p14:sldIdLst>
        </p14:section>
        <p14:section name="메인" id="{A892C69B-96A5-4CEB-B34A-F3056F1615ED}">
          <p14:sldIdLst>
            <p14:sldId id="939"/>
            <p14:sldId id="940"/>
            <p14:sldId id="941"/>
            <p14:sldId id="942"/>
            <p14:sldId id="943"/>
          </p14:sldIdLst>
        </p14:section>
        <p14:section name="홈서비스" id="{C4865235-72E9-4E4E-989D-F3CB685F0DB5}">
          <p14:sldIdLst>
            <p14:sldId id="944"/>
            <p14:sldId id="948"/>
            <p14:sldId id="947"/>
          </p14:sldIdLst>
        </p14:section>
        <p14:section name="홈서비스 런칭 이벤트" id="{F1ADBE5E-8C4F-45C2-B284-D5E9C71D014C}">
          <p14:sldIdLst>
            <p14:sldId id="949"/>
            <p14:sldId id="950"/>
            <p14:sldId id="951"/>
            <p14:sldId id="952"/>
          </p14:sldIdLst>
        </p14:section>
        <p14:section name="금융" id="{BDDEDB59-03CF-40DA-8AF3-55C67B7C6B01}">
          <p14:sldIdLst>
            <p14:sldId id="953"/>
            <p14:sldId id="954"/>
            <p14:sldId id="955"/>
          </p14:sldIdLst>
        </p14:section>
        <p14:section name="차량상세" id="{6E67A56E-E506-4B16-92FD-EA8A695A73DD}">
          <p14:sldIdLst>
            <p14:sldId id="956"/>
            <p14:sldId id="957"/>
            <p14:sldId id="958"/>
            <p14:sldId id="959"/>
            <p14:sldId id="960"/>
            <p14:sldId id="961"/>
            <p14:sldId id="962"/>
            <p14:sldId id="963"/>
            <p14:sldId id="964"/>
            <p14:sldId id="965"/>
            <p14:sldId id="966"/>
            <p14:sldId id="967"/>
          </p14:sldIdLst>
        </p14:section>
        <p14:section name="내차구매" id="{410DD4D8-064D-4E62-BFFF-7288E4EE0C78}">
          <p14:sldIdLst>
            <p14:sldId id="969"/>
            <p14:sldId id="970"/>
            <p14:sldId id="971"/>
          </p14:sldIdLst>
        </p14:section>
        <p14:section name="기타" id="{67D885B4-D15A-4D19-B4A6-C90E05182CB1}">
          <p14:sldIdLst>
            <p14:sldId id="972"/>
            <p14:sldId id="979"/>
            <p14:sldId id="981"/>
            <p14:sldId id="978"/>
            <p14:sldId id="973"/>
            <p14:sldId id="975"/>
            <p14:sldId id="976"/>
            <p14:sldId id="977"/>
            <p14:sldId id="982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589" userDrawn="1">
          <p15:clr>
            <a:srgbClr val="A4A3A4"/>
          </p15:clr>
        </p15:guide>
        <p15:guide id="3" pos="4021" userDrawn="1">
          <p15:clr>
            <a:srgbClr val="A4A3A4"/>
          </p15:clr>
        </p15:guide>
        <p15:guide id="4" pos="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Hun Lee 이제훈" initials="JL이" lastIdx="1" clrIdx="0">
    <p:extLst>
      <p:ext uri="{19B8F6BF-5375-455C-9EA6-DF929625EA0E}">
        <p15:presenceInfo xmlns:p15="http://schemas.microsoft.com/office/powerpoint/2012/main" userId="S::jeahun22@DONGWHA.COM::53b4f394-ce3b-477c-9ac4-5a91949f07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2B"/>
    <a:srgbClr val="0000FF"/>
    <a:srgbClr val="F2F2F2"/>
    <a:srgbClr val="990000"/>
    <a:srgbClr val="6F6FFF"/>
    <a:srgbClr val="333333"/>
    <a:srgbClr val="00572D"/>
    <a:srgbClr val="00592D"/>
    <a:srgbClr val="FF5001"/>
    <a:srgbClr val="70A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FAFC2-C9B4-4FD3-B01D-657A1F90DED8}" v="7" dt="2020-06-22T08:23:39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9" autoAdjust="0"/>
    <p:restoredTop sz="96391" autoAdjust="0"/>
  </p:normalViewPr>
  <p:slideViewPr>
    <p:cSldViewPr>
      <p:cViewPr>
        <p:scale>
          <a:sx n="100" d="100"/>
          <a:sy n="100" d="100"/>
        </p:scale>
        <p:origin x="372" y="390"/>
      </p:cViewPr>
      <p:guideLst>
        <p:guide orient="horz" pos="2160"/>
        <p:guide pos="7589"/>
        <p:guide pos="4021"/>
        <p:guide pos="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Hun Lee 이제훈" userId="53b4f394-ce3b-477c-9ac4-5a91949f07ae" providerId="ADAL" clId="{7A8EC7F3-9E1A-4638-B93B-5F03A9CABF5F}"/>
    <pc:docChg chg="modSld">
      <pc:chgData name="JeaHun Lee 이제훈" userId="53b4f394-ce3b-477c-9ac4-5a91949f07ae" providerId="ADAL" clId="{7A8EC7F3-9E1A-4638-B93B-5F03A9CABF5F}" dt="2020-06-22T08:23:39.868" v="93"/>
      <pc:docMkLst>
        <pc:docMk/>
      </pc:docMkLst>
      <pc:sldChg chg="modSp">
        <pc:chgData name="JeaHun Lee 이제훈" userId="53b4f394-ce3b-477c-9ac4-5a91949f07ae" providerId="ADAL" clId="{7A8EC7F3-9E1A-4638-B93B-5F03A9CABF5F}" dt="2020-06-22T08:23:39.868" v="93"/>
        <pc:sldMkLst>
          <pc:docMk/>
          <pc:sldMk cId="465828367" sldId="946"/>
        </pc:sldMkLst>
        <pc:graphicFrameChg chg="mod modGraphic">
          <ac:chgData name="JeaHun Lee 이제훈" userId="53b4f394-ce3b-477c-9ac4-5a91949f07ae" providerId="ADAL" clId="{7A8EC7F3-9E1A-4638-B93B-5F03A9CABF5F}" dt="2020-06-22T08:23:39.868" v="93"/>
          <ac:graphicFrameMkLst>
            <pc:docMk/>
            <pc:sldMk cId="465828367" sldId="946"/>
            <ac:graphicFrameMk id="3" creationId="{28F58352-E973-419B-BA50-1652E517633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4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5864E-9AB0-4400-A364-86FF5D274152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866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40" y="9440866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C2CB8-9B19-4374-A060-07A26BA7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5F09-D26E-4993-8911-AB7E6C4640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8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0" y="9440648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3DDF9-76C3-440D-821E-4CB11C065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3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05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0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4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3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87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66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12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82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52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3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11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53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21189"/>
            <a:ext cx="5445760" cy="4472703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6F46-0224-4D7E-A682-7DC49F9D39D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2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3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1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5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8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1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둥근 사각형 2"/>
          <p:cNvSpPr/>
          <p:nvPr userDrawn="1"/>
        </p:nvSpPr>
        <p:spPr>
          <a:xfrm flipH="1">
            <a:off x="493643" y="273610"/>
            <a:ext cx="11204716" cy="1499206"/>
          </a:xfrm>
          <a:prstGeom prst="round1Rect">
            <a:avLst>
              <a:gd name="adj" fmla="val 32083"/>
            </a:avLst>
          </a:prstGeom>
          <a:solidFill>
            <a:srgbClr val="FFC000">
              <a:alpha val="81000"/>
            </a:srgbClr>
          </a:solidFill>
          <a:ln>
            <a:noFill/>
          </a:ln>
          <a:effectLst>
            <a:innerShdw blurRad="63500" dist="50800" dir="54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170039" y="541485"/>
            <a:ext cx="9851925" cy="871293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Rectangle 76"/>
          <p:cNvSpPr>
            <a:spLocks noChangeArrowheads="1"/>
          </p:cNvSpPr>
          <p:nvPr userDrawn="1"/>
        </p:nvSpPr>
        <p:spPr bwMode="auto">
          <a:xfrm>
            <a:off x="493645" y="3861048"/>
            <a:ext cx="11204715" cy="2578008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952" tIns="40476" rIns="80952" bIns="40476" anchor="ctr"/>
          <a:lstStyle/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93" y="6554651"/>
            <a:ext cx="960107" cy="22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10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247064" y="484867"/>
            <a:ext cx="11697877" cy="32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none" w="med" len="sm"/>
          </a:ln>
          <a:effectLst/>
        </p:spPr>
        <p:txBody>
          <a:bodyPr wrap="none" lIns="79677" tIns="41432" rIns="79677" bIns="41432" anchor="ctr"/>
          <a:lstStyle/>
          <a:p>
            <a:pPr>
              <a:defRPr/>
            </a:pP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7" y="185712"/>
            <a:ext cx="11687413" cy="334561"/>
          </a:xfrm>
          <a:prstGeom prst="rect">
            <a:avLst/>
          </a:prstGeom>
        </p:spPr>
        <p:txBody>
          <a:bodyPr lIns="80952" tIns="40476" rIns="80952" bIns="40476"/>
          <a:lstStyle>
            <a:lvl1pPr algn="l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1467892" y="262055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13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963" y="2857378"/>
            <a:ext cx="10972076" cy="1143246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>
              <a:defRPr sz="3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983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 userDrawn="1"/>
        </p:nvSpPr>
        <p:spPr bwMode="auto">
          <a:xfrm>
            <a:off x="11750500" y="10500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122238" y="130175"/>
            <a:ext cx="10006210" cy="56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="1">
                <a:solidFill>
                  <a:srgbClr val="00572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122238" y="692696"/>
            <a:ext cx="11857026" cy="0"/>
          </a:xfrm>
          <a:prstGeom prst="line">
            <a:avLst/>
          </a:prstGeom>
          <a:ln>
            <a:solidFill>
              <a:srgbClr val="005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6560" y="332656"/>
            <a:ext cx="756000" cy="247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499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F648032-BD66-455A-8F43-5906237628F8}" type="datetime1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79165" y="6453337"/>
            <a:ext cx="865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B29CE5E-61D5-4D6B-9513-5AB3F0DBAB7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689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79165" y="6448252"/>
            <a:ext cx="865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B29CE5E-61D5-4D6B-9513-5AB3F0DBAB7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08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150287-F650-4F1C-9664-32D02B592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9CE5E-61D5-4D6B-9513-5AB3F0DBAB7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AE5EF-65EB-44A3-A183-83DCACE9B4FE}"/>
              </a:ext>
            </a:extLst>
          </p:cNvPr>
          <p:cNvSpPr/>
          <p:nvPr userDrawn="1"/>
        </p:nvSpPr>
        <p:spPr>
          <a:xfrm>
            <a:off x="-12701" y="-9526"/>
            <a:ext cx="12204700" cy="686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17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64552" y="332656"/>
            <a:ext cx="756000" cy="247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710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11613042" y="10500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8633355" y="410656"/>
            <a:ext cx="3552000" cy="644734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  <p:txBody>
          <a:bodyPr wrap="none" lIns="80924" tIns="40462" rIns="80924" bIns="40462" anchor="ctr"/>
          <a:lstStyle/>
          <a:p>
            <a:pPr algn="ctr"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08689580"/>
              </p:ext>
            </p:extLst>
          </p:nvPr>
        </p:nvGraphicFramePr>
        <p:xfrm>
          <a:off x="0" y="-27384"/>
          <a:ext cx="12192000" cy="439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8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2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2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엠파크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사이트 부분 리뉴얼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Reported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이제훈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1.2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route</a:t>
                      </a:r>
                      <a:endParaRPr lang="en-US" altLang="ko-KR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1531031" y="215448"/>
            <a:ext cx="7102325" cy="195211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Text Box 2"/>
          <p:cNvSpPr txBox="1">
            <a:spLocks noChangeArrowheads="1"/>
          </p:cNvSpPr>
          <p:nvPr userDrawn="1"/>
        </p:nvSpPr>
        <p:spPr bwMode="auto">
          <a:xfrm>
            <a:off x="11750500" y="10500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7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11613042" y="10500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2357743"/>
              </p:ext>
            </p:extLst>
          </p:nvPr>
        </p:nvGraphicFramePr>
        <p:xfrm>
          <a:off x="0" y="-1301"/>
          <a:ext cx="12192000" cy="41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8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2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엠파크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사이트 부분 리뉴얼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Reported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이제훈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1.2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route</a:t>
                      </a:r>
                      <a:endParaRPr lang="en-US" altLang="ko-KR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1531031" y="215448"/>
            <a:ext cx="7102325" cy="195211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11750500" y="10500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4924" y="460344"/>
            <a:ext cx="8537355" cy="6336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54" tIns="37578" rIns="75154" bIns="37578"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auto">
          <a:xfrm>
            <a:off x="8633355" y="410656"/>
            <a:ext cx="3552000" cy="6385688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  <p:txBody>
          <a:bodyPr wrap="none" lIns="80924" tIns="40462" rIns="80924" bIns="40462" anchor="ctr"/>
          <a:lstStyle/>
          <a:p>
            <a:pPr algn="ctr"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7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11613042" y="10500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6631570"/>
              </p:ext>
            </p:extLst>
          </p:nvPr>
        </p:nvGraphicFramePr>
        <p:xfrm>
          <a:off x="0" y="-1301"/>
          <a:ext cx="12192000" cy="41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8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2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엠파크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사이트 부분 리뉴얼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Reported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이제훈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1.2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route</a:t>
                      </a:r>
                      <a:endParaRPr lang="en-US" altLang="ko-KR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1531031" y="215448"/>
            <a:ext cx="7102325" cy="195211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11750500" y="10500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4924" y="460344"/>
            <a:ext cx="12060000" cy="6336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54" tIns="37578" rIns="75154" bIns="37578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8042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11613042" y="10500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01744667"/>
              </p:ext>
            </p:extLst>
          </p:nvPr>
        </p:nvGraphicFramePr>
        <p:xfrm>
          <a:off x="0" y="-1301"/>
          <a:ext cx="12192000" cy="41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8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2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엠파크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사이트 부분 리뉴얼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Reported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이제훈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1.2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route</a:t>
                      </a:r>
                      <a:endParaRPr lang="en-US" altLang="ko-KR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1531031" y="215448"/>
            <a:ext cx="7102325" cy="195211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11750500" y="10500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4924" y="460344"/>
            <a:ext cx="8537355" cy="6336000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54" tIns="37578" rIns="75154" bIns="37578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467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 userDrawn="1"/>
        </p:nvSpPr>
        <p:spPr>
          <a:xfrm flipH="1">
            <a:off x="0" y="2356791"/>
            <a:ext cx="12192000" cy="2800401"/>
          </a:xfrm>
          <a:prstGeom prst="round1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54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43340" y="2845743"/>
            <a:ext cx="6432715" cy="871293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 algn="l">
              <a:defRPr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11750500" y="10500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24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108599" y="359892"/>
            <a:ext cx="11948077" cy="6422852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  <p:txBody>
          <a:bodyPr wrap="none" lIns="80924" tIns="40462" rIns="80924" bIns="40462" anchor="ctr"/>
          <a:lstStyle/>
          <a:p>
            <a:pPr algn="ctr"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2994171"/>
              </p:ext>
            </p:extLst>
          </p:nvPr>
        </p:nvGraphicFramePr>
        <p:xfrm>
          <a:off x="102746" y="83393"/>
          <a:ext cx="11951449" cy="212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0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2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Title </a:t>
                      </a: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Reported</a:t>
                      </a: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이제훈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483" y="83396"/>
            <a:ext cx="6649908" cy="207405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11596661" y="96667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08597" y="359892"/>
            <a:ext cx="2867627" cy="64228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52" tIns="40476" rIns="80952" bIns="40476"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3135416" y="359892"/>
            <a:ext cx="2867627" cy="64228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52" tIns="40476" rIns="80952" bIns="40476"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직사각형 16"/>
          <p:cNvSpPr/>
          <p:nvPr userDrawn="1"/>
        </p:nvSpPr>
        <p:spPr>
          <a:xfrm>
            <a:off x="6162233" y="359892"/>
            <a:ext cx="2867627" cy="64228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52" tIns="40476" rIns="80952" bIns="40476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 userDrawn="1"/>
        </p:nvSpPr>
        <p:spPr>
          <a:xfrm>
            <a:off x="9189049" y="359892"/>
            <a:ext cx="2867627" cy="64228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52" tIns="40476" rIns="80952" bIns="40476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54981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.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72"/>
          <p:cNvSpPr>
            <a:spLocks noChangeArrowheads="1"/>
          </p:cNvSpPr>
          <p:nvPr userDrawn="1"/>
        </p:nvSpPr>
        <p:spPr bwMode="auto">
          <a:xfrm>
            <a:off x="759540" y="398826"/>
            <a:ext cx="10671733" cy="702499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84785" tIns="42393" rIns="84785" bIns="42393" anchor="ctr"/>
          <a:lstStyle/>
          <a:p>
            <a:pPr marL="0" marR="0" lvl="0" indent="0" algn="ctr" defTabSz="847465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76"/>
          <p:cNvSpPr>
            <a:spLocks noChangeArrowheads="1"/>
          </p:cNvSpPr>
          <p:nvPr userDrawn="1"/>
        </p:nvSpPr>
        <p:spPr bwMode="auto">
          <a:xfrm>
            <a:off x="759540" y="3194808"/>
            <a:ext cx="10671733" cy="3244248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952" tIns="40476" rIns="80952" bIns="40476" anchor="ctr"/>
          <a:lstStyle/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0040" y="423397"/>
            <a:ext cx="9851925" cy="655269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2409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99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5" r:id="rId3"/>
    <p:sldLayoutId id="2147483656" r:id="rId4"/>
    <p:sldLayoutId id="2147483660" r:id="rId5"/>
    <p:sldLayoutId id="2147483659" r:id="rId6"/>
    <p:sldLayoutId id="2147483657" r:id="rId7"/>
    <p:sldLayoutId id="2147483652" r:id="rId8"/>
    <p:sldLayoutId id="2147483650" r:id="rId9"/>
    <p:sldLayoutId id="2147483653" r:id="rId10"/>
    <p:sldLayoutId id="2147483654" r:id="rId11"/>
    <p:sldLayoutId id="214748364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81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2" y="1726893"/>
            <a:ext cx="10830420" cy="566989"/>
          </a:xfrm>
          <a:prstGeom prst="rect">
            <a:avLst/>
          </a:prstGeom>
          <a:noFill/>
        </p:spPr>
        <p:txBody>
          <a:bodyPr wrap="square" lIns="104306" tIns="52153" rIns="104306" bIns="52153" rtlCol="0">
            <a:spAutoFit/>
          </a:bodyPr>
          <a:lstStyle>
            <a:defPPr>
              <a:defRPr lang="ko-KR"/>
            </a:defPPr>
            <a:lvl1pPr>
              <a:defRPr sz="3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solidFill>
                  <a:srgbClr val="00552B"/>
                </a:solidFill>
              </a:rPr>
              <a:t>[PC] </a:t>
            </a:r>
            <a:r>
              <a:rPr lang="ko-KR" altLang="en-US" dirty="0" err="1">
                <a:solidFill>
                  <a:srgbClr val="00552B"/>
                </a:solidFill>
              </a:rPr>
              <a:t>엠파크</a:t>
            </a:r>
            <a:r>
              <a:rPr lang="ko-KR" altLang="en-US" dirty="0">
                <a:solidFill>
                  <a:srgbClr val="00552B"/>
                </a:solidFill>
              </a:rPr>
              <a:t> 홈서비스 화면설계서 </a:t>
            </a:r>
            <a:r>
              <a:rPr lang="en-US" altLang="ko-KR" dirty="0">
                <a:solidFill>
                  <a:srgbClr val="00552B"/>
                </a:solidFill>
              </a:rPr>
              <a:t>V1.0</a:t>
            </a:r>
            <a:endParaRPr lang="ko-KR" altLang="en-US" dirty="0">
              <a:solidFill>
                <a:srgbClr val="00552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578" y="2511347"/>
            <a:ext cx="3596726" cy="274602"/>
          </a:xfrm>
          <a:prstGeom prst="rect">
            <a:avLst/>
          </a:prstGeom>
        </p:spPr>
        <p:txBody>
          <a:bodyPr wrap="square" lIns="104306" tIns="52153" rIns="104306" bIns="52153" rtlCol="0">
            <a:spAutoFit/>
          </a:bodyPr>
          <a:lstStyle/>
          <a:p>
            <a:r>
              <a:rPr lang="ko-KR" altLang="en-US" sz="1100" dirty="0">
                <a:solidFill>
                  <a:srgbClr val="00552B"/>
                </a:solidFill>
                <a:latin typeface="+mj-ea"/>
              </a:rPr>
              <a:t>마케팅전략팀 </a:t>
            </a:r>
            <a:r>
              <a:rPr lang="ko-KR" altLang="en-US" sz="1100" dirty="0" err="1">
                <a:solidFill>
                  <a:srgbClr val="00552B"/>
                </a:solidFill>
                <a:latin typeface="+mj-ea"/>
              </a:rPr>
              <a:t>ㅣ</a:t>
            </a:r>
            <a:r>
              <a:rPr lang="ko-KR" altLang="en-US" sz="1100" dirty="0">
                <a:solidFill>
                  <a:srgbClr val="00552B"/>
                </a:solidFill>
                <a:latin typeface="+mj-ea"/>
              </a:rPr>
              <a:t> </a:t>
            </a:r>
            <a:r>
              <a:rPr lang="en-US" altLang="ko-KR" sz="1100" dirty="0">
                <a:solidFill>
                  <a:srgbClr val="00552B"/>
                </a:solidFill>
                <a:latin typeface="+mj-ea"/>
              </a:rPr>
              <a:t>2020</a:t>
            </a:r>
            <a:r>
              <a:rPr lang="ko-KR" altLang="en-US" sz="1100" dirty="0">
                <a:solidFill>
                  <a:srgbClr val="00552B"/>
                </a:solidFill>
                <a:latin typeface="+mj-ea"/>
              </a:rPr>
              <a:t>년 </a:t>
            </a:r>
            <a:r>
              <a:rPr lang="en-US" altLang="ko-KR" sz="1100" dirty="0">
                <a:solidFill>
                  <a:srgbClr val="00552B"/>
                </a:solidFill>
                <a:latin typeface="+mj-ea"/>
              </a:rPr>
              <a:t>6</a:t>
            </a:r>
            <a:r>
              <a:rPr lang="ko-KR" altLang="en-US" sz="1100" dirty="0">
                <a:solidFill>
                  <a:srgbClr val="00552B"/>
                </a:solidFill>
                <a:latin typeface="+mj-ea"/>
              </a:rPr>
              <a:t>월 </a:t>
            </a:r>
            <a:r>
              <a:rPr lang="en-US" altLang="ko-KR" sz="1100" dirty="0">
                <a:solidFill>
                  <a:srgbClr val="00552B"/>
                </a:solidFill>
                <a:latin typeface="+mj-ea"/>
              </a:rPr>
              <a:t>22</a:t>
            </a:r>
            <a:r>
              <a:rPr lang="ko-KR" altLang="en-US" sz="1100" dirty="0">
                <a:solidFill>
                  <a:srgbClr val="00552B"/>
                </a:solidFill>
                <a:latin typeface="+mj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88787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988ECF-FA21-4BD5-BB4E-3CAE930101F0}"/>
              </a:ext>
            </a:extLst>
          </p:cNvPr>
          <p:cNvSpPr/>
          <p:nvPr/>
        </p:nvSpPr>
        <p:spPr>
          <a:xfrm>
            <a:off x="62360" y="1540192"/>
            <a:ext cx="8521200" cy="14903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홈서비스 </a:t>
            </a:r>
            <a:r>
              <a:rPr lang="en-US" altLang="ko-KR" dirty="0"/>
              <a:t>&gt; </a:t>
            </a:r>
            <a:r>
              <a:rPr lang="ko-KR" altLang="en-US" dirty="0"/>
              <a:t>홈서비스 차량검색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홈서비스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홈서비스 차량검색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4DBCDB-0B2D-4D44-949B-9A163C33AB89}"/>
              </a:ext>
            </a:extLst>
          </p:cNvPr>
          <p:cNvSpPr/>
          <p:nvPr/>
        </p:nvSpPr>
        <p:spPr>
          <a:xfrm>
            <a:off x="62360" y="1283963"/>
            <a:ext cx="8522294" cy="264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9473B5-4BA7-49B3-9286-A82A51E6EB0C}"/>
              </a:ext>
            </a:extLst>
          </p:cNvPr>
          <p:cNvSpPr txBox="1"/>
          <p:nvPr/>
        </p:nvSpPr>
        <p:spPr>
          <a:xfrm>
            <a:off x="1219434" y="1313404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552B"/>
                </a:solidFill>
              </a:rPr>
              <a:t>홈서비스 차량검색   </a:t>
            </a:r>
            <a:r>
              <a:rPr lang="ko-KR" altLang="en-US" sz="800" dirty="0"/>
              <a:t>홈서비스 안내 </a:t>
            </a:r>
            <a:endParaRPr lang="ko-KR" altLang="en-US" sz="800" b="1" dirty="0">
              <a:solidFill>
                <a:srgbClr val="00552B"/>
              </a:solidFill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922D2780-2236-4F5F-A402-C5AC496A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2" y="549978"/>
            <a:ext cx="884272" cy="328615"/>
          </a:xfrm>
          <a:prstGeom prst="rect">
            <a:avLst/>
          </a:prstGeom>
          <a:noFill/>
        </p:spPr>
      </p:pic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ABBDE8E-6325-4EE9-A837-7B03D3D92F8F}"/>
              </a:ext>
            </a:extLst>
          </p:cNvPr>
          <p:cNvGraphicFramePr>
            <a:graphicFrameLocks noGrp="1"/>
          </p:cNvGraphicFramePr>
          <p:nvPr/>
        </p:nvGraphicFramePr>
        <p:xfrm>
          <a:off x="243485" y="967959"/>
          <a:ext cx="7764228" cy="296647"/>
        </p:xfrm>
        <a:graphic>
          <a:graphicData uri="http://schemas.openxmlformats.org/drawingml/2006/table">
            <a:tbl>
              <a:tblPr/>
              <a:tblGrid>
                <a:gridCol w="862692">
                  <a:extLst>
                    <a:ext uri="{9D8B030D-6E8A-4147-A177-3AD203B41FA5}">
                      <a16:colId xmlns:a16="http://schemas.microsoft.com/office/drawing/2014/main" val="210911340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55693837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65885126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421012124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6407682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86661379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82705204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55654345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244793235"/>
                    </a:ext>
                  </a:extLst>
                </a:gridCol>
              </a:tblGrid>
              <a:tr h="29664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rgbClr val="00552B"/>
                          </a:solidFill>
                          <a:latin typeface="+mn-ea"/>
                          <a:ea typeface="+mn-ea"/>
                          <a:cs typeface="+mn-cs"/>
                        </a:rPr>
                        <a:t>홈서비스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내차구매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내차판매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안심서비스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고객지킴이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단지안내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매거진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</a:tbl>
          </a:graphicData>
        </a:graphic>
      </p:graphicFrame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41EF533-9B24-405B-8863-BA69ADD6897D}"/>
              </a:ext>
            </a:extLst>
          </p:cNvPr>
          <p:cNvCxnSpPr>
            <a:cxnSpLocks/>
          </p:cNvCxnSpPr>
          <p:nvPr/>
        </p:nvCxnSpPr>
        <p:spPr>
          <a:xfrm>
            <a:off x="57598" y="952720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7F94A99-EB2E-4F09-892C-3876B0B1A390}"/>
              </a:ext>
            </a:extLst>
          </p:cNvPr>
          <p:cNvCxnSpPr>
            <a:cxnSpLocks/>
          </p:cNvCxnSpPr>
          <p:nvPr/>
        </p:nvCxnSpPr>
        <p:spPr>
          <a:xfrm>
            <a:off x="57598" y="1283963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820635B6-C2C7-4E83-AA1D-A75728C10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" y="1033764"/>
            <a:ext cx="236442" cy="161912"/>
          </a:xfrm>
          <a:prstGeom prst="rect">
            <a:avLst/>
          </a:prstGeom>
        </p:spPr>
      </p:pic>
      <p:grpSp>
        <p:nvGrpSpPr>
          <p:cNvPr id="102" name="그룹 58">
            <a:extLst>
              <a:ext uri="{FF2B5EF4-FFF2-40B4-BE49-F238E27FC236}">
                <a16:creationId xmlns:a16="http://schemas.microsoft.com/office/drawing/2014/main" id="{C9896EDC-65A5-4B12-8713-3D85A8CC7082}"/>
              </a:ext>
            </a:extLst>
          </p:cNvPr>
          <p:cNvGrpSpPr/>
          <p:nvPr/>
        </p:nvGrpSpPr>
        <p:grpSpPr>
          <a:xfrm>
            <a:off x="5713106" y="610637"/>
            <a:ext cx="168247" cy="166771"/>
            <a:chOff x="1480484" y="1892029"/>
            <a:chExt cx="155136" cy="15377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50129EC-9973-4FA0-AF1F-C2CB5CDF3005}"/>
                </a:ext>
              </a:extLst>
            </p:cNvPr>
            <p:cNvSpPr/>
            <p:nvPr/>
          </p:nvSpPr>
          <p:spPr>
            <a:xfrm>
              <a:off x="1480484" y="1892029"/>
              <a:ext cx="132778" cy="13277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8A26CA3-67AC-46E0-A2B2-01C2385A7A1E}"/>
                </a:ext>
              </a:extLst>
            </p:cNvPr>
            <p:cNvCxnSpPr/>
            <p:nvPr/>
          </p:nvCxnSpPr>
          <p:spPr>
            <a:xfrm rot="16200000" flipH="1">
              <a:off x="1599620" y="2009804"/>
              <a:ext cx="36000" cy="36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29">
            <a:extLst>
              <a:ext uri="{FF2B5EF4-FFF2-40B4-BE49-F238E27FC236}">
                <a16:creationId xmlns:a16="http://schemas.microsoft.com/office/drawing/2014/main" id="{28993EDB-AC6E-468A-A12F-09FE14127A38}"/>
              </a:ext>
            </a:extLst>
          </p:cNvPr>
          <p:cNvSpPr txBox="1"/>
          <p:nvPr/>
        </p:nvSpPr>
        <p:spPr>
          <a:xfrm>
            <a:off x="3368496" y="570912"/>
            <a:ext cx="228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</a:rPr>
              <a:t>모델명 또는 차량번호로 검색해주세요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19AB1D3-A119-4F0C-A88C-5CCE69B73DB0}"/>
              </a:ext>
            </a:extLst>
          </p:cNvPr>
          <p:cNvCxnSpPr>
            <a:cxnSpLocks/>
          </p:cNvCxnSpPr>
          <p:nvPr/>
        </p:nvCxnSpPr>
        <p:spPr>
          <a:xfrm>
            <a:off x="3445138" y="854197"/>
            <a:ext cx="252071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AB70C2E-B514-473E-A9EB-4268EAB9BC49}"/>
              </a:ext>
            </a:extLst>
          </p:cNvPr>
          <p:cNvSpPr txBox="1"/>
          <p:nvPr/>
        </p:nvSpPr>
        <p:spPr>
          <a:xfrm>
            <a:off x="5599716" y="613343"/>
            <a:ext cx="2280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 </a:t>
            </a:r>
            <a:r>
              <a:rPr lang="en-US" altLang="ko-KR" sz="800" dirty="0"/>
              <a:t>|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| </a:t>
            </a:r>
            <a:r>
              <a:rPr lang="ko-KR" altLang="en-US" sz="800" dirty="0"/>
              <a:t>고객센터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DAB0F2F-9292-452B-9719-193DBC160F10}"/>
              </a:ext>
            </a:extLst>
          </p:cNvPr>
          <p:cNvCxnSpPr/>
          <p:nvPr/>
        </p:nvCxnSpPr>
        <p:spPr>
          <a:xfrm>
            <a:off x="387948" y="952719"/>
            <a:ext cx="0" cy="3303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16486F-1CCA-4426-8749-C904A9AE1574}"/>
              </a:ext>
            </a:extLst>
          </p:cNvPr>
          <p:cNvSpPr txBox="1"/>
          <p:nvPr/>
        </p:nvSpPr>
        <p:spPr>
          <a:xfrm>
            <a:off x="566024" y="1636685"/>
            <a:ext cx="3212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/>
              <a:t>고객님의 집 앞까지 배송해드립니다</a:t>
            </a:r>
            <a:r>
              <a:rPr lang="en-US" altLang="ko-KR" sz="1000" spc="-150" dirty="0"/>
              <a:t>.</a:t>
            </a:r>
            <a:r>
              <a:rPr lang="ko-KR" altLang="en-US" sz="1000" spc="-150" dirty="0"/>
              <a:t> </a:t>
            </a:r>
            <a:endParaRPr lang="en-US" altLang="ko-KR" sz="1000" b="1" spc="-150" dirty="0"/>
          </a:p>
          <a:p>
            <a:r>
              <a:rPr lang="ko-KR" altLang="en-US" sz="1200" b="1" spc="-150" dirty="0" err="1"/>
              <a:t>엠파크가</a:t>
            </a:r>
            <a:r>
              <a:rPr lang="ko-KR" altLang="en-US" sz="1200" b="1" spc="-150" dirty="0"/>
              <a:t> 직접 운영하는 </a:t>
            </a:r>
            <a:r>
              <a:rPr lang="ko-KR" altLang="en-US" sz="1200" b="1" spc="-150" dirty="0">
                <a:solidFill>
                  <a:srgbClr val="00552B"/>
                </a:solidFill>
              </a:rPr>
              <a:t>홈서비스</a:t>
            </a:r>
            <a:r>
              <a:rPr lang="en-US" altLang="ko-KR" sz="1200" b="1" spc="-150" dirty="0">
                <a:solidFill>
                  <a:srgbClr val="00552B"/>
                </a:solidFill>
              </a:rPr>
              <a:t>!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3A67758-FD0C-48B6-BFBD-9F64B280DD11}"/>
              </a:ext>
            </a:extLst>
          </p:cNvPr>
          <p:cNvSpPr/>
          <p:nvPr/>
        </p:nvSpPr>
        <p:spPr>
          <a:xfrm>
            <a:off x="4124829" y="1716293"/>
            <a:ext cx="1138139" cy="11381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50" dirty="0">
                <a:solidFill>
                  <a:schemeClr val="tx1"/>
                </a:solidFill>
              </a:rPr>
              <a:t>서비스 장점</a:t>
            </a:r>
            <a:endParaRPr lang="en-US" altLang="ko-KR" sz="1000" spc="-1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50" dirty="0">
                <a:solidFill>
                  <a:schemeClr val="tx1"/>
                </a:solidFill>
              </a:rPr>
              <a:t>IMAGE</a:t>
            </a:r>
            <a:endParaRPr lang="ko-KR" altLang="en-US" sz="1000" spc="-15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F846A6A-E632-43B9-B448-95ABEB43534F}"/>
              </a:ext>
            </a:extLst>
          </p:cNvPr>
          <p:cNvSpPr/>
          <p:nvPr/>
        </p:nvSpPr>
        <p:spPr>
          <a:xfrm>
            <a:off x="5128752" y="1716293"/>
            <a:ext cx="1138139" cy="11381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50" dirty="0">
                <a:solidFill>
                  <a:schemeClr val="tx1"/>
                </a:solidFill>
              </a:rPr>
              <a:t>서비스 장점</a:t>
            </a:r>
            <a:endParaRPr lang="en-US" altLang="ko-KR" sz="1000" spc="-1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50" dirty="0">
                <a:solidFill>
                  <a:schemeClr val="tx1"/>
                </a:solidFill>
              </a:rPr>
              <a:t>IMAGE</a:t>
            </a:r>
            <a:endParaRPr lang="ko-KR" altLang="en-US" sz="1000" spc="-15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AEF5C02-F7C6-4DB1-8C1E-0BFD3549CE91}"/>
              </a:ext>
            </a:extLst>
          </p:cNvPr>
          <p:cNvSpPr/>
          <p:nvPr/>
        </p:nvSpPr>
        <p:spPr>
          <a:xfrm>
            <a:off x="6132675" y="1716293"/>
            <a:ext cx="1138139" cy="11381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50" dirty="0">
                <a:solidFill>
                  <a:schemeClr val="tx1"/>
                </a:solidFill>
              </a:rPr>
              <a:t>서비스 장점</a:t>
            </a:r>
            <a:endParaRPr lang="en-US" altLang="ko-KR" sz="1000" spc="-1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50" dirty="0">
                <a:solidFill>
                  <a:schemeClr val="tx1"/>
                </a:solidFill>
              </a:rPr>
              <a:t>IMAGE</a:t>
            </a:r>
            <a:endParaRPr lang="ko-KR" altLang="en-US" sz="1000" spc="-1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D32489-B844-4319-AFF2-35C8B9488566}"/>
              </a:ext>
            </a:extLst>
          </p:cNvPr>
          <p:cNvSpPr/>
          <p:nvPr/>
        </p:nvSpPr>
        <p:spPr>
          <a:xfrm>
            <a:off x="566024" y="2084083"/>
            <a:ext cx="22528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pc="-150" dirty="0"/>
              <a:t>홈서비스 </a:t>
            </a:r>
            <a:r>
              <a:rPr lang="en-US" altLang="ko-KR" sz="1000" spc="-150" dirty="0"/>
              <a:t>1:1 </a:t>
            </a:r>
            <a:r>
              <a:rPr lang="ko-KR" altLang="en-US" sz="1000" spc="-150" dirty="0"/>
              <a:t>구매문의</a:t>
            </a:r>
            <a:endParaRPr lang="en-US" altLang="ko-KR" sz="1000" spc="-150" dirty="0"/>
          </a:p>
          <a:p>
            <a:r>
              <a:rPr lang="en-US" altLang="ko-KR" sz="2000" b="1" spc="-150" dirty="0"/>
              <a:t>0000-0000</a:t>
            </a:r>
            <a:endParaRPr lang="en-US" altLang="ko-KR" sz="1050" b="1" spc="-15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DA11CC6-63BF-4E4E-B9E6-A226549076E3}"/>
              </a:ext>
            </a:extLst>
          </p:cNvPr>
          <p:cNvSpPr/>
          <p:nvPr/>
        </p:nvSpPr>
        <p:spPr>
          <a:xfrm>
            <a:off x="665084" y="2632266"/>
            <a:ext cx="1307975" cy="298725"/>
          </a:xfrm>
          <a:prstGeom prst="roundRect">
            <a:avLst>
              <a:gd name="adj" fmla="val 47558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spc="-150" dirty="0">
                <a:solidFill>
                  <a:schemeClr val="tx1"/>
                </a:solidFill>
                <a:latin typeface="+mn-ea"/>
              </a:rPr>
              <a:t>서비스 </a:t>
            </a:r>
            <a:r>
              <a:rPr lang="ko-KR" altLang="en-US" sz="800" b="1" spc="-150" dirty="0" err="1">
                <a:solidFill>
                  <a:schemeClr val="tx1"/>
                </a:solidFill>
                <a:latin typeface="+mn-ea"/>
              </a:rPr>
              <a:t>자세히보기</a:t>
            </a:r>
            <a:r>
              <a:rPr lang="ko-KR" altLang="en-US" sz="800" b="1" spc="-1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spc="-150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800" b="1" spc="-15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E2739B02-E323-4FFD-99A3-6E69BEAFC127}"/>
              </a:ext>
            </a:extLst>
          </p:cNvPr>
          <p:cNvGrpSpPr/>
          <p:nvPr/>
        </p:nvGrpSpPr>
        <p:grpSpPr>
          <a:xfrm>
            <a:off x="7175322" y="1601402"/>
            <a:ext cx="724072" cy="248155"/>
            <a:chOff x="9980440" y="4222055"/>
            <a:chExt cx="724072" cy="248155"/>
          </a:xfrm>
        </p:grpSpPr>
        <p:sp>
          <p:nvSpPr>
            <p:cNvPr id="355" name="모서리가 둥근 직사각형 105">
              <a:extLst>
                <a:ext uri="{FF2B5EF4-FFF2-40B4-BE49-F238E27FC236}">
                  <a16:creationId xmlns:a16="http://schemas.microsoft.com/office/drawing/2014/main" id="{3BADD74A-FCB9-41B4-8654-54DC18F6AD21}"/>
                </a:ext>
              </a:extLst>
            </p:cNvPr>
            <p:cNvSpPr/>
            <p:nvPr/>
          </p:nvSpPr>
          <p:spPr>
            <a:xfrm>
              <a:off x="9980440" y="4229880"/>
              <a:ext cx="724072" cy="24033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latin typeface="+mj-ea"/>
                </a:rPr>
                <a:t>    공유하기</a:t>
              </a:r>
            </a:p>
          </p:txBody>
        </p:sp>
        <p:pic>
          <p:nvPicPr>
            <p:cNvPr id="356" name="그림 355">
              <a:extLst>
                <a:ext uri="{FF2B5EF4-FFF2-40B4-BE49-F238E27FC236}">
                  <a16:creationId xmlns:a16="http://schemas.microsoft.com/office/drawing/2014/main" id="{659EA6F0-691D-42A9-87B8-29251B35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99322" y="4222055"/>
              <a:ext cx="218590" cy="245021"/>
            </a:xfrm>
            <a:prstGeom prst="rect">
              <a:avLst/>
            </a:prstGeom>
          </p:spPr>
        </p:pic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04DC4A9A-43D3-4F12-8B63-994E819B9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03552"/>
              </p:ext>
            </p:extLst>
          </p:nvPr>
        </p:nvGraphicFramePr>
        <p:xfrm>
          <a:off x="2683009" y="3257991"/>
          <a:ext cx="1413329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665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393181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13483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289246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모델선택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7A6D7E1-26D9-45BC-8344-C9F9A38D6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61527"/>
              </p:ext>
            </p:extLst>
          </p:nvPr>
        </p:nvGraphicFramePr>
        <p:xfrm>
          <a:off x="4096338" y="3257991"/>
          <a:ext cx="1395958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384401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20674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289246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세부모델</a:t>
                      </a:r>
                      <a:r>
                        <a:rPr lang="ko-KR" altLang="en-US" sz="800" b="1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77477704-6589-4471-B51D-175568CC5AF4}"/>
              </a:ext>
            </a:extLst>
          </p:cNvPr>
          <p:cNvSpPr/>
          <p:nvPr/>
        </p:nvSpPr>
        <p:spPr>
          <a:xfrm>
            <a:off x="5713107" y="3257991"/>
            <a:ext cx="994396" cy="28924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j-ea"/>
              </a:rPr>
              <a:t>검색하기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A639CC3B-3563-4E33-864E-40389C548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10632"/>
              </p:ext>
            </p:extLst>
          </p:nvPr>
        </p:nvGraphicFramePr>
        <p:xfrm>
          <a:off x="1369064" y="3257991"/>
          <a:ext cx="1313945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8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349294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36863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289246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제조사선택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2AEA683D-BBB7-4475-9898-5D29502E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96937"/>
              </p:ext>
            </p:extLst>
          </p:nvPr>
        </p:nvGraphicFramePr>
        <p:xfrm>
          <a:off x="312597" y="3257991"/>
          <a:ext cx="922586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86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</a:tblGrid>
              <a:tr h="2892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모델 로 검색하기 ▼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E1A41B56-EC42-4B85-8A62-2A24206F8E7F}"/>
              </a:ext>
            </a:extLst>
          </p:cNvPr>
          <p:cNvSpPr/>
          <p:nvPr/>
        </p:nvSpPr>
        <p:spPr>
          <a:xfrm>
            <a:off x="6780525" y="3257991"/>
            <a:ext cx="827643" cy="28924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j-ea"/>
              </a:rPr>
              <a:t>상세검색</a:t>
            </a:r>
            <a:r>
              <a:rPr lang="en-US" altLang="ko-KR" sz="800" b="1" dirty="0">
                <a:latin typeface="+mj-ea"/>
              </a:rPr>
              <a:t>    </a:t>
            </a:r>
            <a:r>
              <a:rPr lang="ko-KR" altLang="en-US" sz="800" b="1" dirty="0">
                <a:latin typeface="+mj-ea"/>
              </a:rPr>
              <a:t>▼</a:t>
            </a:r>
            <a:endParaRPr lang="ko-KR" altLang="en-US" sz="8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5283A17-D079-47DD-8E5E-4E08E6EDC3F1}"/>
              </a:ext>
            </a:extLst>
          </p:cNvPr>
          <p:cNvSpPr/>
          <p:nvPr/>
        </p:nvSpPr>
        <p:spPr>
          <a:xfrm>
            <a:off x="252919" y="3161647"/>
            <a:ext cx="7552074" cy="48193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CE8008-18B4-42BE-B226-7CF8C71F4398}"/>
              </a:ext>
            </a:extLst>
          </p:cNvPr>
          <p:cNvGrpSpPr/>
          <p:nvPr/>
        </p:nvGrpSpPr>
        <p:grpSpPr>
          <a:xfrm>
            <a:off x="-20570" y="4062596"/>
            <a:ext cx="2123804" cy="1674658"/>
            <a:chOff x="-20570" y="3728272"/>
            <a:chExt cx="2123804" cy="1674658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7008867-5F54-4E5B-948A-D65DA3A5AFCC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098EFACD-2877-454A-9075-3D42CB48E87F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938ECC9-9EFC-4B6F-9A4D-D9231F263470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C1C70CA5-264D-4C33-A1AA-B1C389E564E0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AACCBE9-EADE-46DF-8FF0-3BD725D04929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83" name="모서리가 둥근 직사각형 197">
                <a:extLst>
                  <a:ext uri="{FF2B5EF4-FFF2-40B4-BE49-F238E27FC236}">
                    <a16:creationId xmlns:a16="http://schemas.microsoft.com/office/drawing/2014/main" id="{130879F2-0E16-4F4C-A5CF-B2E891885043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19835A37-7AC2-41B9-AB96-5241ECD6AAB1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85" name="모서리가 둥근 직사각형 215">
                  <a:extLst>
                    <a:ext uri="{FF2B5EF4-FFF2-40B4-BE49-F238E27FC236}">
                      <a16:creationId xmlns:a16="http://schemas.microsoft.com/office/drawing/2014/main" id="{273D2940-9F2E-4C24-8B7D-5B6E9D49F842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86" name="모서리가 둥근 직사각형 216">
                  <a:extLst>
                    <a:ext uri="{FF2B5EF4-FFF2-40B4-BE49-F238E27FC236}">
                      <a16:creationId xmlns:a16="http://schemas.microsoft.com/office/drawing/2014/main" id="{CCBB3BBB-6B65-4223-880E-892FBAC048A2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87" name="모서리가 둥근 직사각형 217">
                  <a:extLst>
                    <a:ext uri="{FF2B5EF4-FFF2-40B4-BE49-F238E27FC236}">
                      <a16:creationId xmlns:a16="http://schemas.microsoft.com/office/drawing/2014/main" id="{66F9BAFE-4C6D-48F0-876D-D2CF74161C38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1EEBBB3-9009-4191-B3EA-F81A330748BA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177" name="대각선 줄무늬 176">
                <a:extLst>
                  <a:ext uri="{FF2B5EF4-FFF2-40B4-BE49-F238E27FC236}">
                    <a16:creationId xmlns:a16="http://schemas.microsoft.com/office/drawing/2014/main" id="{4075CFAA-B285-47F2-8C80-5653552A7406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A90A571-76FD-482E-B2CC-CEC72A3D7F8C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79B12760-C859-4268-A592-A37E77135518}"/>
                </a:ext>
              </a:extLst>
            </p:cNvPr>
            <p:cNvGrpSpPr/>
            <p:nvPr/>
          </p:nvGrpSpPr>
          <p:grpSpPr>
            <a:xfrm>
              <a:off x="1794570" y="3763337"/>
              <a:ext cx="215531" cy="215531"/>
              <a:chOff x="2881793" y="3493808"/>
              <a:chExt cx="485103" cy="485103"/>
            </a:xfrm>
          </p:grpSpPr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17D697FB-6FDB-466B-A8D2-4A3CFC640BF9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FF70C5AC-5335-4553-8991-1F0D80481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755A420-D1CC-4CD4-92F8-BBF1741ECE24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55C8808-C825-401B-822F-16FB0CB7006F}"/>
              </a:ext>
            </a:extLst>
          </p:cNvPr>
          <p:cNvGrpSpPr/>
          <p:nvPr/>
        </p:nvGrpSpPr>
        <p:grpSpPr>
          <a:xfrm>
            <a:off x="1892766" y="4062596"/>
            <a:ext cx="2123804" cy="1674658"/>
            <a:chOff x="-20570" y="3728272"/>
            <a:chExt cx="2123804" cy="1674658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CC7279F5-632C-4E58-8592-C519A82CF580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C079979D-5D76-4537-94F0-31094F15C446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44BEEC60-B986-4673-A8E1-F5796846662B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611AF9DB-F7D6-41C7-ACB5-1739BB685D4D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7C4FFBE5-A7D7-4AD1-8315-FA05A1E26E22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228" name="모서리가 둥근 직사각형 197">
                <a:extLst>
                  <a:ext uri="{FF2B5EF4-FFF2-40B4-BE49-F238E27FC236}">
                    <a16:creationId xmlns:a16="http://schemas.microsoft.com/office/drawing/2014/main" id="{1B502D35-7038-4D6C-B524-06194DF48E1E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8C958F19-3949-49EA-8333-5AF00F64BBBD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234" name="모서리가 둥근 직사각형 215">
                  <a:extLst>
                    <a:ext uri="{FF2B5EF4-FFF2-40B4-BE49-F238E27FC236}">
                      <a16:creationId xmlns:a16="http://schemas.microsoft.com/office/drawing/2014/main" id="{049AEEF8-FE7B-407E-BB8E-A087A52FFC85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35" name="모서리가 둥근 직사각형 216">
                  <a:extLst>
                    <a:ext uri="{FF2B5EF4-FFF2-40B4-BE49-F238E27FC236}">
                      <a16:creationId xmlns:a16="http://schemas.microsoft.com/office/drawing/2014/main" id="{886D06A2-20FC-4E81-9844-8B2DF671CB75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36" name="모서리가 둥근 직사각형 217">
                  <a:extLst>
                    <a:ext uri="{FF2B5EF4-FFF2-40B4-BE49-F238E27FC236}">
                      <a16:creationId xmlns:a16="http://schemas.microsoft.com/office/drawing/2014/main" id="{8006BA49-18B9-41A4-8B6C-C6D152A06596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D3D22B10-D04D-4DA6-A7AA-733748134E0D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222" name="대각선 줄무늬 221">
                <a:extLst>
                  <a:ext uri="{FF2B5EF4-FFF2-40B4-BE49-F238E27FC236}">
                    <a16:creationId xmlns:a16="http://schemas.microsoft.com/office/drawing/2014/main" id="{B1A8467C-EDED-47C3-B635-CEE1627F8A72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BF06DA8-C9F7-4987-9D18-9FD152F06B6B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69866F04-6E08-439F-A926-FFCC6E322320}"/>
                </a:ext>
              </a:extLst>
            </p:cNvPr>
            <p:cNvGrpSpPr/>
            <p:nvPr/>
          </p:nvGrpSpPr>
          <p:grpSpPr>
            <a:xfrm>
              <a:off x="1794570" y="3763337"/>
              <a:ext cx="215531" cy="215531"/>
              <a:chOff x="2881793" y="3493808"/>
              <a:chExt cx="485103" cy="485103"/>
            </a:xfrm>
          </p:grpSpPr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532DC824-726C-4106-94D3-56EA07582E23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50240D65-C593-4017-83F0-0F0A9DA75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8A18498-BF63-48B1-A58C-6CB9CFC49B85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79FEDF7B-970B-4E6A-8FEC-8569392D1C0A}"/>
              </a:ext>
            </a:extLst>
          </p:cNvPr>
          <p:cNvGrpSpPr/>
          <p:nvPr/>
        </p:nvGrpSpPr>
        <p:grpSpPr>
          <a:xfrm>
            <a:off x="3806102" y="4062596"/>
            <a:ext cx="2123804" cy="1674658"/>
            <a:chOff x="-20570" y="3728272"/>
            <a:chExt cx="2123804" cy="1674658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85A0E2EB-9658-4723-934C-7C9580731544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40797621-1C43-4134-860E-874B54FADCD8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EC6B6AC0-C831-43D2-BD57-88C0818D3DA9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E6D253E3-B3C2-421D-910D-B92B5C2260DC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5DB73238-95F7-4EEE-A32B-67A99EF97D1D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250" name="모서리가 둥근 직사각형 197">
                <a:extLst>
                  <a:ext uri="{FF2B5EF4-FFF2-40B4-BE49-F238E27FC236}">
                    <a16:creationId xmlns:a16="http://schemas.microsoft.com/office/drawing/2014/main" id="{2BF590AF-7F8E-4E83-AAA9-B16DD66A935C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DBF9D396-4ECB-4A0D-95B3-85EC550BABEC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252" name="모서리가 둥근 직사각형 215">
                  <a:extLst>
                    <a:ext uri="{FF2B5EF4-FFF2-40B4-BE49-F238E27FC236}">
                      <a16:creationId xmlns:a16="http://schemas.microsoft.com/office/drawing/2014/main" id="{EB282465-8797-4C50-9ACA-B65B3DA1F451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53" name="모서리가 둥근 직사각형 216">
                  <a:extLst>
                    <a:ext uri="{FF2B5EF4-FFF2-40B4-BE49-F238E27FC236}">
                      <a16:creationId xmlns:a16="http://schemas.microsoft.com/office/drawing/2014/main" id="{F894D779-9837-412A-91C7-D3CBEEAC7CD2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54" name="모서리가 둥근 직사각형 217">
                  <a:extLst>
                    <a:ext uri="{FF2B5EF4-FFF2-40B4-BE49-F238E27FC236}">
                      <a16:creationId xmlns:a16="http://schemas.microsoft.com/office/drawing/2014/main" id="{66BCF31B-A36E-4384-AD99-D3732BCE41ED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C946999C-799A-4269-88E8-5843AAE9E1E7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244" name="대각선 줄무늬 243">
                <a:extLst>
                  <a:ext uri="{FF2B5EF4-FFF2-40B4-BE49-F238E27FC236}">
                    <a16:creationId xmlns:a16="http://schemas.microsoft.com/office/drawing/2014/main" id="{ABFB85DE-5BCE-4D81-9083-0978911018B4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565FA11-C4E5-4C31-A9A5-476EAD2C498A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8B146B2C-EBCD-4CCC-AC56-3A5BC8D97DD5}"/>
                </a:ext>
              </a:extLst>
            </p:cNvPr>
            <p:cNvGrpSpPr/>
            <p:nvPr/>
          </p:nvGrpSpPr>
          <p:grpSpPr>
            <a:xfrm>
              <a:off x="1794570" y="3763337"/>
              <a:ext cx="215531" cy="215531"/>
              <a:chOff x="2881793" y="3493808"/>
              <a:chExt cx="485103" cy="485103"/>
            </a:xfrm>
          </p:grpSpPr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D3D64954-4EA5-4004-87D0-D7BAC5A10F03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243" name="그림 242">
                <a:extLst>
                  <a:ext uri="{FF2B5EF4-FFF2-40B4-BE49-F238E27FC236}">
                    <a16:creationId xmlns:a16="http://schemas.microsoft.com/office/drawing/2014/main" id="{9EEB3CDA-5E9B-46B7-9F45-BBD37D76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E61CDBB-577A-453B-B323-4D383CAEBD29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CD35BDD-2C9A-48C3-AE53-9478345073F6}"/>
              </a:ext>
            </a:extLst>
          </p:cNvPr>
          <p:cNvGrpSpPr/>
          <p:nvPr/>
        </p:nvGrpSpPr>
        <p:grpSpPr>
          <a:xfrm>
            <a:off x="5719438" y="4062596"/>
            <a:ext cx="2123804" cy="1674658"/>
            <a:chOff x="-20570" y="3728272"/>
            <a:chExt cx="2123804" cy="1674658"/>
          </a:xfrm>
        </p:grpSpPr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92973608-5B1E-4B0F-8026-B9D4117219C6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18EEEA32-5AA6-4D51-A5B0-EA70E5F801EF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1165EB76-0C0F-4D38-BD75-6A13ED3E4EEF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683D9491-F86E-48DE-A179-C4362C53500F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ACD6145-E16B-467C-A219-85D5684A4147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268" name="모서리가 둥근 직사각형 197">
                <a:extLst>
                  <a:ext uri="{FF2B5EF4-FFF2-40B4-BE49-F238E27FC236}">
                    <a16:creationId xmlns:a16="http://schemas.microsoft.com/office/drawing/2014/main" id="{4782657C-41DD-4E4D-A641-3F337D991A23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537C0D45-CE50-4F01-A8BF-CC792DFC75F2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270" name="모서리가 둥근 직사각형 215">
                  <a:extLst>
                    <a:ext uri="{FF2B5EF4-FFF2-40B4-BE49-F238E27FC236}">
                      <a16:creationId xmlns:a16="http://schemas.microsoft.com/office/drawing/2014/main" id="{2C18EB7C-5D23-4191-8F11-F09EB63B8F29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71" name="모서리가 둥근 직사각형 216">
                  <a:extLst>
                    <a:ext uri="{FF2B5EF4-FFF2-40B4-BE49-F238E27FC236}">
                      <a16:creationId xmlns:a16="http://schemas.microsoft.com/office/drawing/2014/main" id="{9ADDA29F-8D7A-409D-9CF1-45FFACC3BACE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72" name="모서리가 둥근 직사각형 217">
                  <a:extLst>
                    <a:ext uri="{FF2B5EF4-FFF2-40B4-BE49-F238E27FC236}">
                      <a16:creationId xmlns:a16="http://schemas.microsoft.com/office/drawing/2014/main" id="{240DA38C-A3BE-4A66-B49B-4AF8646D8EAC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B5F37680-9FD2-455E-8E28-8A0FEFA53E76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262" name="대각선 줄무늬 261">
                <a:extLst>
                  <a:ext uri="{FF2B5EF4-FFF2-40B4-BE49-F238E27FC236}">
                    <a16:creationId xmlns:a16="http://schemas.microsoft.com/office/drawing/2014/main" id="{1230D3C4-8151-4980-A3BB-19C070272902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11C01C4E-216B-429E-8AF2-DD817333BEA9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1DC24A1E-0ED0-48CA-B0D0-CCAD3B39A095}"/>
                </a:ext>
              </a:extLst>
            </p:cNvPr>
            <p:cNvGrpSpPr/>
            <p:nvPr/>
          </p:nvGrpSpPr>
          <p:grpSpPr>
            <a:xfrm>
              <a:off x="1794570" y="3763337"/>
              <a:ext cx="215531" cy="215531"/>
              <a:chOff x="2881793" y="3493808"/>
              <a:chExt cx="485103" cy="485103"/>
            </a:xfrm>
          </p:grpSpPr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E8BB381D-9B61-412C-82C8-A13526A57BEB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261" name="그림 260">
                <a:extLst>
                  <a:ext uri="{FF2B5EF4-FFF2-40B4-BE49-F238E27FC236}">
                    <a16:creationId xmlns:a16="http://schemas.microsoft.com/office/drawing/2014/main" id="{9B67138E-C2B4-4921-9196-F58874745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8CBB8E-EF85-43FE-8DB1-C069909B52C6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5D4F9457-9056-4BC4-8DDD-F121C85D59D6}"/>
              </a:ext>
            </a:extLst>
          </p:cNvPr>
          <p:cNvSpPr/>
          <p:nvPr/>
        </p:nvSpPr>
        <p:spPr>
          <a:xfrm>
            <a:off x="260639" y="6273039"/>
            <a:ext cx="7536411" cy="8263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Banner Image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74" name="이중 물결 273">
            <a:extLst>
              <a:ext uri="{FF2B5EF4-FFF2-40B4-BE49-F238E27FC236}">
                <a16:creationId xmlns:a16="http://schemas.microsoft.com/office/drawing/2014/main" id="{A90D4E33-5583-4EAB-A646-23D0559B088B}"/>
              </a:ext>
            </a:extLst>
          </p:cNvPr>
          <p:cNvSpPr/>
          <p:nvPr/>
        </p:nvSpPr>
        <p:spPr>
          <a:xfrm>
            <a:off x="260640" y="5681177"/>
            <a:ext cx="7544353" cy="198675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생략</a:t>
            </a:r>
            <a:endParaRPr lang="ko-KR" altLang="en-US" dirty="0"/>
          </a:p>
        </p:txBody>
      </p:sp>
      <p:graphicFrame>
        <p:nvGraphicFramePr>
          <p:cNvPr id="275" name="표 274">
            <a:extLst>
              <a:ext uri="{FF2B5EF4-FFF2-40B4-BE49-F238E27FC236}">
                <a16:creationId xmlns:a16="http://schemas.microsoft.com/office/drawing/2014/main" id="{64CC98E0-B3F7-4999-AE6B-D4333563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98876"/>
              </p:ext>
            </p:extLst>
          </p:nvPr>
        </p:nvGraphicFramePr>
        <p:xfrm>
          <a:off x="2256033" y="5941488"/>
          <a:ext cx="354562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◀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552B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00552B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4EB14E2-9027-4420-BECA-06502370A5A3}"/>
              </a:ext>
            </a:extLst>
          </p:cNvPr>
          <p:cNvSpPr/>
          <p:nvPr/>
        </p:nvSpPr>
        <p:spPr>
          <a:xfrm>
            <a:off x="192661" y="3702125"/>
            <a:ext cx="2214578" cy="28575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000" b="1" dirty="0">
                <a:latin typeface="+mj-ea"/>
              </a:rPr>
              <a:t>홈서비스 차량 </a:t>
            </a:r>
            <a:r>
              <a:rPr lang="en-US" altLang="ko-KR" sz="1100" b="1" dirty="0">
                <a:solidFill>
                  <a:srgbClr val="00552B"/>
                </a:solidFill>
                <a:latin typeface="+mj-ea"/>
              </a:rPr>
              <a:t>14,512</a:t>
            </a:r>
            <a:r>
              <a:rPr lang="en-US" altLang="ko-KR" sz="1000" b="1" dirty="0">
                <a:latin typeface="+mj-ea"/>
              </a:rPr>
              <a:t> </a:t>
            </a:r>
            <a:r>
              <a:rPr lang="ko-KR" altLang="en-US" sz="1000" b="1" dirty="0">
                <a:latin typeface="+mj-ea"/>
              </a:rPr>
              <a:t>대</a:t>
            </a:r>
            <a:endParaRPr lang="ko-KR" altLang="en-US" sz="1000" dirty="0">
              <a:latin typeface="+mj-ea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C3C59C2D-8027-410F-B316-38F696A2034B}"/>
              </a:ext>
            </a:extLst>
          </p:cNvPr>
          <p:cNvSpPr/>
          <p:nvPr/>
        </p:nvSpPr>
        <p:spPr>
          <a:xfrm>
            <a:off x="3412919" y="3718396"/>
            <a:ext cx="345678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lnSpc>
                <a:spcPct val="150000"/>
              </a:lnSpc>
              <a:defRPr/>
            </a:pPr>
            <a:r>
              <a:rPr lang="ko-KR" altLang="en-US" sz="800" b="1" spc="-150" dirty="0" err="1">
                <a:solidFill>
                  <a:srgbClr val="00552B"/>
                </a:solidFill>
                <a:latin typeface="+mj-ea"/>
              </a:rPr>
              <a:t>최신순</a:t>
            </a:r>
            <a:r>
              <a:rPr lang="ko-KR" altLang="en-US" sz="800" b="1" spc="-15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lang="ko-KR" altLang="en-US" sz="800" spc="-150" dirty="0">
                <a:latin typeface="+mj-ea"/>
              </a:rPr>
              <a:t>가격                                주행거리                               연식                   </a:t>
            </a:r>
          </a:p>
        </p:txBody>
      </p:sp>
      <p:graphicFrame>
        <p:nvGraphicFramePr>
          <p:cNvPr id="294" name="표 4">
            <a:extLst>
              <a:ext uri="{FF2B5EF4-FFF2-40B4-BE49-F238E27FC236}">
                <a16:creationId xmlns:a16="http://schemas.microsoft.com/office/drawing/2014/main" id="{AA78A60E-4895-406B-B5BA-B6F6E72F5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17976"/>
              </p:ext>
            </p:extLst>
          </p:nvPr>
        </p:nvGraphicFramePr>
        <p:xfrm>
          <a:off x="6117833" y="3755001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295" name="표 4">
            <a:extLst>
              <a:ext uri="{FF2B5EF4-FFF2-40B4-BE49-F238E27FC236}">
                <a16:creationId xmlns:a16="http://schemas.microsoft.com/office/drawing/2014/main" id="{BC342BFB-6F7A-407E-85B0-6C7EB6C6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2877"/>
              </p:ext>
            </p:extLst>
          </p:nvPr>
        </p:nvGraphicFramePr>
        <p:xfrm>
          <a:off x="6862684" y="3755001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296" name="표 4">
            <a:extLst>
              <a:ext uri="{FF2B5EF4-FFF2-40B4-BE49-F238E27FC236}">
                <a16:creationId xmlns:a16="http://schemas.microsoft.com/office/drawing/2014/main" id="{787B6442-6DC1-42BB-ADE0-D99D9F2F6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42044"/>
              </p:ext>
            </p:extLst>
          </p:nvPr>
        </p:nvGraphicFramePr>
        <p:xfrm>
          <a:off x="5249238" y="3755001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297" name="표 296">
            <a:extLst>
              <a:ext uri="{FF2B5EF4-FFF2-40B4-BE49-F238E27FC236}">
                <a16:creationId xmlns:a16="http://schemas.microsoft.com/office/drawing/2014/main" id="{501328DB-1E34-47E0-AD67-F1352D124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84933"/>
              </p:ext>
            </p:extLst>
          </p:nvPr>
        </p:nvGraphicFramePr>
        <p:xfrm>
          <a:off x="7303239" y="3719001"/>
          <a:ext cx="504000" cy="252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9314973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7593815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10279"/>
                  </a:ext>
                </a:extLst>
              </a:tr>
            </a:tbl>
          </a:graphicData>
        </a:graphic>
      </p:graphicFrame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16CA6B0F-BF92-485E-A9C0-E020E19CBABE}"/>
              </a:ext>
            </a:extLst>
          </p:cNvPr>
          <p:cNvGrpSpPr/>
          <p:nvPr/>
        </p:nvGrpSpPr>
        <p:grpSpPr>
          <a:xfrm>
            <a:off x="7350564" y="3765680"/>
            <a:ext cx="167649" cy="158642"/>
            <a:chOff x="9303812" y="3666252"/>
            <a:chExt cx="167649" cy="158642"/>
          </a:xfrm>
          <a:solidFill>
            <a:schemeClr val="bg1"/>
          </a:solidFill>
        </p:grpSpPr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B0EF44E3-1590-4716-88CC-73E18CACA6A4}"/>
                </a:ext>
              </a:extLst>
            </p:cNvPr>
            <p:cNvSpPr/>
            <p:nvPr/>
          </p:nvSpPr>
          <p:spPr>
            <a:xfrm>
              <a:off x="9303812" y="3666252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349359C1-561A-4286-B4F0-1EA6C12355FB}"/>
                </a:ext>
              </a:extLst>
            </p:cNvPr>
            <p:cNvSpPr/>
            <p:nvPr/>
          </p:nvSpPr>
          <p:spPr>
            <a:xfrm>
              <a:off x="9399461" y="3666252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84B12B48-6D9D-4A94-A26C-8801F2CA40DC}"/>
                </a:ext>
              </a:extLst>
            </p:cNvPr>
            <p:cNvSpPr/>
            <p:nvPr/>
          </p:nvSpPr>
          <p:spPr>
            <a:xfrm>
              <a:off x="9303812" y="3752894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F78DF926-2389-410A-96DA-20E9C3DC7B63}"/>
                </a:ext>
              </a:extLst>
            </p:cNvPr>
            <p:cNvSpPr/>
            <p:nvPr/>
          </p:nvSpPr>
          <p:spPr>
            <a:xfrm>
              <a:off x="9399461" y="3752894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23DCCDCA-EE1D-40D4-BDF0-2829C25D06E6}"/>
              </a:ext>
            </a:extLst>
          </p:cNvPr>
          <p:cNvGrpSpPr/>
          <p:nvPr/>
        </p:nvGrpSpPr>
        <p:grpSpPr>
          <a:xfrm>
            <a:off x="7590449" y="3791288"/>
            <a:ext cx="180000" cy="107426"/>
            <a:chOff x="9120336" y="3356836"/>
            <a:chExt cx="216024" cy="107426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2D807962-A6CC-4DFF-8619-BFA3BE5F349C}"/>
                </a:ext>
              </a:extLst>
            </p:cNvPr>
            <p:cNvCxnSpPr/>
            <p:nvPr/>
          </p:nvCxnSpPr>
          <p:spPr>
            <a:xfrm>
              <a:off x="9120336" y="3356836"/>
              <a:ext cx="216024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1B50C2A4-DEA5-4292-BC81-BA5403996BEF}"/>
                </a:ext>
              </a:extLst>
            </p:cNvPr>
            <p:cNvCxnSpPr/>
            <p:nvPr/>
          </p:nvCxnSpPr>
          <p:spPr>
            <a:xfrm>
              <a:off x="9120336" y="3410549"/>
              <a:ext cx="216024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046838A5-A4F8-46E8-8BC6-D1949E45F2FB}"/>
                </a:ext>
              </a:extLst>
            </p:cNvPr>
            <p:cNvCxnSpPr/>
            <p:nvPr/>
          </p:nvCxnSpPr>
          <p:spPr>
            <a:xfrm>
              <a:off x="9120336" y="3464262"/>
              <a:ext cx="216024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712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홈서비스 </a:t>
            </a:r>
            <a:r>
              <a:rPr lang="en-US" altLang="ko-KR" dirty="0"/>
              <a:t>&gt; </a:t>
            </a:r>
            <a:r>
              <a:rPr lang="ko-KR" altLang="en-US" dirty="0"/>
              <a:t>서비스안내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37610"/>
              </p:ext>
            </p:extLst>
          </p:nvPr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홈서비스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서비스안내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4DBCDB-0B2D-4D44-949B-9A163C33AB89}"/>
              </a:ext>
            </a:extLst>
          </p:cNvPr>
          <p:cNvSpPr/>
          <p:nvPr/>
        </p:nvSpPr>
        <p:spPr>
          <a:xfrm>
            <a:off x="62360" y="1283963"/>
            <a:ext cx="8522294" cy="264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922D2780-2236-4F5F-A402-C5AC496A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2" y="549978"/>
            <a:ext cx="884272" cy="328615"/>
          </a:xfrm>
          <a:prstGeom prst="rect">
            <a:avLst/>
          </a:prstGeom>
          <a:noFill/>
        </p:spPr>
      </p:pic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ABBDE8E-6325-4EE9-A837-7B03D3D92F8F}"/>
              </a:ext>
            </a:extLst>
          </p:cNvPr>
          <p:cNvGraphicFramePr>
            <a:graphicFrameLocks noGrp="1"/>
          </p:cNvGraphicFramePr>
          <p:nvPr/>
        </p:nvGraphicFramePr>
        <p:xfrm>
          <a:off x="243485" y="967959"/>
          <a:ext cx="7764228" cy="296647"/>
        </p:xfrm>
        <a:graphic>
          <a:graphicData uri="http://schemas.openxmlformats.org/drawingml/2006/table">
            <a:tbl>
              <a:tblPr/>
              <a:tblGrid>
                <a:gridCol w="862692">
                  <a:extLst>
                    <a:ext uri="{9D8B030D-6E8A-4147-A177-3AD203B41FA5}">
                      <a16:colId xmlns:a16="http://schemas.microsoft.com/office/drawing/2014/main" val="210911340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55693837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65885126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421012124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6407682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86661379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82705204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55654345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244793235"/>
                    </a:ext>
                  </a:extLst>
                </a:gridCol>
              </a:tblGrid>
              <a:tr h="29664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rgbClr val="00552B"/>
                          </a:solidFill>
                          <a:latin typeface="+mn-ea"/>
                          <a:ea typeface="+mn-ea"/>
                          <a:cs typeface="+mn-cs"/>
                        </a:rPr>
                        <a:t>홈서비스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내차구매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내차판매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안심서비스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고객지킴이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단지안내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매거진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</a:tbl>
          </a:graphicData>
        </a:graphic>
      </p:graphicFrame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41EF533-9B24-405B-8863-BA69ADD6897D}"/>
              </a:ext>
            </a:extLst>
          </p:cNvPr>
          <p:cNvCxnSpPr>
            <a:cxnSpLocks/>
          </p:cNvCxnSpPr>
          <p:nvPr/>
        </p:nvCxnSpPr>
        <p:spPr>
          <a:xfrm>
            <a:off x="57598" y="952720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7F94A99-EB2E-4F09-892C-3876B0B1A390}"/>
              </a:ext>
            </a:extLst>
          </p:cNvPr>
          <p:cNvCxnSpPr>
            <a:cxnSpLocks/>
          </p:cNvCxnSpPr>
          <p:nvPr/>
        </p:nvCxnSpPr>
        <p:spPr>
          <a:xfrm>
            <a:off x="57598" y="1283963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820635B6-C2C7-4E83-AA1D-A75728C10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" y="1033764"/>
            <a:ext cx="236442" cy="161912"/>
          </a:xfrm>
          <a:prstGeom prst="rect">
            <a:avLst/>
          </a:prstGeom>
        </p:spPr>
      </p:pic>
      <p:grpSp>
        <p:nvGrpSpPr>
          <p:cNvPr id="102" name="그룹 58">
            <a:extLst>
              <a:ext uri="{FF2B5EF4-FFF2-40B4-BE49-F238E27FC236}">
                <a16:creationId xmlns:a16="http://schemas.microsoft.com/office/drawing/2014/main" id="{C9896EDC-65A5-4B12-8713-3D85A8CC7082}"/>
              </a:ext>
            </a:extLst>
          </p:cNvPr>
          <p:cNvGrpSpPr/>
          <p:nvPr/>
        </p:nvGrpSpPr>
        <p:grpSpPr>
          <a:xfrm>
            <a:off x="5713106" y="610637"/>
            <a:ext cx="168247" cy="166771"/>
            <a:chOff x="1480484" y="1892029"/>
            <a:chExt cx="155136" cy="15377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50129EC-9973-4FA0-AF1F-C2CB5CDF3005}"/>
                </a:ext>
              </a:extLst>
            </p:cNvPr>
            <p:cNvSpPr/>
            <p:nvPr/>
          </p:nvSpPr>
          <p:spPr>
            <a:xfrm>
              <a:off x="1480484" y="1892029"/>
              <a:ext cx="132778" cy="13277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8A26CA3-67AC-46E0-A2B2-01C2385A7A1E}"/>
                </a:ext>
              </a:extLst>
            </p:cNvPr>
            <p:cNvCxnSpPr/>
            <p:nvPr/>
          </p:nvCxnSpPr>
          <p:spPr>
            <a:xfrm rot="16200000" flipH="1">
              <a:off x="1599620" y="2009804"/>
              <a:ext cx="36000" cy="36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29">
            <a:extLst>
              <a:ext uri="{FF2B5EF4-FFF2-40B4-BE49-F238E27FC236}">
                <a16:creationId xmlns:a16="http://schemas.microsoft.com/office/drawing/2014/main" id="{28993EDB-AC6E-468A-A12F-09FE14127A38}"/>
              </a:ext>
            </a:extLst>
          </p:cNvPr>
          <p:cNvSpPr txBox="1"/>
          <p:nvPr/>
        </p:nvSpPr>
        <p:spPr>
          <a:xfrm>
            <a:off x="3368496" y="570912"/>
            <a:ext cx="228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</a:rPr>
              <a:t>모델명 또는 차량번호로 검색해주세요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19AB1D3-A119-4F0C-A88C-5CCE69B73DB0}"/>
              </a:ext>
            </a:extLst>
          </p:cNvPr>
          <p:cNvCxnSpPr>
            <a:cxnSpLocks/>
          </p:cNvCxnSpPr>
          <p:nvPr/>
        </p:nvCxnSpPr>
        <p:spPr>
          <a:xfrm>
            <a:off x="3445138" y="854197"/>
            <a:ext cx="252071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AB70C2E-B514-473E-A9EB-4268EAB9BC49}"/>
              </a:ext>
            </a:extLst>
          </p:cNvPr>
          <p:cNvSpPr txBox="1"/>
          <p:nvPr/>
        </p:nvSpPr>
        <p:spPr>
          <a:xfrm>
            <a:off x="5599716" y="613343"/>
            <a:ext cx="2280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 </a:t>
            </a:r>
            <a:r>
              <a:rPr lang="en-US" altLang="ko-KR" sz="800" dirty="0"/>
              <a:t>|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| </a:t>
            </a:r>
            <a:r>
              <a:rPr lang="ko-KR" altLang="en-US" sz="800" dirty="0"/>
              <a:t>고객센터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DAB0F2F-9292-452B-9719-193DBC160F10}"/>
              </a:ext>
            </a:extLst>
          </p:cNvPr>
          <p:cNvCxnSpPr/>
          <p:nvPr/>
        </p:nvCxnSpPr>
        <p:spPr>
          <a:xfrm>
            <a:off x="387948" y="952719"/>
            <a:ext cx="0" cy="3303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B5861CA-FA5F-481D-8BFD-4BD8417DB889}"/>
              </a:ext>
            </a:extLst>
          </p:cNvPr>
          <p:cNvSpPr/>
          <p:nvPr/>
        </p:nvSpPr>
        <p:spPr>
          <a:xfrm>
            <a:off x="310036" y="1726757"/>
            <a:ext cx="7557755" cy="64800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서비스 소개 및 장점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F662EAE-83F6-4687-92D5-9983BE8D4DBC}"/>
              </a:ext>
            </a:extLst>
          </p:cNvPr>
          <p:cNvSpPr/>
          <p:nvPr/>
        </p:nvSpPr>
        <p:spPr>
          <a:xfrm>
            <a:off x="310036" y="2532882"/>
            <a:ext cx="7557755" cy="64800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영상정보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380E893-D353-40C1-8EF3-4E9A6E921DB8}"/>
              </a:ext>
            </a:extLst>
          </p:cNvPr>
          <p:cNvSpPr/>
          <p:nvPr/>
        </p:nvSpPr>
        <p:spPr>
          <a:xfrm>
            <a:off x="310036" y="3339007"/>
            <a:ext cx="7557755" cy="64800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고객후기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61AA68B-4AF4-47A3-BC27-B7BE126DD0F0}"/>
              </a:ext>
            </a:extLst>
          </p:cNvPr>
          <p:cNvSpPr/>
          <p:nvPr/>
        </p:nvSpPr>
        <p:spPr>
          <a:xfrm>
            <a:off x="310036" y="4951257"/>
            <a:ext cx="7557755" cy="64800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환불접수 신청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0D00EB1A-B802-49CC-A4CE-3FAB89BBD71D}"/>
              </a:ext>
            </a:extLst>
          </p:cNvPr>
          <p:cNvSpPr/>
          <p:nvPr/>
        </p:nvSpPr>
        <p:spPr>
          <a:xfrm>
            <a:off x="310036" y="4145132"/>
            <a:ext cx="7557755" cy="64800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홈서비스 고객센터 안내 및 </a:t>
            </a:r>
            <a:r>
              <a:rPr lang="en-US" altLang="ko-KR" sz="1100" spc="-150" dirty="0">
                <a:solidFill>
                  <a:schemeClr val="tx1"/>
                </a:solidFill>
                <a:latin typeface="+mj-ea"/>
              </a:rPr>
              <a:t>FAQ</a:t>
            </a:r>
            <a:endParaRPr lang="ko-KR" altLang="en-US" sz="1100" spc="-15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52B5BC9C-AC64-4FD8-B65A-19CF668014A8}"/>
              </a:ext>
            </a:extLst>
          </p:cNvPr>
          <p:cNvSpPr/>
          <p:nvPr/>
        </p:nvSpPr>
        <p:spPr>
          <a:xfrm>
            <a:off x="310035" y="5757382"/>
            <a:ext cx="7557755" cy="64800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이용약관</a:t>
            </a:r>
            <a:r>
              <a:rPr lang="en-US" altLang="ko-KR" sz="1100" spc="-15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환불규정</a:t>
            </a:r>
            <a:r>
              <a:rPr lang="en-US" altLang="ko-KR" sz="1100" spc="-15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매매약관 등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709A753-9571-42E1-8C5B-88E35B7124E6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D382C10-648B-4036-ADDF-DADCE5852ADD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DCA2CB66-268E-4ECD-BA52-164E725A8BB4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3AB188-898A-4209-9D7D-E71DDC92CD10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A35BC83-0DC4-488C-A861-307F01EC1445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0CFEA67-1380-41FA-B59D-7849DD6BF6B4}"/>
              </a:ext>
            </a:extLst>
          </p:cNvPr>
          <p:cNvSpPr/>
          <p:nvPr/>
        </p:nvSpPr>
        <p:spPr>
          <a:xfrm>
            <a:off x="53424" y="6583741"/>
            <a:ext cx="8532000" cy="215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  </a:t>
            </a:r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ADE3059-7272-4DF9-B9BC-A1A2D30039F4}"/>
              </a:ext>
            </a:extLst>
          </p:cNvPr>
          <p:cNvGrpSpPr/>
          <p:nvPr/>
        </p:nvGrpSpPr>
        <p:grpSpPr>
          <a:xfrm>
            <a:off x="7175322" y="1617630"/>
            <a:ext cx="724072" cy="248155"/>
            <a:chOff x="9980440" y="4222055"/>
            <a:chExt cx="724072" cy="248155"/>
          </a:xfrm>
        </p:grpSpPr>
        <p:sp>
          <p:nvSpPr>
            <p:cNvPr id="127" name="모서리가 둥근 직사각형 105">
              <a:extLst>
                <a:ext uri="{FF2B5EF4-FFF2-40B4-BE49-F238E27FC236}">
                  <a16:creationId xmlns:a16="http://schemas.microsoft.com/office/drawing/2014/main" id="{B3F61CA7-B506-416A-BE65-1A18BF6C7F4D}"/>
                </a:ext>
              </a:extLst>
            </p:cNvPr>
            <p:cNvSpPr/>
            <p:nvPr/>
          </p:nvSpPr>
          <p:spPr>
            <a:xfrm>
              <a:off x="9980440" y="4229880"/>
              <a:ext cx="724072" cy="24033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latin typeface="+mj-ea"/>
                </a:rPr>
                <a:t>    공유하기</a:t>
              </a: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BF8670B0-933A-451D-AD4E-734CA31CF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99322" y="4222055"/>
              <a:ext cx="218590" cy="245021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A014B2B-B67D-4B7D-9AD1-D8427664C1FB}"/>
              </a:ext>
            </a:extLst>
          </p:cNvPr>
          <p:cNvSpPr txBox="1"/>
          <p:nvPr/>
        </p:nvSpPr>
        <p:spPr>
          <a:xfrm>
            <a:off x="1219434" y="1313404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홈서비스 차량검색   </a:t>
            </a:r>
            <a:r>
              <a:rPr lang="ko-KR" altLang="en-US" sz="800" b="1" dirty="0">
                <a:solidFill>
                  <a:srgbClr val="00552B"/>
                </a:solidFill>
              </a:rPr>
              <a:t>홈서비스 안내 </a:t>
            </a:r>
          </a:p>
        </p:txBody>
      </p:sp>
    </p:spTree>
    <p:extLst>
      <p:ext uri="{BB962C8B-B14F-4D97-AF65-F5344CB8AC3E}">
        <p14:creationId xmlns:p14="http://schemas.microsoft.com/office/powerpoint/2010/main" val="427125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8CBFFF-EBA7-4B1A-949B-B66DCCC2BAEE}"/>
              </a:ext>
            </a:extLst>
          </p:cNvPr>
          <p:cNvSpPr/>
          <p:nvPr/>
        </p:nvSpPr>
        <p:spPr>
          <a:xfrm>
            <a:off x="7737596" y="1987148"/>
            <a:ext cx="2153952" cy="1681106"/>
          </a:xfrm>
          <a:prstGeom prst="rect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82C142-A4AA-4831-B447-4B6752C57DC6}"/>
              </a:ext>
            </a:extLst>
          </p:cNvPr>
          <p:cNvSpPr/>
          <p:nvPr/>
        </p:nvSpPr>
        <p:spPr>
          <a:xfrm>
            <a:off x="5519993" y="4638467"/>
            <a:ext cx="1547689" cy="102942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6294BE-FEFD-4F2B-8BE7-56A6E504FE8A}"/>
              </a:ext>
            </a:extLst>
          </p:cNvPr>
          <p:cNvSpPr/>
          <p:nvPr/>
        </p:nvSpPr>
        <p:spPr>
          <a:xfrm>
            <a:off x="2715163" y="4638520"/>
            <a:ext cx="1547689" cy="765518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F72EEA-E5FC-4184-B3AB-C868BC57522B}"/>
              </a:ext>
            </a:extLst>
          </p:cNvPr>
          <p:cNvSpPr/>
          <p:nvPr/>
        </p:nvSpPr>
        <p:spPr>
          <a:xfrm>
            <a:off x="7995077" y="2742061"/>
            <a:ext cx="1632854" cy="239180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F1F914-190F-4078-A7B7-4975A39BD9AA}"/>
              </a:ext>
            </a:extLst>
          </p:cNvPr>
          <p:cNvSpPr/>
          <p:nvPr/>
        </p:nvSpPr>
        <p:spPr>
          <a:xfrm>
            <a:off x="2715167" y="2758970"/>
            <a:ext cx="1656180" cy="731291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6AFA2-1CBF-4EE6-8D16-5E9FE5098E7B}"/>
              </a:ext>
            </a:extLst>
          </p:cNvPr>
          <p:cNvSpPr/>
          <p:nvPr/>
        </p:nvSpPr>
        <p:spPr>
          <a:xfrm>
            <a:off x="5505028" y="2741928"/>
            <a:ext cx="1559962" cy="51179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EB48B5-3BCA-4E5E-BC4D-8358EFEC7445}"/>
              </a:ext>
            </a:extLst>
          </p:cNvPr>
          <p:cNvSpPr/>
          <p:nvPr/>
        </p:nvSpPr>
        <p:spPr>
          <a:xfrm>
            <a:off x="2715163" y="2220850"/>
            <a:ext cx="1547689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>
                <a:solidFill>
                  <a:schemeClr val="tx1"/>
                </a:solidFill>
                <a:latin typeface="+mn-ea"/>
              </a:rPr>
              <a:t>메인 페이지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633E5-8B98-40DE-9BA0-967E56A73AE0}"/>
              </a:ext>
            </a:extLst>
          </p:cNvPr>
          <p:cNvSpPr txBox="1"/>
          <p:nvPr/>
        </p:nvSpPr>
        <p:spPr>
          <a:xfrm>
            <a:off x="2715163" y="2703352"/>
            <a:ext cx="1763656" cy="8213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홈서비스 컨텐츠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 err="1">
                <a:latin typeface="+mj-ea"/>
                <a:ea typeface="+mj-ea"/>
              </a:rPr>
              <a:t>엠파크캐피탈</a:t>
            </a:r>
            <a:r>
              <a:rPr lang="ko-KR" altLang="en-US" sz="1100" spc="-150" dirty="0">
                <a:latin typeface="+mj-ea"/>
                <a:ea typeface="+mj-ea"/>
              </a:rPr>
              <a:t> 컨텐츠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+mj-ea"/>
              </a:rPr>
              <a:t>UI/UX</a:t>
            </a:r>
            <a:r>
              <a:rPr lang="ko-KR" altLang="en-US" sz="1100" spc="-150" dirty="0">
                <a:latin typeface="+mj-ea"/>
              </a:rPr>
              <a:t> 개선</a:t>
            </a:r>
            <a:r>
              <a:rPr lang="en-US" altLang="ko-KR" sz="1100" spc="-150" dirty="0">
                <a:latin typeface="+mj-ea"/>
              </a:rPr>
              <a:t>, </a:t>
            </a:r>
            <a:r>
              <a:rPr lang="ko-KR" altLang="en-US" sz="1100" spc="-150" dirty="0">
                <a:latin typeface="+mj-ea"/>
              </a:rPr>
              <a:t>메뉴구조 변경</a:t>
            </a:r>
            <a:endParaRPr lang="en-US" altLang="ko-KR" sz="1100" spc="-150" dirty="0"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B213C-C010-401D-8D43-A34BC0384E3D}"/>
              </a:ext>
            </a:extLst>
          </p:cNvPr>
          <p:cNvSpPr txBox="1"/>
          <p:nvPr/>
        </p:nvSpPr>
        <p:spPr>
          <a:xfrm>
            <a:off x="5505028" y="2693935"/>
            <a:ext cx="1763656" cy="567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서비스 소개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홈서비스 차량검색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6F8C0-2ED8-4434-8D89-BC0A234FC2C3}"/>
              </a:ext>
            </a:extLst>
          </p:cNvPr>
          <p:cNvSpPr/>
          <p:nvPr/>
        </p:nvSpPr>
        <p:spPr>
          <a:xfrm>
            <a:off x="3151805" y="2072692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>
                <a:solidFill>
                  <a:schemeClr val="bg1"/>
                </a:solidFill>
                <a:latin typeface="+mn-ea"/>
              </a:rPr>
              <a:t>개선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E2FC50E-954F-4B1F-9185-7F3687320DDC}"/>
              </a:ext>
            </a:extLst>
          </p:cNvPr>
          <p:cNvSpPr/>
          <p:nvPr/>
        </p:nvSpPr>
        <p:spPr>
          <a:xfrm>
            <a:off x="5517305" y="2220850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홈서비스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028913-B4A9-4B43-816F-3B06323E5314}"/>
              </a:ext>
            </a:extLst>
          </p:cNvPr>
          <p:cNvSpPr/>
          <p:nvPr/>
        </p:nvSpPr>
        <p:spPr>
          <a:xfrm>
            <a:off x="5953947" y="2072692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신규메뉴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81ED9-A77F-4B79-BCC0-08D3AEB7C746}"/>
              </a:ext>
            </a:extLst>
          </p:cNvPr>
          <p:cNvSpPr txBox="1"/>
          <p:nvPr/>
        </p:nvSpPr>
        <p:spPr>
          <a:xfrm>
            <a:off x="5517305" y="4601444"/>
            <a:ext cx="1763656" cy="10752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홈서비스 컨텐츠 추가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할부조회 기능 추가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차량 정보 고도화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+mj-ea"/>
              </a:rPr>
              <a:t>UI/UX </a:t>
            </a:r>
            <a:r>
              <a:rPr lang="ko-KR" altLang="en-US" sz="1100" spc="-150" dirty="0">
                <a:latin typeface="+mj-ea"/>
              </a:rPr>
              <a:t>개선</a:t>
            </a:r>
            <a:endParaRPr lang="en-US" altLang="ko-KR" sz="1100" spc="-150" dirty="0">
              <a:latin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01AA36-2EB3-445E-8E73-3C4AECE5A923}"/>
              </a:ext>
            </a:extLst>
          </p:cNvPr>
          <p:cNvSpPr/>
          <p:nvPr/>
        </p:nvSpPr>
        <p:spPr>
          <a:xfrm>
            <a:off x="5517305" y="4110755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 err="1">
                <a:solidFill>
                  <a:schemeClr val="bg1"/>
                </a:solidFill>
                <a:latin typeface="+mn-ea"/>
              </a:rPr>
              <a:t>차량상세</a:t>
            </a:r>
            <a:endParaRPr lang="en-US" altLang="ko-KR" sz="1200" b="1" u="sng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B3CD8D5-3A3E-4F0B-8157-8FF1DD1D8D7A}"/>
              </a:ext>
            </a:extLst>
          </p:cNvPr>
          <p:cNvSpPr/>
          <p:nvPr/>
        </p:nvSpPr>
        <p:spPr>
          <a:xfrm>
            <a:off x="5953947" y="3962597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개선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F294B94-F6B9-4AA8-B5AD-4ADBA3057AC3}"/>
              </a:ext>
            </a:extLst>
          </p:cNvPr>
          <p:cNvSpPr/>
          <p:nvPr/>
        </p:nvSpPr>
        <p:spPr>
          <a:xfrm>
            <a:off x="8001213" y="2220850"/>
            <a:ext cx="1547689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홈서비스 이벤트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2B3DA-5DF4-4540-A28B-A688CECED944}"/>
              </a:ext>
            </a:extLst>
          </p:cNvPr>
          <p:cNvSpPr txBox="1"/>
          <p:nvPr/>
        </p:nvSpPr>
        <p:spPr>
          <a:xfrm>
            <a:off x="7997534" y="2693935"/>
            <a:ext cx="1763656" cy="3135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런칭 이벤트 페이지 오픈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B52C1-C31A-4183-ADB8-1DEFCD7FC54D}"/>
              </a:ext>
            </a:extLst>
          </p:cNvPr>
          <p:cNvSpPr/>
          <p:nvPr/>
        </p:nvSpPr>
        <p:spPr>
          <a:xfrm>
            <a:off x="8437855" y="2072692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런칭 이벤트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21389B8-16F8-4515-AA2E-AB6620D8CC72}"/>
              </a:ext>
            </a:extLst>
          </p:cNvPr>
          <p:cNvSpPr/>
          <p:nvPr/>
        </p:nvSpPr>
        <p:spPr>
          <a:xfrm>
            <a:off x="2715163" y="4110755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금융</a:t>
            </a:r>
            <a:r>
              <a:rPr lang="en-US" altLang="ko-KR" sz="1200" b="1" u="sng" spc="-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u="sng" spc="-100" dirty="0" err="1">
                <a:solidFill>
                  <a:schemeClr val="tx1"/>
                </a:solidFill>
                <a:latin typeface="+mn-ea"/>
              </a:rPr>
              <a:t>엠파크캐피탈</a:t>
            </a:r>
            <a:r>
              <a:rPr lang="en-US" altLang="ko-KR" sz="1200" b="1" u="sng" spc="-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0F4B05-A6CC-4F99-8BA8-AB0F8514ACCD}"/>
              </a:ext>
            </a:extLst>
          </p:cNvPr>
          <p:cNvSpPr/>
          <p:nvPr/>
        </p:nvSpPr>
        <p:spPr>
          <a:xfrm>
            <a:off x="3151805" y="3962597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신규메뉴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7C044-46E7-48A6-A404-0619C2C6AE15}"/>
              </a:ext>
            </a:extLst>
          </p:cNvPr>
          <p:cNvSpPr txBox="1"/>
          <p:nvPr/>
        </p:nvSpPr>
        <p:spPr>
          <a:xfrm>
            <a:off x="2715163" y="4574444"/>
            <a:ext cx="1763656" cy="8213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u="sng" spc="-150" dirty="0">
                <a:latin typeface="+mj-ea"/>
                <a:ea typeface="+mj-ea"/>
              </a:rPr>
              <a:t>서비스 소개</a:t>
            </a:r>
            <a:endParaRPr lang="en-US" altLang="ko-KR" sz="1100" u="sng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u="sng" spc="-150" dirty="0">
                <a:latin typeface="+mj-ea"/>
                <a:ea typeface="+mj-ea"/>
              </a:rPr>
              <a:t>할부금 차량검색</a:t>
            </a:r>
            <a:endParaRPr lang="en-US" altLang="ko-KR" sz="1100" u="sng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상담신청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FA0199-68E3-4F8C-9D74-055AD80AA74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4262852" y="2454218"/>
            <a:ext cx="1254453" cy="6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AFD0DD-72D9-40E2-BEF6-EB18337C97AE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7064994" y="2454218"/>
            <a:ext cx="936219" cy="6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93BD68-1F01-4B27-88E1-526BC1F64AB3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4262852" y="4344123"/>
            <a:ext cx="1254453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395206B-BC35-495F-8ABD-F45348FBDF2E}"/>
              </a:ext>
            </a:extLst>
          </p:cNvPr>
          <p:cNvCxnSpPr>
            <a:cxnSpLocks/>
          </p:cNvCxnSpPr>
          <p:nvPr/>
        </p:nvCxnSpPr>
        <p:spPr>
          <a:xfrm flipV="1">
            <a:off x="6291150" y="3304440"/>
            <a:ext cx="0" cy="52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3F339B-FA5A-41A0-8067-D9D60B9EE995}"/>
              </a:ext>
            </a:extLst>
          </p:cNvPr>
          <p:cNvCxnSpPr>
            <a:cxnSpLocks/>
          </p:cNvCxnSpPr>
          <p:nvPr/>
        </p:nvCxnSpPr>
        <p:spPr>
          <a:xfrm>
            <a:off x="3483586" y="3553306"/>
            <a:ext cx="0" cy="3462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0B329E83-A941-4996-BF7A-5CDE3A106FE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262852" y="2454850"/>
            <a:ext cx="1254453" cy="18892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1BC7BC-4C64-4AB6-A919-2F5CEA4FBF29}"/>
              </a:ext>
            </a:extLst>
          </p:cNvPr>
          <p:cNvSpPr txBox="1"/>
          <p:nvPr/>
        </p:nvSpPr>
        <p:spPr>
          <a:xfrm>
            <a:off x="5207665" y="3886979"/>
            <a:ext cx="834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>
                <a:solidFill>
                  <a:srgbClr val="FF0000"/>
                </a:solidFill>
              </a:rPr>
              <a:t>#</a:t>
            </a:r>
            <a:r>
              <a:rPr lang="ko-KR" altLang="en-US" sz="1100" b="1" i="1" dirty="0">
                <a:solidFill>
                  <a:srgbClr val="FF0000"/>
                </a:solidFill>
              </a:rPr>
              <a:t>최종목표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21B368-2290-440C-8159-A14B72BDE937}"/>
              </a:ext>
            </a:extLst>
          </p:cNvPr>
          <p:cNvSpPr/>
          <p:nvPr/>
        </p:nvSpPr>
        <p:spPr>
          <a:xfrm>
            <a:off x="2479164" y="522376"/>
            <a:ext cx="7233672" cy="8787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03_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홈서비스 런칭 이벤트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06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33B7E-393F-45FA-9978-AA5E8C82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홈서비스 이벤트 참여 페이지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744389-E72A-4BE7-9F50-791DF5F415FA}"/>
              </a:ext>
            </a:extLst>
          </p:cNvPr>
          <p:cNvSpPr/>
          <p:nvPr/>
        </p:nvSpPr>
        <p:spPr>
          <a:xfrm>
            <a:off x="333374" y="620688"/>
            <a:ext cx="5534770" cy="576064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54C262D-9ACA-4322-98E7-48C0D47E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3768" y="1549022"/>
            <a:ext cx="2585488" cy="119213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6DD0397-DA2C-4F78-B627-A18CD84B026E}"/>
              </a:ext>
            </a:extLst>
          </p:cNvPr>
          <p:cNvSpPr txBox="1"/>
          <p:nvPr/>
        </p:nvSpPr>
        <p:spPr>
          <a:xfrm>
            <a:off x="443983" y="1012731"/>
            <a:ext cx="5282789" cy="86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u="sng" spc="-150" dirty="0" err="1"/>
              <a:t>엠파크</a:t>
            </a:r>
            <a:r>
              <a:rPr lang="ko-KR" altLang="en-US" sz="1100" b="1" u="sng" spc="-150" dirty="0"/>
              <a:t> 홈서비스 </a:t>
            </a:r>
            <a:r>
              <a:rPr lang="en-US" altLang="ko-KR" sz="1100" b="1" u="sng" spc="-150" dirty="0"/>
              <a:t>OPEN EVENT!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50" dirty="0">
                <a:latin typeface="+mn-ea"/>
              </a:rPr>
              <a:t>홈서비스 </a:t>
            </a:r>
            <a:r>
              <a:rPr lang="en-US" altLang="ko-KR" sz="1400" b="1" spc="-150" dirty="0">
                <a:latin typeface="+mn-ea"/>
              </a:rPr>
              <a:t>SNS</a:t>
            </a:r>
            <a:r>
              <a:rPr lang="ko-KR" altLang="en-US" sz="1400" b="1" spc="-150" dirty="0">
                <a:latin typeface="+mn-ea"/>
              </a:rPr>
              <a:t>에 소개하고 </a:t>
            </a:r>
            <a:endParaRPr lang="en-US" altLang="ko-KR" sz="1400" b="1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50" dirty="0">
                <a:latin typeface="+mn-ea"/>
              </a:rPr>
              <a:t>스타벅스 아메리카노 받자</a:t>
            </a:r>
            <a:r>
              <a:rPr lang="en-US" altLang="ko-KR" sz="1400" b="1" spc="-150" dirty="0">
                <a:latin typeface="+mn-ea"/>
              </a:rPr>
              <a:t>!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06AD01A-5AA4-41BE-88A8-DB25214D3666}"/>
              </a:ext>
            </a:extLst>
          </p:cNvPr>
          <p:cNvGrpSpPr/>
          <p:nvPr/>
        </p:nvGrpSpPr>
        <p:grpSpPr>
          <a:xfrm>
            <a:off x="584217" y="1900775"/>
            <a:ext cx="1568132" cy="363927"/>
            <a:chOff x="1071484" y="1970061"/>
            <a:chExt cx="2170315" cy="503680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2A906C9B-2EA3-431C-9382-2798A0929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538" t="-7873" b="-1"/>
            <a:stretch/>
          </p:blipFill>
          <p:spPr>
            <a:xfrm>
              <a:off x="1622544" y="1970061"/>
              <a:ext cx="504169" cy="50368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F32FE533-839E-4455-9219-D54485F9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0480" y="1998535"/>
              <a:ext cx="461319" cy="44673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F5D2230-7960-449D-B6FD-4CE39ED5D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0080" y="1987566"/>
              <a:ext cx="485816" cy="46867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A51DDE2-7EDE-4D4C-AF90-44E6CE18B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-5305" r="52273"/>
            <a:stretch/>
          </p:blipFill>
          <p:spPr>
            <a:xfrm>
              <a:off x="1071484" y="1988619"/>
              <a:ext cx="525361" cy="466564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8FF4B77-E90A-4718-B954-BF6A808BEB00}"/>
              </a:ext>
            </a:extLst>
          </p:cNvPr>
          <p:cNvGrpSpPr/>
          <p:nvPr/>
        </p:nvGrpSpPr>
        <p:grpSpPr>
          <a:xfrm>
            <a:off x="4598948" y="1461599"/>
            <a:ext cx="1127824" cy="1259976"/>
            <a:chOff x="5109459" y="1005574"/>
            <a:chExt cx="1820292" cy="2033584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F658CC28-D37F-4E32-8121-E8C45DE31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35960" y="1518402"/>
              <a:ext cx="1193791" cy="1520756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56E2B20B-7D6B-4B8E-9024-C43CF414E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09459" y="1005574"/>
              <a:ext cx="1532948" cy="1952804"/>
            </a:xfrm>
            <a:prstGeom prst="rect">
              <a:avLst/>
            </a:prstGeom>
          </p:spPr>
        </p:pic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E0F6086D-1537-4CA3-AFF2-AC8DCDF6F2CD}"/>
              </a:ext>
            </a:extLst>
          </p:cNvPr>
          <p:cNvSpPr/>
          <p:nvPr/>
        </p:nvSpPr>
        <p:spPr>
          <a:xfrm>
            <a:off x="5040472" y="1244987"/>
            <a:ext cx="769656" cy="769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추첨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1,000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명</a:t>
            </a:r>
          </a:p>
        </p:txBody>
      </p:sp>
      <p:sp>
        <p:nvSpPr>
          <p:cNvPr id="86" name="모서리가 둥근 직사각형 17">
            <a:extLst>
              <a:ext uri="{FF2B5EF4-FFF2-40B4-BE49-F238E27FC236}">
                <a16:creationId xmlns:a16="http://schemas.microsoft.com/office/drawing/2014/main" id="{8E92D5EC-79B6-44F0-A970-440FD55968EF}"/>
              </a:ext>
            </a:extLst>
          </p:cNvPr>
          <p:cNvSpPr/>
          <p:nvPr/>
        </p:nvSpPr>
        <p:spPr>
          <a:xfrm>
            <a:off x="583465" y="2395119"/>
            <a:ext cx="830655" cy="243602"/>
          </a:xfrm>
          <a:prstGeom prst="roundRect">
            <a:avLst>
              <a:gd name="adj" fmla="val 42064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>
                <a:latin typeface="+mj-ea"/>
              </a:rPr>
              <a:t>이벤트 기간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CC1D78-C07F-4E2D-82BF-7F159452D92B}"/>
              </a:ext>
            </a:extLst>
          </p:cNvPr>
          <p:cNvSpPr txBox="1"/>
          <p:nvPr/>
        </p:nvSpPr>
        <p:spPr>
          <a:xfrm>
            <a:off x="1372866" y="2389962"/>
            <a:ext cx="4326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~2020.10.31(</a:t>
            </a:r>
            <a:r>
              <a:rPr lang="ko-KR" altLang="en-US" sz="1050" b="1" dirty="0"/>
              <a:t>목</a:t>
            </a:r>
            <a:r>
              <a:rPr lang="en-US" altLang="ko-KR" sz="1050" b="1" dirty="0"/>
              <a:t>)</a:t>
            </a:r>
            <a:endParaRPr lang="ko-KR" altLang="en-US" sz="1050" b="1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6B415EA-4228-471E-BA1A-3A5234742825}"/>
              </a:ext>
            </a:extLst>
          </p:cNvPr>
          <p:cNvCxnSpPr>
            <a:cxnSpLocks/>
          </p:cNvCxnSpPr>
          <p:nvPr/>
        </p:nvCxnSpPr>
        <p:spPr>
          <a:xfrm>
            <a:off x="484252" y="2784669"/>
            <a:ext cx="523301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33">
            <a:extLst>
              <a:ext uri="{FF2B5EF4-FFF2-40B4-BE49-F238E27FC236}">
                <a16:creationId xmlns:a16="http://schemas.microsoft.com/office/drawing/2014/main" id="{9F951836-1F89-4F54-A0F5-82C95285206D}"/>
              </a:ext>
            </a:extLst>
          </p:cNvPr>
          <p:cNvSpPr/>
          <p:nvPr/>
        </p:nvSpPr>
        <p:spPr>
          <a:xfrm>
            <a:off x="3985090" y="694531"/>
            <a:ext cx="1799577" cy="257488"/>
          </a:xfrm>
          <a:prstGeom prst="roundRect">
            <a:avLst>
              <a:gd name="adj" fmla="val 47983"/>
            </a:avLst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spc="-150" dirty="0" err="1">
                <a:latin typeface="+mj-ea"/>
              </a:rPr>
              <a:t>엠파크</a:t>
            </a:r>
            <a:r>
              <a:rPr lang="ko-KR" altLang="en-US" sz="900" b="1" spc="-150" dirty="0">
                <a:latin typeface="+mj-ea"/>
              </a:rPr>
              <a:t> 공식 홈페이지 </a:t>
            </a:r>
            <a:r>
              <a:rPr lang="ko-KR" altLang="en-US" sz="900" b="1" spc="-150" dirty="0" err="1">
                <a:latin typeface="+mj-ea"/>
              </a:rPr>
              <a:t>바로가기</a:t>
            </a:r>
            <a:r>
              <a:rPr lang="ko-KR" altLang="en-US" sz="900" b="1" spc="-150" dirty="0">
                <a:latin typeface="+mj-ea"/>
              </a:rPr>
              <a:t> </a:t>
            </a:r>
            <a:r>
              <a:rPr lang="en-US" altLang="ko-KR" sz="900" b="1" spc="-150" dirty="0">
                <a:latin typeface="+mj-ea"/>
              </a:rPr>
              <a:t>&gt;</a:t>
            </a:r>
            <a:endParaRPr lang="ko-KR" altLang="en-US" sz="900" b="1" spc="-150" dirty="0">
              <a:latin typeface="+mj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EC0247-8EEB-4B23-8DF1-5030E0C30967}"/>
              </a:ext>
            </a:extLst>
          </p:cNvPr>
          <p:cNvSpPr txBox="1"/>
          <p:nvPr/>
        </p:nvSpPr>
        <p:spPr>
          <a:xfrm>
            <a:off x="1454358" y="2974073"/>
            <a:ext cx="321226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50" dirty="0"/>
              <a:t>고객님의 집 앞까지 배송해드립니다</a:t>
            </a:r>
            <a:r>
              <a:rPr lang="en-US" altLang="ko-KR" sz="1050" spc="-150" dirty="0"/>
              <a:t>.</a:t>
            </a:r>
            <a:r>
              <a:rPr lang="ko-KR" altLang="en-US" sz="1050" spc="-150" dirty="0"/>
              <a:t> </a:t>
            </a:r>
            <a:endParaRPr lang="en-US" altLang="ko-KR" sz="1050" b="1" spc="-150" dirty="0"/>
          </a:p>
          <a:p>
            <a:pPr algn="ctr"/>
            <a:r>
              <a:rPr lang="ko-KR" altLang="en-US" sz="1400" b="1" spc="-150" dirty="0" err="1"/>
              <a:t>엠파크가</a:t>
            </a:r>
            <a:r>
              <a:rPr lang="ko-KR" altLang="en-US" sz="1400" b="1" spc="-150" dirty="0"/>
              <a:t> 직접 운영하는 </a:t>
            </a:r>
            <a:r>
              <a:rPr lang="ko-KR" altLang="en-US" sz="1400" b="1" spc="-150" dirty="0">
                <a:solidFill>
                  <a:srgbClr val="FF0000"/>
                </a:solidFill>
              </a:rPr>
              <a:t>홈서비스</a:t>
            </a:r>
            <a:r>
              <a:rPr lang="en-US" altLang="ko-KR" sz="1400" b="1" spc="-15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74EED27-31AC-45C4-AE27-8995F2AD0142}"/>
              </a:ext>
            </a:extLst>
          </p:cNvPr>
          <p:cNvSpPr/>
          <p:nvPr/>
        </p:nvSpPr>
        <p:spPr>
          <a:xfrm>
            <a:off x="2114854" y="3503875"/>
            <a:ext cx="1128111" cy="11281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서비스 장점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E507615-C727-45B5-8970-A880F899114A}"/>
              </a:ext>
            </a:extLst>
          </p:cNvPr>
          <p:cNvSpPr/>
          <p:nvPr/>
        </p:nvSpPr>
        <p:spPr>
          <a:xfrm>
            <a:off x="3183773" y="3503875"/>
            <a:ext cx="1128111" cy="11281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서비스 장점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B0E7079-E931-4306-A51B-F32FF1D453B0}"/>
              </a:ext>
            </a:extLst>
          </p:cNvPr>
          <p:cNvSpPr/>
          <p:nvPr/>
        </p:nvSpPr>
        <p:spPr>
          <a:xfrm>
            <a:off x="4252693" y="3503875"/>
            <a:ext cx="1128111" cy="11281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서비스 장점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FA3E4FA-1755-4AFC-AFC2-AB322F4C7250}"/>
              </a:ext>
            </a:extLst>
          </p:cNvPr>
          <p:cNvSpPr/>
          <p:nvPr/>
        </p:nvSpPr>
        <p:spPr>
          <a:xfrm>
            <a:off x="415681" y="3667821"/>
            <a:ext cx="192407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pc="-150" dirty="0"/>
              <a:t>홈서비스 </a:t>
            </a:r>
            <a:r>
              <a:rPr lang="en-US" altLang="ko-KR" sz="1100" spc="-150" dirty="0"/>
              <a:t>1:1 </a:t>
            </a:r>
            <a:r>
              <a:rPr lang="ko-KR" altLang="en-US" sz="1100" spc="-150" dirty="0"/>
              <a:t>구매문의</a:t>
            </a:r>
            <a:endParaRPr lang="en-US" altLang="ko-KR" sz="1100" spc="-150" dirty="0"/>
          </a:p>
          <a:p>
            <a:r>
              <a:rPr lang="en-US" altLang="ko-KR" sz="2400" b="1" spc="-150" dirty="0"/>
              <a:t>1544-4967</a:t>
            </a:r>
          </a:p>
          <a:p>
            <a:r>
              <a:rPr lang="ko-KR" altLang="en-US" sz="1100" spc="-150" dirty="0"/>
              <a:t>평일 오전 </a:t>
            </a:r>
            <a:r>
              <a:rPr lang="en-US" altLang="ko-KR" sz="1100" spc="-150" dirty="0"/>
              <a:t>9</a:t>
            </a:r>
            <a:r>
              <a:rPr lang="ko-KR" altLang="en-US" sz="1100" spc="-150" dirty="0"/>
              <a:t>시 </a:t>
            </a:r>
            <a:r>
              <a:rPr lang="en-US" altLang="ko-KR" sz="1100" spc="-150" dirty="0"/>
              <a:t>~ </a:t>
            </a:r>
            <a:r>
              <a:rPr lang="ko-KR" altLang="en-US" sz="1100" spc="-150" dirty="0"/>
              <a:t>오후 </a:t>
            </a:r>
            <a:r>
              <a:rPr lang="en-US" altLang="ko-KR" sz="1100" spc="-150" dirty="0"/>
              <a:t>6</a:t>
            </a:r>
            <a:r>
              <a:rPr lang="ko-KR" altLang="en-US" sz="1100" spc="-150" dirty="0"/>
              <a:t>시</a:t>
            </a:r>
            <a:endParaRPr lang="en-US" altLang="ko-KR" sz="1100" spc="-15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A6F3470-304E-41AB-9150-F0518DD01FAE}"/>
              </a:ext>
            </a:extLst>
          </p:cNvPr>
          <p:cNvGrpSpPr/>
          <p:nvPr/>
        </p:nvGrpSpPr>
        <p:grpSpPr>
          <a:xfrm>
            <a:off x="1058013" y="4845752"/>
            <a:ext cx="4085493" cy="354818"/>
            <a:chOff x="4660114" y="5885203"/>
            <a:chExt cx="4085493" cy="35481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F764364-1661-4172-9202-AB3AB3F2E1A9}"/>
                </a:ext>
              </a:extLst>
            </p:cNvPr>
            <p:cNvSpPr/>
            <p:nvPr/>
          </p:nvSpPr>
          <p:spPr>
            <a:xfrm>
              <a:off x="6980784" y="5885203"/>
              <a:ext cx="1764823" cy="354818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pc="-100" dirty="0">
                  <a:latin typeface="+mn-ea"/>
                </a:rPr>
                <a:t>홈서비스 </a:t>
              </a:r>
              <a:r>
                <a:rPr lang="ko-KR" altLang="en-US" sz="1000" spc="-100" dirty="0" err="1">
                  <a:latin typeface="+mn-ea"/>
                </a:rPr>
                <a:t>자세히보기</a:t>
              </a:r>
              <a:r>
                <a:rPr lang="ko-KR" altLang="en-US" sz="1000" spc="-100" dirty="0">
                  <a:latin typeface="+mn-ea"/>
                </a:rPr>
                <a:t> </a:t>
              </a:r>
              <a:r>
                <a:rPr lang="en-US" altLang="ko-KR" sz="1000" spc="-100" dirty="0">
                  <a:latin typeface="+mn-ea"/>
                </a:rPr>
                <a:t>&gt;</a:t>
              </a:r>
              <a:r>
                <a:rPr lang="ko-KR" altLang="en-US" sz="1000" spc="-100" dirty="0">
                  <a:latin typeface="+mn-ea"/>
                </a:rPr>
                <a:t> 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E0EEFA2-EF22-412B-97BA-7B010310D379}"/>
                </a:ext>
              </a:extLst>
            </p:cNvPr>
            <p:cNvSpPr/>
            <p:nvPr/>
          </p:nvSpPr>
          <p:spPr>
            <a:xfrm>
              <a:off x="4660114" y="5885203"/>
              <a:ext cx="2215772" cy="3548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pc="-100" dirty="0">
                  <a:solidFill>
                    <a:schemeClr val="bg1"/>
                  </a:solidFill>
                  <a:latin typeface="+mn-ea"/>
                </a:rPr>
                <a:t>홈서비스 차량보기 </a:t>
              </a:r>
              <a:r>
                <a:rPr lang="en-US" altLang="ko-KR" sz="1000" b="1" spc="-100" dirty="0">
                  <a:solidFill>
                    <a:schemeClr val="bg1"/>
                  </a:solidFill>
                  <a:latin typeface="+mn-ea"/>
                </a:rPr>
                <a:t>&gt;</a:t>
              </a:r>
              <a:r>
                <a:rPr lang="ko-KR" altLang="en-US" sz="1000" b="1" spc="-100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A8AB6157-DF93-4104-BB88-F4A96D4A89D9}"/>
              </a:ext>
            </a:extLst>
          </p:cNvPr>
          <p:cNvSpPr txBox="1"/>
          <p:nvPr/>
        </p:nvSpPr>
        <p:spPr>
          <a:xfrm>
            <a:off x="1836580" y="644177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457F2B-955C-47BE-A322-43EC11B31441}"/>
              </a:ext>
            </a:extLst>
          </p:cNvPr>
          <p:cNvSpPr txBox="1"/>
          <p:nvPr/>
        </p:nvSpPr>
        <p:spPr>
          <a:xfrm>
            <a:off x="5941167" y="951594"/>
            <a:ext cx="2606177" cy="8228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50" dirty="0">
                <a:solidFill>
                  <a:srgbClr val="FF0000"/>
                </a:solidFill>
                <a:latin typeface="+mj-ea"/>
                <a:ea typeface="+mj-ea"/>
              </a:rPr>
              <a:t>#2 </a:t>
            </a:r>
            <a:r>
              <a:rPr lang="ko-KR" altLang="en-US" sz="1200" b="1" spc="-150" dirty="0">
                <a:solidFill>
                  <a:srgbClr val="FF0000"/>
                </a:solidFill>
                <a:latin typeface="+mj-ea"/>
                <a:ea typeface="+mj-ea"/>
              </a:rPr>
              <a:t>홈서비스 소개</a:t>
            </a:r>
            <a:r>
              <a:rPr lang="en-US" altLang="ko-KR" sz="1200" b="1" spc="-150" dirty="0">
                <a:solidFill>
                  <a:srgbClr val="FF0000"/>
                </a:solidFill>
                <a:latin typeface="+mj-ea"/>
                <a:ea typeface="+mj-ea"/>
              </a:rPr>
              <a:t>&amp;</a:t>
            </a:r>
            <a:r>
              <a:rPr lang="ko-KR" altLang="en-US" sz="1200" b="1" spc="-150" dirty="0">
                <a:solidFill>
                  <a:srgbClr val="FF0000"/>
                </a:solidFill>
                <a:latin typeface="+mj-ea"/>
                <a:ea typeface="+mj-ea"/>
              </a:rPr>
              <a:t>유입경로</a:t>
            </a:r>
            <a:endParaRPr lang="en-US" altLang="ko-KR" sz="1050" u="sng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150" dirty="0" err="1">
                <a:latin typeface="+mj-ea"/>
              </a:rPr>
              <a:t>엠파크</a:t>
            </a:r>
            <a:r>
              <a:rPr lang="ko-KR" altLang="en-US" sz="1050" spc="-150" dirty="0">
                <a:latin typeface="+mj-ea"/>
              </a:rPr>
              <a:t> </a:t>
            </a:r>
            <a:r>
              <a:rPr lang="ko-KR" altLang="en-US" sz="1050" u="sng" spc="-150" dirty="0">
                <a:latin typeface="+mj-ea"/>
              </a:rPr>
              <a:t>홈서비스 소개 컨텐츠 및 홈서비스 차량 검색 페이지로 유입 경로 </a:t>
            </a:r>
            <a:endParaRPr lang="en-US" altLang="ko-KR" sz="1050" u="sng" spc="-150" dirty="0">
              <a:latin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40FB8E-988A-447A-9EB4-021EB3D2F26C}"/>
              </a:ext>
            </a:extLst>
          </p:cNvPr>
          <p:cNvSpPr txBox="1"/>
          <p:nvPr/>
        </p:nvSpPr>
        <p:spPr>
          <a:xfrm>
            <a:off x="5941167" y="586862"/>
            <a:ext cx="286945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solidFill>
                  <a:srgbClr val="FF0000"/>
                </a:solidFill>
                <a:latin typeface="+mj-ea"/>
                <a:ea typeface="+mj-ea"/>
              </a:rPr>
              <a:t>#1 PC/Mobile</a:t>
            </a:r>
            <a:r>
              <a:rPr lang="ko-KR" altLang="en-US" sz="1200" b="1" spc="-150" dirty="0">
                <a:solidFill>
                  <a:srgbClr val="FF0000"/>
                </a:solidFill>
                <a:latin typeface="+mj-ea"/>
                <a:ea typeface="+mj-ea"/>
              </a:rPr>
              <a:t> 별도 페이지작업 필요</a:t>
            </a:r>
            <a:endParaRPr lang="en-US" altLang="ko-KR" sz="1200" b="1" spc="-1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B2989FE-B311-483F-A4BE-10FCB4C102E0}"/>
              </a:ext>
            </a:extLst>
          </p:cNvPr>
          <p:cNvSpPr txBox="1"/>
          <p:nvPr/>
        </p:nvSpPr>
        <p:spPr>
          <a:xfrm>
            <a:off x="308381" y="646107"/>
            <a:ext cx="856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#1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4E7D71-5850-4B6E-8F1E-896601E6BCEF}"/>
              </a:ext>
            </a:extLst>
          </p:cNvPr>
          <p:cNvSpPr txBox="1"/>
          <p:nvPr/>
        </p:nvSpPr>
        <p:spPr>
          <a:xfrm>
            <a:off x="454869" y="2871237"/>
            <a:ext cx="856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#2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FD0E32-0CE9-40D8-AA54-687EBD297752}"/>
              </a:ext>
            </a:extLst>
          </p:cNvPr>
          <p:cNvSpPr/>
          <p:nvPr/>
        </p:nvSpPr>
        <p:spPr>
          <a:xfrm>
            <a:off x="12096" y="0"/>
            <a:ext cx="12179904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37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홈서비스 이벤트 소재 미정</a:t>
            </a:r>
            <a:endParaRPr lang="en-US" altLang="ko-KR" sz="32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43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33B7E-393F-45FA-9978-AA5E8C82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홈서비스 이벤트 참여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C92B2-0C53-496C-84AD-04EFD5B01622}"/>
              </a:ext>
            </a:extLst>
          </p:cNvPr>
          <p:cNvSpPr txBox="1"/>
          <p:nvPr/>
        </p:nvSpPr>
        <p:spPr>
          <a:xfrm>
            <a:off x="1905151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30F181-A951-4409-A1E4-F245C6838038}"/>
              </a:ext>
            </a:extLst>
          </p:cNvPr>
          <p:cNvSpPr/>
          <p:nvPr/>
        </p:nvSpPr>
        <p:spPr>
          <a:xfrm>
            <a:off x="333374" y="822006"/>
            <a:ext cx="5534770" cy="594792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16A00-0F2F-4989-B453-AC6D3FE37E46}"/>
              </a:ext>
            </a:extLst>
          </p:cNvPr>
          <p:cNvSpPr txBox="1"/>
          <p:nvPr/>
        </p:nvSpPr>
        <p:spPr>
          <a:xfrm>
            <a:off x="526236" y="886851"/>
            <a:ext cx="514904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/>
              <a:t>이벤트 참여방법</a:t>
            </a:r>
            <a:endParaRPr lang="en-US" altLang="ko-KR" sz="1400" b="1" spc="-150" dirty="0"/>
          </a:p>
          <a:p>
            <a:pPr algn="ctr"/>
            <a:r>
              <a:rPr lang="ko-KR" altLang="en-US" sz="1050" b="1" spc="-150" dirty="0">
                <a:solidFill>
                  <a:srgbClr val="FF0000"/>
                </a:solidFill>
              </a:rPr>
              <a:t>해시태그</a:t>
            </a:r>
            <a:r>
              <a:rPr lang="ko-KR" altLang="en-US" sz="1050" spc="-150" dirty="0"/>
              <a:t>와 </a:t>
            </a:r>
            <a:r>
              <a:rPr lang="ko-KR" altLang="en-US" sz="1050" b="1" spc="-150" dirty="0">
                <a:solidFill>
                  <a:srgbClr val="FF0000"/>
                </a:solidFill>
              </a:rPr>
              <a:t>이벤트  이미지</a:t>
            </a:r>
            <a:r>
              <a:rPr lang="ko-KR" altLang="en-US" sz="1050" spc="-150" dirty="0"/>
              <a:t>를 함께 </a:t>
            </a:r>
            <a:r>
              <a:rPr lang="en-US" altLang="ko-KR" sz="1050" spc="-150" dirty="0"/>
              <a:t>SNS</a:t>
            </a:r>
            <a:r>
              <a:rPr lang="ko-KR" altLang="en-US" sz="1050" spc="-150" dirty="0"/>
              <a:t> </a:t>
            </a:r>
            <a:r>
              <a:rPr lang="ko-KR" altLang="en-US" sz="1050" spc="-150" dirty="0" err="1"/>
              <a:t>게시글에</a:t>
            </a:r>
            <a:r>
              <a:rPr lang="ko-KR" altLang="en-US" sz="1050" spc="-150" dirty="0"/>
              <a:t> 작성하고 </a:t>
            </a:r>
            <a:r>
              <a:rPr lang="en-US" altLang="ko-KR" sz="1050" spc="-150" dirty="0"/>
              <a:t>URL</a:t>
            </a:r>
            <a:r>
              <a:rPr lang="ko-KR" altLang="en-US" sz="1050" spc="-150" dirty="0"/>
              <a:t>을 등록해주세요</a:t>
            </a:r>
            <a:r>
              <a:rPr lang="en-US" altLang="ko-KR" sz="1050" spc="-150" dirty="0"/>
              <a:t>.</a:t>
            </a:r>
            <a:endParaRPr lang="ko-KR" altLang="en-US" sz="1050" spc="-150" dirty="0"/>
          </a:p>
        </p:txBody>
      </p:sp>
      <p:sp>
        <p:nvSpPr>
          <p:cNvPr id="33" name="모서리가 둥근 직사각형 4">
            <a:extLst>
              <a:ext uri="{FF2B5EF4-FFF2-40B4-BE49-F238E27FC236}">
                <a16:creationId xmlns:a16="http://schemas.microsoft.com/office/drawing/2014/main" id="{415EB28B-90C9-4885-8799-CA417B584BD7}"/>
              </a:ext>
            </a:extLst>
          </p:cNvPr>
          <p:cNvSpPr/>
          <p:nvPr/>
        </p:nvSpPr>
        <p:spPr>
          <a:xfrm>
            <a:off x="424667" y="1367997"/>
            <a:ext cx="5352185" cy="1476000"/>
          </a:xfrm>
          <a:prstGeom prst="roundRect">
            <a:avLst>
              <a:gd name="adj" fmla="val 84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dirty="0"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829B9-4FA6-46FE-A99A-20D95D568799}"/>
              </a:ext>
            </a:extLst>
          </p:cNvPr>
          <p:cNvSpPr txBox="1"/>
          <p:nvPr/>
        </p:nvSpPr>
        <p:spPr>
          <a:xfrm>
            <a:off x="495282" y="1443977"/>
            <a:ext cx="18722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u="sng" dirty="0"/>
              <a:t>STEP 01.</a:t>
            </a:r>
          </a:p>
          <a:p>
            <a:endParaRPr lang="en-US" altLang="ko-KR" sz="1050" b="1" dirty="0"/>
          </a:p>
          <a:p>
            <a:r>
              <a:rPr lang="ko-KR" altLang="en-US" sz="900" b="1" dirty="0"/>
              <a:t>해시태그 버튼을 눌러 복사하고</a:t>
            </a:r>
            <a:r>
              <a:rPr lang="en-US" altLang="ko-KR" sz="900" b="1" dirty="0"/>
              <a:t>,</a:t>
            </a:r>
            <a:r>
              <a:rPr lang="ko-KR" altLang="en-US" sz="900" b="1" dirty="0"/>
              <a:t> 이벤트 페이지를 </a:t>
            </a:r>
            <a:r>
              <a:rPr lang="ko-KR" altLang="en-US" sz="900" b="1" dirty="0" err="1"/>
              <a:t>캡쳐하세요</a:t>
            </a:r>
            <a:r>
              <a:rPr lang="en-US" altLang="ko-KR" sz="900" b="1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F32D1F-5860-487F-BC14-AFD7B22A6555}"/>
              </a:ext>
            </a:extLst>
          </p:cNvPr>
          <p:cNvSpPr txBox="1"/>
          <p:nvPr/>
        </p:nvSpPr>
        <p:spPr>
          <a:xfrm>
            <a:off x="2097700" y="1528615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모서리가 둥근 직사각형 57">
            <a:extLst>
              <a:ext uri="{FF2B5EF4-FFF2-40B4-BE49-F238E27FC236}">
                <a16:creationId xmlns:a16="http://schemas.microsoft.com/office/drawing/2014/main" id="{D3D2B8CF-ACD9-4ACC-822C-A563FBF6469F}"/>
              </a:ext>
            </a:extLst>
          </p:cNvPr>
          <p:cNvSpPr/>
          <p:nvPr/>
        </p:nvSpPr>
        <p:spPr>
          <a:xfrm>
            <a:off x="557185" y="2154000"/>
            <a:ext cx="1287760" cy="322544"/>
          </a:xfrm>
          <a:prstGeom prst="roundRect">
            <a:avLst>
              <a:gd name="adj" fmla="val 30227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SansKR"/>
              </a:rPr>
              <a:t>#</a:t>
            </a:r>
            <a:r>
              <a:rPr lang="ko-KR" altLang="en-US" sz="900" b="1" dirty="0">
                <a:solidFill>
                  <a:schemeClr val="bg1"/>
                </a:solidFill>
                <a:latin typeface="NotoSansKR"/>
              </a:rPr>
              <a:t>해시태그 복사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2CA6E8-8FC8-447B-A666-54F628067B86}"/>
              </a:ext>
            </a:extLst>
          </p:cNvPr>
          <p:cNvSpPr txBox="1"/>
          <p:nvPr/>
        </p:nvSpPr>
        <p:spPr>
          <a:xfrm>
            <a:off x="2367490" y="1443977"/>
            <a:ext cx="162309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u="sng" dirty="0"/>
              <a:t>STEP 02.</a:t>
            </a:r>
          </a:p>
          <a:p>
            <a:endParaRPr lang="en-US" altLang="ko-KR" sz="1050" b="1" dirty="0"/>
          </a:p>
          <a:p>
            <a:r>
              <a:rPr lang="en-US" altLang="ko-KR" sz="900" b="1" dirty="0"/>
              <a:t>SNS</a:t>
            </a:r>
            <a:r>
              <a:rPr lang="ko-KR" altLang="en-US" sz="900" b="1" dirty="0"/>
              <a:t>에 이미지와 해시태그를 </a:t>
            </a:r>
            <a:endParaRPr lang="en-US" altLang="ko-KR" sz="900" b="1" dirty="0"/>
          </a:p>
          <a:p>
            <a:r>
              <a:rPr lang="ko-KR" altLang="en-US" sz="900" b="1" dirty="0"/>
              <a:t>넣어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게시글 작성해주세요</a:t>
            </a:r>
            <a:r>
              <a:rPr lang="en-US" altLang="ko-KR" sz="900" b="1" dirty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EA016BA-B826-43CF-AC78-65E0DF6F9916}"/>
              </a:ext>
            </a:extLst>
          </p:cNvPr>
          <p:cNvGrpSpPr/>
          <p:nvPr/>
        </p:nvGrpSpPr>
        <p:grpSpPr>
          <a:xfrm>
            <a:off x="2419376" y="2132518"/>
            <a:ext cx="1571209" cy="364641"/>
            <a:chOff x="1071484" y="1970061"/>
            <a:chExt cx="2170315" cy="50368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6EDC777-823A-4AD0-866A-4951AEBFF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538" t="-7873" b="-1"/>
            <a:stretch/>
          </p:blipFill>
          <p:spPr>
            <a:xfrm>
              <a:off x="1622544" y="1970061"/>
              <a:ext cx="504169" cy="50368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F7F936B-6AD2-4258-A5A7-72804877B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480" y="1998534"/>
              <a:ext cx="461319" cy="44673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A198FDB-87C7-4079-BAFA-913E347CC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0081" y="1987566"/>
              <a:ext cx="485816" cy="46867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FF92619-F3E0-43D7-8113-A9C455A87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-5305" r="52273"/>
            <a:stretch/>
          </p:blipFill>
          <p:spPr>
            <a:xfrm>
              <a:off x="1071484" y="1988619"/>
              <a:ext cx="525361" cy="466564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9FF6AAE-7DEE-46F8-87CE-1B8C3BAB7BA4}"/>
              </a:ext>
            </a:extLst>
          </p:cNvPr>
          <p:cNvSpPr txBox="1"/>
          <p:nvPr/>
        </p:nvSpPr>
        <p:spPr>
          <a:xfrm>
            <a:off x="3828327" y="1528615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모서리가 둥근 직사각형 72">
            <a:extLst>
              <a:ext uri="{FF2B5EF4-FFF2-40B4-BE49-F238E27FC236}">
                <a16:creationId xmlns:a16="http://schemas.microsoft.com/office/drawing/2014/main" id="{B0F098E2-3E2C-4DA2-921A-57C7EB162A3B}"/>
              </a:ext>
            </a:extLst>
          </p:cNvPr>
          <p:cNvSpPr/>
          <p:nvPr/>
        </p:nvSpPr>
        <p:spPr>
          <a:xfrm>
            <a:off x="467544" y="3407699"/>
            <a:ext cx="5309308" cy="396000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+mj-ea"/>
              </a:rPr>
              <a:t>게시글의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URL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을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입력해주세요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52" name="모서리가 둥근 직사각형 74">
            <a:extLst>
              <a:ext uri="{FF2B5EF4-FFF2-40B4-BE49-F238E27FC236}">
                <a16:creationId xmlns:a16="http://schemas.microsoft.com/office/drawing/2014/main" id="{86CC1458-49B8-4A89-9294-B1AE147B3D41}"/>
              </a:ext>
            </a:extLst>
          </p:cNvPr>
          <p:cNvSpPr/>
          <p:nvPr/>
        </p:nvSpPr>
        <p:spPr>
          <a:xfrm>
            <a:off x="3256572" y="3907910"/>
            <a:ext cx="2520280" cy="396000"/>
          </a:xfrm>
          <a:prstGeom prst="roundRect">
            <a:avLst>
              <a:gd name="adj" fmla="val 8436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+mj-ea"/>
              </a:rPr>
              <a:t>URL 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</a:rPr>
              <a:t>등록하기 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</a:rPr>
              <a:t>&gt;</a:t>
            </a:r>
            <a:endParaRPr lang="ko-KR" altLang="en-US" sz="11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1E2DD5D-B88C-4772-96C5-59760DD11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875" y="2123488"/>
            <a:ext cx="1319469" cy="4039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</p:pic>
      <p:sp>
        <p:nvSpPr>
          <p:cNvPr id="54" name="모서리가 둥근 직사각형 97">
            <a:extLst>
              <a:ext uri="{FF2B5EF4-FFF2-40B4-BE49-F238E27FC236}">
                <a16:creationId xmlns:a16="http://schemas.microsoft.com/office/drawing/2014/main" id="{DFCC1BF1-746E-44B8-85E2-6643DB88BECF}"/>
              </a:ext>
            </a:extLst>
          </p:cNvPr>
          <p:cNvSpPr/>
          <p:nvPr/>
        </p:nvSpPr>
        <p:spPr>
          <a:xfrm>
            <a:off x="467545" y="2947146"/>
            <a:ext cx="2350774" cy="396000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j-ea"/>
              </a:rPr>
              <a:t>이름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55" name="모서리가 둥근 직사각형 98">
            <a:extLst>
              <a:ext uri="{FF2B5EF4-FFF2-40B4-BE49-F238E27FC236}">
                <a16:creationId xmlns:a16="http://schemas.microsoft.com/office/drawing/2014/main" id="{2ED5173B-0F6A-45F3-8A21-71AE507EBBE8}"/>
              </a:ext>
            </a:extLst>
          </p:cNvPr>
          <p:cNvSpPr/>
          <p:nvPr/>
        </p:nvSpPr>
        <p:spPr>
          <a:xfrm>
            <a:off x="2952491" y="2942711"/>
            <a:ext cx="2824362" cy="396000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휴대폰번호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숫자만 입력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)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2AD31-9E96-46F8-ABDA-890CCA764512}"/>
              </a:ext>
            </a:extLst>
          </p:cNvPr>
          <p:cNvSpPr txBox="1"/>
          <p:nvPr/>
        </p:nvSpPr>
        <p:spPr>
          <a:xfrm>
            <a:off x="439532" y="3889347"/>
            <a:ext cx="1979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dirty="0">
                <a:latin typeface="맑은 고딕" pitchFamily="50" charset="-127"/>
              </a:rPr>
              <a:t>□ 개인정보 수집 및 </a:t>
            </a:r>
            <a:r>
              <a:rPr lang="ko-KR" altLang="en-US" sz="900" dirty="0" err="1">
                <a:latin typeface="맑은 고딕" pitchFamily="50" charset="-127"/>
              </a:rPr>
              <a:t>이용동의</a:t>
            </a:r>
            <a:endParaRPr lang="en-US" altLang="ko-KR" sz="400" dirty="0">
              <a:latin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A03DAF-3724-4EC3-8B41-18002A5211E2}"/>
              </a:ext>
            </a:extLst>
          </p:cNvPr>
          <p:cNvSpPr txBox="1"/>
          <p:nvPr/>
        </p:nvSpPr>
        <p:spPr>
          <a:xfrm>
            <a:off x="439532" y="4134762"/>
            <a:ext cx="1979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dirty="0">
                <a:latin typeface="맑은 고딕" pitchFamily="50" charset="-127"/>
              </a:rPr>
              <a:t>□ 개인정보 취급 </a:t>
            </a:r>
            <a:r>
              <a:rPr lang="ko-KR" altLang="en-US" sz="900" dirty="0" err="1">
                <a:latin typeface="맑은 고딕" pitchFamily="50" charset="-127"/>
              </a:rPr>
              <a:t>위탁동의</a:t>
            </a:r>
            <a:endParaRPr lang="en-US" altLang="ko-KR" sz="400" dirty="0">
              <a:latin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10114D-1344-40D0-9962-DEB80C2CAEC4}"/>
              </a:ext>
            </a:extLst>
          </p:cNvPr>
          <p:cNvSpPr txBox="1"/>
          <p:nvPr/>
        </p:nvSpPr>
        <p:spPr>
          <a:xfrm>
            <a:off x="447728" y="4356453"/>
            <a:ext cx="3142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맑은 고딕" pitchFamily="50" charset="-127"/>
              </a:rPr>
              <a:t>※ </a:t>
            </a:r>
            <a:r>
              <a:rPr lang="ko-KR" altLang="en-US" sz="800" dirty="0">
                <a:latin typeface="맑은 고딕" pitchFamily="50" charset="-127"/>
              </a:rPr>
              <a:t>이벤트 참여를 위해 개인정보 수집</a:t>
            </a:r>
            <a:r>
              <a:rPr lang="en-US" altLang="ko-KR" sz="800" dirty="0">
                <a:latin typeface="맑은 고딕" pitchFamily="50" charset="-127"/>
              </a:rPr>
              <a:t>/</a:t>
            </a:r>
            <a:r>
              <a:rPr lang="ko-KR" altLang="en-US" sz="800" dirty="0">
                <a:latin typeface="맑은 고딕" pitchFamily="50" charset="-127"/>
              </a:rPr>
              <a:t>활용에 동의해주세요</a:t>
            </a:r>
            <a:endParaRPr lang="en-US" altLang="ko-KR" sz="300" dirty="0">
              <a:latin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8B5BF5-8ABB-44F0-A2C1-755BBBF5E893}"/>
              </a:ext>
            </a:extLst>
          </p:cNvPr>
          <p:cNvSpPr/>
          <p:nvPr/>
        </p:nvSpPr>
        <p:spPr>
          <a:xfrm>
            <a:off x="2123254" y="3898025"/>
            <a:ext cx="828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</a:rPr>
              <a:t>자세히보기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572F7D9-01CC-4011-98A7-1F198E84ECD3}"/>
              </a:ext>
            </a:extLst>
          </p:cNvPr>
          <p:cNvSpPr/>
          <p:nvPr/>
        </p:nvSpPr>
        <p:spPr>
          <a:xfrm>
            <a:off x="2123254" y="4155608"/>
            <a:ext cx="828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</a:rPr>
              <a:t>자세히보기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FBA910-487B-47E0-B75B-D04B724CBC91}"/>
              </a:ext>
            </a:extLst>
          </p:cNvPr>
          <p:cNvSpPr/>
          <p:nvPr/>
        </p:nvSpPr>
        <p:spPr>
          <a:xfrm>
            <a:off x="928723" y="2540170"/>
            <a:ext cx="43440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spc="-150" dirty="0"/>
              <a:t>※ </a:t>
            </a:r>
            <a:r>
              <a:rPr lang="ko-KR" altLang="en-US" sz="1050" spc="-150" dirty="0"/>
              <a:t>당첨 여부는 이벤트 종료 후 </a:t>
            </a:r>
            <a:r>
              <a:rPr lang="en-US" altLang="ko-KR" sz="1050" spc="-150" dirty="0"/>
              <a:t>2</a:t>
            </a:r>
            <a:r>
              <a:rPr lang="ko-KR" altLang="en-US" sz="1050" spc="-150" dirty="0" err="1"/>
              <a:t>주이내</a:t>
            </a:r>
            <a:r>
              <a:rPr lang="ko-KR" altLang="en-US" sz="1050" spc="-150" dirty="0"/>
              <a:t> 공지됩니다</a:t>
            </a:r>
            <a:r>
              <a:rPr lang="en-US" altLang="ko-KR" sz="1050" spc="-150" dirty="0"/>
              <a:t>.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0E4E2D75-439C-40C0-9D50-CAD5051B9391}"/>
              </a:ext>
            </a:extLst>
          </p:cNvPr>
          <p:cNvGraphicFramePr>
            <a:graphicFrameLocks noGrp="1"/>
          </p:cNvGraphicFramePr>
          <p:nvPr/>
        </p:nvGraphicFramePr>
        <p:xfrm>
          <a:off x="1339479" y="5462950"/>
          <a:ext cx="354562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◀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4888E378-7F3E-4443-9FA2-B67B58630563}"/>
              </a:ext>
            </a:extLst>
          </p:cNvPr>
          <p:cNvGraphicFramePr>
            <a:graphicFrameLocks noGrp="1"/>
          </p:cNvGraphicFramePr>
          <p:nvPr/>
        </p:nvGraphicFramePr>
        <p:xfrm>
          <a:off x="447728" y="4669825"/>
          <a:ext cx="53291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47">
                  <a:extLst>
                    <a:ext uri="{9D8B030D-6E8A-4147-A177-3AD203B41FA5}">
                      <a16:colId xmlns:a16="http://schemas.microsoft.com/office/drawing/2014/main" val="3229562526"/>
                    </a:ext>
                  </a:extLst>
                </a:gridCol>
                <a:gridCol w="1019845">
                  <a:extLst>
                    <a:ext uri="{9D8B030D-6E8A-4147-A177-3AD203B41FA5}">
                      <a16:colId xmlns:a16="http://schemas.microsoft.com/office/drawing/2014/main" val="2170355404"/>
                    </a:ext>
                  </a:extLst>
                </a:gridCol>
                <a:gridCol w="3739432">
                  <a:extLst>
                    <a:ext uri="{9D8B030D-6E8A-4147-A177-3AD203B41FA5}">
                      <a16:colId xmlns:a16="http://schemas.microsoft.com/office/drawing/2014/main" val="32898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http://facebool.com/asdf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7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http://facebool.com/asdf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1035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A6C4CB53-9508-41AB-B03C-D82DB6321926}"/>
              </a:ext>
            </a:extLst>
          </p:cNvPr>
          <p:cNvSpPr txBox="1"/>
          <p:nvPr/>
        </p:nvSpPr>
        <p:spPr>
          <a:xfrm>
            <a:off x="333374" y="5777420"/>
            <a:ext cx="5534770" cy="992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b="1" dirty="0">
                <a:solidFill>
                  <a:schemeClr val="bg1"/>
                </a:solidFill>
              </a:rPr>
              <a:t>공유 이벤트 유의사항</a:t>
            </a:r>
            <a:endParaRPr lang="en-US" altLang="ko-KR" sz="9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schemeClr val="bg1"/>
                </a:solidFill>
              </a:rPr>
              <a:t>이벤트 페이지에 등록된 </a:t>
            </a:r>
            <a:r>
              <a:rPr lang="en-US" altLang="ko-KR" sz="900" spc="-150" dirty="0">
                <a:solidFill>
                  <a:schemeClr val="bg1"/>
                </a:solidFill>
              </a:rPr>
              <a:t>URL</a:t>
            </a:r>
            <a:r>
              <a:rPr lang="ko-KR" altLang="en-US" sz="900" spc="-150" dirty="0">
                <a:solidFill>
                  <a:schemeClr val="bg1"/>
                </a:solidFill>
              </a:rPr>
              <a:t>만 이벤트 참여 내용으로 인정됩니다</a:t>
            </a:r>
            <a:r>
              <a:rPr lang="en-US" altLang="ko-KR" sz="900" spc="-15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schemeClr val="bg1"/>
                </a:solidFill>
              </a:rPr>
              <a:t>공유한 </a:t>
            </a:r>
            <a:r>
              <a:rPr lang="ko-KR" altLang="en-US" sz="900" spc="-150" dirty="0" err="1">
                <a:solidFill>
                  <a:schemeClr val="bg1"/>
                </a:solidFill>
              </a:rPr>
              <a:t>게시글에는</a:t>
            </a:r>
            <a:r>
              <a:rPr lang="ko-KR" altLang="en-US" sz="900" spc="-150" dirty="0">
                <a:solidFill>
                  <a:schemeClr val="bg1"/>
                </a:solidFill>
              </a:rPr>
              <a:t> 이벤트 화면 이미지와 해시 태그가 반드시 포함되어야 하며</a:t>
            </a:r>
            <a:r>
              <a:rPr lang="en-US" altLang="ko-KR" sz="900" spc="-150" dirty="0">
                <a:solidFill>
                  <a:schemeClr val="bg1"/>
                </a:solidFill>
              </a:rPr>
              <a:t>, </a:t>
            </a:r>
            <a:r>
              <a:rPr lang="ko-KR" altLang="en-US" sz="900" spc="-150" dirty="0">
                <a:solidFill>
                  <a:schemeClr val="bg1"/>
                </a:solidFill>
              </a:rPr>
              <a:t>전체 공개 상태이어야 합니다</a:t>
            </a:r>
            <a:r>
              <a:rPr lang="en-US" altLang="ko-KR" sz="900" spc="-15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schemeClr val="bg1"/>
                </a:solidFill>
              </a:rPr>
              <a:t>이벤트 혜택은 등록된 휴대전화 번호로 발송됩니다</a:t>
            </a:r>
            <a:r>
              <a:rPr lang="en-US" altLang="ko-KR" sz="900" spc="-150" dirty="0">
                <a:solidFill>
                  <a:schemeClr val="bg1"/>
                </a:solidFill>
              </a:rPr>
              <a:t>. </a:t>
            </a:r>
            <a:r>
              <a:rPr lang="ko-KR" altLang="en-US" sz="900" spc="-150" dirty="0">
                <a:solidFill>
                  <a:schemeClr val="bg1"/>
                </a:solidFill>
              </a:rPr>
              <a:t>정보 오류 시</a:t>
            </a:r>
            <a:r>
              <a:rPr lang="en-US" altLang="ko-KR" sz="900" spc="-150" dirty="0">
                <a:solidFill>
                  <a:schemeClr val="bg1"/>
                </a:solidFill>
              </a:rPr>
              <a:t>, </a:t>
            </a:r>
            <a:r>
              <a:rPr lang="ko-KR" altLang="en-US" sz="900" spc="-150" dirty="0" err="1">
                <a:solidFill>
                  <a:schemeClr val="bg1"/>
                </a:solidFill>
              </a:rPr>
              <a:t>재발송</a:t>
            </a:r>
            <a:r>
              <a:rPr lang="ko-KR" altLang="en-US" sz="900" spc="-150" dirty="0">
                <a:solidFill>
                  <a:schemeClr val="bg1"/>
                </a:solidFill>
              </a:rPr>
              <a:t> 되지 않습니다</a:t>
            </a:r>
            <a:r>
              <a:rPr lang="en-US" altLang="ko-KR" sz="900" spc="-15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schemeClr val="bg1"/>
                </a:solidFill>
              </a:rPr>
              <a:t>이벤트 혜택은 내부 사정에 따라 사전 고지 없이 동등한 가치를 지닌 다른 상품으로 대체될 수 있습니다</a:t>
            </a:r>
            <a:r>
              <a:rPr lang="en-US" altLang="ko-KR" sz="900" spc="-15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schemeClr val="bg1"/>
                </a:solidFill>
              </a:rPr>
              <a:t>당첨 여부는 이벤트 종료 후 </a:t>
            </a:r>
            <a:r>
              <a:rPr lang="en-US" altLang="ko-KR" sz="900" spc="-150" dirty="0">
                <a:solidFill>
                  <a:schemeClr val="bg1"/>
                </a:solidFill>
              </a:rPr>
              <a:t>2</a:t>
            </a:r>
            <a:r>
              <a:rPr lang="ko-KR" altLang="en-US" sz="900" spc="-150" dirty="0" err="1">
                <a:solidFill>
                  <a:schemeClr val="bg1"/>
                </a:solidFill>
              </a:rPr>
              <a:t>주이내</a:t>
            </a:r>
            <a:r>
              <a:rPr lang="ko-KR" altLang="en-US" sz="900" spc="-150" dirty="0">
                <a:solidFill>
                  <a:schemeClr val="bg1"/>
                </a:solidFill>
              </a:rPr>
              <a:t> 공지됩니다</a:t>
            </a:r>
            <a:r>
              <a:rPr lang="en-US" altLang="ko-KR" sz="900" spc="-15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66CF86-CC5E-41CE-9742-21066E7089FC}"/>
              </a:ext>
            </a:extLst>
          </p:cNvPr>
          <p:cNvSpPr txBox="1"/>
          <p:nvPr/>
        </p:nvSpPr>
        <p:spPr>
          <a:xfrm>
            <a:off x="526236" y="2170673"/>
            <a:ext cx="343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#1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1666A1-0FDD-4D45-B33D-2BCA8519D456}"/>
              </a:ext>
            </a:extLst>
          </p:cNvPr>
          <p:cNvSpPr txBox="1"/>
          <p:nvPr/>
        </p:nvSpPr>
        <p:spPr>
          <a:xfrm>
            <a:off x="3656611" y="3958796"/>
            <a:ext cx="343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#2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EAE5FC-FB12-4946-862B-003E0146F698}"/>
              </a:ext>
            </a:extLst>
          </p:cNvPr>
          <p:cNvSpPr txBox="1"/>
          <p:nvPr/>
        </p:nvSpPr>
        <p:spPr>
          <a:xfrm>
            <a:off x="6027913" y="787020"/>
            <a:ext cx="2444352" cy="9728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solidFill>
                  <a:srgbClr val="FF0000"/>
                </a:solidFill>
                <a:latin typeface="+mj-ea"/>
                <a:ea typeface="+mj-ea"/>
              </a:rPr>
              <a:t>#1 </a:t>
            </a:r>
            <a:r>
              <a:rPr lang="ko-KR" altLang="en-US" sz="1200" b="1" spc="-150" dirty="0">
                <a:solidFill>
                  <a:srgbClr val="FF0000"/>
                </a:solidFill>
                <a:latin typeface="+mj-ea"/>
                <a:ea typeface="+mj-ea"/>
              </a:rPr>
              <a:t>해시태그 구성</a:t>
            </a:r>
            <a:endParaRPr lang="en-US" altLang="ko-KR" sz="105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150" dirty="0" err="1">
                <a:latin typeface="+mj-ea"/>
              </a:rPr>
              <a:t>엠파크</a:t>
            </a:r>
            <a:r>
              <a:rPr lang="ko-KR" altLang="en-US" sz="1050" spc="-150" dirty="0">
                <a:latin typeface="+mj-ea"/>
              </a:rPr>
              <a:t> 홈서비스 뿐만 아니라</a:t>
            </a:r>
            <a:r>
              <a:rPr lang="en-US" altLang="ko-KR" sz="1050" spc="-150" dirty="0">
                <a:latin typeface="+mj-ea"/>
              </a:rPr>
              <a:t>, </a:t>
            </a:r>
            <a:r>
              <a:rPr lang="ko-KR" altLang="en-US" sz="1050" spc="-150" dirty="0">
                <a:latin typeface="+mj-ea"/>
              </a:rPr>
              <a:t>중고차 관련 해시태그를 포함하여 </a:t>
            </a:r>
            <a:r>
              <a:rPr lang="en-US" altLang="ko-KR" sz="1050" spc="-150" dirty="0">
                <a:latin typeface="+mj-ea"/>
              </a:rPr>
              <a:t>SNS </a:t>
            </a:r>
            <a:r>
              <a:rPr lang="ko-KR" altLang="en-US" sz="1050" spc="-150" dirty="0">
                <a:latin typeface="+mj-ea"/>
              </a:rPr>
              <a:t>채널 </a:t>
            </a:r>
            <a:r>
              <a:rPr lang="en-US" altLang="ko-KR" sz="1050" spc="-150" dirty="0">
                <a:latin typeface="+mj-ea"/>
              </a:rPr>
              <a:t>&gt; </a:t>
            </a:r>
            <a:r>
              <a:rPr lang="ko-KR" altLang="en-US" sz="1050" spc="-150" dirty="0">
                <a:latin typeface="+mj-ea"/>
              </a:rPr>
              <a:t>중고차 관련 검색에 노출되도록 구성</a:t>
            </a:r>
            <a:endParaRPr lang="en-US" altLang="ko-KR" sz="1050" spc="-150" dirty="0">
              <a:latin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D51B65-7A4A-44E4-A8B4-2F9F8B0E68B7}"/>
              </a:ext>
            </a:extLst>
          </p:cNvPr>
          <p:cNvSpPr txBox="1"/>
          <p:nvPr/>
        </p:nvSpPr>
        <p:spPr>
          <a:xfrm>
            <a:off x="6027912" y="3129358"/>
            <a:ext cx="2459349" cy="10652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50" dirty="0">
                <a:solidFill>
                  <a:srgbClr val="FF0000"/>
                </a:solidFill>
                <a:latin typeface="+mj-ea"/>
                <a:ea typeface="+mj-ea"/>
              </a:rPr>
              <a:t>#2 </a:t>
            </a:r>
            <a:r>
              <a:rPr lang="ko-KR" altLang="en-US" sz="1200" b="1" spc="-150" dirty="0">
                <a:solidFill>
                  <a:srgbClr val="FF0000"/>
                </a:solidFill>
                <a:latin typeface="+mj-ea"/>
                <a:ea typeface="+mj-ea"/>
              </a:rPr>
              <a:t>이벤트 참여 등록</a:t>
            </a:r>
            <a:endParaRPr lang="en-US" altLang="ko-KR" sz="1050" u="sng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150" dirty="0">
                <a:latin typeface="+mj-ea"/>
              </a:rPr>
              <a:t>이벤트 참여 대상을 확인 하기 위한 기능으로</a:t>
            </a:r>
            <a:r>
              <a:rPr lang="en-US" altLang="ko-KR" sz="1050" spc="-150" dirty="0">
                <a:latin typeface="+mj-ea"/>
              </a:rPr>
              <a:t> </a:t>
            </a:r>
            <a:r>
              <a:rPr lang="ko-KR" altLang="en-US" sz="1050" spc="-150" dirty="0">
                <a:latin typeface="+mj-ea"/>
              </a:rPr>
              <a:t>이벤트 페이지내 참여자 이름</a:t>
            </a:r>
            <a:r>
              <a:rPr lang="en-US" altLang="ko-KR" sz="1050" spc="-150" dirty="0">
                <a:latin typeface="+mj-ea"/>
              </a:rPr>
              <a:t>, </a:t>
            </a:r>
            <a:r>
              <a:rPr lang="ko-KR" altLang="en-US" sz="1050" spc="-150" dirty="0">
                <a:latin typeface="+mj-ea"/>
              </a:rPr>
              <a:t>휴대폰번호</a:t>
            </a:r>
            <a:r>
              <a:rPr lang="en-US" altLang="ko-KR" sz="1050" spc="-150" dirty="0">
                <a:latin typeface="+mj-ea"/>
              </a:rPr>
              <a:t>, URL </a:t>
            </a:r>
            <a:r>
              <a:rPr lang="ko-KR" altLang="en-US" sz="1050" spc="-150" dirty="0">
                <a:latin typeface="+mj-ea"/>
              </a:rPr>
              <a:t>입력 기능 제공</a:t>
            </a:r>
            <a:endParaRPr lang="en-US" altLang="ko-KR" sz="1050" spc="-150" dirty="0">
              <a:latin typeface="+mj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2936D52-3BC4-4E28-9F9D-793672C0C391}"/>
              </a:ext>
            </a:extLst>
          </p:cNvPr>
          <p:cNvSpPr/>
          <p:nvPr/>
        </p:nvSpPr>
        <p:spPr>
          <a:xfrm>
            <a:off x="6227680" y="1755238"/>
            <a:ext cx="1282138" cy="127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u="sng" spc="-150" dirty="0">
                <a:latin typeface="+mj-ea"/>
              </a:rPr>
              <a:t>#</a:t>
            </a:r>
            <a:r>
              <a:rPr lang="ko-KR" altLang="en-US" sz="1050" b="1" u="sng" spc="-150" dirty="0" err="1">
                <a:latin typeface="+mj-ea"/>
              </a:rPr>
              <a:t>엠파크</a:t>
            </a:r>
            <a:r>
              <a:rPr lang="ko-KR" altLang="en-US" sz="1050" b="1" u="sng" spc="-150" dirty="0">
                <a:latin typeface="+mj-ea"/>
              </a:rPr>
              <a:t> </a:t>
            </a:r>
            <a:endParaRPr lang="en-US" altLang="ko-KR" sz="1050" b="1" u="sng" spc="-15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u="sng" spc="-150" dirty="0">
                <a:latin typeface="+mj-ea"/>
              </a:rPr>
              <a:t>#</a:t>
            </a:r>
            <a:r>
              <a:rPr lang="ko-KR" altLang="en-US" sz="1050" b="1" u="sng" spc="-150" dirty="0" err="1">
                <a:latin typeface="+mj-ea"/>
              </a:rPr>
              <a:t>엠파크홈서비스</a:t>
            </a:r>
            <a:r>
              <a:rPr lang="ko-KR" altLang="en-US" sz="1050" b="1" u="sng" spc="-150" dirty="0">
                <a:latin typeface="+mj-ea"/>
              </a:rPr>
              <a:t> </a:t>
            </a:r>
            <a:endParaRPr lang="en-US" altLang="ko-KR" sz="1050" b="1" u="sng" spc="-15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u="sng" spc="-150" dirty="0">
                <a:latin typeface="+mj-ea"/>
              </a:rPr>
              <a:t>#</a:t>
            </a:r>
            <a:r>
              <a:rPr lang="ko-KR" altLang="en-US" sz="1050" b="1" u="sng" spc="-150" dirty="0">
                <a:latin typeface="+mj-ea"/>
              </a:rPr>
              <a:t>홈서비스</a:t>
            </a:r>
            <a:endParaRPr lang="en-US" altLang="ko-KR" sz="1050" b="1" u="sng" spc="-15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050" b="1" u="sng" spc="-150" dirty="0">
                <a:latin typeface="+mj-ea"/>
              </a:rPr>
              <a:t> </a:t>
            </a:r>
            <a:r>
              <a:rPr lang="en-US" altLang="ko-KR" sz="1050" b="1" u="sng" spc="-150" dirty="0">
                <a:latin typeface="+mj-ea"/>
              </a:rPr>
              <a:t>#</a:t>
            </a:r>
            <a:r>
              <a:rPr lang="ko-KR" altLang="en-US" sz="1050" b="1" u="sng" spc="-150" dirty="0">
                <a:latin typeface="+mj-ea"/>
              </a:rPr>
              <a:t>중고차매매단지</a:t>
            </a:r>
            <a:endParaRPr lang="en-US" altLang="ko-KR" sz="1050" b="1" u="sng" spc="-15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u="sng" spc="-150" dirty="0">
                <a:latin typeface="+mj-ea"/>
              </a:rPr>
              <a:t># </a:t>
            </a:r>
            <a:r>
              <a:rPr lang="ko-KR" altLang="en-US" sz="1050" b="1" u="sng" spc="-150" dirty="0">
                <a:latin typeface="+mj-ea"/>
              </a:rPr>
              <a:t>중고차 온라인구매</a:t>
            </a:r>
            <a:endParaRPr lang="en-US" altLang="ko-KR" sz="1050" b="1" u="sng" spc="-150" dirty="0">
              <a:latin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E9EED3E-F3DA-4E24-A602-310265AE2893}"/>
              </a:ext>
            </a:extLst>
          </p:cNvPr>
          <p:cNvSpPr/>
          <p:nvPr/>
        </p:nvSpPr>
        <p:spPr>
          <a:xfrm>
            <a:off x="7431001" y="1755238"/>
            <a:ext cx="1485118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u="sng" spc="-150" dirty="0">
                <a:latin typeface="+mj-ea"/>
              </a:rPr>
              <a:t>#</a:t>
            </a:r>
            <a:r>
              <a:rPr lang="ko-KR" altLang="en-US" sz="1050" b="1" u="sng" spc="-150" dirty="0">
                <a:latin typeface="+mj-ea"/>
              </a:rPr>
              <a:t>중고차구매 </a:t>
            </a:r>
            <a:endParaRPr lang="en-US" altLang="ko-KR" sz="1050" b="1" u="sng" spc="-15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u="sng" spc="-150" dirty="0">
                <a:latin typeface="+mj-ea"/>
              </a:rPr>
              <a:t>#</a:t>
            </a:r>
            <a:r>
              <a:rPr lang="ko-KR" altLang="en-US" sz="1050" b="1" u="sng" spc="-150" dirty="0">
                <a:latin typeface="+mj-ea"/>
              </a:rPr>
              <a:t>중고차판매 </a:t>
            </a:r>
            <a:endParaRPr lang="en-US" altLang="ko-KR" sz="1050" b="1" u="sng" spc="-15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u="sng" spc="-150" dirty="0">
                <a:latin typeface="+mj-ea"/>
              </a:rPr>
              <a:t>#</a:t>
            </a:r>
            <a:r>
              <a:rPr lang="ko-KR" altLang="en-US" sz="1050" b="1" u="sng" spc="-150" dirty="0" err="1">
                <a:latin typeface="+mj-ea"/>
              </a:rPr>
              <a:t>내차구매</a:t>
            </a:r>
            <a:r>
              <a:rPr lang="ko-KR" altLang="en-US" sz="1050" b="1" u="sng" spc="-150" dirty="0">
                <a:latin typeface="+mj-ea"/>
              </a:rPr>
              <a:t> </a:t>
            </a:r>
            <a:endParaRPr lang="en-US" altLang="ko-KR" sz="1050" b="1" u="sng" spc="-15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u="sng" spc="-150" dirty="0">
                <a:latin typeface="+mj-ea"/>
              </a:rPr>
              <a:t>#</a:t>
            </a:r>
            <a:r>
              <a:rPr lang="ko-KR" altLang="en-US" sz="1050" b="1" u="sng" spc="-150" dirty="0" err="1">
                <a:latin typeface="+mj-ea"/>
              </a:rPr>
              <a:t>내차팔기</a:t>
            </a:r>
            <a:endParaRPr lang="en-US" altLang="ko-KR" sz="1050" b="1" u="sng" spc="-150" dirty="0">
              <a:latin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2DE6A5-290F-43A3-B47D-68D0BC582C36}"/>
              </a:ext>
            </a:extLst>
          </p:cNvPr>
          <p:cNvSpPr/>
          <p:nvPr/>
        </p:nvSpPr>
        <p:spPr>
          <a:xfrm>
            <a:off x="12096" y="0"/>
            <a:ext cx="12179904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37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홈서비스 이벤트 소재 미정</a:t>
            </a:r>
            <a:endParaRPr lang="en-US" altLang="ko-KR" sz="32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54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33B7E-393F-45FA-9978-AA5E8C82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홈서비스 이벤트 이미지 작업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D207ED-9C5A-494A-A7EC-AD38083B8939}"/>
              </a:ext>
            </a:extLst>
          </p:cNvPr>
          <p:cNvSpPr/>
          <p:nvPr/>
        </p:nvSpPr>
        <p:spPr>
          <a:xfrm>
            <a:off x="407368" y="935830"/>
            <a:ext cx="3391452" cy="113541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900" b="1" dirty="0">
              <a:latin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44BA25-2555-4689-B3EB-7D82B7A3B06F}"/>
              </a:ext>
            </a:extLst>
          </p:cNvPr>
          <p:cNvSpPr txBox="1"/>
          <p:nvPr/>
        </p:nvSpPr>
        <p:spPr>
          <a:xfrm>
            <a:off x="421031" y="1101959"/>
            <a:ext cx="2729718" cy="86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u="sng" spc="-150" dirty="0" err="1"/>
              <a:t>엠파크</a:t>
            </a:r>
            <a:r>
              <a:rPr lang="ko-KR" altLang="en-US" sz="1100" b="1" u="sng" spc="-150" dirty="0"/>
              <a:t> 홈서비스 </a:t>
            </a:r>
            <a:r>
              <a:rPr lang="en-US" altLang="ko-KR" sz="1100" b="1" u="sng" spc="-150" dirty="0"/>
              <a:t>OPEN EVENT!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50" dirty="0">
                <a:latin typeface="+mn-ea"/>
              </a:rPr>
              <a:t>홈서비스 </a:t>
            </a:r>
            <a:r>
              <a:rPr lang="en-US" altLang="ko-KR" sz="1400" b="1" spc="-150" dirty="0">
                <a:latin typeface="+mn-ea"/>
              </a:rPr>
              <a:t>SNS</a:t>
            </a:r>
            <a:r>
              <a:rPr lang="ko-KR" altLang="en-US" sz="1400" b="1" spc="-150" dirty="0">
                <a:latin typeface="+mn-ea"/>
              </a:rPr>
              <a:t>에 소개하고 </a:t>
            </a:r>
            <a:endParaRPr lang="en-US" altLang="ko-KR" sz="1400" b="1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50" dirty="0">
                <a:latin typeface="+mn-ea"/>
              </a:rPr>
              <a:t>스타벅스 아메리카노 받자</a:t>
            </a:r>
            <a:r>
              <a:rPr lang="en-US" altLang="ko-KR" sz="1400" b="1" spc="-150" dirty="0">
                <a:latin typeface="+mn-ea"/>
              </a:rPr>
              <a:t>!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4C1A32E-6482-4041-9134-49C65593A459}"/>
              </a:ext>
            </a:extLst>
          </p:cNvPr>
          <p:cNvGrpSpPr/>
          <p:nvPr/>
        </p:nvGrpSpPr>
        <p:grpSpPr>
          <a:xfrm>
            <a:off x="2733625" y="1121989"/>
            <a:ext cx="838769" cy="937051"/>
            <a:chOff x="5109459" y="1005574"/>
            <a:chExt cx="1820293" cy="203358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E0752D0-3105-4C22-9D1A-8D25D1170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35960" y="1518402"/>
              <a:ext cx="1193792" cy="152075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A3ED083-181D-4127-A244-3ED39E7E3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09459" y="1005574"/>
              <a:ext cx="1532948" cy="1952804"/>
            </a:xfrm>
            <a:prstGeom prst="rect">
              <a:avLst/>
            </a:prstGeom>
          </p:spPr>
        </p:pic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ADBAA7B8-03CB-4FF5-BADB-9DF47D83AD2C}"/>
              </a:ext>
            </a:extLst>
          </p:cNvPr>
          <p:cNvSpPr/>
          <p:nvPr/>
        </p:nvSpPr>
        <p:spPr>
          <a:xfrm>
            <a:off x="3196110" y="1000858"/>
            <a:ext cx="550085" cy="5500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j-ea"/>
              </a:rPr>
              <a:t>추첨</a:t>
            </a:r>
            <a:endParaRPr lang="en-US" altLang="ko-KR" sz="1050" b="1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j-ea"/>
              </a:rPr>
              <a:t>1,000</a:t>
            </a:r>
            <a:r>
              <a:rPr lang="ko-KR" altLang="en-US" sz="1050" b="1" dirty="0">
                <a:solidFill>
                  <a:schemeClr val="bg1"/>
                </a:solidFill>
                <a:latin typeface="+mj-ea"/>
              </a:rPr>
              <a:t>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39EB6B-6173-4A83-8009-6E7E5F30956F}"/>
              </a:ext>
            </a:extLst>
          </p:cNvPr>
          <p:cNvSpPr txBox="1"/>
          <p:nvPr/>
        </p:nvSpPr>
        <p:spPr>
          <a:xfrm>
            <a:off x="335360" y="620688"/>
            <a:ext cx="3463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단지안내 </a:t>
            </a:r>
            <a:r>
              <a:rPr lang="en-US" altLang="ko-KR" sz="1200" b="1" i="1" dirty="0"/>
              <a:t>&gt; </a:t>
            </a:r>
            <a:r>
              <a:rPr lang="ko-KR" altLang="en-US" sz="1200" b="1" i="1" dirty="0"/>
              <a:t>이벤트 </a:t>
            </a:r>
            <a:r>
              <a:rPr lang="en-US" altLang="ko-KR" sz="1200" b="1" i="1" dirty="0"/>
              <a:t>&gt; </a:t>
            </a:r>
            <a:r>
              <a:rPr lang="ko-KR" altLang="en-US" sz="1200" b="1" i="1" dirty="0"/>
              <a:t>이벤트 배너 </a:t>
            </a:r>
            <a:r>
              <a:rPr lang="en-US" altLang="ko-KR" sz="1200" b="1" i="1" dirty="0"/>
              <a:t>(580x190)</a:t>
            </a:r>
            <a:endParaRPr lang="ko-KR" altLang="en-US" sz="1200" b="1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1AE0CB-A4E3-4968-8A8C-E77DEC682358}"/>
              </a:ext>
            </a:extLst>
          </p:cNvPr>
          <p:cNvSpPr txBox="1"/>
          <p:nvPr/>
        </p:nvSpPr>
        <p:spPr>
          <a:xfrm>
            <a:off x="4682031" y="620688"/>
            <a:ext cx="3463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메인 </a:t>
            </a:r>
            <a:r>
              <a:rPr lang="en-US" altLang="ko-KR" sz="1200" b="1" i="1" dirty="0"/>
              <a:t>&gt; </a:t>
            </a:r>
            <a:r>
              <a:rPr lang="ko-KR" altLang="en-US" sz="1200" b="1" i="1" dirty="0"/>
              <a:t>상단 프로모션 </a:t>
            </a:r>
            <a:r>
              <a:rPr lang="en-US" altLang="ko-KR" sz="1200" b="1" i="1" dirty="0"/>
              <a:t>&gt; </a:t>
            </a:r>
            <a:r>
              <a:rPr lang="ko-KR" altLang="en-US" sz="1200" b="1" i="1" dirty="0"/>
              <a:t>이벤트 배너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CEF0E3-7B11-4CF0-B48B-F0A0E1A0489D}"/>
              </a:ext>
            </a:extLst>
          </p:cNvPr>
          <p:cNvSpPr/>
          <p:nvPr/>
        </p:nvSpPr>
        <p:spPr>
          <a:xfrm>
            <a:off x="4754039" y="929961"/>
            <a:ext cx="6624736" cy="21555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900" b="1" dirty="0">
              <a:latin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1B7D20-7666-4138-BE72-05AC727FBA97}"/>
              </a:ext>
            </a:extLst>
          </p:cNvPr>
          <p:cNvSpPr txBox="1"/>
          <p:nvPr/>
        </p:nvSpPr>
        <p:spPr>
          <a:xfrm>
            <a:off x="4851516" y="1087071"/>
            <a:ext cx="4572630" cy="62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u="sng" spc="-150" dirty="0" err="1"/>
              <a:t>엠파크</a:t>
            </a:r>
            <a:r>
              <a:rPr lang="ko-KR" altLang="en-US" sz="1100" b="1" u="sng" spc="-150" dirty="0"/>
              <a:t> 홈서비스 </a:t>
            </a:r>
            <a:r>
              <a:rPr lang="en-US" altLang="ko-KR" sz="1100" b="1" u="sng" spc="-150" dirty="0"/>
              <a:t>OPEN EVENT!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50" dirty="0">
                <a:latin typeface="+mn-ea"/>
              </a:rPr>
              <a:t>홈서비스 </a:t>
            </a:r>
            <a:r>
              <a:rPr lang="en-US" altLang="ko-KR" sz="1400" b="1" spc="-150" dirty="0">
                <a:latin typeface="+mn-ea"/>
              </a:rPr>
              <a:t>SNS</a:t>
            </a:r>
            <a:r>
              <a:rPr lang="ko-KR" altLang="en-US" sz="1400" b="1" spc="-150" dirty="0">
                <a:latin typeface="+mn-ea"/>
              </a:rPr>
              <a:t>에 소개하고 </a:t>
            </a:r>
            <a:r>
              <a:rPr lang="en-US" altLang="ko-KR" sz="1400" b="1" spc="-150" dirty="0">
                <a:latin typeface="+mn-ea"/>
              </a:rPr>
              <a:t> </a:t>
            </a:r>
            <a:r>
              <a:rPr lang="ko-KR" altLang="en-US" sz="1400" b="1" spc="-150" dirty="0">
                <a:latin typeface="+mn-ea"/>
              </a:rPr>
              <a:t>스타벅스 아메리카노 받자</a:t>
            </a:r>
            <a:r>
              <a:rPr lang="en-US" altLang="ko-KR" sz="1400" b="1" spc="-150" dirty="0">
                <a:latin typeface="+mn-ea"/>
              </a:rPr>
              <a:t>!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8D59862-A76F-43B0-8058-4F7E45896CCE}"/>
              </a:ext>
            </a:extLst>
          </p:cNvPr>
          <p:cNvSpPr/>
          <p:nvPr/>
        </p:nvSpPr>
        <p:spPr>
          <a:xfrm>
            <a:off x="7937398" y="1871847"/>
            <a:ext cx="1138139" cy="11381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50" dirty="0">
                <a:solidFill>
                  <a:schemeClr val="tx1"/>
                </a:solidFill>
              </a:rPr>
              <a:t>서비스 장점</a:t>
            </a:r>
            <a:endParaRPr lang="en-US" altLang="ko-KR" sz="1000" spc="-1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50" dirty="0">
                <a:solidFill>
                  <a:schemeClr val="tx1"/>
                </a:solidFill>
              </a:rPr>
              <a:t>IMAGE</a:t>
            </a:r>
            <a:endParaRPr lang="ko-KR" altLang="en-US" sz="1000" spc="-15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4CF3690-4337-4898-B24D-B4B487837DCD}"/>
              </a:ext>
            </a:extLst>
          </p:cNvPr>
          <p:cNvSpPr/>
          <p:nvPr/>
        </p:nvSpPr>
        <p:spPr>
          <a:xfrm>
            <a:off x="8941321" y="1871847"/>
            <a:ext cx="1138139" cy="11381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50" dirty="0">
                <a:solidFill>
                  <a:schemeClr val="tx1"/>
                </a:solidFill>
              </a:rPr>
              <a:t>서비스 장점</a:t>
            </a:r>
            <a:endParaRPr lang="en-US" altLang="ko-KR" sz="1000" spc="-1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50" dirty="0">
                <a:solidFill>
                  <a:schemeClr val="tx1"/>
                </a:solidFill>
              </a:rPr>
              <a:t>IMAGE</a:t>
            </a:r>
            <a:endParaRPr lang="ko-KR" altLang="en-US" sz="1000" spc="-15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1999877-A394-4153-8B71-516789259B00}"/>
              </a:ext>
            </a:extLst>
          </p:cNvPr>
          <p:cNvSpPr/>
          <p:nvPr/>
        </p:nvSpPr>
        <p:spPr>
          <a:xfrm>
            <a:off x="9945244" y="1871847"/>
            <a:ext cx="1138139" cy="11381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50" dirty="0">
                <a:solidFill>
                  <a:schemeClr val="tx1"/>
                </a:solidFill>
              </a:rPr>
              <a:t>서비스 장점</a:t>
            </a:r>
            <a:endParaRPr lang="en-US" altLang="ko-KR" sz="1000" spc="-1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50" dirty="0">
                <a:solidFill>
                  <a:schemeClr val="tx1"/>
                </a:solidFill>
              </a:rPr>
              <a:t>IMAGE</a:t>
            </a:r>
            <a:endParaRPr lang="ko-KR" altLang="en-US" sz="1000" spc="-150" dirty="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491E6F-569C-40F0-B2CB-E17DB799E02B}"/>
              </a:ext>
            </a:extLst>
          </p:cNvPr>
          <p:cNvGrpSpPr/>
          <p:nvPr/>
        </p:nvGrpSpPr>
        <p:grpSpPr>
          <a:xfrm>
            <a:off x="6845720" y="1998603"/>
            <a:ext cx="838769" cy="937051"/>
            <a:chOff x="5109459" y="1005574"/>
            <a:chExt cx="1820293" cy="2033584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F79C6E4-2571-4B6A-89FE-A523193EB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35960" y="1518402"/>
              <a:ext cx="1193792" cy="152075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0916A23-827A-4804-A791-3B11675B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09459" y="1005574"/>
              <a:ext cx="1532948" cy="1952804"/>
            </a:xfrm>
            <a:prstGeom prst="rect">
              <a:avLst/>
            </a:prstGeom>
          </p:spPr>
        </p:pic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E6741041-2C8C-46FC-9AFE-15A4CB7506E1}"/>
              </a:ext>
            </a:extLst>
          </p:cNvPr>
          <p:cNvSpPr/>
          <p:nvPr/>
        </p:nvSpPr>
        <p:spPr>
          <a:xfrm>
            <a:off x="7308205" y="1877472"/>
            <a:ext cx="550085" cy="5500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j-ea"/>
              </a:rPr>
              <a:t>추첨</a:t>
            </a:r>
            <a:endParaRPr lang="en-US" altLang="ko-KR" sz="1050" b="1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j-ea"/>
              </a:rPr>
              <a:t>1,000</a:t>
            </a:r>
            <a:r>
              <a:rPr lang="ko-KR" altLang="en-US" sz="1050" b="1" dirty="0">
                <a:solidFill>
                  <a:schemeClr val="bg1"/>
                </a:solidFill>
                <a:latin typeface="+mj-ea"/>
              </a:rPr>
              <a:t>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40D9-F4F3-46AC-8F7E-E0A50865844A}"/>
              </a:ext>
            </a:extLst>
          </p:cNvPr>
          <p:cNvSpPr txBox="1"/>
          <p:nvPr/>
        </p:nvSpPr>
        <p:spPr>
          <a:xfrm>
            <a:off x="335360" y="3089174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단지안내 </a:t>
            </a:r>
            <a:r>
              <a:rPr lang="en-US" altLang="ko-KR" sz="1200" b="1" i="1" dirty="0"/>
              <a:t>&gt; </a:t>
            </a:r>
            <a:r>
              <a:rPr lang="ko-KR" altLang="en-US" sz="1200" b="1" i="1" dirty="0"/>
              <a:t>이벤트 </a:t>
            </a:r>
            <a:r>
              <a:rPr lang="en-US" altLang="ko-KR" sz="1200" b="1" i="1" dirty="0"/>
              <a:t>&gt; </a:t>
            </a:r>
            <a:r>
              <a:rPr lang="ko-KR" altLang="en-US" sz="1200" b="1" i="1" dirty="0"/>
              <a:t>이벤트 배너 </a:t>
            </a:r>
            <a:r>
              <a:rPr lang="en-US" altLang="ko-KR" sz="1200" b="1" i="1" dirty="0"/>
              <a:t>&gt; </a:t>
            </a:r>
            <a:r>
              <a:rPr lang="ko-KR" altLang="en-US" sz="1200" b="1" i="1" dirty="0"/>
              <a:t>상세 이미지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88E04A-6BD2-4F28-AB86-F57273ECA69F}"/>
              </a:ext>
            </a:extLst>
          </p:cNvPr>
          <p:cNvSpPr/>
          <p:nvPr/>
        </p:nvSpPr>
        <p:spPr>
          <a:xfrm>
            <a:off x="421031" y="3459564"/>
            <a:ext cx="6624736" cy="3193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1000" b="1" dirty="0">
                <a:latin typeface="+mj-ea"/>
              </a:rPr>
              <a:t>홈서비스 이벤트 상세 페이지로 진입하기 위한</a:t>
            </a:r>
            <a:endParaRPr lang="en-US" altLang="ko-KR" sz="1000" b="1" dirty="0">
              <a:latin typeface="+mj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b="1" dirty="0">
                <a:latin typeface="+mj-ea"/>
              </a:rPr>
              <a:t>이벤트 요약 이미지 필요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C87C9EB-9264-462E-87EF-600E3765024B}"/>
              </a:ext>
            </a:extLst>
          </p:cNvPr>
          <p:cNvSpPr/>
          <p:nvPr/>
        </p:nvSpPr>
        <p:spPr>
          <a:xfrm>
            <a:off x="4917813" y="2514810"/>
            <a:ext cx="1524932" cy="377381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050" dirty="0"/>
              <a:t>이벤트 참여하기 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A5545F-A09A-46BA-8201-4D295CACAAC8}"/>
              </a:ext>
            </a:extLst>
          </p:cNvPr>
          <p:cNvSpPr/>
          <p:nvPr/>
        </p:nvSpPr>
        <p:spPr>
          <a:xfrm>
            <a:off x="12096" y="0"/>
            <a:ext cx="12179904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37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홈서비스 이벤트 소재 미정</a:t>
            </a:r>
            <a:endParaRPr lang="en-US" altLang="ko-KR" sz="32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42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3DC57F48-44A5-45DB-8DFB-A71B8CDA1C83}"/>
              </a:ext>
            </a:extLst>
          </p:cNvPr>
          <p:cNvGrpSpPr/>
          <p:nvPr/>
        </p:nvGrpSpPr>
        <p:grpSpPr>
          <a:xfrm>
            <a:off x="2406610" y="2072692"/>
            <a:ext cx="7358259" cy="3604046"/>
            <a:chOff x="807063" y="2072692"/>
            <a:chExt cx="7358259" cy="36040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78CBFFF-EBA7-4B1A-949B-B66DCCC2BAEE}"/>
                </a:ext>
              </a:extLst>
            </p:cNvPr>
            <p:cNvSpPr/>
            <p:nvPr/>
          </p:nvSpPr>
          <p:spPr>
            <a:xfrm>
              <a:off x="807063" y="3878583"/>
              <a:ext cx="2153952" cy="168110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5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+mn-ea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11958F5-B055-4E45-9167-B2D9723F24C1}"/>
                </a:ext>
              </a:extLst>
            </p:cNvPr>
            <p:cNvSpPr/>
            <p:nvPr/>
          </p:nvSpPr>
          <p:spPr>
            <a:xfrm>
              <a:off x="6403374" y="4638467"/>
              <a:ext cx="1547689" cy="529113"/>
            </a:xfrm>
            <a:prstGeom prst="roundRect">
              <a:avLst>
                <a:gd name="adj" fmla="val 11553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+mn-ea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B82C142-A4AA-4831-B447-4B6752C57DC6}"/>
                </a:ext>
              </a:extLst>
            </p:cNvPr>
            <p:cNvSpPr/>
            <p:nvPr/>
          </p:nvSpPr>
          <p:spPr>
            <a:xfrm>
              <a:off x="3920446" y="4638467"/>
              <a:ext cx="1547689" cy="1029424"/>
            </a:xfrm>
            <a:prstGeom prst="roundRect">
              <a:avLst>
                <a:gd name="adj" fmla="val 11553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6294BE-FEFD-4F2B-8BE7-56A6E504FE8A}"/>
                </a:ext>
              </a:extLst>
            </p:cNvPr>
            <p:cNvSpPr/>
            <p:nvPr/>
          </p:nvSpPr>
          <p:spPr>
            <a:xfrm>
              <a:off x="1115616" y="4638520"/>
              <a:ext cx="1547689" cy="765518"/>
            </a:xfrm>
            <a:prstGeom prst="roundRect">
              <a:avLst>
                <a:gd name="adj" fmla="val 11553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CF72EEA-E5FC-4184-B3AB-C868BC57522B}"/>
                </a:ext>
              </a:extLst>
            </p:cNvPr>
            <p:cNvSpPr/>
            <p:nvPr/>
          </p:nvSpPr>
          <p:spPr>
            <a:xfrm>
              <a:off x="6395530" y="2742061"/>
              <a:ext cx="1632854" cy="239180"/>
            </a:xfrm>
            <a:prstGeom prst="roundRect">
              <a:avLst>
                <a:gd name="adj" fmla="val 11553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+mn-ea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F1F914-190F-4078-A7B7-4975A39BD9AA}"/>
                </a:ext>
              </a:extLst>
            </p:cNvPr>
            <p:cNvSpPr/>
            <p:nvPr/>
          </p:nvSpPr>
          <p:spPr>
            <a:xfrm>
              <a:off x="1115620" y="2758970"/>
              <a:ext cx="1656180" cy="731291"/>
            </a:xfrm>
            <a:prstGeom prst="roundRect">
              <a:avLst>
                <a:gd name="adj" fmla="val 11553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+mn-ea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8A6AFA2-1CBF-4EE6-8D16-5E9FE5098E7B}"/>
                </a:ext>
              </a:extLst>
            </p:cNvPr>
            <p:cNvSpPr/>
            <p:nvPr/>
          </p:nvSpPr>
          <p:spPr>
            <a:xfrm>
              <a:off x="3905481" y="2741928"/>
              <a:ext cx="1559962" cy="511794"/>
            </a:xfrm>
            <a:prstGeom prst="roundRect">
              <a:avLst>
                <a:gd name="adj" fmla="val 11553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9EB48B5-3BCA-4E5E-BC4D-8358EFEC7445}"/>
                </a:ext>
              </a:extLst>
            </p:cNvPr>
            <p:cNvSpPr/>
            <p:nvPr/>
          </p:nvSpPr>
          <p:spPr>
            <a:xfrm>
              <a:off x="1115616" y="2220850"/>
              <a:ext cx="1547689" cy="46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u="sng" spc="-100">
                  <a:solidFill>
                    <a:schemeClr val="tx1"/>
                  </a:solidFill>
                  <a:latin typeface="+mn-ea"/>
                </a:rPr>
                <a:t>메인 페이지</a:t>
              </a:r>
              <a:endParaRPr lang="en-US" altLang="ko-KR" sz="1200" b="1" u="sng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3633E5-8B98-40DE-9BA0-967E56A73AE0}"/>
                </a:ext>
              </a:extLst>
            </p:cNvPr>
            <p:cNvSpPr txBox="1"/>
            <p:nvPr/>
          </p:nvSpPr>
          <p:spPr>
            <a:xfrm>
              <a:off x="1115616" y="2703352"/>
              <a:ext cx="1763656" cy="82137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50" dirty="0">
                  <a:latin typeface="+mj-ea"/>
                  <a:ea typeface="+mj-ea"/>
                </a:rPr>
                <a:t>홈서비스 컨텐츠</a:t>
              </a:r>
              <a:endParaRPr lang="en-US" altLang="ko-KR" sz="1100" spc="-150" dirty="0">
                <a:latin typeface="+mj-ea"/>
                <a:ea typeface="+mj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50" dirty="0" err="1">
                  <a:latin typeface="+mj-ea"/>
                  <a:ea typeface="+mj-ea"/>
                </a:rPr>
                <a:t>엠파크캐피탈</a:t>
              </a:r>
              <a:r>
                <a:rPr lang="ko-KR" altLang="en-US" sz="1100" spc="-150" dirty="0">
                  <a:latin typeface="+mj-ea"/>
                  <a:ea typeface="+mj-ea"/>
                </a:rPr>
                <a:t> 컨텐츠</a:t>
              </a:r>
              <a:endParaRPr lang="en-US" altLang="ko-KR" sz="1100" spc="-150" dirty="0">
                <a:latin typeface="+mj-ea"/>
                <a:ea typeface="+mj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spc="-150" dirty="0">
                  <a:latin typeface="+mj-ea"/>
                </a:rPr>
                <a:t>UI/UX</a:t>
              </a:r>
              <a:r>
                <a:rPr lang="ko-KR" altLang="en-US" sz="1100" spc="-150" dirty="0">
                  <a:latin typeface="+mj-ea"/>
                </a:rPr>
                <a:t> 개선</a:t>
              </a:r>
              <a:r>
                <a:rPr lang="en-US" altLang="ko-KR" sz="1100" spc="-150" dirty="0">
                  <a:latin typeface="+mj-ea"/>
                </a:rPr>
                <a:t>, </a:t>
              </a:r>
              <a:r>
                <a:rPr lang="ko-KR" altLang="en-US" sz="1100" spc="-150" dirty="0">
                  <a:latin typeface="+mj-ea"/>
                </a:rPr>
                <a:t>메뉴구조 변경</a:t>
              </a:r>
              <a:endParaRPr lang="en-US" altLang="ko-KR" sz="1100" spc="-150" dirty="0">
                <a:latin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EB213C-C010-401D-8D43-A34BC0384E3D}"/>
                </a:ext>
              </a:extLst>
            </p:cNvPr>
            <p:cNvSpPr txBox="1"/>
            <p:nvPr/>
          </p:nvSpPr>
          <p:spPr>
            <a:xfrm>
              <a:off x="3905481" y="2693935"/>
              <a:ext cx="1763656" cy="56746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50" dirty="0">
                  <a:latin typeface="+mj-ea"/>
                  <a:ea typeface="+mj-ea"/>
                </a:rPr>
                <a:t>서비스 소개</a:t>
              </a:r>
              <a:endParaRPr lang="en-US" altLang="ko-KR" sz="1100" spc="-150" dirty="0">
                <a:latin typeface="+mj-ea"/>
                <a:ea typeface="+mj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50" dirty="0">
                  <a:latin typeface="+mj-ea"/>
                  <a:ea typeface="+mj-ea"/>
                </a:rPr>
                <a:t>홈서비스 차량검색</a:t>
              </a:r>
              <a:endParaRPr lang="en-US" altLang="ko-KR" sz="1100" spc="-150" dirty="0">
                <a:latin typeface="+mj-ea"/>
                <a:ea typeface="+mj-ea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CD6F8C0-2ED8-4434-8D89-BC0A234FC2C3}"/>
                </a:ext>
              </a:extLst>
            </p:cNvPr>
            <p:cNvSpPr/>
            <p:nvPr/>
          </p:nvSpPr>
          <p:spPr>
            <a:xfrm>
              <a:off x="1552258" y="2072692"/>
              <a:ext cx="674405" cy="228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72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spc="-100">
                  <a:solidFill>
                    <a:schemeClr val="bg1"/>
                  </a:solidFill>
                  <a:latin typeface="+mn-ea"/>
                </a:rPr>
                <a:t>개선</a:t>
              </a:r>
              <a:endParaRPr lang="en-US" altLang="ko-KR" sz="10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E2FC50E-954F-4B1F-9185-7F3687320DDC}"/>
                </a:ext>
              </a:extLst>
            </p:cNvPr>
            <p:cNvSpPr/>
            <p:nvPr/>
          </p:nvSpPr>
          <p:spPr>
            <a:xfrm>
              <a:off x="3917758" y="2220850"/>
              <a:ext cx="1547689" cy="4667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u="sng" spc="-100" dirty="0">
                  <a:solidFill>
                    <a:schemeClr val="tx1"/>
                  </a:solidFill>
                  <a:latin typeface="+mn-ea"/>
                </a:rPr>
                <a:t>홈서비스</a:t>
              </a:r>
              <a:endParaRPr lang="en-US" altLang="ko-KR" sz="1200" b="1" u="sng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C028913-B4A9-4B43-816F-3B06323E5314}"/>
                </a:ext>
              </a:extLst>
            </p:cNvPr>
            <p:cNvSpPr/>
            <p:nvPr/>
          </p:nvSpPr>
          <p:spPr>
            <a:xfrm>
              <a:off x="4354400" y="2072692"/>
              <a:ext cx="674405" cy="2280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72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spc="-100" dirty="0">
                  <a:solidFill>
                    <a:schemeClr val="bg1"/>
                  </a:solidFill>
                  <a:latin typeface="+mn-ea"/>
                </a:rPr>
                <a:t>신규메뉴</a:t>
              </a:r>
              <a:endParaRPr lang="en-US" altLang="ko-KR" sz="10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181ED9-A77F-4B79-BCC0-08D3AEB7C746}"/>
                </a:ext>
              </a:extLst>
            </p:cNvPr>
            <p:cNvSpPr txBox="1"/>
            <p:nvPr/>
          </p:nvSpPr>
          <p:spPr>
            <a:xfrm>
              <a:off x="3917758" y="4601444"/>
              <a:ext cx="1763656" cy="107529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50" dirty="0">
                  <a:latin typeface="+mj-ea"/>
                </a:rPr>
                <a:t>홈서비스 컨텐츠 추가</a:t>
              </a:r>
              <a:endParaRPr lang="en-US" altLang="ko-KR" sz="1100" spc="-150" dirty="0">
                <a:latin typeface="+mj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50" dirty="0">
                  <a:latin typeface="+mj-ea"/>
                </a:rPr>
                <a:t>할부조회 기능 추가</a:t>
              </a:r>
              <a:endParaRPr lang="en-US" altLang="ko-KR" sz="1100" spc="-150" dirty="0">
                <a:latin typeface="+mj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50" dirty="0">
                  <a:latin typeface="+mj-ea"/>
                </a:rPr>
                <a:t>차량 정보 고도화</a:t>
              </a:r>
              <a:endParaRPr lang="en-US" altLang="ko-KR" sz="1100" spc="-150" dirty="0">
                <a:latin typeface="+mj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spc="-150" dirty="0">
                  <a:latin typeface="+mj-ea"/>
                </a:rPr>
                <a:t>UI/UX </a:t>
              </a:r>
              <a:r>
                <a:rPr lang="ko-KR" altLang="en-US" sz="1100" spc="-150" dirty="0">
                  <a:latin typeface="+mj-ea"/>
                </a:rPr>
                <a:t>개선</a:t>
              </a:r>
              <a:endParaRPr lang="en-US" altLang="ko-KR" sz="1100" spc="-150" dirty="0">
                <a:latin typeface="+mj-ea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301AA36-2EB3-445E-8E73-3C4AECE5A923}"/>
                </a:ext>
              </a:extLst>
            </p:cNvPr>
            <p:cNvSpPr/>
            <p:nvPr/>
          </p:nvSpPr>
          <p:spPr>
            <a:xfrm>
              <a:off x="3917758" y="4110755"/>
              <a:ext cx="1547689" cy="46673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u="sng" spc="-100" dirty="0" err="1">
                  <a:solidFill>
                    <a:schemeClr val="bg1"/>
                  </a:solidFill>
                  <a:latin typeface="+mn-ea"/>
                </a:rPr>
                <a:t>차량상세</a:t>
              </a:r>
              <a:endParaRPr lang="en-US" altLang="ko-KR" sz="1200" b="1" u="sng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B3CD8D5-3A3E-4F0B-8157-8FF1DD1D8D7A}"/>
                </a:ext>
              </a:extLst>
            </p:cNvPr>
            <p:cNvSpPr/>
            <p:nvPr/>
          </p:nvSpPr>
          <p:spPr>
            <a:xfrm>
              <a:off x="4354400" y="3962597"/>
              <a:ext cx="674405" cy="228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72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spc="-100" dirty="0">
                  <a:solidFill>
                    <a:schemeClr val="bg1"/>
                  </a:solidFill>
                  <a:latin typeface="+mn-ea"/>
                </a:rPr>
                <a:t>개선</a:t>
              </a:r>
              <a:endParaRPr lang="en-US" altLang="ko-KR" sz="10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F294B94-F6B9-4AA8-B5AD-4ADBA3057AC3}"/>
                </a:ext>
              </a:extLst>
            </p:cNvPr>
            <p:cNvSpPr/>
            <p:nvPr/>
          </p:nvSpPr>
          <p:spPr>
            <a:xfrm>
              <a:off x="6401666" y="2220850"/>
              <a:ext cx="1547689" cy="46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u="sng" spc="-100" dirty="0">
                  <a:solidFill>
                    <a:schemeClr val="tx1"/>
                  </a:solidFill>
                  <a:latin typeface="+mn-ea"/>
                </a:rPr>
                <a:t>홈서비스 이벤트</a:t>
              </a:r>
              <a:endParaRPr lang="en-US" altLang="ko-KR" sz="1200" b="1" u="sng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82B3DA-5DF4-4540-A28B-A688CECED944}"/>
                </a:ext>
              </a:extLst>
            </p:cNvPr>
            <p:cNvSpPr txBox="1"/>
            <p:nvPr/>
          </p:nvSpPr>
          <p:spPr>
            <a:xfrm>
              <a:off x="6397987" y="2693935"/>
              <a:ext cx="1763656" cy="31354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50" dirty="0">
                  <a:latin typeface="+mj-ea"/>
                  <a:ea typeface="+mj-ea"/>
                </a:rPr>
                <a:t>런칭 이벤트 페이지 오픈</a:t>
              </a:r>
              <a:endParaRPr lang="en-US" altLang="ko-KR" sz="1100" spc="-150" dirty="0">
                <a:latin typeface="+mj-ea"/>
                <a:ea typeface="+mj-ea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E1B52C1-C31A-4183-ADB8-1DEFCD7FC54D}"/>
                </a:ext>
              </a:extLst>
            </p:cNvPr>
            <p:cNvSpPr/>
            <p:nvPr/>
          </p:nvSpPr>
          <p:spPr>
            <a:xfrm>
              <a:off x="6838308" y="2072692"/>
              <a:ext cx="674405" cy="2280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72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spc="-100" dirty="0">
                  <a:solidFill>
                    <a:schemeClr val="bg1"/>
                  </a:solidFill>
                  <a:latin typeface="+mn-ea"/>
                </a:rPr>
                <a:t>런칭 이벤트</a:t>
              </a:r>
              <a:endParaRPr lang="en-US" altLang="ko-KR" sz="10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21389B8-16F8-4515-AA2E-AB6620D8CC72}"/>
                </a:ext>
              </a:extLst>
            </p:cNvPr>
            <p:cNvSpPr/>
            <p:nvPr/>
          </p:nvSpPr>
          <p:spPr>
            <a:xfrm>
              <a:off x="1115616" y="4110755"/>
              <a:ext cx="1547689" cy="4667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u="sng" spc="-100" dirty="0">
                  <a:solidFill>
                    <a:schemeClr val="tx1"/>
                  </a:solidFill>
                  <a:latin typeface="+mn-ea"/>
                </a:rPr>
                <a:t>금융</a:t>
              </a:r>
              <a:r>
                <a:rPr lang="en-US" altLang="ko-KR" sz="1200" b="1" u="sng" spc="-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b="1" u="sng" spc="-100" dirty="0" err="1">
                  <a:solidFill>
                    <a:schemeClr val="tx1"/>
                  </a:solidFill>
                  <a:latin typeface="+mn-ea"/>
                </a:rPr>
                <a:t>엠파크캐피탈</a:t>
              </a:r>
              <a:r>
                <a:rPr lang="en-US" altLang="ko-KR" sz="1200" b="1" u="sng" spc="-100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C0F4B05-A6CC-4F99-8BA8-AB0F8514ACCD}"/>
                </a:ext>
              </a:extLst>
            </p:cNvPr>
            <p:cNvSpPr/>
            <p:nvPr/>
          </p:nvSpPr>
          <p:spPr>
            <a:xfrm>
              <a:off x="1552258" y="3962597"/>
              <a:ext cx="674405" cy="2280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72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spc="-100" dirty="0">
                  <a:solidFill>
                    <a:schemeClr val="bg1"/>
                  </a:solidFill>
                  <a:latin typeface="+mn-ea"/>
                </a:rPr>
                <a:t>신규메뉴</a:t>
              </a:r>
              <a:endParaRPr lang="en-US" altLang="ko-KR" sz="10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87C044-46E7-48A6-A404-0619C2C6AE15}"/>
                </a:ext>
              </a:extLst>
            </p:cNvPr>
            <p:cNvSpPr txBox="1"/>
            <p:nvPr/>
          </p:nvSpPr>
          <p:spPr>
            <a:xfrm>
              <a:off x="1115616" y="4574444"/>
              <a:ext cx="1763656" cy="82137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u="sng" spc="-150" dirty="0">
                  <a:latin typeface="+mj-ea"/>
                  <a:ea typeface="+mj-ea"/>
                </a:rPr>
                <a:t>서비스 소개</a:t>
              </a:r>
              <a:endParaRPr lang="en-US" altLang="ko-KR" sz="1100" u="sng" spc="-150" dirty="0">
                <a:latin typeface="+mj-ea"/>
                <a:ea typeface="+mj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u="sng" spc="-150" dirty="0">
                  <a:latin typeface="+mj-ea"/>
                  <a:ea typeface="+mj-ea"/>
                </a:rPr>
                <a:t>할부금 차량검색</a:t>
              </a:r>
              <a:endParaRPr lang="en-US" altLang="ko-KR" sz="1100" u="sng" spc="-150" dirty="0">
                <a:latin typeface="+mj-ea"/>
                <a:ea typeface="+mj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50" dirty="0">
                  <a:latin typeface="+mj-ea"/>
                  <a:ea typeface="+mj-ea"/>
                </a:rPr>
                <a:t>상담신청</a:t>
              </a:r>
              <a:endParaRPr lang="en-US" altLang="ko-KR" sz="1100" spc="-150" dirty="0"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32EC3F-6904-45CF-8764-47EE08408EAC}"/>
                </a:ext>
              </a:extLst>
            </p:cNvPr>
            <p:cNvSpPr txBox="1"/>
            <p:nvPr/>
          </p:nvSpPr>
          <p:spPr>
            <a:xfrm>
              <a:off x="6401666" y="4601444"/>
              <a:ext cx="1763656" cy="56746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50" dirty="0">
                  <a:latin typeface="+mj-ea"/>
                </a:rPr>
                <a:t>홈서비스 컨텐츠</a:t>
              </a:r>
              <a:endParaRPr lang="en-US" altLang="ko-KR" sz="1100" spc="-150" dirty="0">
                <a:latin typeface="+mj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spc="-150" dirty="0">
                  <a:latin typeface="+mj-ea"/>
                </a:rPr>
                <a:t>UI/UX </a:t>
              </a:r>
              <a:r>
                <a:rPr lang="ko-KR" altLang="en-US" sz="1100" spc="-150" dirty="0">
                  <a:latin typeface="+mj-ea"/>
                </a:rPr>
                <a:t>개선</a:t>
              </a:r>
              <a:endParaRPr lang="en-US" altLang="ko-KR" sz="1100" spc="-150" dirty="0">
                <a:latin typeface="+mj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6DD5829-F75F-4EAB-A38A-260A713B4186}"/>
                </a:ext>
              </a:extLst>
            </p:cNvPr>
            <p:cNvSpPr/>
            <p:nvPr/>
          </p:nvSpPr>
          <p:spPr>
            <a:xfrm>
              <a:off x="6401666" y="4110755"/>
              <a:ext cx="1547689" cy="4667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u="sng" spc="-100" dirty="0">
                  <a:solidFill>
                    <a:schemeClr val="tx1"/>
                  </a:solidFill>
                  <a:latin typeface="+mn-ea"/>
                </a:rPr>
                <a:t>매거진 상세</a:t>
              </a:r>
              <a:endParaRPr lang="en-US" altLang="ko-KR" sz="1200" b="1" u="sng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2CEA4F0-E8E4-467B-96CC-AFBA4934321C}"/>
                </a:ext>
              </a:extLst>
            </p:cNvPr>
            <p:cNvSpPr/>
            <p:nvPr/>
          </p:nvSpPr>
          <p:spPr>
            <a:xfrm>
              <a:off x="6838308" y="3962597"/>
              <a:ext cx="674405" cy="228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72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spc="-100" dirty="0">
                  <a:solidFill>
                    <a:schemeClr val="bg1"/>
                  </a:solidFill>
                  <a:latin typeface="+mn-ea"/>
                </a:rPr>
                <a:t>개선</a:t>
              </a:r>
              <a:endParaRPr lang="en-US" altLang="ko-KR" sz="1000" b="1" spc="-1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7FA0199-68E3-4F8C-9D74-055AD80AA743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 flipV="1">
              <a:off x="2663305" y="2454218"/>
              <a:ext cx="1254453" cy="63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3AFD0DD-72D9-40E2-BEF6-EB18337C97AE}"/>
                </a:ext>
              </a:extLst>
            </p:cNvPr>
            <p:cNvCxnSpPr>
              <a:cxnSpLocks/>
              <a:stCxn id="20" idx="1"/>
              <a:endCxn id="15" idx="3"/>
            </p:cNvCxnSpPr>
            <p:nvPr/>
          </p:nvCxnSpPr>
          <p:spPr>
            <a:xfrm flipH="1" flipV="1">
              <a:off x="5465447" y="2454218"/>
              <a:ext cx="936219" cy="63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893BD68-1F01-4B27-88E1-526BC1F64AB3}"/>
                </a:ext>
              </a:extLst>
            </p:cNvPr>
            <p:cNvCxnSpPr>
              <a:cxnSpLocks/>
              <a:stCxn id="23" idx="3"/>
              <a:endCxn id="18" idx="1"/>
            </p:cNvCxnSpPr>
            <p:nvPr/>
          </p:nvCxnSpPr>
          <p:spPr>
            <a:xfrm>
              <a:off x="2663305" y="4344123"/>
              <a:ext cx="1254453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CC1077-2495-43C8-BB79-2481AD6F7238}"/>
                </a:ext>
              </a:extLst>
            </p:cNvPr>
            <p:cNvCxnSpPr>
              <a:cxnSpLocks/>
              <a:stCxn id="27" idx="1"/>
              <a:endCxn id="18" idx="3"/>
            </p:cNvCxnSpPr>
            <p:nvPr/>
          </p:nvCxnSpPr>
          <p:spPr>
            <a:xfrm flipH="1">
              <a:off x="5465447" y="4344123"/>
              <a:ext cx="936219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555A4AB5-A724-46F4-9EBA-F7DEB28CD0C0}"/>
                </a:ext>
              </a:extLst>
            </p:cNvPr>
            <p:cNvCxnSpPr>
              <a:cxnSpLocks/>
              <a:stCxn id="27" idx="1"/>
              <a:endCxn id="15" idx="3"/>
            </p:cNvCxnSpPr>
            <p:nvPr/>
          </p:nvCxnSpPr>
          <p:spPr>
            <a:xfrm rot="10800000">
              <a:off x="5465448" y="2454219"/>
              <a:ext cx="936219" cy="188990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395206B-BC35-495F-8ABD-F45348FBD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1603" y="3304440"/>
              <a:ext cx="0" cy="52310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63F339B-FA5A-41A0-8067-D9D60B9EE995}"/>
                </a:ext>
              </a:extLst>
            </p:cNvPr>
            <p:cNvCxnSpPr>
              <a:cxnSpLocks/>
            </p:cNvCxnSpPr>
            <p:nvPr/>
          </p:nvCxnSpPr>
          <p:spPr>
            <a:xfrm>
              <a:off x="1884039" y="3553306"/>
              <a:ext cx="0" cy="34624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0B329E83-A941-4996-BF7A-5CDE3A106FEB}"/>
                </a:ext>
              </a:extLst>
            </p:cNvPr>
            <p:cNvCxnSpPr>
              <a:cxnSpLocks/>
              <a:stCxn id="11" idx="3"/>
              <a:endCxn id="18" idx="1"/>
            </p:cNvCxnSpPr>
            <p:nvPr/>
          </p:nvCxnSpPr>
          <p:spPr>
            <a:xfrm>
              <a:off x="2663305" y="2454850"/>
              <a:ext cx="1254453" cy="188927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1BC7BC-4C64-4AB6-A919-2F5CEA4FBF29}"/>
                </a:ext>
              </a:extLst>
            </p:cNvPr>
            <p:cNvSpPr txBox="1"/>
            <p:nvPr/>
          </p:nvSpPr>
          <p:spPr>
            <a:xfrm>
              <a:off x="3608118" y="3886979"/>
              <a:ext cx="8347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0000"/>
                  </a:solidFill>
                </a:rPr>
                <a:t>#</a:t>
              </a:r>
              <a:r>
                <a:rPr lang="ko-KR" altLang="en-US" sz="1100" b="1" i="1" dirty="0">
                  <a:solidFill>
                    <a:srgbClr val="FF0000"/>
                  </a:solidFill>
                </a:rPr>
                <a:t>최종목표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21B368-2290-440C-8159-A14B72BDE937}"/>
              </a:ext>
            </a:extLst>
          </p:cNvPr>
          <p:cNvSpPr/>
          <p:nvPr/>
        </p:nvSpPr>
        <p:spPr>
          <a:xfrm>
            <a:off x="2479164" y="522376"/>
            <a:ext cx="7233672" cy="8787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04_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금융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엠파크캐피탈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서비스 메뉴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50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48F5C-392F-4F68-9152-D00F9640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 </a:t>
            </a:r>
            <a:r>
              <a:rPr lang="en-US" altLang="ko-KR" dirty="0"/>
              <a:t>&gt; </a:t>
            </a:r>
            <a:r>
              <a:rPr lang="ko-KR" altLang="en-US" dirty="0"/>
              <a:t>상품안내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1F4C4E-450D-412E-990A-49408A707D47}"/>
              </a:ext>
            </a:extLst>
          </p:cNvPr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금융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상품안내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9A043017-5851-430F-8587-3FA49C4D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2" y="549978"/>
            <a:ext cx="884272" cy="328615"/>
          </a:xfrm>
          <a:prstGeom prst="rect">
            <a:avLst/>
          </a:prstGeom>
          <a:noFill/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250B68A-F910-4CE8-84C0-570C20133236}"/>
              </a:ext>
            </a:extLst>
          </p:cNvPr>
          <p:cNvGraphicFramePr>
            <a:graphicFrameLocks noGrp="1"/>
          </p:cNvGraphicFramePr>
          <p:nvPr/>
        </p:nvGraphicFramePr>
        <p:xfrm>
          <a:off x="243485" y="967959"/>
          <a:ext cx="7764228" cy="296647"/>
        </p:xfrm>
        <a:graphic>
          <a:graphicData uri="http://schemas.openxmlformats.org/drawingml/2006/table">
            <a:tbl>
              <a:tblPr/>
              <a:tblGrid>
                <a:gridCol w="862692">
                  <a:extLst>
                    <a:ext uri="{9D8B030D-6E8A-4147-A177-3AD203B41FA5}">
                      <a16:colId xmlns:a16="http://schemas.microsoft.com/office/drawing/2014/main" val="210911340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55693837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65885126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421012124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6407682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86661379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82705204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55654345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244793235"/>
                    </a:ext>
                  </a:extLst>
                </a:gridCol>
              </a:tblGrid>
              <a:tr h="29664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홈서비스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내차구매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내차판매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rgbClr val="00552B"/>
                          </a:solidFill>
                          <a:latin typeface="+mn-ea"/>
                          <a:ea typeface="+mn-ea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안심서비스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고객지킴이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단지안내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매거진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</a:tbl>
          </a:graphicData>
        </a:graphic>
      </p:graphicFrame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EF31874-231D-4DAA-8128-EFD77A4795E9}"/>
              </a:ext>
            </a:extLst>
          </p:cNvPr>
          <p:cNvCxnSpPr>
            <a:cxnSpLocks/>
          </p:cNvCxnSpPr>
          <p:nvPr/>
        </p:nvCxnSpPr>
        <p:spPr>
          <a:xfrm>
            <a:off x="57598" y="952720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E724D0-8F07-47ED-993E-BCA9EBE3B6DC}"/>
              </a:ext>
            </a:extLst>
          </p:cNvPr>
          <p:cNvCxnSpPr>
            <a:cxnSpLocks/>
          </p:cNvCxnSpPr>
          <p:nvPr/>
        </p:nvCxnSpPr>
        <p:spPr>
          <a:xfrm>
            <a:off x="57598" y="1283963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48DC6F2F-663B-4F11-8F4C-447DE159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" y="1033764"/>
            <a:ext cx="236442" cy="161912"/>
          </a:xfrm>
          <a:prstGeom prst="rect">
            <a:avLst/>
          </a:prstGeom>
        </p:spPr>
      </p:pic>
      <p:grpSp>
        <p:nvGrpSpPr>
          <p:cNvPr id="46" name="그룹 58">
            <a:extLst>
              <a:ext uri="{FF2B5EF4-FFF2-40B4-BE49-F238E27FC236}">
                <a16:creationId xmlns:a16="http://schemas.microsoft.com/office/drawing/2014/main" id="{BBBF7987-3312-44FF-9C77-24A2B0AC8830}"/>
              </a:ext>
            </a:extLst>
          </p:cNvPr>
          <p:cNvGrpSpPr/>
          <p:nvPr/>
        </p:nvGrpSpPr>
        <p:grpSpPr>
          <a:xfrm>
            <a:off x="5713106" y="610637"/>
            <a:ext cx="168247" cy="166771"/>
            <a:chOff x="1480484" y="1892029"/>
            <a:chExt cx="155136" cy="15377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295EC74-9E5F-4776-AF39-7FFF8BB4AF2A}"/>
                </a:ext>
              </a:extLst>
            </p:cNvPr>
            <p:cNvSpPr/>
            <p:nvPr/>
          </p:nvSpPr>
          <p:spPr>
            <a:xfrm>
              <a:off x="1480484" y="1892029"/>
              <a:ext cx="132778" cy="13277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60EEE05-1237-4D65-88B3-7AD72AF37859}"/>
                </a:ext>
              </a:extLst>
            </p:cNvPr>
            <p:cNvCxnSpPr/>
            <p:nvPr/>
          </p:nvCxnSpPr>
          <p:spPr>
            <a:xfrm rot="16200000" flipH="1">
              <a:off x="1599620" y="2009804"/>
              <a:ext cx="36000" cy="36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29">
            <a:extLst>
              <a:ext uri="{FF2B5EF4-FFF2-40B4-BE49-F238E27FC236}">
                <a16:creationId xmlns:a16="http://schemas.microsoft.com/office/drawing/2014/main" id="{FE8A889B-A0EC-4ADB-A41E-8312A6119EC8}"/>
              </a:ext>
            </a:extLst>
          </p:cNvPr>
          <p:cNvSpPr txBox="1"/>
          <p:nvPr/>
        </p:nvSpPr>
        <p:spPr>
          <a:xfrm>
            <a:off x="3368496" y="570912"/>
            <a:ext cx="228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</a:rPr>
              <a:t>모델명 또는 차량번호로 검색해주세요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8C65C0A-E5B0-4585-9299-127A8C21840C}"/>
              </a:ext>
            </a:extLst>
          </p:cNvPr>
          <p:cNvCxnSpPr>
            <a:cxnSpLocks/>
          </p:cNvCxnSpPr>
          <p:nvPr/>
        </p:nvCxnSpPr>
        <p:spPr>
          <a:xfrm>
            <a:off x="3445138" y="854197"/>
            <a:ext cx="252071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371FDB-E409-4B61-8799-D395BFE90116}"/>
              </a:ext>
            </a:extLst>
          </p:cNvPr>
          <p:cNvSpPr txBox="1"/>
          <p:nvPr/>
        </p:nvSpPr>
        <p:spPr>
          <a:xfrm>
            <a:off x="5599716" y="613343"/>
            <a:ext cx="2280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 </a:t>
            </a:r>
            <a:r>
              <a:rPr lang="en-US" altLang="ko-KR" sz="800" dirty="0"/>
              <a:t>|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| </a:t>
            </a:r>
            <a:r>
              <a:rPr lang="ko-KR" altLang="en-US" sz="800" dirty="0"/>
              <a:t>고객센터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9B8ABCC-AA62-44E2-A802-9B7FDC0F8FA6}"/>
              </a:ext>
            </a:extLst>
          </p:cNvPr>
          <p:cNvCxnSpPr/>
          <p:nvPr/>
        </p:nvCxnSpPr>
        <p:spPr>
          <a:xfrm>
            <a:off x="387948" y="952719"/>
            <a:ext cx="0" cy="3303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F13D33-57F4-45EE-AA36-6555B5BFCD6A}"/>
              </a:ext>
            </a:extLst>
          </p:cNvPr>
          <p:cNvSpPr/>
          <p:nvPr/>
        </p:nvSpPr>
        <p:spPr>
          <a:xfrm>
            <a:off x="62360" y="1283963"/>
            <a:ext cx="8522294" cy="264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A8451-6C90-4929-9BB8-4A508DA0D294}"/>
              </a:ext>
            </a:extLst>
          </p:cNvPr>
          <p:cNvSpPr txBox="1"/>
          <p:nvPr/>
        </p:nvSpPr>
        <p:spPr>
          <a:xfrm>
            <a:off x="3863752" y="1312001"/>
            <a:ext cx="2587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552B"/>
                </a:solidFill>
              </a:rPr>
              <a:t>상품안내   </a:t>
            </a:r>
            <a:r>
              <a:rPr lang="ko-KR" altLang="en-US" sz="800" dirty="0"/>
              <a:t>월 할부금으로 차량검색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4DD0EA-C32C-4205-AF63-E041E0CDF33C}"/>
              </a:ext>
            </a:extLst>
          </p:cNvPr>
          <p:cNvGrpSpPr/>
          <p:nvPr/>
        </p:nvGrpSpPr>
        <p:grpSpPr>
          <a:xfrm>
            <a:off x="1756268" y="3417558"/>
            <a:ext cx="2135260" cy="1125286"/>
            <a:chOff x="605012" y="3071725"/>
            <a:chExt cx="5114925" cy="2695575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430B216-75AC-48B4-9C86-7DD137612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012" y="3071725"/>
              <a:ext cx="5114925" cy="26955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E029D6C-5EBE-48BB-89E1-FE042C873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646" y="3167745"/>
              <a:ext cx="1423115" cy="844901"/>
            </a:xfrm>
            <a:prstGeom prst="rect">
              <a:avLst/>
            </a:prstGeom>
          </p:spPr>
        </p:pic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A9D463F-3E09-4F82-A9E9-6BA652D1D469}"/>
              </a:ext>
            </a:extLst>
          </p:cNvPr>
          <p:cNvSpPr/>
          <p:nvPr/>
        </p:nvSpPr>
        <p:spPr>
          <a:xfrm>
            <a:off x="3839145" y="3894610"/>
            <a:ext cx="1584176" cy="27995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48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개월 할부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3749B-C434-4C1F-9101-535C822521A1}"/>
              </a:ext>
            </a:extLst>
          </p:cNvPr>
          <p:cNvSpPr txBox="1"/>
          <p:nvPr/>
        </p:nvSpPr>
        <p:spPr>
          <a:xfrm>
            <a:off x="1738771" y="4553087"/>
            <a:ext cx="4583599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pc="-100" dirty="0">
                <a:latin typeface="+mn-ea"/>
              </a:rPr>
              <a:t>원리금 균등 상환방식</a:t>
            </a:r>
            <a:r>
              <a:rPr lang="en-US" altLang="ko-KR" sz="1100" spc="-100" dirty="0">
                <a:latin typeface="+mn-ea"/>
              </a:rPr>
              <a:t>: </a:t>
            </a:r>
            <a:r>
              <a:rPr lang="ko-KR" altLang="en-US" sz="1100" spc="-100" dirty="0">
                <a:latin typeface="+mn-ea"/>
              </a:rPr>
              <a:t>매월 일정한 금액의 월 납입금 상환</a:t>
            </a:r>
            <a:endParaRPr lang="en-US" altLang="ko-KR" sz="1100" spc="-1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469D83-EBEE-4CFF-BB6F-68CA94C751B3}"/>
              </a:ext>
            </a:extLst>
          </p:cNvPr>
          <p:cNvSpPr txBox="1"/>
          <p:nvPr/>
        </p:nvSpPr>
        <p:spPr>
          <a:xfrm>
            <a:off x="1953005" y="3218045"/>
            <a:ext cx="16778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차량가격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en-US" altLang="ko-KR" sz="1600" b="1" dirty="0">
                <a:solidFill>
                  <a:srgbClr val="0D643A"/>
                </a:solidFill>
              </a:rPr>
              <a:t>1,200</a:t>
            </a:r>
            <a:r>
              <a:rPr lang="en-US" altLang="ko-KR" sz="1200" b="1" dirty="0"/>
              <a:t> </a:t>
            </a:r>
            <a:r>
              <a:rPr lang="ko-KR" altLang="en-US" sz="1000" b="1" dirty="0"/>
              <a:t>만원</a:t>
            </a:r>
            <a:endParaRPr lang="en-US" altLang="ko-KR" sz="1000" b="1" dirty="0"/>
          </a:p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선수금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30%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A6695CD9-8E64-4E57-823A-BDBF0F810F91}"/>
              </a:ext>
            </a:extLst>
          </p:cNvPr>
          <p:cNvSpPr/>
          <p:nvPr/>
        </p:nvSpPr>
        <p:spPr>
          <a:xfrm>
            <a:off x="3839146" y="3240568"/>
            <a:ext cx="864096" cy="27995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개월 할부</a:t>
            </a: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853079F-92F4-4004-A306-FD629399A26A}"/>
              </a:ext>
            </a:extLst>
          </p:cNvPr>
          <p:cNvSpPr/>
          <p:nvPr/>
        </p:nvSpPr>
        <p:spPr>
          <a:xfrm>
            <a:off x="3839144" y="3567589"/>
            <a:ext cx="1243877" cy="27995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36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개월 할부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18238D2A-E3F0-4B4D-8324-FDE64E9EFA17}"/>
              </a:ext>
            </a:extLst>
          </p:cNvPr>
          <p:cNvSpPr/>
          <p:nvPr/>
        </p:nvSpPr>
        <p:spPr>
          <a:xfrm>
            <a:off x="3839145" y="4221631"/>
            <a:ext cx="1909209" cy="27995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개월 할부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AACAAD-C382-4AA1-AC0E-491DA1B8CC36}"/>
              </a:ext>
            </a:extLst>
          </p:cNvPr>
          <p:cNvSpPr txBox="1"/>
          <p:nvPr/>
        </p:nvSpPr>
        <p:spPr>
          <a:xfrm>
            <a:off x="5744914" y="4232435"/>
            <a:ext cx="772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월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0D643A"/>
                </a:solidFill>
              </a:rPr>
              <a:t>20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/>
              <a:t>만원</a:t>
            </a:r>
            <a:r>
              <a:rPr lang="ko-KR" altLang="en-US" sz="1100" b="1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18E346-619A-457E-AD64-90B4E7A46DEF}"/>
              </a:ext>
            </a:extLst>
          </p:cNvPr>
          <p:cNvSpPr txBox="1"/>
          <p:nvPr/>
        </p:nvSpPr>
        <p:spPr>
          <a:xfrm>
            <a:off x="5399062" y="3901971"/>
            <a:ext cx="1440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월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0D643A"/>
                </a:solidFill>
              </a:rPr>
              <a:t>30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/>
              <a:t>만원</a:t>
            </a:r>
            <a:r>
              <a:rPr lang="ko-KR" altLang="en-US" sz="1100" b="1" dirty="0"/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16C84F-82B4-4EBE-873A-A23FE21BC3EC}"/>
              </a:ext>
            </a:extLst>
          </p:cNvPr>
          <p:cNvSpPr txBox="1"/>
          <p:nvPr/>
        </p:nvSpPr>
        <p:spPr>
          <a:xfrm>
            <a:off x="5055268" y="3566710"/>
            <a:ext cx="1440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월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0D643A"/>
                </a:solidFill>
              </a:rPr>
              <a:t>44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/>
              <a:t>만원</a:t>
            </a:r>
            <a:r>
              <a:rPr lang="ko-KR" altLang="en-US" sz="1100" b="1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869BE2-BA11-4CF5-A11B-10A729FBBA83}"/>
              </a:ext>
            </a:extLst>
          </p:cNvPr>
          <p:cNvSpPr txBox="1"/>
          <p:nvPr/>
        </p:nvSpPr>
        <p:spPr>
          <a:xfrm>
            <a:off x="4675489" y="3230964"/>
            <a:ext cx="1440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월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0D643A"/>
                </a:solidFill>
              </a:rPr>
              <a:t>50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/>
              <a:t>만원</a:t>
            </a:r>
            <a:r>
              <a:rPr lang="ko-KR" altLang="en-US" sz="1100" b="1" dirty="0"/>
              <a:t>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DD553F-8796-47CA-864D-BC74D3A003CE}"/>
              </a:ext>
            </a:extLst>
          </p:cNvPr>
          <p:cNvSpPr/>
          <p:nvPr/>
        </p:nvSpPr>
        <p:spPr>
          <a:xfrm>
            <a:off x="1900610" y="2872162"/>
            <a:ext cx="4259921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latin typeface="+mn-ea"/>
              </a:rPr>
              <a:t>고객님의 현재 상황에 맞춰 상환 계획 설계가 가능합니다</a:t>
            </a:r>
            <a:r>
              <a:rPr lang="en-US" altLang="ko-KR" sz="1100" b="1" spc="-100" dirty="0">
                <a:latin typeface="+mn-ea"/>
              </a:rPr>
              <a:t>.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D2B4E27-4A99-4665-A875-A27D85E51808}"/>
              </a:ext>
            </a:extLst>
          </p:cNvPr>
          <p:cNvSpPr/>
          <p:nvPr/>
        </p:nvSpPr>
        <p:spPr>
          <a:xfrm>
            <a:off x="243484" y="5085184"/>
            <a:ext cx="7574173" cy="98986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상품안내</a:t>
            </a:r>
            <a:r>
              <a:rPr lang="en-US" altLang="ko-KR" sz="1100" spc="-15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구비서류</a:t>
            </a:r>
            <a:r>
              <a:rPr lang="en-US" altLang="ko-KR" sz="1100" spc="-15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상담문의</a:t>
            </a:r>
            <a:r>
              <a:rPr lang="en-US" altLang="ko-KR" sz="1100" spc="-15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공지사항</a:t>
            </a:r>
            <a:r>
              <a:rPr lang="en-US" altLang="ko-KR" sz="1100" spc="-15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spc="-150" dirty="0">
                <a:solidFill>
                  <a:schemeClr val="tx1"/>
                </a:solidFill>
                <a:latin typeface="+mj-ea"/>
                <a:ea typeface="+mj-ea"/>
              </a:rPr>
              <a:t>이용약관 및 정책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1C184B7-F4A8-429C-B03A-04C447EA834F}"/>
              </a:ext>
            </a:extLst>
          </p:cNvPr>
          <p:cNvSpPr/>
          <p:nvPr/>
        </p:nvSpPr>
        <p:spPr>
          <a:xfrm>
            <a:off x="62360" y="1540192"/>
            <a:ext cx="8521200" cy="13528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5A131A0C-A9FE-4193-B2BF-42E22A812646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6D964A3-4C5A-447B-AABE-E9D20AA25CD5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8" name="모서리가 둥근 직사각형 1">
              <a:extLst>
                <a:ext uri="{FF2B5EF4-FFF2-40B4-BE49-F238E27FC236}">
                  <a16:creationId xmlns:a16="http://schemas.microsoft.com/office/drawing/2014/main" id="{679014C1-2FB7-4268-9B5E-26615AEE85F2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9" name="모서리가 둥근 직사각형 87">
              <a:extLst>
                <a:ext uri="{FF2B5EF4-FFF2-40B4-BE49-F238E27FC236}">
                  <a16:creationId xmlns:a16="http://schemas.microsoft.com/office/drawing/2014/main" id="{2B87E121-8F13-4CAF-8822-4749E6658551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0" name="모서리가 둥근 직사각형 88">
              <a:extLst>
                <a:ext uri="{FF2B5EF4-FFF2-40B4-BE49-F238E27FC236}">
                  <a16:creationId xmlns:a16="http://schemas.microsoft.com/office/drawing/2014/main" id="{D7A638AA-0EE5-4345-A57B-85C8ED182FD1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CC77C876-E1D2-4C7A-BADC-453213D95DC8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7BE65F96-9F19-4B24-8944-09A542BAB62F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9210B553-A3F7-4726-A3DC-0B896E70CB6C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03E3F161-4575-4EB3-9DF5-7EC9DCA8643F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5D42012-8A00-4FE8-85A1-B4D45012B4C9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6036F63-F2B5-4874-B7F0-FB8E3F4187C0}"/>
              </a:ext>
            </a:extLst>
          </p:cNvPr>
          <p:cNvGrpSpPr/>
          <p:nvPr/>
        </p:nvGrpSpPr>
        <p:grpSpPr>
          <a:xfrm>
            <a:off x="7175322" y="1601402"/>
            <a:ext cx="724072" cy="248155"/>
            <a:chOff x="9980440" y="4222055"/>
            <a:chExt cx="724072" cy="248155"/>
          </a:xfrm>
        </p:grpSpPr>
        <p:sp>
          <p:nvSpPr>
            <p:cNvPr id="224" name="모서리가 둥근 직사각형 105">
              <a:extLst>
                <a:ext uri="{FF2B5EF4-FFF2-40B4-BE49-F238E27FC236}">
                  <a16:creationId xmlns:a16="http://schemas.microsoft.com/office/drawing/2014/main" id="{A0832D54-FB79-4EB9-8363-7EC8539E1226}"/>
                </a:ext>
              </a:extLst>
            </p:cNvPr>
            <p:cNvSpPr/>
            <p:nvPr/>
          </p:nvSpPr>
          <p:spPr>
            <a:xfrm>
              <a:off x="9980440" y="4229880"/>
              <a:ext cx="724072" cy="24033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latin typeface="+mj-ea"/>
                </a:rPr>
                <a:t>    공유하기</a:t>
              </a:r>
            </a:p>
          </p:txBody>
        </p:sp>
        <p:pic>
          <p:nvPicPr>
            <p:cNvPr id="225" name="그림 224">
              <a:extLst>
                <a:ext uri="{FF2B5EF4-FFF2-40B4-BE49-F238E27FC236}">
                  <a16:creationId xmlns:a16="http://schemas.microsoft.com/office/drawing/2014/main" id="{3095E060-14DA-4950-8C45-8D0869DA5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99322" y="4222055"/>
              <a:ext cx="218590" cy="24502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D83D008-98AE-4182-925C-12038F0886C8}"/>
              </a:ext>
            </a:extLst>
          </p:cNvPr>
          <p:cNvSpPr txBox="1"/>
          <p:nvPr/>
        </p:nvSpPr>
        <p:spPr>
          <a:xfrm>
            <a:off x="2193644" y="1655425"/>
            <a:ext cx="3673852" cy="82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spc="-150" dirty="0" err="1">
                <a:latin typeface="+mj-ea"/>
                <a:ea typeface="+mj-ea"/>
              </a:rPr>
              <a:t>엠파크캐피탈</a:t>
            </a:r>
            <a:r>
              <a:rPr lang="ko-KR" altLang="en-US" sz="1200" b="1" spc="-15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b="1" spc="-150" dirty="0">
                <a:solidFill>
                  <a:srgbClr val="0D643A"/>
                </a:solidFill>
                <a:latin typeface="+mj-ea"/>
                <a:ea typeface="+mj-ea"/>
              </a:rPr>
              <a:t>1600-5435</a:t>
            </a:r>
          </a:p>
          <a:p>
            <a:pPr algn="ctr">
              <a:lnSpc>
                <a:spcPct val="150000"/>
              </a:lnSpc>
            </a:pPr>
            <a:r>
              <a:rPr lang="ko-KR" altLang="en-US" sz="1050" spc="-150" dirty="0" err="1">
                <a:latin typeface="+mj-ea"/>
              </a:rPr>
              <a:t>엠파크캐피탈은</a:t>
            </a:r>
            <a:r>
              <a:rPr lang="ko-KR" altLang="en-US" sz="1050" spc="-150" dirty="0">
                <a:latin typeface="+mj-ea"/>
              </a:rPr>
              <a:t> </a:t>
            </a:r>
            <a:r>
              <a:rPr lang="ko-KR" altLang="en-US" sz="1050" spc="-150" dirty="0" err="1">
                <a:latin typeface="+mj-ea"/>
              </a:rPr>
              <a:t>엠파크</a:t>
            </a:r>
            <a:r>
              <a:rPr lang="ko-KR" altLang="en-US" sz="1050" spc="-150" dirty="0">
                <a:latin typeface="+mj-ea"/>
              </a:rPr>
              <a:t> 중고차 고객에게 합리적으로 </a:t>
            </a:r>
            <a:endParaRPr lang="en-US" altLang="ko-KR" sz="1050" spc="-150" dirty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spc="-150" dirty="0">
                <a:latin typeface="+mj-ea"/>
              </a:rPr>
              <a:t>편리한 차량구매를</a:t>
            </a:r>
            <a:r>
              <a:rPr lang="en-US" altLang="ko-KR" sz="1050" spc="-150" dirty="0">
                <a:latin typeface="+mj-ea"/>
              </a:rPr>
              <a:t> </a:t>
            </a:r>
            <a:r>
              <a:rPr lang="ko-KR" altLang="en-US" sz="1050" spc="-150" dirty="0">
                <a:latin typeface="+mj-ea"/>
              </a:rPr>
              <a:t>도와드리는 금융상품입니다</a:t>
            </a:r>
            <a:r>
              <a:rPr lang="en-US" altLang="ko-KR" sz="1050" spc="-150" dirty="0">
                <a:latin typeface="+mj-ea"/>
              </a:rPr>
              <a:t>.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2B5AA05A-FCF4-4D88-AF3A-CE935AB20FB1}"/>
              </a:ext>
            </a:extLst>
          </p:cNvPr>
          <p:cNvSpPr/>
          <p:nvPr/>
        </p:nvSpPr>
        <p:spPr>
          <a:xfrm>
            <a:off x="246748" y="6230882"/>
            <a:ext cx="7574174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1000" b="1" dirty="0" err="1">
                <a:solidFill>
                  <a:schemeClr val="bg1"/>
                </a:solidFill>
                <a:latin typeface="NotoSansKR"/>
              </a:rPr>
              <a:t>엠패크캐피탈의</a:t>
            </a:r>
            <a:r>
              <a:rPr lang="ko-KR" altLang="en-US" sz="1000" b="1" dirty="0">
                <a:solidFill>
                  <a:schemeClr val="bg1"/>
                </a:solidFill>
                <a:latin typeface="NotoSansKR"/>
              </a:rPr>
              <a:t> 편리한 금융서비스로 안전하게 구매하세요</a:t>
            </a:r>
            <a:r>
              <a:rPr lang="en-US" altLang="ko-KR" sz="1000" b="1" dirty="0">
                <a:solidFill>
                  <a:schemeClr val="bg1"/>
                </a:solidFill>
                <a:latin typeface="NotoSansKR"/>
              </a:rPr>
              <a:t>.</a:t>
            </a:r>
            <a:r>
              <a:rPr lang="ko-KR" altLang="en-US" sz="1000" b="1" dirty="0">
                <a:solidFill>
                  <a:schemeClr val="bg1"/>
                </a:solidFill>
                <a:latin typeface="NotoSansKR"/>
              </a:rPr>
              <a:t> </a:t>
            </a:r>
            <a:endParaRPr lang="en-US" altLang="ko-KR" sz="1000" b="1" dirty="0">
              <a:solidFill>
                <a:schemeClr val="bg1"/>
              </a:solidFill>
              <a:latin typeface="NotoSansKR"/>
            </a:endParaRPr>
          </a:p>
        </p:txBody>
      </p:sp>
      <p:sp>
        <p:nvSpPr>
          <p:cNvPr id="228" name="모서리가 둥근 직사각형 151">
            <a:extLst>
              <a:ext uri="{FF2B5EF4-FFF2-40B4-BE49-F238E27FC236}">
                <a16:creationId xmlns:a16="http://schemas.microsoft.com/office/drawing/2014/main" id="{6EB6E201-87A5-451D-8AFF-2AA71090B9B1}"/>
              </a:ext>
            </a:extLst>
          </p:cNvPr>
          <p:cNvSpPr/>
          <p:nvPr/>
        </p:nvSpPr>
        <p:spPr>
          <a:xfrm>
            <a:off x="4690803" y="6300687"/>
            <a:ext cx="1404000" cy="328390"/>
          </a:xfrm>
          <a:prstGeom prst="roundRect">
            <a:avLst>
              <a:gd name="adj" fmla="val 39092"/>
            </a:avLst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>
                <a:latin typeface="+mj-ea"/>
              </a:rPr>
              <a:t>상담신청 </a:t>
            </a:r>
            <a:r>
              <a:rPr lang="en-US" altLang="ko-KR" sz="900" b="1" dirty="0">
                <a:latin typeface="+mj-ea"/>
              </a:rPr>
              <a:t>1600-5435</a:t>
            </a:r>
            <a:endParaRPr lang="ko-KR" altLang="en-US" sz="900" b="1" dirty="0">
              <a:latin typeface="+mj-ea"/>
            </a:endParaRPr>
          </a:p>
        </p:txBody>
      </p:sp>
      <p:sp>
        <p:nvSpPr>
          <p:cNvPr id="229" name="모서리가 둥근 직사각형 240">
            <a:extLst>
              <a:ext uri="{FF2B5EF4-FFF2-40B4-BE49-F238E27FC236}">
                <a16:creationId xmlns:a16="http://schemas.microsoft.com/office/drawing/2014/main" id="{4B1B2C1E-1F37-40D2-8D2D-943AD1C91404}"/>
              </a:ext>
            </a:extLst>
          </p:cNvPr>
          <p:cNvSpPr/>
          <p:nvPr/>
        </p:nvSpPr>
        <p:spPr>
          <a:xfrm>
            <a:off x="6164067" y="6300687"/>
            <a:ext cx="1548000" cy="328390"/>
          </a:xfrm>
          <a:prstGeom prst="roundRect">
            <a:avLst>
              <a:gd name="adj" fmla="val 39092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spc="-150" dirty="0">
                <a:solidFill>
                  <a:schemeClr val="bg1"/>
                </a:solidFill>
                <a:latin typeface="+mn-ea"/>
              </a:rPr>
              <a:t>월 할부금으로 차량검색 </a:t>
            </a:r>
            <a:r>
              <a:rPr lang="en-US" altLang="ko-KR" sz="800" b="1" spc="-150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8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0" name="모서리가 둥근 직사각형 151">
            <a:extLst>
              <a:ext uri="{FF2B5EF4-FFF2-40B4-BE49-F238E27FC236}">
                <a16:creationId xmlns:a16="http://schemas.microsoft.com/office/drawing/2014/main" id="{7E4C4180-8B38-491D-9252-79892B5E8DA0}"/>
              </a:ext>
            </a:extLst>
          </p:cNvPr>
          <p:cNvSpPr/>
          <p:nvPr/>
        </p:nvSpPr>
        <p:spPr>
          <a:xfrm>
            <a:off x="3328570" y="2499035"/>
            <a:ext cx="1404000" cy="328390"/>
          </a:xfrm>
          <a:prstGeom prst="roundRect">
            <a:avLst>
              <a:gd name="adj" fmla="val 39092"/>
            </a:avLst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>
                <a:latin typeface="+mj-ea"/>
              </a:rPr>
              <a:t>상담신청 </a:t>
            </a:r>
            <a:r>
              <a:rPr lang="en-US" altLang="ko-KR" sz="900" b="1" dirty="0">
                <a:latin typeface="+mj-ea"/>
              </a:rPr>
              <a:t>1600-5435</a:t>
            </a:r>
            <a:endParaRPr lang="ko-KR" altLang="en-US" sz="9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613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33B7E-393F-45FA-9978-AA5E8C82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 </a:t>
            </a:r>
            <a:r>
              <a:rPr lang="en-US" altLang="ko-KR" dirty="0"/>
              <a:t>&gt; </a:t>
            </a:r>
            <a:r>
              <a:rPr lang="ko-KR" altLang="en-US" dirty="0"/>
              <a:t>월 할부금으로 차량검색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076184A-4212-42AD-BA4F-754F01FE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2" y="549978"/>
            <a:ext cx="884272" cy="328615"/>
          </a:xfrm>
          <a:prstGeom prst="rect">
            <a:avLst/>
          </a:prstGeom>
          <a:noFill/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2F882EE4-2193-4303-8B55-9EAC67A14FB9}"/>
              </a:ext>
            </a:extLst>
          </p:cNvPr>
          <p:cNvGraphicFramePr>
            <a:graphicFrameLocks noGrp="1"/>
          </p:cNvGraphicFramePr>
          <p:nvPr/>
        </p:nvGraphicFramePr>
        <p:xfrm>
          <a:off x="243485" y="967959"/>
          <a:ext cx="7764228" cy="296647"/>
        </p:xfrm>
        <a:graphic>
          <a:graphicData uri="http://schemas.openxmlformats.org/drawingml/2006/table">
            <a:tbl>
              <a:tblPr/>
              <a:tblGrid>
                <a:gridCol w="862692">
                  <a:extLst>
                    <a:ext uri="{9D8B030D-6E8A-4147-A177-3AD203B41FA5}">
                      <a16:colId xmlns:a16="http://schemas.microsoft.com/office/drawing/2014/main" val="210911340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55693837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65885126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421012124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6407682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86661379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82705204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55654345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244793235"/>
                    </a:ext>
                  </a:extLst>
                </a:gridCol>
              </a:tblGrid>
              <a:tr h="29664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홈서비스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내차구매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내차판매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rgbClr val="00552B"/>
                          </a:solidFill>
                          <a:latin typeface="+mn-ea"/>
                          <a:ea typeface="+mn-ea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안심서비스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고객지킴이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단지안내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매거진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</a:tbl>
          </a:graphicData>
        </a:graphic>
      </p:graphicFrame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7367F6-E286-4DCD-B5DE-1A7BDB171833}"/>
              </a:ext>
            </a:extLst>
          </p:cNvPr>
          <p:cNvCxnSpPr>
            <a:cxnSpLocks/>
          </p:cNvCxnSpPr>
          <p:nvPr/>
        </p:nvCxnSpPr>
        <p:spPr>
          <a:xfrm>
            <a:off x="57598" y="952720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0A7D596-0AF5-4EBA-8229-94AA244099FF}"/>
              </a:ext>
            </a:extLst>
          </p:cNvPr>
          <p:cNvCxnSpPr>
            <a:cxnSpLocks/>
          </p:cNvCxnSpPr>
          <p:nvPr/>
        </p:nvCxnSpPr>
        <p:spPr>
          <a:xfrm>
            <a:off x="57598" y="1283963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3CE811B5-9DD2-4A03-8793-DC5D626E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" y="1033764"/>
            <a:ext cx="236442" cy="161912"/>
          </a:xfrm>
          <a:prstGeom prst="rect">
            <a:avLst/>
          </a:prstGeom>
        </p:spPr>
      </p:pic>
      <p:grpSp>
        <p:nvGrpSpPr>
          <p:cNvPr id="69" name="그룹 58">
            <a:extLst>
              <a:ext uri="{FF2B5EF4-FFF2-40B4-BE49-F238E27FC236}">
                <a16:creationId xmlns:a16="http://schemas.microsoft.com/office/drawing/2014/main" id="{1F64F9FB-8373-4B6A-A98D-AC29233D031C}"/>
              </a:ext>
            </a:extLst>
          </p:cNvPr>
          <p:cNvGrpSpPr/>
          <p:nvPr/>
        </p:nvGrpSpPr>
        <p:grpSpPr>
          <a:xfrm>
            <a:off x="5713106" y="610637"/>
            <a:ext cx="168247" cy="166771"/>
            <a:chOff x="1480484" y="1892029"/>
            <a:chExt cx="155136" cy="15377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51A497-9466-48F3-932D-6A0C9672FD28}"/>
                </a:ext>
              </a:extLst>
            </p:cNvPr>
            <p:cNvSpPr/>
            <p:nvPr/>
          </p:nvSpPr>
          <p:spPr>
            <a:xfrm>
              <a:off x="1480484" y="1892029"/>
              <a:ext cx="132778" cy="13277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88A8EB8-8EF0-4849-99CA-02770284BCD1}"/>
                </a:ext>
              </a:extLst>
            </p:cNvPr>
            <p:cNvCxnSpPr/>
            <p:nvPr/>
          </p:nvCxnSpPr>
          <p:spPr>
            <a:xfrm rot="16200000" flipH="1">
              <a:off x="1599620" y="2009804"/>
              <a:ext cx="36000" cy="36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29">
            <a:extLst>
              <a:ext uri="{FF2B5EF4-FFF2-40B4-BE49-F238E27FC236}">
                <a16:creationId xmlns:a16="http://schemas.microsoft.com/office/drawing/2014/main" id="{40AAE069-E128-4FF6-8EE2-1B9672A90A06}"/>
              </a:ext>
            </a:extLst>
          </p:cNvPr>
          <p:cNvSpPr txBox="1"/>
          <p:nvPr/>
        </p:nvSpPr>
        <p:spPr>
          <a:xfrm>
            <a:off x="3368496" y="570912"/>
            <a:ext cx="228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</a:rPr>
              <a:t>모델명 또는 차량번호로 검색해주세요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41A2A31-FEF6-42EB-A458-7E324BE8BCF9}"/>
              </a:ext>
            </a:extLst>
          </p:cNvPr>
          <p:cNvCxnSpPr>
            <a:cxnSpLocks/>
          </p:cNvCxnSpPr>
          <p:nvPr/>
        </p:nvCxnSpPr>
        <p:spPr>
          <a:xfrm>
            <a:off x="3445138" y="854197"/>
            <a:ext cx="252071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87F5B30-C754-4FD7-B358-3443C242EA22}"/>
              </a:ext>
            </a:extLst>
          </p:cNvPr>
          <p:cNvSpPr txBox="1"/>
          <p:nvPr/>
        </p:nvSpPr>
        <p:spPr>
          <a:xfrm>
            <a:off x="5599716" y="613343"/>
            <a:ext cx="2280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 </a:t>
            </a:r>
            <a:r>
              <a:rPr lang="en-US" altLang="ko-KR" sz="800" dirty="0"/>
              <a:t>|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| </a:t>
            </a:r>
            <a:r>
              <a:rPr lang="ko-KR" altLang="en-US" sz="800" dirty="0"/>
              <a:t>고객센터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8DA69B-E3E3-4FD6-A646-210BA73B6C29}"/>
              </a:ext>
            </a:extLst>
          </p:cNvPr>
          <p:cNvCxnSpPr/>
          <p:nvPr/>
        </p:nvCxnSpPr>
        <p:spPr>
          <a:xfrm>
            <a:off x="387948" y="952719"/>
            <a:ext cx="0" cy="3303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A7302BD-3D33-4D0E-BFA3-E681C8A1FFB4}"/>
              </a:ext>
            </a:extLst>
          </p:cNvPr>
          <p:cNvSpPr/>
          <p:nvPr/>
        </p:nvSpPr>
        <p:spPr>
          <a:xfrm>
            <a:off x="62360" y="1283963"/>
            <a:ext cx="8522294" cy="264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6C237D-74F9-4DFB-9449-A921339F0542}"/>
              </a:ext>
            </a:extLst>
          </p:cNvPr>
          <p:cNvSpPr txBox="1"/>
          <p:nvPr/>
        </p:nvSpPr>
        <p:spPr>
          <a:xfrm>
            <a:off x="3863752" y="1312001"/>
            <a:ext cx="2587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상품안내</a:t>
            </a:r>
            <a:r>
              <a:rPr lang="ko-KR" altLang="en-US" sz="800" b="1" dirty="0">
                <a:solidFill>
                  <a:srgbClr val="00552B"/>
                </a:solidFill>
              </a:rPr>
              <a:t>   월 할부금으로 차량검색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C21453DE-42FE-4296-B157-38BBF06C6799}"/>
              </a:ext>
            </a:extLst>
          </p:cNvPr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금융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월 할부금으로 차량검색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sp>
        <p:nvSpPr>
          <p:cNvPr id="102" name="모서리가 둥근 직사각형 37">
            <a:extLst>
              <a:ext uri="{FF2B5EF4-FFF2-40B4-BE49-F238E27FC236}">
                <a16:creationId xmlns:a16="http://schemas.microsoft.com/office/drawing/2014/main" id="{36609D38-1C6A-4305-963C-8CE3CAC90DE3}"/>
              </a:ext>
            </a:extLst>
          </p:cNvPr>
          <p:cNvSpPr/>
          <p:nvPr/>
        </p:nvSpPr>
        <p:spPr>
          <a:xfrm>
            <a:off x="181646" y="2997064"/>
            <a:ext cx="7697864" cy="1907024"/>
          </a:xfrm>
          <a:prstGeom prst="roundRect">
            <a:avLst>
              <a:gd name="adj" fmla="val 735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j-ea"/>
              </a:rPr>
              <a:t>  </a:t>
            </a:r>
          </a:p>
          <a:p>
            <a:endParaRPr lang="en-US" altLang="ko-KR" sz="1000" b="1" dirty="0">
              <a:latin typeface="+mj-ea"/>
            </a:endParaRPr>
          </a:p>
          <a:p>
            <a:pPr algn="ctr"/>
            <a:endParaRPr lang="en-US" altLang="ko-KR" sz="1000" b="1" dirty="0">
              <a:latin typeface="+mj-ea"/>
            </a:endParaRPr>
          </a:p>
          <a:p>
            <a:pPr algn="ctr"/>
            <a:endParaRPr lang="en-US" altLang="ko-KR" sz="1000" b="1" dirty="0">
              <a:latin typeface="+mj-ea"/>
            </a:endParaRPr>
          </a:p>
          <a:p>
            <a:pPr algn="ctr"/>
            <a:endParaRPr lang="en-US" altLang="ko-KR" sz="1000" b="1" dirty="0">
              <a:latin typeface="+mj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4A784C-4CDC-4C3F-A364-DE6A6C0BE760}"/>
              </a:ext>
            </a:extLst>
          </p:cNvPr>
          <p:cNvSpPr txBox="1"/>
          <p:nvPr/>
        </p:nvSpPr>
        <p:spPr>
          <a:xfrm>
            <a:off x="387948" y="3051965"/>
            <a:ext cx="2405746" cy="42190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u="sng" dirty="0"/>
              <a:t>STEP1. </a:t>
            </a:r>
          </a:p>
          <a:p>
            <a:r>
              <a:rPr lang="ko-KR" altLang="en-US" sz="1050" spc="-150" dirty="0">
                <a:latin typeface="+mj-ea"/>
              </a:rPr>
              <a:t>구매 예상 차량 가격을 입력해주세요</a:t>
            </a:r>
            <a:r>
              <a:rPr lang="en-US" altLang="ko-KR" sz="1050" spc="-150" dirty="0">
                <a:latin typeface="+mj-ea"/>
              </a:rPr>
              <a:t>.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6051B4E-968D-4159-9A93-FDABDA4B0E47}"/>
              </a:ext>
            </a:extLst>
          </p:cNvPr>
          <p:cNvGrpSpPr/>
          <p:nvPr/>
        </p:nvGrpSpPr>
        <p:grpSpPr>
          <a:xfrm>
            <a:off x="2779496" y="3187290"/>
            <a:ext cx="2036356" cy="404131"/>
            <a:chOff x="2681182" y="3604908"/>
            <a:chExt cx="2036356" cy="404131"/>
          </a:xfrm>
        </p:grpSpPr>
        <p:sp>
          <p:nvSpPr>
            <p:cNvPr id="105" name="모서리가 둥근 직사각형 105">
              <a:extLst>
                <a:ext uri="{FF2B5EF4-FFF2-40B4-BE49-F238E27FC236}">
                  <a16:creationId xmlns:a16="http://schemas.microsoft.com/office/drawing/2014/main" id="{ED66C410-3B70-440C-AE51-9142F573F123}"/>
                </a:ext>
              </a:extLst>
            </p:cNvPr>
            <p:cNvSpPr/>
            <p:nvPr/>
          </p:nvSpPr>
          <p:spPr>
            <a:xfrm>
              <a:off x="2681182" y="3604908"/>
              <a:ext cx="2036356" cy="4041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ko-KR" altLang="en-US" sz="900" b="1" dirty="0">
                  <a:latin typeface="+mj-ea"/>
                </a:rPr>
                <a:t>       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만원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739A500-CDFC-43F5-BDC9-183474BA74A4}"/>
                </a:ext>
              </a:extLst>
            </p:cNvPr>
            <p:cNvSpPr txBox="1"/>
            <p:nvPr/>
          </p:nvSpPr>
          <p:spPr>
            <a:xfrm>
              <a:off x="3718289" y="3648571"/>
              <a:ext cx="94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1,000</a:t>
              </a:r>
              <a:endParaRPr lang="ko-KR" altLang="en-US" sz="1400" b="1" dirty="0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EC91987B-65CE-4319-A793-AE1C96599792}"/>
              </a:ext>
            </a:extLst>
          </p:cNvPr>
          <p:cNvGrpSpPr/>
          <p:nvPr/>
        </p:nvGrpSpPr>
        <p:grpSpPr>
          <a:xfrm>
            <a:off x="701400" y="3983443"/>
            <a:ext cx="2631381" cy="914251"/>
            <a:chOff x="341939" y="3970786"/>
            <a:chExt cx="2631381" cy="91425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1616180-99EC-4D5C-B929-96AFA4D6F6C1}"/>
                </a:ext>
              </a:extLst>
            </p:cNvPr>
            <p:cNvSpPr txBox="1"/>
            <p:nvPr/>
          </p:nvSpPr>
          <p:spPr>
            <a:xfrm>
              <a:off x="559946" y="3970786"/>
              <a:ext cx="2153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선수금</a:t>
              </a:r>
              <a:r>
                <a:rPr lang="ko-KR" altLang="en-US" sz="900" b="1" dirty="0"/>
                <a:t> </a:t>
              </a:r>
              <a:r>
                <a:rPr lang="en-US" altLang="ko-KR" sz="1400" b="1" dirty="0"/>
                <a:t>300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900" dirty="0"/>
                <a:t>만원</a:t>
              </a:r>
              <a:endParaRPr lang="en-US" altLang="ko-KR" sz="900" dirty="0"/>
            </a:p>
            <a:p>
              <a:pPr algn="ctr"/>
              <a:r>
                <a:rPr lang="en-US" altLang="ko-KR" sz="800" dirty="0"/>
                <a:t>(</a:t>
              </a:r>
              <a:r>
                <a:rPr lang="ko-KR" altLang="en-US" sz="800" dirty="0"/>
                <a:t>대출 이용금액 </a:t>
              </a:r>
              <a:r>
                <a:rPr lang="en-US" altLang="ko-KR" sz="1400" b="1" dirty="0"/>
                <a:t>700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800" dirty="0"/>
                <a:t>만원</a:t>
              </a:r>
              <a:r>
                <a:rPr lang="en-US" altLang="ko-KR" sz="800" dirty="0"/>
                <a:t>)</a:t>
              </a:r>
              <a:r>
                <a:rPr lang="ko-KR" altLang="en-US" sz="800" dirty="0"/>
                <a:t> </a:t>
              </a:r>
              <a:endParaRPr lang="en-US" altLang="ko-KR" sz="8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35018FB-F0EA-4C78-AC5F-CD9DBFBBA7B8}"/>
                </a:ext>
              </a:extLst>
            </p:cNvPr>
            <p:cNvSpPr txBox="1"/>
            <p:nvPr/>
          </p:nvSpPr>
          <p:spPr>
            <a:xfrm>
              <a:off x="341939" y="4654205"/>
              <a:ext cx="6008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0</a:t>
              </a:r>
              <a:r>
                <a:rPr lang="ko-KR" altLang="en-US" sz="900" dirty="0"/>
                <a:t>만원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6AA518-E276-4FE9-AB93-BA91202C812D}"/>
                </a:ext>
              </a:extLst>
            </p:cNvPr>
            <p:cNvSpPr txBox="1"/>
            <p:nvPr/>
          </p:nvSpPr>
          <p:spPr>
            <a:xfrm>
              <a:off x="2206738" y="4654205"/>
              <a:ext cx="766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1,000</a:t>
              </a:r>
              <a:r>
                <a:rPr lang="ko-KR" altLang="en-US" sz="900" dirty="0"/>
                <a:t>만원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3CE64ECC-923D-4ED8-9E07-08312175A6CB}"/>
                </a:ext>
              </a:extLst>
            </p:cNvPr>
            <p:cNvGrpSpPr/>
            <p:nvPr/>
          </p:nvGrpSpPr>
          <p:grpSpPr>
            <a:xfrm>
              <a:off x="559946" y="4498916"/>
              <a:ext cx="2079670" cy="195072"/>
              <a:chOff x="1561122" y="4720826"/>
              <a:chExt cx="2079670" cy="195072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5A5CC59B-FA68-45E1-859C-E88F2C96E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122" y="4818362"/>
                <a:ext cx="1515490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A0997610-0289-428C-B9BC-B868F0E78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2422" y="4818362"/>
                <a:ext cx="1428370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59B0662-C70D-4A98-9727-1721CFF1E5BB}"/>
                  </a:ext>
                </a:extLst>
              </p:cNvPr>
              <p:cNvSpPr/>
              <p:nvPr/>
            </p:nvSpPr>
            <p:spPr>
              <a:xfrm>
                <a:off x="2068422" y="4720826"/>
                <a:ext cx="195072" cy="1950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</p:grp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BDE899F9-C47D-4DDD-8BCF-71F3ADD12639}"/>
              </a:ext>
            </a:extLst>
          </p:cNvPr>
          <p:cNvGrpSpPr/>
          <p:nvPr/>
        </p:nvGrpSpPr>
        <p:grpSpPr>
          <a:xfrm>
            <a:off x="3254651" y="4052548"/>
            <a:ext cx="1561201" cy="699362"/>
            <a:chOff x="3099504" y="4044039"/>
            <a:chExt cx="1561201" cy="69936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CFB3AC-CFC1-43A0-92E7-F0934F878A51}"/>
                </a:ext>
              </a:extLst>
            </p:cNvPr>
            <p:cNvSpPr txBox="1"/>
            <p:nvPr/>
          </p:nvSpPr>
          <p:spPr>
            <a:xfrm>
              <a:off x="3099504" y="4114389"/>
              <a:ext cx="792000" cy="18330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800" b="1" dirty="0"/>
                <a:t>할부기간</a:t>
              </a:r>
              <a:endParaRPr lang="en-US" altLang="ko-KR" sz="800" b="1" dirty="0"/>
            </a:p>
          </p:txBody>
        </p:sp>
        <p:sp>
          <p:nvSpPr>
            <p:cNvPr id="115" name="모서리가 둥근 직사각형 105">
              <a:extLst>
                <a:ext uri="{FF2B5EF4-FFF2-40B4-BE49-F238E27FC236}">
                  <a16:creationId xmlns:a16="http://schemas.microsoft.com/office/drawing/2014/main" id="{AF4B7584-0B69-4E39-995F-BC5ABF4BF877}"/>
                </a:ext>
              </a:extLst>
            </p:cNvPr>
            <p:cNvSpPr/>
            <p:nvPr/>
          </p:nvSpPr>
          <p:spPr>
            <a:xfrm>
              <a:off x="3670903" y="4044039"/>
              <a:ext cx="989802" cy="324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900" b="1" dirty="0">
                  <a:latin typeface="+mj-ea"/>
                </a:rPr>
                <a:t>48</a:t>
              </a:r>
              <a:r>
                <a:rPr lang="ko-KR" altLang="en-US" sz="900" b="1" dirty="0">
                  <a:latin typeface="+mj-ea"/>
                </a:rPr>
                <a:t>개월       ▼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95E0E18-D009-4EEF-ABDD-046C48397A1C}"/>
                </a:ext>
              </a:extLst>
            </p:cNvPr>
            <p:cNvSpPr txBox="1"/>
            <p:nvPr/>
          </p:nvSpPr>
          <p:spPr>
            <a:xfrm>
              <a:off x="3099504" y="4487925"/>
              <a:ext cx="792000" cy="1869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800" b="1" dirty="0"/>
                <a:t>금리</a:t>
              </a:r>
              <a:endParaRPr lang="en-US" altLang="ko-KR" sz="800" b="1" dirty="0"/>
            </a:p>
          </p:txBody>
        </p:sp>
        <p:sp>
          <p:nvSpPr>
            <p:cNvPr id="117" name="모서리가 둥근 직사각형 105">
              <a:extLst>
                <a:ext uri="{FF2B5EF4-FFF2-40B4-BE49-F238E27FC236}">
                  <a16:creationId xmlns:a16="http://schemas.microsoft.com/office/drawing/2014/main" id="{328C5EE5-2D8D-4C39-8B26-AF7772EB58C6}"/>
                </a:ext>
              </a:extLst>
            </p:cNvPr>
            <p:cNvSpPr/>
            <p:nvPr/>
          </p:nvSpPr>
          <p:spPr>
            <a:xfrm>
              <a:off x="3670902" y="4419401"/>
              <a:ext cx="989503" cy="324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900" b="1" dirty="0">
                  <a:latin typeface="+mj-ea"/>
                </a:rPr>
                <a:t>5.9%   </a:t>
              </a:r>
              <a:r>
                <a:rPr lang="ko-KR" altLang="en-US" sz="900" b="1" dirty="0">
                  <a:latin typeface="+mj-ea"/>
                </a:rPr>
                <a:t>       ▼</a:t>
              </a:r>
            </a:p>
          </p:txBody>
        </p:sp>
      </p:grpSp>
      <p:sp>
        <p:nvSpPr>
          <p:cNvPr id="118" name="모서리가 둥근 직사각형 150">
            <a:extLst>
              <a:ext uri="{FF2B5EF4-FFF2-40B4-BE49-F238E27FC236}">
                <a16:creationId xmlns:a16="http://schemas.microsoft.com/office/drawing/2014/main" id="{088C93B6-DD7A-4FEA-8D47-5BD4AA6CAE9C}"/>
              </a:ext>
            </a:extLst>
          </p:cNvPr>
          <p:cNvSpPr/>
          <p:nvPr/>
        </p:nvSpPr>
        <p:spPr>
          <a:xfrm>
            <a:off x="5466597" y="4381297"/>
            <a:ext cx="1994266" cy="36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</a:rPr>
              <a:t>할부상담신청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2923649-8DF5-42DF-8C54-F6D4FCCBC9B4}"/>
              </a:ext>
            </a:extLst>
          </p:cNvPr>
          <p:cNvCxnSpPr>
            <a:cxnSpLocks/>
          </p:cNvCxnSpPr>
          <p:nvPr/>
        </p:nvCxnSpPr>
        <p:spPr>
          <a:xfrm>
            <a:off x="5026847" y="3149603"/>
            <a:ext cx="0" cy="16019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7ED52EF-DFDE-4D70-BA8B-518B9C4642D0}"/>
              </a:ext>
            </a:extLst>
          </p:cNvPr>
          <p:cNvSpPr txBox="1"/>
          <p:nvPr/>
        </p:nvSpPr>
        <p:spPr>
          <a:xfrm>
            <a:off x="387948" y="3543202"/>
            <a:ext cx="2405746" cy="42190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u="sng" dirty="0"/>
              <a:t>STEP2. </a:t>
            </a:r>
          </a:p>
          <a:p>
            <a:r>
              <a:rPr lang="ko-KR" altLang="en-US" sz="1050" spc="-150" dirty="0">
                <a:latin typeface="+mj-ea"/>
              </a:rPr>
              <a:t>선수금</a:t>
            </a:r>
            <a:r>
              <a:rPr lang="en-US" altLang="ko-KR" sz="1050" spc="-150" dirty="0">
                <a:latin typeface="+mj-ea"/>
              </a:rPr>
              <a:t>, </a:t>
            </a:r>
            <a:r>
              <a:rPr lang="ko-KR" altLang="en-US" sz="1050" spc="-150" dirty="0">
                <a:latin typeface="+mj-ea"/>
              </a:rPr>
              <a:t>할부기간</a:t>
            </a:r>
            <a:r>
              <a:rPr lang="en-US" altLang="ko-KR" sz="1050" spc="-150" dirty="0">
                <a:latin typeface="+mj-ea"/>
              </a:rPr>
              <a:t>, </a:t>
            </a:r>
            <a:r>
              <a:rPr lang="ko-KR" altLang="en-US" sz="1050" spc="-150" dirty="0">
                <a:latin typeface="+mj-ea"/>
              </a:rPr>
              <a:t>금리를 입력해주세요</a:t>
            </a:r>
            <a:r>
              <a:rPr lang="en-US" altLang="ko-KR" sz="1050" spc="-150" dirty="0">
                <a:latin typeface="+mj-ea"/>
              </a:rPr>
              <a:t>.</a:t>
            </a:r>
          </a:p>
        </p:txBody>
      </p:sp>
      <p:sp>
        <p:nvSpPr>
          <p:cNvPr id="121" name="모서리가 둥근 직사각형 37">
            <a:extLst>
              <a:ext uri="{FF2B5EF4-FFF2-40B4-BE49-F238E27FC236}">
                <a16:creationId xmlns:a16="http://schemas.microsoft.com/office/drawing/2014/main" id="{EF20BE12-E343-43EB-8902-1B8E3A5496F7}"/>
              </a:ext>
            </a:extLst>
          </p:cNvPr>
          <p:cNvSpPr/>
          <p:nvPr/>
        </p:nvSpPr>
        <p:spPr>
          <a:xfrm>
            <a:off x="5334975" y="3148662"/>
            <a:ext cx="2257510" cy="526795"/>
          </a:xfrm>
          <a:prstGeom prst="roundRect">
            <a:avLst>
              <a:gd name="adj" fmla="val 7352"/>
            </a:avLst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000" b="1" dirty="0">
                <a:latin typeface="+mj-ea"/>
              </a:rPr>
              <a:t>    </a:t>
            </a:r>
            <a:endParaRPr lang="en-US" altLang="ko-KR" sz="1000" b="1" dirty="0">
              <a:latin typeface="+mj-ea"/>
            </a:endParaRPr>
          </a:p>
          <a:p>
            <a:pPr algn="ctr"/>
            <a:endParaRPr lang="en-US" altLang="ko-KR" sz="1000" b="1" dirty="0">
              <a:latin typeface="+mj-ea"/>
            </a:endParaRPr>
          </a:p>
          <a:p>
            <a:pPr algn="ctr"/>
            <a:r>
              <a:rPr lang="ko-KR" altLang="en-US" sz="1000" b="1" dirty="0">
                <a:latin typeface="+mj-ea"/>
              </a:rPr>
              <a:t>   월 예상 납입금</a:t>
            </a:r>
            <a:endParaRPr lang="en-US" altLang="ko-KR" sz="1000" b="1" dirty="0">
              <a:latin typeface="+mj-ea"/>
            </a:endParaRPr>
          </a:p>
          <a:p>
            <a:pPr algn="ctr"/>
            <a:r>
              <a:rPr lang="en-US" altLang="ko-KR" b="1" dirty="0">
                <a:solidFill>
                  <a:srgbClr val="0D643A"/>
                </a:solidFill>
                <a:latin typeface="+mj-ea"/>
              </a:rPr>
              <a:t>  245,224 </a:t>
            </a:r>
            <a:r>
              <a:rPr lang="ko-KR" altLang="en-US" sz="1050" b="1" dirty="0">
                <a:latin typeface="+mj-ea"/>
              </a:rPr>
              <a:t>원</a:t>
            </a:r>
            <a:endParaRPr lang="en-US" altLang="ko-KR" sz="1050" b="1" dirty="0">
              <a:latin typeface="+mj-ea"/>
            </a:endParaRPr>
          </a:p>
          <a:p>
            <a:pPr algn="ctr"/>
            <a:endParaRPr lang="en-US" altLang="ko-KR" sz="1050" b="1" dirty="0">
              <a:latin typeface="+mj-ea"/>
            </a:endParaRPr>
          </a:p>
          <a:p>
            <a:pPr algn="ctr"/>
            <a:endParaRPr lang="en-US" altLang="ko-KR" sz="1050" b="1" dirty="0">
              <a:latin typeface="+mj-ea"/>
            </a:endParaRPr>
          </a:p>
        </p:txBody>
      </p:sp>
      <p:graphicFrame>
        <p:nvGraphicFramePr>
          <p:cNvPr id="122" name="표 6">
            <a:extLst>
              <a:ext uri="{FF2B5EF4-FFF2-40B4-BE49-F238E27FC236}">
                <a16:creationId xmlns:a16="http://schemas.microsoft.com/office/drawing/2014/main" id="{3139392C-2601-4E2E-86E9-E9573321EF23}"/>
              </a:ext>
            </a:extLst>
          </p:cNvPr>
          <p:cNvGraphicFramePr>
            <a:graphicFrameLocks noGrp="1"/>
          </p:cNvGraphicFramePr>
          <p:nvPr/>
        </p:nvGraphicFramePr>
        <p:xfrm>
          <a:off x="5466597" y="3685513"/>
          <a:ext cx="1994266" cy="60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5">
                  <a:extLst>
                    <a:ext uri="{9D8B030D-6E8A-4147-A177-3AD203B41FA5}">
                      <a16:colId xmlns:a16="http://schemas.microsoft.com/office/drawing/2014/main" val="1035566497"/>
                    </a:ext>
                  </a:extLst>
                </a:gridCol>
                <a:gridCol w="990961">
                  <a:extLst>
                    <a:ext uri="{9D8B030D-6E8A-4147-A177-3AD203B41FA5}">
                      <a16:colId xmlns:a16="http://schemas.microsoft.com/office/drawing/2014/main" val="2598549983"/>
                    </a:ext>
                  </a:extLst>
                </a:gridCol>
              </a:tblGrid>
              <a:tr h="304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kern="1200" spc="-15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50" b="0" kern="1200" spc="-15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년 할부이자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1" kern="1200" spc="-15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30,023 </a:t>
                      </a:r>
                      <a:r>
                        <a:rPr lang="ko-KR" altLang="en-US" sz="1050" b="0" kern="1200" spc="-15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85672"/>
                  </a:ext>
                </a:extLst>
              </a:tr>
              <a:tr h="3048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spc="-15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총 비용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1" kern="1200" spc="-15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10,320,000 </a:t>
                      </a:r>
                      <a:r>
                        <a:rPr lang="ko-KR" altLang="en-US" sz="1050" b="0" kern="1200" spc="-15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36850"/>
                  </a:ext>
                </a:extLst>
              </a:tr>
            </a:tbl>
          </a:graphicData>
        </a:graphic>
      </p:graphicFrame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B8B2042-7FF5-4195-809C-8568E0C4B9E3}"/>
              </a:ext>
            </a:extLst>
          </p:cNvPr>
          <p:cNvSpPr/>
          <p:nvPr/>
        </p:nvSpPr>
        <p:spPr>
          <a:xfrm>
            <a:off x="62360" y="1540192"/>
            <a:ext cx="8521200" cy="13672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5FB58C-FFEE-47C2-9618-B2C18C2D74AE}"/>
              </a:ext>
            </a:extLst>
          </p:cNvPr>
          <p:cNvSpPr txBox="1"/>
          <p:nvPr/>
        </p:nvSpPr>
        <p:spPr>
          <a:xfrm>
            <a:off x="2193652" y="1655425"/>
            <a:ext cx="3673852" cy="82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spc="-150" dirty="0" err="1">
                <a:latin typeface="+mj-ea"/>
                <a:ea typeface="+mj-ea"/>
              </a:rPr>
              <a:t>엠파크캐피탈</a:t>
            </a:r>
            <a:r>
              <a:rPr lang="ko-KR" altLang="en-US" sz="1200" b="1" spc="-15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b="1" spc="-150" dirty="0">
                <a:solidFill>
                  <a:srgbClr val="0D643A"/>
                </a:solidFill>
                <a:latin typeface="+mj-ea"/>
                <a:ea typeface="+mj-ea"/>
              </a:rPr>
              <a:t>1600-5435</a:t>
            </a:r>
          </a:p>
          <a:p>
            <a:pPr algn="ctr">
              <a:lnSpc>
                <a:spcPct val="150000"/>
              </a:lnSpc>
            </a:pPr>
            <a:r>
              <a:rPr lang="ko-KR" altLang="en-US" sz="1050" spc="-150" dirty="0" err="1">
                <a:latin typeface="+mj-ea"/>
              </a:rPr>
              <a:t>엠파크캐피탈은</a:t>
            </a:r>
            <a:r>
              <a:rPr lang="ko-KR" altLang="en-US" sz="1050" spc="-150" dirty="0">
                <a:latin typeface="+mj-ea"/>
              </a:rPr>
              <a:t> </a:t>
            </a:r>
            <a:r>
              <a:rPr lang="ko-KR" altLang="en-US" sz="1050" spc="-150" dirty="0" err="1">
                <a:latin typeface="+mj-ea"/>
              </a:rPr>
              <a:t>엠파크</a:t>
            </a:r>
            <a:r>
              <a:rPr lang="ko-KR" altLang="en-US" sz="1050" spc="-150" dirty="0">
                <a:latin typeface="+mj-ea"/>
              </a:rPr>
              <a:t> 중고차 고객에게 합리적으로 </a:t>
            </a:r>
            <a:endParaRPr lang="en-US" altLang="ko-KR" sz="1050" spc="-150" dirty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spc="-150" dirty="0">
                <a:latin typeface="+mj-ea"/>
              </a:rPr>
              <a:t>편리한 차량구매를</a:t>
            </a:r>
            <a:r>
              <a:rPr lang="en-US" altLang="ko-KR" sz="1050" spc="-150" dirty="0">
                <a:latin typeface="+mj-ea"/>
              </a:rPr>
              <a:t> </a:t>
            </a:r>
            <a:r>
              <a:rPr lang="ko-KR" altLang="en-US" sz="1050" spc="-150" dirty="0">
                <a:latin typeface="+mj-ea"/>
              </a:rPr>
              <a:t>도와드리는 금융상품입니다</a:t>
            </a:r>
            <a:r>
              <a:rPr lang="en-US" altLang="ko-KR" sz="1050" spc="-150" dirty="0">
                <a:latin typeface="+mj-ea"/>
              </a:rPr>
              <a:t>.</a:t>
            </a: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9FC8896B-5C48-4D86-A768-2B85B92C4FE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BA5689D-BA5E-4031-892D-F81ADBE1E6DA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7" name="모서리가 둥근 직사각형 1">
              <a:extLst>
                <a:ext uri="{FF2B5EF4-FFF2-40B4-BE49-F238E27FC236}">
                  <a16:creationId xmlns:a16="http://schemas.microsoft.com/office/drawing/2014/main" id="{7B7D2767-0C62-4CA4-B817-4F17347432FF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8" name="모서리가 둥근 직사각형 87">
              <a:extLst>
                <a:ext uri="{FF2B5EF4-FFF2-40B4-BE49-F238E27FC236}">
                  <a16:creationId xmlns:a16="http://schemas.microsoft.com/office/drawing/2014/main" id="{4BD39F8C-C4B7-4450-8FE9-C14761513917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9" name="모서리가 둥근 직사각형 88">
              <a:extLst>
                <a:ext uri="{FF2B5EF4-FFF2-40B4-BE49-F238E27FC236}">
                  <a16:creationId xmlns:a16="http://schemas.microsoft.com/office/drawing/2014/main" id="{F47FACD7-362F-44FA-8B93-7286ECA38785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5E43331-D5A3-4443-8656-2EFCFFB26A16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78C8020-0852-4410-81B5-102B8B76AE57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FDF3B2DD-DDA1-403B-A178-93347F1E6E02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1A31CDE1-0B54-408F-B1FA-E76DFE13BDAB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E2B39A3-969F-4996-8C86-94850F5FD7D4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A4DF888-CB99-48A4-910A-F1A8F334D5F0}"/>
              </a:ext>
            </a:extLst>
          </p:cNvPr>
          <p:cNvGrpSpPr/>
          <p:nvPr/>
        </p:nvGrpSpPr>
        <p:grpSpPr>
          <a:xfrm>
            <a:off x="2639616" y="2498674"/>
            <a:ext cx="3004277" cy="328390"/>
            <a:chOff x="513971" y="3204873"/>
            <a:chExt cx="3004277" cy="328390"/>
          </a:xfrm>
        </p:grpSpPr>
        <p:sp>
          <p:nvSpPr>
            <p:cNvPr id="142" name="모서리가 둥근 직사각형 151">
              <a:extLst>
                <a:ext uri="{FF2B5EF4-FFF2-40B4-BE49-F238E27FC236}">
                  <a16:creationId xmlns:a16="http://schemas.microsoft.com/office/drawing/2014/main" id="{0033279B-9867-4C67-9EEF-7D4969F3737A}"/>
                </a:ext>
              </a:extLst>
            </p:cNvPr>
            <p:cNvSpPr/>
            <p:nvPr/>
          </p:nvSpPr>
          <p:spPr>
            <a:xfrm>
              <a:off x="513971" y="3204873"/>
              <a:ext cx="1549581" cy="328390"/>
            </a:xfrm>
            <a:prstGeom prst="roundRect">
              <a:avLst>
                <a:gd name="adj" fmla="val 39092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</a:rPr>
                <a:t>상담신청 </a:t>
              </a:r>
              <a:r>
                <a:rPr lang="en-US" altLang="ko-KR" sz="900" b="1" dirty="0">
                  <a:solidFill>
                    <a:schemeClr val="bg1"/>
                  </a:solidFill>
                  <a:latin typeface="+mj-ea"/>
                </a:rPr>
                <a:t>1600-5435</a:t>
              </a:r>
              <a:r>
                <a:rPr lang="ko-KR" altLang="en-US" sz="900" b="1" dirty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900" b="1" dirty="0">
                  <a:solidFill>
                    <a:schemeClr val="bg1"/>
                  </a:solidFill>
                  <a:latin typeface="+mj-ea"/>
                </a:rPr>
                <a:t>&gt;</a:t>
              </a:r>
              <a:endParaRPr lang="ko-KR" altLang="en-US" sz="9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3" name="모서리가 둥근 직사각형 240">
              <a:extLst>
                <a:ext uri="{FF2B5EF4-FFF2-40B4-BE49-F238E27FC236}">
                  <a16:creationId xmlns:a16="http://schemas.microsoft.com/office/drawing/2014/main" id="{05C1294C-5303-44D5-8066-864BC571B6AA}"/>
                </a:ext>
              </a:extLst>
            </p:cNvPr>
            <p:cNvSpPr/>
            <p:nvPr/>
          </p:nvSpPr>
          <p:spPr>
            <a:xfrm>
              <a:off x="2157901" y="3204873"/>
              <a:ext cx="1360347" cy="328390"/>
            </a:xfrm>
            <a:prstGeom prst="roundRect">
              <a:avLst>
                <a:gd name="adj" fmla="val 39092"/>
              </a:avLst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tx1"/>
                  </a:solidFill>
                  <a:latin typeface="+mn-ea"/>
                </a:rPr>
                <a:t>엠파크캐피탈</a:t>
              </a:r>
              <a:r>
                <a:rPr lang="ko-KR" altLang="en-US" sz="800" b="1" spc="-150" dirty="0">
                  <a:solidFill>
                    <a:schemeClr val="tx1"/>
                  </a:solidFill>
                  <a:latin typeface="+mn-ea"/>
                </a:rPr>
                <a:t> 상품안내 </a:t>
              </a:r>
              <a:r>
                <a:rPr lang="en-US" altLang="ko-KR" sz="800" b="1" spc="-150" dirty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800" b="1" spc="-15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89F9C5E-CEDC-4907-BA71-F59FA407C231}"/>
              </a:ext>
            </a:extLst>
          </p:cNvPr>
          <p:cNvGrpSpPr/>
          <p:nvPr/>
        </p:nvGrpSpPr>
        <p:grpSpPr>
          <a:xfrm>
            <a:off x="7175322" y="1601402"/>
            <a:ext cx="724072" cy="248155"/>
            <a:chOff x="9980440" y="4222055"/>
            <a:chExt cx="724072" cy="248155"/>
          </a:xfrm>
        </p:grpSpPr>
        <p:sp>
          <p:nvSpPr>
            <p:cNvPr id="62" name="모서리가 둥근 직사각형 105">
              <a:extLst>
                <a:ext uri="{FF2B5EF4-FFF2-40B4-BE49-F238E27FC236}">
                  <a16:creationId xmlns:a16="http://schemas.microsoft.com/office/drawing/2014/main" id="{17B6CEDF-D8C7-4271-A01D-630FEF4BA8FC}"/>
                </a:ext>
              </a:extLst>
            </p:cNvPr>
            <p:cNvSpPr/>
            <p:nvPr/>
          </p:nvSpPr>
          <p:spPr>
            <a:xfrm>
              <a:off x="9980440" y="4229880"/>
              <a:ext cx="724072" cy="24033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latin typeface="+mj-ea"/>
                </a:rPr>
                <a:t>    공유하기</a:t>
              </a: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58CDF9A0-652C-44A9-9084-8E9AF72BC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99322" y="4222055"/>
              <a:ext cx="218590" cy="245021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245E99-7BBB-49ED-AEDE-E907AD82C0B7}"/>
              </a:ext>
            </a:extLst>
          </p:cNvPr>
          <p:cNvGrpSpPr/>
          <p:nvPr/>
        </p:nvGrpSpPr>
        <p:grpSpPr>
          <a:xfrm>
            <a:off x="-20570" y="5404144"/>
            <a:ext cx="2123804" cy="1674658"/>
            <a:chOff x="-20570" y="3728272"/>
            <a:chExt cx="2123804" cy="1674658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91B18BEE-E656-45FA-AA5B-F7289061FA21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66F99B1-AC95-4D10-9FFE-E2A5EFB625B4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BFD9913-9EEA-43B9-974B-42EC2036D5F9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0830D8C4-A264-45A4-8407-FC5A227B5855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099B0092-1672-4524-B544-E9D44C7C8682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48" name="모서리가 둥근 직사각형 197">
                <a:extLst>
                  <a:ext uri="{FF2B5EF4-FFF2-40B4-BE49-F238E27FC236}">
                    <a16:creationId xmlns:a16="http://schemas.microsoft.com/office/drawing/2014/main" id="{298C4CBC-BDE7-4E89-9B78-0BA0814E8F53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94032C9B-4490-4B9B-BAAC-4D93CB4BA5CE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50" name="모서리가 둥근 직사각형 215">
                  <a:extLst>
                    <a:ext uri="{FF2B5EF4-FFF2-40B4-BE49-F238E27FC236}">
                      <a16:creationId xmlns:a16="http://schemas.microsoft.com/office/drawing/2014/main" id="{EE656A3A-9F96-4517-92D9-6CB753365847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51" name="모서리가 둥근 직사각형 216">
                  <a:extLst>
                    <a:ext uri="{FF2B5EF4-FFF2-40B4-BE49-F238E27FC236}">
                      <a16:creationId xmlns:a16="http://schemas.microsoft.com/office/drawing/2014/main" id="{09D86232-4259-490F-891D-70C6C5B475FB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52" name="모서리가 둥근 직사각형 217">
                  <a:extLst>
                    <a:ext uri="{FF2B5EF4-FFF2-40B4-BE49-F238E27FC236}">
                      <a16:creationId xmlns:a16="http://schemas.microsoft.com/office/drawing/2014/main" id="{D276A8E1-563A-48A0-9422-AA2601DC2CC6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9C95205-B15A-4C15-BF3A-391123BC7B7A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137" name="대각선 줄무늬 136">
                <a:extLst>
                  <a:ext uri="{FF2B5EF4-FFF2-40B4-BE49-F238E27FC236}">
                    <a16:creationId xmlns:a16="http://schemas.microsoft.com/office/drawing/2014/main" id="{728AE7F1-8F53-4948-B723-2F8ACDEA0CC3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B9F942-7049-4EE8-A699-53F5562A09BE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FCB9BAF4-5F08-4931-BB61-31D16D7EDBD6}"/>
                </a:ext>
              </a:extLst>
            </p:cNvPr>
            <p:cNvGrpSpPr/>
            <p:nvPr/>
          </p:nvGrpSpPr>
          <p:grpSpPr>
            <a:xfrm>
              <a:off x="1794570" y="3763337"/>
              <a:ext cx="215531" cy="215531"/>
              <a:chOff x="2881793" y="3493808"/>
              <a:chExt cx="485103" cy="485103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1360472-5844-434D-ACDA-86BEAB7BD091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04114202-1CE9-4079-8305-E32B63F33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A743239-C5D0-4D8D-B084-E87949C87168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F990620-3F67-400E-A9A5-C16311A3B799}"/>
              </a:ext>
            </a:extLst>
          </p:cNvPr>
          <p:cNvGrpSpPr/>
          <p:nvPr/>
        </p:nvGrpSpPr>
        <p:grpSpPr>
          <a:xfrm>
            <a:off x="1892766" y="5404144"/>
            <a:ext cx="2123804" cy="1674658"/>
            <a:chOff x="-20570" y="3728272"/>
            <a:chExt cx="2123804" cy="1674658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D27A9CD6-8DA9-495B-9442-60C335C9C4BD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2889295-1AED-4DB6-ADC8-2EA1A721AFA5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1322C144-FA92-4B30-902E-36D469A31F4F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7CC7CB1-F61D-4EE3-B7D6-433EBE5A5E6C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7447EE6F-BB14-4991-ACEB-7FF2194CFB9F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66" name="모서리가 둥근 직사각형 197">
                <a:extLst>
                  <a:ext uri="{FF2B5EF4-FFF2-40B4-BE49-F238E27FC236}">
                    <a16:creationId xmlns:a16="http://schemas.microsoft.com/office/drawing/2014/main" id="{612B7DEB-B4B0-43DD-8FC7-70928DD143BD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758F1649-5159-4548-AA1F-C32FE01BB8AE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68" name="모서리가 둥근 직사각형 215">
                  <a:extLst>
                    <a:ext uri="{FF2B5EF4-FFF2-40B4-BE49-F238E27FC236}">
                      <a16:creationId xmlns:a16="http://schemas.microsoft.com/office/drawing/2014/main" id="{005BDA5E-C54A-4013-967C-3005B4FA3319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69" name="모서리가 둥근 직사각형 216">
                  <a:extLst>
                    <a:ext uri="{FF2B5EF4-FFF2-40B4-BE49-F238E27FC236}">
                      <a16:creationId xmlns:a16="http://schemas.microsoft.com/office/drawing/2014/main" id="{D3ED021A-AE35-4DE2-968B-E3CDDE324DCE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70" name="모서리가 둥근 직사각형 217">
                  <a:extLst>
                    <a:ext uri="{FF2B5EF4-FFF2-40B4-BE49-F238E27FC236}">
                      <a16:creationId xmlns:a16="http://schemas.microsoft.com/office/drawing/2014/main" id="{BFDC268D-B8F3-4EF7-ADAA-D1D69F717143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4EA45524-A44F-4F1D-B57A-95E162149B77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160" name="대각선 줄무늬 159">
                <a:extLst>
                  <a:ext uri="{FF2B5EF4-FFF2-40B4-BE49-F238E27FC236}">
                    <a16:creationId xmlns:a16="http://schemas.microsoft.com/office/drawing/2014/main" id="{2213FEDE-670E-4DA1-A078-99968C5C9388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2304FBE-7069-4A81-B52E-B16AF1469857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7697CA5B-54ED-45B4-B874-97705838EBEE}"/>
                </a:ext>
              </a:extLst>
            </p:cNvPr>
            <p:cNvGrpSpPr/>
            <p:nvPr/>
          </p:nvGrpSpPr>
          <p:grpSpPr>
            <a:xfrm>
              <a:off x="1794570" y="3763337"/>
              <a:ext cx="215531" cy="215531"/>
              <a:chOff x="2881793" y="3493808"/>
              <a:chExt cx="485103" cy="485103"/>
            </a:xfrm>
          </p:grpSpPr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83738E2E-97C7-413E-8F49-3504FCDC3B2A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A057462C-BFBB-49B0-91F0-1BD404C61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60989F-4230-43B9-B548-A60559CC35A4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85971DE-A65F-46DA-91C5-E95F97DDD099}"/>
              </a:ext>
            </a:extLst>
          </p:cNvPr>
          <p:cNvGrpSpPr/>
          <p:nvPr/>
        </p:nvGrpSpPr>
        <p:grpSpPr>
          <a:xfrm>
            <a:off x="3806102" y="5404144"/>
            <a:ext cx="2123804" cy="1674658"/>
            <a:chOff x="-20570" y="3728272"/>
            <a:chExt cx="2123804" cy="1674658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AFE52206-2F18-4B28-BC39-32C2C6009F88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F3FEB746-0A9C-480A-B7AA-6AEE3C470EA6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16FEAB9-AA6C-4AA2-9012-23E0AE7B8760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FF7627AD-0CDE-42B0-BCE7-CE5C485950F3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47AD8EB2-FD8F-4081-984C-273A9FBF6E19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84" name="모서리가 둥근 직사각형 197">
                <a:extLst>
                  <a:ext uri="{FF2B5EF4-FFF2-40B4-BE49-F238E27FC236}">
                    <a16:creationId xmlns:a16="http://schemas.microsoft.com/office/drawing/2014/main" id="{F5272CAE-EA96-49E6-BA2F-BBBC07145EDE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1F2FAADB-A2BA-4497-9733-06BC51557E7D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86" name="모서리가 둥근 직사각형 215">
                  <a:extLst>
                    <a:ext uri="{FF2B5EF4-FFF2-40B4-BE49-F238E27FC236}">
                      <a16:creationId xmlns:a16="http://schemas.microsoft.com/office/drawing/2014/main" id="{BF2E264B-CB0D-4C19-AA88-5B10FA4B19B3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87" name="모서리가 둥근 직사각형 216">
                  <a:extLst>
                    <a:ext uri="{FF2B5EF4-FFF2-40B4-BE49-F238E27FC236}">
                      <a16:creationId xmlns:a16="http://schemas.microsoft.com/office/drawing/2014/main" id="{A7BDFCF4-69B6-435E-89AE-8CECBC0827FE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88" name="모서리가 둥근 직사각형 217">
                  <a:extLst>
                    <a:ext uri="{FF2B5EF4-FFF2-40B4-BE49-F238E27FC236}">
                      <a16:creationId xmlns:a16="http://schemas.microsoft.com/office/drawing/2014/main" id="{FAA438A2-C240-40E5-B39B-879C401DC68E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ED5AEAF8-B3B4-4E66-8D35-F85E9BA45A12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178" name="대각선 줄무늬 177">
                <a:extLst>
                  <a:ext uri="{FF2B5EF4-FFF2-40B4-BE49-F238E27FC236}">
                    <a16:creationId xmlns:a16="http://schemas.microsoft.com/office/drawing/2014/main" id="{55B46435-5687-40EF-93A4-1A5675BA9A20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8ABEDFE-4676-4DD6-B2AA-9FC03736CAE9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5CFFEE95-7BB3-4F4F-80FE-ACA9EFC0483C}"/>
                </a:ext>
              </a:extLst>
            </p:cNvPr>
            <p:cNvGrpSpPr/>
            <p:nvPr/>
          </p:nvGrpSpPr>
          <p:grpSpPr>
            <a:xfrm>
              <a:off x="1794570" y="3763337"/>
              <a:ext cx="215531" cy="215531"/>
              <a:chOff x="2881793" y="3493808"/>
              <a:chExt cx="485103" cy="485103"/>
            </a:xfrm>
          </p:grpSpPr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F864AE2B-0D6C-43D4-A273-F761B3106D3F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39768974-BBBC-4E12-8AB2-397804C85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9025FE9-8D4A-4C22-8094-24806C6976CE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DFAED02B-890A-477B-9FFE-83BC8423CEEC}"/>
              </a:ext>
            </a:extLst>
          </p:cNvPr>
          <p:cNvGrpSpPr/>
          <p:nvPr/>
        </p:nvGrpSpPr>
        <p:grpSpPr>
          <a:xfrm>
            <a:off x="5719438" y="5404144"/>
            <a:ext cx="2123804" cy="1674658"/>
            <a:chOff x="-20570" y="3728272"/>
            <a:chExt cx="2123804" cy="1674658"/>
          </a:xfrm>
        </p:grpSpPr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2597F070-3E36-49E5-B3EA-D70C32E5C10A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2910C7F-324D-42F7-8033-5A772F6DFA7D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3D8CEB7B-F5A9-4CF5-903C-AF3ADD65577D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DCC6944D-8497-4828-9E00-941ABB3A753E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E30177C2-4E1B-4004-8DFA-0E8B63C82F54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202" name="모서리가 둥근 직사각형 197">
                <a:extLst>
                  <a:ext uri="{FF2B5EF4-FFF2-40B4-BE49-F238E27FC236}">
                    <a16:creationId xmlns:a16="http://schemas.microsoft.com/office/drawing/2014/main" id="{BF8CB6EA-4D4D-4B9D-BF8A-9467F15E8B32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89410286-C33B-4150-B69B-0E9A480D7C8C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204" name="모서리가 둥근 직사각형 215">
                  <a:extLst>
                    <a:ext uri="{FF2B5EF4-FFF2-40B4-BE49-F238E27FC236}">
                      <a16:creationId xmlns:a16="http://schemas.microsoft.com/office/drawing/2014/main" id="{843A6444-20B3-4EBC-BE91-FBB5C29AB61D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05" name="모서리가 둥근 직사각형 216">
                  <a:extLst>
                    <a:ext uri="{FF2B5EF4-FFF2-40B4-BE49-F238E27FC236}">
                      <a16:creationId xmlns:a16="http://schemas.microsoft.com/office/drawing/2014/main" id="{248672CD-170B-4798-A1ED-0AD9DD733663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06" name="모서리가 둥근 직사각형 217">
                  <a:extLst>
                    <a:ext uri="{FF2B5EF4-FFF2-40B4-BE49-F238E27FC236}">
                      <a16:creationId xmlns:a16="http://schemas.microsoft.com/office/drawing/2014/main" id="{BB7D2CD9-11A2-4D32-9080-763658170F3F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D759D30-EBD7-4AD8-8B89-28C88636AF27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196" name="대각선 줄무늬 195">
                <a:extLst>
                  <a:ext uri="{FF2B5EF4-FFF2-40B4-BE49-F238E27FC236}">
                    <a16:creationId xmlns:a16="http://schemas.microsoft.com/office/drawing/2014/main" id="{6F62737D-6670-402F-B10A-B44FF1920CA3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DD03F5A-1B11-4E78-A209-CCCF0E562B3C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72F1C617-DDF3-4D05-AADF-423B9926C1C1}"/>
                </a:ext>
              </a:extLst>
            </p:cNvPr>
            <p:cNvGrpSpPr/>
            <p:nvPr/>
          </p:nvGrpSpPr>
          <p:grpSpPr>
            <a:xfrm>
              <a:off x="1794570" y="3763337"/>
              <a:ext cx="215531" cy="215531"/>
              <a:chOff x="2881793" y="3493808"/>
              <a:chExt cx="485103" cy="485103"/>
            </a:xfrm>
          </p:grpSpPr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565EED4C-9112-4A8D-AB9F-7605D8531F78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3F73EFA0-E10D-4F0D-B617-415C49D17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9C9039-4BC7-40EF-BD31-9D959B06F007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D2E9DD6-82BA-4774-9461-11C58F66B19A}"/>
              </a:ext>
            </a:extLst>
          </p:cNvPr>
          <p:cNvSpPr/>
          <p:nvPr/>
        </p:nvSpPr>
        <p:spPr>
          <a:xfrm>
            <a:off x="260639" y="7614587"/>
            <a:ext cx="7536411" cy="8263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Banner Image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08" name="이중 물결 207">
            <a:extLst>
              <a:ext uri="{FF2B5EF4-FFF2-40B4-BE49-F238E27FC236}">
                <a16:creationId xmlns:a16="http://schemas.microsoft.com/office/drawing/2014/main" id="{B6D2AE91-04A3-4A37-A5BE-AD5FE00CA97C}"/>
              </a:ext>
            </a:extLst>
          </p:cNvPr>
          <p:cNvSpPr/>
          <p:nvPr/>
        </p:nvSpPr>
        <p:spPr>
          <a:xfrm>
            <a:off x="260640" y="7022725"/>
            <a:ext cx="7544353" cy="198675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생략</a:t>
            </a:r>
            <a:endParaRPr lang="ko-KR" altLang="en-US" dirty="0"/>
          </a:p>
        </p:txBody>
      </p:sp>
      <p:graphicFrame>
        <p:nvGraphicFramePr>
          <p:cNvPr id="209" name="표 208">
            <a:extLst>
              <a:ext uri="{FF2B5EF4-FFF2-40B4-BE49-F238E27FC236}">
                <a16:creationId xmlns:a16="http://schemas.microsoft.com/office/drawing/2014/main" id="{B0F7C68B-81C0-4C88-9F1D-6BA395241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4851"/>
              </p:ext>
            </p:extLst>
          </p:nvPr>
        </p:nvGraphicFramePr>
        <p:xfrm>
          <a:off x="2256033" y="7283036"/>
          <a:ext cx="354562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◀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552B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00552B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BAE1794-9438-4C3E-ABA5-277C7BEC64AB}"/>
              </a:ext>
            </a:extLst>
          </p:cNvPr>
          <p:cNvSpPr/>
          <p:nvPr/>
        </p:nvSpPr>
        <p:spPr>
          <a:xfrm>
            <a:off x="192661" y="5038140"/>
            <a:ext cx="2214578" cy="28575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000" b="1" dirty="0">
                <a:latin typeface="+mj-ea"/>
              </a:rPr>
              <a:t>금융상품 이용가능 차량 </a:t>
            </a:r>
            <a:r>
              <a:rPr lang="en-US" altLang="ko-KR" sz="1100" b="1" dirty="0">
                <a:solidFill>
                  <a:srgbClr val="00552B"/>
                </a:solidFill>
                <a:latin typeface="+mj-ea"/>
              </a:rPr>
              <a:t>14,512</a:t>
            </a:r>
            <a:r>
              <a:rPr lang="en-US" altLang="ko-KR" sz="1000" b="1" dirty="0">
                <a:latin typeface="+mj-ea"/>
              </a:rPr>
              <a:t> </a:t>
            </a:r>
            <a:r>
              <a:rPr lang="ko-KR" altLang="en-US" sz="1000" b="1" dirty="0">
                <a:latin typeface="+mj-ea"/>
              </a:rPr>
              <a:t>대</a:t>
            </a:r>
            <a:endParaRPr lang="ko-KR" altLang="en-US" sz="1000" dirty="0">
              <a:latin typeface="+mj-ea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B7D5C468-4ABA-4807-8A14-4D76B121C0D6}"/>
              </a:ext>
            </a:extLst>
          </p:cNvPr>
          <p:cNvSpPr/>
          <p:nvPr/>
        </p:nvSpPr>
        <p:spPr>
          <a:xfrm>
            <a:off x="3412919" y="5054411"/>
            <a:ext cx="345678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lnSpc>
                <a:spcPct val="150000"/>
              </a:lnSpc>
              <a:defRPr/>
            </a:pPr>
            <a:r>
              <a:rPr lang="ko-KR" altLang="en-US" sz="800" b="1" spc="-150" dirty="0" err="1">
                <a:solidFill>
                  <a:srgbClr val="00552B"/>
                </a:solidFill>
                <a:latin typeface="+mj-ea"/>
              </a:rPr>
              <a:t>최신순</a:t>
            </a:r>
            <a:r>
              <a:rPr lang="ko-KR" altLang="en-US" sz="800" b="1" spc="-15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lang="ko-KR" altLang="en-US" sz="800" spc="-150" dirty="0">
                <a:latin typeface="+mj-ea"/>
              </a:rPr>
              <a:t>가격                                주행거리                               연식                   </a:t>
            </a:r>
          </a:p>
        </p:txBody>
      </p:sp>
      <p:graphicFrame>
        <p:nvGraphicFramePr>
          <p:cNvPr id="216" name="표 4">
            <a:extLst>
              <a:ext uri="{FF2B5EF4-FFF2-40B4-BE49-F238E27FC236}">
                <a16:creationId xmlns:a16="http://schemas.microsoft.com/office/drawing/2014/main" id="{5FA5B45D-FF6F-4070-A438-0CE026118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01408"/>
              </p:ext>
            </p:extLst>
          </p:nvPr>
        </p:nvGraphicFramePr>
        <p:xfrm>
          <a:off x="6117833" y="5091016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217" name="표 4">
            <a:extLst>
              <a:ext uri="{FF2B5EF4-FFF2-40B4-BE49-F238E27FC236}">
                <a16:creationId xmlns:a16="http://schemas.microsoft.com/office/drawing/2014/main" id="{B3908645-6E7D-4214-9813-2923626B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23667"/>
              </p:ext>
            </p:extLst>
          </p:nvPr>
        </p:nvGraphicFramePr>
        <p:xfrm>
          <a:off x="6862684" y="5091016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218" name="표 4">
            <a:extLst>
              <a:ext uri="{FF2B5EF4-FFF2-40B4-BE49-F238E27FC236}">
                <a16:creationId xmlns:a16="http://schemas.microsoft.com/office/drawing/2014/main" id="{26B81E83-33A9-433A-A3E2-D0A1A82C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83166"/>
              </p:ext>
            </p:extLst>
          </p:nvPr>
        </p:nvGraphicFramePr>
        <p:xfrm>
          <a:off x="5249238" y="5091016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219" name="표 218">
            <a:extLst>
              <a:ext uri="{FF2B5EF4-FFF2-40B4-BE49-F238E27FC236}">
                <a16:creationId xmlns:a16="http://schemas.microsoft.com/office/drawing/2014/main" id="{2FA17E8D-9C12-41BD-826F-7C944BD2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1479"/>
              </p:ext>
            </p:extLst>
          </p:nvPr>
        </p:nvGraphicFramePr>
        <p:xfrm>
          <a:off x="7303239" y="5055016"/>
          <a:ext cx="504000" cy="252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9314973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7593815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10279"/>
                  </a:ext>
                </a:extLst>
              </a:tr>
            </a:tbl>
          </a:graphicData>
        </a:graphic>
      </p:graphicFrame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84E75BE2-0D56-43FD-8A7D-566C2CA21601}"/>
              </a:ext>
            </a:extLst>
          </p:cNvPr>
          <p:cNvGrpSpPr/>
          <p:nvPr/>
        </p:nvGrpSpPr>
        <p:grpSpPr>
          <a:xfrm>
            <a:off x="7350564" y="5101695"/>
            <a:ext cx="167649" cy="158642"/>
            <a:chOff x="9303812" y="3666252"/>
            <a:chExt cx="167649" cy="158642"/>
          </a:xfrm>
          <a:solidFill>
            <a:schemeClr val="bg1"/>
          </a:solidFill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F73B862B-074A-4C17-B71B-FCCA969510C9}"/>
                </a:ext>
              </a:extLst>
            </p:cNvPr>
            <p:cNvSpPr/>
            <p:nvPr/>
          </p:nvSpPr>
          <p:spPr>
            <a:xfrm>
              <a:off x="9303812" y="3666252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D0F192C-407C-4B48-B435-DB158407503C}"/>
                </a:ext>
              </a:extLst>
            </p:cNvPr>
            <p:cNvSpPr/>
            <p:nvPr/>
          </p:nvSpPr>
          <p:spPr>
            <a:xfrm>
              <a:off x="9399461" y="3666252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C3FE34C-15BC-453D-B758-23B1F186AD45}"/>
                </a:ext>
              </a:extLst>
            </p:cNvPr>
            <p:cNvSpPr/>
            <p:nvPr/>
          </p:nvSpPr>
          <p:spPr>
            <a:xfrm>
              <a:off x="9303812" y="3752894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F80FC7F-1D5F-439D-A33D-4039B97788DB}"/>
                </a:ext>
              </a:extLst>
            </p:cNvPr>
            <p:cNvSpPr/>
            <p:nvPr/>
          </p:nvSpPr>
          <p:spPr>
            <a:xfrm>
              <a:off x="9399461" y="3752894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768A99E-0DFC-4A28-B96E-DDD583B45371}"/>
              </a:ext>
            </a:extLst>
          </p:cNvPr>
          <p:cNvGrpSpPr/>
          <p:nvPr/>
        </p:nvGrpSpPr>
        <p:grpSpPr>
          <a:xfrm>
            <a:off x="7590449" y="5127303"/>
            <a:ext cx="180000" cy="107426"/>
            <a:chOff x="9120336" y="3356836"/>
            <a:chExt cx="216024" cy="107426"/>
          </a:xfrm>
        </p:grpSpPr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1EA77683-EAE7-4FB8-9431-D3AB58347A47}"/>
                </a:ext>
              </a:extLst>
            </p:cNvPr>
            <p:cNvCxnSpPr/>
            <p:nvPr/>
          </p:nvCxnSpPr>
          <p:spPr>
            <a:xfrm>
              <a:off x="9120336" y="3356836"/>
              <a:ext cx="216024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C50EE643-7DD2-48AE-BEA8-1E208AEC7E48}"/>
                </a:ext>
              </a:extLst>
            </p:cNvPr>
            <p:cNvCxnSpPr/>
            <p:nvPr/>
          </p:nvCxnSpPr>
          <p:spPr>
            <a:xfrm>
              <a:off x="9120336" y="3410549"/>
              <a:ext cx="216024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F788251C-356D-492B-B0D8-2B4EC3B8424A}"/>
                </a:ext>
              </a:extLst>
            </p:cNvPr>
            <p:cNvCxnSpPr/>
            <p:nvPr/>
          </p:nvCxnSpPr>
          <p:spPr>
            <a:xfrm>
              <a:off x="9120336" y="3464262"/>
              <a:ext cx="216024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28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8CBFFF-EBA7-4B1A-949B-B66DCCC2BAEE}"/>
              </a:ext>
            </a:extLst>
          </p:cNvPr>
          <p:cNvSpPr/>
          <p:nvPr/>
        </p:nvSpPr>
        <p:spPr>
          <a:xfrm>
            <a:off x="5216860" y="3878584"/>
            <a:ext cx="2153952" cy="1886744"/>
          </a:xfrm>
          <a:prstGeom prst="rect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 w="28575">
            <a:solidFill>
              <a:srgbClr val="0D643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82C142-A4AA-4831-B447-4B6752C57DC6}"/>
              </a:ext>
            </a:extLst>
          </p:cNvPr>
          <p:cNvSpPr/>
          <p:nvPr/>
        </p:nvSpPr>
        <p:spPr>
          <a:xfrm>
            <a:off x="5519992" y="4638468"/>
            <a:ext cx="1547689" cy="102942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6294BE-FEFD-4F2B-8BE7-56A6E504FE8A}"/>
              </a:ext>
            </a:extLst>
          </p:cNvPr>
          <p:cNvSpPr/>
          <p:nvPr/>
        </p:nvSpPr>
        <p:spPr>
          <a:xfrm>
            <a:off x="2715162" y="4638521"/>
            <a:ext cx="1547689" cy="765518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F72EEA-E5FC-4184-B3AB-C868BC57522B}"/>
              </a:ext>
            </a:extLst>
          </p:cNvPr>
          <p:cNvSpPr/>
          <p:nvPr/>
        </p:nvSpPr>
        <p:spPr>
          <a:xfrm>
            <a:off x="7995076" y="2742062"/>
            <a:ext cx="1632854" cy="239180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F1F914-190F-4078-A7B7-4975A39BD9AA}"/>
              </a:ext>
            </a:extLst>
          </p:cNvPr>
          <p:cNvSpPr/>
          <p:nvPr/>
        </p:nvSpPr>
        <p:spPr>
          <a:xfrm>
            <a:off x="2715166" y="2758971"/>
            <a:ext cx="1656180" cy="731291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6AFA2-1CBF-4EE6-8D16-5E9FE5098E7B}"/>
              </a:ext>
            </a:extLst>
          </p:cNvPr>
          <p:cNvSpPr/>
          <p:nvPr/>
        </p:nvSpPr>
        <p:spPr>
          <a:xfrm>
            <a:off x="5505027" y="2741929"/>
            <a:ext cx="1559962" cy="51179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EB48B5-3BCA-4E5E-BC4D-8358EFEC7445}"/>
              </a:ext>
            </a:extLst>
          </p:cNvPr>
          <p:cNvSpPr/>
          <p:nvPr/>
        </p:nvSpPr>
        <p:spPr>
          <a:xfrm>
            <a:off x="2715162" y="2220851"/>
            <a:ext cx="1547689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>
                <a:solidFill>
                  <a:schemeClr val="tx1"/>
                </a:solidFill>
                <a:latin typeface="+mn-ea"/>
              </a:rPr>
              <a:t>메인 페이지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633E5-8B98-40DE-9BA0-967E56A73AE0}"/>
              </a:ext>
            </a:extLst>
          </p:cNvPr>
          <p:cNvSpPr txBox="1"/>
          <p:nvPr/>
        </p:nvSpPr>
        <p:spPr>
          <a:xfrm>
            <a:off x="2715162" y="2703353"/>
            <a:ext cx="1763656" cy="8213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홈서비스 컨텐츠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 err="1">
                <a:latin typeface="+mj-ea"/>
                <a:ea typeface="+mj-ea"/>
              </a:rPr>
              <a:t>엠파크캐피탈</a:t>
            </a:r>
            <a:r>
              <a:rPr lang="ko-KR" altLang="en-US" sz="1100" spc="-150" dirty="0">
                <a:latin typeface="+mj-ea"/>
                <a:ea typeface="+mj-ea"/>
              </a:rPr>
              <a:t> 컨텐츠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+mj-ea"/>
              </a:rPr>
              <a:t>UI/UX</a:t>
            </a:r>
            <a:r>
              <a:rPr lang="ko-KR" altLang="en-US" sz="1100" spc="-150" dirty="0">
                <a:latin typeface="+mj-ea"/>
              </a:rPr>
              <a:t> 개선</a:t>
            </a:r>
            <a:r>
              <a:rPr lang="en-US" altLang="ko-KR" sz="1100" spc="-150" dirty="0">
                <a:latin typeface="+mj-ea"/>
              </a:rPr>
              <a:t>, </a:t>
            </a:r>
            <a:r>
              <a:rPr lang="ko-KR" altLang="en-US" sz="1100" spc="-150" dirty="0">
                <a:latin typeface="+mj-ea"/>
              </a:rPr>
              <a:t>메뉴구조 변경</a:t>
            </a:r>
            <a:endParaRPr lang="en-US" altLang="ko-KR" sz="1100" spc="-150" dirty="0"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B213C-C010-401D-8D43-A34BC0384E3D}"/>
              </a:ext>
            </a:extLst>
          </p:cNvPr>
          <p:cNvSpPr txBox="1"/>
          <p:nvPr/>
        </p:nvSpPr>
        <p:spPr>
          <a:xfrm>
            <a:off x="5505027" y="2693936"/>
            <a:ext cx="1763656" cy="567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서비스 소개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홈서비스 차량검색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6F8C0-2ED8-4434-8D89-BC0A234FC2C3}"/>
              </a:ext>
            </a:extLst>
          </p:cNvPr>
          <p:cNvSpPr/>
          <p:nvPr/>
        </p:nvSpPr>
        <p:spPr>
          <a:xfrm>
            <a:off x="3151804" y="2072693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>
                <a:solidFill>
                  <a:schemeClr val="bg1"/>
                </a:solidFill>
                <a:latin typeface="+mn-ea"/>
              </a:rPr>
              <a:t>개선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E2FC50E-954F-4B1F-9185-7F3687320DDC}"/>
              </a:ext>
            </a:extLst>
          </p:cNvPr>
          <p:cNvSpPr/>
          <p:nvPr/>
        </p:nvSpPr>
        <p:spPr>
          <a:xfrm>
            <a:off x="5517304" y="2220851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홈서비스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028913-B4A9-4B43-816F-3B06323E5314}"/>
              </a:ext>
            </a:extLst>
          </p:cNvPr>
          <p:cNvSpPr/>
          <p:nvPr/>
        </p:nvSpPr>
        <p:spPr>
          <a:xfrm>
            <a:off x="5953946" y="2072693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신규메뉴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81ED9-A77F-4B79-BCC0-08D3AEB7C746}"/>
              </a:ext>
            </a:extLst>
          </p:cNvPr>
          <p:cNvSpPr txBox="1"/>
          <p:nvPr/>
        </p:nvSpPr>
        <p:spPr>
          <a:xfrm>
            <a:off x="5517304" y="4601445"/>
            <a:ext cx="1763656" cy="10752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홈서비스 컨텐츠 추가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할부조회 기능 추가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차량 정보 고도화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+mj-ea"/>
              </a:rPr>
              <a:t>UI/UX </a:t>
            </a:r>
            <a:r>
              <a:rPr lang="ko-KR" altLang="en-US" sz="1100" spc="-150" dirty="0">
                <a:latin typeface="+mj-ea"/>
              </a:rPr>
              <a:t>개선</a:t>
            </a:r>
            <a:endParaRPr lang="en-US" altLang="ko-KR" sz="1100" spc="-150" dirty="0">
              <a:latin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01AA36-2EB3-445E-8E73-3C4AECE5A923}"/>
              </a:ext>
            </a:extLst>
          </p:cNvPr>
          <p:cNvSpPr/>
          <p:nvPr/>
        </p:nvSpPr>
        <p:spPr>
          <a:xfrm>
            <a:off x="5517304" y="4110756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 err="1">
                <a:solidFill>
                  <a:schemeClr val="bg1"/>
                </a:solidFill>
                <a:latin typeface="+mn-ea"/>
              </a:rPr>
              <a:t>차량상세</a:t>
            </a:r>
            <a:endParaRPr lang="en-US" altLang="ko-KR" sz="1200" b="1" u="sng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B3CD8D5-3A3E-4F0B-8157-8FF1DD1D8D7A}"/>
              </a:ext>
            </a:extLst>
          </p:cNvPr>
          <p:cNvSpPr/>
          <p:nvPr/>
        </p:nvSpPr>
        <p:spPr>
          <a:xfrm>
            <a:off x="5953946" y="3962598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개선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F294B94-F6B9-4AA8-B5AD-4ADBA3057AC3}"/>
              </a:ext>
            </a:extLst>
          </p:cNvPr>
          <p:cNvSpPr/>
          <p:nvPr/>
        </p:nvSpPr>
        <p:spPr>
          <a:xfrm>
            <a:off x="8001212" y="2220851"/>
            <a:ext cx="1547689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홈서비스 이벤트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2B3DA-5DF4-4540-A28B-A688CECED944}"/>
              </a:ext>
            </a:extLst>
          </p:cNvPr>
          <p:cNvSpPr txBox="1"/>
          <p:nvPr/>
        </p:nvSpPr>
        <p:spPr>
          <a:xfrm>
            <a:off x="7997533" y="2693936"/>
            <a:ext cx="1763656" cy="3135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런칭 이벤트 페이지 오픈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B52C1-C31A-4183-ADB8-1DEFCD7FC54D}"/>
              </a:ext>
            </a:extLst>
          </p:cNvPr>
          <p:cNvSpPr/>
          <p:nvPr/>
        </p:nvSpPr>
        <p:spPr>
          <a:xfrm>
            <a:off x="8437854" y="2072693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런칭 이벤트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21389B8-16F8-4515-AA2E-AB6620D8CC72}"/>
              </a:ext>
            </a:extLst>
          </p:cNvPr>
          <p:cNvSpPr/>
          <p:nvPr/>
        </p:nvSpPr>
        <p:spPr>
          <a:xfrm>
            <a:off x="2715162" y="4110756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금융</a:t>
            </a:r>
            <a:r>
              <a:rPr lang="en-US" altLang="ko-KR" sz="1200" b="1" u="sng" spc="-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u="sng" spc="-100" dirty="0" err="1">
                <a:solidFill>
                  <a:schemeClr val="tx1"/>
                </a:solidFill>
                <a:latin typeface="+mn-ea"/>
              </a:rPr>
              <a:t>엠파크캐피탈</a:t>
            </a:r>
            <a:r>
              <a:rPr lang="en-US" altLang="ko-KR" sz="1200" b="1" u="sng" spc="-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0F4B05-A6CC-4F99-8BA8-AB0F8514ACCD}"/>
              </a:ext>
            </a:extLst>
          </p:cNvPr>
          <p:cNvSpPr/>
          <p:nvPr/>
        </p:nvSpPr>
        <p:spPr>
          <a:xfrm>
            <a:off x="3151804" y="3962598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신규메뉴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7C044-46E7-48A6-A404-0619C2C6AE15}"/>
              </a:ext>
            </a:extLst>
          </p:cNvPr>
          <p:cNvSpPr txBox="1"/>
          <p:nvPr/>
        </p:nvSpPr>
        <p:spPr>
          <a:xfrm>
            <a:off x="2715162" y="4574445"/>
            <a:ext cx="1763656" cy="8213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u="sng" spc="-150" dirty="0">
                <a:latin typeface="+mj-ea"/>
                <a:ea typeface="+mj-ea"/>
              </a:rPr>
              <a:t>서비스 소개</a:t>
            </a:r>
            <a:endParaRPr lang="en-US" altLang="ko-KR" sz="1100" u="sng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u="sng" spc="-150" dirty="0">
                <a:latin typeface="+mj-ea"/>
                <a:ea typeface="+mj-ea"/>
              </a:rPr>
              <a:t>할부금 차량검색</a:t>
            </a:r>
            <a:endParaRPr lang="en-US" altLang="ko-KR" sz="1100" u="sng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상담신청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FA0199-68E3-4F8C-9D74-055AD80AA74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4262851" y="2454219"/>
            <a:ext cx="1254453" cy="6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AFD0DD-72D9-40E2-BEF6-EB18337C97AE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7064993" y="2454219"/>
            <a:ext cx="936219" cy="6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93BD68-1F01-4B27-88E1-526BC1F64AB3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4262851" y="4344124"/>
            <a:ext cx="1254453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395206B-BC35-495F-8ABD-F45348FBDF2E}"/>
              </a:ext>
            </a:extLst>
          </p:cNvPr>
          <p:cNvCxnSpPr>
            <a:cxnSpLocks/>
          </p:cNvCxnSpPr>
          <p:nvPr/>
        </p:nvCxnSpPr>
        <p:spPr>
          <a:xfrm flipV="1">
            <a:off x="6291149" y="3304441"/>
            <a:ext cx="0" cy="52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3F339B-FA5A-41A0-8067-D9D60B9EE995}"/>
              </a:ext>
            </a:extLst>
          </p:cNvPr>
          <p:cNvCxnSpPr>
            <a:cxnSpLocks/>
          </p:cNvCxnSpPr>
          <p:nvPr/>
        </p:nvCxnSpPr>
        <p:spPr>
          <a:xfrm>
            <a:off x="3483585" y="3553307"/>
            <a:ext cx="0" cy="3462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0B329E83-A941-4996-BF7A-5CDE3A106FE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262851" y="2454851"/>
            <a:ext cx="1254453" cy="18892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1BC7BC-4C64-4AB6-A919-2F5CEA4FBF29}"/>
              </a:ext>
            </a:extLst>
          </p:cNvPr>
          <p:cNvSpPr txBox="1"/>
          <p:nvPr/>
        </p:nvSpPr>
        <p:spPr>
          <a:xfrm>
            <a:off x="5207664" y="3886980"/>
            <a:ext cx="834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>
                <a:solidFill>
                  <a:srgbClr val="FF0000"/>
                </a:solidFill>
              </a:rPr>
              <a:t>#</a:t>
            </a:r>
            <a:r>
              <a:rPr lang="ko-KR" altLang="en-US" sz="1100" b="1" i="1" dirty="0">
                <a:solidFill>
                  <a:srgbClr val="FF0000"/>
                </a:solidFill>
              </a:rPr>
              <a:t>최종목표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21B368-2290-440C-8159-A14B72BDE937}"/>
              </a:ext>
            </a:extLst>
          </p:cNvPr>
          <p:cNvSpPr/>
          <p:nvPr/>
        </p:nvSpPr>
        <p:spPr>
          <a:xfrm>
            <a:off x="2479164" y="522376"/>
            <a:ext cx="7233672" cy="8787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05_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차량상세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페이지 개선 실행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91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251300" y="156923"/>
            <a:ext cx="7889004" cy="334561"/>
          </a:xfrm>
        </p:spPr>
        <p:txBody>
          <a:bodyPr/>
          <a:lstStyle/>
          <a:p>
            <a:r>
              <a:rPr lang="en-US" altLang="ko-KR" sz="1600" dirty="0"/>
              <a:t>Update History</a:t>
            </a:r>
            <a:endParaRPr lang="ko-KR" altLang="en-US" sz="1600" dirty="0"/>
          </a:p>
        </p:txBody>
      </p:sp>
      <p:graphicFrame>
        <p:nvGraphicFramePr>
          <p:cNvPr id="11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6531"/>
              </p:ext>
            </p:extLst>
          </p:nvPr>
        </p:nvGraphicFramePr>
        <p:xfrm>
          <a:off x="263352" y="911651"/>
          <a:ext cx="11665297" cy="1003108"/>
        </p:xfrm>
        <a:graphic>
          <a:graphicData uri="http://schemas.openxmlformats.org/drawingml/2006/table">
            <a:tbl>
              <a:tblPr/>
              <a:tblGrid>
                <a:gridCol w="118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4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2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336">
                <a:tc rowSpan="2"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Update date</a:t>
                      </a:r>
                    </a:p>
                  </a:txBody>
                  <a:tcPr marL="70372" marR="70372" marT="42484" marB="4248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Version</a:t>
                      </a:r>
                    </a:p>
                  </a:txBody>
                  <a:tcPr marL="70372" marR="70372" marT="42484" marB="4248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Update History</a:t>
                      </a:r>
                    </a:p>
                  </a:txBody>
                  <a:tcPr marL="70372" marR="70372" marT="42484" marB="4248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Updated Part</a:t>
                      </a:r>
                    </a:p>
                  </a:txBody>
                  <a:tcPr marL="70372" marR="70372" marT="42484" marB="4248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marL="70372" marR="70372" marT="42484" marB="4248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Remarks</a:t>
                      </a:r>
                    </a:p>
                  </a:txBody>
                  <a:tcPr marL="70372" marR="70372" marT="42484" marB="4248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35"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2020.06.22</a:t>
                      </a:r>
                    </a:p>
                  </a:txBody>
                  <a:tcPr marL="70372" marR="70372" marT="42484" marB="4248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</a:t>
                      </a:r>
                    </a:p>
                  </a:txBody>
                  <a:tcPr marL="70372" marR="70372" marT="42484" marB="4248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0372" marR="70372" marT="42484" marB="4248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0372" marR="70372" marT="42484" marB="4248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0372" marR="70372" marT="42484" marB="4248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37065"/>
              </p:ext>
            </p:extLst>
          </p:nvPr>
        </p:nvGraphicFramePr>
        <p:xfrm>
          <a:off x="263352" y="2228842"/>
          <a:ext cx="11665297" cy="4200728"/>
        </p:xfrm>
        <a:graphic>
          <a:graphicData uri="http://schemas.openxmlformats.org/drawingml/2006/table">
            <a:tbl>
              <a:tblPr/>
              <a:tblGrid>
                <a:gridCol w="1410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408">
                <a:tc gridSpan="6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   경   관   리</a:t>
                      </a:r>
                    </a:p>
                  </a:txBody>
                  <a:tcPr marL="52123" marR="52123" marT="31466" marB="3146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54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작업일자</a:t>
                      </a:r>
                    </a:p>
                  </a:txBody>
                  <a:tcPr marL="52123" marR="52123" marT="31466" marB="3146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     역</a:t>
                      </a: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변경 전 버전</a:t>
                      </a: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변경 후 버전</a:t>
                      </a: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변경자</a:t>
                      </a: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확인</a:t>
                      </a: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2020.06.22</a:t>
                      </a: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초안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V1.0</a:t>
                      </a: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이제훈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189439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923415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135363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137932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78" marR="52778" marT="31862" marB="318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123" marR="52123" marT="31466" marB="3146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16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4DBCDB-0B2D-4D44-949B-9A163C33AB89}"/>
              </a:ext>
            </a:extLst>
          </p:cNvPr>
          <p:cNvSpPr/>
          <p:nvPr/>
        </p:nvSpPr>
        <p:spPr>
          <a:xfrm>
            <a:off x="62360" y="1283963"/>
            <a:ext cx="8522294" cy="264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922D2780-2236-4F5F-A402-C5AC496A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2" y="549978"/>
            <a:ext cx="884272" cy="328615"/>
          </a:xfrm>
          <a:prstGeom prst="rect">
            <a:avLst/>
          </a:prstGeom>
          <a:noFill/>
        </p:spPr>
      </p:pic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ABBDE8E-6325-4EE9-A837-7B03D3D92F8F}"/>
              </a:ext>
            </a:extLst>
          </p:cNvPr>
          <p:cNvGraphicFramePr>
            <a:graphicFrameLocks noGrp="1"/>
          </p:cNvGraphicFramePr>
          <p:nvPr/>
        </p:nvGraphicFramePr>
        <p:xfrm>
          <a:off x="243485" y="967959"/>
          <a:ext cx="7764228" cy="296647"/>
        </p:xfrm>
        <a:graphic>
          <a:graphicData uri="http://schemas.openxmlformats.org/drawingml/2006/table">
            <a:tbl>
              <a:tblPr/>
              <a:tblGrid>
                <a:gridCol w="862692">
                  <a:extLst>
                    <a:ext uri="{9D8B030D-6E8A-4147-A177-3AD203B41FA5}">
                      <a16:colId xmlns:a16="http://schemas.microsoft.com/office/drawing/2014/main" val="210911340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55693837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65885126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421012124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6407682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86661379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82705204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55654345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244793235"/>
                    </a:ext>
                  </a:extLst>
                </a:gridCol>
              </a:tblGrid>
              <a:tr h="29664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홈서비스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 err="1">
                          <a:solidFill>
                            <a:srgbClr val="00552B"/>
                          </a:solidFill>
                          <a:latin typeface="+mn-ea"/>
                          <a:ea typeface="+mn-ea"/>
                          <a:cs typeface="+mn-cs"/>
                        </a:rPr>
                        <a:t>내차구매</a:t>
                      </a:r>
                      <a:endParaRPr lang="ko-KR" altLang="en-US" sz="900" b="1" u="none" kern="1200" spc="-100" dirty="0">
                        <a:solidFill>
                          <a:srgbClr val="00552B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내차판매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안심서비스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고객지킴이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단지안내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매거진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</a:tbl>
          </a:graphicData>
        </a:graphic>
      </p:graphicFrame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41EF533-9B24-405B-8863-BA69ADD6897D}"/>
              </a:ext>
            </a:extLst>
          </p:cNvPr>
          <p:cNvCxnSpPr>
            <a:cxnSpLocks/>
          </p:cNvCxnSpPr>
          <p:nvPr/>
        </p:nvCxnSpPr>
        <p:spPr>
          <a:xfrm>
            <a:off x="57598" y="952720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7F94A99-EB2E-4F09-892C-3876B0B1A390}"/>
              </a:ext>
            </a:extLst>
          </p:cNvPr>
          <p:cNvCxnSpPr>
            <a:cxnSpLocks/>
          </p:cNvCxnSpPr>
          <p:nvPr/>
        </p:nvCxnSpPr>
        <p:spPr>
          <a:xfrm>
            <a:off x="57598" y="1283963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820635B6-C2C7-4E83-AA1D-A75728C10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" y="1033764"/>
            <a:ext cx="236442" cy="161912"/>
          </a:xfrm>
          <a:prstGeom prst="rect">
            <a:avLst/>
          </a:prstGeom>
        </p:spPr>
      </p:pic>
      <p:grpSp>
        <p:nvGrpSpPr>
          <p:cNvPr id="102" name="그룹 58">
            <a:extLst>
              <a:ext uri="{FF2B5EF4-FFF2-40B4-BE49-F238E27FC236}">
                <a16:creationId xmlns:a16="http://schemas.microsoft.com/office/drawing/2014/main" id="{C9896EDC-65A5-4B12-8713-3D85A8CC7082}"/>
              </a:ext>
            </a:extLst>
          </p:cNvPr>
          <p:cNvGrpSpPr/>
          <p:nvPr/>
        </p:nvGrpSpPr>
        <p:grpSpPr>
          <a:xfrm>
            <a:off x="5713106" y="610637"/>
            <a:ext cx="168247" cy="166771"/>
            <a:chOff x="1480484" y="1892029"/>
            <a:chExt cx="155136" cy="15377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50129EC-9973-4FA0-AF1F-C2CB5CDF3005}"/>
                </a:ext>
              </a:extLst>
            </p:cNvPr>
            <p:cNvSpPr/>
            <p:nvPr/>
          </p:nvSpPr>
          <p:spPr>
            <a:xfrm>
              <a:off x="1480484" y="1892029"/>
              <a:ext cx="132778" cy="13277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8A26CA3-67AC-46E0-A2B2-01C2385A7A1E}"/>
                </a:ext>
              </a:extLst>
            </p:cNvPr>
            <p:cNvCxnSpPr/>
            <p:nvPr/>
          </p:nvCxnSpPr>
          <p:spPr>
            <a:xfrm rot="16200000" flipH="1">
              <a:off x="1599620" y="2009804"/>
              <a:ext cx="36000" cy="36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29">
            <a:extLst>
              <a:ext uri="{FF2B5EF4-FFF2-40B4-BE49-F238E27FC236}">
                <a16:creationId xmlns:a16="http://schemas.microsoft.com/office/drawing/2014/main" id="{28993EDB-AC6E-468A-A12F-09FE14127A38}"/>
              </a:ext>
            </a:extLst>
          </p:cNvPr>
          <p:cNvSpPr txBox="1"/>
          <p:nvPr/>
        </p:nvSpPr>
        <p:spPr>
          <a:xfrm>
            <a:off x="3368496" y="570912"/>
            <a:ext cx="228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</a:rPr>
              <a:t>모델명 또는 차량번호로 검색해주세요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19AB1D3-A119-4F0C-A88C-5CCE69B73DB0}"/>
              </a:ext>
            </a:extLst>
          </p:cNvPr>
          <p:cNvCxnSpPr>
            <a:cxnSpLocks/>
          </p:cNvCxnSpPr>
          <p:nvPr/>
        </p:nvCxnSpPr>
        <p:spPr>
          <a:xfrm>
            <a:off x="3445138" y="854197"/>
            <a:ext cx="252071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AB70C2E-B514-473E-A9EB-4268EAB9BC49}"/>
              </a:ext>
            </a:extLst>
          </p:cNvPr>
          <p:cNvSpPr txBox="1"/>
          <p:nvPr/>
        </p:nvSpPr>
        <p:spPr>
          <a:xfrm>
            <a:off x="5599716" y="613343"/>
            <a:ext cx="2280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 </a:t>
            </a:r>
            <a:r>
              <a:rPr lang="en-US" altLang="ko-KR" sz="800" dirty="0"/>
              <a:t>|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| </a:t>
            </a:r>
            <a:r>
              <a:rPr lang="ko-KR" altLang="en-US" sz="800" dirty="0"/>
              <a:t>고객센터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DAB0F2F-9292-452B-9719-193DBC160F10}"/>
              </a:ext>
            </a:extLst>
          </p:cNvPr>
          <p:cNvCxnSpPr/>
          <p:nvPr/>
        </p:nvCxnSpPr>
        <p:spPr>
          <a:xfrm>
            <a:off x="387948" y="952719"/>
            <a:ext cx="0" cy="3303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46FA35E-E8E4-408D-9E4C-90CDFB61BF7C}"/>
              </a:ext>
            </a:extLst>
          </p:cNvPr>
          <p:cNvSpPr txBox="1"/>
          <p:nvPr/>
        </p:nvSpPr>
        <p:spPr>
          <a:xfrm>
            <a:off x="2117532" y="1312001"/>
            <a:ext cx="2587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D643A"/>
                </a:solidFill>
              </a:rPr>
              <a:t>전체차량    </a:t>
            </a:r>
            <a:r>
              <a:rPr lang="ko-KR" altLang="en-US" sz="800" dirty="0"/>
              <a:t>추천테마    구매상담   중고차추천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B06C3D7-637B-473E-ABDF-3082F480461D}"/>
              </a:ext>
            </a:extLst>
          </p:cNvPr>
          <p:cNvSpPr txBox="1"/>
          <p:nvPr/>
        </p:nvSpPr>
        <p:spPr>
          <a:xfrm>
            <a:off x="7320136" y="2534980"/>
            <a:ext cx="36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pc="-300" dirty="0"/>
              <a:t>&gt;</a:t>
            </a:r>
            <a:endParaRPr lang="ko-KR" altLang="en-US" sz="4000" spc="-3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90FDAF-AF53-4B52-A41D-167C6E5DC7E3}"/>
              </a:ext>
            </a:extLst>
          </p:cNvPr>
          <p:cNvSpPr txBox="1"/>
          <p:nvPr/>
        </p:nvSpPr>
        <p:spPr>
          <a:xfrm>
            <a:off x="263352" y="2534980"/>
            <a:ext cx="36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pc="-300" dirty="0"/>
              <a:t>&lt;</a:t>
            </a:r>
            <a:endParaRPr lang="ko-KR" altLang="en-US" sz="4000" spc="-3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DFA901-41D0-4F54-8BCB-D9A8D33A3868}"/>
              </a:ext>
            </a:extLst>
          </p:cNvPr>
          <p:cNvSpPr txBox="1"/>
          <p:nvPr/>
        </p:nvSpPr>
        <p:spPr>
          <a:xfrm>
            <a:off x="176943" y="4262641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/>
              <a:t>&lt;</a:t>
            </a:r>
            <a:endParaRPr lang="ko-KR" altLang="en-US" sz="2000" spc="-3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C3E4B7-348D-4DDD-99B1-D6B3042EF482}"/>
              </a:ext>
            </a:extLst>
          </p:cNvPr>
          <p:cNvSpPr txBox="1"/>
          <p:nvPr/>
        </p:nvSpPr>
        <p:spPr>
          <a:xfrm>
            <a:off x="7522882" y="4262641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300" dirty="0"/>
              <a:t>&gt;</a:t>
            </a:r>
            <a:endParaRPr lang="ko-KR" altLang="en-US" sz="2000" spc="-3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6F6BC42-B8B9-43F2-8B8A-E1EFB6D45D9C}"/>
              </a:ext>
            </a:extLst>
          </p:cNvPr>
          <p:cNvSpPr/>
          <p:nvPr/>
        </p:nvSpPr>
        <p:spPr>
          <a:xfrm>
            <a:off x="1695853" y="1620183"/>
            <a:ext cx="4752528" cy="25374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Car Image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10AAA3B-3860-44C9-8E9A-A780900DBE90}"/>
              </a:ext>
            </a:extLst>
          </p:cNvPr>
          <p:cNvSpPr/>
          <p:nvPr/>
        </p:nvSpPr>
        <p:spPr>
          <a:xfrm>
            <a:off x="263352" y="1620183"/>
            <a:ext cx="1399009" cy="2537480"/>
          </a:xfrm>
          <a:prstGeom prst="rect">
            <a:avLst/>
          </a:prstGeom>
          <a:solidFill>
            <a:schemeClr val="tx1">
              <a:lumMod val="75000"/>
              <a:lumOff val="25000"/>
              <a:alpha val="42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이전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Car Image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D67257C-0553-4FAB-926F-CD9020F40014}"/>
              </a:ext>
            </a:extLst>
          </p:cNvPr>
          <p:cNvSpPr/>
          <p:nvPr/>
        </p:nvSpPr>
        <p:spPr>
          <a:xfrm>
            <a:off x="6481872" y="1620183"/>
            <a:ext cx="1399009" cy="2537480"/>
          </a:xfrm>
          <a:prstGeom prst="rect">
            <a:avLst/>
          </a:prstGeom>
          <a:solidFill>
            <a:schemeClr val="tx1">
              <a:lumMod val="75000"/>
              <a:lumOff val="25000"/>
              <a:alpha val="42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다음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Car Image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DF2203C-E6A2-491F-B1B2-E5FBBC934D35}"/>
              </a:ext>
            </a:extLst>
          </p:cNvPr>
          <p:cNvGrpSpPr/>
          <p:nvPr/>
        </p:nvGrpSpPr>
        <p:grpSpPr>
          <a:xfrm>
            <a:off x="492461" y="4267633"/>
            <a:ext cx="7109164" cy="380207"/>
            <a:chOff x="492461" y="4899283"/>
            <a:chExt cx="7109164" cy="380207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9E170D7-2BD2-439F-A8EA-01998D7DEAA3}"/>
                </a:ext>
              </a:extLst>
            </p:cNvPr>
            <p:cNvSpPr/>
            <p:nvPr/>
          </p:nvSpPr>
          <p:spPr>
            <a:xfrm>
              <a:off x="492461" y="4899283"/>
              <a:ext cx="562979" cy="3802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525B563-3E43-4F1F-9EF8-28399C3C28B6}"/>
                </a:ext>
              </a:extLst>
            </p:cNvPr>
            <p:cNvSpPr/>
            <p:nvPr/>
          </p:nvSpPr>
          <p:spPr>
            <a:xfrm>
              <a:off x="1087569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C815588-A61B-4E29-917F-AB11DE8CCCAC}"/>
                </a:ext>
              </a:extLst>
            </p:cNvPr>
            <p:cNvSpPr/>
            <p:nvPr/>
          </p:nvSpPr>
          <p:spPr>
            <a:xfrm>
              <a:off x="1682677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5711942-0D1C-4D66-8A45-2AD31F08729D}"/>
                </a:ext>
              </a:extLst>
            </p:cNvPr>
            <p:cNvSpPr/>
            <p:nvPr/>
          </p:nvSpPr>
          <p:spPr>
            <a:xfrm>
              <a:off x="2277785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D1A28BD-E153-42BD-8EB7-53AC8785AAC5}"/>
                </a:ext>
              </a:extLst>
            </p:cNvPr>
            <p:cNvSpPr/>
            <p:nvPr/>
          </p:nvSpPr>
          <p:spPr>
            <a:xfrm>
              <a:off x="2872893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AEB2B68-0AF8-47B8-AC90-5C62248D685E}"/>
                </a:ext>
              </a:extLst>
            </p:cNvPr>
            <p:cNvSpPr/>
            <p:nvPr/>
          </p:nvSpPr>
          <p:spPr>
            <a:xfrm>
              <a:off x="3468001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5E7E0EF-8A5C-4562-BFB8-2234A8C3CF0E}"/>
                </a:ext>
              </a:extLst>
            </p:cNvPr>
            <p:cNvSpPr/>
            <p:nvPr/>
          </p:nvSpPr>
          <p:spPr>
            <a:xfrm>
              <a:off x="4063109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BBAAF79-F165-44E0-B9F5-866ED4D39A40}"/>
                </a:ext>
              </a:extLst>
            </p:cNvPr>
            <p:cNvSpPr/>
            <p:nvPr/>
          </p:nvSpPr>
          <p:spPr>
            <a:xfrm>
              <a:off x="4658217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95F445D-7A2C-44B6-8FE8-83EB2E671A34}"/>
                </a:ext>
              </a:extLst>
            </p:cNvPr>
            <p:cNvSpPr/>
            <p:nvPr/>
          </p:nvSpPr>
          <p:spPr>
            <a:xfrm>
              <a:off x="5253325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BEFF554-3A3D-47BB-BBB3-16DEFAE383A5}"/>
                </a:ext>
              </a:extLst>
            </p:cNvPr>
            <p:cNvSpPr/>
            <p:nvPr/>
          </p:nvSpPr>
          <p:spPr>
            <a:xfrm>
              <a:off x="5848433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453B702-D37E-441C-B17F-8ABE92AA4585}"/>
                </a:ext>
              </a:extLst>
            </p:cNvPr>
            <p:cNvSpPr/>
            <p:nvPr/>
          </p:nvSpPr>
          <p:spPr>
            <a:xfrm>
              <a:off x="6443541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370E7C7-1772-46DC-9203-620F9817A597}"/>
                </a:ext>
              </a:extLst>
            </p:cNvPr>
            <p:cNvSpPr/>
            <p:nvPr/>
          </p:nvSpPr>
          <p:spPr>
            <a:xfrm>
              <a:off x="7038646" y="4899283"/>
              <a:ext cx="562979" cy="38020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</a:t>
              </a:r>
            </a:p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7AD2B0-4238-49BD-86A0-EDFF5C1EFDCB}"/>
              </a:ext>
            </a:extLst>
          </p:cNvPr>
          <p:cNvSpPr/>
          <p:nvPr/>
        </p:nvSpPr>
        <p:spPr>
          <a:xfrm>
            <a:off x="226754" y="4783475"/>
            <a:ext cx="428507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올 뉴 </a:t>
            </a:r>
            <a:r>
              <a:rPr lang="en-US" altLang="ko-KR" sz="1100" b="1" dirty="0"/>
              <a:t>K7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2.4 </a:t>
            </a:r>
            <a:r>
              <a:rPr lang="en-US" altLang="ko-KR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리미티드 에디션 </a:t>
            </a:r>
            <a:r>
              <a:rPr lang="en-US" altLang="ko-KR" sz="1100" b="1" dirty="0"/>
              <a:t>(12</a:t>
            </a:r>
            <a:r>
              <a:rPr lang="ko-KR" altLang="en-US" sz="1100" b="1" dirty="0"/>
              <a:t>거</a:t>
            </a:r>
            <a:r>
              <a:rPr lang="en-US" altLang="ko-KR" sz="1100" b="1" dirty="0"/>
              <a:t>1234)</a:t>
            </a:r>
          </a:p>
          <a:p>
            <a:pPr latinLnBrk="0">
              <a:lnSpc>
                <a:spcPct val="150000"/>
              </a:lnSpc>
            </a:pPr>
            <a:r>
              <a:rPr lang="en-US" altLang="ko-KR" sz="800" b="1" dirty="0"/>
              <a:t>2019</a:t>
            </a:r>
            <a:r>
              <a:rPr lang="ko-KR" altLang="en-US" sz="800" b="1" dirty="0" err="1"/>
              <a:t>년식</a:t>
            </a:r>
            <a:r>
              <a:rPr lang="en-US" altLang="ko-KR" sz="800" b="1" dirty="0"/>
              <a:t>(2019</a:t>
            </a:r>
            <a:r>
              <a:rPr lang="ko-KR" altLang="en-US" sz="800" b="1" dirty="0"/>
              <a:t>년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월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| 2,421km | LPG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B2F7D2-0E32-4DE1-89B9-3EEE70788021}"/>
              </a:ext>
            </a:extLst>
          </p:cNvPr>
          <p:cNvSpPr/>
          <p:nvPr/>
        </p:nvSpPr>
        <p:spPr>
          <a:xfrm>
            <a:off x="5812399" y="4879655"/>
            <a:ext cx="83548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1600" b="1" spc="-150" dirty="0">
                <a:solidFill>
                  <a:srgbClr val="00552B"/>
                </a:solidFill>
              </a:rPr>
              <a:t>1,405</a:t>
            </a:r>
            <a:r>
              <a:rPr lang="ko-KR" altLang="en-US" sz="1000" b="1" spc="-150" dirty="0"/>
              <a:t>만원</a:t>
            </a:r>
            <a:endParaRPr lang="en-US" altLang="ko-KR" sz="1000" b="1" spc="-150" dirty="0"/>
          </a:p>
          <a:p>
            <a:pPr lvl="0" algn="r">
              <a:defRPr/>
            </a:pPr>
            <a:r>
              <a:rPr lang="ko-KR" altLang="en-US" sz="900" b="1" spc="-150" dirty="0">
                <a:solidFill>
                  <a:schemeClr val="bg1">
                    <a:lumMod val="50000"/>
                  </a:schemeClr>
                </a:solidFill>
              </a:rPr>
              <a:t>할부 월 </a:t>
            </a:r>
            <a:r>
              <a:rPr lang="en-US" altLang="ko-KR" sz="900" b="1" spc="-150" dirty="0">
                <a:solidFill>
                  <a:srgbClr val="00552B"/>
                </a:solidFill>
              </a:rPr>
              <a:t>24</a:t>
            </a:r>
            <a:r>
              <a:rPr lang="ko-KR" altLang="en-US" sz="900" b="1" spc="-150" dirty="0">
                <a:solidFill>
                  <a:schemeClr val="bg1">
                    <a:lumMod val="50000"/>
                  </a:schemeClr>
                </a:solidFill>
              </a:rPr>
              <a:t>만원</a:t>
            </a:r>
            <a:endParaRPr lang="en-US" altLang="ko-KR" sz="9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85931517-70F1-4246-BB34-8F1878CBA707}"/>
              </a:ext>
            </a:extLst>
          </p:cNvPr>
          <p:cNvGrpSpPr/>
          <p:nvPr/>
        </p:nvGrpSpPr>
        <p:grpSpPr>
          <a:xfrm>
            <a:off x="6698083" y="4893953"/>
            <a:ext cx="719873" cy="309959"/>
            <a:chOff x="2853008" y="3529606"/>
            <a:chExt cx="864343" cy="37216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E9A19039-6C06-4C7F-B687-30EE8CC4A86E}"/>
                </a:ext>
              </a:extLst>
            </p:cNvPr>
            <p:cNvGrpSpPr/>
            <p:nvPr/>
          </p:nvGrpSpPr>
          <p:grpSpPr>
            <a:xfrm>
              <a:off x="2853008" y="3529606"/>
              <a:ext cx="372164" cy="372164"/>
              <a:chOff x="8633356" y="2482345"/>
              <a:chExt cx="372164" cy="372164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A0C6278F-F1ED-42B8-9A51-85B0727DFCAE}"/>
                  </a:ext>
                </a:extLst>
              </p:cNvPr>
              <p:cNvSpPr/>
              <p:nvPr/>
            </p:nvSpPr>
            <p:spPr>
              <a:xfrm>
                <a:off x="8633356" y="2482345"/>
                <a:ext cx="372164" cy="372164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74884F0B-228B-4E37-BDF1-78B21DEF6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656969" y="2552617"/>
                <a:ext cx="309698" cy="246861"/>
              </a:xfrm>
              <a:prstGeom prst="rect">
                <a:avLst/>
              </a:prstGeom>
            </p:spPr>
          </p:pic>
        </p:grp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43F385A-6B3A-495A-8655-2A348F5B56C6}"/>
                </a:ext>
              </a:extLst>
            </p:cNvPr>
            <p:cNvSpPr/>
            <p:nvPr/>
          </p:nvSpPr>
          <p:spPr>
            <a:xfrm>
              <a:off x="3345187" y="3529606"/>
              <a:ext cx="372164" cy="37216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VS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12AF3E37-2B76-4D77-A09B-DD00FEB25935}"/>
              </a:ext>
            </a:extLst>
          </p:cNvPr>
          <p:cNvGrpSpPr/>
          <p:nvPr/>
        </p:nvGrpSpPr>
        <p:grpSpPr>
          <a:xfrm>
            <a:off x="7490172" y="4893953"/>
            <a:ext cx="309959" cy="309959"/>
            <a:chOff x="7824192" y="5639321"/>
            <a:chExt cx="309959" cy="309959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9E9F673D-3E1F-4F0C-841C-19515CEA984B}"/>
                </a:ext>
              </a:extLst>
            </p:cNvPr>
            <p:cNvSpPr/>
            <p:nvPr/>
          </p:nvSpPr>
          <p:spPr>
            <a:xfrm>
              <a:off x="7824192" y="5639321"/>
              <a:ext cx="309959" cy="30995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91A272D4-5517-493C-8BD1-F7CA8E7A9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60793" y="5661608"/>
              <a:ext cx="236757" cy="265385"/>
            </a:xfrm>
            <a:prstGeom prst="rect">
              <a:avLst/>
            </a:prstGeom>
          </p:spPr>
        </p:pic>
      </p:grpSp>
      <p:sp>
        <p:nvSpPr>
          <p:cNvPr id="187" name="모서리가 둥근 직사각형 47">
            <a:extLst>
              <a:ext uri="{FF2B5EF4-FFF2-40B4-BE49-F238E27FC236}">
                <a16:creationId xmlns:a16="http://schemas.microsoft.com/office/drawing/2014/main" id="{5F92455D-918A-43CF-80D9-2F55B1110691}"/>
              </a:ext>
            </a:extLst>
          </p:cNvPr>
          <p:cNvSpPr/>
          <p:nvPr/>
        </p:nvSpPr>
        <p:spPr>
          <a:xfrm>
            <a:off x="2220411" y="5091625"/>
            <a:ext cx="504056" cy="180000"/>
          </a:xfrm>
          <a:prstGeom prst="roundRect">
            <a:avLst>
              <a:gd name="adj" fmla="val 50000"/>
            </a:avLst>
          </a:prstGeom>
          <a:solidFill>
            <a:srgbClr val="0D643A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>
                <a:solidFill>
                  <a:schemeClr val="bg1"/>
                </a:solidFill>
                <a:latin typeface="+mj-ea"/>
              </a:rPr>
              <a:t>홈서비스</a:t>
            </a:r>
          </a:p>
        </p:txBody>
      </p:sp>
      <p:sp>
        <p:nvSpPr>
          <p:cNvPr id="188" name="모서리가 둥근 직사각형 49">
            <a:extLst>
              <a:ext uri="{FF2B5EF4-FFF2-40B4-BE49-F238E27FC236}">
                <a16:creationId xmlns:a16="http://schemas.microsoft.com/office/drawing/2014/main" id="{3F498782-6536-4628-8F68-D149CAECC88B}"/>
              </a:ext>
            </a:extLst>
          </p:cNvPr>
          <p:cNvSpPr/>
          <p:nvPr/>
        </p:nvSpPr>
        <p:spPr>
          <a:xfrm>
            <a:off x="4211535" y="5088713"/>
            <a:ext cx="432000" cy="180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 err="1">
                <a:latin typeface="+mj-ea"/>
              </a:rPr>
              <a:t>인증딜러</a:t>
            </a:r>
            <a:endParaRPr lang="ko-KR" altLang="en-US" sz="800" spc="-150" dirty="0">
              <a:latin typeface="+mj-ea"/>
            </a:endParaRPr>
          </a:p>
        </p:txBody>
      </p:sp>
      <p:sp>
        <p:nvSpPr>
          <p:cNvPr id="189" name="모서리가 둥근 직사각형 53">
            <a:extLst>
              <a:ext uri="{FF2B5EF4-FFF2-40B4-BE49-F238E27FC236}">
                <a16:creationId xmlns:a16="http://schemas.microsoft.com/office/drawing/2014/main" id="{ADD91BD8-BC29-4EA2-B9AA-8A36E8AF856E}"/>
              </a:ext>
            </a:extLst>
          </p:cNvPr>
          <p:cNvSpPr/>
          <p:nvPr/>
        </p:nvSpPr>
        <p:spPr>
          <a:xfrm>
            <a:off x="3686740" y="5088713"/>
            <a:ext cx="504056" cy="180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 err="1">
                <a:latin typeface="+mj-ea"/>
              </a:rPr>
              <a:t>헛걸음보상</a:t>
            </a:r>
            <a:endParaRPr lang="ko-KR" altLang="en-US" sz="800" spc="-150" dirty="0">
              <a:latin typeface="+mj-ea"/>
            </a:endParaRPr>
          </a:p>
        </p:txBody>
      </p:sp>
      <p:sp>
        <p:nvSpPr>
          <p:cNvPr id="190" name="모서리가 둥근 직사각형 54">
            <a:extLst>
              <a:ext uri="{FF2B5EF4-FFF2-40B4-BE49-F238E27FC236}">
                <a16:creationId xmlns:a16="http://schemas.microsoft.com/office/drawing/2014/main" id="{B9380707-E77F-43AE-9A37-A23A43CDB234}"/>
              </a:ext>
            </a:extLst>
          </p:cNvPr>
          <p:cNvSpPr/>
          <p:nvPr/>
        </p:nvSpPr>
        <p:spPr>
          <a:xfrm>
            <a:off x="3270001" y="5091625"/>
            <a:ext cx="396000" cy="180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>
                <a:solidFill>
                  <a:schemeClr val="bg1"/>
                </a:solidFill>
                <a:latin typeface="+mj-ea"/>
              </a:rPr>
              <a:t>무사고</a:t>
            </a:r>
          </a:p>
        </p:txBody>
      </p:sp>
      <p:sp>
        <p:nvSpPr>
          <p:cNvPr id="191" name="모서리가 둥근 직사각형 47">
            <a:extLst>
              <a:ext uri="{FF2B5EF4-FFF2-40B4-BE49-F238E27FC236}">
                <a16:creationId xmlns:a16="http://schemas.microsoft.com/office/drawing/2014/main" id="{C18807C4-F509-42DC-BCE9-E13DC96F563C}"/>
              </a:ext>
            </a:extLst>
          </p:cNvPr>
          <p:cNvSpPr/>
          <p:nvPr/>
        </p:nvSpPr>
        <p:spPr>
          <a:xfrm>
            <a:off x="2745206" y="5091625"/>
            <a:ext cx="504056" cy="1800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>
                <a:solidFill>
                  <a:schemeClr val="bg1"/>
                </a:solidFill>
                <a:latin typeface="+mj-ea"/>
              </a:rPr>
              <a:t>인증중고차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8409BBC-8C75-458A-875E-F4FFB35C9211}"/>
              </a:ext>
            </a:extLst>
          </p:cNvPr>
          <p:cNvSpPr/>
          <p:nvPr/>
        </p:nvSpPr>
        <p:spPr>
          <a:xfrm>
            <a:off x="3141202" y="5466766"/>
            <a:ext cx="2056923" cy="124472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endParaRPr lang="ko-KR" altLang="en-US" sz="1050" b="1" dirty="0">
              <a:latin typeface="+mj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DB80F84-FFB5-416D-B76A-FBDEF59857C4}"/>
              </a:ext>
            </a:extLst>
          </p:cNvPr>
          <p:cNvSpPr txBox="1"/>
          <p:nvPr/>
        </p:nvSpPr>
        <p:spPr>
          <a:xfrm>
            <a:off x="3151888" y="5559364"/>
            <a:ext cx="1724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성능</a:t>
            </a:r>
            <a:r>
              <a:rPr lang="en-US" altLang="ko-KR" sz="1100" b="1" dirty="0"/>
              <a:t>·</a:t>
            </a:r>
            <a:r>
              <a:rPr lang="ko-KR" altLang="en-US" sz="1100" b="1" dirty="0"/>
              <a:t>상태 점검 </a:t>
            </a:r>
            <a:r>
              <a:rPr lang="en-US" altLang="ko-KR" sz="1100" b="1" dirty="0"/>
              <a:t>&gt;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67968373-0F23-4A49-84D0-0F9ABCE72E3E}"/>
              </a:ext>
            </a:extLst>
          </p:cNvPr>
          <p:cNvSpPr/>
          <p:nvPr/>
        </p:nvSpPr>
        <p:spPr>
          <a:xfrm>
            <a:off x="5292058" y="5466766"/>
            <a:ext cx="1243780" cy="124029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endParaRPr lang="ko-KR" altLang="en-US" sz="1050" b="1" dirty="0">
              <a:latin typeface="+mj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E246D9E-0B51-4E43-B649-B3CD59E2514E}"/>
              </a:ext>
            </a:extLst>
          </p:cNvPr>
          <p:cNvSpPr txBox="1"/>
          <p:nvPr/>
        </p:nvSpPr>
        <p:spPr>
          <a:xfrm>
            <a:off x="5295249" y="5559364"/>
            <a:ext cx="1175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보험이력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&gt;</a:t>
            </a:r>
          </a:p>
        </p:txBody>
      </p:sp>
      <p:graphicFrame>
        <p:nvGraphicFramePr>
          <p:cNvPr id="196" name="표 195">
            <a:extLst>
              <a:ext uri="{FF2B5EF4-FFF2-40B4-BE49-F238E27FC236}">
                <a16:creationId xmlns:a16="http://schemas.microsoft.com/office/drawing/2014/main" id="{2C589A79-B474-4AA3-B956-596A25A4B57A}"/>
              </a:ext>
            </a:extLst>
          </p:cNvPr>
          <p:cNvGraphicFramePr>
            <a:graphicFrameLocks noGrp="1"/>
          </p:cNvGraphicFramePr>
          <p:nvPr/>
        </p:nvGraphicFramePr>
        <p:xfrm>
          <a:off x="3179886" y="6132688"/>
          <a:ext cx="197955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479">
                  <a:extLst>
                    <a:ext uri="{9D8B030D-6E8A-4147-A177-3AD203B41FA5}">
                      <a16:colId xmlns:a16="http://schemas.microsoft.com/office/drawing/2014/main" val="2379562108"/>
                    </a:ext>
                  </a:extLst>
                </a:gridCol>
                <a:gridCol w="342871">
                  <a:extLst>
                    <a:ext uri="{9D8B030D-6E8A-4147-A177-3AD203B41FA5}">
                      <a16:colId xmlns:a16="http://schemas.microsoft.com/office/drawing/2014/main" val="118421354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4278115250"/>
                    </a:ext>
                  </a:extLst>
                </a:gridCol>
                <a:gridCol w="431675">
                  <a:extLst>
                    <a:ext uri="{9D8B030D-6E8A-4147-A177-3AD203B41FA5}">
                      <a16:colId xmlns:a16="http://schemas.microsoft.com/office/drawing/2014/main" val="2718597639"/>
                    </a:ext>
                  </a:extLst>
                </a:gridCol>
              </a:tblGrid>
              <a:tr h="2187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552B"/>
                          </a:solidFill>
                          <a:latin typeface="+mj-ea"/>
                          <a:ea typeface="+mj-ea"/>
                        </a:rPr>
                        <a:t>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단순수리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rgbClr val="00552B"/>
                          </a:solidFill>
                          <a:latin typeface="+mj-ea"/>
                          <a:ea typeface="+mj-ea"/>
                          <a:cs typeface="+mn-cs"/>
                        </a:rPr>
                        <a:t>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9742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552B"/>
                          </a:solidFill>
                          <a:latin typeface="+mj-ea"/>
                          <a:ea typeface="+mj-ea"/>
                        </a:rPr>
                        <a:t>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수리이력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1" kern="1200" dirty="0">
                          <a:solidFill>
                            <a:srgbClr val="00552B"/>
                          </a:solidFill>
                          <a:latin typeface="+mj-ea"/>
                          <a:ea typeface="+mj-ea"/>
                          <a:cs typeface="+mn-cs"/>
                        </a:rPr>
                        <a:t>1 </a:t>
                      </a:r>
                      <a:r>
                        <a:rPr lang="ko-KR" altLang="en-US" sz="900" b="1" kern="1200" dirty="0">
                          <a:solidFill>
                            <a:srgbClr val="00552B"/>
                          </a:solidFill>
                          <a:latin typeface="+mj-ea"/>
                          <a:ea typeface="+mj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0957"/>
                  </a:ext>
                </a:extLst>
              </a:tr>
            </a:tbl>
          </a:graphicData>
        </a:graphic>
      </p:graphicFrame>
      <p:graphicFrame>
        <p:nvGraphicFramePr>
          <p:cNvPr id="197" name="표 196">
            <a:extLst>
              <a:ext uri="{FF2B5EF4-FFF2-40B4-BE49-F238E27FC236}">
                <a16:creationId xmlns:a16="http://schemas.microsoft.com/office/drawing/2014/main" id="{63750291-382F-4B2A-8B85-21CF691A2306}"/>
              </a:ext>
            </a:extLst>
          </p:cNvPr>
          <p:cNvGraphicFramePr>
            <a:graphicFrameLocks noGrp="1"/>
          </p:cNvGraphicFramePr>
          <p:nvPr/>
        </p:nvGraphicFramePr>
        <p:xfrm>
          <a:off x="5329169" y="6138784"/>
          <a:ext cx="11902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08">
                  <a:extLst>
                    <a:ext uri="{9D8B030D-6E8A-4147-A177-3AD203B41FA5}">
                      <a16:colId xmlns:a16="http://schemas.microsoft.com/office/drawing/2014/main" val="3825615883"/>
                    </a:ext>
                  </a:extLst>
                </a:gridCol>
                <a:gridCol w="595108">
                  <a:extLst>
                    <a:ext uri="{9D8B030D-6E8A-4147-A177-3AD203B41FA5}">
                      <a16:colId xmlns:a16="http://schemas.microsoft.com/office/drawing/2014/main" val="1810972391"/>
                    </a:ext>
                  </a:extLst>
                </a:gridCol>
              </a:tblGrid>
              <a:tr h="2187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내차피해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1" kern="1200" dirty="0">
                          <a:solidFill>
                            <a:srgbClr val="00552B"/>
                          </a:solidFill>
                          <a:latin typeface="+mj-ea"/>
                          <a:ea typeface="+mj-ea"/>
                          <a:cs typeface="+mn-cs"/>
                        </a:rPr>
                        <a:t>0 </a:t>
                      </a:r>
                      <a:r>
                        <a:rPr lang="ko-KR" altLang="en-US" sz="900" b="1" kern="1200" dirty="0">
                          <a:solidFill>
                            <a:srgbClr val="00552B"/>
                          </a:solidFill>
                          <a:latin typeface="+mj-ea"/>
                          <a:ea typeface="+mj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74878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타차피해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1" kern="1200" dirty="0">
                          <a:solidFill>
                            <a:srgbClr val="00552B"/>
                          </a:solidFill>
                          <a:latin typeface="+mj-ea"/>
                          <a:ea typeface="+mj-ea"/>
                          <a:cs typeface="+mn-cs"/>
                        </a:rPr>
                        <a:t>1 </a:t>
                      </a:r>
                      <a:r>
                        <a:rPr lang="ko-KR" altLang="en-US" sz="900" b="1" kern="1200" dirty="0">
                          <a:solidFill>
                            <a:srgbClr val="00552B"/>
                          </a:solidFill>
                          <a:latin typeface="+mj-ea"/>
                          <a:ea typeface="+mj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72853"/>
                  </a:ext>
                </a:extLst>
              </a:tr>
            </a:tbl>
          </a:graphicData>
        </a:graphic>
      </p:graphicFrame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F5C2BF9-4C04-4230-97FA-F86EAFB6A1B8}"/>
              </a:ext>
            </a:extLst>
          </p:cNvPr>
          <p:cNvSpPr/>
          <p:nvPr/>
        </p:nvSpPr>
        <p:spPr>
          <a:xfrm>
            <a:off x="277453" y="5466766"/>
            <a:ext cx="2769816" cy="12397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endParaRPr lang="ko-KR" altLang="en-US" sz="1050" b="1" dirty="0">
              <a:latin typeface="+mj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5D48E0C-E916-44E8-8D5C-F46AE57D4606}"/>
              </a:ext>
            </a:extLst>
          </p:cNvPr>
          <p:cNvSpPr txBox="1"/>
          <p:nvPr/>
        </p:nvSpPr>
        <p:spPr>
          <a:xfrm>
            <a:off x="1778996" y="5579385"/>
            <a:ext cx="1175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홍길동 </a:t>
            </a:r>
            <a:r>
              <a:rPr lang="en-US" altLang="ko-KR" sz="1100" b="1" dirty="0"/>
              <a:t>&gt;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99AFB04-7800-4450-88D5-F96C4365AD58}"/>
              </a:ext>
            </a:extLst>
          </p:cNvPr>
          <p:cNvSpPr/>
          <p:nvPr/>
        </p:nvSpPr>
        <p:spPr>
          <a:xfrm>
            <a:off x="1098205" y="5839751"/>
            <a:ext cx="1141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552B"/>
                </a:solidFill>
                <a:latin typeface="KBFGDisplayB"/>
              </a:rPr>
              <a:t>0504-860-5994</a:t>
            </a:r>
            <a:endParaRPr lang="ko-KR" altLang="en-US" sz="1200" dirty="0">
              <a:solidFill>
                <a:srgbClr val="00552B"/>
              </a:solidFill>
            </a:endParaRPr>
          </a:p>
        </p:txBody>
      </p:sp>
      <p:sp>
        <p:nvSpPr>
          <p:cNvPr id="201" name="모서리가 둥근 직사각형 75">
            <a:extLst>
              <a:ext uri="{FF2B5EF4-FFF2-40B4-BE49-F238E27FC236}">
                <a16:creationId xmlns:a16="http://schemas.microsoft.com/office/drawing/2014/main" id="{7A8961D6-2E08-4CB9-9DA7-44CE22E8BB8D}"/>
              </a:ext>
            </a:extLst>
          </p:cNvPr>
          <p:cNvSpPr/>
          <p:nvPr/>
        </p:nvSpPr>
        <p:spPr>
          <a:xfrm>
            <a:off x="410310" y="6379835"/>
            <a:ext cx="1188000" cy="288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ea"/>
              </a:rPr>
              <a:t>방문예약신청</a:t>
            </a:r>
          </a:p>
        </p:txBody>
      </p:sp>
      <p:sp>
        <p:nvSpPr>
          <p:cNvPr id="202" name="모서리가 둥근 직사각형 76">
            <a:extLst>
              <a:ext uri="{FF2B5EF4-FFF2-40B4-BE49-F238E27FC236}">
                <a16:creationId xmlns:a16="http://schemas.microsoft.com/office/drawing/2014/main" id="{29C33BBA-232B-4D21-B6AB-B093BF7EE763}"/>
              </a:ext>
            </a:extLst>
          </p:cNvPr>
          <p:cNvSpPr/>
          <p:nvPr/>
        </p:nvSpPr>
        <p:spPr>
          <a:xfrm>
            <a:off x="1703512" y="6379835"/>
            <a:ext cx="1188000" cy="288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latin typeface="+mj-ea"/>
              </a:rPr>
              <a:t>문자상담</a:t>
            </a:r>
            <a:endParaRPr lang="ko-KR" altLang="en-US" sz="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A2F63FB-5EAC-45DE-9F7A-A5C1ECFD8F31}"/>
              </a:ext>
            </a:extLst>
          </p:cNvPr>
          <p:cNvSpPr/>
          <p:nvPr/>
        </p:nvSpPr>
        <p:spPr>
          <a:xfrm>
            <a:off x="389004" y="5642307"/>
            <a:ext cx="473810" cy="4738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700" b="1" dirty="0">
                <a:latin typeface="+mj-ea"/>
              </a:rPr>
              <a:t>딜러</a:t>
            </a:r>
            <a:endParaRPr lang="en-US" altLang="ko-KR" sz="700" b="1" dirty="0">
              <a:latin typeface="+mj-ea"/>
            </a:endParaRPr>
          </a:p>
          <a:p>
            <a:pPr algn="ctr"/>
            <a:r>
              <a:rPr lang="en-US" altLang="ko-KR" sz="700" b="1" dirty="0">
                <a:latin typeface="+mj-ea"/>
              </a:rPr>
              <a:t>IMAGE</a:t>
            </a:r>
            <a:endParaRPr lang="ko-KR" altLang="en-US" sz="700" b="1" dirty="0">
              <a:latin typeface="+mj-ea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ED91488-C29A-4FAE-9A34-98D35F958741}"/>
              </a:ext>
            </a:extLst>
          </p:cNvPr>
          <p:cNvSpPr txBox="1"/>
          <p:nvPr/>
        </p:nvSpPr>
        <p:spPr>
          <a:xfrm>
            <a:off x="861847" y="6123692"/>
            <a:ext cx="21837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보유차량</a:t>
            </a:r>
            <a:r>
              <a:rPr lang="en-US" altLang="ko-KR" sz="800" dirty="0"/>
              <a:t> </a:t>
            </a:r>
            <a:r>
              <a:rPr lang="en-US" altLang="ko-KR" sz="800" b="1" dirty="0"/>
              <a:t>23</a:t>
            </a:r>
            <a:r>
              <a:rPr lang="ko-KR" altLang="en-US" sz="800" b="1" dirty="0"/>
              <a:t>대 </a:t>
            </a:r>
            <a:r>
              <a:rPr lang="en-US" altLang="ko-KR" sz="800" b="1" dirty="0"/>
              <a:t>&gt;</a:t>
            </a:r>
            <a:r>
              <a:rPr lang="ko-KR" altLang="en-US" sz="800" dirty="0"/>
              <a:t>     상사</a:t>
            </a:r>
            <a:r>
              <a:rPr lang="en-US" altLang="ko-KR" sz="800" dirty="0"/>
              <a:t>/</a:t>
            </a:r>
            <a:r>
              <a:rPr lang="ko-KR" altLang="en-US" sz="800" dirty="0" err="1"/>
              <a:t>조합정보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r>
              <a:rPr lang="ko-KR" altLang="en-US" sz="800" dirty="0"/>
              <a:t> </a:t>
            </a: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E3487826-38A9-478D-8489-6096684B138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977" y="5865461"/>
            <a:ext cx="227875" cy="244951"/>
          </a:xfrm>
          <a:prstGeom prst="rect">
            <a:avLst/>
          </a:prstGeom>
        </p:spPr>
      </p:pic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0C225373-F113-4C3C-953F-99F913308371}"/>
              </a:ext>
            </a:extLst>
          </p:cNvPr>
          <p:cNvSpPr/>
          <p:nvPr/>
        </p:nvSpPr>
        <p:spPr>
          <a:xfrm>
            <a:off x="6629772" y="5466766"/>
            <a:ext cx="1243780" cy="124029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endParaRPr lang="ko-KR" altLang="en-US" sz="1050" b="1" dirty="0">
              <a:latin typeface="+mj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E5CDAD-1A4F-448B-9D45-2D90DE1D364F}"/>
              </a:ext>
            </a:extLst>
          </p:cNvPr>
          <p:cNvSpPr txBox="1"/>
          <p:nvPr/>
        </p:nvSpPr>
        <p:spPr>
          <a:xfrm>
            <a:off x="6623583" y="5567508"/>
            <a:ext cx="1175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압류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저당</a:t>
            </a:r>
            <a:endParaRPr lang="en-US" altLang="ko-KR" sz="1100" b="1" dirty="0"/>
          </a:p>
        </p:txBody>
      </p:sp>
      <p:graphicFrame>
        <p:nvGraphicFramePr>
          <p:cNvPr id="209" name="표 208">
            <a:extLst>
              <a:ext uri="{FF2B5EF4-FFF2-40B4-BE49-F238E27FC236}">
                <a16:creationId xmlns:a16="http://schemas.microsoft.com/office/drawing/2014/main" id="{C13F0B08-6B68-4881-84E4-7446CA2B4F3C}"/>
              </a:ext>
            </a:extLst>
          </p:cNvPr>
          <p:cNvGraphicFramePr>
            <a:graphicFrameLocks noGrp="1"/>
          </p:cNvGraphicFramePr>
          <p:nvPr/>
        </p:nvGraphicFramePr>
        <p:xfrm>
          <a:off x="6657503" y="6146928"/>
          <a:ext cx="11902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51">
                  <a:extLst>
                    <a:ext uri="{9D8B030D-6E8A-4147-A177-3AD203B41FA5}">
                      <a16:colId xmlns:a16="http://schemas.microsoft.com/office/drawing/2014/main" val="3825615883"/>
                    </a:ext>
                  </a:extLst>
                </a:gridCol>
                <a:gridCol w="709765">
                  <a:extLst>
                    <a:ext uri="{9D8B030D-6E8A-4147-A177-3AD203B41FA5}">
                      <a16:colId xmlns:a16="http://schemas.microsoft.com/office/drawing/2014/main" val="1810972391"/>
                    </a:ext>
                  </a:extLst>
                </a:gridCol>
              </a:tblGrid>
              <a:tr h="2187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압류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rgbClr val="00552B"/>
                          </a:solidFill>
                          <a:latin typeface="+mj-ea"/>
                          <a:ea typeface="+mj-ea"/>
                          <a:cs typeface="+mn-cs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74878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저당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1" kern="1200" dirty="0">
                          <a:solidFill>
                            <a:srgbClr val="00552B"/>
                          </a:solidFill>
                          <a:latin typeface="+mj-ea"/>
                          <a:ea typeface="+mj-ea"/>
                          <a:cs typeface="+mn-cs"/>
                        </a:rPr>
                        <a:t>1 </a:t>
                      </a:r>
                      <a:r>
                        <a:rPr lang="ko-KR" altLang="en-US" sz="900" b="1" kern="1200" dirty="0">
                          <a:solidFill>
                            <a:srgbClr val="00552B"/>
                          </a:solidFill>
                          <a:latin typeface="+mj-ea"/>
                          <a:ea typeface="+mj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72853"/>
                  </a:ext>
                </a:extLst>
              </a:tr>
            </a:tbl>
          </a:graphicData>
        </a:graphic>
      </p:graphicFrame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9414F0D5-AA71-4552-900D-8209E101FF95}"/>
              </a:ext>
            </a:extLst>
          </p:cNvPr>
          <p:cNvGrpSpPr/>
          <p:nvPr/>
        </p:nvGrpSpPr>
        <p:grpSpPr>
          <a:xfrm>
            <a:off x="941885" y="5586886"/>
            <a:ext cx="864000" cy="247614"/>
            <a:chOff x="1865994" y="809050"/>
            <a:chExt cx="864000" cy="247614"/>
          </a:xfrm>
        </p:grpSpPr>
        <p:sp>
          <p:nvSpPr>
            <p:cNvPr id="211" name="모서리가 둥근 직사각형 74">
              <a:extLst>
                <a:ext uri="{FF2B5EF4-FFF2-40B4-BE49-F238E27FC236}">
                  <a16:creationId xmlns:a16="http://schemas.microsoft.com/office/drawing/2014/main" id="{A248A194-FF50-4937-B3E6-E07BDF82E6C3}"/>
                </a:ext>
              </a:extLst>
            </p:cNvPr>
            <p:cNvSpPr/>
            <p:nvPr/>
          </p:nvSpPr>
          <p:spPr>
            <a:xfrm>
              <a:off x="1865994" y="809050"/>
              <a:ext cx="864000" cy="22224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ko-KR" altLang="en-US" sz="800" b="1" spc="-150" dirty="0">
                  <a:latin typeface="+mj-ea"/>
                </a:rPr>
                <a:t>공식인증딜러</a:t>
              </a:r>
            </a:p>
          </p:txBody>
        </p:sp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id="{9686F569-9F9D-4819-A9AB-94D4FBBA0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08793" y="820550"/>
              <a:ext cx="220368" cy="236114"/>
            </a:xfrm>
            <a:prstGeom prst="rect">
              <a:avLst/>
            </a:prstGeom>
          </p:spPr>
        </p:pic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2612BEAA-D4C5-47F0-84F3-5F4F5EC3BDC7}"/>
              </a:ext>
            </a:extLst>
          </p:cNvPr>
          <p:cNvSpPr txBox="1"/>
          <p:nvPr/>
        </p:nvSpPr>
        <p:spPr>
          <a:xfrm>
            <a:off x="6193438" y="649720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</p:spTree>
    <p:extLst>
      <p:ext uri="{BB962C8B-B14F-4D97-AF65-F5344CB8AC3E}">
        <p14:creationId xmlns:p14="http://schemas.microsoft.com/office/powerpoint/2010/main" val="44932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6400E8-51FF-47D2-90B4-A7BE4CDC2145}"/>
              </a:ext>
            </a:extLst>
          </p:cNvPr>
          <p:cNvSpPr txBox="1"/>
          <p:nvPr/>
        </p:nvSpPr>
        <p:spPr>
          <a:xfrm>
            <a:off x="-615696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23EEFBB-CAA0-4A31-BBC8-E2DA5CB15D05}"/>
              </a:ext>
            </a:extLst>
          </p:cNvPr>
          <p:cNvSpPr/>
          <p:nvPr/>
        </p:nvSpPr>
        <p:spPr>
          <a:xfrm>
            <a:off x="263352" y="2777896"/>
            <a:ext cx="7617529" cy="38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200" b="1" spc="-150" dirty="0">
                <a:solidFill>
                  <a:srgbClr val="0D643A"/>
                </a:solidFill>
                <a:latin typeface="+mj-ea"/>
              </a:rPr>
              <a:t> 57</a:t>
            </a:r>
            <a:r>
              <a:rPr lang="ko-KR" altLang="en-US" sz="1200" b="1" spc="-150" dirty="0">
                <a:solidFill>
                  <a:srgbClr val="0D643A"/>
                </a:solidFill>
                <a:latin typeface="+mj-ea"/>
              </a:rPr>
              <a:t>마</a:t>
            </a:r>
            <a:r>
              <a:rPr lang="en-US" altLang="ko-KR" sz="1200" b="1" spc="-150" dirty="0">
                <a:solidFill>
                  <a:srgbClr val="0D643A"/>
                </a:solidFill>
                <a:latin typeface="+mj-ea"/>
              </a:rPr>
              <a:t>9563</a:t>
            </a:r>
            <a:r>
              <a:rPr lang="ko-KR" altLang="en-US" sz="1200" b="1" spc="-150" dirty="0">
                <a:solidFill>
                  <a:srgbClr val="0D643A"/>
                </a:solidFill>
                <a:latin typeface="+mj-ea"/>
              </a:rPr>
              <a:t> </a:t>
            </a:r>
            <a:r>
              <a:rPr lang="ko-KR" altLang="en-US" sz="1200" b="1" spc="-150" dirty="0">
                <a:latin typeface="+mj-ea"/>
              </a:rPr>
              <a:t>차량은 온라인으로 구매가 가능한 </a:t>
            </a:r>
            <a:r>
              <a:rPr lang="ko-KR" altLang="en-US" sz="1200" b="1" spc="-150" dirty="0">
                <a:solidFill>
                  <a:srgbClr val="0D643A"/>
                </a:solidFill>
                <a:latin typeface="+mj-ea"/>
              </a:rPr>
              <a:t>홈서비스</a:t>
            </a:r>
            <a:r>
              <a:rPr lang="ko-KR" altLang="en-US" sz="1200" b="1" spc="-150" dirty="0">
                <a:latin typeface="+mj-ea"/>
              </a:rPr>
              <a:t> 차량입니다</a:t>
            </a:r>
            <a:r>
              <a:rPr lang="en-US" altLang="ko-KR" sz="1200" b="1" spc="-150" dirty="0">
                <a:latin typeface="+mj-ea"/>
              </a:rPr>
              <a:t>.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AB0F2C3-7E38-4BE8-9C9E-CF58805703D3}"/>
              </a:ext>
            </a:extLst>
          </p:cNvPr>
          <p:cNvSpPr/>
          <p:nvPr/>
        </p:nvSpPr>
        <p:spPr>
          <a:xfrm>
            <a:off x="173278" y="3212976"/>
            <a:ext cx="53120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홈서비스</a:t>
            </a:r>
            <a:r>
              <a:rPr lang="en-US" altLang="ko-KR" sz="1050" b="1" dirty="0"/>
              <a:t>(</a:t>
            </a:r>
            <a:r>
              <a:rPr lang="ko-KR" altLang="en-US" sz="1050" b="1" dirty="0"/>
              <a:t>온라인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 구매 시 혜택</a:t>
            </a:r>
            <a:endParaRPr lang="en-US" altLang="ko-KR" sz="1050" b="1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226DDC1-B915-4E54-A619-963E98A949E1}"/>
              </a:ext>
            </a:extLst>
          </p:cNvPr>
          <p:cNvGrpSpPr/>
          <p:nvPr/>
        </p:nvGrpSpPr>
        <p:grpSpPr>
          <a:xfrm>
            <a:off x="427257" y="3593309"/>
            <a:ext cx="2081745" cy="778162"/>
            <a:chOff x="419494" y="6138842"/>
            <a:chExt cx="2081745" cy="77816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9A24FCB-E2BF-4E03-AAC0-7BFD0BF48DDA}"/>
                </a:ext>
              </a:extLst>
            </p:cNvPr>
            <p:cNvSpPr/>
            <p:nvPr/>
          </p:nvSpPr>
          <p:spPr>
            <a:xfrm>
              <a:off x="622676" y="6138842"/>
              <a:ext cx="1878563" cy="778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spc="-150" dirty="0">
                  <a:latin typeface="+mj-ea"/>
                  <a:ea typeface="+mj-ea"/>
                </a:rPr>
                <a:t>배송 서비스</a:t>
              </a:r>
              <a:br>
                <a:rPr lang="en-US" altLang="ko-KR" sz="1000" spc="-150" dirty="0">
                  <a:latin typeface="+mj-ea"/>
                  <a:ea typeface="+mj-ea"/>
                </a:rPr>
              </a:br>
              <a:r>
                <a:rPr lang="ko-KR" altLang="en-US" sz="1000" spc="-150" dirty="0">
                  <a:latin typeface="+mj-ea"/>
                  <a:ea typeface="+mj-ea"/>
                </a:rPr>
                <a:t>원하는 곳 </a:t>
              </a:r>
              <a:r>
                <a:rPr lang="ko-KR" altLang="en-US" sz="1000" spc="-150" dirty="0" err="1">
                  <a:latin typeface="+mj-ea"/>
                  <a:ea typeface="+mj-ea"/>
                </a:rPr>
                <a:t>어디에서든</a:t>
              </a:r>
              <a:r>
                <a:rPr lang="ko-KR" altLang="en-US" sz="1000" spc="-150" dirty="0">
                  <a:latin typeface="+mj-ea"/>
                  <a:ea typeface="+mj-ea"/>
                </a:rPr>
                <a:t> 구매한 </a:t>
              </a:r>
              <a:endParaRPr lang="en-US" altLang="ko-KR" sz="1000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spc="-150" dirty="0">
                  <a:latin typeface="+mj-ea"/>
                  <a:ea typeface="+mj-ea"/>
                </a:rPr>
                <a:t>차를 받아볼 </a:t>
              </a:r>
              <a:r>
                <a:rPr lang="ko-KR" altLang="en-US" sz="1000" spc="-150" dirty="0" err="1">
                  <a:latin typeface="+mj-ea"/>
                  <a:ea typeface="+mj-ea"/>
                </a:rPr>
                <a:t>수있습니다</a:t>
              </a:r>
              <a:r>
                <a:rPr lang="en-US" altLang="ko-KR" sz="1000" spc="-150" dirty="0"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247A45B-3A64-4BB6-87C2-3C8902104B15}"/>
                </a:ext>
              </a:extLst>
            </p:cNvPr>
            <p:cNvSpPr/>
            <p:nvPr/>
          </p:nvSpPr>
          <p:spPr>
            <a:xfrm>
              <a:off x="419494" y="6226029"/>
              <a:ext cx="215514" cy="2155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+mn-ea"/>
                </a:rPr>
                <a:t>1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1FDA843-1880-42C1-A161-0D39D37E56C1}"/>
              </a:ext>
            </a:extLst>
          </p:cNvPr>
          <p:cNvGrpSpPr/>
          <p:nvPr/>
        </p:nvGrpSpPr>
        <p:grpSpPr>
          <a:xfrm>
            <a:off x="3029542" y="3593309"/>
            <a:ext cx="2081745" cy="778162"/>
            <a:chOff x="2184044" y="6138842"/>
            <a:chExt cx="2081745" cy="77816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F26BD72-1157-4613-BD76-63BFF3E9908E}"/>
                </a:ext>
              </a:extLst>
            </p:cNvPr>
            <p:cNvSpPr/>
            <p:nvPr/>
          </p:nvSpPr>
          <p:spPr>
            <a:xfrm>
              <a:off x="2387226" y="6138842"/>
              <a:ext cx="1878563" cy="778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1" spc="-150" dirty="0">
                  <a:latin typeface="+mj-ea"/>
                  <a:ea typeface="+mj-ea"/>
                </a:rPr>
                <a:t>3</a:t>
              </a:r>
              <a:r>
                <a:rPr lang="ko-KR" altLang="en-US" sz="1100" b="1" spc="-150" dirty="0">
                  <a:latin typeface="+mj-ea"/>
                  <a:ea typeface="+mj-ea"/>
                </a:rPr>
                <a:t>일 이내 환불가능</a:t>
              </a:r>
              <a:br>
                <a:rPr lang="en-US" altLang="ko-KR" sz="1000" spc="-150" dirty="0">
                  <a:latin typeface="+mj-ea"/>
                  <a:ea typeface="+mj-ea"/>
                </a:rPr>
              </a:br>
              <a:r>
                <a:rPr lang="ko-KR" altLang="en-US" sz="1000" spc="-150" dirty="0">
                  <a:latin typeface="+mj-ea"/>
                </a:rPr>
                <a:t>구매 후 </a:t>
              </a:r>
              <a:r>
                <a:rPr lang="en-US" altLang="ko-KR" sz="1000" spc="-150" dirty="0">
                  <a:latin typeface="+mj-ea"/>
                </a:rPr>
                <a:t>O</a:t>
              </a:r>
              <a:r>
                <a:rPr lang="ko-KR" altLang="en-US" sz="1000" spc="-150" dirty="0">
                  <a:latin typeface="+mj-ea"/>
                </a:rPr>
                <a:t>일 이내라면 환불 가능</a:t>
              </a:r>
              <a:endParaRPr lang="en-US" altLang="ko-KR" sz="1000" spc="-150" dirty="0">
                <a:latin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spc="-150" dirty="0">
                  <a:latin typeface="+mj-ea"/>
                </a:rPr>
                <a:t>*</a:t>
              </a:r>
              <a:r>
                <a:rPr lang="ko-KR" altLang="en-US" sz="1000" spc="-150" dirty="0">
                  <a:latin typeface="+mj-ea"/>
                </a:rPr>
                <a:t>주행거리 </a:t>
              </a:r>
              <a:r>
                <a:rPr lang="en-US" altLang="ko-KR" sz="1000" spc="-150" dirty="0" err="1">
                  <a:latin typeface="+mj-ea"/>
                </a:rPr>
                <a:t>Okm</a:t>
              </a:r>
              <a:r>
                <a:rPr lang="en-US" altLang="ko-KR" sz="1000" spc="-150" dirty="0">
                  <a:latin typeface="+mj-ea"/>
                </a:rPr>
                <a:t> </a:t>
              </a:r>
              <a:r>
                <a:rPr lang="ko-KR" altLang="en-US" sz="1000" spc="-150" dirty="0">
                  <a:latin typeface="+mj-ea"/>
                </a:rPr>
                <a:t>내로 한함</a:t>
              </a:r>
              <a:r>
                <a:rPr lang="en-US" altLang="ko-KR" sz="1000" spc="-150" dirty="0">
                  <a:latin typeface="+mj-ea"/>
                </a:rPr>
                <a:t> </a:t>
              </a: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517B450-F846-4BAF-B468-D64B31CC0FF2}"/>
                </a:ext>
              </a:extLst>
            </p:cNvPr>
            <p:cNvSpPr/>
            <p:nvPr/>
          </p:nvSpPr>
          <p:spPr>
            <a:xfrm>
              <a:off x="2184044" y="6226029"/>
              <a:ext cx="215514" cy="2155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+mn-ea"/>
                </a:rPr>
                <a:t>2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598EA15-4868-43D0-97A6-EB95FE549697}"/>
              </a:ext>
            </a:extLst>
          </p:cNvPr>
          <p:cNvGrpSpPr/>
          <p:nvPr/>
        </p:nvGrpSpPr>
        <p:grpSpPr>
          <a:xfrm>
            <a:off x="5645278" y="3593309"/>
            <a:ext cx="2081745" cy="778162"/>
            <a:chOff x="4001787" y="6138841"/>
            <a:chExt cx="2081745" cy="77816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7B7EFF1-E7AA-429F-A6FD-6D619E94850C}"/>
                </a:ext>
              </a:extLst>
            </p:cNvPr>
            <p:cNvSpPr/>
            <p:nvPr/>
          </p:nvSpPr>
          <p:spPr>
            <a:xfrm>
              <a:off x="4204969" y="6138841"/>
              <a:ext cx="1878563" cy="778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spc="-150" dirty="0">
                  <a:latin typeface="+mj-ea"/>
                  <a:ea typeface="+mj-ea"/>
                </a:rPr>
                <a:t>안전 거래 보장</a:t>
              </a:r>
              <a:br>
                <a:rPr lang="en-US" altLang="ko-KR" sz="1000" spc="-150" dirty="0">
                  <a:latin typeface="+mj-ea"/>
                  <a:ea typeface="+mj-ea"/>
                </a:rPr>
              </a:br>
              <a:r>
                <a:rPr lang="ko-KR" altLang="en-US" sz="1000" spc="-150" dirty="0" err="1">
                  <a:latin typeface="+mj-ea"/>
                </a:rPr>
                <a:t>엠파크에서</a:t>
              </a:r>
              <a:r>
                <a:rPr lang="ko-KR" altLang="en-US" sz="1000" spc="-150" dirty="0">
                  <a:latin typeface="+mj-ea"/>
                </a:rPr>
                <a:t> 직접 운영하는 홈서비스</a:t>
              </a:r>
              <a:endParaRPr lang="en-US" altLang="ko-KR" sz="1000" spc="-150" dirty="0">
                <a:latin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spc="-150" dirty="0">
                  <a:latin typeface="+mj-ea"/>
                </a:rPr>
                <a:t>차량으로 안전한 거래가 보장됩니다</a:t>
              </a:r>
              <a:r>
                <a:rPr lang="en-US" altLang="ko-KR" sz="1000" spc="-150" dirty="0">
                  <a:latin typeface="+mj-ea"/>
                </a:rPr>
                <a:t>.</a:t>
              </a: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AEF240E-237A-4A66-8562-3D920CA78D55}"/>
                </a:ext>
              </a:extLst>
            </p:cNvPr>
            <p:cNvSpPr/>
            <p:nvPr/>
          </p:nvSpPr>
          <p:spPr>
            <a:xfrm>
              <a:off x="4001787" y="6226029"/>
              <a:ext cx="215514" cy="2155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+mn-ea"/>
                </a:rPr>
                <a:t>3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F7875D7A-99B8-4269-970B-1B30FD771068}"/>
              </a:ext>
            </a:extLst>
          </p:cNvPr>
          <p:cNvSpPr/>
          <p:nvPr/>
        </p:nvSpPr>
        <p:spPr>
          <a:xfrm>
            <a:off x="269504" y="3520767"/>
            <a:ext cx="2341712" cy="923245"/>
          </a:xfrm>
          <a:prstGeom prst="snip1Rect">
            <a:avLst>
              <a:gd name="adj" fmla="val 32142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87" name="사각형: 잘린 한쪽 모서리 86">
            <a:extLst>
              <a:ext uri="{FF2B5EF4-FFF2-40B4-BE49-F238E27FC236}">
                <a16:creationId xmlns:a16="http://schemas.microsoft.com/office/drawing/2014/main" id="{D8DB5CC8-D273-406C-9CF0-D606F2A53F94}"/>
              </a:ext>
            </a:extLst>
          </p:cNvPr>
          <p:cNvSpPr/>
          <p:nvPr/>
        </p:nvSpPr>
        <p:spPr>
          <a:xfrm>
            <a:off x="2904337" y="3520767"/>
            <a:ext cx="2341712" cy="923245"/>
          </a:xfrm>
          <a:prstGeom prst="snip1Rect">
            <a:avLst>
              <a:gd name="adj" fmla="val 32142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88" name="사각형: 잘린 한쪽 모서리 87">
            <a:extLst>
              <a:ext uri="{FF2B5EF4-FFF2-40B4-BE49-F238E27FC236}">
                <a16:creationId xmlns:a16="http://schemas.microsoft.com/office/drawing/2014/main" id="{AFDA31ED-5B24-4893-AB32-170F82F44281}"/>
              </a:ext>
            </a:extLst>
          </p:cNvPr>
          <p:cNvSpPr/>
          <p:nvPr/>
        </p:nvSpPr>
        <p:spPr>
          <a:xfrm>
            <a:off x="5539169" y="3520767"/>
            <a:ext cx="2341712" cy="923245"/>
          </a:xfrm>
          <a:prstGeom prst="snip1Rect">
            <a:avLst>
              <a:gd name="adj" fmla="val 32142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8E47624-62F3-46A8-B34C-AC161442C5DA}"/>
              </a:ext>
            </a:extLst>
          </p:cNvPr>
          <p:cNvCxnSpPr>
            <a:cxnSpLocks/>
          </p:cNvCxnSpPr>
          <p:nvPr/>
        </p:nvCxnSpPr>
        <p:spPr>
          <a:xfrm>
            <a:off x="277453" y="844699"/>
            <a:ext cx="759609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C1F6D60-06F1-4C48-B29F-EA5EEEA1CBEE}"/>
              </a:ext>
            </a:extLst>
          </p:cNvPr>
          <p:cNvGrpSpPr/>
          <p:nvPr/>
        </p:nvGrpSpPr>
        <p:grpSpPr>
          <a:xfrm>
            <a:off x="263352" y="1281846"/>
            <a:ext cx="2496061" cy="648000"/>
            <a:chOff x="287571" y="1251364"/>
            <a:chExt cx="2496061" cy="64800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4F0A45-7CB8-4A55-B629-EB457EE8CE6F}"/>
                </a:ext>
              </a:extLst>
            </p:cNvPr>
            <p:cNvSpPr txBox="1"/>
            <p:nvPr/>
          </p:nvSpPr>
          <p:spPr>
            <a:xfrm>
              <a:off x="776348" y="1291828"/>
              <a:ext cx="20072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pc="-150" dirty="0">
                  <a:solidFill>
                    <a:srgbClr val="0D643A"/>
                  </a:solidFill>
                </a:rPr>
                <a:t>홈서비스</a:t>
              </a:r>
              <a:r>
                <a:rPr lang="ko-KR" altLang="en-US" sz="1000" b="1" spc="-150" dirty="0">
                  <a:solidFill>
                    <a:srgbClr val="0070C0"/>
                  </a:solidFill>
                </a:rPr>
                <a:t> </a:t>
              </a:r>
              <a:r>
                <a:rPr lang="ko-KR" altLang="en-US" sz="1000" b="1" spc="-150" dirty="0"/>
                <a:t>차량입니다</a:t>
              </a:r>
              <a:r>
                <a:rPr lang="en-US" altLang="ko-KR" sz="1000" b="1" spc="-15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b="1" spc="-150" dirty="0"/>
                <a:t>고객님의 집 앞까지 배송해드립니다</a:t>
              </a:r>
              <a:r>
                <a:rPr lang="en-US" altLang="ko-KR" sz="800" b="1" spc="-150" dirty="0"/>
                <a:t>.</a:t>
              </a:r>
            </a:p>
            <a:p>
              <a:r>
                <a:rPr lang="en-US" altLang="ko-KR" sz="800" spc="-150" dirty="0"/>
                <a:t>(</a:t>
              </a:r>
              <a:r>
                <a:rPr lang="ko-KR" altLang="en-US" sz="800" spc="-150" dirty="0"/>
                <a:t>즉시 배송 </a:t>
              </a:r>
              <a:r>
                <a:rPr lang="en-US" altLang="ko-KR" sz="800" spc="-150" dirty="0"/>
                <a:t>+ O</a:t>
              </a:r>
              <a:r>
                <a:rPr lang="ko-KR" altLang="en-US" sz="800" spc="-150" dirty="0" err="1"/>
                <a:t>일이내</a:t>
              </a:r>
              <a:r>
                <a:rPr lang="ko-KR" altLang="en-US" sz="800" spc="-150" dirty="0"/>
                <a:t>  환불 가능</a:t>
              </a:r>
              <a:r>
                <a:rPr lang="en-US" altLang="ko-KR" sz="800" spc="-150" dirty="0"/>
                <a:t>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9F97C3E-EF6F-4B51-81D3-01401830E29A}"/>
                </a:ext>
              </a:extLst>
            </p:cNvPr>
            <p:cNvSpPr txBox="1"/>
            <p:nvPr/>
          </p:nvSpPr>
          <p:spPr>
            <a:xfrm>
              <a:off x="2344383" y="1375309"/>
              <a:ext cx="360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spc="-300" dirty="0"/>
                <a:t>&gt;</a:t>
              </a:r>
              <a:endParaRPr lang="ko-KR" altLang="en-US" sz="2000" spc="-300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C812A3E-C471-4C8E-8793-B220BF1472C3}"/>
                </a:ext>
              </a:extLst>
            </p:cNvPr>
            <p:cNvSpPr/>
            <p:nvPr/>
          </p:nvSpPr>
          <p:spPr>
            <a:xfrm>
              <a:off x="287571" y="1251364"/>
              <a:ext cx="2436414" cy="648000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FF6539-854D-49B3-994E-8A0F00BE22C7}"/>
              </a:ext>
            </a:extLst>
          </p:cNvPr>
          <p:cNvGrpSpPr/>
          <p:nvPr/>
        </p:nvGrpSpPr>
        <p:grpSpPr>
          <a:xfrm>
            <a:off x="5444256" y="1271323"/>
            <a:ext cx="2638963" cy="663476"/>
            <a:chOff x="5203044" y="4687444"/>
            <a:chExt cx="2638963" cy="663476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EE770B8-E332-40C1-957D-AB3DBA0BADD1}"/>
                </a:ext>
              </a:extLst>
            </p:cNvPr>
            <p:cNvSpPr/>
            <p:nvPr/>
          </p:nvSpPr>
          <p:spPr>
            <a:xfrm>
              <a:off x="5203450" y="4702920"/>
              <a:ext cx="2436414" cy="648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FFCFF811-510C-4C9D-A5D5-90A5443FE5BC}"/>
                </a:ext>
              </a:extLst>
            </p:cNvPr>
            <p:cNvGrpSpPr/>
            <p:nvPr/>
          </p:nvGrpSpPr>
          <p:grpSpPr>
            <a:xfrm>
              <a:off x="5203044" y="4687444"/>
              <a:ext cx="2638963" cy="619412"/>
              <a:chOff x="5333040" y="1252886"/>
              <a:chExt cx="2638963" cy="619412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E1F565C-CD89-47E0-B563-5973E7C045C0}"/>
                  </a:ext>
                </a:extLst>
              </p:cNvPr>
              <p:cNvSpPr txBox="1"/>
              <p:nvPr/>
            </p:nvSpPr>
            <p:spPr>
              <a:xfrm>
                <a:off x="5964719" y="1318300"/>
                <a:ext cx="20072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spc="-150" dirty="0" err="1">
                    <a:solidFill>
                      <a:srgbClr val="0D643A"/>
                    </a:solidFill>
                  </a:rPr>
                  <a:t>헛걸음보상</a:t>
                </a:r>
                <a:r>
                  <a:rPr lang="ko-KR" altLang="en-US" sz="1000" b="1" spc="-150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1000" b="1" spc="-150" dirty="0"/>
                  <a:t>차량입니다</a:t>
                </a:r>
                <a:r>
                  <a:rPr lang="en-US" altLang="ko-KR" sz="1000" b="1" spc="-150" dirty="0"/>
                  <a:t>.</a:t>
                </a:r>
                <a:r>
                  <a:rPr lang="ko-KR" altLang="en-US" sz="1000" b="1" spc="-150" dirty="0"/>
                  <a:t> </a:t>
                </a:r>
                <a:endParaRPr lang="en-US" altLang="ko-KR" sz="800" spc="-150" dirty="0">
                  <a:latin typeface="NotoSansKR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spc="-150" dirty="0">
                    <a:latin typeface="NotoSansKR"/>
                  </a:rPr>
                  <a:t>방문 예약 후 차량이 없는 경우</a:t>
                </a:r>
                <a:endParaRPr lang="en-US" altLang="ko-KR" sz="800" spc="-150" dirty="0">
                  <a:latin typeface="NotoSansKR"/>
                </a:endParaRPr>
              </a:p>
              <a:p>
                <a:r>
                  <a:rPr lang="ko-KR" altLang="en-US" sz="800" spc="-150" dirty="0" err="1">
                    <a:latin typeface="NotoSansKR"/>
                  </a:rPr>
                  <a:t>엠파크에서는</a:t>
                </a:r>
                <a:r>
                  <a:rPr lang="ko-KR" altLang="en-US" sz="800" spc="-150" dirty="0">
                    <a:latin typeface="NotoSansKR"/>
                  </a:rPr>
                  <a:t> </a:t>
                </a:r>
                <a:r>
                  <a:rPr lang="en-US" altLang="ko-KR" sz="800" b="1" spc="-150" dirty="0">
                    <a:latin typeface="NotoSansKR"/>
                  </a:rPr>
                  <a:t>100</a:t>
                </a:r>
                <a:r>
                  <a:rPr lang="ko-KR" altLang="en-US" sz="800" b="1" spc="-150" dirty="0">
                    <a:latin typeface="NotoSansKR"/>
                  </a:rPr>
                  <a:t>만원</a:t>
                </a:r>
                <a:r>
                  <a:rPr lang="ko-KR" altLang="en-US" sz="800" spc="-150" dirty="0">
                    <a:latin typeface="NotoSansKR"/>
                  </a:rPr>
                  <a:t>을 </a:t>
                </a:r>
                <a:r>
                  <a:rPr lang="en-US" altLang="ko-KR" sz="800" spc="-150" dirty="0">
                    <a:latin typeface="NotoSansKR"/>
                  </a:rPr>
                  <a:t> </a:t>
                </a:r>
                <a:r>
                  <a:rPr lang="ko-KR" altLang="en-US" sz="800" spc="-150" dirty="0">
                    <a:latin typeface="NotoSansKR"/>
                  </a:rPr>
                  <a:t>보상</a:t>
                </a:r>
                <a:endParaRPr lang="en-US" altLang="ko-KR" sz="800" spc="-150" dirty="0">
                  <a:latin typeface="NotoSansKR"/>
                </a:endParaRPr>
              </a:p>
            </p:txBody>
          </p:sp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7EB590BE-AE2D-40B9-8AB8-6E0CFEF30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33040" y="1252886"/>
                <a:ext cx="667751" cy="495286"/>
              </a:xfrm>
              <a:prstGeom prst="rect">
                <a:avLst/>
              </a:prstGeom>
            </p:spPr>
          </p:pic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873ABB30-D555-47A6-B33A-B8CB463FED5E}"/>
                  </a:ext>
                </a:extLst>
              </p:cNvPr>
              <p:cNvSpPr/>
              <p:nvPr/>
            </p:nvSpPr>
            <p:spPr>
              <a:xfrm>
                <a:off x="5683977" y="1451625"/>
                <a:ext cx="288000" cy="288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700" b="1" dirty="0">
                    <a:latin typeface="+mj-ea"/>
                  </a:rPr>
                  <a:t>예약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47A4768-A4EE-4B5B-83A4-245AB0A9730D}"/>
                  </a:ext>
                </a:extLst>
              </p:cNvPr>
              <p:cNvSpPr txBox="1"/>
              <p:nvPr/>
            </p:nvSpPr>
            <p:spPr>
              <a:xfrm>
                <a:off x="7409819" y="1375309"/>
                <a:ext cx="360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spc="-300" dirty="0"/>
                  <a:t>&gt;</a:t>
                </a:r>
                <a:endParaRPr lang="ko-KR" altLang="en-US" sz="2000" spc="-300" dirty="0"/>
              </a:p>
            </p:txBody>
          </p:sp>
        </p:grp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F9E92D17-D9B8-4540-AD76-1C8E779FF248}"/>
              </a:ext>
            </a:extLst>
          </p:cNvPr>
          <p:cNvGrpSpPr/>
          <p:nvPr/>
        </p:nvGrpSpPr>
        <p:grpSpPr>
          <a:xfrm>
            <a:off x="2836712" y="1980767"/>
            <a:ext cx="2532061" cy="648000"/>
            <a:chOff x="2982306" y="5325898"/>
            <a:chExt cx="2532061" cy="648000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A58D3CF2-9184-4A0A-8FFD-0D75D16EC98C}"/>
                </a:ext>
              </a:extLst>
            </p:cNvPr>
            <p:cNvSpPr/>
            <p:nvPr/>
          </p:nvSpPr>
          <p:spPr>
            <a:xfrm>
              <a:off x="2982306" y="5325898"/>
              <a:ext cx="2436414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DEF9BA5-72EA-4199-8BC9-AF6D6B1542F4}"/>
                </a:ext>
              </a:extLst>
            </p:cNvPr>
            <p:cNvSpPr txBox="1"/>
            <p:nvPr/>
          </p:nvSpPr>
          <p:spPr>
            <a:xfrm>
              <a:off x="3507083" y="5434455"/>
              <a:ext cx="2007284" cy="407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pc="-150" dirty="0"/>
                <a:t>평균 주행거리 </a:t>
              </a:r>
              <a:r>
                <a:rPr lang="en-US" altLang="ko-KR" sz="1000" b="1" spc="-150" dirty="0">
                  <a:solidFill>
                    <a:srgbClr val="0D643A"/>
                  </a:solidFill>
                </a:rPr>
                <a:t>57% </a:t>
              </a:r>
              <a:r>
                <a:rPr lang="ko-KR" altLang="en-US" sz="1000" b="1" spc="-150" dirty="0">
                  <a:solidFill>
                    <a:srgbClr val="0D643A"/>
                  </a:solidFill>
                </a:rPr>
                <a:t>짧습니다</a:t>
              </a:r>
              <a:r>
                <a:rPr lang="en-US" altLang="ko-KR" sz="1000" b="1" spc="-150" dirty="0">
                  <a:solidFill>
                    <a:srgbClr val="0D643A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b="1" spc="-150" dirty="0"/>
                <a:t>주행거리 분석기준 </a:t>
              </a:r>
              <a:r>
                <a:rPr lang="en-US" altLang="ko-KR" sz="800" b="1" spc="-150" dirty="0"/>
                <a:t>: 1</a:t>
              </a:r>
              <a:r>
                <a:rPr lang="ko-KR" altLang="en-US" sz="800" b="1" spc="-150" dirty="0"/>
                <a:t>년 </a:t>
              </a:r>
              <a:r>
                <a:rPr lang="en-US" altLang="ko-KR" sz="800" b="1" spc="-150" dirty="0"/>
                <a:t>2</a:t>
              </a:r>
              <a:r>
                <a:rPr lang="ko-KR" altLang="en-US" sz="800" b="1" spc="-150" dirty="0"/>
                <a:t>만</a:t>
              </a:r>
              <a:r>
                <a:rPr lang="en-US" altLang="ko-KR" sz="800" b="1" spc="-150" dirty="0"/>
                <a:t>km </a:t>
              </a:r>
              <a:r>
                <a:rPr lang="ko-KR" altLang="en-US" sz="800" b="1" spc="-150" dirty="0"/>
                <a:t>기준</a:t>
              </a:r>
              <a:endParaRPr lang="en-US" altLang="ko-KR" sz="800" spc="-150" dirty="0"/>
            </a:p>
          </p:txBody>
        </p:sp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B36AC70C-C10C-455E-8958-E701717F4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52541" y="5453008"/>
              <a:ext cx="418542" cy="296215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6F0F176-67CC-4563-99EB-ADCA42DB05F4}"/>
              </a:ext>
            </a:extLst>
          </p:cNvPr>
          <p:cNvGrpSpPr/>
          <p:nvPr/>
        </p:nvGrpSpPr>
        <p:grpSpPr>
          <a:xfrm>
            <a:off x="5444256" y="1987304"/>
            <a:ext cx="2638557" cy="648000"/>
            <a:chOff x="5481200" y="5319860"/>
            <a:chExt cx="2638557" cy="64800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5E59469F-EAE5-4544-BCB6-7A190CB4AFAC}"/>
                </a:ext>
              </a:extLst>
            </p:cNvPr>
            <p:cNvSpPr/>
            <p:nvPr/>
          </p:nvSpPr>
          <p:spPr>
            <a:xfrm>
              <a:off x="5481200" y="5319860"/>
              <a:ext cx="2436414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34FE9711-0832-479C-A8F1-03B87B03D927}"/>
                </a:ext>
              </a:extLst>
            </p:cNvPr>
            <p:cNvSpPr txBox="1"/>
            <p:nvPr/>
          </p:nvSpPr>
          <p:spPr>
            <a:xfrm>
              <a:off x="6112473" y="5428417"/>
              <a:ext cx="2007284" cy="410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pc="-150" dirty="0">
                  <a:solidFill>
                    <a:srgbClr val="0D643A"/>
                  </a:solidFill>
                </a:rPr>
                <a:t>완전 무사고 </a:t>
              </a:r>
              <a:r>
                <a:rPr lang="ko-KR" altLang="en-US" sz="1000" b="1" spc="-150" dirty="0"/>
                <a:t>차량입니다</a:t>
              </a:r>
              <a:r>
                <a:rPr lang="en-US" altLang="ko-KR" sz="1000" b="1" spc="-15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b="1" spc="-150" dirty="0" err="1"/>
                <a:t>성능점검</a:t>
              </a:r>
              <a:r>
                <a:rPr lang="ko-KR" altLang="en-US" sz="800" b="1" spc="-150" dirty="0"/>
                <a:t> </a:t>
              </a:r>
              <a:r>
                <a:rPr lang="en-US" altLang="ko-KR" sz="800" b="1" spc="-150" dirty="0"/>
                <a:t>+ </a:t>
              </a:r>
              <a:r>
                <a:rPr lang="ko-KR" altLang="en-US" sz="800" b="1" spc="-150" dirty="0" err="1"/>
                <a:t>내차피해</a:t>
              </a:r>
              <a:r>
                <a:rPr lang="ko-KR" altLang="en-US" sz="800" b="1" spc="-150" dirty="0"/>
                <a:t> </a:t>
              </a:r>
              <a:r>
                <a:rPr lang="en-US" altLang="ko-KR" sz="800" b="1" spc="-150" dirty="0"/>
                <a:t>+ </a:t>
              </a:r>
              <a:r>
                <a:rPr lang="ko-KR" altLang="en-US" sz="800" b="1" spc="-150" dirty="0" err="1"/>
                <a:t>타차피해</a:t>
              </a:r>
              <a:r>
                <a:rPr lang="ko-KR" altLang="en-US" sz="800" b="1" spc="-150" dirty="0"/>
                <a:t> 없음</a:t>
              </a:r>
              <a:endParaRPr lang="en-US" altLang="ko-KR" sz="800" spc="-150" dirty="0"/>
            </a:p>
          </p:txBody>
        </p:sp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AAFCC0F9-0B9F-4E68-A95B-C67BC271B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38303" y="5382336"/>
              <a:ext cx="474197" cy="467244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FF1CBC61-EFBA-4D8C-8AB9-7B55D1A06EE1}"/>
              </a:ext>
            </a:extLst>
          </p:cNvPr>
          <p:cNvGrpSpPr/>
          <p:nvPr/>
        </p:nvGrpSpPr>
        <p:grpSpPr>
          <a:xfrm>
            <a:off x="263352" y="1975814"/>
            <a:ext cx="2496061" cy="648000"/>
            <a:chOff x="521737" y="5319860"/>
            <a:chExt cx="2496061" cy="648000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2C58CC9-2098-404B-BEF8-0BD084D00B8C}"/>
                </a:ext>
              </a:extLst>
            </p:cNvPr>
            <p:cNvSpPr/>
            <p:nvPr/>
          </p:nvSpPr>
          <p:spPr>
            <a:xfrm>
              <a:off x="521737" y="5319860"/>
              <a:ext cx="2436414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126DD54-B854-48AC-8C99-9E8039E99D4D}"/>
                </a:ext>
              </a:extLst>
            </p:cNvPr>
            <p:cNvSpPr txBox="1"/>
            <p:nvPr/>
          </p:nvSpPr>
          <p:spPr>
            <a:xfrm>
              <a:off x="1010514" y="5366861"/>
              <a:ext cx="20072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pc="-150" dirty="0" err="1"/>
                <a:t>엠파크</a:t>
              </a:r>
              <a:r>
                <a:rPr lang="ko-KR" altLang="en-US" sz="1000" b="1" spc="-150" dirty="0"/>
                <a:t> </a:t>
              </a:r>
              <a:r>
                <a:rPr lang="ko-KR" altLang="en-US" sz="1000" b="1" spc="-150" dirty="0">
                  <a:solidFill>
                    <a:srgbClr val="0D643A"/>
                  </a:solidFill>
                </a:rPr>
                <a:t>공식인증딜러</a:t>
              </a:r>
              <a:r>
                <a:rPr lang="ko-KR" altLang="en-US" sz="1000" b="1" spc="-150" dirty="0">
                  <a:solidFill>
                    <a:srgbClr val="0070C0"/>
                  </a:solidFill>
                </a:rPr>
                <a:t> </a:t>
              </a:r>
              <a:r>
                <a:rPr lang="ko-KR" altLang="en-US" sz="1000" b="1" spc="-150" dirty="0" err="1"/>
                <a:t>판매차량</a:t>
              </a:r>
              <a:endParaRPr lang="en-US" altLang="ko-KR" sz="1000" b="1" spc="-150" dirty="0"/>
            </a:p>
            <a:p>
              <a:pPr>
                <a:lnSpc>
                  <a:spcPct val="150000"/>
                </a:lnSpc>
              </a:pPr>
              <a:r>
                <a:rPr lang="ko-KR" altLang="en-US" sz="800" spc="-150" dirty="0"/>
                <a:t>자동차 전문 기술을 보유한 딜러로</a:t>
              </a:r>
              <a:endParaRPr lang="en-US" altLang="ko-KR" sz="800" spc="-150" dirty="0"/>
            </a:p>
            <a:p>
              <a:r>
                <a:rPr lang="ko-KR" altLang="en-US" sz="800" spc="-150" dirty="0" err="1"/>
                <a:t>엠파크</a:t>
              </a:r>
              <a:r>
                <a:rPr lang="ko-KR" altLang="en-US" sz="800" spc="-150" dirty="0"/>
                <a:t> 사원 </a:t>
              </a:r>
              <a:r>
                <a:rPr lang="ko-KR" altLang="en-US" sz="800" b="1" spc="-150" dirty="0"/>
                <a:t>상위 </a:t>
              </a:r>
              <a:r>
                <a:rPr lang="en-US" altLang="ko-KR" sz="800" b="1" spc="-150" dirty="0"/>
                <a:t>1% </a:t>
              </a:r>
              <a:r>
                <a:rPr lang="ko-KR" altLang="en-US" sz="800" b="1" spc="-150" dirty="0"/>
                <a:t>딜러</a:t>
              </a:r>
              <a:endParaRPr lang="en-US" altLang="ko-KR" sz="800" spc="-15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ABFB073-F4B9-479F-AD5D-D64BF14AEECF}"/>
                </a:ext>
              </a:extLst>
            </p:cNvPr>
            <p:cNvSpPr txBox="1"/>
            <p:nvPr/>
          </p:nvSpPr>
          <p:spPr>
            <a:xfrm>
              <a:off x="2578549" y="5443805"/>
              <a:ext cx="360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spc="-300" dirty="0"/>
                <a:t>&gt;</a:t>
              </a:r>
              <a:endParaRPr lang="ko-KR" altLang="en-US" sz="2000" spc="-300" dirty="0"/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66F850A8-62BA-4B57-9207-43FACD775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762" y="5418169"/>
              <a:ext cx="384597" cy="354161"/>
            </a:xfrm>
            <a:prstGeom prst="rect">
              <a:avLst/>
            </a:prstGeom>
          </p:spPr>
        </p:pic>
      </p:grpSp>
      <p:sp>
        <p:nvSpPr>
          <p:cNvPr id="181" name="타원 180">
            <a:extLst>
              <a:ext uri="{FF2B5EF4-FFF2-40B4-BE49-F238E27FC236}">
                <a16:creationId xmlns:a16="http://schemas.microsoft.com/office/drawing/2014/main" id="{0B18828D-A065-4486-9B6A-364AA13FF4DB}"/>
              </a:ext>
            </a:extLst>
          </p:cNvPr>
          <p:cNvSpPr/>
          <p:nvPr/>
        </p:nvSpPr>
        <p:spPr>
          <a:xfrm>
            <a:off x="333962" y="138982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spc="-150" dirty="0">
                <a:solidFill>
                  <a:schemeClr val="tx1"/>
                </a:solidFill>
                <a:latin typeface="+mn-ea"/>
              </a:rPr>
              <a:t>홈서비스</a:t>
            </a:r>
            <a:endParaRPr lang="en-US" altLang="ko-KR" sz="800" b="1" spc="-1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icon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BB38A0B-1F5C-4E2A-BA48-F594020C558C}"/>
              </a:ext>
            </a:extLst>
          </p:cNvPr>
          <p:cNvSpPr txBox="1"/>
          <p:nvPr/>
        </p:nvSpPr>
        <p:spPr>
          <a:xfrm>
            <a:off x="4891454" y="141074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300" dirty="0"/>
              <a:t>&gt;</a:t>
            </a:r>
            <a:endParaRPr lang="ko-KR" altLang="en-US" sz="2000" spc="-3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FEF9BA-E43D-4378-A279-37A6C7D6D7B4}"/>
              </a:ext>
            </a:extLst>
          </p:cNvPr>
          <p:cNvGrpSpPr/>
          <p:nvPr/>
        </p:nvGrpSpPr>
        <p:grpSpPr>
          <a:xfrm>
            <a:off x="2834642" y="1286799"/>
            <a:ext cx="2496061" cy="648000"/>
            <a:chOff x="2731376" y="4709457"/>
            <a:chExt cx="2496061" cy="648000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E8B95E90-39FB-4DCC-9E75-601037D72379}"/>
                </a:ext>
              </a:extLst>
            </p:cNvPr>
            <p:cNvGrpSpPr/>
            <p:nvPr/>
          </p:nvGrpSpPr>
          <p:grpSpPr>
            <a:xfrm>
              <a:off x="2760667" y="4759892"/>
              <a:ext cx="2466770" cy="553998"/>
              <a:chOff x="381662" y="5537666"/>
              <a:chExt cx="2466770" cy="553998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595114A-5AC2-4057-A6EA-363080B984B1}"/>
                  </a:ext>
                </a:extLst>
              </p:cNvPr>
              <p:cNvSpPr txBox="1"/>
              <p:nvPr/>
            </p:nvSpPr>
            <p:spPr>
              <a:xfrm>
                <a:off x="841148" y="5537666"/>
                <a:ext cx="20072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spc="-150" dirty="0">
                    <a:solidFill>
                      <a:srgbClr val="0D643A"/>
                    </a:solidFill>
                  </a:rPr>
                  <a:t>인증</a:t>
                </a:r>
                <a:r>
                  <a:rPr lang="ko-KR" altLang="en-US" sz="1000" b="1" spc="-150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1000" b="1" spc="-150" dirty="0">
                    <a:solidFill>
                      <a:srgbClr val="0D643A"/>
                    </a:solidFill>
                  </a:rPr>
                  <a:t>중고차</a:t>
                </a:r>
                <a:r>
                  <a:rPr lang="ko-KR" altLang="en-US" sz="1000" b="1" spc="-150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1000" b="1" spc="-150" dirty="0"/>
                  <a:t>입니다</a:t>
                </a:r>
                <a:r>
                  <a:rPr lang="en-US" altLang="ko-KR" sz="1000" b="1" spc="-15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b="1" spc="-150" dirty="0"/>
                  <a:t>무결점 차량 </a:t>
                </a:r>
                <a:r>
                  <a:rPr lang="en-US" altLang="ko-KR" sz="800" b="1" spc="-150" dirty="0"/>
                  <a:t>+ </a:t>
                </a:r>
                <a:r>
                  <a:rPr lang="ko-KR" altLang="en-US" sz="800" b="1" spc="-150" dirty="0"/>
                  <a:t>주행 동영상 제공 </a:t>
                </a:r>
                <a:endParaRPr lang="en-US" altLang="ko-KR" sz="800" b="1" spc="-150" dirty="0"/>
              </a:p>
              <a:p>
                <a:r>
                  <a:rPr lang="en-US" altLang="ko-KR" sz="800" spc="-150" dirty="0"/>
                  <a:t>(7</a:t>
                </a:r>
                <a:r>
                  <a:rPr lang="ko-KR" altLang="en-US" sz="800" spc="-150" dirty="0"/>
                  <a:t>년 </a:t>
                </a:r>
                <a:r>
                  <a:rPr lang="en-US" altLang="ko-KR" sz="800" spc="-150" dirty="0"/>
                  <a:t>14</a:t>
                </a:r>
                <a:r>
                  <a:rPr lang="ko-KR" altLang="en-US" sz="800" spc="-150" dirty="0"/>
                  <a:t>만</a:t>
                </a:r>
                <a:r>
                  <a:rPr lang="en-US" altLang="ko-KR" sz="800" spc="-150" dirty="0"/>
                  <a:t>km </a:t>
                </a:r>
                <a:r>
                  <a:rPr lang="ko-KR" altLang="en-US" sz="800" spc="-150" dirty="0"/>
                  <a:t>이내 무사고 </a:t>
                </a:r>
                <a:r>
                  <a:rPr lang="en-US" altLang="ko-KR" sz="800" spc="-150" dirty="0"/>
                  <a:t>/ </a:t>
                </a:r>
                <a:r>
                  <a:rPr lang="ko-KR" altLang="en-US" sz="800" spc="-150" dirty="0" err="1"/>
                  <a:t>확장점검</a:t>
                </a:r>
                <a:r>
                  <a:rPr lang="en-US" altLang="ko-KR" sz="800" spc="-150" dirty="0"/>
                  <a:t>)</a:t>
                </a:r>
              </a:p>
            </p:txBody>
          </p:sp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F7D8E8D1-DB4B-4A27-B820-97C9A6D0D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81662" y="5559330"/>
                <a:ext cx="533008" cy="509665"/>
              </a:xfrm>
              <a:prstGeom prst="rect">
                <a:avLst/>
              </a:prstGeom>
            </p:spPr>
          </p:pic>
        </p:grp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EBCEF459-5051-455C-B8B1-38A71B804588}"/>
                </a:ext>
              </a:extLst>
            </p:cNvPr>
            <p:cNvSpPr/>
            <p:nvPr/>
          </p:nvSpPr>
          <p:spPr>
            <a:xfrm>
              <a:off x="2731376" y="4709457"/>
              <a:ext cx="2436414" cy="648000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</p:grp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52533DD-D018-4D96-851D-74032550DB71}"/>
              </a:ext>
            </a:extLst>
          </p:cNvPr>
          <p:cNvSpPr/>
          <p:nvPr/>
        </p:nvSpPr>
        <p:spPr>
          <a:xfrm>
            <a:off x="173278" y="973410"/>
            <a:ext cx="68467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0D643A"/>
                </a:solidFill>
              </a:rPr>
              <a:t>24</a:t>
            </a:r>
            <a:r>
              <a:rPr lang="ko-KR" altLang="en-US" sz="1050" b="1" dirty="0">
                <a:solidFill>
                  <a:srgbClr val="0D643A"/>
                </a:solidFill>
              </a:rPr>
              <a:t>거</a:t>
            </a:r>
            <a:r>
              <a:rPr lang="en-US" altLang="ko-KR" sz="1050" b="1" dirty="0">
                <a:solidFill>
                  <a:srgbClr val="0D643A"/>
                </a:solidFill>
              </a:rPr>
              <a:t>3064</a:t>
            </a:r>
            <a:r>
              <a:rPr lang="ko-KR" altLang="en-US" sz="1050" b="1" dirty="0">
                <a:solidFill>
                  <a:srgbClr val="0D643A"/>
                </a:solidFill>
              </a:rPr>
              <a:t> </a:t>
            </a:r>
            <a:r>
              <a:rPr lang="ko-KR" altLang="en-US" sz="1050" b="1" dirty="0"/>
              <a:t>차량을 사야하는 이유는</a:t>
            </a:r>
            <a:r>
              <a:rPr lang="en-US" altLang="ko-KR" sz="1050" b="1" dirty="0"/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2015FA5-66FA-458A-912F-B10742DBE412}"/>
              </a:ext>
            </a:extLst>
          </p:cNvPr>
          <p:cNvSpPr txBox="1"/>
          <p:nvPr/>
        </p:nvSpPr>
        <p:spPr>
          <a:xfrm>
            <a:off x="724625" y="5266850"/>
            <a:ext cx="3959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pc="-150" dirty="0" err="1"/>
              <a:t>주행테스트</a:t>
            </a:r>
            <a:r>
              <a:rPr lang="en-US" altLang="ko-KR" sz="1050" b="1" spc="-150" dirty="0"/>
              <a:t>&amp;</a:t>
            </a:r>
            <a:r>
              <a:rPr lang="ko-KR" altLang="en-US" sz="1050" b="1" spc="-150" dirty="0" err="1"/>
              <a:t>하부점검</a:t>
            </a:r>
            <a:r>
              <a:rPr lang="ko-KR" altLang="en-US" sz="1050" b="1" spc="-150" dirty="0"/>
              <a:t> 영상 </a:t>
            </a:r>
            <a:r>
              <a:rPr lang="en-US" altLang="ko-KR" sz="1050" b="1" spc="-1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50" b="1" spc="-150" dirty="0">
                <a:solidFill>
                  <a:schemeClr val="bg1">
                    <a:lumMod val="50000"/>
                  </a:schemeClr>
                </a:solidFill>
              </a:rPr>
              <a:t>볼륨을 높여 들어보세요</a:t>
            </a:r>
            <a:r>
              <a:rPr lang="en-US" altLang="ko-KR" sz="1050" b="1" spc="-15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481C8F2-11E2-451A-BEAE-762757CF738D}"/>
              </a:ext>
            </a:extLst>
          </p:cNvPr>
          <p:cNvSpPr txBox="1"/>
          <p:nvPr/>
        </p:nvSpPr>
        <p:spPr>
          <a:xfrm>
            <a:off x="753424" y="5570377"/>
            <a:ext cx="2004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err="1"/>
              <a:t>주행테스트</a:t>
            </a:r>
            <a:r>
              <a:rPr lang="ko-KR" altLang="en-US" sz="1000" b="1" spc="-150" dirty="0"/>
              <a:t> 영상</a:t>
            </a:r>
            <a:endParaRPr lang="en-US" altLang="ko-KR" sz="1000" b="1" spc="-15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27F272AD-2B4E-4256-9C8C-6E608390A8F7}"/>
              </a:ext>
            </a:extLst>
          </p:cNvPr>
          <p:cNvSpPr/>
          <p:nvPr/>
        </p:nvSpPr>
        <p:spPr>
          <a:xfrm>
            <a:off x="823959" y="5852747"/>
            <a:ext cx="2988751" cy="87886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Car </a:t>
            </a:r>
            <a:r>
              <a:rPr lang="en-US" altLang="ko-KR" sz="900" b="1" dirty="0" err="1">
                <a:solidFill>
                  <a:schemeClr val="bg1">
                    <a:lumMod val="50000"/>
                  </a:schemeClr>
                </a:solidFill>
                <a:latin typeface="+mj-ea"/>
              </a:rPr>
              <a:t>youtube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영상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E71D0825-7794-4283-8E68-4C3ED754075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8437" y="6161648"/>
            <a:ext cx="379794" cy="279025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361CFCAA-6074-4330-A3BD-213B8F3E8C1B}"/>
              </a:ext>
            </a:extLst>
          </p:cNvPr>
          <p:cNvSpPr txBox="1"/>
          <p:nvPr/>
        </p:nvSpPr>
        <p:spPr>
          <a:xfrm>
            <a:off x="4079846" y="5570377"/>
            <a:ext cx="2004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err="1"/>
              <a:t>하부점검</a:t>
            </a:r>
            <a:r>
              <a:rPr lang="ko-KR" altLang="en-US" sz="1000" b="1" spc="-150" dirty="0"/>
              <a:t> 영상</a:t>
            </a:r>
            <a:endParaRPr lang="en-US" altLang="ko-KR" sz="1000" b="1" spc="-150" dirty="0"/>
          </a:p>
        </p:txBody>
      </p:sp>
      <p:pic>
        <p:nvPicPr>
          <p:cNvPr id="239" name="그림 238">
            <a:extLst>
              <a:ext uri="{FF2B5EF4-FFF2-40B4-BE49-F238E27FC236}">
                <a16:creationId xmlns:a16="http://schemas.microsoft.com/office/drawing/2014/main" id="{C5399DAF-20FF-4323-A98E-EEA94A3C81E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4494" y="6188724"/>
            <a:ext cx="379794" cy="279025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1A1617D5-E281-4C29-98E8-AF24FCCE6E2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103" y="5128357"/>
            <a:ext cx="533008" cy="509665"/>
          </a:xfrm>
          <a:prstGeom prst="rect">
            <a:avLst/>
          </a:prstGeom>
        </p:spPr>
      </p:pic>
      <p:sp>
        <p:nvSpPr>
          <p:cNvPr id="241" name="모서리가 둥근 직사각형 81">
            <a:extLst>
              <a:ext uri="{FF2B5EF4-FFF2-40B4-BE49-F238E27FC236}">
                <a16:creationId xmlns:a16="http://schemas.microsoft.com/office/drawing/2014/main" id="{47033B83-B9A7-4FCC-ADAC-4B1C95039B04}"/>
              </a:ext>
            </a:extLst>
          </p:cNvPr>
          <p:cNvSpPr/>
          <p:nvPr/>
        </p:nvSpPr>
        <p:spPr>
          <a:xfrm>
            <a:off x="319579" y="5105271"/>
            <a:ext cx="504056" cy="180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 err="1">
                <a:solidFill>
                  <a:schemeClr val="bg1"/>
                </a:solidFill>
                <a:latin typeface="+mj-ea"/>
              </a:rPr>
              <a:t>인증중고차</a:t>
            </a:r>
            <a:endParaRPr lang="ko-KR" altLang="en-US" sz="800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36B28D1-FF0C-4D6A-BC38-D19690D6EE39}"/>
              </a:ext>
            </a:extLst>
          </p:cNvPr>
          <p:cNvSpPr/>
          <p:nvPr/>
        </p:nvSpPr>
        <p:spPr>
          <a:xfrm>
            <a:off x="263352" y="4605733"/>
            <a:ext cx="7617529" cy="38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200" b="1" spc="-150" dirty="0">
                <a:solidFill>
                  <a:srgbClr val="0D643A"/>
                </a:solidFill>
                <a:latin typeface="+mj-ea"/>
              </a:rPr>
              <a:t> 57</a:t>
            </a:r>
            <a:r>
              <a:rPr lang="ko-KR" altLang="en-US" sz="1200" b="1" spc="-150" dirty="0">
                <a:solidFill>
                  <a:srgbClr val="0D643A"/>
                </a:solidFill>
                <a:latin typeface="+mj-ea"/>
              </a:rPr>
              <a:t>마</a:t>
            </a:r>
            <a:r>
              <a:rPr lang="en-US" altLang="ko-KR" sz="1200" b="1" spc="-150" dirty="0">
                <a:solidFill>
                  <a:srgbClr val="0D643A"/>
                </a:solidFill>
                <a:latin typeface="+mj-ea"/>
              </a:rPr>
              <a:t>9563</a:t>
            </a:r>
            <a:r>
              <a:rPr lang="ko-KR" altLang="en-US" sz="1200" b="1" spc="-150" dirty="0">
                <a:solidFill>
                  <a:srgbClr val="0D643A"/>
                </a:solidFill>
                <a:latin typeface="+mj-ea"/>
              </a:rPr>
              <a:t> </a:t>
            </a:r>
            <a:r>
              <a:rPr lang="ko-KR" altLang="en-US" sz="1200" b="1" spc="-150" dirty="0">
                <a:latin typeface="+mj-ea"/>
              </a:rPr>
              <a:t>차량은 매매단지가 인증하고 보증하는 </a:t>
            </a:r>
            <a:r>
              <a:rPr lang="ko-KR" altLang="en-US" sz="1200" b="1" spc="-150" dirty="0" err="1">
                <a:solidFill>
                  <a:srgbClr val="00552B"/>
                </a:solidFill>
                <a:latin typeface="+mj-ea"/>
              </a:rPr>
              <a:t>인증중고차</a:t>
            </a:r>
            <a:r>
              <a:rPr lang="ko-KR" altLang="en-US" sz="1200" b="1" spc="-150" dirty="0" err="1">
                <a:latin typeface="+mj-ea"/>
              </a:rPr>
              <a:t>입니다</a:t>
            </a:r>
            <a:r>
              <a:rPr lang="en-US" altLang="ko-KR" sz="1200" b="1" spc="-150" dirty="0">
                <a:latin typeface="+mj-ea"/>
              </a:rPr>
              <a:t>.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51CA4DC-A818-48C9-B56D-7DA97189A054}"/>
              </a:ext>
            </a:extLst>
          </p:cNvPr>
          <p:cNvSpPr/>
          <p:nvPr/>
        </p:nvSpPr>
        <p:spPr>
          <a:xfrm>
            <a:off x="4172005" y="5852747"/>
            <a:ext cx="2988751" cy="87886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Car </a:t>
            </a:r>
            <a:r>
              <a:rPr lang="en-US" altLang="ko-KR" sz="900" b="1" dirty="0" err="1">
                <a:solidFill>
                  <a:schemeClr val="bg1">
                    <a:lumMod val="50000"/>
                  </a:schemeClr>
                </a:solidFill>
                <a:latin typeface="+mj-ea"/>
              </a:rPr>
              <a:t>youtube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영상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pic>
        <p:nvPicPr>
          <p:cNvPr id="246" name="그림 245">
            <a:extLst>
              <a:ext uri="{FF2B5EF4-FFF2-40B4-BE49-F238E27FC236}">
                <a16:creationId xmlns:a16="http://schemas.microsoft.com/office/drawing/2014/main" id="{A0AB75C6-7AF8-4BB9-961B-E902E719DE1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6483" y="6161648"/>
            <a:ext cx="379794" cy="279025"/>
          </a:xfrm>
          <a:prstGeom prst="rect">
            <a:avLst/>
          </a:prstGeom>
        </p:spPr>
      </p:pic>
      <p:sp>
        <p:nvSpPr>
          <p:cNvPr id="247" name="이중 물결 246">
            <a:extLst>
              <a:ext uri="{FF2B5EF4-FFF2-40B4-BE49-F238E27FC236}">
                <a16:creationId xmlns:a16="http://schemas.microsoft.com/office/drawing/2014/main" id="{561A612D-26C4-4EFC-94C5-1F591A3E568D}"/>
              </a:ext>
            </a:extLst>
          </p:cNvPr>
          <p:cNvSpPr/>
          <p:nvPr/>
        </p:nvSpPr>
        <p:spPr>
          <a:xfrm>
            <a:off x="823635" y="6582950"/>
            <a:ext cx="6337121" cy="160019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생략</a:t>
            </a:r>
            <a:endParaRPr lang="ko-KR" alt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612BEAA-D4C5-47F0-84F3-5F4F5EC3BDC7}"/>
              </a:ext>
            </a:extLst>
          </p:cNvPr>
          <p:cNvSpPr txBox="1"/>
          <p:nvPr/>
        </p:nvSpPr>
        <p:spPr>
          <a:xfrm>
            <a:off x="6193438" y="649720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</p:spTree>
    <p:extLst>
      <p:ext uri="{BB962C8B-B14F-4D97-AF65-F5344CB8AC3E}">
        <p14:creationId xmlns:p14="http://schemas.microsoft.com/office/powerpoint/2010/main" val="984213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677113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505982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EE85EBE-0A15-43C1-874D-8AC754C045F0}"/>
              </a:ext>
            </a:extLst>
          </p:cNvPr>
          <p:cNvSpPr/>
          <p:nvPr/>
        </p:nvSpPr>
        <p:spPr>
          <a:xfrm>
            <a:off x="724625" y="1014204"/>
            <a:ext cx="68467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확장점검 의견</a:t>
            </a:r>
            <a:r>
              <a:rPr lang="en-US" altLang="ko-KR" sz="1050" b="1" dirty="0"/>
              <a:t>&amp;</a:t>
            </a:r>
            <a:r>
              <a:rPr lang="ko-KR" altLang="en-US" sz="1050" b="1" dirty="0"/>
              <a:t>내역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2BE12CA3-F317-42BE-B61C-B988B80D47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103" y="882481"/>
            <a:ext cx="533008" cy="509665"/>
          </a:xfrm>
          <a:prstGeom prst="rect">
            <a:avLst/>
          </a:prstGeom>
        </p:spPr>
      </p:pic>
      <p:sp>
        <p:nvSpPr>
          <p:cNvPr id="110" name="모서리가 둥근 직사각형 83">
            <a:extLst>
              <a:ext uri="{FF2B5EF4-FFF2-40B4-BE49-F238E27FC236}">
                <a16:creationId xmlns:a16="http://schemas.microsoft.com/office/drawing/2014/main" id="{16D0ECD7-4CC9-4776-B2D9-103219A1FBE8}"/>
              </a:ext>
            </a:extLst>
          </p:cNvPr>
          <p:cNvSpPr/>
          <p:nvPr/>
        </p:nvSpPr>
        <p:spPr>
          <a:xfrm>
            <a:off x="319579" y="848226"/>
            <a:ext cx="504056" cy="180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 err="1">
                <a:solidFill>
                  <a:schemeClr val="bg1"/>
                </a:solidFill>
                <a:latin typeface="+mj-ea"/>
              </a:rPr>
              <a:t>인증중고차</a:t>
            </a:r>
            <a:endParaRPr lang="ko-KR" altLang="en-US" sz="800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C0EE1A-A9CC-45B2-80D9-41E513D29D8D}"/>
              </a:ext>
            </a:extLst>
          </p:cNvPr>
          <p:cNvSpPr txBox="1"/>
          <p:nvPr/>
        </p:nvSpPr>
        <p:spPr>
          <a:xfrm>
            <a:off x="379855" y="410994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외부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FAE2E2FA-34FD-40C7-B430-8A1660FD6240}"/>
              </a:ext>
            </a:extLst>
          </p:cNvPr>
          <p:cNvGraphicFramePr>
            <a:graphicFrameLocks noGrp="1"/>
          </p:cNvGraphicFramePr>
          <p:nvPr/>
        </p:nvGraphicFramePr>
        <p:xfrm>
          <a:off x="379856" y="4350284"/>
          <a:ext cx="7371620" cy="490048"/>
        </p:xfrm>
        <a:graphic>
          <a:graphicData uri="http://schemas.openxmlformats.org/drawingml/2006/table">
            <a:tbl>
              <a:tblPr/>
              <a:tblGrid>
                <a:gridCol w="1068884">
                  <a:extLst>
                    <a:ext uri="{9D8B030D-6E8A-4147-A177-3AD203B41FA5}">
                      <a16:colId xmlns:a16="http://schemas.microsoft.com/office/drawing/2014/main" val="1914606"/>
                    </a:ext>
                  </a:extLst>
                </a:gridCol>
                <a:gridCol w="405440">
                  <a:extLst>
                    <a:ext uri="{9D8B030D-6E8A-4147-A177-3AD203B41FA5}">
                      <a16:colId xmlns:a16="http://schemas.microsoft.com/office/drawing/2014/main" val="3031229146"/>
                    </a:ext>
                  </a:extLst>
                </a:gridCol>
                <a:gridCol w="1068884">
                  <a:extLst>
                    <a:ext uri="{9D8B030D-6E8A-4147-A177-3AD203B41FA5}">
                      <a16:colId xmlns:a16="http://schemas.microsoft.com/office/drawing/2014/main" val="207999266"/>
                    </a:ext>
                  </a:extLst>
                </a:gridCol>
                <a:gridCol w="405440">
                  <a:extLst>
                    <a:ext uri="{9D8B030D-6E8A-4147-A177-3AD203B41FA5}">
                      <a16:colId xmlns:a16="http://schemas.microsoft.com/office/drawing/2014/main" val="1125225339"/>
                    </a:ext>
                  </a:extLst>
                </a:gridCol>
                <a:gridCol w="1068884">
                  <a:extLst>
                    <a:ext uri="{9D8B030D-6E8A-4147-A177-3AD203B41FA5}">
                      <a16:colId xmlns:a16="http://schemas.microsoft.com/office/drawing/2014/main" val="1010562390"/>
                    </a:ext>
                  </a:extLst>
                </a:gridCol>
                <a:gridCol w="405440">
                  <a:extLst>
                    <a:ext uri="{9D8B030D-6E8A-4147-A177-3AD203B41FA5}">
                      <a16:colId xmlns:a16="http://schemas.microsoft.com/office/drawing/2014/main" val="3534209786"/>
                    </a:ext>
                  </a:extLst>
                </a:gridCol>
                <a:gridCol w="1068884">
                  <a:extLst>
                    <a:ext uri="{9D8B030D-6E8A-4147-A177-3AD203B41FA5}">
                      <a16:colId xmlns:a16="http://schemas.microsoft.com/office/drawing/2014/main" val="1724810617"/>
                    </a:ext>
                  </a:extLst>
                </a:gridCol>
                <a:gridCol w="405440">
                  <a:extLst>
                    <a:ext uri="{9D8B030D-6E8A-4147-A177-3AD203B41FA5}">
                      <a16:colId xmlns:a16="http://schemas.microsoft.com/office/drawing/2014/main" val="3570451073"/>
                    </a:ext>
                  </a:extLst>
                </a:gridCol>
                <a:gridCol w="1068884">
                  <a:extLst>
                    <a:ext uri="{9D8B030D-6E8A-4147-A177-3AD203B41FA5}">
                      <a16:colId xmlns:a16="http://schemas.microsoft.com/office/drawing/2014/main" val="695379207"/>
                    </a:ext>
                  </a:extLst>
                </a:gridCol>
                <a:gridCol w="405440">
                  <a:extLst>
                    <a:ext uri="{9D8B030D-6E8A-4147-A177-3AD203B41FA5}">
                      <a16:colId xmlns:a16="http://schemas.microsoft.com/office/drawing/2014/main" val="662233768"/>
                    </a:ext>
                  </a:extLst>
                </a:gridCol>
              </a:tblGrid>
              <a:tr h="245024">
                <a:tc>
                  <a:txBody>
                    <a:bodyPr/>
                    <a:lstStyle/>
                    <a:p>
                      <a:pPr marL="0" indent="0" algn="l" fontAlgn="ctr" latinLnBrk="1">
                        <a:buFont typeface="+mj-ea"/>
                        <a:buNone/>
                      </a:pPr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외판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1">
                        <a:buFont typeface="+mj-ea"/>
                        <a:buNone/>
                      </a:pPr>
                      <a:r>
                        <a:rPr lang="ko-KR" altLang="en-US" sz="800" b="1" spc="-150" dirty="0">
                          <a:solidFill>
                            <a:srgbClr val="00552B"/>
                          </a:solidFill>
                          <a:effectLst/>
                          <a:latin typeface="+mn-ea"/>
                          <a:ea typeface="+mn-ea"/>
                        </a:rPr>
                        <a:t>양호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latin typeface="+mn-ea"/>
                          <a:ea typeface="+mn-ea"/>
                        </a:rPr>
                        <a:t>② 범퍼</a:t>
                      </a:r>
                      <a:endParaRPr lang="en-US" altLang="ko-KR" sz="800" b="1" spc="-1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r>
                        <a:rPr lang="ko-KR" altLang="en-US" sz="800" b="1" kern="1200" spc="-150" dirty="0">
                          <a:solidFill>
                            <a:srgbClr val="00552B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1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800" b="1" i="0" kern="1200" spc="-15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사이드미러</a:t>
                      </a:r>
                      <a:endParaRPr lang="ko-KR" altLang="en-US" sz="800" b="1" i="0" kern="1200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r>
                        <a:rPr lang="ko-KR" altLang="en-US" sz="800" b="1" kern="1200" spc="-150" dirty="0">
                          <a:solidFill>
                            <a:srgbClr val="00552B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④ 라이트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r>
                        <a:rPr lang="ko-KR" altLang="en-US" sz="800" b="1" kern="1200" spc="-150" dirty="0">
                          <a:solidFill>
                            <a:srgbClr val="00552B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800" b="1" i="0" kern="1200" spc="-15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테일램프</a:t>
                      </a:r>
                      <a:endParaRPr lang="ko-KR" altLang="en-US" sz="800" b="1" i="0" kern="1200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r>
                        <a:rPr lang="ko-KR" altLang="en-US" sz="800" b="1" kern="1200" spc="-150" dirty="0">
                          <a:solidFill>
                            <a:srgbClr val="00552B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97967"/>
                  </a:ext>
                </a:extLst>
              </a:tr>
              <a:tr h="245024">
                <a:tc>
                  <a:txBody>
                    <a:bodyPr/>
                    <a:lstStyle/>
                    <a:p>
                      <a:pPr marL="0" indent="0" algn="l" fontAlgn="ctr" latinLnBrk="1">
                        <a:buFont typeface="+mj-ea"/>
                        <a:buNone/>
                      </a:pPr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⑥ 번호판</a:t>
                      </a:r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가드상태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solidFill>
                            <a:srgbClr val="00552B"/>
                          </a:solidFill>
                          <a:effectLst/>
                          <a:latin typeface="+mn-ea"/>
                          <a:ea typeface="+mn-ea"/>
                        </a:rPr>
                        <a:t>양호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latin typeface="+mn-ea"/>
                          <a:ea typeface="+mn-ea"/>
                        </a:rPr>
                        <a:t>⑦ 전</a:t>
                      </a:r>
                      <a:r>
                        <a:rPr lang="en-US" altLang="ko-KR" sz="800" b="1" spc="-1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pc="-150" dirty="0">
                          <a:latin typeface="+mn-ea"/>
                          <a:ea typeface="+mn-ea"/>
                        </a:rPr>
                        <a:t>후면 </a:t>
                      </a:r>
                      <a:r>
                        <a:rPr lang="ko-KR" altLang="en-US" sz="800" b="1" spc="-150" dirty="0" err="1">
                          <a:latin typeface="+mn-ea"/>
                          <a:ea typeface="+mn-ea"/>
                        </a:rPr>
                        <a:t>유리파손</a:t>
                      </a:r>
                      <a:endParaRPr lang="en-US" altLang="ko-KR" sz="800" b="1" spc="-1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800" b="1" kern="1200" spc="-150" dirty="0">
                          <a:solidFill>
                            <a:srgbClr val="00552B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1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⑧ 휠 굴절</a:t>
                      </a:r>
                      <a:r>
                        <a:rPr lang="en-US" altLang="ko-KR" sz="800" b="1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깨짐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800" b="1" kern="1200" spc="-150" dirty="0">
                          <a:solidFill>
                            <a:srgbClr val="00552B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b="1" i="0" kern="1200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800" b="1" kern="1200" spc="-150" dirty="0">
                        <a:solidFill>
                          <a:srgbClr val="00552B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b="1" i="0" kern="1200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800" b="1" kern="1200" spc="-150" dirty="0">
                        <a:solidFill>
                          <a:srgbClr val="00552B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2687"/>
                  </a:ext>
                </a:extLst>
              </a:tr>
            </a:tbl>
          </a:graphicData>
        </a:graphic>
      </p:graphicFrame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1CD2F8D-C3EC-493D-8E60-6E9540613F6A}"/>
              </a:ext>
            </a:extLst>
          </p:cNvPr>
          <p:cNvGrpSpPr/>
          <p:nvPr/>
        </p:nvGrpSpPr>
        <p:grpSpPr>
          <a:xfrm>
            <a:off x="1554163" y="4367497"/>
            <a:ext cx="360040" cy="215444"/>
            <a:chOff x="8794204" y="4401737"/>
            <a:chExt cx="360040" cy="215444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8E5E9C7-B8EE-4433-9A47-E23041723460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D6AA857-4CA2-4B4D-8A21-E83A6670F3F2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4D299D3-82B0-48D6-A997-62A166435BE8}"/>
              </a:ext>
            </a:extLst>
          </p:cNvPr>
          <p:cNvGrpSpPr/>
          <p:nvPr/>
        </p:nvGrpSpPr>
        <p:grpSpPr>
          <a:xfrm>
            <a:off x="3033564" y="4367497"/>
            <a:ext cx="360040" cy="215444"/>
            <a:chOff x="8794204" y="4401737"/>
            <a:chExt cx="360040" cy="215444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AB85FE8-A0DB-4B04-8E8D-1E633FA6A77F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24261E6-8715-4EAB-B72B-6CC453015439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1B248D2A-2564-44C4-8520-96FD83FD0D38}"/>
              </a:ext>
            </a:extLst>
          </p:cNvPr>
          <p:cNvGrpSpPr/>
          <p:nvPr/>
        </p:nvGrpSpPr>
        <p:grpSpPr>
          <a:xfrm>
            <a:off x="4521349" y="4367497"/>
            <a:ext cx="360040" cy="215444"/>
            <a:chOff x="8794204" y="4401737"/>
            <a:chExt cx="360040" cy="215444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74CD263-B16B-4F55-8EE1-F70A34075857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5A30BFB-5493-4B69-82ED-3A63B6C42D5D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C5EBDE7-0C9A-4899-BB34-D30DE2EEC9C2}"/>
              </a:ext>
            </a:extLst>
          </p:cNvPr>
          <p:cNvGrpSpPr/>
          <p:nvPr/>
        </p:nvGrpSpPr>
        <p:grpSpPr>
          <a:xfrm>
            <a:off x="5964462" y="4367497"/>
            <a:ext cx="360040" cy="215444"/>
            <a:chOff x="8794204" y="4401737"/>
            <a:chExt cx="360040" cy="21544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F2BC2D0-7485-4A79-B778-4DA1F676C364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7B3FE8D-D3B3-4E61-BCCB-E86515AF3AC8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DC82294F-9584-4ECC-A612-C82427DB9B45}"/>
              </a:ext>
            </a:extLst>
          </p:cNvPr>
          <p:cNvGrpSpPr/>
          <p:nvPr/>
        </p:nvGrpSpPr>
        <p:grpSpPr>
          <a:xfrm>
            <a:off x="7463011" y="4367497"/>
            <a:ext cx="360040" cy="215444"/>
            <a:chOff x="8794204" y="4401737"/>
            <a:chExt cx="360040" cy="215444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E31C508-F10C-485A-BEA8-40FC26A35214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FFF93DD-3ABE-4311-B595-3F1EC300AEA5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9DAE700-FDFB-43E8-8EC7-E136616D264E}"/>
              </a:ext>
            </a:extLst>
          </p:cNvPr>
          <p:cNvGrpSpPr/>
          <p:nvPr/>
        </p:nvGrpSpPr>
        <p:grpSpPr>
          <a:xfrm>
            <a:off x="1554163" y="4614001"/>
            <a:ext cx="360040" cy="215444"/>
            <a:chOff x="8794204" y="4401737"/>
            <a:chExt cx="360040" cy="215444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1A31E7A6-669C-4D57-823C-E46E4F53C407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7587E72-2355-4A52-A370-AD5D969EC974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CF307530-122C-4A01-B585-D0603AEA05AE}"/>
              </a:ext>
            </a:extLst>
          </p:cNvPr>
          <p:cNvGrpSpPr/>
          <p:nvPr/>
        </p:nvGrpSpPr>
        <p:grpSpPr>
          <a:xfrm>
            <a:off x="3033564" y="4614001"/>
            <a:ext cx="360040" cy="215444"/>
            <a:chOff x="8794204" y="4401737"/>
            <a:chExt cx="360040" cy="215444"/>
          </a:xfrm>
        </p:grpSpPr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E03BF1A-5450-44B6-ADF8-F0A5986F32F0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A697272-3745-4EE0-8469-A0A734CE599D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0E2A4052-3DC7-4479-A15C-7DBF0569E21A}"/>
              </a:ext>
            </a:extLst>
          </p:cNvPr>
          <p:cNvGrpSpPr/>
          <p:nvPr/>
        </p:nvGrpSpPr>
        <p:grpSpPr>
          <a:xfrm>
            <a:off x="4521349" y="4614001"/>
            <a:ext cx="360040" cy="215444"/>
            <a:chOff x="8794204" y="4401737"/>
            <a:chExt cx="360040" cy="215444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DA423AE-3551-4B65-9BFD-F2A92D1229E8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88C0CE8-05CA-40B5-9DE6-06126E786275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1" name="그림 160">
            <a:extLst>
              <a:ext uri="{FF2B5EF4-FFF2-40B4-BE49-F238E27FC236}">
                <a16:creationId xmlns:a16="http://schemas.microsoft.com/office/drawing/2014/main" id="{BCF56757-6C4B-4461-98FB-396763B6D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46" y="2944859"/>
            <a:ext cx="7066835" cy="996095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2612BEAA-D4C5-47F0-84F3-5F4F5EC3BDC7}"/>
              </a:ext>
            </a:extLst>
          </p:cNvPr>
          <p:cNvSpPr txBox="1"/>
          <p:nvPr/>
        </p:nvSpPr>
        <p:spPr>
          <a:xfrm>
            <a:off x="6193438" y="649720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9FE4CAE-192A-4D77-AD7F-CAD00148E12C}"/>
              </a:ext>
            </a:extLst>
          </p:cNvPr>
          <p:cNvSpPr/>
          <p:nvPr/>
        </p:nvSpPr>
        <p:spPr>
          <a:xfrm>
            <a:off x="379857" y="1638495"/>
            <a:ext cx="1084791" cy="1308781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B907436-CF09-4BD1-8440-34788F6AC482}"/>
              </a:ext>
            </a:extLst>
          </p:cNvPr>
          <p:cNvSpPr/>
          <p:nvPr/>
        </p:nvSpPr>
        <p:spPr>
          <a:xfrm>
            <a:off x="305103" y="136596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>
                <a:latin typeface="NotoSansKR"/>
              </a:rPr>
              <a:t>차량이 운행에 문제가 없는지</a:t>
            </a:r>
            <a:r>
              <a:rPr lang="en-US" altLang="ko-KR" sz="1000" b="1" spc="-150" dirty="0">
                <a:latin typeface="NotoSansKR"/>
              </a:rPr>
              <a:t> </a:t>
            </a:r>
            <a:r>
              <a:rPr lang="en-US" altLang="ko-KR" sz="1000" b="1" spc="-150" dirty="0">
                <a:solidFill>
                  <a:srgbClr val="00552B"/>
                </a:solidFill>
                <a:latin typeface="NotoSansKR"/>
              </a:rPr>
              <a:t>2019</a:t>
            </a:r>
            <a:r>
              <a:rPr lang="ko-KR" altLang="en-US" sz="1000" b="1" spc="-150" dirty="0">
                <a:solidFill>
                  <a:srgbClr val="00552B"/>
                </a:solidFill>
                <a:latin typeface="NotoSansKR"/>
              </a:rPr>
              <a:t>년 </a:t>
            </a:r>
            <a:r>
              <a:rPr lang="en-US" altLang="ko-KR" sz="1000" b="1" spc="-150" dirty="0">
                <a:solidFill>
                  <a:srgbClr val="00552B"/>
                </a:solidFill>
                <a:latin typeface="NotoSansKR"/>
              </a:rPr>
              <a:t>9</a:t>
            </a:r>
            <a:r>
              <a:rPr lang="ko-KR" altLang="en-US" sz="1000" b="1" spc="-150" dirty="0">
                <a:solidFill>
                  <a:srgbClr val="00552B"/>
                </a:solidFill>
                <a:latin typeface="NotoSansKR"/>
              </a:rPr>
              <a:t>월 </a:t>
            </a:r>
            <a:r>
              <a:rPr lang="en-US" altLang="ko-KR" sz="1000" b="1" spc="-150" dirty="0">
                <a:solidFill>
                  <a:srgbClr val="00552B"/>
                </a:solidFill>
                <a:latin typeface="NotoSansKR"/>
              </a:rPr>
              <a:t>6</a:t>
            </a:r>
            <a:r>
              <a:rPr lang="ko-KR" altLang="en-US" sz="1000" b="1" spc="-150" dirty="0">
                <a:solidFill>
                  <a:srgbClr val="00552B"/>
                </a:solidFill>
                <a:latin typeface="NotoSansKR"/>
              </a:rPr>
              <a:t>일</a:t>
            </a:r>
            <a:r>
              <a:rPr lang="ko-KR" altLang="en-US" sz="1000" b="1" spc="-150" dirty="0">
                <a:latin typeface="NotoSansKR"/>
              </a:rPr>
              <a:t>에</a:t>
            </a:r>
            <a:r>
              <a:rPr lang="ko-KR" altLang="en-US" sz="1000" b="1" dirty="0">
                <a:latin typeface="NotoSansKR"/>
              </a:rPr>
              <a:t> 꼼꼼하게 점검하였습니다</a:t>
            </a:r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2DFA738A-4598-4E57-97CA-F782AE302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9" y="1656381"/>
            <a:ext cx="834865" cy="846301"/>
          </a:xfrm>
          <a:prstGeom prst="rect">
            <a:avLst/>
          </a:prstGeom>
        </p:spPr>
      </p:pic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15B13FE1-190E-4626-8EDA-0F7045E0F60D}"/>
              </a:ext>
            </a:extLst>
          </p:cNvPr>
          <p:cNvSpPr/>
          <p:nvPr/>
        </p:nvSpPr>
        <p:spPr>
          <a:xfrm>
            <a:off x="1606407" y="1642069"/>
            <a:ext cx="6145071" cy="1129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ko-KR" altLang="en-US" sz="900" dirty="0">
                <a:latin typeface="NotoSansKR"/>
              </a:rPr>
              <a:t>안녕하세요</a:t>
            </a:r>
            <a:r>
              <a:rPr lang="en-US" altLang="ko-KR" sz="900" dirty="0">
                <a:latin typeface="NotoSansKR"/>
              </a:rPr>
              <a:t>. </a:t>
            </a:r>
            <a:r>
              <a:rPr lang="ko-KR" altLang="en-US" sz="900" dirty="0" err="1">
                <a:latin typeface="NotoSansKR"/>
              </a:rPr>
              <a:t>엠파크</a:t>
            </a:r>
            <a:r>
              <a:rPr lang="ko-KR" altLang="en-US" sz="900" dirty="0">
                <a:latin typeface="NotoSansKR"/>
              </a:rPr>
              <a:t> </a:t>
            </a:r>
            <a:r>
              <a:rPr lang="ko-KR" altLang="en-US" sz="900" dirty="0" err="1">
                <a:latin typeface="NotoSansKR"/>
              </a:rPr>
              <a:t>인증중고차</a:t>
            </a:r>
            <a:r>
              <a:rPr lang="en-US" altLang="ko-KR" sz="900" dirty="0">
                <a:latin typeface="NotoSansKR"/>
              </a:rPr>
              <a:t>, </a:t>
            </a:r>
            <a:r>
              <a:rPr lang="ko-KR" altLang="en-US" sz="900" dirty="0" err="1">
                <a:latin typeface="NotoSansKR"/>
              </a:rPr>
              <a:t>확장점검자</a:t>
            </a:r>
            <a:r>
              <a:rPr lang="ko-KR" altLang="en-US" sz="900" dirty="0">
                <a:latin typeface="NotoSansKR"/>
              </a:rPr>
              <a:t> </a:t>
            </a:r>
            <a:r>
              <a:rPr lang="ko-KR" altLang="en-US" sz="900" dirty="0" err="1">
                <a:latin typeface="NotoSansKR"/>
              </a:rPr>
              <a:t>신국주입니다</a:t>
            </a:r>
            <a:r>
              <a:rPr lang="en-US" altLang="ko-KR" sz="900" dirty="0">
                <a:latin typeface="NotoSansKR"/>
              </a:rPr>
              <a:t>.</a:t>
            </a:r>
            <a:r>
              <a:rPr lang="en-US" altLang="ko-KR" sz="900" b="1" dirty="0">
                <a:solidFill>
                  <a:srgbClr val="0070C0"/>
                </a:solidFill>
                <a:latin typeface="NotoSansKR"/>
              </a:rPr>
              <a:t> </a:t>
            </a:r>
            <a:r>
              <a:rPr lang="en-US" altLang="ko-KR" sz="900" b="1" dirty="0">
                <a:solidFill>
                  <a:srgbClr val="00552B"/>
                </a:solidFill>
                <a:latin typeface="NotoSansKR"/>
              </a:rPr>
              <a:t>52</a:t>
            </a:r>
            <a:r>
              <a:rPr lang="ko-KR" altLang="en-US" sz="900" b="1" dirty="0">
                <a:solidFill>
                  <a:srgbClr val="00552B"/>
                </a:solidFill>
                <a:latin typeface="NotoSansKR"/>
              </a:rPr>
              <a:t>노</a:t>
            </a:r>
            <a:r>
              <a:rPr lang="en-US" altLang="ko-KR" sz="900" b="1" dirty="0">
                <a:solidFill>
                  <a:srgbClr val="00552B"/>
                </a:solidFill>
                <a:latin typeface="NotoSansKR"/>
              </a:rPr>
              <a:t>8797 </a:t>
            </a:r>
            <a:r>
              <a:rPr lang="ko-KR" altLang="en-US" sz="900" dirty="0">
                <a:latin typeface="NotoSansKR"/>
              </a:rPr>
              <a:t>차량의 점검사항을 안내해 드리겠습니다</a:t>
            </a:r>
            <a:r>
              <a:rPr lang="en-US" altLang="ko-KR" sz="900" dirty="0">
                <a:latin typeface="NotoSansKR"/>
              </a:rPr>
              <a:t>.</a:t>
            </a:r>
          </a:p>
          <a:p>
            <a:endParaRPr lang="en-US" altLang="ko-KR" sz="900" dirty="0">
              <a:latin typeface="NotoSansKR"/>
            </a:endParaRPr>
          </a:p>
          <a:p>
            <a:r>
              <a:rPr lang="ko-KR" altLang="en-US" sz="900" dirty="0">
                <a:latin typeface="NotoSansKR"/>
              </a:rPr>
              <a:t>본 차량은 </a:t>
            </a:r>
            <a:r>
              <a:rPr lang="en-US" altLang="ko-KR" sz="900" dirty="0">
                <a:latin typeface="NotoSansKR"/>
              </a:rPr>
              <a:t>1</a:t>
            </a:r>
            <a:r>
              <a:rPr lang="ko-KR" altLang="en-US" sz="900" dirty="0">
                <a:latin typeface="NotoSansKR"/>
              </a:rPr>
              <a:t>차 법정성능점검에서</a:t>
            </a:r>
            <a:r>
              <a:rPr lang="ko-KR" altLang="en-US" sz="900" dirty="0">
                <a:solidFill>
                  <a:srgbClr val="666666"/>
                </a:solidFill>
                <a:latin typeface="NotoSansKR"/>
              </a:rPr>
              <a:t> </a:t>
            </a:r>
            <a:r>
              <a:rPr lang="ko-KR" altLang="en-US" sz="900" b="1" dirty="0" err="1">
                <a:solidFill>
                  <a:srgbClr val="00552B"/>
                </a:solidFill>
                <a:latin typeface="NotoSansKR"/>
              </a:rPr>
              <a:t>사고유무에</a:t>
            </a:r>
            <a:r>
              <a:rPr lang="ko-KR" altLang="en-US" sz="900" b="1" dirty="0">
                <a:solidFill>
                  <a:srgbClr val="00552B"/>
                </a:solidFill>
                <a:latin typeface="NotoSansKR"/>
              </a:rPr>
              <a:t> 대한 점검 시 ‘</a:t>
            </a:r>
            <a:r>
              <a:rPr lang="ko-KR" altLang="en-US" sz="900" b="1" dirty="0" err="1">
                <a:solidFill>
                  <a:srgbClr val="00552B"/>
                </a:solidFill>
                <a:latin typeface="NotoSansKR"/>
              </a:rPr>
              <a:t>무사고’로</a:t>
            </a:r>
            <a:r>
              <a:rPr lang="ko-KR" altLang="en-US" sz="900" b="1" dirty="0">
                <a:solidFill>
                  <a:srgbClr val="00552B"/>
                </a:solidFill>
                <a:latin typeface="NotoSansKR"/>
              </a:rPr>
              <a:t> 판단</a:t>
            </a:r>
            <a:r>
              <a:rPr lang="ko-KR" altLang="en-US" sz="900" dirty="0">
                <a:latin typeface="NotoSansKR"/>
              </a:rPr>
              <a:t>되었으며 성능점검항목은</a:t>
            </a:r>
            <a:br>
              <a:rPr lang="ko-KR" altLang="en-US" sz="900" dirty="0">
                <a:solidFill>
                  <a:srgbClr val="666666"/>
                </a:solidFill>
                <a:latin typeface="NotoSansKR"/>
              </a:rPr>
            </a:br>
            <a:r>
              <a:rPr lang="ko-KR" altLang="en-US" sz="900" dirty="0">
                <a:latin typeface="NotoSansKR"/>
              </a:rPr>
              <a:t>전체 양호로 판단되었습니다</a:t>
            </a:r>
            <a:r>
              <a:rPr lang="en-US" altLang="ko-KR" sz="900" dirty="0">
                <a:latin typeface="NotoSansKR"/>
              </a:rPr>
              <a:t>. </a:t>
            </a:r>
            <a:r>
              <a:rPr lang="ko-KR" altLang="en-US" sz="900" dirty="0">
                <a:latin typeface="NotoSansKR"/>
              </a:rPr>
              <a:t>확장 점검사항인</a:t>
            </a:r>
            <a:r>
              <a:rPr lang="ko-KR" altLang="en-US" sz="900" dirty="0">
                <a:solidFill>
                  <a:srgbClr val="666666"/>
                </a:solidFill>
                <a:latin typeface="NotoSansKR"/>
              </a:rPr>
              <a:t> </a:t>
            </a:r>
            <a:r>
              <a:rPr lang="ko-KR" altLang="en-US" sz="900" b="1" dirty="0">
                <a:solidFill>
                  <a:srgbClr val="00552B"/>
                </a:solidFill>
                <a:latin typeface="NotoSansKR"/>
              </a:rPr>
              <a:t>내</a:t>
            </a:r>
            <a:r>
              <a:rPr lang="en-US" altLang="ko-KR" sz="900" b="1" dirty="0">
                <a:solidFill>
                  <a:srgbClr val="00552B"/>
                </a:solidFill>
                <a:latin typeface="NotoSansKR"/>
              </a:rPr>
              <a:t>·</a:t>
            </a:r>
            <a:r>
              <a:rPr lang="ko-KR" altLang="en-US" sz="900" b="1" dirty="0">
                <a:solidFill>
                  <a:srgbClr val="00552B"/>
                </a:solidFill>
                <a:latin typeface="NotoSansKR"/>
              </a:rPr>
              <a:t>외관 육안검사</a:t>
            </a:r>
            <a:r>
              <a:rPr lang="en-US" altLang="ko-KR" sz="900" b="1" dirty="0">
                <a:solidFill>
                  <a:srgbClr val="00552B"/>
                </a:solidFill>
                <a:latin typeface="NotoSansKR"/>
              </a:rPr>
              <a:t>/</a:t>
            </a:r>
            <a:r>
              <a:rPr lang="ko-KR" altLang="en-US" sz="900" b="1" dirty="0">
                <a:solidFill>
                  <a:srgbClr val="00552B"/>
                </a:solidFill>
                <a:latin typeface="NotoSansKR"/>
              </a:rPr>
              <a:t>편의장치 작동검사</a:t>
            </a:r>
            <a:r>
              <a:rPr lang="en-US" altLang="ko-KR" sz="900" b="1" dirty="0">
                <a:solidFill>
                  <a:srgbClr val="00552B"/>
                </a:solidFill>
                <a:latin typeface="NotoSansKR"/>
              </a:rPr>
              <a:t>/</a:t>
            </a:r>
            <a:r>
              <a:rPr lang="ko-KR" altLang="en-US" sz="900" b="1" dirty="0">
                <a:solidFill>
                  <a:srgbClr val="00552B"/>
                </a:solidFill>
                <a:latin typeface="NotoSansKR"/>
              </a:rPr>
              <a:t>하부검사</a:t>
            </a:r>
            <a:r>
              <a:rPr lang="en-US" altLang="ko-KR" sz="900" b="1" dirty="0">
                <a:solidFill>
                  <a:srgbClr val="00552B"/>
                </a:solidFill>
                <a:latin typeface="NotoSansKR"/>
              </a:rPr>
              <a:t>/</a:t>
            </a:r>
            <a:r>
              <a:rPr lang="ko-KR" altLang="en-US" sz="900" b="1" dirty="0" err="1">
                <a:solidFill>
                  <a:srgbClr val="00552B"/>
                </a:solidFill>
                <a:latin typeface="NotoSansKR"/>
              </a:rPr>
              <a:t>주행테스트</a:t>
            </a:r>
            <a:r>
              <a:rPr lang="ko-KR" altLang="en-US" sz="900" b="1" dirty="0">
                <a:solidFill>
                  <a:srgbClr val="00552B"/>
                </a:solidFill>
                <a:latin typeface="NotoSansKR"/>
              </a:rPr>
              <a:t> 검사결과 운행상의 문제가 없는 것</a:t>
            </a:r>
            <a:r>
              <a:rPr lang="ko-KR" altLang="en-US" sz="900" dirty="0">
                <a:latin typeface="NotoSansKR"/>
              </a:rPr>
              <a:t>으로 판단됩니다</a:t>
            </a:r>
            <a:r>
              <a:rPr lang="en-US" altLang="ko-KR" sz="900" dirty="0">
                <a:solidFill>
                  <a:srgbClr val="666666"/>
                </a:solidFill>
                <a:latin typeface="NotoSansKR"/>
              </a:rPr>
              <a:t>.</a:t>
            </a:r>
          </a:p>
          <a:p>
            <a:endParaRPr lang="en-US" altLang="ko-KR" sz="900" dirty="0">
              <a:solidFill>
                <a:srgbClr val="666666"/>
              </a:solidFill>
              <a:latin typeface="NotoSansKR"/>
            </a:endParaRPr>
          </a:p>
          <a:p>
            <a:r>
              <a:rPr lang="ko-KR" altLang="en-US" sz="900" dirty="0">
                <a:latin typeface="NotoSansKR"/>
              </a:rPr>
              <a:t>소모품의 상태점검 결과 </a:t>
            </a:r>
            <a:r>
              <a:rPr lang="ko-KR" altLang="en-US" sz="900" dirty="0" err="1">
                <a:latin typeface="NotoSansKR"/>
              </a:rPr>
              <a:t>점검시점에</a:t>
            </a:r>
            <a:r>
              <a:rPr lang="ko-KR" altLang="en-US" sz="900" dirty="0">
                <a:latin typeface="NotoSansKR"/>
              </a:rPr>
              <a:t> </a:t>
            </a:r>
            <a:r>
              <a:rPr lang="ko-KR" altLang="en-US" sz="900" b="1" dirty="0">
                <a:solidFill>
                  <a:srgbClr val="00552B"/>
                </a:solidFill>
                <a:latin typeface="NotoSansKR"/>
              </a:rPr>
              <a:t>‘이상 </a:t>
            </a:r>
            <a:r>
              <a:rPr lang="ko-KR" altLang="en-US" sz="900" b="1" dirty="0" err="1">
                <a:solidFill>
                  <a:srgbClr val="00552B"/>
                </a:solidFill>
                <a:latin typeface="NotoSansKR"/>
              </a:rPr>
              <a:t>없음’</a:t>
            </a:r>
            <a:r>
              <a:rPr lang="ko-KR" altLang="en-US" sz="900" dirty="0" err="1">
                <a:latin typeface="NotoSansKR"/>
              </a:rPr>
              <a:t>으로</a:t>
            </a:r>
            <a:r>
              <a:rPr lang="ko-KR" altLang="en-US" sz="900" dirty="0">
                <a:latin typeface="NotoSansKR"/>
              </a:rPr>
              <a:t> 판단됩니다</a:t>
            </a:r>
            <a:r>
              <a:rPr lang="en-US" altLang="ko-KR" sz="900" dirty="0">
                <a:latin typeface="NotoSansKR"/>
              </a:rPr>
              <a:t>.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7F9A8A71-BE16-44E9-952C-C98EBFBB1C86}"/>
              </a:ext>
            </a:extLst>
          </p:cNvPr>
          <p:cNvCxnSpPr>
            <a:cxnSpLocks/>
          </p:cNvCxnSpPr>
          <p:nvPr/>
        </p:nvCxnSpPr>
        <p:spPr>
          <a:xfrm>
            <a:off x="1606407" y="1633489"/>
            <a:ext cx="6145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F40AA08-1EFF-484D-9BD6-552E263DEF6E}"/>
              </a:ext>
            </a:extLst>
          </p:cNvPr>
          <p:cNvSpPr/>
          <p:nvPr/>
        </p:nvSpPr>
        <p:spPr>
          <a:xfrm>
            <a:off x="379856" y="2482860"/>
            <a:ext cx="1084792" cy="256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성능</a:t>
            </a: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·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상태 </a:t>
            </a:r>
            <a:r>
              <a:rPr lang="ko-KR" altLang="en-US" sz="800" b="1" spc="-150" dirty="0" err="1">
                <a:solidFill>
                  <a:schemeClr val="bg1">
                    <a:lumMod val="50000"/>
                  </a:schemeClr>
                </a:solidFill>
                <a:latin typeface="NotoSansKR"/>
              </a:rPr>
              <a:t>점검자</a:t>
            </a:r>
            <a:r>
              <a:rPr lang="ko-KR" altLang="en-US" sz="800" b="1" spc="-150" dirty="0">
                <a:solidFill>
                  <a:srgbClr val="666666"/>
                </a:solidFill>
                <a:latin typeface="NotoSansKR"/>
              </a:rPr>
              <a:t> </a:t>
            </a:r>
            <a:r>
              <a:rPr lang="en-US" altLang="ko-KR" sz="800" b="1" spc="-150" dirty="0">
                <a:solidFill>
                  <a:srgbClr val="666666"/>
                </a:solidFill>
                <a:latin typeface="NotoSansKR"/>
              </a:rPr>
              <a:t>   </a:t>
            </a:r>
            <a:r>
              <a:rPr lang="ko-KR" altLang="en-US" sz="800" b="1" spc="-150" dirty="0" err="1">
                <a:latin typeface="NotoSansKR"/>
              </a:rPr>
              <a:t>신국주</a:t>
            </a:r>
            <a:endParaRPr lang="en-US" altLang="ko-KR" sz="800" b="1" spc="-150" dirty="0">
              <a:latin typeface="NotoSansKR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6400E8-51FF-47D2-90B4-A7BE4CDC2145}"/>
              </a:ext>
            </a:extLst>
          </p:cNvPr>
          <p:cNvSpPr txBox="1"/>
          <p:nvPr/>
        </p:nvSpPr>
        <p:spPr>
          <a:xfrm>
            <a:off x="-615696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sp>
        <p:nvSpPr>
          <p:cNvPr id="166" name="이중 물결 165">
            <a:extLst>
              <a:ext uri="{FF2B5EF4-FFF2-40B4-BE49-F238E27FC236}">
                <a16:creationId xmlns:a16="http://schemas.microsoft.com/office/drawing/2014/main" id="{CE03029D-9364-47B9-BDB1-F1C49D374ED5}"/>
              </a:ext>
            </a:extLst>
          </p:cNvPr>
          <p:cNvSpPr/>
          <p:nvPr/>
        </p:nvSpPr>
        <p:spPr>
          <a:xfrm>
            <a:off x="379855" y="4936414"/>
            <a:ext cx="7371619" cy="238848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38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2612BEAA-D4C5-47F0-84F3-5F4F5EC3BDC7}"/>
              </a:ext>
            </a:extLst>
          </p:cNvPr>
          <p:cNvSpPr txBox="1"/>
          <p:nvPr/>
        </p:nvSpPr>
        <p:spPr>
          <a:xfrm>
            <a:off x="6193438" y="649720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6400E8-51FF-47D2-90B4-A7BE4CDC2145}"/>
              </a:ext>
            </a:extLst>
          </p:cNvPr>
          <p:cNvSpPr txBox="1"/>
          <p:nvPr/>
        </p:nvSpPr>
        <p:spPr>
          <a:xfrm>
            <a:off x="-615696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F7C8F0C-25B0-465B-B4F5-3D5FFCE4E7DA}"/>
              </a:ext>
            </a:extLst>
          </p:cNvPr>
          <p:cNvCxnSpPr>
            <a:cxnSpLocks/>
          </p:cNvCxnSpPr>
          <p:nvPr/>
        </p:nvCxnSpPr>
        <p:spPr>
          <a:xfrm>
            <a:off x="579912" y="3692649"/>
            <a:ext cx="72260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DEFB0C1-7CE9-4199-A930-A8B2B800672C}"/>
              </a:ext>
            </a:extLst>
          </p:cNvPr>
          <p:cNvCxnSpPr>
            <a:cxnSpLocks/>
          </p:cNvCxnSpPr>
          <p:nvPr/>
        </p:nvCxnSpPr>
        <p:spPr>
          <a:xfrm>
            <a:off x="579912" y="836712"/>
            <a:ext cx="72260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표 178">
            <a:extLst>
              <a:ext uri="{FF2B5EF4-FFF2-40B4-BE49-F238E27FC236}">
                <a16:creationId xmlns:a16="http://schemas.microsoft.com/office/drawing/2014/main" id="{2B761B9B-ED19-41D5-9E36-50CF54F8684B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677113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6E6302C1-3C29-4FFF-BF6E-D5D31DB8B8FF}"/>
              </a:ext>
            </a:extLst>
          </p:cNvPr>
          <p:cNvGrpSpPr/>
          <p:nvPr/>
        </p:nvGrpSpPr>
        <p:grpSpPr>
          <a:xfrm>
            <a:off x="8145102" y="2505982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1" name="모서리가 둥근 직사각형 1">
              <a:extLst>
                <a:ext uri="{FF2B5EF4-FFF2-40B4-BE49-F238E27FC236}">
                  <a16:creationId xmlns:a16="http://schemas.microsoft.com/office/drawing/2014/main" id="{75A1136A-6308-4A2D-B298-80BECE7A84B7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2" name="모서리가 둥근 직사각형 87">
              <a:extLst>
                <a:ext uri="{FF2B5EF4-FFF2-40B4-BE49-F238E27FC236}">
                  <a16:creationId xmlns:a16="http://schemas.microsoft.com/office/drawing/2014/main" id="{CDBD9356-4FAE-4888-94E5-BDE0CFBEBDBE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3" name="모서리가 둥근 직사각형 88">
              <a:extLst>
                <a:ext uri="{FF2B5EF4-FFF2-40B4-BE49-F238E27FC236}">
                  <a16:creationId xmlns:a16="http://schemas.microsoft.com/office/drawing/2014/main" id="{F89D1454-1CF3-4607-BF52-BDC55C6D47D1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373947-362D-4087-8B72-6F96BE4CCD7E}"/>
              </a:ext>
            </a:extLst>
          </p:cNvPr>
          <p:cNvGrpSpPr/>
          <p:nvPr/>
        </p:nvGrpSpPr>
        <p:grpSpPr>
          <a:xfrm>
            <a:off x="1060879" y="1006758"/>
            <a:ext cx="6807732" cy="2484725"/>
            <a:chOff x="964677" y="1016283"/>
            <a:chExt cx="6807732" cy="248472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AB0DEB0-C93D-44CE-8C5D-46432A3DCEC5}"/>
                </a:ext>
              </a:extLst>
            </p:cNvPr>
            <p:cNvSpPr/>
            <p:nvPr/>
          </p:nvSpPr>
          <p:spPr>
            <a:xfrm>
              <a:off x="964677" y="1016283"/>
              <a:ext cx="6096000" cy="5539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D2D38"/>
                  </a:solidFill>
                  <a:latin typeface="Noto Sans Korean"/>
                </a:rPr>
                <a:t>구매 예상 발생 비용 안내</a:t>
              </a:r>
              <a:endParaRPr lang="en-US" altLang="ko-KR" sz="1200" b="1" dirty="0">
                <a:solidFill>
                  <a:srgbClr val="2D2D38"/>
                </a:solidFill>
                <a:latin typeface="Noto Sans Korean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2D2D38"/>
                  </a:solidFill>
                  <a:latin typeface="Noto Sans Korean"/>
                </a:rPr>
                <a:t>고객님의 이해를 돕기 위한 예시로 실제 구매 비용은 다를 수 있습니다</a:t>
              </a:r>
              <a:r>
                <a:rPr lang="en-US" altLang="ko-KR" sz="800" dirty="0">
                  <a:solidFill>
                    <a:srgbClr val="2D2D38"/>
                  </a:solidFill>
                  <a:latin typeface="Noto Sans Korean"/>
                </a:rPr>
                <a:t>.</a:t>
              </a:r>
              <a:endParaRPr lang="ko-KR" altLang="en-US" sz="800" i="0" u="none" strike="noStrike" dirty="0">
                <a:solidFill>
                  <a:srgbClr val="2D2D38"/>
                </a:solidFill>
                <a:effectLst/>
                <a:latin typeface="Noto Sans Korean"/>
              </a:endParaRPr>
            </a:p>
          </p:txBody>
        </p:sp>
        <p:sp>
          <p:nvSpPr>
            <p:cNvPr id="86" name="모서리가 둥근 직사각형 37">
              <a:extLst>
                <a:ext uri="{FF2B5EF4-FFF2-40B4-BE49-F238E27FC236}">
                  <a16:creationId xmlns:a16="http://schemas.microsoft.com/office/drawing/2014/main" id="{C9815B2C-0347-4CC6-B686-D63E0FC52306}"/>
                </a:ext>
              </a:extLst>
            </p:cNvPr>
            <p:cNvSpPr/>
            <p:nvPr/>
          </p:nvSpPr>
          <p:spPr>
            <a:xfrm>
              <a:off x="964677" y="2461470"/>
              <a:ext cx="6203629" cy="1039538"/>
            </a:xfrm>
            <a:prstGeom prst="roundRect">
              <a:avLst>
                <a:gd name="adj" fmla="val 7352"/>
              </a:avLst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900" b="1" dirty="0">
                  <a:latin typeface="+mj-ea"/>
                </a:rPr>
                <a:t>    </a:t>
              </a:r>
              <a:endParaRPr lang="en-US" altLang="ko-KR" sz="900" b="1" dirty="0">
                <a:latin typeface="+mj-ea"/>
              </a:endParaRPr>
            </a:p>
            <a:p>
              <a:r>
                <a:rPr lang="ko-KR" altLang="en-US" sz="900" b="1" dirty="0">
                  <a:latin typeface="+mj-ea"/>
                </a:rPr>
                <a:t>  </a:t>
              </a:r>
              <a:r>
                <a:rPr lang="ko-KR" altLang="en-US" sz="1000" b="1" dirty="0">
                  <a:latin typeface="+mj-ea"/>
                </a:rPr>
                <a:t>할부 이용 시 월 납입금</a:t>
              </a:r>
              <a:endParaRPr lang="en-US" altLang="ko-KR" sz="900" b="1" dirty="0">
                <a:latin typeface="+mj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j-ea"/>
                </a:rPr>
                <a:t>  </a:t>
              </a:r>
            </a:p>
            <a:p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600BEA9-88FD-4356-9A61-1B0244D8ACCB}"/>
                </a:ext>
              </a:extLst>
            </p:cNvPr>
            <p:cNvSpPr/>
            <p:nvPr/>
          </p:nvSpPr>
          <p:spPr>
            <a:xfrm>
              <a:off x="2392632" y="1835204"/>
              <a:ext cx="252000" cy="25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83C9FCE-485F-4394-A50F-AE7116BCC39A}"/>
                </a:ext>
              </a:extLst>
            </p:cNvPr>
            <p:cNvSpPr txBox="1"/>
            <p:nvPr/>
          </p:nvSpPr>
          <p:spPr>
            <a:xfrm>
              <a:off x="2333455" y="1776538"/>
              <a:ext cx="37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+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F05F342-CBEC-4375-885B-50ECA1294F4F}"/>
                </a:ext>
              </a:extLst>
            </p:cNvPr>
            <p:cNvSpPr/>
            <p:nvPr/>
          </p:nvSpPr>
          <p:spPr>
            <a:xfrm>
              <a:off x="3771099" y="1835204"/>
              <a:ext cx="252000" cy="25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ADA6051-0BC5-4B5A-BDB1-2848C9F83F9B}"/>
                </a:ext>
              </a:extLst>
            </p:cNvPr>
            <p:cNvSpPr txBox="1"/>
            <p:nvPr/>
          </p:nvSpPr>
          <p:spPr>
            <a:xfrm>
              <a:off x="3711922" y="1776538"/>
              <a:ext cx="37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+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모서리가 둥근 직사각형 147">
              <a:extLst>
                <a:ext uri="{FF2B5EF4-FFF2-40B4-BE49-F238E27FC236}">
                  <a16:creationId xmlns:a16="http://schemas.microsoft.com/office/drawing/2014/main" id="{61C390C5-DA85-4ADB-BF78-6B8909586219}"/>
                </a:ext>
              </a:extLst>
            </p:cNvPr>
            <p:cNvSpPr/>
            <p:nvPr/>
          </p:nvSpPr>
          <p:spPr>
            <a:xfrm>
              <a:off x="964677" y="1564241"/>
              <a:ext cx="6203629" cy="813466"/>
            </a:xfrm>
            <a:prstGeom prst="roundRect">
              <a:avLst>
                <a:gd name="adj" fmla="val 7352"/>
              </a:avLst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01F0E4D-7A76-451C-884B-BE2774F7AD72}"/>
                </a:ext>
              </a:extLst>
            </p:cNvPr>
            <p:cNvSpPr txBox="1"/>
            <p:nvPr/>
          </p:nvSpPr>
          <p:spPr>
            <a:xfrm>
              <a:off x="1061796" y="1729383"/>
              <a:ext cx="17860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pc="-150" dirty="0">
                  <a:latin typeface="+mj-ea"/>
                  <a:ea typeface="+mj-ea"/>
                </a:rPr>
                <a:t>차량가격</a:t>
              </a:r>
              <a:endParaRPr lang="en-US" altLang="ko-KR" sz="800" b="1" spc="-150" dirty="0">
                <a:latin typeface="+mj-ea"/>
                <a:ea typeface="+mj-ea"/>
              </a:endParaRPr>
            </a:p>
            <a:p>
              <a:r>
                <a:rPr lang="en-US" altLang="ko-KR" spc="-150" dirty="0">
                  <a:latin typeface="+mj-ea"/>
                  <a:ea typeface="+mj-ea"/>
                </a:rPr>
                <a:t>23,400,000 </a:t>
              </a:r>
              <a:r>
                <a:rPr lang="ko-KR" altLang="en-US" sz="1000" b="1" spc="-150" dirty="0">
                  <a:latin typeface="+mj-ea"/>
                  <a:ea typeface="+mj-ea"/>
                </a:rPr>
                <a:t>원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7DB2F1-55D9-46CD-BF3C-9FDAF9434591}"/>
                </a:ext>
              </a:extLst>
            </p:cNvPr>
            <p:cNvSpPr txBox="1"/>
            <p:nvPr/>
          </p:nvSpPr>
          <p:spPr>
            <a:xfrm>
              <a:off x="4143970" y="1729383"/>
              <a:ext cx="1536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pc="-150" dirty="0">
                  <a:latin typeface="+mj-ea"/>
                  <a:ea typeface="+mj-ea"/>
                </a:rPr>
                <a:t>보험료</a:t>
              </a:r>
              <a:endParaRPr lang="en-US" altLang="ko-KR" sz="800" spc="-150" dirty="0">
                <a:latin typeface="+mj-ea"/>
                <a:ea typeface="+mj-ea"/>
              </a:endParaRPr>
            </a:p>
            <a:p>
              <a:endParaRPr lang="ko-KR" altLang="en-US" sz="1000" b="1" spc="-150" dirty="0">
                <a:latin typeface="+mj-ea"/>
                <a:ea typeface="+mj-ea"/>
              </a:endParaRPr>
            </a:p>
          </p:txBody>
        </p:sp>
        <p:sp>
          <p:nvSpPr>
            <p:cNvPr id="94" name="모서리가 둥근 직사각형 130">
              <a:extLst>
                <a:ext uri="{FF2B5EF4-FFF2-40B4-BE49-F238E27FC236}">
                  <a16:creationId xmlns:a16="http://schemas.microsoft.com/office/drawing/2014/main" id="{E82E2DD4-A0C7-47D8-80BE-A398213539F7}"/>
                </a:ext>
              </a:extLst>
            </p:cNvPr>
            <p:cNvSpPr/>
            <p:nvPr/>
          </p:nvSpPr>
          <p:spPr>
            <a:xfrm>
              <a:off x="4231627" y="1936480"/>
              <a:ext cx="981338" cy="324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j-ea"/>
                </a:rPr>
                <a:t>예상 보험료 조회</a:t>
              </a: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316E319-C870-465B-B3DD-1205139CE10E}"/>
                </a:ext>
              </a:extLst>
            </p:cNvPr>
            <p:cNvSpPr/>
            <p:nvPr/>
          </p:nvSpPr>
          <p:spPr>
            <a:xfrm>
              <a:off x="5428469" y="1849604"/>
              <a:ext cx="252000" cy="252000"/>
            </a:xfrm>
            <a:prstGeom prst="ellipse">
              <a:avLst/>
            </a:prstGeom>
            <a:solidFill>
              <a:srgbClr val="00552B"/>
            </a:soli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9DDDDC-297F-4A82-A3F8-44B842D8DFA4}"/>
                </a:ext>
              </a:extLst>
            </p:cNvPr>
            <p:cNvSpPr txBox="1"/>
            <p:nvPr/>
          </p:nvSpPr>
          <p:spPr>
            <a:xfrm>
              <a:off x="5368106" y="1763249"/>
              <a:ext cx="37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=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A83C1BD-D684-4ED4-A8FE-87719A50039A}"/>
                </a:ext>
              </a:extLst>
            </p:cNvPr>
            <p:cNvSpPr/>
            <p:nvPr/>
          </p:nvSpPr>
          <p:spPr>
            <a:xfrm>
              <a:off x="5679109" y="1729383"/>
              <a:ext cx="135005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-150" dirty="0">
                  <a:solidFill>
                    <a:srgbClr val="333333"/>
                  </a:solidFill>
                  <a:latin typeface="+mj-ea"/>
                  <a:ea typeface="+mj-ea"/>
                </a:rPr>
                <a:t>총 구매 예상비용</a:t>
              </a:r>
              <a:endParaRPr lang="en-US" altLang="ko-KR" sz="800" b="1" spc="-150" dirty="0">
                <a:solidFill>
                  <a:srgbClr val="333333"/>
                </a:solidFill>
                <a:latin typeface="+mj-ea"/>
                <a:ea typeface="+mj-ea"/>
              </a:endParaRPr>
            </a:p>
            <a:p>
              <a:r>
                <a:rPr lang="en-US" altLang="ko-KR" b="1" spc="-150" dirty="0">
                  <a:solidFill>
                    <a:srgbClr val="00552B"/>
                  </a:solidFill>
                  <a:latin typeface="+mj-ea"/>
                  <a:ea typeface="+mj-ea"/>
                </a:rPr>
                <a:t>52,692,700</a:t>
              </a:r>
              <a:r>
                <a:rPr lang="en-US" altLang="ko-KR" b="1" spc="-150" dirty="0">
                  <a:solidFill>
                    <a:srgbClr val="333333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000" b="1" spc="-150" dirty="0">
                  <a:solidFill>
                    <a:srgbClr val="333333"/>
                  </a:solidFill>
                  <a:latin typeface="+mj-ea"/>
                  <a:ea typeface="+mj-ea"/>
                </a:rPr>
                <a:t>원</a:t>
              </a:r>
              <a:endParaRPr lang="ko-KR" altLang="en-US" sz="800" spc="-150" dirty="0">
                <a:latin typeface="+mj-ea"/>
                <a:ea typeface="+mj-ea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EE438D6-F250-4AC1-91D3-580F5F3E0136}"/>
                </a:ext>
              </a:extLst>
            </p:cNvPr>
            <p:cNvGrpSpPr/>
            <p:nvPr/>
          </p:nvGrpSpPr>
          <p:grpSpPr>
            <a:xfrm>
              <a:off x="2657863" y="1729383"/>
              <a:ext cx="1846147" cy="584490"/>
              <a:chOff x="2701669" y="2893349"/>
              <a:chExt cx="1846147" cy="584490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30F505-2893-4136-807F-E976AC5E54B7}"/>
                  </a:ext>
                </a:extLst>
              </p:cNvPr>
              <p:cNvSpPr txBox="1"/>
              <p:nvPr/>
            </p:nvSpPr>
            <p:spPr>
              <a:xfrm>
                <a:off x="2701669" y="2893349"/>
                <a:ext cx="153618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spc="-150" dirty="0" err="1">
                    <a:latin typeface="+mj-ea"/>
                    <a:ea typeface="+mj-ea"/>
                  </a:rPr>
                  <a:t>이전등록비</a:t>
                </a:r>
                <a:r>
                  <a:rPr lang="en-US" altLang="ko-KR" sz="800" b="1" spc="-150" dirty="0">
                    <a:latin typeface="+mj-ea"/>
                    <a:ea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  <a:ea typeface="+mj-ea"/>
                  </a:rPr>
                  <a:t>예상</a:t>
                </a:r>
                <a:r>
                  <a:rPr lang="en-US" altLang="ko-KR" sz="800" spc="-150" dirty="0">
                    <a:latin typeface="+mj-ea"/>
                    <a:ea typeface="+mj-ea"/>
                  </a:rPr>
                  <a:t>)</a:t>
                </a:r>
              </a:p>
              <a:p>
                <a:r>
                  <a:rPr lang="en-US" altLang="ko-KR" spc="-150" dirty="0">
                    <a:latin typeface="+mj-ea"/>
                    <a:ea typeface="+mj-ea"/>
                  </a:rPr>
                  <a:t>123,414 </a:t>
                </a:r>
                <a:r>
                  <a:rPr lang="ko-KR" altLang="en-US" sz="1000" b="1" spc="-150" dirty="0">
                    <a:latin typeface="+mj-ea"/>
                    <a:ea typeface="+mj-ea"/>
                  </a:rPr>
                  <a:t>원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35B2B46-B67F-45D9-B878-38B75574FDCD}"/>
                  </a:ext>
                </a:extLst>
              </p:cNvPr>
              <p:cNvSpPr txBox="1"/>
              <p:nvPr/>
            </p:nvSpPr>
            <p:spPr>
              <a:xfrm>
                <a:off x="2735185" y="3277784"/>
                <a:ext cx="181263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u="sng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자세히보기</a:t>
                </a:r>
                <a:r>
                  <a:rPr lang="en-US" altLang="ko-KR" sz="7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&gt;</a:t>
                </a:r>
                <a:endParaRPr lang="ko-KR" altLang="en-US" sz="7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1" name="모서리가 둥근 직사각형 150">
              <a:extLst>
                <a:ext uri="{FF2B5EF4-FFF2-40B4-BE49-F238E27FC236}">
                  <a16:creationId xmlns:a16="http://schemas.microsoft.com/office/drawing/2014/main" id="{F7EF4029-FA09-4EE3-AD7C-5986F38F8399}"/>
                </a:ext>
              </a:extLst>
            </p:cNvPr>
            <p:cNvSpPr/>
            <p:nvPr/>
          </p:nvSpPr>
          <p:spPr>
            <a:xfrm>
              <a:off x="5720020" y="3047758"/>
              <a:ext cx="1154268" cy="324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j-ea"/>
                </a:rPr>
                <a:t>할부상담신청</a:t>
              </a: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D74EE494-99C3-46BB-AEA6-74D9D2D89AFE}"/>
                </a:ext>
              </a:extLst>
            </p:cNvPr>
            <p:cNvGrpSpPr/>
            <p:nvPr/>
          </p:nvGrpSpPr>
          <p:grpSpPr>
            <a:xfrm>
              <a:off x="3774541" y="2751536"/>
              <a:ext cx="1593565" cy="598089"/>
              <a:chOff x="3807522" y="4001732"/>
              <a:chExt cx="1593565" cy="598089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947F8D2-DDA7-42BD-A56A-1C7DAB4B7CFE}"/>
                  </a:ext>
                </a:extLst>
              </p:cNvPr>
              <p:cNvSpPr txBox="1"/>
              <p:nvPr/>
            </p:nvSpPr>
            <p:spPr>
              <a:xfrm>
                <a:off x="3807522" y="4048580"/>
                <a:ext cx="792000" cy="1833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ko-KR" altLang="en-US" sz="800" b="1" dirty="0"/>
                  <a:t>할부기간</a:t>
                </a:r>
                <a:endParaRPr lang="en-US" altLang="ko-KR" sz="800" b="1" dirty="0"/>
              </a:p>
            </p:txBody>
          </p:sp>
          <p:sp>
            <p:nvSpPr>
              <p:cNvPr id="104" name="모서리가 둥근 직사각형 105">
                <a:extLst>
                  <a:ext uri="{FF2B5EF4-FFF2-40B4-BE49-F238E27FC236}">
                    <a16:creationId xmlns:a16="http://schemas.microsoft.com/office/drawing/2014/main" id="{654CDD8C-5F25-41D4-B769-FCCEBD5B15A6}"/>
                  </a:ext>
                </a:extLst>
              </p:cNvPr>
              <p:cNvSpPr/>
              <p:nvPr/>
            </p:nvSpPr>
            <p:spPr>
              <a:xfrm>
                <a:off x="4411285" y="4001732"/>
                <a:ext cx="989802" cy="27699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+mj-ea"/>
                  </a:rPr>
                  <a:t>48</a:t>
                </a:r>
                <a:r>
                  <a:rPr lang="ko-KR" altLang="en-US" sz="900" b="1" dirty="0">
                    <a:latin typeface="+mj-ea"/>
                  </a:rPr>
                  <a:t>개월       ▼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5D26920-18E0-485A-8EC2-DC4BA3A70C60}"/>
                  </a:ext>
                </a:extLst>
              </p:cNvPr>
              <p:cNvSpPr txBox="1"/>
              <p:nvPr/>
            </p:nvSpPr>
            <p:spPr>
              <a:xfrm>
                <a:off x="3807522" y="4367846"/>
                <a:ext cx="792000" cy="186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ko-KR" altLang="en-US" sz="800" b="1" dirty="0"/>
                  <a:t>금리</a:t>
                </a:r>
                <a:endParaRPr lang="en-US" altLang="ko-KR" sz="800" b="1" dirty="0"/>
              </a:p>
            </p:txBody>
          </p:sp>
          <p:sp>
            <p:nvSpPr>
              <p:cNvPr id="106" name="모서리가 둥근 직사각형 105">
                <a:extLst>
                  <a:ext uri="{FF2B5EF4-FFF2-40B4-BE49-F238E27FC236}">
                    <a16:creationId xmlns:a16="http://schemas.microsoft.com/office/drawing/2014/main" id="{2F515F36-0349-44C0-8393-6A83601B6C78}"/>
                  </a:ext>
                </a:extLst>
              </p:cNvPr>
              <p:cNvSpPr/>
              <p:nvPr/>
            </p:nvSpPr>
            <p:spPr>
              <a:xfrm>
                <a:off x="4411284" y="4322823"/>
                <a:ext cx="989503" cy="27699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+mj-ea"/>
                  </a:rPr>
                  <a:t>5.9%   </a:t>
                </a:r>
                <a:r>
                  <a:rPr lang="ko-KR" altLang="en-US" sz="900" b="1" dirty="0">
                    <a:latin typeface="+mj-ea"/>
                  </a:rPr>
                  <a:t>       ▼</a:t>
                </a:r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868685F-9EF2-4235-B6B6-C441E11D2F05}"/>
                </a:ext>
              </a:extLst>
            </p:cNvPr>
            <p:cNvCxnSpPr/>
            <p:nvPr/>
          </p:nvCxnSpPr>
          <p:spPr>
            <a:xfrm>
              <a:off x="5514723" y="2644055"/>
              <a:ext cx="0" cy="6743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F52CA0-61B8-40EF-81CD-D2B0DD99A9A3}"/>
                </a:ext>
              </a:extLst>
            </p:cNvPr>
            <p:cNvSpPr txBox="1"/>
            <p:nvPr/>
          </p:nvSpPr>
          <p:spPr>
            <a:xfrm>
              <a:off x="1414330" y="2686454"/>
              <a:ext cx="2153576" cy="495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/>
                <a:t>선수금 </a:t>
              </a:r>
              <a:r>
                <a:rPr lang="en-US" altLang="ko-KR" sz="1050" b="1" dirty="0">
                  <a:solidFill>
                    <a:srgbClr val="00552B"/>
                  </a:solidFill>
                </a:rPr>
                <a:t>750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900" b="1" dirty="0"/>
                <a:t>만원</a:t>
              </a:r>
              <a:endParaRPr lang="en-US" altLang="ko-KR" sz="900" b="1" dirty="0"/>
            </a:p>
            <a:p>
              <a:pPr>
                <a:lnSpc>
                  <a:spcPct val="150000"/>
                </a:lnSpc>
              </a:pPr>
              <a:r>
                <a:rPr lang="en-US" altLang="ko-KR" sz="800" b="1" dirty="0"/>
                <a:t>(</a:t>
              </a:r>
              <a:r>
                <a:rPr lang="ko-KR" altLang="en-US" sz="800" b="1" dirty="0"/>
                <a:t>대출 이용금액 </a:t>
              </a:r>
              <a:r>
                <a:rPr lang="en-US" altLang="ko-KR" sz="800" b="1" dirty="0">
                  <a:solidFill>
                    <a:srgbClr val="00552B"/>
                  </a:solidFill>
                </a:rPr>
                <a:t>1,750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800" b="1" dirty="0"/>
                <a:t>만원</a:t>
              </a:r>
              <a:r>
                <a:rPr lang="en-US" altLang="ko-KR" sz="800" b="1" dirty="0"/>
                <a:t>)</a:t>
              </a:r>
              <a:r>
                <a:rPr lang="ko-KR" altLang="en-US" sz="800" b="1" dirty="0"/>
                <a:t> </a:t>
              </a:r>
              <a:endParaRPr lang="en-US" altLang="ko-KR" sz="8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0CC8446-D6B6-4A3D-B6EE-36627B22E153}"/>
                </a:ext>
              </a:extLst>
            </p:cNvPr>
            <p:cNvSpPr txBox="1"/>
            <p:nvPr/>
          </p:nvSpPr>
          <p:spPr>
            <a:xfrm>
              <a:off x="1320371" y="3268896"/>
              <a:ext cx="6008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/>
                <a:t>0</a:t>
              </a:r>
              <a:r>
                <a:rPr lang="ko-KR" altLang="en-US" sz="800" b="1" dirty="0"/>
                <a:t>만원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483B57C-7B0B-47D1-8884-B539A35038A6}"/>
                </a:ext>
              </a:extLst>
            </p:cNvPr>
            <p:cNvSpPr txBox="1"/>
            <p:nvPr/>
          </p:nvSpPr>
          <p:spPr>
            <a:xfrm>
              <a:off x="3045973" y="3279720"/>
              <a:ext cx="766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2,340</a:t>
              </a:r>
              <a:r>
                <a:rPr lang="ko-KR" altLang="en-US" sz="800" b="1" dirty="0"/>
                <a:t>만원</a:t>
              </a:r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59C19A77-88E8-4D34-B900-6F2C69A050B8}"/>
                </a:ext>
              </a:extLst>
            </p:cNvPr>
            <p:cNvCxnSpPr>
              <a:cxnSpLocks/>
            </p:cNvCxnSpPr>
            <p:nvPr/>
          </p:nvCxnSpPr>
          <p:spPr>
            <a:xfrm>
              <a:off x="1528141" y="3242757"/>
              <a:ext cx="1897816" cy="0"/>
            </a:xfrm>
            <a:prstGeom prst="line">
              <a:avLst/>
            </a:prstGeom>
            <a:ln w="38100">
              <a:solidFill>
                <a:srgbClr val="0055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673E8E75-57E1-4BA6-92CA-DB78D1D50A0C}"/>
                </a:ext>
              </a:extLst>
            </p:cNvPr>
            <p:cNvCxnSpPr>
              <a:cxnSpLocks/>
            </p:cNvCxnSpPr>
            <p:nvPr/>
          </p:nvCxnSpPr>
          <p:spPr>
            <a:xfrm>
              <a:off x="2179441" y="3242757"/>
              <a:ext cx="124651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B4387A34-0F56-460B-9082-DC7D7A2565AE}"/>
                </a:ext>
              </a:extLst>
            </p:cNvPr>
            <p:cNvSpPr/>
            <p:nvPr/>
          </p:nvSpPr>
          <p:spPr>
            <a:xfrm>
              <a:off x="2035441" y="3170757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552B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96BEB07-2967-469D-8A91-D81D17AC9C0E}"/>
                </a:ext>
              </a:extLst>
            </p:cNvPr>
            <p:cNvSpPr txBox="1"/>
            <p:nvPr/>
          </p:nvSpPr>
          <p:spPr>
            <a:xfrm>
              <a:off x="5583264" y="1184106"/>
              <a:ext cx="1723611" cy="21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u="sng" dirty="0"/>
                <a:t>내가 타던 차 무료로 </a:t>
              </a:r>
              <a:r>
                <a:rPr lang="ko-KR" altLang="en-US" sz="800" b="1" u="sng" dirty="0" err="1"/>
                <a:t>견적받기</a:t>
              </a:r>
              <a:r>
                <a:rPr lang="ko-KR" altLang="en-US" sz="800" b="1" u="sng" dirty="0"/>
                <a:t> </a:t>
              </a:r>
              <a:r>
                <a:rPr lang="en-US" altLang="ko-KR" sz="800" b="1" u="sng" dirty="0"/>
                <a:t>&gt;</a:t>
              </a:r>
              <a:endParaRPr lang="ko-KR" altLang="en-US" sz="800" b="1" u="sng" dirty="0"/>
            </a:p>
          </p:txBody>
        </p:sp>
        <p:sp>
          <p:nvSpPr>
            <p:cNvPr id="184" name="모서리가 둥근 직사각형 37">
              <a:extLst>
                <a:ext uri="{FF2B5EF4-FFF2-40B4-BE49-F238E27FC236}">
                  <a16:creationId xmlns:a16="http://schemas.microsoft.com/office/drawing/2014/main" id="{ED2B3EF5-8F3F-48FC-907C-B1BC2E1D05AC}"/>
                </a:ext>
              </a:extLst>
            </p:cNvPr>
            <p:cNvSpPr/>
            <p:nvPr/>
          </p:nvSpPr>
          <p:spPr>
            <a:xfrm>
              <a:off x="5514899" y="2477015"/>
              <a:ext cx="2257510" cy="971611"/>
            </a:xfrm>
            <a:prstGeom prst="roundRect">
              <a:avLst>
                <a:gd name="adj" fmla="val 7352"/>
              </a:avLst>
            </a:prstGeom>
            <a:no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900" b="1" dirty="0">
                  <a:latin typeface="+mj-ea"/>
                </a:rPr>
                <a:t>    </a:t>
              </a:r>
              <a:endParaRPr lang="en-US" altLang="ko-KR" sz="900" b="1" dirty="0">
                <a:latin typeface="+mj-ea"/>
              </a:endParaRPr>
            </a:p>
            <a:p>
              <a:endParaRPr lang="en-US" altLang="ko-KR" sz="900" b="1" dirty="0">
                <a:latin typeface="+mj-ea"/>
              </a:endParaRPr>
            </a:p>
            <a:p>
              <a:r>
                <a:rPr lang="ko-KR" altLang="en-US" sz="900" b="1" dirty="0">
                  <a:latin typeface="+mj-ea"/>
                </a:rPr>
                <a:t>   월 예상 납입금</a:t>
              </a:r>
              <a:endParaRPr lang="en-US" altLang="ko-KR" sz="900" b="1" dirty="0">
                <a:latin typeface="+mj-ea"/>
              </a:endParaRPr>
            </a:p>
            <a:p>
              <a:r>
                <a:rPr lang="en-US" altLang="ko-KR" b="1" spc="-150" dirty="0">
                  <a:solidFill>
                    <a:srgbClr val="00552B"/>
                  </a:solidFill>
                  <a:latin typeface="+mj-ea"/>
                  <a:ea typeface="+mj-ea"/>
                </a:rPr>
                <a:t>  245,224 </a:t>
              </a:r>
              <a:r>
                <a:rPr lang="ko-KR" altLang="en-US" sz="1000" b="1" dirty="0">
                  <a:latin typeface="+mj-ea"/>
                </a:rPr>
                <a:t>원</a:t>
              </a:r>
              <a:endParaRPr lang="en-US" altLang="ko-KR" sz="1000" b="1" dirty="0">
                <a:latin typeface="+mj-ea"/>
              </a:endParaRPr>
            </a:p>
            <a:p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7E05616-D81E-466F-8853-4DC308BE3F3D}"/>
              </a:ext>
            </a:extLst>
          </p:cNvPr>
          <p:cNvSpPr/>
          <p:nvPr/>
        </p:nvSpPr>
        <p:spPr>
          <a:xfrm>
            <a:off x="769553" y="3900650"/>
            <a:ext cx="68467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/>
              <a:t>본 영상은 </a:t>
            </a:r>
            <a:r>
              <a:rPr lang="en-US" altLang="ko-KR" sz="1050" b="1" dirty="0">
                <a:solidFill>
                  <a:srgbClr val="00552B"/>
                </a:solidFill>
              </a:rPr>
              <a:t>2019</a:t>
            </a:r>
            <a:r>
              <a:rPr lang="ko-KR" altLang="en-US" sz="1050" b="1" dirty="0">
                <a:solidFill>
                  <a:srgbClr val="00552B"/>
                </a:solidFill>
              </a:rPr>
              <a:t>년 </a:t>
            </a:r>
            <a:r>
              <a:rPr lang="en-US" altLang="ko-KR" sz="1050" b="1" dirty="0">
                <a:solidFill>
                  <a:srgbClr val="00552B"/>
                </a:solidFill>
              </a:rPr>
              <a:t>8</a:t>
            </a:r>
            <a:r>
              <a:rPr lang="ko-KR" altLang="en-US" sz="1050" b="1" dirty="0">
                <a:solidFill>
                  <a:srgbClr val="00552B"/>
                </a:solidFill>
              </a:rPr>
              <a:t>월 </a:t>
            </a:r>
            <a:r>
              <a:rPr lang="en-US" altLang="ko-KR" sz="1050" b="1" dirty="0">
                <a:solidFill>
                  <a:srgbClr val="00552B"/>
                </a:solidFill>
              </a:rPr>
              <a:t>30</a:t>
            </a:r>
            <a:r>
              <a:rPr lang="ko-KR" altLang="en-US" sz="1050" b="1" dirty="0">
                <a:solidFill>
                  <a:srgbClr val="00552B"/>
                </a:solidFill>
              </a:rPr>
              <a:t>일</a:t>
            </a:r>
            <a:r>
              <a:rPr lang="ko-KR" altLang="en-US" sz="1050" b="1" dirty="0"/>
              <a:t>에 등록된 영상입니다</a:t>
            </a:r>
            <a:r>
              <a:rPr lang="en-US" altLang="ko-KR" sz="1050" b="1" dirty="0"/>
              <a:t>.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FB4D1D25-004D-495C-B861-1C35C700F484}"/>
              </a:ext>
            </a:extLst>
          </p:cNvPr>
          <p:cNvSpPr/>
          <p:nvPr/>
        </p:nvSpPr>
        <p:spPr>
          <a:xfrm>
            <a:off x="1871760" y="4229031"/>
            <a:ext cx="4642364" cy="241389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Car </a:t>
            </a:r>
            <a:r>
              <a:rPr lang="en-US" altLang="ko-KR" sz="900" b="1" dirty="0" err="1">
                <a:solidFill>
                  <a:schemeClr val="bg1">
                    <a:lumMod val="50000"/>
                  </a:schemeClr>
                </a:solidFill>
                <a:latin typeface="+mj-ea"/>
              </a:rPr>
              <a:t>youtube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영상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endParaRPr lang="en-US" altLang="ko-KR" sz="7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81E6240D-0092-4893-8305-4A73E06A1B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3294" y="5262099"/>
            <a:ext cx="459297" cy="3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3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627963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456832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4889163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6400E8-51FF-47D2-90B4-A7BE4CDC2145}"/>
              </a:ext>
            </a:extLst>
          </p:cNvPr>
          <p:cNvSpPr txBox="1"/>
          <p:nvPr/>
        </p:nvSpPr>
        <p:spPr>
          <a:xfrm>
            <a:off x="-615696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612BEAA-D4C5-47F0-84F3-5F4F5EC3BDC7}"/>
              </a:ext>
            </a:extLst>
          </p:cNvPr>
          <p:cNvSpPr txBox="1"/>
          <p:nvPr/>
        </p:nvSpPr>
        <p:spPr>
          <a:xfrm>
            <a:off x="6193438" y="649720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8CE97FE0-1BC1-4F9C-B2AF-A10C929C9D81}"/>
              </a:ext>
            </a:extLst>
          </p:cNvPr>
          <p:cNvGraphicFramePr>
            <a:graphicFrameLocks noGrp="1"/>
          </p:cNvGraphicFramePr>
          <p:nvPr/>
        </p:nvGraphicFramePr>
        <p:xfrm>
          <a:off x="328512" y="1653586"/>
          <a:ext cx="7552370" cy="766041"/>
        </p:xfrm>
        <a:graphic>
          <a:graphicData uri="http://schemas.openxmlformats.org/drawingml/2006/table">
            <a:tbl>
              <a:tblPr/>
              <a:tblGrid>
                <a:gridCol w="1078910">
                  <a:extLst>
                    <a:ext uri="{9D8B030D-6E8A-4147-A177-3AD203B41FA5}">
                      <a16:colId xmlns:a16="http://schemas.microsoft.com/office/drawing/2014/main" val="1841792302"/>
                    </a:ext>
                  </a:extLst>
                </a:gridCol>
                <a:gridCol w="1078910">
                  <a:extLst>
                    <a:ext uri="{9D8B030D-6E8A-4147-A177-3AD203B41FA5}">
                      <a16:colId xmlns:a16="http://schemas.microsoft.com/office/drawing/2014/main" val="958584004"/>
                    </a:ext>
                  </a:extLst>
                </a:gridCol>
                <a:gridCol w="1078910">
                  <a:extLst>
                    <a:ext uri="{9D8B030D-6E8A-4147-A177-3AD203B41FA5}">
                      <a16:colId xmlns:a16="http://schemas.microsoft.com/office/drawing/2014/main" val="3886375650"/>
                    </a:ext>
                  </a:extLst>
                </a:gridCol>
                <a:gridCol w="1078910">
                  <a:extLst>
                    <a:ext uri="{9D8B030D-6E8A-4147-A177-3AD203B41FA5}">
                      <a16:colId xmlns:a16="http://schemas.microsoft.com/office/drawing/2014/main" val="3073457701"/>
                    </a:ext>
                  </a:extLst>
                </a:gridCol>
                <a:gridCol w="1078910">
                  <a:extLst>
                    <a:ext uri="{9D8B030D-6E8A-4147-A177-3AD203B41FA5}">
                      <a16:colId xmlns:a16="http://schemas.microsoft.com/office/drawing/2014/main" val="2135156609"/>
                    </a:ext>
                  </a:extLst>
                </a:gridCol>
                <a:gridCol w="1078910">
                  <a:extLst>
                    <a:ext uri="{9D8B030D-6E8A-4147-A177-3AD203B41FA5}">
                      <a16:colId xmlns:a16="http://schemas.microsoft.com/office/drawing/2014/main" val="2090217410"/>
                    </a:ext>
                  </a:extLst>
                </a:gridCol>
                <a:gridCol w="1078910">
                  <a:extLst>
                    <a:ext uri="{9D8B030D-6E8A-4147-A177-3AD203B41FA5}">
                      <a16:colId xmlns:a16="http://schemas.microsoft.com/office/drawing/2014/main" val="3433415036"/>
                    </a:ext>
                  </a:extLst>
                </a:gridCol>
              </a:tblGrid>
              <a:tr h="2968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차량번호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연식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주행거리</a:t>
                      </a:r>
                      <a:endParaRPr lang="en-US" altLang="ko-KR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연료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배기량</a:t>
                      </a:r>
                      <a:endParaRPr 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색상</a:t>
                      </a:r>
                      <a:endParaRPr 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변속기</a:t>
                      </a:r>
                      <a:endParaRPr 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335480"/>
                  </a:ext>
                </a:extLst>
              </a:tr>
              <a:tr h="4691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1231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2018</a:t>
                      </a:r>
                      <a:r>
                        <a:rPr lang="ko-KR" altLang="en-US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년</a:t>
                      </a:r>
                      <a:endParaRPr lang="en-US" altLang="ko-KR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(2018.12.31)</a:t>
                      </a:r>
                      <a:endParaRPr lang="ko-KR" altLang="en-US" sz="9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18,546 km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경유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1,685 CC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청색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effectLst/>
                        </a:rPr>
                        <a:t>자동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26435"/>
                  </a:ext>
                </a:extLst>
              </a:tr>
            </a:tbl>
          </a:graphicData>
        </a:graphic>
      </p:graphicFrame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A809289-3BBA-4F4B-8E05-FB7D27558180}"/>
              </a:ext>
            </a:extLst>
          </p:cNvPr>
          <p:cNvSpPr/>
          <p:nvPr/>
        </p:nvSpPr>
        <p:spPr>
          <a:xfrm>
            <a:off x="282588" y="1340072"/>
            <a:ext cx="54429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차량 기본정보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51EB31EE-F715-4E2A-B8CB-D3C14FB73137}"/>
              </a:ext>
            </a:extLst>
          </p:cNvPr>
          <p:cNvGraphicFramePr>
            <a:graphicFrameLocks noGrp="1"/>
          </p:cNvGraphicFramePr>
          <p:nvPr/>
        </p:nvGraphicFramePr>
        <p:xfrm>
          <a:off x="328515" y="2474714"/>
          <a:ext cx="7552366" cy="326136"/>
        </p:xfrm>
        <a:graphic>
          <a:graphicData uri="http://schemas.openxmlformats.org/drawingml/2006/table">
            <a:tbl>
              <a:tblPr/>
              <a:tblGrid>
                <a:gridCol w="1082164">
                  <a:extLst>
                    <a:ext uri="{9D8B030D-6E8A-4147-A177-3AD203B41FA5}">
                      <a16:colId xmlns:a16="http://schemas.microsoft.com/office/drawing/2014/main" val="958584004"/>
                    </a:ext>
                  </a:extLst>
                </a:gridCol>
                <a:gridCol w="1082164">
                  <a:extLst>
                    <a:ext uri="{9D8B030D-6E8A-4147-A177-3AD203B41FA5}">
                      <a16:colId xmlns:a16="http://schemas.microsoft.com/office/drawing/2014/main" val="3886375650"/>
                    </a:ext>
                  </a:extLst>
                </a:gridCol>
                <a:gridCol w="1082164">
                  <a:extLst>
                    <a:ext uri="{9D8B030D-6E8A-4147-A177-3AD203B41FA5}">
                      <a16:colId xmlns:a16="http://schemas.microsoft.com/office/drawing/2014/main" val="3073457701"/>
                    </a:ext>
                  </a:extLst>
                </a:gridCol>
                <a:gridCol w="1082164">
                  <a:extLst>
                    <a:ext uri="{9D8B030D-6E8A-4147-A177-3AD203B41FA5}">
                      <a16:colId xmlns:a16="http://schemas.microsoft.com/office/drawing/2014/main" val="2135156609"/>
                    </a:ext>
                  </a:extLst>
                </a:gridCol>
                <a:gridCol w="1082164">
                  <a:extLst>
                    <a:ext uri="{9D8B030D-6E8A-4147-A177-3AD203B41FA5}">
                      <a16:colId xmlns:a16="http://schemas.microsoft.com/office/drawing/2014/main" val="242411865"/>
                    </a:ext>
                  </a:extLst>
                </a:gridCol>
                <a:gridCol w="2141546">
                  <a:extLst>
                    <a:ext uri="{9D8B030D-6E8A-4147-A177-3AD203B41FA5}">
                      <a16:colId xmlns:a16="http://schemas.microsoft.com/office/drawing/2014/main" val="2273154874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압류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정보 없음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저당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없음</a:t>
                      </a:r>
                      <a:endParaRPr lang="en-US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제시번호</a:t>
                      </a:r>
                      <a:endParaRPr 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2020044638</a:t>
                      </a:r>
                      <a:endParaRPr lang="en-US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335480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AF5E0E82-5E69-40FD-A7EB-802A7B9EC6BE}"/>
              </a:ext>
            </a:extLst>
          </p:cNvPr>
          <p:cNvGraphicFramePr>
            <a:graphicFrameLocks noGrp="1"/>
          </p:cNvGraphicFramePr>
          <p:nvPr/>
        </p:nvGraphicFramePr>
        <p:xfrm>
          <a:off x="282588" y="908720"/>
          <a:ext cx="7598292" cy="377743"/>
        </p:xfrm>
        <a:graphic>
          <a:graphicData uri="http://schemas.openxmlformats.org/drawingml/2006/table">
            <a:tbl>
              <a:tblPr/>
              <a:tblGrid>
                <a:gridCol w="2532764">
                  <a:extLst>
                    <a:ext uri="{9D8B030D-6E8A-4147-A177-3AD203B41FA5}">
                      <a16:colId xmlns:a16="http://schemas.microsoft.com/office/drawing/2014/main" val="3144364633"/>
                    </a:ext>
                  </a:extLst>
                </a:gridCol>
                <a:gridCol w="2532764">
                  <a:extLst>
                    <a:ext uri="{9D8B030D-6E8A-4147-A177-3AD203B41FA5}">
                      <a16:colId xmlns:a16="http://schemas.microsoft.com/office/drawing/2014/main" val="181280001"/>
                    </a:ext>
                  </a:extLst>
                </a:gridCol>
                <a:gridCol w="2532764">
                  <a:extLst>
                    <a:ext uri="{9D8B030D-6E8A-4147-A177-3AD203B41FA5}">
                      <a16:colId xmlns:a16="http://schemas.microsoft.com/office/drawing/2014/main" val="2998910703"/>
                    </a:ext>
                  </a:extLst>
                </a:gridCol>
              </a:tblGrid>
              <a:tr h="3777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차량정보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보험이력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성능점검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판매자 </a:t>
                      </a:r>
                      <a:r>
                        <a:rPr lang="ko-KR" altLang="en-US" sz="105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차량설명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877709"/>
                  </a:ext>
                </a:extLst>
              </a:tr>
            </a:tbl>
          </a:graphicData>
        </a:graphic>
      </p:graphicFrame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9AB4C60-D433-4047-B677-DA9149BD2037}"/>
              </a:ext>
            </a:extLst>
          </p:cNvPr>
          <p:cNvSpPr/>
          <p:nvPr/>
        </p:nvSpPr>
        <p:spPr>
          <a:xfrm>
            <a:off x="282588" y="2989688"/>
            <a:ext cx="54429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주요 옵션정보</a:t>
            </a:r>
            <a:endParaRPr lang="en-US" altLang="ko-KR" sz="105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0C04FD2-9E09-4A32-B156-789CF2F39F7F}"/>
              </a:ext>
            </a:extLst>
          </p:cNvPr>
          <p:cNvSpPr txBox="1"/>
          <p:nvPr/>
        </p:nvSpPr>
        <p:spPr>
          <a:xfrm>
            <a:off x="363562" y="4203376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&gt; </a:t>
            </a:r>
            <a:r>
              <a:rPr lang="ko-KR" altLang="en-US" sz="900" b="1" dirty="0"/>
              <a:t>선호사양</a:t>
            </a:r>
          </a:p>
        </p:txBody>
      </p:sp>
      <p:graphicFrame>
        <p:nvGraphicFramePr>
          <p:cNvPr id="197" name="표 196">
            <a:extLst>
              <a:ext uri="{FF2B5EF4-FFF2-40B4-BE49-F238E27FC236}">
                <a16:creationId xmlns:a16="http://schemas.microsoft.com/office/drawing/2014/main" id="{7FB74180-5775-4D58-B46C-56FB8A1F9459}"/>
              </a:ext>
            </a:extLst>
          </p:cNvPr>
          <p:cNvGraphicFramePr>
            <a:graphicFrameLocks noGrp="1"/>
          </p:cNvGraphicFramePr>
          <p:nvPr/>
        </p:nvGraphicFramePr>
        <p:xfrm>
          <a:off x="439835" y="4420769"/>
          <a:ext cx="7418310" cy="490048"/>
        </p:xfrm>
        <a:graphic>
          <a:graphicData uri="http://schemas.openxmlformats.org/drawingml/2006/table">
            <a:tbl>
              <a:tblPr/>
              <a:tblGrid>
                <a:gridCol w="1075655">
                  <a:extLst>
                    <a:ext uri="{9D8B030D-6E8A-4147-A177-3AD203B41FA5}">
                      <a16:colId xmlns:a16="http://schemas.microsoft.com/office/drawing/2014/main" val="1914606"/>
                    </a:ext>
                  </a:extLst>
                </a:gridCol>
                <a:gridCol w="408007">
                  <a:extLst>
                    <a:ext uri="{9D8B030D-6E8A-4147-A177-3AD203B41FA5}">
                      <a16:colId xmlns:a16="http://schemas.microsoft.com/office/drawing/2014/main" val="3031229146"/>
                    </a:ext>
                  </a:extLst>
                </a:gridCol>
                <a:gridCol w="1075655">
                  <a:extLst>
                    <a:ext uri="{9D8B030D-6E8A-4147-A177-3AD203B41FA5}">
                      <a16:colId xmlns:a16="http://schemas.microsoft.com/office/drawing/2014/main" val="207999266"/>
                    </a:ext>
                  </a:extLst>
                </a:gridCol>
                <a:gridCol w="408007">
                  <a:extLst>
                    <a:ext uri="{9D8B030D-6E8A-4147-A177-3AD203B41FA5}">
                      <a16:colId xmlns:a16="http://schemas.microsoft.com/office/drawing/2014/main" val="1125225339"/>
                    </a:ext>
                  </a:extLst>
                </a:gridCol>
                <a:gridCol w="1075655">
                  <a:extLst>
                    <a:ext uri="{9D8B030D-6E8A-4147-A177-3AD203B41FA5}">
                      <a16:colId xmlns:a16="http://schemas.microsoft.com/office/drawing/2014/main" val="1010562390"/>
                    </a:ext>
                  </a:extLst>
                </a:gridCol>
                <a:gridCol w="408007">
                  <a:extLst>
                    <a:ext uri="{9D8B030D-6E8A-4147-A177-3AD203B41FA5}">
                      <a16:colId xmlns:a16="http://schemas.microsoft.com/office/drawing/2014/main" val="3534209786"/>
                    </a:ext>
                  </a:extLst>
                </a:gridCol>
                <a:gridCol w="1075655">
                  <a:extLst>
                    <a:ext uri="{9D8B030D-6E8A-4147-A177-3AD203B41FA5}">
                      <a16:colId xmlns:a16="http://schemas.microsoft.com/office/drawing/2014/main" val="1724810617"/>
                    </a:ext>
                  </a:extLst>
                </a:gridCol>
                <a:gridCol w="408007">
                  <a:extLst>
                    <a:ext uri="{9D8B030D-6E8A-4147-A177-3AD203B41FA5}">
                      <a16:colId xmlns:a16="http://schemas.microsoft.com/office/drawing/2014/main" val="3570451073"/>
                    </a:ext>
                  </a:extLst>
                </a:gridCol>
                <a:gridCol w="1075655">
                  <a:extLst>
                    <a:ext uri="{9D8B030D-6E8A-4147-A177-3AD203B41FA5}">
                      <a16:colId xmlns:a16="http://schemas.microsoft.com/office/drawing/2014/main" val="695379207"/>
                    </a:ext>
                  </a:extLst>
                </a:gridCol>
                <a:gridCol w="408007">
                  <a:extLst>
                    <a:ext uri="{9D8B030D-6E8A-4147-A177-3AD203B41FA5}">
                      <a16:colId xmlns:a16="http://schemas.microsoft.com/office/drawing/2014/main" val="662233768"/>
                    </a:ext>
                  </a:extLst>
                </a:gridCol>
              </a:tblGrid>
              <a:tr h="245024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매립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kern="1200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1">
                        <a:buFont typeface="+mj-ea"/>
                        <a:buNone/>
                      </a:pPr>
                      <a:endParaRPr lang="ko-KR" altLang="en-US" sz="900" b="0" spc="-15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900" b="0" spc="-150" dirty="0">
                          <a:latin typeface="+mn-ea"/>
                          <a:ea typeface="+mn-ea"/>
                        </a:rPr>
                        <a:t>후방카메라</a:t>
                      </a:r>
                      <a:endParaRPr lang="en-US" altLang="ko-KR" sz="900" b="0" spc="-15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1">
                        <a:buFont typeface="+mj-ea"/>
                        <a:buNone/>
                      </a:pPr>
                      <a:endParaRPr lang="ko-KR" altLang="en-US" sz="900" b="0" spc="-15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썬루프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일반형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1">
                        <a:buFont typeface="+mj-ea"/>
                        <a:buNone/>
                      </a:pPr>
                      <a:endParaRPr lang="ko-KR" altLang="en-US" sz="900" b="0" spc="-15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파노라마 </a:t>
                      </a:r>
                      <a:r>
                        <a:rPr lang="ko-KR" altLang="en-US" sz="900" b="0" i="0" kern="1200" spc="-15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썬루프</a:t>
                      </a: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1">
                        <a:buFont typeface="+mj-ea"/>
                        <a:buNone/>
                      </a:pPr>
                      <a:endParaRPr lang="ko-KR" altLang="en-US" sz="900" b="0" spc="-15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버튼시동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스마트키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1">
                        <a:buFont typeface="+mj-ea"/>
                        <a:buNone/>
                      </a:pPr>
                      <a:endParaRPr lang="ko-KR" altLang="en-US" sz="900" b="0" spc="-15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97967"/>
                  </a:ext>
                </a:extLst>
              </a:tr>
              <a:tr h="245024">
                <a:tc>
                  <a:txBody>
                    <a:bodyPr/>
                    <a:lstStyle/>
                    <a:p>
                      <a:pPr marL="0" indent="0" algn="l" fontAlgn="ctr" latinLnBrk="1">
                        <a:buFont typeface="+mj-ea"/>
                        <a:buNone/>
                      </a:pPr>
                      <a:r>
                        <a:rPr lang="ko-KR" altLang="en-US" sz="900" b="0" spc="-15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블랙박스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spc="-15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spc="-150" dirty="0">
                          <a:latin typeface="+mn-ea"/>
                          <a:ea typeface="+mn-ea"/>
                        </a:rPr>
                        <a:t>4WD(4</a:t>
                      </a:r>
                      <a:r>
                        <a:rPr lang="ko-KR" altLang="en-US" sz="900" b="0" spc="-150" dirty="0" err="1">
                          <a:latin typeface="+mn-ea"/>
                          <a:ea typeface="+mn-ea"/>
                        </a:rPr>
                        <a:t>륜구동</a:t>
                      </a:r>
                      <a:r>
                        <a:rPr lang="en-US" altLang="ko-KR" sz="900" b="0" spc="-15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spc="-15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스톱앤고</a:t>
                      </a:r>
                      <a:r>
                        <a:rPr lang="en-US" altLang="ko-KR" sz="900" b="0" i="0" kern="1200" spc="-15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(ISG)</a:t>
                      </a:r>
                      <a:endParaRPr lang="ko-KR" altLang="en-US" sz="900" b="0" i="0" kern="1200" spc="-15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spc="-15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spc="-15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2687"/>
                  </a:ext>
                </a:extLst>
              </a:tr>
            </a:tbl>
          </a:graphicData>
        </a:graphic>
      </p:graphicFrame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051799E7-B788-42F5-AC24-7155601FAB20}"/>
              </a:ext>
            </a:extLst>
          </p:cNvPr>
          <p:cNvGrpSpPr/>
          <p:nvPr/>
        </p:nvGrpSpPr>
        <p:grpSpPr>
          <a:xfrm>
            <a:off x="7528609" y="4428315"/>
            <a:ext cx="360040" cy="215444"/>
            <a:chOff x="8794204" y="4401737"/>
            <a:chExt cx="360040" cy="215444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2B6993E-D364-4240-AE82-669CB6566A10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664F939-219B-4A9E-86C9-EF2A2ABECD1D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E32F6F07-5CB4-4391-9A0B-6D83025EE36A}"/>
              </a:ext>
            </a:extLst>
          </p:cNvPr>
          <p:cNvGrpSpPr/>
          <p:nvPr/>
        </p:nvGrpSpPr>
        <p:grpSpPr>
          <a:xfrm>
            <a:off x="1479937" y="4428315"/>
            <a:ext cx="360040" cy="485724"/>
            <a:chOff x="1195724" y="4466195"/>
            <a:chExt cx="360040" cy="485724"/>
          </a:xfrm>
        </p:grpSpPr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695DDFAB-EAC9-4D2A-8A7D-639DE9D45835}"/>
                </a:ext>
              </a:extLst>
            </p:cNvPr>
            <p:cNvGrpSpPr/>
            <p:nvPr/>
          </p:nvGrpSpPr>
          <p:grpSpPr>
            <a:xfrm>
              <a:off x="1195724" y="4466195"/>
              <a:ext cx="360040" cy="215444"/>
              <a:chOff x="8794204" y="4401737"/>
              <a:chExt cx="360040" cy="215444"/>
            </a:xfrm>
          </p:grpSpPr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379DE917-81A1-4A26-AD0B-A88ACDFE0B79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04E4146-8E54-4DF3-853E-0DAFF3AE34F1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1E0706E-8AAE-421A-95E0-C5830C8E114D}"/>
                </a:ext>
              </a:extLst>
            </p:cNvPr>
            <p:cNvGrpSpPr/>
            <p:nvPr/>
          </p:nvGrpSpPr>
          <p:grpSpPr>
            <a:xfrm>
              <a:off x="1195724" y="4736475"/>
              <a:ext cx="360040" cy="215444"/>
              <a:chOff x="8794204" y="4401737"/>
              <a:chExt cx="360040" cy="215444"/>
            </a:xfrm>
          </p:grpSpPr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E6A6A4A2-05B8-410C-A19F-04EC210C46A8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1E1875AD-FCCB-46AB-906A-2F2DCF8F5CBD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7B7B4BE1-8615-4E08-9956-66D457124345}"/>
              </a:ext>
            </a:extLst>
          </p:cNvPr>
          <p:cNvGrpSpPr/>
          <p:nvPr/>
        </p:nvGrpSpPr>
        <p:grpSpPr>
          <a:xfrm>
            <a:off x="2920097" y="4428315"/>
            <a:ext cx="360040" cy="485724"/>
            <a:chOff x="2271931" y="4456411"/>
            <a:chExt cx="360040" cy="485724"/>
          </a:xfrm>
        </p:grpSpPr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008818FF-600A-45A3-9282-3C748D08158F}"/>
                </a:ext>
              </a:extLst>
            </p:cNvPr>
            <p:cNvGrpSpPr/>
            <p:nvPr/>
          </p:nvGrpSpPr>
          <p:grpSpPr>
            <a:xfrm>
              <a:off x="2271931" y="4456411"/>
              <a:ext cx="360040" cy="215444"/>
              <a:chOff x="8794204" y="4401737"/>
              <a:chExt cx="360040" cy="215444"/>
            </a:xfrm>
          </p:grpSpPr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1C4E5163-BE88-4D69-8915-BE55D64F4619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9428480E-1A6F-45F1-BBE3-3ADE3C8CFAC5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CD5A38DF-0498-40B8-9532-8FE0FD070C01}"/>
                </a:ext>
              </a:extLst>
            </p:cNvPr>
            <p:cNvGrpSpPr/>
            <p:nvPr/>
          </p:nvGrpSpPr>
          <p:grpSpPr>
            <a:xfrm>
              <a:off x="2271931" y="4726691"/>
              <a:ext cx="360040" cy="215444"/>
              <a:chOff x="8794204" y="4401737"/>
              <a:chExt cx="360040" cy="215444"/>
            </a:xfrm>
          </p:grpSpPr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BDFB489F-5390-4B55-8956-DE1A12ACC513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9969CB6-1C71-4B26-BD2D-EE2F73D14917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9F479389-25D8-41E2-8FE5-6041AC4AF656}"/>
              </a:ext>
            </a:extLst>
          </p:cNvPr>
          <p:cNvGrpSpPr/>
          <p:nvPr/>
        </p:nvGrpSpPr>
        <p:grpSpPr>
          <a:xfrm>
            <a:off x="5872424" y="4428315"/>
            <a:ext cx="360041" cy="485724"/>
            <a:chOff x="3959805" y="4416776"/>
            <a:chExt cx="360041" cy="485724"/>
          </a:xfrm>
        </p:grpSpPr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CCD7D6D1-9EA4-4357-A8A4-1F2F60E7A943}"/>
                </a:ext>
              </a:extLst>
            </p:cNvPr>
            <p:cNvGrpSpPr/>
            <p:nvPr/>
          </p:nvGrpSpPr>
          <p:grpSpPr>
            <a:xfrm>
              <a:off x="3959805" y="4416776"/>
              <a:ext cx="360040" cy="215444"/>
              <a:chOff x="8794204" y="4401737"/>
              <a:chExt cx="360040" cy="215444"/>
            </a:xfrm>
          </p:grpSpPr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74343CF3-CC27-46CC-98B3-90E8C71B2CA1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33352E7-BF8A-4FE1-9EBF-7244CAC4D8E2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6C45CEA5-373F-4054-90FD-15D758E6CFD4}"/>
                </a:ext>
              </a:extLst>
            </p:cNvPr>
            <p:cNvGrpSpPr/>
            <p:nvPr/>
          </p:nvGrpSpPr>
          <p:grpSpPr>
            <a:xfrm>
              <a:off x="3959806" y="4687056"/>
              <a:ext cx="360040" cy="215444"/>
              <a:chOff x="8794204" y="4401737"/>
              <a:chExt cx="360040" cy="215444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131E81E3-EC15-4A17-8564-847DF7A747BC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622DFE3-3EF7-4973-B77A-79196A1BF07F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22" name="그림 221">
            <a:extLst>
              <a:ext uri="{FF2B5EF4-FFF2-40B4-BE49-F238E27FC236}">
                <a16:creationId xmlns:a16="http://schemas.microsoft.com/office/drawing/2014/main" id="{751DD725-2C2E-4C44-A377-E5836E049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61" y="3235863"/>
            <a:ext cx="7520419" cy="854593"/>
          </a:xfrm>
          <a:prstGeom prst="rect">
            <a:avLst/>
          </a:prstGeom>
        </p:spPr>
      </p:pic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1535281-8C94-46E3-BE0D-96AE41936780}"/>
              </a:ext>
            </a:extLst>
          </p:cNvPr>
          <p:cNvSpPr/>
          <p:nvPr/>
        </p:nvSpPr>
        <p:spPr>
          <a:xfrm>
            <a:off x="4607074" y="3336590"/>
            <a:ext cx="645886" cy="4900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00A9A4E-3B2B-4D21-A995-18FFF8857636}"/>
              </a:ext>
            </a:extLst>
          </p:cNvPr>
          <p:cNvSpPr/>
          <p:nvPr/>
        </p:nvSpPr>
        <p:spPr>
          <a:xfrm>
            <a:off x="4200507" y="3288437"/>
            <a:ext cx="645885" cy="71300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pic>
        <p:nvPicPr>
          <p:cNvPr id="225" name="그림 224">
            <a:extLst>
              <a:ext uri="{FF2B5EF4-FFF2-40B4-BE49-F238E27FC236}">
                <a16:creationId xmlns:a16="http://schemas.microsoft.com/office/drawing/2014/main" id="{DC4229AF-F21A-450C-9933-65E3EBDFF0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9678" y="3217929"/>
            <a:ext cx="776414" cy="594551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8AB3CD01-883C-479D-984E-6E99B5D45D85}"/>
              </a:ext>
            </a:extLst>
          </p:cNvPr>
          <p:cNvSpPr txBox="1"/>
          <p:nvPr/>
        </p:nvSpPr>
        <p:spPr>
          <a:xfrm>
            <a:off x="3955115" y="3805592"/>
            <a:ext cx="1024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spc="-150" dirty="0">
                <a:solidFill>
                  <a:schemeClr val="bg1">
                    <a:lumMod val="65000"/>
                  </a:schemeClr>
                </a:solidFill>
              </a:rPr>
              <a:t>통풍시트</a:t>
            </a: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AC3D057-7281-41BC-AA8F-AE0BF4EC0A0D}"/>
              </a:ext>
            </a:extLst>
          </p:cNvPr>
          <p:cNvGrpSpPr/>
          <p:nvPr/>
        </p:nvGrpSpPr>
        <p:grpSpPr>
          <a:xfrm>
            <a:off x="4432265" y="4417547"/>
            <a:ext cx="360040" cy="485724"/>
            <a:chOff x="2271931" y="4456411"/>
            <a:chExt cx="360040" cy="485724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4D99BB5D-B05F-45CA-B6C7-1CDDEE4AA75B}"/>
                </a:ext>
              </a:extLst>
            </p:cNvPr>
            <p:cNvGrpSpPr/>
            <p:nvPr/>
          </p:nvGrpSpPr>
          <p:grpSpPr>
            <a:xfrm>
              <a:off x="2271931" y="4456411"/>
              <a:ext cx="360040" cy="215444"/>
              <a:chOff x="8794204" y="4401737"/>
              <a:chExt cx="360040" cy="215444"/>
            </a:xfrm>
          </p:grpSpPr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FF3DBA53-9C20-4810-A64A-863759CA23FD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10EBB775-221A-440B-A9D2-B1DA59ECC120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8F564313-3B54-459E-8F45-BE12F1DB8784}"/>
                </a:ext>
              </a:extLst>
            </p:cNvPr>
            <p:cNvGrpSpPr/>
            <p:nvPr/>
          </p:nvGrpSpPr>
          <p:grpSpPr>
            <a:xfrm>
              <a:off x="2271931" y="4726691"/>
              <a:ext cx="360040" cy="215444"/>
              <a:chOff x="8794204" y="4401737"/>
              <a:chExt cx="360040" cy="215444"/>
            </a:xfrm>
          </p:grpSpPr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521CB12A-67BA-44F6-9076-813DD40B7B3E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0E4AB74-930B-4200-A10B-F1CFB158A9EF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79469234-A6B7-4F27-9C14-1A32FACE45B6}"/>
              </a:ext>
            </a:extLst>
          </p:cNvPr>
          <p:cNvSpPr txBox="1"/>
          <p:nvPr/>
        </p:nvSpPr>
        <p:spPr>
          <a:xfrm>
            <a:off x="379299" y="4992827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&gt; </a:t>
            </a:r>
            <a:r>
              <a:rPr lang="ko-KR" altLang="en-US" sz="900" b="1" dirty="0"/>
              <a:t>기본사양</a:t>
            </a:r>
          </a:p>
        </p:txBody>
      </p:sp>
      <p:graphicFrame>
        <p:nvGraphicFramePr>
          <p:cNvPr id="235" name="표 234">
            <a:extLst>
              <a:ext uri="{FF2B5EF4-FFF2-40B4-BE49-F238E27FC236}">
                <a16:creationId xmlns:a16="http://schemas.microsoft.com/office/drawing/2014/main" id="{2D784009-F213-4657-B99A-1C25A6FB435F}"/>
              </a:ext>
            </a:extLst>
          </p:cNvPr>
          <p:cNvGraphicFramePr>
            <a:graphicFrameLocks noGrp="1"/>
          </p:cNvGraphicFramePr>
          <p:nvPr/>
        </p:nvGraphicFramePr>
        <p:xfrm>
          <a:off x="379300" y="5230624"/>
          <a:ext cx="7501580" cy="490048"/>
        </p:xfrm>
        <a:graphic>
          <a:graphicData uri="http://schemas.openxmlformats.org/drawingml/2006/table">
            <a:tbl>
              <a:tblPr/>
              <a:tblGrid>
                <a:gridCol w="1087728">
                  <a:extLst>
                    <a:ext uri="{9D8B030D-6E8A-4147-A177-3AD203B41FA5}">
                      <a16:colId xmlns:a16="http://schemas.microsoft.com/office/drawing/2014/main" val="1914606"/>
                    </a:ext>
                  </a:extLst>
                </a:gridCol>
                <a:gridCol w="412588">
                  <a:extLst>
                    <a:ext uri="{9D8B030D-6E8A-4147-A177-3AD203B41FA5}">
                      <a16:colId xmlns:a16="http://schemas.microsoft.com/office/drawing/2014/main" val="3031229146"/>
                    </a:ext>
                  </a:extLst>
                </a:gridCol>
                <a:gridCol w="1087728">
                  <a:extLst>
                    <a:ext uri="{9D8B030D-6E8A-4147-A177-3AD203B41FA5}">
                      <a16:colId xmlns:a16="http://schemas.microsoft.com/office/drawing/2014/main" val="207999266"/>
                    </a:ext>
                  </a:extLst>
                </a:gridCol>
                <a:gridCol w="412588">
                  <a:extLst>
                    <a:ext uri="{9D8B030D-6E8A-4147-A177-3AD203B41FA5}">
                      <a16:colId xmlns:a16="http://schemas.microsoft.com/office/drawing/2014/main" val="1125225339"/>
                    </a:ext>
                  </a:extLst>
                </a:gridCol>
                <a:gridCol w="1087728">
                  <a:extLst>
                    <a:ext uri="{9D8B030D-6E8A-4147-A177-3AD203B41FA5}">
                      <a16:colId xmlns:a16="http://schemas.microsoft.com/office/drawing/2014/main" val="1010562390"/>
                    </a:ext>
                  </a:extLst>
                </a:gridCol>
                <a:gridCol w="412588">
                  <a:extLst>
                    <a:ext uri="{9D8B030D-6E8A-4147-A177-3AD203B41FA5}">
                      <a16:colId xmlns:a16="http://schemas.microsoft.com/office/drawing/2014/main" val="3534209786"/>
                    </a:ext>
                  </a:extLst>
                </a:gridCol>
                <a:gridCol w="1087728">
                  <a:extLst>
                    <a:ext uri="{9D8B030D-6E8A-4147-A177-3AD203B41FA5}">
                      <a16:colId xmlns:a16="http://schemas.microsoft.com/office/drawing/2014/main" val="1724810617"/>
                    </a:ext>
                  </a:extLst>
                </a:gridCol>
                <a:gridCol w="412588">
                  <a:extLst>
                    <a:ext uri="{9D8B030D-6E8A-4147-A177-3AD203B41FA5}">
                      <a16:colId xmlns:a16="http://schemas.microsoft.com/office/drawing/2014/main" val="3570451073"/>
                    </a:ext>
                  </a:extLst>
                </a:gridCol>
                <a:gridCol w="1087728">
                  <a:extLst>
                    <a:ext uri="{9D8B030D-6E8A-4147-A177-3AD203B41FA5}">
                      <a16:colId xmlns:a16="http://schemas.microsoft.com/office/drawing/2014/main" val="695379207"/>
                    </a:ext>
                  </a:extLst>
                </a:gridCol>
                <a:gridCol w="412588">
                  <a:extLst>
                    <a:ext uri="{9D8B030D-6E8A-4147-A177-3AD203B41FA5}">
                      <a16:colId xmlns:a16="http://schemas.microsoft.com/office/drawing/2014/main" val="662233768"/>
                    </a:ext>
                  </a:extLst>
                </a:gridCol>
              </a:tblGrid>
              <a:tr h="245024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전자동 에어컨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알루미늄휠</a:t>
                      </a: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HID/LED </a:t>
                      </a:r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헤드램프</a:t>
                      </a:r>
                      <a:endParaRPr lang="en-US" altLang="ko-KR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가죽시트</a:t>
                      </a:r>
                      <a:endParaRPr lang="en-US" altLang="ko-KR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전동시트</a:t>
                      </a:r>
                      <a:endParaRPr lang="en-US" altLang="ko-KR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97967"/>
                  </a:ext>
                </a:extLst>
              </a:tr>
              <a:tr h="245024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열선시트</a:t>
                      </a:r>
                      <a:endParaRPr lang="en-US" altLang="ko-KR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통풍시트</a:t>
                      </a:r>
                      <a:endParaRPr lang="en-US" altLang="ko-KR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CD/MP3 </a:t>
                      </a:r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플레이어</a:t>
                      </a:r>
                      <a:endParaRPr lang="en-US" altLang="ko-KR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2687"/>
                  </a:ext>
                </a:extLst>
              </a:tr>
            </a:tbl>
          </a:graphicData>
        </a:graphic>
      </p:graphicFrame>
      <p:sp>
        <p:nvSpPr>
          <p:cNvPr id="236" name="TextBox 235">
            <a:extLst>
              <a:ext uri="{FF2B5EF4-FFF2-40B4-BE49-F238E27FC236}">
                <a16:creationId xmlns:a16="http://schemas.microsoft.com/office/drawing/2014/main" id="{1323495D-90FD-48C6-BEBB-CFE39EB0EB40}"/>
              </a:ext>
            </a:extLst>
          </p:cNvPr>
          <p:cNvSpPr txBox="1"/>
          <p:nvPr/>
        </p:nvSpPr>
        <p:spPr>
          <a:xfrm>
            <a:off x="379299" y="577822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&gt; </a:t>
            </a:r>
            <a:r>
              <a:rPr lang="ko-KR" altLang="en-US" sz="900" b="1" dirty="0"/>
              <a:t>안전사양</a:t>
            </a:r>
          </a:p>
        </p:txBody>
      </p:sp>
      <p:graphicFrame>
        <p:nvGraphicFramePr>
          <p:cNvPr id="237" name="표 236">
            <a:extLst>
              <a:ext uri="{FF2B5EF4-FFF2-40B4-BE49-F238E27FC236}">
                <a16:creationId xmlns:a16="http://schemas.microsoft.com/office/drawing/2014/main" id="{A43B4985-A666-4112-A719-F777490253C3}"/>
              </a:ext>
            </a:extLst>
          </p:cNvPr>
          <p:cNvGraphicFramePr>
            <a:graphicFrameLocks noGrp="1"/>
          </p:cNvGraphicFramePr>
          <p:nvPr/>
        </p:nvGraphicFramePr>
        <p:xfrm>
          <a:off x="379298" y="6016022"/>
          <a:ext cx="7501585" cy="473624"/>
        </p:xfrm>
        <a:graphic>
          <a:graphicData uri="http://schemas.openxmlformats.org/drawingml/2006/table">
            <a:tbl>
              <a:tblPr/>
              <a:tblGrid>
                <a:gridCol w="1087729">
                  <a:extLst>
                    <a:ext uri="{9D8B030D-6E8A-4147-A177-3AD203B41FA5}">
                      <a16:colId xmlns:a16="http://schemas.microsoft.com/office/drawing/2014/main" val="1914606"/>
                    </a:ext>
                  </a:extLst>
                </a:gridCol>
                <a:gridCol w="412588">
                  <a:extLst>
                    <a:ext uri="{9D8B030D-6E8A-4147-A177-3AD203B41FA5}">
                      <a16:colId xmlns:a16="http://schemas.microsoft.com/office/drawing/2014/main" val="3031229146"/>
                    </a:ext>
                  </a:extLst>
                </a:gridCol>
                <a:gridCol w="1087729">
                  <a:extLst>
                    <a:ext uri="{9D8B030D-6E8A-4147-A177-3AD203B41FA5}">
                      <a16:colId xmlns:a16="http://schemas.microsoft.com/office/drawing/2014/main" val="207999266"/>
                    </a:ext>
                  </a:extLst>
                </a:gridCol>
                <a:gridCol w="412588">
                  <a:extLst>
                    <a:ext uri="{9D8B030D-6E8A-4147-A177-3AD203B41FA5}">
                      <a16:colId xmlns:a16="http://schemas.microsoft.com/office/drawing/2014/main" val="1125225339"/>
                    </a:ext>
                  </a:extLst>
                </a:gridCol>
                <a:gridCol w="1087729">
                  <a:extLst>
                    <a:ext uri="{9D8B030D-6E8A-4147-A177-3AD203B41FA5}">
                      <a16:colId xmlns:a16="http://schemas.microsoft.com/office/drawing/2014/main" val="1010562390"/>
                    </a:ext>
                  </a:extLst>
                </a:gridCol>
                <a:gridCol w="412588">
                  <a:extLst>
                    <a:ext uri="{9D8B030D-6E8A-4147-A177-3AD203B41FA5}">
                      <a16:colId xmlns:a16="http://schemas.microsoft.com/office/drawing/2014/main" val="3534209786"/>
                    </a:ext>
                  </a:extLst>
                </a:gridCol>
                <a:gridCol w="1087729">
                  <a:extLst>
                    <a:ext uri="{9D8B030D-6E8A-4147-A177-3AD203B41FA5}">
                      <a16:colId xmlns:a16="http://schemas.microsoft.com/office/drawing/2014/main" val="1724810617"/>
                    </a:ext>
                  </a:extLst>
                </a:gridCol>
                <a:gridCol w="412588">
                  <a:extLst>
                    <a:ext uri="{9D8B030D-6E8A-4147-A177-3AD203B41FA5}">
                      <a16:colId xmlns:a16="http://schemas.microsoft.com/office/drawing/2014/main" val="3570451073"/>
                    </a:ext>
                  </a:extLst>
                </a:gridCol>
                <a:gridCol w="1087729">
                  <a:extLst>
                    <a:ext uri="{9D8B030D-6E8A-4147-A177-3AD203B41FA5}">
                      <a16:colId xmlns:a16="http://schemas.microsoft.com/office/drawing/2014/main" val="695379207"/>
                    </a:ext>
                  </a:extLst>
                </a:gridCol>
                <a:gridCol w="412588">
                  <a:extLst>
                    <a:ext uri="{9D8B030D-6E8A-4147-A177-3AD203B41FA5}">
                      <a16:colId xmlns:a16="http://schemas.microsoft.com/office/drawing/2014/main" val="662233768"/>
                    </a:ext>
                  </a:extLst>
                </a:gridCol>
              </a:tblGrid>
              <a:tr h="245024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에어백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운전석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에어백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kern="1200" spc="-1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동반석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에어백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사이드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에어백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커튼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 typeface="+mj-ea"/>
                        <a:buNone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9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ESP/VDC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TPMS(</a:t>
                      </a:r>
                      <a:r>
                        <a:rPr lang="ko-KR" altLang="en-US" sz="900" b="0" i="0" kern="1200" spc="-1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타이어공기압</a:t>
                      </a:r>
                      <a:r>
                        <a:rPr lang="en-US" altLang="ko-KR" sz="900" b="0" i="0" kern="1200" spc="-1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8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900" b="0" i="0" kern="1200" spc="-1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2687"/>
                  </a:ext>
                </a:extLst>
              </a:tr>
            </a:tbl>
          </a:graphicData>
        </a:graphic>
      </p:graphicFrame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E19A863F-34C8-444F-8E1C-F56A5E704246}"/>
              </a:ext>
            </a:extLst>
          </p:cNvPr>
          <p:cNvGrpSpPr/>
          <p:nvPr/>
        </p:nvGrpSpPr>
        <p:grpSpPr>
          <a:xfrm>
            <a:off x="7528608" y="5257419"/>
            <a:ext cx="360040" cy="215444"/>
            <a:chOff x="8794204" y="4401737"/>
            <a:chExt cx="360040" cy="215444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335495AC-3754-445B-A0B9-97C069129D26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0EF23C3-D8B5-47F1-857A-E32D263FF108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EE35A93D-58C0-43AA-AB8E-EC27A4DB8BD9}"/>
              </a:ext>
            </a:extLst>
          </p:cNvPr>
          <p:cNvGrpSpPr/>
          <p:nvPr/>
        </p:nvGrpSpPr>
        <p:grpSpPr>
          <a:xfrm>
            <a:off x="1479936" y="5257419"/>
            <a:ext cx="360040" cy="485724"/>
            <a:chOff x="1195724" y="4466195"/>
            <a:chExt cx="360040" cy="485724"/>
          </a:xfrm>
        </p:grpSpPr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DCFB080C-EB3A-4850-AA8F-A5991744F277}"/>
                </a:ext>
              </a:extLst>
            </p:cNvPr>
            <p:cNvGrpSpPr/>
            <p:nvPr/>
          </p:nvGrpSpPr>
          <p:grpSpPr>
            <a:xfrm>
              <a:off x="1195724" y="4466195"/>
              <a:ext cx="360040" cy="215444"/>
              <a:chOff x="8794204" y="4401737"/>
              <a:chExt cx="360040" cy="215444"/>
            </a:xfrm>
          </p:grpSpPr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F4AB9C97-C86F-463B-A216-570FD1D4D082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19BC756E-6CD2-46E6-9706-A9896E99A200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A8309A14-D432-4C8D-BA21-A216051C88E9}"/>
                </a:ext>
              </a:extLst>
            </p:cNvPr>
            <p:cNvGrpSpPr/>
            <p:nvPr/>
          </p:nvGrpSpPr>
          <p:grpSpPr>
            <a:xfrm>
              <a:off x="1195724" y="4736475"/>
              <a:ext cx="360040" cy="215444"/>
              <a:chOff x="8794204" y="4401737"/>
              <a:chExt cx="360040" cy="215444"/>
            </a:xfrm>
          </p:grpSpPr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1AA4A430-10DF-4993-80FF-803BBA4D4CF6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FD0DD47-8E43-4BBE-8EA8-723F2F153F8A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346F97FB-630D-4FD3-A755-34FFAF95D995}"/>
              </a:ext>
            </a:extLst>
          </p:cNvPr>
          <p:cNvGrpSpPr/>
          <p:nvPr/>
        </p:nvGrpSpPr>
        <p:grpSpPr>
          <a:xfrm>
            <a:off x="2920096" y="5257419"/>
            <a:ext cx="360040" cy="485724"/>
            <a:chOff x="2271931" y="4456411"/>
            <a:chExt cx="360040" cy="485724"/>
          </a:xfrm>
        </p:grpSpPr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2ED8A74E-1382-4F2A-A3E9-604EBEF68D22}"/>
                </a:ext>
              </a:extLst>
            </p:cNvPr>
            <p:cNvGrpSpPr/>
            <p:nvPr/>
          </p:nvGrpSpPr>
          <p:grpSpPr>
            <a:xfrm>
              <a:off x="2271931" y="4456411"/>
              <a:ext cx="360040" cy="215444"/>
              <a:chOff x="8794204" y="4401737"/>
              <a:chExt cx="360040" cy="215444"/>
            </a:xfrm>
          </p:grpSpPr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72B4B89D-5BE0-466B-BD20-33200A768DEB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1DB0E3E-EF69-455F-9993-34A4C0CC5214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BDD054D3-2F72-47DE-9674-5FC8107B821C}"/>
                </a:ext>
              </a:extLst>
            </p:cNvPr>
            <p:cNvGrpSpPr/>
            <p:nvPr/>
          </p:nvGrpSpPr>
          <p:grpSpPr>
            <a:xfrm>
              <a:off x="2271931" y="4726691"/>
              <a:ext cx="360040" cy="215444"/>
              <a:chOff x="8794204" y="4401737"/>
              <a:chExt cx="360040" cy="215444"/>
            </a:xfrm>
          </p:grpSpPr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12B5C491-ED56-42F2-9E16-197488B8B85E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A4DD508-D7A5-434C-BC1A-2A6D0CF22BDB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853D59AC-8DFA-4FA9-9FEE-0843B18DEF53}"/>
              </a:ext>
            </a:extLst>
          </p:cNvPr>
          <p:cNvGrpSpPr/>
          <p:nvPr/>
        </p:nvGrpSpPr>
        <p:grpSpPr>
          <a:xfrm>
            <a:off x="5872423" y="5257419"/>
            <a:ext cx="360041" cy="485724"/>
            <a:chOff x="3959805" y="4416776"/>
            <a:chExt cx="360041" cy="485724"/>
          </a:xfrm>
        </p:grpSpPr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B3BFF435-2F7E-4343-ACA6-9EB618073F21}"/>
                </a:ext>
              </a:extLst>
            </p:cNvPr>
            <p:cNvGrpSpPr/>
            <p:nvPr/>
          </p:nvGrpSpPr>
          <p:grpSpPr>
            <a:xfrm>
              <a:off x="3959805" y="4416776"/>
              <a:ext cx="360040" cy="215444"/>
              <a:chOff x="8794204" y="4401737"/>
              <a:chExt cx="360040" cy="215444"/>
            </a:xfrm>
          </p:grpSpPr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5D731EB7-8807-4E34-88CF-C427E150F7C2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A9D95CD-8112-415E-A6FA-076B1F0E9553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91B34F3E-5CE2-46B6-A2D1-ED66FDF73BF2}"/>
                </a:ext>
              </a:extLst>
            </p:cNvPr>
            <p:cNvGrpSpPr/>
            <p:nvPr/>
          </p:nvGrpSpPr>
          <p:grpSpPr>
            <a:xfrm>
              <a:off x="3959806" y="4687056"/>
              <a:ext cx="360040" cy="215444"/>
              <a:chOff x="8794204" y="4401737"/>
              <a:chExt cx="360040" cy="215444"/>
            </a:xfrm>
          </p:grpSpPr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id="{58837D52-89E5-420C-94A8-95E51F7B4A2B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EA7B3F9E-8E93-4259-80B2-21CF7C624818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5BDE97F-A86C-4DD2-94F2-0343BB2F93CA}"/>
              </a:ext>
            </a:extLst>
          </p:cNvPr>
          <p:cNvGrpSpPr/>
          <p:nvPr/>
        </p:nvGrpSpPr>
        <p:grpSpPr>
          <a:xfrm>
            <a:off x="4432264" y="5246651"/>
            <a:ext cx="360040" cy="485724"/>
            <a:chOff x="2271931" y="4456411"/>
            <a:chExt cx="360040" cy="485724"/>
          </a:xfrm>
        </p:grpSpPr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6955F79C-B7FE-4FED-B0D8-3B3A29200791}"/>
                </a:ext>
              </a:extLst>
            </p:cNvPr>
            <p:cNvGrpSpPr/>
            <p:nvPr/>
          </p:nvGrpSpPr>
          <p:grpSpPr>
            <a:xfrm>
              <a:off x="2271931" y="4456411"/>
              <a:ext cx="360040" cy="215444"/>
              <a:chOff x="8794204" y="4401737"/>
              <a:chExt cx="360040" cy="215444"/>
            </a:xfrm>
          </p:grpSpPr>
          <p:sp>
            <p:nvSpPr>
              <p:cNvPr id="267" name="타원 266">
                <a:extLst>
                  <a:ext uri="{FF2B5EF4-FFF2-40B4-BE49-F238E27FC236}">
                    <a16:creationId xmlns:a16="http://schemas.microsoft.com/office/drawing/2014/main" id="{62DC7D50-3026-4516-9228-A169F33185C0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690532C-306C-4B13-93D6-70722F4AADD0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591C01FC-92D7-426F-9E3D-4C748FEEAC72}"/>
                </a:ext>
              </a:extLst>
            </p:cNvPr>
            <p:cNvGrpSpPr/>
            <p:nvPr/>
          </p:nvGrpSpPr>
          <p:grpSpPr>
            <a:xfrm>
              <a:off x="2271931" y="4726691"/>
              <a:ext cx="360040" cy="215444"/>
              <a:chOff x="8794204" y="4401737"/>
              <a:chExt cx="360040" cy="215444"/>
            </a:xfrm>
          </p:grpSpPr>
          <p:sp>
            <p:nvSpPr>
              <p:cNvPr id="265" name="타원 264">
                <a:extLst>
                  <a:ext uri="{FF2B5EF4-FFF2-40B4-BE49-F238E27FC236}">
                    <a16:creationId xmlns:a16="http://schemas.microsoft.com/office/drawing/2014/main" id="{A17640C2-F132-41B5-9129-F2683C0038E8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8153613-FB93-4D30-A693-33BC3ABE2D58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818836CB-D232-482B-85E4-1C495B2F7BAC}"/>
              </a:ext>
            </a:extLst>
          </p:cNvPr>
          <p:cNvGrpSpPr/>
          <p:nvPr/>
        </p:nvGrpSpPr>
        <p:grpSpPr>
          <a:xfrm>
            <a:off x="7536160" y="6039620"/>
            <a:ext cx="360040" cy="215444"/>
            <a:chOff x="8794204" y="4401737"/>
            <a:chExt cx="360040" cy="215444"/>
          </a:xfrm>
        </p:grpSpPr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9314F856-253D-48B0-9568-ACD3E34ECD39}"/>
                </a:ext>
              </a:extLst>
            </p:cNvPr>
            <p:cNvSpPr/>
            <p:nvPr/>
          </p:nvSpPr>
          <p:spPr>
            <a:xfrm>
              <a:off x="8904312" y="443711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3FF1AEB-5201-4534-B7F8-A504356B4E7A}"/>
                </a:ext>
              </a:extLst>
            </p:cNvPr>
            <p:cNvSpPr txBox="1"/>
            <p:nvPr/>
          </p:nvSpPr>
          <p:spPr>
            <a:xfrm>
              <a:off x="8794204" y="4401737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59691F31-2AE2-4BAD-B1AA-45E6280B2381}"/>
              </a:ext>
            </a:extLst>
          </p:cNvPr>
          <p:cNvGrpSpPr/>
          <p:nvPr/>
        </p:nvGrpSpPr>
        <p:grpSpPr>
          <a:xfrm>
            <a:off x="1487488" y="6039620"/>
            <a:ext cx="360040" cy="485724"/>
            <a:chOff x="1195724" y="4466195"/>
            <a:chExt cx="360040" cy="485724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0E543A73-49C7-4910-9B68-4EE20EB21695}"/>
                </a:ext>
              </a:extLst>
            </p:cNvPr>
            <p:cNvGrpSpPr/>
            <p:nvPr/>
          </p:nvGrpSpPr>
          <p:grpSpPr>
            <a:xfrm>
              <a:off x="1195724" y="4466195"/>
              <a:ext cx="360040" cy="215444"/>
              <a:chOff x="8794204" y="4401737"/>
              <a:chExt cx="360040" cy="215444"/>
            </a:xfrm>
          </p:grpSpPr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1276E6C9-2D94-49A8-88F5-34EBA67AC1BF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BBB89D95-4CEC-445B-A040-B37DFBC837E7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C9B930E3-437E-43EE-8CD9-43E012C229AD}"/>
                </a:ext>
              </a:extLst>
            </p:cNvPr>
            <p:cNvGrpSpPr/>
            <p:nvPr/>
          </p:nvGrpSpPr>
          <p:grpSpPr>
            <a:xfrm>
              <a:off x="1195724" y="4736475"/>
              <a:ext cx="360040" cy="215444"/>
              <a:chOff x="8794204" y="4401737"/>
              <a:chExt cx="360040" cy="215444"/>
            </a:xfrm>
          </p:grpSpPr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D56B2261-B79D-4719-95EA-C65853B9A70E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9723D083-C1CF-462F-93D6-009E81DBC677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B7C7EAA3-2E1C-4292-900D-17F4D396CDDC}"/>
              </a:ext>
            </a:extLst>
          </p:cNvPr>
          <p:cNvGrpSpPr/>
          <p:nvPr/>
        </p:nvGrpSpPr>
        <p:grpSpPr>
          <a:xfrm>
            <a:off x="2927648" y="6039620"/>
            <a:ext cx="360040" cy="485724"/>
            <a:chOff x="2271931" y="4456411"/>
            <a:chExt cx="360040" cy="485724"/>
          </a:xfrm>
        </p:grpSpPr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113CDC65-EFD1-4280-BBFD-1B93D07BBC2A}"/>
                </a:ext>
              </a:extLst>
            </p:cNvPr>
            <p:cNvGrpSpPr/>
            <p:nvPr/>
          </p:nvGrpSpPr>
          <p:grpSpPr>
            <a:xfrm>
              <a:off x="2271931" y="4456411"/>
              <a:ext cx="360040" cy="215444"/>
              <a:chOff x="8794204" y="4401737"/>
              <a:chExt cx="360040" cy="215444"/>
            </a:xfrm>
          </p:grpSpPr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86BE3194-AFD9-4292-80CA-2952D36CB0A0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06332748-C874-4DA3-A3E9-BC8A8820ADD3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F614217E-3C0F-4AAC-9980-1A65E670FE38}"/>
                </a:ext>
              </a:extLst>
            </p:cNvPr>
            <p:cNvGrpSpPr/>
            <p:nvPr/>
          </p:nvGrpSpPr>
          <p:grpSpPr>
            <a:xfrm>
              <a:off x="2271931" y="4726691"/>
              <a:ext cx="360040" cy="215444"/>
              <a:chOff x="8794204" y="4401737"/>
              <a:chExt cx="360040" cy="215444"/>
            </a:xfrm>
          </p:grpSpPr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485DD36C-CF9A-47B8-A99D-56150A74C9EC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5F12C0B0-5D3D-4CAB-9E8D-FB8901EB967F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38E2CD99-BA6B-42D1-8FCA-EC5CBECBA1D3}"/>
              </a:ext>
            </a:extLst>
          </p:cNvPr>
          <p:cNvGrpSpPr/>
          <p:nvPr/>
        </p:nvGrpSpPr>
        <p:grpSpPr>
          <a:xfrm>
            <a:off x="5879975" y="6039620"/>
            <a:ext cx="360041" cy="485724"/>
            <a:chOff x="3959805" y="4416776"/>
            <a:chExt cx="360041" cy="485724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2E042073-C4A8-463F-93FC-D867AFA2C906}"/>
                </a:ext>
              </a:extLst>
            </p:cNvPr>
            <p:cNvGrpSpPr/>
            <p:nvPr/>
          </p:nvGrpSpPr>
          <p:grpSpPr>
            <a:xfrm>
              <a:off x="3959805" y="4416776"/>
              <a:ext cx="360040" cy="215444"/>
              <a:chOff x="8794204" y="4401737"/>
              <a:chExt cx="360040" cy="215444"/>
            </a:xfrm>
          </p:grpSpPr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0DDD72FD-2EB4-4072-8F99-61EF1F139EDA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28C36F79-609D-44DF-AFFF-378CCBE233A1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26425187-DB19-4BD5-9E5E-DC320AB2CFCE}"/>
                </a:ext>
              </a:extLst>
            </p:cNvPr>
            <p:cNvGrpSpPr/>
            <p:nvPr/>
          </p:nvGrpSpPr>
          <p:grpSpPr>
            <a:xfrm>
              <a:off x="3959806" y="4687056"/>
              <a:ext cx="360040" cy="215444"/>
              <a:chOff x="8794204" y="4401737"/>
              <a:chExt cx="360040" cy="215444"/>
            </a:xfrm>
          </p:grpSpPr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A029D8FD-5A89-4DA4-893F-1E4AA83940E1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0EACA6C5-33C4-4A91-B2C7-ED41F56273DD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12D58FC1-231C-4EE5-94AE-52BF3CFA4D13}"/>
              </a:ext>
            </a:extLst>
          </p:cNvPr>
          <p:cNvGrpSpPr/>
          <p:nvPr/>
        </p:nvGrpSpPr>
        <p:grpSpPr>
          <a:xfrm>
            <a:off x="4439816" y="6028852"/>
            <a:ext cx="360040" cy="485724"/>
            <a:chOff x="2271931" y="4456411"/>
            <a:chExt cx="360040" cy="485724"/>
          </a:xfrm>
        </p:grpSpPr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FD6E0E5C-AD46-4808-8263-BA2443E8EC7A}"/>
                </a:ext>
              </a:extLst>
            </p:cNvPr>
            <p:cNvGrpSpPr/>
            <p:nvPr/>
          </p:nvGrpSpPr>
          <p:grpSpPr>
            <a:xfrm>
              <a:off x="2271931" y="4456411"/>
              <a:ext cx="360040" cy="215444"/>
              <a:chOff x="8794204" y="4401737"/>
              <a:chExt cx="360040" cy="215444"/>
            </a:xfrm>
          </p:grpSpPr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AA7B771F-5F2F-4EF6-84AE-EC7D6EF0F1EB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0FFCE01F-7DD8-43D6-8BFA-3F8E43298DCE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56A95768-2D5A-4E93-9116-E8B072AB3BAB}"/>
                </a:ext>
              </a:extLst>
            </p:cNvPr>
            <p:cNvGrpSpPr/>
            <p:nvPr/>
          </p:nvGrpSpPr>
          <p:grpSpPr>
            <a:xfrm>
              <a:off x="2271931" y="4726691"/>
              <a:ext cx="360040" cy="215444"/>
              <a:chOff x="8794204" y="4401737"/>
              <a:chExt cx="360040" cy="215444"/>
            </a:xfrm>
          </p:grpSpPr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F25EEA5C-FC48-4960-874C-3CF015EE3869}"/>
                  </a:ext>
                </a:extLst>
              </p:cNvPr>
              <p:cNvSpPr/>
              <p:nvPr/>
            </p:nvSpPr>
            <p:spPr>
              <a:xfrm>
                <a:off x="8904312" y="443711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D9CE9ED-4360-4A5C-AB83-FCE6E5C37D1C}"/>
                  </a:ext>
                </a:extLst>
              </p:cNvPr>
              <p:cNvSpPr txBox="1"/>
              <p:nvPr/>
            </p:nvSpPr>
            <p:spPr>
              <a:xfrm>
                <a:off x="8794204" y="440173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400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6400E8-51FF-47D2-90B4-A7BE4CDC2145}"/>
              </a:ext>
            </a:extLst>
          </p:cNvPr>
          <p:cNvSpPr txBox="1"/>
          <p:nvPr/>
        </p:nvSpPr>
        <p:spPr>
          <a:xfrm>
            <a:off x="-615696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612BEAA-D4C5-47F0-84F3-5F4F5EC3BDC7}"/>
              </a:ext>
            </a:extLst>
          </p:cNvPr>
          <p:cNvSpPr txBox="1"/>
          <p:nvPr/>
        </p:nvSpPr>
        <p:spPr>
          <a:xfrm>
            <a:off x="6193438" y="649720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DC8D45C3-AAA9-4ED1-A087-6568925E23B8}"/>
              </a:ext>
            </a:extLst>
          </p:cNvPr>
          <p:cNvSpPr/>
          <p:nvPr/>
        </p:nvSpPr>
        <p:spPr>
          <a:xfrm>
            <a:off x="206276" y="908720"/>
            <a:ext cx="54888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보험 처리이력  </a:t>
            </a:r>
            <a:r>
              <a:rPr lang="en-US" altLang="ko-KR" sz="1050" spc="-150" dirty="0">
                <a:latin typeface="+mj-ea"/>
                <a:ea typeface="+mj-ea"/>
              </a:rPr>
              <a:t>|</a:t>
            </a:r>
            <a:r>
              <a:rPr lang="en-US" altLang="ko-KR" sz="1050" b="1" dirty="0"/>
              <a:t>  </a:t>
            </a:r>
            <a:r>
              <a:rPr lang="ko-KR" altLang="en-US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보험 조회일 </a:t>
            </a:r>
            <a:r>
              <a:rPr lang="en-US" altLang="ko-KR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YYYY</a:t>
            </a:r>
            <a:r>
              <a:rPr lang="ko-KR" altLang="en-US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MM</a:t>
            </a:r>
            <a:r>
              <a:rPr lang="ko-KR" altLang="en-US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DD</a:t>
            </a:r>
            <a:r>
              <a:rPr lang="ko-KR" altLang="en-US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일 </a:t>
            </a:r>
            <a:endParaRPr lang="en-US" altLang="ko-KR" sz="105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83" name="표 382">
            <a:extLst>
              <a:ext uri="{FF2B5EF4-FFF2-40B4-BE49-F238E27FC236}">
                <a16:creationId xmlns:a16="http://schemas.microsoft.com/office/drawing/2014/main" id="{6E57C59A-10B4-47EC-8F9B-66AF93FC46B6}"/>
              </a:ext>
            </a:extLst>
          </p:cNvPr>
          <p:cNvGraphicFramePr>
            <a:graphicFrameLocks noGrp="1"/>
          </p:cNvGraphicFramePr>
          <p:nvPr/>
        </p:nvGraphicFramePr>
        <p:xfrm>
          <a:off x="279572" y="1262551"/>
          <a:ext cx="7601307" cy="972000"/>
        </p:xfrm>
        <a:graphic>
          <a:graphicData uri="http://schemas.openxmlformats.org/drawingml/2006/table">
            <a:tbl>
              <a:tblPr/>
              <a:tblGrid>
                <a:gridCol w="1208519">
                  <a:extLst>
                    <a:ext uri="{9D8B030D-6E8A-4147-A177-3AD203B41FA5}">
                      <a16:colId xmlns:a16="http://schemas.microsoft.com/office/drawing/2014/main" val="958584004"/>
                    </a:ext>
                  </a:extLst>
                </a:gridCol>
                <a:gridCol w="2010193">
                  <a:extLst>
                    <a:ext uri="{9D8B030D-6E8A-4147-A177-3AD203B41FA5}">
                      <a16:colId xmlns:a16="http://schemas.microsoft.com/office/drawing/2014/main" val="3886375650"/>
                    </a:ext>
                  </a:extLst>
                </a:gridCol>
                <a:gridCol w="1738886">
                  <a:extLst>
                    <a:ext uri="{9D8B030D-6E8A-4147-A177-3AD203B41FA5}">
                      <a16:colId xmlns:a16="http://schemas.microsoft.com/office/drawing/2014/main" val="3073457701"/>
                    </a:ext>
                  </a:extLst>
                </a:gridCol>
                <a:gridCol w="2643709">
                  <a:extLst>
                    <a:ext uri="{9D8B030D-6E8A-4147-A177-3AD203B41FA5}">
                      <a16:colId xmlns:a16="http://schemas.microsoft.com/office/drawing/2014/main" val="213515660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용도변경 이력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특수 사고이력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전손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0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침수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1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도난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0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3354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차량번호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보험사고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내차 피해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 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- 1,234,000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264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소유자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보험사고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타차</a:t>
                      </a:r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가해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 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- 0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45362"/>
                  </a:ext>
                </a:extLst>
              </a:tr>
            </a:tbl>
          </a:graphicData>
        </a:graphic>
      </p:graphicFrame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375002C7-A724-406A-A3A1-662221B1161C}"/>
              </a:ext>
            </a:extLst>
          </p:cNvPr>
          <p:cNvSpPr/>
          <p:nvPr/>
        </p:nvSpPr>
        <p:spPr>
          <a:xfrm>
            <a:off x="2580420" y="2310547"/>
            <a:ext cx="2999611" cy="318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>
                <a:latin typeface="+mj-ea"/>
              </a:rPr>
              <a:t>보험처리이력정보 보기</a:t>
            </a:r>
            <a:r>
              <a:rPr lang="en-US" altLang="ko-KR" sz="800" b="1" dirty="0">
                <a:latin typeface="+mj-ea"/>
              </a:rPr>
              <a:t>&gt;</a:t>
            </a:r>
            <a:endParaRPr lang="ko-KR" altLang="en-US" sz="800" b="1" dirty="0">
              <a:latin typeface="+mj-ea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7AE0482A-F603-4798-83CB-5CB4D28A578E}"/>
              </a:ext>
            </a:extLst>
          </p:cNvPr>
          <p:cNvSpPr/>
          <p:nvPr/>
        </p:nvSpPr>
        <p:spPr>
          <a:xfrm>
            <a:off x="228423" y="2788234"/>
            <a:ext cx="68467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성능</a:t>
            </a:r>
            <a:r>
              <a:rPr lang="en-US" altLang="ko-KR" sz="1050" b="1" dirty="0"/>
              <a:t>·</a:t>
            </a:r>
            <a:r>
              <a:rPr lang="ko-KR" altLang="en-US" sz="1050" b="1" dirty="0"/>
              <a:t>상태 점검 </a:t>
            </a:r>
            <a:r>
              <a:rPr lang="en-US" altLang="ko-KR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|  </a:t>
            </a:r>
            <a:r>
              <a:rPr lang="ko-KR" altLang="en-US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점검일 </a:t>
            </a:r>
            <a:r>
              <a:rPr lang="en-US" altLang="ko-KR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YYYY</a:t>
            </a:r>
            <a:r>
              <a:rPr lang="ko-KR" altLang="en-US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MM</a:t>
            </a:r>
            <a:r>
              <a:rPr lang="ko-KR" altLang="en-US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DD</a:t>
            </a:r>
            <a:r>
              <a:rPr lang="ko-KR" altLang="en-US" sz="105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일 </a:t>
            </a:r>
            <a:endParaRPr lang="en-US" altLang="ko-KR" sz="105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917334F7-C85F-4E2E-B6DE-56FBC41A28E8}"/>
              </a:ext>
            </a:extLst>
          </p:cNvPr>
          <p:cNvSpPr/>
          <p:nvPr/>
        </p:nvSpPr>
        <p:spPr>
          <a:xfrm>
            <a:off x="2575199" y="6095820"/>
            <a:ext cx="2999611" cy="318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>
                <a:latin typeface="+mj-ea"/>
              </a:rPr>
              <a:t>성능점검기록부 보기</a:t>
            </a:r>
            <a:r>
              <a:rPr lang="en-US" altLang="ko-KR" sz="800" b="1" dirty="0">
                <a:latin typeface="+mj-ea"/>
              </a:rPr>
              <a:t>&gt;</a:t>
            </a:r>
            <a:endParaRPr lang="ko-KR" altLang="en-US" sz="800" b="1" dirty="0">
              <a:latin typeface="+mj-ea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3E3644D4-D0C9-4AC5-9BE6-634CB5DEDAD2}"/>
              </a:ext>
            </a:extLst>
          </p:cNvPr>
          <p:cNvSpPr/>
          <p:nvPr/>
        </p:nvSpPr>
        <p:spPr>
          <a:xfrm>
            <a:off x="4447432" y="3072201"/>
            <a:ext cx="1624177" cy="9839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Car Front Image</a:t>
            </a: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4CAE5630-F29D-41A6-B225-B5A70D01EBBF}"/>
              </a:ext>
            </a:extLst>
          </p:cNvPr>
          <p:cNvSpPr/>
          <p:nvPr/>
        </p:nvSpPr>
        <p:spPr>
          <a:xfrm>
            <a:off x="6232643" y="3072201"/>
            <a:ext cx="1624176" cy="9839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Car Back Image</a:t>
            </a:r>
          </a:p>
        </p:txBody>
      </p:sp>
      <p:graphicFrame>
        <p:nvGraphicFramePr>
          <p:cNvPr id="394" name="표 393">
            <a:extLst>
              <a:ext uri="{FF2B5EF4-FFF2-40B4-BE49-F238E27FC236}">
                <a16:creationId xmlns:a16="http://schemas.microsoft.com/office/drawing/2014/main" id="{DF1A9236-6837-4FA2-8533-50C1D00C815D}"/>
              </a:ext>
            </a:extLst>
          </p:cNvPr>
          <p:cNvGraphicFramePr>
            <a:graphicFrameLocks noGrp="1"/>
          </p:cNvGraphicFramePr>
          <p:nvPr/>
        </p:nvGraphicFramePr>
        <p:xfrm>
          <a:off x="274347" y="5490391"/>
          <a:ext cx="7601314" cy="537360"/>
        </p:xfrm>
        <a:graphic>
          <a:graphicData uri="http://schemas.openxmlformats.org/drawingml/2006/table">
            <a:tbl>
              <a:tblPr/>
              <a:tblGrid>
                <a:gridCol w="1085902">
                  <a:extLst>
                    <a:ext uri="{9D8B030D-6E8A-4147-A177-3AD203B41FA5}">
                      <a16:colId xmlns:a16="http://schemas.microsoft.com/office/drawing/2014/main" val="1841792302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958584004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3886375650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3073457701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2135156609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2090217410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3433415036"/>
                    </a:ext>
                  </a:extLst>
                </a:gridCol>
              </a:tblGrid>
              <a:tr h="18820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교환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부식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판금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용접</a:t>
                      </a:r>
                      <a:endParaRPr lang="en-US" altLang="ko-KR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흠집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요철</a:t>
                      </a:r>
                      <a:endParaRPr 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손상</a:t>
                      </a:r>
                      <a:endParaRPr 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변속기</a:t>
                      </a:r>
                      <a:endParaRPr 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3354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26435"/>
                  </a:ext>
                </a:extLst>
              </a:tr>
            </a:tbl>
          </a:graphicData>
        </a:graphic>
      </p:graphicFrame>
      <p:graphicFrame>
        <p:nvGraphicFramePr>
          <p:cNvPr id="395" name="표 394">
            <a:extLst>
              <a:ext uri="{FF2B5EF4-FFF2-40B4-BE49-F238E27FC236}">
                <a16:creationId xmlns:a16="http://schemas.microsoft.com/office/drawing/2014/main" id="{59826A1B-239E-417B-AAEB-B0109FBE2EBE}"/>
              </a:ext>
            </a:extLst>
          </p:cNvPr>
          <p:cNvGraphicFramePr>
            <a:graphicFrameLocks noGrp="1"/>
          </p:cNvGraphicFramePr>
          <p:nvPr/>
        </p:nvGraphicFramePr>
        <p:xfrm>
          <a:off x="274348" y="4871738"/>
          <a:ext cx="7601305" cy="550584"/>
        </p:xfrm>
        <a:graphic>
          <a:graphicData uri="http://schemas.openxmlformats.org/drawingml/2006/table">
            <a:tbl>
              <a:tblPr/>
              <a:tblGrid>
                <a:gridCol w="1520261">
                  <a:extLst>
                    <a:ext uri="{9D8B030D-6E8A-4147-A177-3AD203B41FA5}">
                      <a16:colId xmlns:a16="http://schemas.microsoft.com/office/drawing/2014/main" val="1841792302"/>
                    </a:ext>
                  </a:extLst>
                </a:gridCol>
                <a:gridCol w="1520261">
                  <a:extLst>
                    <a:ext uri="{9D8B030D-6E8A-4147-A177-3AD203B41FA5}">
                      <a16:colId xmlns:a16="http://schemas.microsoft.com/office/drawing/2014/main" val="958584004"/>
                    </a:ext>
                  </a:extLst>
                </a:gridCol>
                <a:gridCol w="1520261">
                  <a:extLst>
                    <a:ext uri="{9D8B030D-6E8A-4147-A177-3AD203B41FA5}">
                      <a16:colId xmlns:a16="http://schemas.microsoft.com/office/drawing/2014/main" val="3886375650"/>
                    </a:ext>
                  </a:extLst>
                </a:gridCol>
                <a:gridCol w="1520261">
                  <a:extLst>
                    <a:ext uri="{9D8B030D-6E8A-4147-A177-3AD203B41FA5}">
                      <a16:colId xmlns:a16="http://schemas.microsoft.com/office/drawing/2014/main" val="3073457701"/>
                    </a:ext>
                  </a:extLst>
                </a:gridCol>
                <a:gridCol w="1520261">
                  <a:extLst>
                    <a:ext uri="{9D8B030D-6E8A-4147-A177-3AD203B41FA5}">
                      <a16:colId xmlns:a16="http://schemas.microsoft.com/office/drawing/2014/main" val="2135156609"/>
                    </a:ext>
                  </a:extLst>
                </a:gridCol>
              </a:tblGrid>
              <a:tr h="22658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동일성확인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불법구조변경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사고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단순수리제회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침수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단순수리</a:t>
                      </a:r>
                      <a:endParaRPr 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3354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양호</a:t>
                      </a:r>
                      <a:endParaRPr lang="en-US" altLang="ko-KR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없음</a:t>
                      </a:r>
                      <a:endParaRPr lang="en-US" altLang="ko-KR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있음</a:t>
                      </a:r>
                      <a:endParaRPr lang="ko-KR" altLang="en-US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있음</a:t>
                      </a:r>
                      <a:endParaRPr lang="en-US" altLang="ko-KR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26435"/>
                  </a:ext>
                </a:extLst>
              </a:tr>
            </a:tbl>
          </a:graphicData>
        </a:graphic>
      </p:graphicFrame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3A4D6C08-1F9F-48AB-ADBA-249693C9C533}"/>
              </a:ext>
            </a:extLst>
          </p:cNvPr>
          <p:cNvGrpSpPr/>
          <p:nvPr/>
        </p:nvGrpSpPr>
        <p:grpSpPr>
          <a:xfrm>
            <a:off x="1478009" y="4318603"/>
            <a:ext cx="5193982" cy="372294"/>
            <a:chOff x="1618255" y="2266641"/>
            <a:chExt cx="5193982" cy="372294"/>
          </a:xfrm>
        </p:grpSpPr>
        <p:sp>
          <p:nvSpPr>
            <p:cNvPr id="397" name="사각형: 잘린 대각선 방향 모서리 396">
              <a:extLst>
                <a:ext uri="{FF2B5EF4-FFF2-40B4-BE49-F238E27FC236}">
                  <a16:creationId xmlns:a16="http://schemas.microsoft.com/office/drawing/2014/main" id="{1BC29F03-FEDC-446F-A15D-3FCD3793F7B4}"/>
                </a:ext>
              </a:extLst>
            </p:cNvPr>
            <p:cNvSpPr/>
            <p:nvPr/>
          </p:nvSpPr>
          <p:spPr>
            <a:xfrm>
              <a:off x="1618255" y="2266641"/>
              <a:ext cx="1624176" cy="372294"/>
            </a:xfrm>
            <a:prstGeom prst="snip2DiagRect">
              <a:avLst>
                <a:gd name="adj1" fmla="val 0"/>
                <a:gd name="adj2" fmla="val 26570"/>
              </a:avLst>
            </a:prstGeom>
            <a:noFill/>
            <a:ln w="19050">
              <a:solidFill>
                <a:srgbClr val="0D64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50" dirty="0">
                  <a:solidFill>
                    <a:srgbClr val="0D643A"/>
                  </a:solidFill>
                  <a:latin typeface="+mj-ea"/>
                  <a:ea typeface="+mj-ea"/>
                </a:rPr>
                <a:t>81</a:t>
              </a:r>
              <a:r>
                <a:rPr lang="ko-KR" altLang="en-US" sz="1000" b="1" spc="-150" dirty="0">
                  <a:solidFill>
                    <a:srgbClr val="0D643A"/>
                  </a:solidFill>
                  <a:latin typeface="+mj-ea"/>
                  <a:ea typeface="+mj-ea"/>
                </a:rPr>
                <a:t>가지 </a:t>
              </a:r>
              <a:r>
                <a:rPr lang="ko-KR" altLang="en-US" sz="1000" b="1" spc="-150" dirty="0">
                  <a:solidFill>
                    <a:schemeClr val="tx1"/>
                  </a:solidFill>
                  <a:latin typeface="+mj-ea"/>
                  <a:ea typeface="+mj-ea"/>
                </a:rPr>
                <a:t>차량 점검 완료</a:t>
              </a:r>
              <a:endPara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98" name="사각형: 잘린 대각선 방향 모서리 397">
              <a:extLst>
                <a:ext uri="{FF2B5EF4-FFF2-40B4-BE49-F238E27FC236}">
                  <a16:creationId xmlns:a16="http://schemas.microsoft.com/office/drawing/2014/main" id="{B9AEFC9C-8F0F-4173-92CE-2D4C06C5AA49}"/>
                </a:ext>
              </a:extLst>
            </p:cNvPr>
            <p:cNvSpPr/>
            <p:nvPr/>
          </p:nvSpPr>
          <p:spPr>
            <a:xfrm>
              <a:off x="3403158" y="2266641"/>
              <a:ext cx="1624176" cy="372294"/>
            </a:xfrm>
            <a:prstGeom prst="snip2DiagRect">
              <a:avLst>
                <a:gd name="adj1" fmla="val 0"/>
                <a:gd name="adj2" fmla="val 26570"/>
              </a:avLst>
            </a:prstGeom>
            <a:noFill/>
            <a:ln w="19050">
              <a:solidFill>
                <a:srgbClr val="0D64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50" dirty="0" err="1">
                  <a:solidFill>
                    <a:srgbClr val="0D643A"/>
                  </a:solidFill>
                  <a:latin typeface="+mj-ea"/>
                  <a:ea typeface="+mj-ea"/>
                </a:rPr>
                <a:t>실매물</a:t>
              </a:r>
              <a:r>
                <a:rPr lang="ko-KR" altLang="en-US" sz="1100" b="1" spc="-150" dirty="0">
                  <a:latin typeface="+mj-ea"/>
                </a:rPr>
                <a:t> </a:t>
              </a:r>
              <a:r>
                <a:rPr lang="ko-KR" altLang="en-US" sz="1000" b="1" spc="-150" dirty="0">
                  <a:solidFill>
                    <a:schemeClr val="tx1"/>
                  </a:solidFill>
                  <a:latin typeface="+mj-ea"/>
                  <a:ea typeface="+mj-ea"/>
                </a:rPr>
                <a:t>확인 완료</a:t>
              </a:r>
              <a:endPara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99" name="사각형: 잘린 대각선 방향 모서리 398">
              <a:extLst>
                <a:ext uri="{FF2B5EF4-FFF2-40B4-BE49-F238E27FC236}">
                  <a16:creationId xmlns:a16="http://schemas.microsoft.com/office/drawing/2014/main" id="{900D2112-FF7B-4486-A1B4-05337E49D169}"/>
                </a:ext>
              </a:extLst>
            </p:cNvPr>
            <p:cNvSpPr/>
            <p:nvPr/>
          </p:nvSpPr>
          <p:spPr>
            <a:xfrm>
              <a:off x="5188061" y="2266641"/>
              <a:ext cx="1624176" cy="372294"/>
            </a:xfrm>
            <a:prstGeom prst="snip2DiagRect">
              <a:avLst>
                <a:gd name="adj1" fmla="val 0"/>
                <a:gd name="adj2" fmla="val 26570"/>
              </a:avLst>
            </a:prstGeom>
            <a:noFill/>
            <a:ln w="19050">
              <a:solidFill>
                <a:srgbClr val="0D64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50" dirty="0">
                  <a:solidFill>
                    <a:srgbClr val="0D643A"/>
                  </a:solidFill>
                  <a:latin typeface="+mj-ea"/>
                  <a:ea typeface="+mj-ea"/>
                </a:rPr>
                <a:t>30</a:t>
              </a:r>
              <a:r>
                <a:rPr lang="ko-KR" altLang="en-US" sz="1000" b="1" spc="-150" dirty="0">
                  <a:solidFill>
                    <a:srgbClr val="0D643A"/>
                  </a:solidFill>
                  <a:latin typeface="+mj-ea"/>
                  <a:ea typeface="+mj-ea"/>
                </a:rPr>
                <a:t>일 </a:t>
              </a:r>
              <a:r>
                <a:rPr lang="en-US" altLang="ko-KR" sz="1000" b="1" spc="-150" dirty="0">
                  <a:solidFill>
                    <a:srgbClr val="0D643A"/>
                  </a:solidFill>
                  <a:latin typeface="+mj-ea"/>
                  <a:ea typeface="+mj-ea"/>
                </a:rPr>
                <a:t>/ 2,000km </a:t>
              </a:r>
              <a:r>
                <a:rPr lang="ko-KR" altLang="en-US" sz="1000" b="1" spc="-150" dirty="0" err="1">
                  <a:solidFill>
                    <a:schemeClr val="tx1"/>
                  </a:solidFill>
                  <a:latin typeface="+mj-ea"/>
                  <a:ea typeface="+mj-ea"/>
                </a:rPr>
                <a:t>까지보증</a:t>
              </a:r>
              <a:endPara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00" name="그림 399">
            <a:extLst>
              <a:ext uri="{FF2B5EF4-FFF2-40B4-BE49-F238E27FC236}">
                <a16:creationId xmlns:a16="http://schemas.microsoft.com/office/drawing/2014/main" id="{4888CBCD-AE60-4452-BFD5-82773FF9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24" y="3157886"/>
            <a:ext cx="870179" cy="882099"/>
          </a:xfrm>
          <a:prstGeom prst="rect">
            <a:avLst/>
          </a:prstGeom>
        </p:spPr>
      </p:pic>
      <p:sp>
        <p:nvSpPr>
          <p:cNvPr id="401" name="말풍선: 모서리가 둥근 사각형 400">
            <a:extLst>
              <a:ext uri="{FF2B5EF4-FFF2-40B4-BE49-F238E27FC236}">
                <a16:creationId xmlns:a16="http://schemas.microsoft.com/office/drawing/2014/main" id="{54DD586E-B537-45DA-8E43-356791D9C54D}"/>
              </a:ext>
            </a:extLst>
          </p:cNvPr>
          <p:cNvSpPr/>
          <p:nvPr/>
        </p:nvSpPr>
        <p:spPr>
          <a:xfrm>
            <a:off x="1403725" y="3072201"/>
            <a:ext cx="2826241" cy="975579"/>
          </a:xfrm>
          <a:prstGeom prst="wedgeRoundRectCallout">
            <a:avLst>
              <a:gd name="adj1" fmla="val -56642"/>
              <a:gd name="adj2" fmla="val -48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F8FD866A-3B4D-4307-917B-38613F1570AA}"/>
              </a:ext>
            </a:extLst>
          </p:cNvPr>
          <p:cNvSpPr/>
          <p:nvPr/>
        </p:nvSpPr>
        <p:spPr>
          <a:xfrm>
            <a:off x="1503523" y="3177473"/>
            <a:ext cx="2647566" cy="75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>
                <a:solidFill>
                  <a:srgbClr val="1C1C1C"/>
                </a:solidFill>
                <a:latin typeface="NotoSansKR"/>
              </a:rPr>
              <a:t>안녕하세요</a:t>
            </a:r>
            <a:r>
              <a:rPr lang="en-US" altLang="ko-KR" sz="1000" spc="-150" dirty="0">
                <a:solidFill>
                  <a:srgbClr val="1C1C1C"/>
                </a:solidFill>
                <a:latin typeface="NotoSansKR"/>
              </a:rPr>
              <a:t>.</a:t>
            </a:r>
            <a:br>
              <a:rPr lang="ko-KR" altLang="en-US" sz="1000" spc="-150" dirty="0"/>
            </a:br>
            <a:r>
              <a:rPr lang="ko-KR" altLang="en-US" sz="1000" spc="-150" dirty="0">
                <a:solidFill>
                  <a:srgbClr val="1C1C1C"/>
                </a:solidFill>
                <a:latin typeface="NotoSansKR"/>
              </a:rPr>
              <a:t>차량 성능</a:t>
            </a:r>
            <a:r>
              <a:rPr lang="en-US" altLang="ko-KR" sz="1000" spc="-150" dirty="0">
                <a:solidFill>
                  <a:srgbClr val="1C1C1C"/>
                </a:solidFill>
                <a:latin typeface="NotoSansKR"/>
              </a:rPr>
              <a:t>·</a:t>
            </a:r>
            <a:r>
              <a:rPr lang="ko-KR" altLang="en-US" sz="1000" spc="-150" dirty="0">
                <a:solidFill>
                  <a:srgbClr val="1C1C1C"/>
                </a:solidFill>
                <a:latin typeface="NotoSansKR"/>
              </a:rPr>
              <a:t>상태 </a:t>
            </a:r>
            <a:r>
              <a:rPr lang="ko-KR" altLang="en-US" sz="1000" spc="-150" dirty="0" err="1">
                <a:solidFill>
                  <a:srgbClr val="1C1C1C"/>
                </a:solidFill>
                <a:latin typeface="NotoSansKR"/>
              </a:rPr>
              <a:t>점검자</a:t>
            </a:r>
            <a:r>
              <a:rPr lang="ko-KR" altLang="en-US" sz="1000" spc="-150" dirty="0">
                <a:solidFill>
                  <a:srgbClr val="1C1C1C"/>
                </a:solidFill>
                <a:latin typeface="NotoSansKR"/>
              </a:rPr>
              <a:t> </a:t>
            </a:r>
            <a:r>
              <a:rPr lang="ko-KR" altLang="en-US" sz="1000" b="1" spc="-150" dirty="0">
                <a:solidFill>
                  <a:srgbClr val="0D643A"/>
                </a:solidFill>
                <a:latin typeface="NotoSansKR"/>
              </a:rPr>
              <a:t>박기현</a:t>
            </a:r>
            <a:r>
              <a:rPr lang="ko-KR" altLang="en-US" sz="1000" spc="-150" dirty="0">
                <a:solidFill>
                  <a:srgbClr val="1C1C1C"/>
                </a:solidFill>
                <a:latin typeface="NotoSansKR"/>
              </a:rPr>
              <a:t>입니다</a:t>
            </a:r>
            <a:r>
              <a:rPr lang="en-US" altLang="ko-KR" sz="1000" spc="-150" dirty="0">
                <a:solidFill>
                  <a:srgbClr val="1C1C1C"/>
                </a:solidFill>
                <a:latin typeface="NotoSansKR"/>
              </a:rPr>
              <a:t>.</a:t>
            </a:r>
            <a:br>
              <a:rPr lang="ko-KR" altLang="en-US" sz="1000" spc="-150" dirty="0"/>
            </a:br>
            <a:r>
              <a:rPr lang="ko-KR" altLang="en-US" sz="1000" spc="-150" dirty="0">
                <a:solidFill>
                  <a:srgbClr val="1C1C1C"/>
                </a:solidFill>
                <a:latin typeface="NotoSansKR"/>
              </a:rPr>
              <a:t>성능점검은 자동차검사방법을 준용하여</a:t>
            </a:r>
            <a:r>
              <a:rPr lang="en-US" altLang="ko-KR" sz="1000" spc="-150" dirty="0">
                <a:solidFill>
                  <a:srgbClr val="1C1C1C"/>
                </a:solidFill>
                <a:latin typeface="NotoSansKR"/>
              </a:rPr>
              <a:t> </a:t>
            </a:r>
            <a:r>
              <a:rPr lang="ko-KR" altLang="en-US" sz="1000" spc="-150" dirty="0">
                <a:solidFill>
                  <a:srgbClr val="1C1C1C"/>
                </a:solidFill>
                <a:latin typeface="NotoSansKR"/>
              </a:rPr>
              <a:t>점검합니다</a:t>
            </a:r>
            <a:r>
              <a:rPr lang="en-US" altLang="ko-KR" sz="1000" spc="-150" dirty="0">
                <a:solidFill>
                  <a:srgbClr val="1C1C1C"/>
                </a:solidFill>
                <a:latin typeface="NotoSansKR"/>
              </a:rPr>
              <a:t>.</a:t>
            </a:r>
            <a:endParaRPr lang="ko-KR" altLang="en-US" sz="1000" spc="-150" dirty="0"/>
          </a:p>
        </p:txBody>
      </p:sp>
    </p:spTree>
    <p:extLst>
      <p:ext uri="{BB962C8B-B14F-4D97-AF65-F5344CB8AC3E}">
        <p14:creationId xmlns:p14="http://schemas.microsoft.com/office/powerpoint/2010/main" val="176043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6400E8-51FF-47D2-90B4-A7BE4CDC2145}"/>
              </a:ext>
            </a:extLst>
          </p:cNvPr>
          <p:cNvSpPr txBox="1"/>
          <p:nvPr/>
        </p:nvSpPr>
        <p:spPr>
          <a:xfrm>
            <a:off x="-615696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612BEAA-D4C5-47F0-84F3-5F4F5EC3BDC7}"/>
              </a:ext>
            </a:extLst>
          </p:cNvPr>
          <p:cNvSpPr txBox="1"/>
          <p:nvPr/>
        </p:nvSpPr>
        <p:spPr>
          <a:xfrm>
            <a:off x="6193438" y="649720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2A53FC-DD28-4A85-95BE-66F6331A7FA3}"/>
              </a:ext>
            </a:extLst>
          </p:cNvPr>
          <p:cNvSpPr/>
          <p:nvPr/>
        </p:nvSpPr>
        <p:spPr>
          <a:xfrm>
            <a:off x="221753" y="901535"/>
            <a:ext cx="306593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판매자 </a:t>
            </a:r>
            <a:r>
              <a:rPr lang="ko-KR" altLang="en-US" sz="1050" b="1" dirty="0" err="1"/>
              <a:t>차량설명</a:t>
            </a:r>
            <a:endParaRPr lang="en-US" altLang="ko-KR" sz="105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04990AD-21FC-4B6E-B4CD-0F4C03645E1F}"/>
              </a:ext>
            </a:extLst>
          </p:cNvPr>
          <p:cNvSpPr txBox="1"/>
          <p:nvPr/>
        </p:nvSpPr>
        <p:spPr>
          <a:xfrm>
            <a:off x="981343" y="1186052"/>
            <a:ext cx="3247371" cy="637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                        홍길동 </a:t>
            </a:r>
            <a:r>
              <a:rPr lang="en-US" altLang="ko-KR" sz="1100" b="1" dirty="0"/>
              <a:t>&gt;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사원증번호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dirty="0"/>
              <a:t>IM19-01194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판매중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dirty="0"/>
              <a:t>23</a:t>
            </a:r>
            <a:r>
              <a:rPr lang="ko-KR" altLang="en-US" sz="800" b="1" dirty="0"/>
              <a:t>대 </a:t>
            </a:r>
            <a:r>
              <a:rPr lang="en-US" altLang="ko-KR" sz="800" b="1" dirty="0"/>
              <a:t>&gt;  |  </a:t>
            </a:r>
            <a:r>
              <a:rPr lang="ko-KR" altLang="en-US" sz="800" dirty="0"/>
              <a:t>상사</a:t>
            </a:r>
            <a:r>
              <a:rPr lang="en-US" altLang="ko-KR" sz="800" dirty="0"/>
              <a:t>/</a:t>
            </a:r>
            <a:r>
              <a:rPr lang="ko-KR" altLang="en-US" sz="800" dirty="0"/>
              <a:t>조합정보 </a:t>
            </a:r>
            <a:r>
              <a:rPr lang="en-US" altLang="ko-KR" sz="800" dirty="0"/>
              <a:t>&gt;</a:t>
            </a:r>
            <a:r>
              <a:rPr lang="en-US" altLang="ko-KR" sz="800" b="1" dirty="0"/>
              <a:t> </a:t>
            </a:r>
            <a:endParaRPr lang="en-US" altLang="ko-KR" sz="900" b="1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44165C5-0C04-40E8-96AD-B67487AF8649}"/>
              </a:ext>
            </a:extLst>
          </p:cNvPr>
          <p:cNvSpPr/>
          <p:nvPr/>
        </p:nvSpPr>
        <p:spPr>
          <a:xfrm>
            <a:off x="389004" y="1263408"/>
            <a:ext cx="552917" cy="552917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700" b="1" dirty="0">
                <a:latin typeface="+mj-ea"/>
              </a:rPr>
              <a:t>딜러</a:t>
            </a:r>
            <a:endParaRPr lang="en-US" altLang="ko-KR" sz="700" b="1" dirty="0">
              <a:latin typeface="+mj-ea"/>
            </a:endParaRPr>
          </a:p>
          <a:p>
            <a:pPr algn="ctr"/>
            <a:r>
              <a:rPr lang="en-US" altLang="ko-KR" sz="700" b="1" dirty="0">
                <a:latin typeface="+mj-ea"/>
              </a:rPr>
              <a:t>IMAGE</a:t>
            </a:r>
            <a:endParaRPr lang="ko-KR" altLang="en-US" sz="700" b="1" dirty="0">
              <a:latin typeface="+mj-ea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6499761-0115-4712-AE12-E37096CDA0A9}"/>
              </a:ext>
            </a:extLst>
          </p:cNvPr>
          <p:cNvCxnSpPr/>
          <p:nvPr/>
        </p:nvCxnSpPr>
        <p:spPr>
          <a:xfrm>
            <a:off x="389004" y="1941363"/>
            <a:ext cx="727570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1CADAC9-CD03-4A9D-80B4-F1E8CA4D119D}"/>
              </a:ext>
            </a:extLst>
          </p:cNvPr>
          <p:cNvSpPr txBox="1"/>
          <p:nvPr/>
        </p:nvSpPr>
        <p:spPr>
          <a:xfrm>
            <a:off x="320458" y="1993380"/>
            <a:ext cx="7359718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00552B"/>
                </a:solidFill>
                <a:latin typeface="+mj-ea"/>
                <a:ea typeface="+mj-ea"/>
              </a:rPr>
              <a:t>23</a:t>
            </a:r>
            <a:r>
              <a:rPr lang="ko-KR" altLang="en-US" sz="1000" b="1" dirty="0">
                <a:solidFill>
                  <a:srgbClr val="00552B"/>
                </a:solidFill>
                <a:latin typeface="+mj-ea"/>
                <a:ea typeface="+mj-ea"/>
              </a:rPr>
              <a:t>거</a:t>
            </a:r>
            <a:r>
              <a:rPr lang="en-US" altLang="ko-KR" sz="1000" b="1" dirty="0">
                <a:solidFill>
                  <a:srgbClr val="00552B"/>
                </a:solidFill>
                <a:latin typeface="+mj-ea"/>
                <a:ea typeface="+mj-ea"/>
              </a:rPr>
              <a:t>3012</a:t>
            </a:r>
            <a:r>
              <a:rPr lang="ko-KR" altLang="en-US" sz="1000" b="1" dirty="0">
                <a:solidFill>
                  <a:srgbClr val="00552B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>
                <a:latin typeface="+mj-ea"/>
                <a:ea typeface="+mj-ea"/>
              </a:rPr>
              <a:t>차량의 위치는 </a:t>
            </a:r>
            <a:r>
              <a:rPr lang="ko-KR" altLang="en-US" sz="1000" b="1" dirty="0" err="1">
                <a:solidFill>
                  <a:srgbClr val="00552B"/>
                </a:solidFill>
                <a:latin typeface="+mj-ea"/>
                <a:ea typeface="+mj-ea"/>
              </a:rPr>
              <a:t>엠파크허브</a:t>
            </a:r>
            <a:r>
              <a:rPr lang="ko-KR" altLang="en-US" sz="1000" b="1" dirty="0">
                <a:solidFill>
                  <a:srgbClr val="00552B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rgbClr val="00552B"/>
                </a:solidFill>
                <a:latin typeface="+mj-ea"/>
                <a:ea typeface="+mj-ea"/>
              </a:rPr>
              <a:t>2</a:t>
            </a:r>
            <a:r>
              <a:rPr lang="ko-KR" altLang="en-US" sz="1000" b="1" dirty="0">
                <a:solidFill>
                  <a:srgbClr val="00552B"/>
                </a:solidFill>
                <a:latin typeface="+mj-ea"/>
                <a:ea typeface="+mj-ea"/>
              </a:rPr>
              <a:t>층에 </a:t>
            </a:r>
            <a:r>
              <a:rPr lang="ko-KR" altLang="en-US" sz="1000" b="1" dirty="0">
                <a:latin typeface="+mj-ea"/>
                <a:ea typeface="+mj-ea"/>
              </a:rPr>
              <a:t>전시되어 있습니다</a:t>
            </a:r>
            <a:r>
              <a:rPr lang="en-US" altLang="ko-KR" sz="1000" b="1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</a:t>
            </a:r>
            <a:endParaRPr lang="ko-KR" altLang="en-US" sz="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</a:t>
            </a:r>
            <a:endParaRPr lang="ko-KR" altLang="en-US" sz="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 </a:t>
            </a:r>
            <a:r>
              <a:rPr lang="ko-KR" altLang="en-US" sz="800" dirty="0">
                <a:latin typeface="+mj-ea"/>
                <a:ea typeface="+mj-ea"/>
              </a:rPr>
              <a:t>판매자 </a:t>
            </a:r>
            <a:r>
              <a:rPr lang="ko-KR" altLang="en-US" sz="800" dirty="0" err="1">
                <a:latin typeface="+mj-ea"/>
                <a:ea typeface="+mj-ea"/>
              </a:rPr>
              <a:t>차량설명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TEXT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1BA38AA-AF33-4ADF-B298-14F53021B4EC}"/>
              </a:ext>
            </a:extLst>
          </p:cNvPr>
          <p:cNvGrpSpPr/>
          <p:nvPr/>
        </p:nvGrpSpPr>
        <p:grpSpPr>
          <a:xfrm>
            <a:off x="1032922" y="1313165"/>
            <a:ext cx="1165799" cy="239225"/>
            <a:chOff x="1564195" y="809050"/>
            <a:chExt cx="1165799" cy="239225"/>
          </a:xfrm>
        </p:grpSpPr>
        <p:sp>
          <p:nvSpPr>
            <p:cNvPr id="134" name="모서리가 둥근 직사각형 74">
              <a:extLst>
                <a:ext uri="{FF2B5EF4-FFF2-40B4-BE49-F238E27FC236}">
                  <a16:creationId xmlns:a16="http://schemas.microsoft.com/office/drawing/2014/main" id="{DAE5C257-BD78-4784-8800-FAB709EA0C42}"/>
                </a:ext>
              </a:extLst>
            </p:cNvPr>
            <p:cNvSpPr/>
            <p:nvPr/>
          </p:nvSpPr>
          <p:spPr>
            <a:xfrm>
              <a:off x="1564195" y="809050"/>
              <a:ext cx="1165799" cy="22224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0552B"/>
              </a:solidFill>
            </a:ln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ko-KR" altLang="en-US" sz="800" b="1" spc="-150" dirty="0" err="1">
                  <a:latin typeface="+mj-ea"/>
                </a:rPr>
                <a:t>엠파크</a:t>
              </a:r>
              <a:r>
                <a:rPr lang="ko-KR" altLang="en-US" sz="800" b="1" spc="-150" dirty="0">
                  <a:latin typeface="+mj-ea"/>
                </a:rPr>
                <a:t> 공식인증딜러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A1914961-9202-4090-96CE-9D762E5BF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33944" y="812161"/>
              <a:ext cx="220368" cy="236114"/>
            </a:xfrm>
            <a:prstGeom prst="rect">
              <a:avLst/>
            </a:prstGeom>
          </p:spPr>
        </p:pic>
      </p:grpSp>
      <p:pic>
        <p:nvPicPr>
          <p:cNvPr id="144" name="그림 143">
            <a:extLst>
              <a:ext uri="{FF2B5EF4-FFF2-40B4-BE49-F238E27FC236}">
                <a16:creationId xmlns:a16="http://schemas.microsoft.com/office/drawing/2014/main" id="{2952196C-8216-4D01-AE56-4CEF9A1004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8636" y="1394773"/>
            <a:ext cx="266237" cy="290188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17E0B62-041E-4B0E-843C-793327D9DAFB}"/>
              </a:ext>
            </a:extLst>
          </p:cNvPr>
          <p:cNvSpPr/>
          <p:nvPr/>
        </p:nvSpPr>
        <p:spPr>
          <a:xfrm>
            <a:off x="4488976" y="1337455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552B"/>
                </a:solidFill>
                <a:latin typeface="KBFGDisplayB"/>
              </a:rPr>
              <a:t>0504-860-5994</a:t>
            </a:r>
            <a:endParaRPr lang="ko-KR" altLang="en-US" sz="1600" dirty="0">
              <a:solidFill>
                <a:srgbClr val="00552B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CD0D1B8-8E84-4641-93AD-7BC9D29E9957}"/>
              </a:ext>
            </a:extLst>
          </p:cNvPr>
          <p:cNvSpPr/>
          <p:nvPr/>
        </p:nvSpPr>
        <p:spPr>
          <a:xfrm>
            <a:off x="271897" y="3329725"/>
            <a:ext cx="7392814" cy="2140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E8DDF078-2608-4E3E-89A1-6829E34CBF46}"/>
              </a:ext>
            </a:extLst>
          </p:cNvPr>
          <p:cNvGraphicFramePr>
            <a:graphicFrameLocks noGrp="1"/>
          </p:cNvGraphicFramePr>
          <p:nvPr/>
        </p:nvGraphicFramePr>
        <p:xfrm>
          <a:off x="4277992" y="3882673"/>
          <a:ext cx="3255409" cy="1152960"/>
        </p:xfrm>
        <a:graphic>
          <a:graphicData uri="http://schemas.openxmlformats.org/drawingml/2006/table">
            <a:tbl>
              <a:tblPr/>
              <a:tblGrid>
                <a:gridCol w="950378">
                  <a:extLst>
                    <a:ext uri="{9D8B030D-6E8A-4147-A177-3AD203B41FA5}">
                      <a16:colId xmlns:a16="http://schemas.microsoft.com/office/drawing/2014/main" val="3144364633"/>
                    </a:ext>
                  </a:extLst>
                </a:gridCol>
                <a:gridCol w="2305031">
                  <a:extLst>
                    <a:ext uri="{9D8B030D-6E8A-4147-A177-3AD203B41FA5}">
                      <a16:colId xmlns:a16="http://schemas.microsoft.com/office/drawing/2014/main" val="181280001"/>
                    </a:ext>
                  </a:extLst>
                </a:gridCol>
              </a:tblGrid>
              <a:tr h="291447">
                <a:tc>
                  <a:txBody>
                    <a:bodyPr/>
                    <a:lstStyle/>
                    <a:p>
                      <a:r>
                        <a:rPr lang="ko-KR" altLang="en-US" sz="105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상사명</a:t>
                      </a:r>
                      <a:endParaRPr lang="en-US" altLang="ko-KR" sz="105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50" b="1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주식회사 드림오토상사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877709"/>
                  </a:ext>
                </a:extLst>
              </a:tr>
              <a:tr h="287171">
                <a:tc>
                  <a:txBody>
                    <a:bodyPr/>
                    <a:lstStyle/>
                    <a:p>
                      <a:r>
                        <a:rPr lang="ko-KR" altLang="en-US" sz="105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연락처</a:t>
                      </a:r>
                      <a:endParaRPr lang="en-US" altLang="ko-KR" sz="105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b="1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032-285-2300</a:t>
                      </a:r>
                      <a:endParaRPr lang="ko-KR" altLang="en-US" sz="1050" b="1" kern="1200" spc="-15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42582"/>
                  </a:ext>
                </a:extLst>
              </a:tr>
              <a:tr h="287171">
                <a:tc>
                  <a:txBody>
                    <a:bodyPr/>
                    <a:lstStyle/>
                    <a:p>
                      <a:r>
                        <a:rPr lang="ko-KR" altLang="en-US" sz="105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상사주소</a:t>
                      </a:r>
                      <a:endParaRPr lang="en-US" altLang="ko-KR" sz="105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인천 서구 </a:t>
                      </a:r>
                      <a:r>
                        <a:rPr lang="ko-KR" altLang="en-US" sz="1050" b="1" kern="1200" spc="-15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염곡로</a:t>
                      </a:r>
                      <a:r>
                        <a:rPr lang="ko-KR" altLang="en-US" sz="1050" b="1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050" b="1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52, 2</a:t>
                      </a:r>
                      <a:r>
                        <a:rPr lang="ko-KR" altLang="en-US" sz="1050" b="1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층 </a:t>
                      </a:r>
                      <a:r>
                        <a:rPr lang="en-US" altLang="ko-KR" sz="1050" b="1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208</a:t>
                      </a:r>
                      <a:r>
                        <a:rPr lang="ko-KR" altLang="en-US" sz="1050" b="1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호</a:t>
                      </a:r>
                      <a:endParaRPr lang="en-US" altLang="ko-KR" sz="1050" b="1" kern="1200" spc="-15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735494"/>
                  </a:ext>
                </a:extLst>
              </a:tr>
              <a:tr h="287171">
                <a:tc>
                  <a:txBody>
                    <a:bodyPr/>
                    <a:lstStyle/>
                    <a:p>
                      <a:r>
                        <a:rPr lang="ko-KR" altLang="en-US" sz="105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상사보유차량</a:t>
                      </a:r>
                      <a:endParaRPr lang="en-US" altLang="ko-KR" sz="105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u="sng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241</a:t>
                      </a:r>
                      <a:r>
                        <a:rPr lang="ko-KR" altLang="en-US" sz="1050" b="1" u="sng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대 </a:t>
                      </a:r>
                      <a:r>
                        <a:rPr lang="en-US" altLang="ko-KR" sz="1050" b="1" u="sng" kern="1200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ko-KR" altLang="en-US" sz="1050" b="1" u="sng" kern="1200" spc="-15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238274"/>
                  </a:ext>
                </a:extLst>
              </a:tr>
            </a:tbl>
          </a:graphicData>
        </a:graphic>
      </p:graphicFrame>
      <p:sp>
        <p:nvSpPr>
          <p:cNvPr id="156" name="TextBox 155">
            <a:extLst>
              <a:ext uri="{FF2B5EF4-FFF2-40B4-BE49-F238E27FC236}">
                <a16:creationId xmlns:a16="http://schemas.microsoft.com/office/drawing/2014/main" id="{8A89B828-CF88-4CED-96E4-BC669A742B82}"/>
              </a:ext>
            </a:extLst>
          </p:cNvPr>
          <p:cNvSpPr txBox="1"/>
          <p:nvPr/>
        </p:nvSpPr>
        <p:spPr>
          <a:xfrm>
            <a:off x="4266864" y="3553027"/>
            <a:ext cx="20139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엠파크허브</a:t>
            </a:r>
            <a:endParaRPr lang="ko-KR" altLang="en-US" sz="105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FAFEC57-B19E-4158-8F37-D6781B5AA6E8}"/>
              </a:ext>
            </a:extLst>
          </p:cNvPr>
          <p:cNvSpPr/>
          <p:nvPr/>
        </p:nvSpPr>
        <p:spPr>
          <a:xfrm>
            <a:off x="332572" y="3366702"/>
            <a:ext cx="68467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상사정보</a:t>
            </a:r>
            <a:endParaRPr lang="en-US" altLang="ko-KR" sz="1050" b="1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6BC49B5-9834-487D-A810-D1221949F1FB}"/>
              </a:ext>
            </a:extLst>
          </p:cNvPr>
          <p:cNvSpPr/>
          <p:nvPr/>
        </p:nvSpPr>
        <p:spPr>
          <a:xfrm>
            <a:off x="456588" y="3654901"/>
            <a:ext cx="3719762" cy="16630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해당 상사의 단지 지도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AB59993-36B9-42CA-93D8-61C8B88B1ABA}"/>
              </a:ext>
            </a:extLst>
          </p:cNvPr>
          <p:cNvGrpSpPr/>
          <p:nvPr/>
        </p:nvGrpSpPr>
        <p:grpSpPr>
          <a:xfrm>
            <a:off x="4361041" y="5094249"/>
            <a:ext cx="2428574" cy="288000"/>
            <a:chOff x="4439816" y="5748881"/>
            <a:chExt cx="2428574" cy="252000"/>
          </a:xfrm>
        </p:grpSpPr>
        <p:sp>
          <p:nvSpPr>
            <p:cNvPr id="160" name="모서리가 둥근 직사각형 156">
              <a:extLst>
                <a:ext uri="{FF2B5EF4-FFF2-40B4-BE49-F238E27FC236}">
                  <a16:creationId xmlns:a16="http://schemas.microsoft.com/office/drawing/2014/main" id="{CF7B3AAA-86B4-4878-B013-822686B592E9}"/>
                </a:ext>
              </a:extLst>
            </p:cNvPr>
            <p:cNvSpPr/>
            <p:nvPr/>
          </p:nvSpPr>
          <p:spPr>
            <a:xfrm>
              <a:off x="5680390" y="5748881"/>
              <a:ext cx="1188000" cy="252000"/>
            </a:xfrm>
            <a:prstGeom prst="roundRect">
              <a:avLst>
                <a:gd name="adj" fmla="val 2252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800" b="1" dirty="0">
                  <a:latin typeface="+mj-ea"/>
                </a:rPr>
                <a:t>단지 오시는 길</a:t>
              </a:r>
            </a:p>
          </p:txBody>
        </p:sp>
        <p:sp>
          <p:nvSpPr>
            <p:cNvPr id="161" name="모서리가 둥근 직사각형 157">
              <a:extLst>
                <a:ext uri="{FF2B5EF4-FFF2-40B4-BE49-F238E27FC236}">
                  <a16:creationId xmlns:a16="http://schemas.microsoft.com/office/drawing/2014/main" id="{A6C47C8E-80EC-4A2C-AD33-066460944FC7}"/>
                </a:ext>
              </a:extLst>
            </p:cNvPr>
            <p:cNvSpPr/>
            <p:nvPr/>
          </p:nvSpPr>
          <p:spPr>
            <a:xfrm>
              <a:off x="4439816" y="5748881"/>
              <a:ext cx="1188000" cy="252000"/>
            </a:xfrm>
            <a:prstGeom prst="roundRect">
              <a:avLst>
                <a:gd name="adj" fmla="val 1609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800" b="1" dirty="0" err="1">
                  <a:solidFill>
                    <a:schemeClr val="bg1"/>
                  </a:solidFill>
                  <a:latin typeface="+mj-ea"/>
                </a:rPr>
                <a:t>상사주소</a:t>
              </a:r>
              <a:r>
                <a:rPr lang="ko-KR" altLang="en-US" sz="800" b="1" dirty="0">
                  <a:solidFill>
                    <a:schemeClr val="bg1"/>
                  </a:solidFill>
                  <a:latin typeface="+mj-ea"/>
                </a:rPr>
                <a:t> 문자전송</a:t>
              </a:r>
            </a:p>
          </p:txBody>
        </p:sp>
      </p:grp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A31CA6C4-6DC5-442B-8B12-61FDCB826DB9}"/>
              </a:ext>
            </a:extLst>
          </p:cNvPr>
          <p:cNvCxnSpPr/>
          <p:nvPr/>
        </p:nvCxnSpPr>
        <p:spPr>
          <a:xfrm>
            <a:off x="389004" y="3185709"/>
            <a:ext cx="727570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77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6400E8-51FF-47D2-90B4-A7BE4CDC2145}"/>
              </a:ext>
            </a:extLst>
          </p:cNvPr>
          <p:cNvSpPr txBox="1"/>
          <p:nvPr/>
        </p:nvSpPr>
        <p:spPr>
          <a:xfrm>
            <a:off x="-615696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612BEAA-D4C5-47F0-84F3-5F4F5EC3BDC7}"/>
              </a:ext>
            </a:extLst>
          </p:cNvPr>
          <p:cNvSpPr txBox="1"/>
          <p:nvPr/>
        </p:nvSpPr>
        <p:spPr>
          <a:xfrm>
            <a:off x="6193438" y="649720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12F6DE-0906-41F3-8605-4DDB9E8C58E1}"/>
              </a:ext>
            </a:extLst>
          </p:cNvPr>
          <p:cNvSpPr/>
          <p:nvPr/>
        </p:nvSpPr>
        <p:spPr>
          <a:xfrm>
            <a:off x="221753" y="764704"/>
            <a:ext cx="30659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00" dirty="0">
                <a:latin typeface="+mn-ea"/>
              </a:rPr>
              <a:t>동급 매물 </a:t>
            </a:r>
            <a:r>
              <a:rPr lang="ko-KR" altLang="en-US" sz="1050" b="1" spc="-100" dirty="0">
                <a:solidFill>
                  <a:srgbClr val="00552B"/>
                </a:solidFill>
                <a:latin typeface="+mn-ea"/>
              </a:rPr>
              <a:t>홈서비스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EB67E5-0C3B-49E8-B3CA-908D8125617F}"/>
              </a:ext>
            </a:extLst>
          </p:cNvPr>
          <p:cNvGrpSpPr/>
          <p:nvPr/>
        </p:nvGrpSpPr>
        <p:grpSpPr>
          <a:xfrm>
            <a:off x="-20570" y="1011851"/>
            <a:ext cx="7825564" cy="1676267"/>
            <a:chOff x="-20570" y="1107101"/>
            <a:chExt cx="7825564" cy="167626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37C6691-85A7-4345-8314-74C57C0039B4}"/>
                </a:ext>
              </a:extLst>
            </p:cNvPr>
            <p:cNvGrpSpPr/>
            <p:nvPr/>
          </p:nvGrpSpPr>
          <p:grpSpPr>
            <a:xfrm>
              <a:off x="257043" y="1108710"/>
              <a:ext cx="1800000" cy="1674658"/>
              <a:chOff x="149609" y="4583576"/>
              <a:chExt cx="1851898" cy="167465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B2A1393-26D0-4C99-BFDC-37F35C775F57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6C7C1C0-4287-45D2-90D6-93765B5A1D2B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B4E088A-6779-438C-A725-4B9E184C2AEC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2B3C3AE-3383-4377-9F6E-8A61001467F0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47" name="모서리가 둥근 직사각형 197">
                <a:extLst>
                  <a:ext uri="{FF2B5EF4-FFF2-40B4-BE49-F238E27FC236}">
                    <a16:creationId xmlns:a16="http://schemas.microsoft.com/office/drawing/2014/main" id="{51FC1C32-8F6B-4562-B399-35A5147D7DFB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513E6882-ECB8-4CD9-91FF-ED275FB93233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49" name="모서리가 둥근 직사각형 215">
                  <a:extLst>
                    <a:ext uri="{FF2B5EF4-FFF2-40B4-BE49-F238E27FC236}">
                      <a16:creationId xmlns:a16="http://schemas.microsoft.com/office/drawing/2014/main" id="{E9787FC1-3B2D-4A22-8C60-B4FC3A3745A4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50" name="모서리가 둥근 직사각형 216">
                  <a:extLst>
                    <a:ext uri="{FF2B5EF4-FFF2-40B4-BE49-F238E27FC236}">
                      <a16:creationId xmlns:a16="http://schemas.microsoft.com/office/drawing/2014/main" id="{096DFB63-2643-4C90-8AC8-4843F7F63CF2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51" name="모서리가 둥근 직사각형 217">
                  <a:extLst>
                    <a:ext uri="{FF2B5EF4-FFF2-40B4-BE49-F238E27FC236}">
                      <a16:creationId xmlns:a16="http://schemas.microsoft.com/office/drawing/2014/main" id="{01DEE49C-DA7A-4782-98FC-21ECDDB9025A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BDB132B-1071-4D2A-B24F-7D95B00C26DC}"/>
                </a:ext>
              </a:extLst>
            </p:cNvPr>
            <p:cNvGrpSpPr/>
            <p:nvPr/>
          </p:nvGrpSpPr>
          <p:grpSpPr>
            <a:xfrm>
              <a:off x="-20570" y="1108710"/>
              <a:ext cx="738589" cy="255458"/>
              <a:chOff x="-123241" y="4755477"/>
              <a:chExt cx="738589" cy="255458"/>
            </a:xfrm>
          </p:grpSpPr>
          <p:sp>
            <p:nvSpPr>
              <p:cNvPr id="53" name="대각선 줄무늬 52">
                <a:extLst>
                  <a:ext uri="{FF2B5EF4-FFF2-40B4-BE49-F238E27FC236}">
                    <a16:creationId xmlns:a16="http://schemas.microsoft.com/office/drawing/2014/main" id="{4CF87F8D-4C34-415F-A2A3-428275FF013F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6DBFEE-7D38-4918-8C0C-4CF8E10219F5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33B4E30-1A09-456E-B006-473EA095EBE4}"/>
                </a:ext>
              </a:extLst>
            </p:cNvPr>
            <p:cNvGrpSpPr/>
            <p:nvPr/>
          </p:nvGrpSpPr>
          <p:grpSpPr>
            <a:xfrm>
              <a:off x="1794570" y="1143775"/>
              <a:ext cx="215531" cy="215531"/>
              <a:chOff x="2881793" y="3493808"/>
              <a:chExt cx="485103" cy="485103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B3D76FB-670B-44E7-8E8F-1CE8B1348D7F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49DE66B7-9F31-4531-B7AB-5002F273F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89ED306-E7E0-4F36-B272-DBD91AB779DB}"/>
                </a:ext>
              </a:extLst>
            </p:cNvPr>
            <p:cNvGrpSpPr/>
            <p:nvPr/>
          </p:nvGrpSpPr>
          <p:grpSpPr>
            <a:xfrm>
              <a:off x="2173027" y="1108710"/>
              <a:ext cx="1800000" cy="1674658"/>
              <a:chOff x="149609" y="4583576"/>
              <a:chExt cx="1851898" cy="167465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877282C-AB5E-473E-AA62-6D4014B8627B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7C5B634-893E-4517-B2F9-C3F533C84E73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E7C65E1-CFEA-4638-8D5B-6D7F6B8BE9B4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F98F0E-F60B-4038-B950-CFF93DF2273A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63" name="모서리가 둥근 직사각형 197">
                <a:extLst>
                  <a:ext uri="{FF2B5EF4-FFF2-40B4-BE49-F238E27FC236}">
                    <a16:creationId xmlns:a16="http://schemas.microsoft.com/office/drawing/2014/main" id="{A273F53E-E401-4958-8234-DC7A0AB2779D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3644C6A4-2637-4B58-8C35-0E57DBE75FB1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65" name="모서리가 둥근 직사각형 215">
                  <a:extLst>
                    <a:ext uri="{FF2B5EF4-FFF2-40B4-BE49-F238E27FC236}">
                      <a16:creationId xmlns:a16="http://schemas.microsoft.com/office/drawing/2014/main" id="{99EEB6C5-A539-4D90-AF4F-529C79EFC98F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67" name="모서리가 둥근 직사각형 216">
                  <a:extLst>
                    <a:ext uri="{FF2B5EF4-FFF2-40B4-BE49-F238E27FC236}">
                      <a16:creationId xmlns:a16="http://schemas.microsoft.com/office/drawing/2014/main" id="{0A58C54D-1B1E-4DF4-85B3-35D122774F1C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68" name="모서리가 둥근 직사각형 217">
                  <a:extLst>
                    <a:ext uri="{FF2B5EF4-FFF2-40B4-BE49-F238E27FC236}">
                      <a16:creationId xmlns:a16="http://schemas.microsoft.com/office/drawing/2014/main" id="{952E95C1-6958-4897-8E1F-A1CA18F20423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A1D06C7-D2CF-42EA-9F9E-BBC8731BD4B0}"/>
                </a:ext>
              </a:extLst>
            </p:cNvPr>
            <p:cNvGrpSpPr/>
            <p:nvPr/>
          </p:nvGrpSpPr>
          <p:grpSpPr>
            <a:xfrm>
              <a:off x="4089011" y="1108710"/>
              <a:ext cx="1800000" cy="1674658"/>
              <a:chOff x="149609" y="4583576"/>
              <a:chExt cx="1851898" cy="1674658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44F93B9-46E9-4DE5-BC0E-8F5314BD0AFE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00C307A-1D62-4399-9406-716480241221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709CC44-789F-4124-9EB2-135C0E5E2278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9CFB7DC7-4AA5-4003-AE57-9F5A6F4E42C8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74" name="모서리가 둥근 직사각형 197">
                <a:extLst>
                  <a:ext uri="{FF2B5EF4-FFF2-40B4-BE49-F238E27FC236}">
                    <a16:creationId xmlns:a16="http://schemas.microsoft.com/office/drawing/2014/main" id="{58BF8E22-F866-4978-8A72-01BAFEE2840B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D60EB61-7F65-4F0D-AE02-64BA294293C3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76" name="모서리가 둥근 직사각형 215">
                  <a:extLst>
                    <a:ext uri="{FF2B5EF4-FFF2-40B4-BE49-F238E27FC236}">
                      <a16:creationId xmlns:a16="http://schemas.microsoft.com/office/drawing/2014/main" id="{FD945357-E5EA-4007-A7D7-60F5F8984C21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77" name="모서리가 둥근 직사각형 216">
                  <a:extLst>
                    <a:ext uri="{FF2B5EF4-FFF2-40B4-BE49-F238E27FC236}">
                      <a16:creationId xmlns:a16="http://schemas.microsoft.com/office/drawing/2014/main" id="{1966CF23-AAA4-4363-8EBD-09BDFD254491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78" name="모서리가 둥근 직사각형 217">
                  <a:extLst>
                    <a:ext uri="{FF2B5EF4-FFF2-40B4-BE49-F238E27FC236}">
                      <a16:creationId xmlns:a16="http://schemas.microsoft.com/office/drawing/2014/main" id="{D10ACAE5-4D7A-4215-A9D9-2B8054C31AE3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484317A-9142-4330-A7EC-40AC3B99443B}"/>
                </a:ext>
              </a:extLst>
            </p:cNvPr>
            <p:cNvSpPr/>
            <p:nvPr/>
          </p:nvSpPr>
          <p:spPr>
            <a:xfrm>
              <a:off x="6004994" y="1107101"/>
              <a:ext cx="1799999" cy="955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 Image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1084058-7781-49A0-ABF2-0645FC345322}"/>
                </a:ext>
              </a:extLst>
            </p:cNvPr>
            <p:cNvSpPr/>
            <p:nvPr/>
          </p:nvSpPr>
          <p:spPr>
            <a:xfrm>
              <a:off x="6004994" y="1725377"/>
              <a:ext cx="1799999" cy="33713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94000"/>
                  </a:schemeClr>
                </a:gs>
                <a:gs pos="50000">
                  <a:schemeClr val="tx1">
                    <a:lumMod val="75000"/>
                    <a:lumOff val="25000"/>
                    <a:alpha val="82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5C93D7C-2CA1-496D-A7F0-721EF1879EFF}"/>
                </a:ext>
              </a:extLst>
            </p:cNvPr>
            <p:cNvSpPr/>
            <p:nvPr/>
          </p:nvSpPr>
          <p:spPr>
            <a:xfrm>
              <a:off x="6339255" y="1866029"/>
              <a:ext cx="11314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spc="-150" dirty="0">
                  <a:solidFill>
                    <a:schemeClr val="bg1"/>
                  </a:solidFill>
                </a:rPr>
                <a:t>2014</a:t>
              </a:r>
              <a:r>
                <a:rPr lang="ko-KR" altLang="en-US" sz="800" spc="-150" dirty="0" err="1">
                  <a:solidFill>
                    <a:schemeClr val="bg1"/>
                  </a:solidFill>
                </a:rPr>
                <a:t>년식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  </a:t>
              </a:r>
              <a:r>
                <a:rPr lang="en-US" altLang="ko-KR" sz="800" spc="-150" dirty="0">
                  <a:solidFill>
                    <a:schemeClr val="bg1"/>
                  </a:solidFill>
                </a:rPr>
                <a:t>|  66,253Km | 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휘발유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11F8C98-DC85-4011-878F-A933DEF396CA}"/>
                </a:ext>
              </a:extLst>
            </p:cNvPr>
            <p:cNvSpPr/>
            <p:nvPr/>
          </p:nvSpPr>
          <p:spPr>
            <a:xfrm>
              <a:off x="6004994" y="2064286"/>
              <a:ext cx="1800000" cy="71747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t">
              <a:noAutofit/>
            </a:bodyPr>
            <a:lstStyle/>
            <a:p>
              <a:r>
                <a:rPr lang="ko-KR" altLang="en-US" sz="1050" b="1" spc="-150" dirty="0">
                  <a:latin typeface="NotoSansKR"/>
                </a:rPr>
                <a:t>뉴</a:t>
              </a:r>
              <a:r>
                <a:rPr lang="en-US" altLang="ko-KR" sz="1050" b="1" spc="-150" dirty="0">
                  <a:latin typeface="NotoSansKR"/>
                </a:rPr>
                <a:t>SM5</a:t>
              </a:r>
            </a:p>
            <a:p>
              <a:r>
                <a:rPr lang="ko-KR" altLang="en-US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플래티넘 가솔린 </a:t>
              </a:r>
              <a:r>
                <a:rPr lang="en-US" altLang="ko-KR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2.0 SE</a:t>
              </a:r>
            </a:p>
            <a:p>
              <a:endParaRPr lang="en-US" altLang="ko-KR" sz="100" b="1" spc="-150" dirty="0">
                <a:latin typeface="+mj-ea"/>
              </a:endParaRPr>
            </a:p>
            <a:p>
              <a:r>
                <a:rPr lang="en-US" altLang="ko-KR" sz="1100" b="1" spc="-150" dirty="0">
                  <a:solidFill>
                    <a:srgbClr val="0D643A"/>
                  </a:solidFill>
                  <a:latin typeface="+mj-ea"/>
                </a:rPr>
                <a:t>2,400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ko-KR" altLang="en-US" sz="700" b="1" spc="-150" dirty="0">
                  <a:latin typeface="+mj-ea"/>
                </a:rPr>
                <a:t> </a:t>
              </a:r>
              <a:r>
                <a:rPr lang="en-US" altLang="ko-KR" sz="700" b="1" spc="-150" dirty="0">
                  <a:latin typeface="+mj-ea"/>
                </a:rPr>
                <a:t>(</a:t>
              </a:r>
              <a:r>
                <a:rPr lang="ko-KR" altLang="en-US" sz="800" b="1" spc="-150" dirty="0">
                  <a:latin typeface="+mj-ea"/>
                </a:rPr>
                <a:t>월 </a:t>
              </a:r>
              <a:r>
                <a:rPr lang="en-US" altLang="ko-KR" sz="800" b="1" spc="-150" dirty="0">
                  <a:solidFill>
                    <a:srgbClr val="0D643A"/>
                  </a:solidFill>
                  <a:latin typeface="+mj-ea"/>
                </a:rPr>
                <a:t>24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en-US" altLang="ko-KR" sz="800" b="1" spc="-150" dirty="0">
                  <a:latin typeface="+mj-ea"/>
                </a:rPr>
                <a:t>)</a:t>
              </a:r>
              <a:endParaRPr lang="ko-KR" altLang="en-US" sz="800" b="1" spc="-150" dirty="0">
                <a:latin typeface="+mj-ea"/>
              </a:endParaRPr>
            </a:p>
          </p:txBody>
        </p:sp>
        <p:sp>
          <p:nvSpPr>
            <p:cNvPr id="84" name="모서리가 둥근 직사각형 197">
              <a:extLst>
                <a:ext uri="{FF2B5EF4-FFF2-40B4-BE49-F238E27FC236}">
                  <a16:creationId xmlns:a16="http://schemas.microsoft.com/office/drawing/2014/main" id="{CD886ED7-8B1B-409D-8865-F3F5CCBCB9EE}"/>
                </a:ext>
              </a:extLst>
            </p:cNvPr>
            <p:cNvSpPr/>
            <p:nvPr/>
          </p:nvSpPr>
          <p:spPr>
            <a:xfrm>
              <a:off x="7305380" y="2107249"/>
              <a:ext cx="436770" cy="144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5B91D1-EC90-4817-9BE2-EA9A62066E23}"/>
              </a:ext>
            </a:extLst>
          </p:cNvPr>
          <p:cNvSpPr/>
          <p:nvPr/>
        </p:nvSpPr>
        <p:spPr>
          <a:xfrm>
            <a:off x="221753" y="2766365"/>
            <a:ext cx="30659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00" dirty="0">
                <a:latin typeface="+mn-ea"/>
              </a:rPr>
              <a:t>가격이 비슷한 매물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8D8D454-087A-40F9-9BEA-113699C41F71}"/>
              </a:ext>
            </a:extLst>
          </p:cNvPr>
          <p:cNvSpPr/>
          <p:nvPr/>
        </p:nvSpPr>
        <p:spPr>
          <a:xfrm>
            <a:off x="221753" y="4872191"/>
            <a:ext cx="25266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spc="-100" dirty="0">
                <a:latin typeface="+mn-ea"/>
              </a:rPr>
              <a:t>주행거리가 비슷한 매물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A1A5959-63E8-46C0-AE76-F513D1378482}"/>
              </a:ext>
            </a:extLst>
          </p:cNvPr>
          <p:cNvGrpSpPr/>
          <p:nvPr/>
        </p:nvGrpSpPr>
        <p:grpSpPr>
          <a:xfrm>
            <a:off x="-20570" y="3057916"/>
            <a:ext cx="7825564" cy="1676267"/>
            <a:chOff x="-20570" y="1107101"/>
            <a:chExt cx="7825564" cy="1676267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D48B8BD-1DAD-44E8-B111-2DB841BEA73F}"/>
                </a:ext>
              </a:extLst>
            </p:cNvPr>
            <p:cNvGrpSpPr/>
            <p:nvPr/>
          </p:nvGrpSpPr>
          <p:grpSpPr>
            <a:xfrm>
              <a:off x="257043" y="1108710"/>
              <a:ext cx="1800000" cy="1674658"/>
              <a:chOff x="149609" y="4583576"/>
              <a:chExt cx="1851898" cy="1674658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664C9C92-2818-4385-B9DD-767ED421A9D0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78CF8465-3FDB-449B-92D7-D3DE99B47C0B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A36B32FA-C525-48A1-8F51-67BD8F70D73F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67C8515-CFE8-4A83-8218-BB137E3FF6FB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29" name="모서리가 둥근 직사각형 197">
                <a:extLst>
                  <a:ext uri="{FF2B5EF4-FFF2-40B4-BE49-F238E27FC236}">
                    <a16:creationId xmlns:a16="http://schemas.microsoft.com/office/drawing/2014/main" id="{711DA3EA-4768-4778-BE53-FF2B5A0E9958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29DF021-F225-47A6-916D-20F4A581965E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31" name="모서리가 둥근 직사각형 215">
                  <a:extLst>
                    <a:ext uri="{FF2B5EF4-FFF2-40B4-BE49-F238E27FC236}">
                      <a16:creationId xmlns:a16="http://schemas.microsoft.com/office/drawing/2014/main" id="{2A439845-E68A-429A-9776-C3CBBEF4E456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32" name="모서리가 둥근 직사각형 216">
                  <a:extLst>
                    <a:ext uri="{FF2B5EF4-FFF2-40B4-BE49-F238E27FC236}">
                      <a16:creationId xmlns:a16="http://schemas.microsoft.com/office/drawing/2014/main" id="{A2658332-790D-4844-BE2A-ED0A4A2E73F3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36" name="모서리가 둥근 직사각형 217">
                  <a:extLst>
                    <a:ext uri="{FF2B5EF4-FFF2-40B4-BE49-F238E27FC236}">
                      <a16:creationId xmlns:a16="http://schemas.microsoft.com/office/drawing/2014/main" id="{1E43FD78-CFF3-460F-A876-6B7E0B47828F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E4AF05E-0F4A-4F0B-9BCB-491343CDF42A}"/>
                </a:ext>
              </a:extLst>
            </p:cNvPr>
            <p:cNvGrpSpPr/>
            <p:nvPr/>
          </p:nvGrpSpPr>
          <p:grpSpPr>
            <a:xfrm>
              <a:off x="-20570" y="1108710"/>
              <a:ext cx="738589" cy="255458"/>
              <a:chOff x="-123241" y="4755477"/>
              <a:chExt cx="738589" cy="255458"/>
            </a:xfrm>
          </p:grpSpPr>
          <p:sp>
            <p:nvSpPr>
              <p:cNvPr id="123" name="대각선 줄무늬 122">
                <a:extLst>
                  <a:ext uri="{FF2B5EF4-FFF2-40B4-BE49-F238E27FC236}">
                    <a16:creationId xmlns:a16="http://schemas.microsoft.com/office/drawing/2014/main" id="{368A6641-0CF9-4721-8156-C37FD4378500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8C6E4D1-E9E2-497C-9FBE-BACF99A6E113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B73A45E8-A084-466D-87F0-650EF7202FC6}"/>
                </a:ext>
              </a:extLst>
            </p:cNvPr>
            <p:cNvGrpSpPr/>
            <p:nvPr/>
          </p:nvGrpSpPr>
          <p:grpSpPr>
            <a:xfrm>
              <a:off x="1794570" y="1143775"/>
              <a:ext cx="215531" cy="215531"/>
              <a:chOff x="2881793" y="3493808"/>
              <a:chExt cx="485103" cy="485103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EE0F2F20-9D1D-463A-B490-8725D76F8F2E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DFAA38BD-A0B6-4E30-BBC4-B1767FE56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C193B31-4630-44C7-B5E5-C426FF4C6A8D}"/>
                </a:ext>
              </a:extLst>
            </p:cNvPr>
            <p:cNvGrpSpPr/>
            <p:nvPr/>
          </p:nvGrpSpPr>
          <p:grpSpPr>
            <a:xfrm>
              <a:off x="2173027" y="1108710"/>
              <a:ext cx="1800000" cy="1674658"/>
              <a:chOff x="149609" y="4583576"/>
              <a:chExt cx="1851898" cy="1674658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93EF30D8-F0C9-4FC2-B286-902BE854F4BA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5F89C097-6DD4-4E5D-A929-7F8C08AEBE21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DCAF5F0-D513-4F41-8E80-29B9BC7400A2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DF982AA2-4C8F-49C0-9566-927F6FA1D5DB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16" name="모서리가 둥근 직사각형 197">
                <a:extLst>
                  <a:ext uri="{FF2B5EF4-FFF2-40B4-BE49-F238E27FC236}">
                    <a16:creationId xmlns:a16="http://schemas.microsoft.com/office/drawing/2014/main" id="{3A46BD5D-7BBF-4C2D-9644-63A2578988CC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4D767BEB-7824-4223-AFCC-26469D327D68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18" name="모서리가 둥근 직사각형 215">
                  <a:extLst>
                    <a:ext uri="{FF2B5EF4-FFF2-40B4-BE49-F238E27FC236}">
                      <a16:creationId xmlns:a16="http://schemas.microsoft.com/office/drawing/2014/main" id="{B6F7E5A0-4D98-4719-B8C1-EEE7E22FBB67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19" name="모서리가 둥근 직사각형 216">
                  <a:extLst>
                    <a:ext uri="{FF2B5EF4-FFF2-40B4-BE49-F238E27FC236}">
                      <a16:creationId xmlns:a16="http://schemas.microsoft.com/office/drawing/2014/main" id="{B457742F-0AB1-4663-987C-FC4FD905F21B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20" name="모서리가 둥근 직사각형 217">
                  <a:extLst>
                    <a:ext uri="{FF2B5EF4-FFF2-40B4-BE49-F238E27FC236}">
                      <a16:creationId xmlns:a16="http://schemas.microsoft.com/office/drawing/2014/main" id="{AA8F5F7D-65BE-4746-9289-83463919CF9B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48D0119-3B59-473A-9A6B-D9FC8C32B96B}"/>
                </a:ext>
              </a:extLst>
            </p:cNvPr>
            <p:cNvGrpSpPr/>
            <p:nvPr/>
          </p:nvGrpSpPr>
          <p:grpSpPr>
            <a:xfrm>
              <a:off x="4089011" y="1108710"/>
              <a:ext cx="1800000" cy="1674658"/>
              <a:chOff x="149609" y="4583576"/>
              <a:chExt cx="1851898" cy="1674658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BECE78A-5E23-44D3-A20C-F98B8FE99563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4A84F24C-A70F-46F8-BCA9-E7D9CE980F25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864A0B6-7329-4519-93C2-EA445F4F4247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E2B844B-93D9-42E9-84C2-EACCC77C39F2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05" name="모서리가 둥근 직사각형 197">
                <a:extLst>
                  <a:ext uri="{FF2B5EF4-FFF2-40B4-BE49-F238E27FC236}">
                    <a16:creationId xmlns:a16="http://schemas.microsoft.com/office/drawing/2014/main" id="{204A50AA-CDFD-442B-9921-BF48B37D8729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8DE3A0B6-28D9-44F0-B936-C32C82795CDA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07" name="모서리가 둥근 직사각형 215">
                  <a:extLst>
                    <a:ext uri="{FF2B5EF4-FFF2-40B4-BE49-F238E27FC236}">
                      <a16:creationId xmlns:a16="http://schemas.microsoft.com/office/drawing/2014/main" id="{220C5330-CEB2-4E5C-BA20-847A65F9626F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08" name="모서리가 둥근 직사각형 216">
                  <a:extLst>
                    <a:ext uri="{FF2B5EF4-FFF2-40B4-BE49-F238E27FC236}">
                      <a16:creationId xmlns:a16="http://schemas.microsoft.com/office/drawing/2014/main" id="{E875AE25-C6B7-4DE9-82BB-019CA360DCBD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09" name="모서리가 둥근 직사각형 217">
                  <a:extLst>
                    <a:ext uri="{FF2B5EF4-FFF2-40B4-BE49-F238E27FC236}">
                      <a16:creationId xmlns:a16="http://schemas.microsoft.com/office/drawing/2014/main" id="{8AADCC63-C459-4E1C-8646-6838FB4C8637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61E2A8D-D395-4489-A77C-07C751FFB55A}"/>
                </a:ext>
              </a:extLst>
            </p:cNvPr>
            <p:cNvSpPr/>
            <p:nvPr/>
          </p:nvSpPr>
          <p:spPr>
            <a:xfrm>
              <a:off x="6004994" y="1107101"/>
              <a:ext cx="1799999" cy="955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 Image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1F1129D-15E3-42F3-9F29-F6F77C5790EC}"/>
                </a:ext>
              </a:extLst>
            </p:cNvPr>
            <p:cNvSpPr/>
            <p:nvPr/>
          </p:nvSpPr>
          <p:spPr>
            <a:xfrm>
              <a:off x="6004994" y="1725377"/>
              <a:ext cx="1799999" cy="33713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94000"/>
                  </a:schemeClr>
                </a:gs>
                <a:gs pos="50000">
                  <a:schemeClr val="tx1">
                    <a:lumMod val="75000"/>
                    <a:lumOff val="25000"/>
                    <a:alpha val="82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6C4A0FD-2319-476A-9BFB-3CB70D833E1E}"/>
                </a:ext>
              </a:extLst>
            </p:cNvPr>
            <p:cNvSpPr/>
            <p:nvPr/>
          </p:nvSpPr>
          <p:spPr>
            <a:xfrm>
              <a:off x="6339255" y="1866029"/>
              <a:ext cx="11314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spc="-150" dirty="0">
                  <a:solidFill>
                    <a:schemeClr val="bg1"/>
                  </a:solidFill>
                </a:rPr>
                <a:t>2014</a:t>
              </a:r>
              <a:r>
                <a:rPr lang="ko-KR" altLang="en-US" sz="800" spc="-150" dirty="0" err="1">
                  <a:solidFill>
                    <a:schemeClr val="bg1"/>
                  </a:solidFill>
                </a:rPr>
                <a:t>년식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  </a:t>
              </a:r>
              <a:r>
                <a:rPr lang="en-US" altLang="ko-KR" sz="800" spc="-150" dirty="0">
                  <a:solidFill>
                    <a:schemeClr val="bg1"/>
                  </a:solidFill>
                </a:rPr>
                <a:t>|  66,253Km | 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휘발유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1AEF8E1-E395-4B82-BCDA-0294E729E34E}"/>
                </a:ext>
              </a:extLst>
            </p:cNvPr>
            <p:cNvSpPr/>
            <p:nvPr/>
          </p:nvSpPr>
          <p:spPr>
            <a:xfrm>
              <a:off x="6004994" y="2064286"/>
              <a:ext cx="1800000" cy="71747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t">
              <a:noAutofit/>
            </a:bodyPr>
            <a:lstStyle/>
            <a:p>
              <a:r>
                <a:rPr lang="ko-KR" altLang="en-US" sz="1050" b="1" spc="-150" dirty="0">
                  <a:latin typeface="NotoSansKR"/>
                </a:rPr>
                <a:t>뉴</a:t>
              </a:r>
              <a:r>
                <a:rPr lang="en-US" altLang="ko-KR" sz="1050" b="1" spc="-150" dirty="0">
                  <a:latin typeface="NotoSansKR"/>
                </a:rPr>
                <a:t>SM5</a:t>
              </a:r>
            </a:p>
            <a:p>
              <a:r>
                <a:rPr lang="ko-KR" altLang="en-US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플래티넘 가솔린 </a:t>
              </a:r>
              <a:r>
                <a:rPr lang="en-US" altLang="ko-KR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2.0 SE</a:t>
              </a:r>
            </a:p>
            <a:p>
              <a:endParaRPr lang="en-US" altLang="ko-KR" sz="100" b="1" spc="-150" dirty="0">
                <a:latin typeface="+mj-ea"/>
              </a:endParaRPr>
            </a:p>
            <a:p>
              <a:r>
                <a:rPr lang="en-US" altLang="ko-KR" sz="1100" b="1" spc="-150" dirty="0">
                  <a:solidFill>
                    <a:srgbClr val="0D643A"/>
                  </a:solidFill>
                  <a:latin typeface="+mj-ea"/>
                </a:rPr>
                <a:t>2,400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ko-KR" altLang="en-US" sz="700" b="1" spc="-150" dirty="0">
                  <a:latin typeface="+mj-ea"/>
                </a:rPr>
                <a:t> </a:t>
              </a:r>
              <a:r>
                <a:rPr lang="en-US" altLang="ko-KR" sz="700" b="1" spc="-150" dirty="0">
                  <a:latin typeface="+mj-ea"/>
                </a:rPr>
                <a:t>(</a:t>
              </a:r>
              <a:r>
                <a:rPr lang="ko-KR" altLang="en-US" sz="800" b="1" spc="-150" dirty="0">
                  <a:latin typeface="+mj-ea"/>
                </a:rPr>
                <a:t>월 </a:t>
              </a:r>
              <a:r>
                <a:rPr lang="en-US" altLang="ko-KR" sz="800" b="1" spc="-150" dirty="0">
                  <a:solidFill>
                    <a:srgbClr val="0D643A"/>
                  </a:solidFill>
                  <a:latin typeface="+mj-ea"/>
                </a:rPr>
                <a:t>24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en-US" altLang="ko-KR" sz="800" b="1" spc="-150" dirty="0">
                  <a:latin typeface="+mj-ea"/>
                </a:rPr>
                <a:t>)</a:t>
              </a:r>
              <a:endParaRPr lang="ko-KR" altLang="en-US" sz="800" b="1" spc="-150" dirty="0">
                <a:latin typeface="+mj-ea"/>
              </a:endParaRPr>
            </a:p>
          </p:txBody>
        </p:sp>
        <p:sp>
          <p:nvSpPr>
            <p:cNvPr id="97" name="모서리가 둥근 직사각형 197">
              <a:extLst>
                <a:ext uri="{FF2B5EF4-FFF2-40B4-BE49-F238E27FC236}">
                  <a16:creationId xmlns:a16="http://schemas.microsoft.com/office/drawing/2014/main" id="{C72FF9BF-71C8-4D1D-9981-0068093128FB}"/>
                </a:ext>
              </a:extLst>
            </p:cNvPr>
            <p:cNvSpPr/>
            <p:nvPr/>
          </p:nvSpPr>
          <p:spPr>
            <a:xfrm>
              <a:off x="7305380" y="2107249"/>
              <a:ext cx="436770" cy="144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50C4E1AA-8521-480B-915A-76AC7E160D52}"/>
              </a:ext>
            </a:extLst>
          </p:cNvPr>
          <p:cNvGrpSpPr/>
          <p:nvPr/>
        </p:nvGrpSpPr>
        <p:grpSpPr>
          <a:xfrm>
            <a:off x="-20570" y="5133801"/>
            <a:ext cx="7825564" cy="1676267"/>
            <a:chOff x="-20570" y="1107101"/>
            <a:chExt cx="7825564" cy="1676267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B65420AF-7F71-4C5F-B260-714A7426D6FA}"/>
                </a:ext>
              </a:extLst>
            </p:cNvPr>
            <p:cNvGrpSpPr/>
            <p:nvPr/>
          </p:nvGrpSpPr>
          <p:grpSpPr>
            <a:xfrm>
              <a:off x="257043" y="1108710"/>
              <a:ext cx="1800000" cy="1674658"/>
              <a:chOff x="149609" y="4583576"/>
              <a:chExt cx="1851898" cy="1674658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982B69CE-1194-4683-A96B-4D00CB2C7EC3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8532EA52-01F9-4532-B015-F58D5D3CB361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9B52C331-0CB3-4017-85B7-12521201F8AE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3BD5488-74C5-4686-BF95-E20BD94B304D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86" name="모서리가 둥근 직사각형 197">
                <a:extLst>
                  <a:ext uri="{FF2B5EF4-FFF2-40B4-BE49-F238E27FC236}">
                    <a16:creationId xmlns:a16="http://schemas.microsoft.com/office/drawing/2014/main" id="{FDB364F4-2A6E-4B38-9E2F-3CCB50830A1D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32D16262-6525-40CE-8A90-B63F26296244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88" name="모서리가 둥근 직사각형 215">
                  <a:extLst>
                    <a:ext uri="{FF2B5EF4-FFF2-40B4-BE49-F238E27FC236}">
                      <a16:creationId xmlns:a16="http://schemas.microsoft.com/office/drawing/2014/main" id="{D94915C6-1EAB-4512-B4DB-8E62965A556D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89" name="모서리가 둥근 직사각형 216">
                  <a:extLst>
                    <a:ext uri="{FF2B5EF4-FFF2-40B4-BE49-F238E27FC236}">
                      <a16:creationId xmlns:a16="http://schemas.microsoft.com/office/drawing/2014/main" id="{DDF8450B-3278-4F91-A3F0-3FB1A54EE6C8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90" name="모서리가 둥근 직사각형 217">
                  <a:extLst>
                    <a:ext uri="{FF2B5EF4-FFF2-40B4-BE49-F238E27FC236}">
                      <a16:creationId xmlns:a16="http://schemas.microsoft.com/office/drawing/2014/main" id="{2C99E954-C85F-489B-A4B5-EEFBB212B336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20B326E-AC86-428F-9CEB-D8088E57A68F}"/>
                </a:ext>
              </a:extLst>
            </p:cNvPr>
            <p:cNvGrpSpPr/>
            <p:nvPr/>
          </p:nvGrpSpPr>
          <p:grpSpPr>
            <a:xfrm>
              <a:off x="-20570" y="1108710"/>
              <a:ext cx="738589" cy="255458"/>
              <a:chOff x="-123241" y="4755477"/>
              <a:chExt cx="738589" cy="255458"/>
            </a:xfrm>
          </p:grpSpPr>
          <p:sp>
            <p:nvSpPr>
              <p:cNvPr id="179" name="대각선 줄무늬 178">
                <a:extLst>
                  <a:ext uri="{FF2B5EF4-FFF2-40B4-BE49-F238E27FC236}">
                    <a16:creationId xmlns:a16="http://schemas.microsoft.com/office/drawing/2014/main" id="{10119A06-C3FE-4290-AC5B-977FB012132B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3D17D89-ECF8-4AEC-82C5-D24CE07D2E50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4B0D5F9A-C131-4578-9395-53B47D6C1FC7}"/>
                </a:ext>
              </a:extLst>
            </p:cNvPr>
            <p:cNvGrpSpPr/>
            <p:nvPr/>
          </p:nvGrpSpPr>
          <p:grpSpPr>
            <a:xfrm>
              <a:off x="1794570" y="1143775"/>
              <a:ext cx="215531" cy="215531"/>
              <a:chOff x="2881793" y="3493808"/>
              <a:chExt cx="485103" cy="485103"/>
            </a:xfrm>
          </p:grpSpPr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A3255F92-F1C5-4539-A1DD-CF8A2410327C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F7959085-4B01-46DF-A0A0-E9F94C51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5DA6EDBE-CD25-4E21-A940-DC3F612CB045}"/>
                </a:ext>
              </a:extLst>
            </p:cNvPr>
            <p:cNvGrpSpPr/>
            <p:nvPr/>
          </p:nvGrpSpPr>
          <p:grpSpPr>
            <a:xfrm>
              <a:off x="2173027" y="1108710"/>
              <a:ext cx="1800000" cy="1674658"/>
              <a:chOff x="149609" y="4583576"/>
              <a:chExt cx="1851898" cy="1674658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46DE0470-2EEA-4248-9F99-212EEFA2FB4E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FD3732C0-3161-4E73-B62E-181220B04B5D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518374CB-28E0-4416-95AE-EDC06C8EC945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6475D1A-4AC6-4B17-B028-F107CB0CF357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72" name="모서리가 둥근 직사각형 197">
                <a:extLst>
                  <a:ext uri="{FF2B5EF4-FFF2-40B4-BE49-F238E27FC236}">
                    <a16:creationId xmlns:a16="http://schemas.microsoft.com/office/drawing/2014/main" id="{975513FA-4D1C-4B8E-A22E-BA85DEC79A0A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CAD27C42-52D3-417D-8635-6C36D5FFC535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74" name="모서리가 둥근 직사각형 215">
                  <a:extLst>
                    <a:ext uri="{FF2B5EF4-FFF2-40B4-BE49-F238E27FC236}">
                      <a16:creationId xmlns:a16="http://schemas.microsoft.com/office/drawing/2014/main" id="{132C657C-D9C2-4616-BF53-651F6638D4F6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75" name="모서리가 둥근 직사각형 216">
                  <a:extLst>
                    <a:ext uri="{FF2B5EF4-FFF2-40B4-BE49-F238E27FC236}">
                      <a16:creationId xmlns:a16="http://schemas.microsoft.com/office/drawing/2014/main" id="{F3D77101-1CBC-4549-8C19-F8C2A229F5E2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76" name="모서리가 둥근 직사각형 217">
                  <a:extLst>
                    <a:ext uri="{FF2B5EF4-FFF2-40B4-BE49-F238E27FC236}">
                      <a16:creationId xmlns:a16="http://schemas.microsoft.com/office/drawing/2014/main" id="{AF5CC94E-FD43-4723-BE7A-CD0CBC3AC759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C037DDCC-2918-47E9-AFBC-9B61255473CB}"/>
                </a:ext>
              </a:extLst>
            </p:cNvPr>
            <p:cNvGrpSpPr/>
            <p:nvPr/>
          </p:nvGrpSpPr>
          <p:grpSpPr>
            <a:xfrm>
              <a:off x="4089011" y="1108710"/>
              <a:ext cx="1800000" cy="1674658"/>
              <a:chOff x="149609" y="4583576"/>
              <a:chExt cx="1851898" cy="1674658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3C18CFF4-1192-4B18-8016-E358346783EE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A8F960-FC98-4138-8CAE-5C226EC72611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5670531F-24D5-47AD-8591-2A6A2CCEDB92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A904CA4F-7537-4A53-AF5F-1279608EF8AC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62" name="모서리가 둥근 직사각형 197">
                <a:extLst>
                  <a:ext uri="{FF2B5EF4-FFF2-40B4-BE49-F238E27FC236}">
                    <a16:creationId xmlns:a16="http://schemas.microsoft.com/office/drawing/2014/main" id="{8EFBF68D-5CE0-4326-9A1B-310BC3BCB42C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EF577FF-EE95-4713-BAA7-118A74A00A49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65" name="모서리가 둥근 직사각형 215">
                  <a:extLst>
                    <a:ext uri="{FF2B5EF4-FFF2-40B4-BE49-F238E27FC236}">
                      <a16:creationId xmlns:a16="http://schemas.microsoft.com/office/drawing/2014/main" id="{7DB16A04-5F8D-4C17-8463-0C789A2E8614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66" name="모서리가 둥근 직사각형 216">
                  <a:extLst>
                    <a:ext uri="{FF2B5EF4-FFF2-40B4-BE49-F238E27FC236}">
                      <a16:creationId xmlns:a16="http://schemas.microsoft.com/office/drawing/2014/main" id="{32211C08-69C1-4A0E-BD43-19A66C465149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67" name="모서리가 둥근 직사각형 217">
                  <a:extLst>
                    <a:ext uri="{FF2B5EF4-FFF2-40B4-BE49-F238E27FC236}">
                      <a16:creationId xmlns:a16="http://schemas.microsoft.com/office/drawing/2014/main" id="{6DECBB4D-F295-40B6-9C1E-0DF56722F10D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EC808B7-440E-4371-8D39-F951989E18C6}"/>
                </a:ext>
              </a:extLst>
            </p:cNvPr>
            <p:cNvSpPr/>
            <p:nvPr/>
          </p:nvSpPr>
          <p:spPr>
            <a:xfrm>
              <a:off x="6004994" y="1107101"/>
              <a:ext cx="1799999" cy="955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 Image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580C1A9-58E3-4E2A-9BDB-67E4CC530667}"/>
                </a:ext>
              </a:extLst>
            </p:cNvPr>
            <p:cNvSpPr/>
            <p:nvPr/>
          </p:nvSpPr>
          <p:spPr>
            <a:xfrm>
              <a:off x="6004994" y="1725377"/>
              <a:ext cx="1799999" cy="33713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94000"/>
                  </a:schemeClr>
                </a:gs>
                <a:gs pos="50000">
                  <a:schemeClr val="tx1">
                    <a:lumMod val="75000"/>
                    <a:lumOff val="25000"/>
                    <a:alpha val="82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D67C5BC-9CE0-4CF7-AFD9-7E936B143852}"/>
                </a:ext>
              </a:extLst>
            </p:cNvPr>
            <p:cNvSpPr/>
            <p:nvPr/>
          </p:nvSpPr>
          <p:spPr>
            <a:xfrm>
              <a:off x="6339255" y="1866029"/>
              <a:ext cx="11314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spc="-150" dirty="0">
                  <a:solidFill>
                    <a:schemeClr val="bg1"/>
                  </a:solidFill>
                </a:rPr>
                <a:t>2014</a:t>
              </a:r>
              <a:r>
                <a:rPr lang="ko-KR" altLang="en-US" sz="800" spc="-150" dirty="0" err="1">
                  <a:solidFill>
                    <a:schemeClr val="bg1"/>
                  </a:solidFill>
                </a:rPr>
                <a:t>년식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  </a:t>
              </a:r>
              <a:r>
                <a:rPr lang="en-US" altLang="ko-KR" sz="800" spc="-150" dirty="0">
                  <a:solidFill>
                    <a:schemeClr val="bg1"/>
                  </a:solidFill>
                </a:rPr>
                <a:t>|  66,253Km | 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휘발유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1E05B85-1A0B-456D-82D2-269C2BC77C83}"/>
                </a:ext>
              </a:extLst>
            </p:cNvPr>
            <p:cNvSpPr/>
            <p:nvPr/>
          </p:nvSpPr>
          <p:spPr>
            <a:xfrm>
              <a:off x="6004994" y="2064286"/>
              <a:ext cx="1800000" cy="71747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t">
              <a:noAutofit/>
            </a:bodyPr>
            <a:lstStyle/>
            <a:p>
              <a:r>
                <a:rPr lang="ko-KR" altLang="en-US" sz="1050" b="1" spc="-150" dirty="0">
                  <a:latin typeface="NotoSansKR"/>
                </a:rPr>
                <a:t>뉴</a:t>
              </a:r>
              <a:r>
                <a:rPr lang="en-US" altLang="ko-KR" sz="1050" b="1" spc="-150" dirty="0">
                  <a:latin typeface="NotoSansKR"/>
                </a:rPr>
                <a:t>SM5</a:t>
              </a:r>
            </a:p>
            <a:p>
              <a:r>
                <a:rPr lang="ko-KR" altLang="en-US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플래티넘 가솔린 </a:t>
              </a:r>
              <a:r>
                <a:rPr lang="en-US" altLang="ko-KR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2.0 SE</a:t>
              </a:r>
            </a:p>
            <a:p>
              <a:endParaRPr lang="en-US" altLang="ko-KR" sz="100" b="1" spc="-150" dirty="0">
                <a:latin typeface="+mj-ea"/>
              </a:endParaRPr>
            </a:p>
            <a:p>
              <a:r>
                <a:rPr lang="en-US" altLang="ko-KR" sz="1100" b="1" spc="-150" dirty="0">
                  <a:solidFill>
                    <a:srgbClr val="0D643A"/>
                  </a:solidFill>
                  <a:latin typeface="+mj-ea"/>
                </a:rPr>
                <a:t>2,400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ko-KR" altLang="en-US" sz="700" b="1" spc="-150" dirty="0">
                  <a:latin typeface="+mj-ea"/>
                </a:rPr>
                <a:t> </a:t>
              </a:r>
              <a:r>
                <a:rPr lang="en-US" altLang="ko-KR" sz="700" b="1" spc="-150" dirty="0">
                  <a:latin typeface="+mj-ea"/>
                </a:rPr>
                <a:t>(</a:t>
              </a:r>
              <a:r>
                <a:rPr lang="ko-KR" altLang="en-US" sz="800" b="1" spc="-150" dirty="0">
                  <a:latin typeface="+mj-ea"/>
                </a:rPr>
                <a:t>월 </a:t>
              </a:r>
              <a:r>
                <a:rPr lang="en-US" altLang="ko-KR" sz="800" b="1" spc="-150" dirty="0">
                  <a:solidFill>
                    <a:srgbClr val="0D643A"/>
                  </a:solidFill>
                  <a:latin typeface="+mj-ea"/>
                </a:rPr>
                <a:t>24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en-US" altLang="ko-KR" sz="800" b="1" spc="-150" dirty="0">
                  <a:latin typeface="+mj-ea"/>
                </a:rPr>
                <a:t>)</a:t>
              </a:r>
              <a:endParaRPr lang="ko-KR" altLang="en-US" sz="800" b="1" spc="-150" dirty="0">
                <a:latin typeface="+mj-ea"/>
              </a:endParaRPr>
            </a:p>
          </p:txBody>
        </p:sp>
        <p:sp>
          <p:nvSpPr>
            <p:cNvPr id="149" name="모서리가 둥근 직사각형 197">
              <a:extLst>
                <a:ext uri="{FF2B5EF4-FFF2-40B4-BE49-F238E27FC236}">
                  <a16:creationId xmlns:a16="http://schemas.microsoft.com/office/drawing/2014/main" id="{B35C8E2F-4468-4E89-BACB-45110845DE67}"/>
                </a:ext>
              </a:extLst>
            </p:cNvPr>
            <p:cNvSpPr/>
            <p:nvPr/>
          </p:nvSpPr>
          <p:spPr>
            <a:xfrm>
              <a:off x="7305380" y="2107249"/>
              <a:ext cx="436770" cy="144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116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D56400E8-51FF-47D2-90B4-A7BE4CDC2145}"/>
              </a:ext>
            </a:extLst>
          </p:cNvPr>
          <p:cNvSpPr txBox="1"/>
          <p:nvPr/>
        </p:nvSpPr>
        <p:spPr>
          <a:xfrm>
            <a:off x="-615696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401A2C-4BA4-4ACB-8D49-7659B0C5E726}"/>
              </a:ext>
            </a:extLst>
          </p:cNvPr>
          <p:cNvSpPr/>
          <p:nvPr/>
        </p:nvSpPr>
        <p:spPr>
          <a:xfrm>
            <a:off x="221753" y="852716"/>
            <a:ext cx="49381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/>
              <a:t>구매가이드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C2E36-CB64-4937-BB1D-F36EC6A134A4}"/>
              </a:ext>
            </a:extLst>
          </p:cNvPr>
          <p:cNvGrpSpPr/>
          <p:nvPr/>
        </p:nvGrpSpPr>
        <p:grpSpPr>
          <a:xfrm>
            <a:off x="277453" y="1212278"/>
            <a:ext cx="7492408" cy="1223412"/>
            <a:chOff x="277453" y="1212278"/>
            <a:chExt cx="7492408" cy="122341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F40446-6398-452E-A37F-7CB92057B9DD}"/>
                </a:ext>
              </a:extLst>
            </p:cNvPr>
            <p:cNvSpPr txBox="1"/>
            <p:nvPr/>
          </p:nvSpPr>
          <p:spPr>
            <a:xfrm>
              <a:off x="277453" y="1212278"/>
              <a:ext cx="3670731" cy="12234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spc="-150" dirty="0"/>
                <a:t>주요 </a:t>
              </a:r>
              <a:r>
                <a:rPr lang="ko-KR" altLang="en-US" sz="900" b="1" spc="-150" dirty="0" err="1"/>
                <a:t>확인사항</a:t>
              </a:r>
              <a:endParaRPr lang="en-US" altLang="ko-KR" sz="800" spc="-15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800" spc="-15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spc="-150" dirty="0"/>
                <a:t>중고차 매매 거래 시 공인매매계약서를 확인하시고 작성해야 합니다</a:t>
              </a:r>
              <a:r>
                <a:rPr lang="en-US" altLang="ko-KR" sz="800" spc="-15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spc="-150" dirty="0" err="1"/>
                <a:t>원부조회</a:t>
              </a:r>
              <a:r>
                <a:rPr lang="en-US" altLang="ko-KR" sz="800" spc="-150" dirty="0"/>
                <a:t>, </a:t>
              </a:r>
              <a:r>
                <a:rPr lang="ko-KR" altLang="en-US" sz="800" spc="-150" dirty="0"/>
                <a:t>자동차등록증을 확인하시고 실 차주 및 </a:t>
              </a:r>
              <a:r>
                <a:rPr lang="ko-KR" altLang="en-US" sz="800" spc="-150" dirty="0" err="1"/>
                <a:t>압류정보를</a:t>
              </a:r>
              <a:r>
                <a:rPr lang="ko-KR" altLang="en-US" sz="800" spc="-150" dirty="0"/>
                <a:t> 확인하셔야 합니다</a:t>
              </a:r>
              <a:r>
                <a:rPr lang="en-US" altLang="ko-KR" sz="800" spc="-15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spc="-150" dirty="0" err="1"/>
                <a:t>차량옵션</a:t>
              </a:r>
              <a:r>
                <a:rPr lang="en-US" altLang="ko-KR" sz="800" spc="-150" dirty="0"/>
                <a:t>, </a:t>
              </a:r>
              <a:r>
                <a:rPr lang="ko-KR" altLang="en-US" sz="800" spc="-150" dirty="0"/>
                <a:t>성능점검기록부</a:t>
              </a:r>
              <a:r>
                <a:rPr lang="en-US" altLang="ko-KR" sz="800" spc="-150" dirty="0"/>
                <a:t>, </a:t>
              </a:r>
              <a:r>
                <a:rPr lang="ko-KR" altLang="en-US" sz="800" spc="-150" dirty="0"/>
                <a:t>사고이력조회를 통해 차량의 </a:t>
              </a:r>
              <a:r>
                <a:rPr lang="ko-KR" altLang="en-US" sz="800" spc="-150" dirty="0" err="1"/>
                <a:t>사고유무를</a:t>
              </a:r>
              <a:r>
                <a:rPr lang="ko-KR" altLang="en-US" sz="800" spc="-150" dirty="0"/>
                <a:t> 확인하셔야 합니다</a:t>
              </a:r>
              <a:r>
                <a:rPr lang="en-US" altLang="ko-KR" sz="800" spc="-15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spc="-150" dirty="0" err="1"/>
                <a:t>자동차키</a:t>
              </a:r>
              <a:r>
                <a:rPr lang="ko-KR" altLang="en-US" sz="800" spc="-150" dirty="0"/>
                <a:t> 및 소유권 이전을 꼭</a:t>
              </a:r>
              <a:r>
                <a:rPr lang="en-US" altLang="ko-KR" sz="800" spc="-150" dirty="0"/>
                <a:t>! </a:t>
              </a:r>
              <a:r>
                <a:rPr lang="ko-KR" altLang="en-US" sz="800" spc="-150" dirty="0"/>
                <a:t>확인하셔야 합니다</a:t>
              </a:r>
              <a:r>
                <a:rPr lang="en-US" altLang="ko-KR" sz="800" spc="-150" dirty="0"/>
                <a:t>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123B3C-84DE-46FF-95F7-4D2D02588C2F}"/>
                </a:ext>
              </a:extLst>
            </p:cNvPr>
            <p:cNvSpPr txBox="1"/>
            <p:nvPr/>
          </p:nvSpPr>
          <p:spPr>
            <a:xfrm>
              <a:off x="4099130" y="1212278"/>
              <a:ext cx="3670731" cy="12234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/>
                <a:t>책임의 한계 및 </a:t>
              </a:r>
              <a:r>
                <a:rPr lang="ko-KR" altLang="en-US" sz="900" b="1" dirty="0" err="1"/>
                <a:t>법적고지</a:t>
              </a:r>
              <a:endParaRPr lang="en-US" altLang="ko-KR" sz="8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8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spc="-150" dirty="0" err="1"/>
                <a:t>엠파크</a:t>
              </a:r>
              <a:r>
                <a:rPr lang="ko-KR" altLang="en-US" sz="800" spc="-150" dirty="0"/>
                <a:t> 전시장에 있는 차량에 한하여 사이트에 노출되고 있으며 </a:t>
              </a:r>
              <a:r>
                <a:rPr lang="ko-KR" altLang="en-US" sz="800" spc="-150" dirty="0" err="1"/>
                <a:t>엠파크는</a:t>
              </a:r>
              <a:r>
                <a:rPr lang="ko-KR" altLang="en-US" sz="800" spc="-150" dirty="0"/>
                <a:t> 차량매매에 관한 어떠한 법률적 책임도 지지 않습니다</a:t>
              </a:r>
              <a:r>
                <a:rPr lang="en-US" altLang="ko-KR" sz="800" spc="-15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spc="-150" dirty="0"/>
                <a:t>상기 사항에 의거 매매 거래 시 반드시 판매자와 정보사항을 확인하시길 바랍니다</a:t>
              </a:r>
              <a:r>
                <a:rPr lang="en-US" altLang="ko-KR" sz="800" spc="-150" dirty="0"/>
                <a:t>.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35F22C6-FD4B-49F2-8F8D-85F109501C7B}"/>
              </a:ext>
            </a:extLst>
          </p:cNvPr>
          <p:cNvGrpSpPr/>
          <p:nvPr/>
        </p:nvGrpSpPr>
        <p:grpSpPr>
          <a:xfrm>
            <a:off x="537084" y="2596613"/>
            <a:ext cx="6973147" cy="963962"/>
            <a:chOff x="778789" y="858356"/>
            <a:chExt cx="6973147" cy="96396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F57705D-524C-4BC5-B3E1-344539360CC3}"/>
                </a:ext>
              </a:extLst>
            </p:cNvPr>
            <p:cNvSpPr/>
            <p:nvPr/>
          </p:nvSpPr>
          <p:spPr>
            <a:xfrm>
              <a:off x="778789" y="858357"/>
              <a:ext cx="2232000" cy="9639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000" b="1" dirty="0">
                  <a:latin typeface="+mj-ea"/>
                </a:rPr>
                <a:t>중고차 </a:t>
              </a:r>
              <a:r>
                <a:rPr lang="ko-KR" altLang="en-US" sz="1000" b="1" dirty="0" err="1">
                  <a:latin typeface="+mj-ea"/>
                </a:rPr>
                <a:t>구매법</a:t>
              </a:r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  <a:p>
              <a:pPr algn="ctr"/>
              <a:r>
                <a:rPr lang="ko-KR" altLang="en-US" sz="900" spc="-150" dirty="0"/>
                <a:t>알고 사면</a:t>
              </a:r>
              <a:r>
                <a:rPr lang="en-US" altLang="ko-KR" sz="900" spc="-150" dirty="0"/>
                <a:t>, </a:t>
              </a:r>
              <a:r>
                <a:rPr lang="ko-KR" altLang="en-US" sz="900" spc="-150" dirty="0"/>
                <a:t>잘 사게 되는 중고차</a:t>
              </a:r>
              <a:r>
                <a:rPr lang="en-US" altLang="ko-KR" sz="900" spc="-150" dirty="0"/>
                <a:t> </a:t>
              </a:r>
            </a:p>
            <a:p>
              <a:pPr algn="ctr"/>
              <a:r>
                <a:rPr lang="ko-KR" altLang="en-US" sz="900" spc="-150" dirty="0"/>
                <a:t>안전한 중고차 거래를 위한 </a:t>
              </a:r>
              <a:r>
                <a:rPr lang="ko-KR" altLang="en-US" sz="900" spc="-150" dirty="0" err="1"/>
                <a:t>꿀팁</a:t>
              </a:r>
              <a:r>
                <a:rPr lang="en-US" altLang="ko-KR" sz="900" spc="-150" dirty="0"/>
                <a:t>!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36D416-CC3C-4690-B474-261CB947C41F}"/>
                </a:ext>
              </a:extLst>
            </p:cNvPr>
            <p:cNvSpPr/>
            <p:nvPr/>
          </p:nvSpPr>
          <p:spPr>
            <a:xfrm>
              <a:off x="3149362" y="858356"/>
              <a:ext cx="2232000" cy="963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000" b="1" dirty="0">
                  <a:latin typeface="+mj-ea"/>
                </a:rPr>
                <a:t>허위매물 체크리스트</a:t>
              </a:r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  <a:p>
              <a:pPr algn="ctr"/>
              <a:r>
                <a:rPr lang="ko-KR" altLang="en-US" sz="900" spc="-150" dirty="0"/>
                <a:t>중고차구매 현재 어떤 상황에 </a:t>
              </a:r>
              <a:r>
                <a:rPr lang="ko-KR" altLang="en-US" sz="900" spc="-150" dirty="0" err="1"/>
                <a:t>계신가요</a:t>
              </a:r>
              <a:r>
                <a:rPr lang="en-US" altLang="ko-KR" sz="900" spc="-150" dirty="0"/>
                <a:t>?</a:t>
              </a:r>
            </a:p>
            <a:p>
              <a:pPr algn="ctr"/>
              <a:r>
                <a:rPr lang="ko-KR" altLang="en-US" sz="900" spc="-150" dirty="0"/>
                <a:t>허위매물 피하는 비법 </a:t>
              </a:r>
              <a:r>
                <a:rPr lang="ko-KR" altLang="en-US" sz="900" spc="-150" dirty="0" err="1"/>
                <a:t>대공개</a:t>
              </a:r>
              <a:r>
                <a:rPr lang="en-US" altLang="ko-KR" sz="900" spc="-150" dirty="0"/>
                <a:t>!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73918FE-CF88-4181-A489-F0A76E0B5841}"/>
                </a:ext>
              </a:extLst>
            </p:cNvPr>
            <p:cNvSpPr/>
            <p:nvPr/>
          </p:nvSpPr>
          <p:spPr>
            <a:xfrm>
              <a:off x="5519936" y="858357"/>
              <a:ext cx="2232000" cy="9639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100" b="1" dirty="0">
                  <a:latin typeface="+mj-ea"/>
                </a:rPr>
                <a:t>상사</a:t>
              </a:r>
              <a:r>
                <a:rPr lang="en-US" altLang="ko-KR" sz="1100" b="1" dirty="0">
                  <a:latin typeface="+mj-ea"/>
                </a:rPr>
                <a:t>/</a:t>
              </a:r>
              <a:r>
                <a:rPr lang="ko-KR" altLang="en-US" sz="1100" b="1" dirty="0">
                  <a:latin typeface="+mj-ea"/>
                </a:rPr>
                <a:t>사원 조회</a:t>
              </a:r>
              <a:endParaRPr lang="en-US" altLang="ko-KR" sz="1100" b="1" dirty="0">
                <a:latin typeface="+mj-ea"/>
              </a:endParaRPr>
            </a:p>
            <a:p>
              <a:pPr algn="ctr"/>
              <a:endParaRPr lang="en-US" altLang="ko-KR" sz="1100" b="1" dirty="0">
                <a:latin typeface="+mj-ea"/>
              </a:endParaRPr>
            </a:p>
            <a:p>
              <a:pPr algn="ctr"/>
              <a:r>
                <a:rPr lang="ko-KR" altLang="en-US" sz="900" spc="-150" dirty="0"/>
                <a:t>안전한 거래를 위해 </a:t>
              </a:r>
              <a:endParaRPr lang="en-US" altLang="ko-KR" sz="900" spc="-150" dirty="0"/>
            </a:p>
            <a:p>
              <a:pPr algn="ctr"/>
              <a:r>
                <a:rPr lang="ko-KR" altLang="en-US" sz="900" spc="-150" dirty="0"/>
                <a:t>사원 확인을 꼭</a:t>
              </a:r>
              <a:r>
                <a:rPr lang="en-US" altLang="ko-KR" sz="900" spc="-150" dirty="0"/>
                <a:t>! </a:t>
              </a:r>
              <a:r>
                <a:rPr lang="ko-KR" altLang="en-US" sz="900" spc="-150" dirty="0"/>
                <a:t>해주세요</a:t>
              </a:r>
              <a:r>
                <a:rPr lang="en-US" altLang="ko-KR" sz="900" spc="-150" dirty="0"/>
                <a:t>.</a:t>
              </a:r>
              <a:endParaRPr lang="ko-KR" altLang="en-US" sz="900" spc="-15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0E081E5-1AC5-4992-8BB3-F168F1895E11}"/>
                </a:ext>
              </a:extLst>
            </p:cNvPr>
            <p:cNvSpPr/>
            <p:nvPr/>
          </p:nvSpPr>
          <p:spPr>
            <a:xfrm>
              <a:off x="1321246" y="858356"/>
              <a:ext cx="11470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IMAGE AREA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  <a:latin typeface="+mj-ea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417958-6301-455F-8E01-E6174B6FE4E8}"/>
                </a:ext>
              </a:extLst>
            </p:cNvPr>
            <p:cNvSpPr/>
            <p:nvPr/>
          </p:nvSpPr>
          <p:spPr>
            <a:xfrm>
              <a:off x="3691819" y="858356"/>
              <a:ext cx="11470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IMAGE AREA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  <a:latin typeface="+mj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A35A2F9-8FFB-42BB-9F51-D24B70C9AF8E}"/>
                </a:ext>
              </a:extLst>
            </p:cNvPr>
            <p:cNvSpPr/>
            <p:nvPr/>
          </p:nvSpPr>
          <p:spPr>
            <a:xfrm>
              <a:off x="6062393" y="858357"/>
              <a:ext cx="11470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IMAGE AREA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  <a:latin typeface="+mj-ea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F916202-E55C-4F8D-9E6B-9BE89E29DA46}"/>
              </a:ext>
            </a:extLst>
          </p:cNvPr>
          <p:cNvSpPr/>
          <p:nvPr/>
        </p:nvSpPr>
        <p:spPr>
          <a:xfrm>
            <a:off x="53424" y="3691896"/>
            <a:ext cx="8532000" cy="215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  </a:t>
            </a:r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9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31031" y="215448"/>
            <a:ext cx="7102325" cy="195211"/>
          </a:xfrm>
        </p:spPr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방문예약 신청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AF5E0E82-5E69-40FD-A7EB-802A7B9EC6BE}"/>
              </a:ext>
            </a:extLst>
          </p:cNvPr>
          <p:cNvGraphicFramePr>
            <a:graphicFrameLocks noGrp="1"/>
          </p:cNvGraphicFramePr>
          <p:nvPr/>
        </p:nvGraphicFramePr>
        <p:xfrm>
          <a:off x="282588" y="1268760"/>
          <a:ext cx="7598292" cy="377743"/>
        </p:xfrm>
        <a:graphic>
          <a:graphicData uri="http://schemas.openxmlformats.org/drawingml/2006/table">
            <a:tbl>
              <a:tblPr/>
              <a:tblGrid>
                <a:gridCol w="2532764">
                  <a:extLst>
                    <a:ext uri="{9D8B030D-6E8A-4147-A177-3AD203B41FA5}">
                      <a16:colId xmlns:a16="http://schemas.microsoft.com/office/drawing/2014/main" val="3144364633"/>
                    </a:ext>
                  </a:extLst>
                </a:gridCol>
                <a:gridCol w="2532764">
                  <a:extLst>
                    <a:ext uri="{9D8B030D-6E8A-4147-A177-3AD203B41FA5}">
                      <a16:colId xmlns:a16="http://schemas.microsoft.com/office/drawing/2014/main" val="181280001"/>
                    </a:ext>
                  </a:extLst>
                </a:gridCol>
                <a:gridCol w="2532764">
                  <a:extLst>
                    <a:ext uri="{9D8B030D-6E8A-4147-A177-3AD203B41FA5}">
                      <a16:colId xmlns:a16="http://schemas.microsoft.com/office/drawing/2014/main" val="2998910703"/>
                    </a:ext>
                  </a:extLst>
                </a:gridCol>
              </a:tblGrid>
              <a:tr h="3777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차량정보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보험이력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성능점검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판매자 </a:t>
                      </a:r>
                      <a:r>
                        <a:rPr lang="ko-KR" altLang="en-US" sz="105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차량설명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877709"/>
                  </a:ext>
                </a:extLst>
              </a:tr>
            </a:tbl>
          </a:graphicData>
        </a:graphic>
      </p:graphicFrame>
      <p:sp>
        <p:nvSpPr>
          <p:cNvPr id="125" name="모서리가 둥근 직사각형 50">
            <a:extLst>
              <a:ext uri="{FF2B5EF4-FFF2-40B4-BE49-F238E27FC236}">
                <a16:creationId xmlns:a16="http://schemas.microsoft.com/office/drawing/2014/main" id="{1FD04E56-3352-4969-90EA-6A8F0AE23382}"/>
              </a:ext>
            </a:extLst>
          </p:cNvPr>
          <p:cNvSpPr/>
          <p:nvPr/>
        </p:nvSpPr>
        <p:spPr>
          <a:xfrm>
            <a:off x="5941345" y="808971"/>
            <a:ext cx="941244" cy="324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>
                <a:latin typeface="+mj-ea"/>
              </a:rPr>
              <a:t>방문예약신청</a:t>
            </a:r>
          </a:p>
        </p:txBody>
      </p:sp>
      <p:sp>
        <p:nvSpPr>
          <p:cNvPr id="126" name="모서리가 둥근 직사각형 51">
            <a:extLst>
              <a:ext uri="{FF2B5EF4-FFF2-40B4-BE49-F238E27FC236}">
                <a16:creationId xmlns:a16="http://schemas.microsoft.com/office/drawing/2014/main" id="{B9C9581D-DB70-4F66-A598-B4705BB6773C}"/>
              </a:ext>
            </a:extLst>
          </p:cNvPr>
          <p:cNvSpPr/>
          <p:nvPr/>
        </p:nvSpPr>
        <p:spPr>
          <a:xfrm>
            <a:off x="6939636" y="808971"/>
            <a:ext cx="941244" cy="324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err="1">
                <a:latin typeface="+mj-ea"/>
              </a:rPr>
              <a:t>문자상담</a:t>
            </a:r>
            <a:endParaRPr lang="ko-KR" altLang="en-US" sz="800" b="1" dirty="0">
              <a:latin typeface="+mj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46AC94E-80AA-48FD-959C-20B81CD8EF56}"/>
              </a:ext>
            </a:extLst>
          </p:cNvPr>
          <p:cNvSpPr/>
          <p:nvPr/>
        </p:nvSpPr>
        <p:spPr>
          <a:xfrm>
            <a:off x="3762172" y="732444"/>
            <a:ext cx="83548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1600" b="1" spc="-150" dirty="0">
                <a:solidFill>
                  <a:srgbClr val="00552B"/>
                </a:solidFill>
              </a:rPr>
              <a:t>1,405</a:t>
            </a:r>
            <a:r>
              <a:rPr lang="ko-KR" altLang="en-US" sz="1000" b="1" spc="-150" dirty="0"/>
              <a:t>만원</a:t>
            </a:r>
            <a:endParaRPr lang="en-US" altLang="ko-KR" sz="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 lvl="0" algn="r">
              <a:defRPr/>
            </a:pP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할부 월 </a:t>
            </a:r>
            <a:r>
              <a:rPr lang="en-US" altLang="ko-KR" sz="800" b="1" spc="-150" dirty="0">
                <a:solidFill>
                  <a:srgbClr val="00552B"/>
                </a:solidFill>
              </a:rPr>
              <a:t>24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만원</a:t>
            </a:r>
            <a:endParaRPr lang="en-US" altLang="ko-KR" sz="1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7FA92B-5323-46D7-BA0E-85A5865AF7B1}"/>
              </a:ext>
            </a:extLst>
          </p:cNvPr>
          <p:cNvGrpSpPr/>
          <p:nvPr/>
        </p:nvGrpSpPr>
        <p:grpSpPr>
          <a:xfrm>
            <a:off x="4642266" y="832472"/>
            <a:ext cx="1329887" cy="276999"/>
            <a:chOff x="2510943" y="2852936"/>
            <a:chExt cx="1329887" cy="27699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45B5C3E-C41B-43F5-A56D-602F4C54B947}"/>
                </a:ext>
              </a:extLst>
            </p:cNvPr>
            <p:cNvSpPr/>
            <p:nvPr/>
          </p:nvSpPr>
          <p:spPr>
            <a:xfrm>
              <a:off x="2699171" y="2852936"/>
              <a:ext cx="11416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552B"/>
                  </a:solidFill>
                  <a:latin typeface="KBFGDisplayB"/>
                </a:rPr>
                <a:t>0504-860-5994</a:t>
              </a:r>
              <a:endParaRPr lang="ko-KR" altLang="en-US" sz="1200" dirty="0">
                <a:solidFill>
                  <a:srgbClr val="00552B"/>
                </a:solidFill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C77F2CCC-7C47-454A-901B-3B72917C6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10943" y="2878646"/>
              <a:ext cx="227875" cy="244951"/>
            </a:xfrm>
            <a:prstGeom prst="rect">
              <a:avLst/>
            </a:prstGeom>
          </p:spPr>
        </p:pic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418EDCE-FBA1-480C-BCBC-B723EF1F50D8}"/>
              </a:ext>
            </a:extLst>
          </p:cNvPr>
          <p:cNvSpPr/>
          <p:nvPr/>
        </p:nvSpPr>
        <p:spPr>
          <a:xfrm>
            <a:off x="226754" y="680292"/>
            <a:ext cx="428507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올 뉴 </a:t>
            </a:r>
            <a:r>
              <a:rPr lang="en-US" altLang="ko-KR" sz="1100" b="1" dirty="0"/>
              <a:t>K7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2.4 </a:t>
            </a:r>
            <a:r>
              <a:rPr lang="en-US" altLang="ko-KR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리미티드 에디션 </a:t>
            </a:r>
            <a:r>
              <a:rPr lang="en-US" altLang="ko-KR" sz="1100" b="1" dirty="0"/>
              <a:t>(12</a:t>
            </a:r>
            <a:r>
              <a:rPr lang="ko-KR" altLang="en-US" sz="1100" b="1" dirty="0"/>
              <a:t>거</a:t>
            </a:r>
            <a:r>
              <a:rPr lang="en-US" altLang="ko-KR" sz="1100" b="1" dirty="0"/>
              <a:t>1234)</a:t>
            </a:r>
          </a:p>
          <a:p>
            <a:pPr latinLnBrk="0">
              <a:lnSpc>
                <a:spcPct val="150000"/>
              </a:lnSpc>
            </a:pPr>
            <a:r>
              <a:rPr lang="en-US" altLang="ko-KR" sz="800" b="1" dirty="0"/>
              <a:t>2019</a:t>
            </a:r>
            <a:r>
              <a:rPr lang="ko-KR" altLang="en-US" sz="800" b="1" dirty="0" err="1"/>
              <a:t>년식</a:t>
            </a:r>
            <a:r>
              <a:rPr lang="en-US" altLang="ko-KR" sz="800" b="1" dirty="0"/>
              <a:t>(2019</a:t>
            </a:r>
            <a:r>
              <a:rPr lang="ko-KR" altLang="en-US" sz="800" b="1" dirty="0"/>
              <a:t>년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월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| 2,421km | LPG</a:t>
            </a:r>
          </a:p>
        </p:txBody>
      </p: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5073C5B3-8DDB-4922-8CC5-FE5FC90C5ADB}"/>
              </a:ext>
            </a:extLst>
          </p:cNvPr>
          <p:cNvCxnSpPr/>
          <p:nvPr/>
        </p:nvCxnSpPr>
        <p:spPr>
          <a:xfrm>
            <a:off x="119336" y="1636978"/>
            <a:ext cx="8064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5F3F0151-E740-4935-A79E-99A4EFD61405}"/>
              </a:ext>
            </a:extLst>
          </p:cNvPr>
          <p:cNvCxnSpPr/>
          <p:nvPr/>
        </p:nvCxnSpPr>
        <p:spPr>
          <a:xfrm>
            <a:off x="119336" y="696864"/>
            <a:ext cx="8064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3809498F-FD7D-4B93-BA89-6B46E4E8A1C7}"/>
              </a:ext>
            </a:extLst>
          </p:cNvPr>
          <p:cNvCxnSpPr/>
          <p:nvPr/>
        </p:nvCxnSpPr>
        <p:spPr>
          <a:xfrm>
            <a:off x="119336" y="1269567"/>
            <a:ext cx="8064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 설명선 106">
            <a:extLst>
              <a:ext uri="{FF2B5EF4-FFF2-40B4-BE49-F238E27FC236}">
                <a16:creationId xmlns:a16="http://schemas.microsoft.com/office/drawing/2014/main" id="{110110F1-2516-4400-806E-280EFADA70B4}"/>
              </a:ext>
            </a:extLst>
          </p:cNvPr>
          <p:cNvSpPr/>
          <p:nvPr/>
        </p:nvSpPr>
        <p:spPr>
          <a:xfrm>
            <a:off x="7179441" y="1316736"/>
            <a:ext cx="1383569" cy="464657"/>
          </a:xfrm>
          <a:prstGeom prst="wedgeRectCallout">
            <a:avLst>
              <a:gd name="adj1" fmla="val -62175"/>
              <a:gd name="adj2" fmla="val -7934"/>
            </a:avLst>
          </a:prstGeom>
          <a:solidFill>
            <a:srgbClr val="FFFF00"/>
          </a:solidFill>
          <a:ln w="31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b="1" dirty="0">
                <a:latin typeface="+mj-ea"/>
              </a:rPr>
              <a:t>해당 영역 진입 시 상단 </a:t>
            </a:r>
            <a:endParaRPr lang="en-US" altLang="ko-KR" sz="800" b="1" dirty="0">
              <a:latin typeface="+mj-ea"/>
            </a:endParaRPr>
          </a:p>
          <a:p>
            <a:r>
              <a:rPr lang="ko-KR" altLang="en-US" sz="800" b="1" dirty="0">
                <a:latin typeface="+mj-ea"/>
              </a:rPr>
              <a:t>헤더고정에 따른 노출 정보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367" name="사각형 설명선 106">
            <a:extLst>
              <a:ext uri="{FF2B5EF4-FFF2-40B4-BE49-F238E27FC236}">
                <a16:creationId xmlns:a16="http://schemas.microsoft.com/office/drawing/2014/main" id="{786B0289-D8E9-453A-BB20-03AC816DFD0A}"/>
              </a:ext>
            </a:extLst>
          </p:cNvPr>
          <p:cNvSpPr/>
          <p:nvPr/>
        </p:nvSpPr>
        <p:spPr>
          <a:xfrm>
            <a:off x="7189095" y="215635"/>
            <a:ext cx="1383569" cy="464657"/>
          </a:xfrm>
          <a:prstGeom prst="wedgeRectCallout">
            <a:avLst>
              <a:gd name="adj1" fmla="val 11488"/>
              <a:gd name="adj2" fmla="val 72012"/>
            </a:avLst>
          </a:prstGeom>
          <a:solidFill>
            <a:srgbClr val="FFFF00"/>
          </a:solidFill>
          <a:ln w="31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b="1" dirty="0">
                <a:latin typeface="+mj-ea"/>
              </a:rPr>
              <a:t>해당 영역부터 </a:t>
            </a:r>
            <a:r>
              <a:rPr lang="ko-KR" altLang="en-US" sz="800" b="1" dirty="0" err="1">
                <a:latin typeface="+mj-ea"/>
              </a:rPr>
              <a:t>해더</a:t>
            </a:r>
            <a:r>
              <a:rPr lang="ko-KR" altLang="en-US" sz="800" b="1" dirty="0">
                <a:latin typeface="+mj-ea"/>
              </a:rPr>
              <a:t> 고정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1AB766E9-6B01-44CA-88EE-2831008C7682}"/>
              </a:ext>
            </a:extLst>
          </p:cNvPr>
          <p:cNvSpPr/>
          <p:nvPr/>
        </p:nvSpPr>
        <p:spPr>
          <a:xfrm>
            <a:off x="275335" y="1781393"/>
            <a:ext cx="5460625" cy="53157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65F64EE1-B1FD-4AEC-B6D7-7F40D3856970}"/>
              </a:ext>
            </a:extLst>
          </p:cNvPr>
          <p:cNvSpPr/>
          <p:nvPr/>
        </p:nvSpPr>
        <p:spPr>
          <a:xfrm>
            <a:off x="337573" y="1868240"/>
            <a:ext cx="2214578" cy="28575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050" b="1" dirty="0">
                <a:latin typeface="+mj-ea"/>
              </a:rPr>
              <a:t>방문예약신청</a:t>
            </a: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690889D3-E91F-4B6E-AEEF-3AE078CAB3B6}"/>
              </a:ext>
            </a:extLst>
          </p:cNvPr>
          <p:cNvSpPr/>
          <p:nvPr/>
        </p:nvSpPr>
        <p:spPr>
          <a:xfrm>
            <a:off x="3385087" y="1868240"/>
            <a:ext cx="2214578" cy="28575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 dirty="0">
                <a:latin typeface="+mj-ea"/>
              </a:rPr>
              <a:t>X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DEE9418E-8A82-418C-84FF-ECF6CA3A520C}"/>
              </a:ext>
            </a:extLst>
          </p:cNvPr>
          <p:cNvSpPr/>
          <p:nvPr/>
        </p:nvSpPr>
        <p:spPr>
          <a:xfrm>
            <a:off x="275333" y="6986745"/>
            <a:ext cx="5460625" cy="39389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방문예약 신청하기</a:t>
            </a:r>
          </a:p>
        </p:txBody>
      </p:sp>
      <p:cxnSp>
        <p:nvCxnSpPr>
          <p:cNvPr id="396" name="직선 연결선 395">
            <a:extLst>
              <a:ext uri="{FF2B5EF4-FFF2-40B4-BE49-F238E27FC236}">
                <a16:creationId xmlns:a16="http://schemas.microsoft.com/office/drawing/2014/main" id="{0C9E603C-26A7-4C67-8068-98B4430633C2}"/>
              </a:ext>
            </a:extLst>
          </p:cNvPr>
          <p:cNvCxnSpPr>
            <a:cxnSpLocks/>
          </p:cNvCxnSpPr>
          <p:nvPr/>
        </p:nvCxnSpPr>
        <p:spPr>
          <a:xfrm>
            <a:off x="415887" y="2193547"/>
            <a:ext cx="514278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28FC5E64-5C5D-46D3-B5B9-0D052B72E817}"/>
              </a:ext>
            </a:extLst>
          </p:cNvPr>
          <p:cNvSpPr/>
          <p:nvPr/>
        </p:nvSpPr>
        <p:spPr>
          <a:xfrm>
            <a:off x="362424" y="227985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>
                <a:solidFill>
                  <a:srgbClr val="00552B"/>
                </a:solidFill>
              </a:rPr>
              <a:t>올 뉴 </a:t>
            </a:r>
            <a:r>
              <a:rPr lang="en-US" altLang="ko-KR" sz="1000" b="1" dirty="0">
                <a:solidFill>
                  <a:srgbClr val="00552B"/>
                </a:solidFill>
              </a:rPr>
              <a:t>K7 2.4 </a:t>
            </a:r>
            <a:r>
              <a:rPr lang="en-US" altLang="ko-KR" sz="1000" b="1" dirty="0" err="1">
                <a:solidFill>
                  <a:srgbClr val="00552B"/>
                </a:solidFill>
              </a:rPr>
              <a:t>GDi</a:t>
            </a:r>
            <a:r>
              <a:rPr lang="en-US" altLang="ko-KR" sz="1000" b="1" dirty="0">
                <a:solidFill>
                  <a:srgbClr val="00552B"/>
                </a:solidFill>
              </a:rPr>
              <a:t> </a:t>
            </a:r>
            <a:r>
              <a:rPr lang="ko-KR" altLang="en-US" sz="1000" b="1" dirty="0">
                <a:solidFill>
                  <a:srgbClr val="00552B"/>
                </a:solidFill>
              </a:rPr>
              <a:t>리미티드 에디션</a:t>
            </a:r>
            <a:r>
              <a:rPr lang="en-US" altLang="ko-KR" sz="1000" b="1" dirty="0">
                <a:solidFill>
                  <a:srgbClr val="00552B"/>
                </a:solidFill>
              </a:rPr>
              <a:t>(12</a:t>
            </a:r>
            <a:r>
              <a:rPr lang="ko-KR" altLang="en-US" sz="1000" b="1" dirty="0">
                <a:solidFill>
                  <a:srgbClr val="00552B"/>
                </a:solidFill>
              </a:rPr>
              <a:t>거</a:t>
            </a:r>
            <a:r>
              <a:rPr lang="en-US" altLang="ko-KR" sz="1000" b="1" dirty="0">
                <a:solidFill>
                  <a:srgbClr val="00552B"/>
                </a:solidFill>
              </a:rPr>
              <a:t>1234) </a:t>
            </a:r>
            <a:r>
              <a:rPr lang="ko-KR" altLang="en-US" sz="1000" b="1" dirty="0">
                <a:solidFill>
                  <a:srgbClr val="1C1C1C"/>
                </a:solidFill>
                <a:latin typeface="NotoSansKR"/>
              </a:rPr>
              <a:t>차량을 직접 확인하시고 </a:t>
            </a:r>
            <a:r>
              <a:rPr lang="ko-KR" altLang="en-US" sz="1000" b="1" dirty="0" err="1">
                <a:solidFill>
                  <a:srgbClr val="1C1C1C"/>
                </a:solidFill>
                <a:latin typeface="NotoSansKR"/>
              </a:rPr>
              <a:t>싶으신가요</a:t>
            </a:r>
            <a:r>
              <a:rPr lang="en-US" altLang="ko-KR" sz="1000" b="1" dirty="0">
                <a:solidFill>
                  <a:srgbClr val="1C1C1C"/>
                </a:solidFill>
                <a:latin typeface="NotoSansKR"/>
              </a:rPr>
              <a:t>? </a:t>
            </a:r>
          </a:p>
          <a:p>
            <a:r>
              <a:rPr lang="ko-KR" altLang="en-US" sz="1000" b="1" dirty="0">
                <a:solidFill>
                  <a:srgbClr val="1C1C1C"/>
                </a:solidFill>
                <a:latin typeface="NotoSansKR"/>
              </a:rPr>
              <a:t>지금 바로 신청하세요</a:t>
            </a:r>
            <a:r>
              <a:rPr lang="en-US" altLang="ko-KR" sz="1000" b="1" dirty="0">
                <a:solidFill>
                  <a:srgbClr val="1C1C1C"/>
                </a:solidFill>
                <a:latin typeface="NotoSansKR"/>
              </a:rPr>
              <a:t>.</a:t>
            </a:r>
            <a:r>
              <a:rPr lang="ko-KR" altLang="en-US" sz="1000" b="1" dirty="0">
                <a:solidFill>
                  <a:srgbClr val="1C1C1C"/>
                </a:solidFill>
                <a:latin typeface="NotoSansKR"/>
              </a:rPr>
              <a:t> 예약 후 방문 시 실제 차량이 없을 경우 </a:t>
            </a:r>
            <a:r>
              <a:rPr lang="en-US" altLang="ko-KR" sz="1000" b="1" dirty="0">
                <a:solidFill>
                  <a:srgbClr val="00552B"/>
                </a:solidFill>
                <a:latin typeface="NotoSansKR"/>
              </a:rPr>
              <a:t>100 </a:t>
            </a:r>
            <a:r>
              <a:rPr lang="ko-KR" altLang="en-US" sz="1000" b="1" dirty="0">
                <a:solidFill>
                  <a:srgbClr val="00552B"/>
                </a:solidFill>
                <a:latin typeface="NotoSansKR"/>
              </a:rPr>
              <a:t>만원 보상</a:t>
            </a:r>
            <a:r>
              <a:rPr lang="ko-KR" altLang="en-US" sz="1000" b="1" dirty="0">
                <a:solidFill>
                  <a:srgbClr val="1C1C1C"/>
                </a:solidFill>
                <a:latin typeface="NotoSansKR"/>
              </a:rPr>
              <a:t>해 드립니다</a:t>
            </a:r>
            <a:endParaRPr lang="ko-KR" altLang="en-US" sz="1000" dirty="0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10BCB705-A298-402C-8FF2-1FADAC2A4AB2}"/>
              </a:ext>
            </a:extLst>
          </p:cNvPr>
          <p:cNvSpPr/>
          <p:nvPr/>
        </p:nvSpPr>
        <p:spPr>
          <a:xfrm>
            <a:off x="3034489" y="2713340"/>
            <a:ext cx="1224000" cy="7683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>
                <a:latin typeface="+mj-ea"/>
              </a:rPr>
              <a:t>3</a:t>
            </a:r>
            <a:r>
              <a:rPr lang="ko-KR" altLang="en-US" sz="1000" b="1" dirty="0">
                <a:latin typeface="+mj-ea"/>
              </a:rPr>
              <a:t>단계</a:t>
            </a:r>
            <a:endParaRPr lang="en-US" altLang="ko-KR" sz="1000" b="1" dirty="0">
              <a:latin typeface="+mj-ea"/>
            </a:endParaRPr>
          </a:p>
          <a:p>
            <a:pPr algn="ctr"/>
            <a:endParaRPr lang="en-US" altLang="ko-KR" sz="700" b="1" dirty="0">
              <a:latin typeface="+mj-ea"/>
            </a:endParaRPr>
          </a:p>
          <a:p>
            <a:pPr algn="ctr"/>
            <a:r>
              <a:rPr lang="en-US" altLang="ko-KR" sz="900" b="1" dirty="0">
                <a:latin typeface="+mj-ea"/>
              </a:rPr>
              <a:t>050 </a:t>
            </a:r>
            <a:r>
              <a:rPr lang="ko-KR" altLang="en-US" sz="900" b="1" dirty="0">
                <a:latin typeface="+mj-ea"/>
              </a:rPr>
              <a:t>안심번호로 </a:t>
            </a:r>
            <a:endParaRPr lang="en-US" altLang="ko-KR" sz="900" b="1" dirty="0">
              <a:latin typeface="+mj-ea"/>
            </a:endParaRPr>
          </a:p>
          <a:p>
            <a:pPr algn="ctr"/>
            <a:r>
              <a:rPr lang="ko-KR" altLang="en-US" sz="900" b="1" dirty="0">
                <a:latin typeface="+mj-ea"/>
              </a:rPr>
              <a:t>판매자 통화</a:t>
            </a:r>
            <a:endParaRPr lang="en-US" altLang="ko-KR" sz="900" b="1" dirty="0">
              <a:latin typeface="+mj-ea"/>
            </a:endParaRPr>
          </a:p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A066D696-CE31-4F9B-812D-A1FAD5E01EA8}"/>
              </a:ext>
            </a:extLst>
          </p:cNvPr>
          <p:cNvSpPr/>
          <p:nvPr/>
        </p:nvSpPr>
        <p:spPr>
          <a:xfrm>
            <a:off x="434133" y="2713340"/>
            <a:ext cx="1224000" cy="7683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>
                <a:latin typeface="+mj-ea"/>
              </a:rPr>
              <a:t>1</a:t>
            </a:r>
            <a:r>
              <a:rPr lang="ko-KR" altLang="en-US" sz="1000" b="1" dirty="0">
                <a:latin typeface="+mj-ea"/>
              </a:rPr>
              <a:t>단계</a:t>
            </a:r>
            <a:endParaRPr lang="en-US" altLang="ko-KR" sz="1000" b="1" dirty="0">
              <a:latin typeface="+mj-ea"/>
            </a:endParaRPr>
          </a:p>
          <a:p>
            <a:pPr algn="ctr"/>
            <a:endParaRPr lang="en-US" altLang="ko-KR" sz="700" b="1" dirty="0">
              <a:latin typeface="+mj-ea"/>
            </a:endParaRPr>
          </a:p>
          <a:p>
            <a:pPr algn="ctr"/>
            <a:r>
              <a:rPr lang="ko-KR" altLang="en-US" sz="900" b="1" dirty="0">
                <a:latin typeface="+mj-ea"/>
              </a:rPr>
              <a:t>방문 예약시간 </a:t>
            </a:r>
            <a:endParaRPr lang="en-US" altLang="ko-KR" sz="900" b="1" dirty="0">
              <a:latin typeface="+mj-ea"/>
            </a:endParaRPr>
          </a:p>
          <a:p>
            <a:pPr algn="ctr"/>
            <a:r>
              <a:rPr lang="ko-KR" altLang="en-US" sz="900" b="1" dirty="0">
                <a:latin typeface="+mj-ea"/>
              </a:rPr>
              <a:t>지정 후 예약 신청</a:t>
            </a:r>
            <a:endParaRPr lang="en-US" altLang="ko-KR" sz="900" b="1" dirty="0">
              <a:latin typeface="+mj-ea"/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7136BCB5-C500-4180-B2BA-2E7735B3C6A8}"/>
              </a:ext>
            </a:extLst>
          </p:cNvPr>
          <p:cNvSpPr/>
          <p:nvPr/>
        </p:nvSpPr>
        <p:spPr>
          <a:xfrm>
            <a:off x="4334667" y="2713340"/>
            <a:ext cx="1224000" cy="7683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>
                <a:latin typeface="+mj-ea"/>
              </a:rPr>
              <a:t>4</a:t>
            </a:r>
            <a:r>
              <a:rPr lang="ko-KR" altLang="en-US" sz="1000" b="1" dirty="0">
                <a:latin typeface="+mj-ea"/>
              </a:rPr>
              <a:t>단계</a:t>
            </a:r>
            <a:endParaRPr lang="en-US" altLang="ko-KR" sz="1000" b="1" dirty="0">
              <a:latin typeface="+mj-ea"/>
            </a:endParaRPr>
          </a:p>
          <a:p>
            <a:pPr algn="ctr"/>
            <a:endParaRPr lang="en-US" altLang="ko-KR" sz="700" b="1" dirty="0">
              <a:latin typeface="+mj-ea"/>
            </a:endParaRPr>
          </a:p>
          <a:p>
            <a:pPr algn="ctr"/>
            <a:r>
              <a:rPr lang="ko-KR" altLang="en-US" sz="900" b="1" dirty="0" err="1">
                <a:latin typeface="+mj-ea"/>
              </a:rPr>
              <a:t>엠파크</a:t>
            </a:r>
            <a:r>
              <a:rPr lang="ko-KR" altLang="en-US" sz="900" b="1" dirty="0">
                <a:latin typeface="+mj-ea"/>
              </a:rPr>
              <a:t> </a:t>
            </a:r>
            <a:endParaRPr lang="en-US" altLang="ko-KR" sz="900" b="1" dirty="0">
              <a:latin typeface="+mj-ea"/>
            </a:endParaRPr>
          </a:p>
          <a:p>
            <a:pPr algn="ctr"/>
            <a:r>
              <a:rPr lang="ko-KR" altLang="en-US" sz="900" b="1" dirty="0">
                <a:latin typeface="+mj-ea"/>
              </a:rPr>
              <a:t>매매단지 방문</a:t>
            </a:r>
            <a:endParaRPr lang="en-US" altLang="ko-KR" sz="900" b="1" dirty="0">
              <a:latin typeface="+mj-ea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FB13EAE6-05F6-42E2-B81B-8A53DB25F408}"/>
              </a:ext>
            </a:extLst>
          </p:cNvPr>
          <p:cNvSpPr/>
          <p:nvPr/>
        </p:nvSpPr>
        <p:spPr>
          <a:xfrm>
            <a:off x="1734311" y="2713340"/>
            <a:ext cx="1224000" cy="7683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>
                <a:latin typeface="+mj-ea"/>
              </a:rPr>
              <a:t>2</a:t>
            </a:r>
            <a:r>
              <a:rPr lang="ko-KR" altLang="en-US" sz="1000" b="1" dirty="0">
                <a:latin typeface="+mj-ea"/>
              </a:rPr>
              <a:t>단계</a:t>
            </a:r>
            <a:endParaRPr lang="en-US" altLang="ko-KR" sz="1000" b="1" dirty="0">
              <a:latin typeface="+mj-ea"/>
            </a:endParaRPr>
          </a:p>
          <a:p>
            <a:pPr algn="ctr"/>
            <a:endParaRPr lang="en-US" altLang="ko-KR" sz="700" b="1" dirty="0">
              <a:latin typeface="+mj-ea"/>
            </a:endParaRPr>
          </a:p>
          <a:p>
            <a:pPr algn="ctr"/>
            <a:r>
              <a:rPr lang="ko-KR" altLang="en-US" sz="900" b="1" dirty="0">
                <a:latin typeface="+mj-ea"/>
              </a:rPr>
              <a:t>판매자 예약확정</a:t>
            </a:r>
            <a:endParaRPr lang="en-US" altLang="ko-KR" sz="900" b="1" dirty="0">
              <a:latin typeface="+mj-ea"/>
            </a:endParaRPr>
          </a:p>
          <a:p>
            <a:pPr algn="ctr"/>
            <a:r>
              <a:rPr lang="ko-KR" altLang="en-US" sz="900" b="1" dirty="0">
                <a:latin typeface="+mj-ea"/>
              </a:rPr>
              <a:t>정보확인</a:t>
            </a:r>
            <a:endParaRPr lang="en-US" altLang="ko-KR" sz="900" b="1" dirty="0">
              <a:latin typeface="+mj-ea"/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0E54E68-47B5-4DBB-8318-D03702FEF53A}"/>
              </a:ext>
            </a:extLst>
          </p:cNvPr>
          <p:cNvSpPr/>
          <p:nvPr/>
        </p:nvSpPr>
        <p:spPr>
          <a:xfrm>
            <a:off x="386089" y="661935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800" b="1" dirty="0" err="1">
                <a:solidFill>
                  <a:srgbClr val="1C1C1C"/>
                </a:solidFill>
                <a:latin typeface="NotoSansKR"/>
              </a:rPr>
              <a:t>엠파크</a:t>
            </a:r>
            <a:r>
              <a:rPr lang="ko-KR" altLang="en-US" sz="800" b="1" dirty="0">
                <a:solidFill>
                  <a:srgbClr val="1C1C1C"/>
                </a:solidFill>
                <a:latin typeface="NotoSansKR"/>
              </a:rPr>
              <a:t> 방문상담 서비스관련 문의사항이 있으실 경우 </a:t>
            </a:r>
            <a:r>
              <a:rPr lang="ko-KR" altLang="en-US" sz="800" b="1" dirty="0" err="1">
                <a:solidFill>
                  <a:srgbClr val="0D643A"/>
                </a:solidFill>
                <a:latin typeface="NotoSansKR"/>
              </a:rPr>
              <a:t>엠파크</a:t>
            </a:r>
            <a:r>
              <a:rPr lang="ko-KR" altLang="en-US" sz="800" b="1" dirty="0">
                <a:solidFill>
                  <a:srgbClr val="0D643A"/>
                </a:solidFill>
                <a:latin typeface="NotoSansKR"/>
              </a:rPr>
              <a:t> 고객센터 </a:t>
            </a:r>
            <a:r>
              <a:rPr lang="en-US" altLang="ko-KR" sz="800" b="1" dirty="0">
                <a:solidFill>
                  <a:srgbClr val="0D643A"/>
                </a:solidFill>
                <a:latin typeface="NotoSansKR"/>
              </a:rPr>
              <a:t>1544-4967</a:t>
            </a:r>
            <a:r>
              <a:rPr lang="ko-KR" altLang="en-US" sz="800" b="1" dirty="0">
                <a:solidFill>
                  <a:srgbClr val="1C1C1C"/>
                </a:solidFill>
                <a:latin typeface="NotoSansKR"/>
              </a:rPr>
              <a:t>로 연락주세요</a:t>
            </a:r>
            <a:r>
              <a:rPr lang="en-US" altLang="ko-KR" sz="800" b="1" dirty="0">
                <a:solidFill>
                  <a:srgbClr val="1C1C1C"/>
                </a:solidFill>
                <a:latin typeface="NotoSansKR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rgbClr val="1C1C1C"/>
                </a:solidFill>
                <a:latin typeface="NotoSansKR"/>
              </a:rPr>
              <a:t>고객센터 문의가능 시간 </a:t>
            </a:r>
            <a:r>
              <a:rPr lang="en-US" altLang="ko-KR" sz="800" b="1" dirty="0">
                <a:solidFill>
                  <a:srgbClr val="1C1C1C"/>
                </a:solidFill>
                <a:latin typeface="NotoSansKR"/>
              </a:rPr>
              <a:t>: </a:t>
            </a:r>
            <a:r>
              <a:rPr lang="ko-KR" altLang="en-US" sz="800" b="1" dirty="0">
                <a:solidFill>
                  <a:srgbClr val="1C1C1C"/>
                </a:solidFill>
                <a:latin typeface="NotoSansKR"/>
              </a:rPr>
              <a:t>평일 오전</a:t>
            </a:r>
            <a:r>
              <a:rPr lang="en-US" altLang="ko-KR" sz="800" b="1" dirty="0">
                <a:solidFill>
                  <a:srgbClr val="1C1C1C"/>
                </a:solidFill>
                <a:latin typeface="NotoSansKR"/>
              </a:rPr>
              <a:t>9</a:t>
            </a:r>
            <a:r>
              <a:rPr lang="ko-KR" altLang="en-US" sz="800" b="1" dirty="0">
                <a:solidFill>
                  <a:srgbClr val="1C1C1C"/>
                </a:solidFill>
                <a:latin typeface="NotoSansKR"/>
              </a:rPr>
              <a:t>시 </a:t>
            </a:r>
            <a:r>
              <a:rPr lang="en-US" altLang="ko-KR" sz="800" b="1" dirty="0">
                <a:solidFill>
                  <a:srgbClr val="1C1C1C"/>
                </a:solidFill>
                <a:latin typeface="NotoSansKR"/>
              </a:rPr>
              <a:t>~ </a:t>
            </a:r>
            <a:r>
              <a:rPr lang="ko-KR" altLang="en-US" sz="800" b="1" dirty="0">
                <a:solidFill>
                  <a:srgbClr val="1C1C1C"/>
                </a:solidFill>
                <a:latin typeface="NotoSansKR"/>
              </a:rPr>
              <a:t>오후</a:t>
            </a:r>
            <a:r>
              <a:rPr lang="en-US" altLang="ko-KR" sz="800" b="1" dirty="0">
                <a:solidFill>
                  <a:srgbClr val="1C1C1C"/>
                </a:solidFill>
                <a:latin typeface="NotoSansKR"/>
              </a:rPr>
              <a:t>6</a:t>
            </a:r>
            <a:r>
              <a:rPr lang="ko-KR" altLang="en-US" sz="800" b="1" dirty="0">
                <a:solidFill>
                  <a:srgbClr val="1C1C1C"/>
                </a:solidFill>
                <a:latin typeface="NotoSansKR"/>
              </a:rPr>
              <a:t>시 </a:t>
            </a:r>
            <a:r>
              <a:rPr lang="en-US" altLang="ko-KR" sz="800" b="1" dirty="0">
                <a:solidFill>
                  <a:srgbClr val="1C1C1C"/>
                </a:solidFill>
                <a:latin typeface="NotoSansKR"/>
              </a:rPr>
              <a:t>(</a:t>
            </a:r>
            <a:r>
              <a:rPr lang="ko-KR" altLang="en-US" sz="800" b="1" dirty="0">
                <a:solidFill>
                  <a:srgbClr val="1C1C1C"/>
                </a:solidFill>
                <a:latin typeface="NotoSansKR"/>
              </a:rPr>
              <a:t>공휴일 상담 불가</a:t>
            </a:r>
            <a:r>
              <a:rPr lang="en-US" altLang="ko-KR" sz="800" b="1" dirty="0">
                <a:solidFill>
                  <a:srgbClr val="1C1C1C"/>
                </a:solidFill>
                <a:latin typeface="NotoSansKR"/>
              </a:rPr>
              <a:t>)</a:t>
            </a:r>
            <a:endParaRPr lang="ko-KR" altLang="en-US" sz="800" b="1" i="0" dirty="0">
              <a:solidFill>
                <a:srgbClr val="1C1C1C"/>
              </a:solidFill>
              <a:effectLst/>
              <a:latin typeface="NotoSansKR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396EBBCC-6499-4857-BF6A-C1D506BDB9DA}"/>
              </a:ext>
            </a:extLst>
          </p:cNvPr>
          <p:cNvSpPr/>
          <p:nvPr/>
        </p:nvSpPr>
        <p:spPr>
          <a:xfrm>
            <a:off x="525571" y="3622110"/>
            <a:ext cx="12599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spc="-150" dirty="0">
                <a:latin typeface="NotoSansKR"/>
              </a:rPr>
              <a:t>방문 예약일</a:t>
            </a: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A1693B2E-7601-429E-BDD0-583B080BB1F0}"/>
              </a:ext>
            </a:extLst>
          </p:cNvPr>
          <p:cNvSpPr/>
          <p:nvPr/>
        </p:nvSpPr>
        <p:spPr>
          <a:xfrm>
            <a:off x="433391" y="3562971"/>
            <a:ext cx="5125276" cy="182393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en-US" altLang="ko-KR" sz="900" b="1" spc="-150" dirty="0">
              <a:latin typeface="NotoSansKR"/>
            </a:endParaRPr>
          </a:p>
          <a:p>
            <a:endParaRPr lang="en-US" altLang="ko-KR" sz="900" b="1" spc="-150" dirty="0">
              <a:latin typeface="NotoSansKR"/>
            </a:endParaRPr>
          </a:p>
          <a:p>
            <a:endParaRPr lang="en-US" altLang="ko-KR" sz="800" spc="-150" dirty="0">
              <a:solidFill>
                <a:schemeClr val="tx1">
                  <a:lumMod val="50000"/>
                  <a:lumOff val="50000"/>
                </a:schemeClr>
              </a:solidFill>
              <a:latin typeface="NotoSansKR"/>
            </a:endParaRPr>
          </a:p>
          <a:p>
            <a:endParaRPr lang="en-US" altLang="ko-KR" sz="900" b="1" spc="-150" dirty="0">
              <a:latin typeface="NotoSansKR"/>
            </a:endParaRPr>
          </a:p>
        </p:txBody>
      </p:sp>
      <p:graphicFrame>
        <p:nvGraphicFramePr>
          <p:cNvPr id="405" name="표 404">
            <a:extLst>
              <a:ext uri="{FF2B5EF4-FFF2-40B4-BE49-F238E27FC236}">
                <a16:creationId xmlns:a16="http://schemas.microsoft.com/office/drawing/2014/main" id="{D09D39B9-945E-4F1B-8B86-81D2A85690FA}"/>
              </a:ext>
            </a:extLst>
          </p:cNvPr>
          <p:cNvGraphicFramePr>
            <a:graphicFrameLocks noGrp="1"/>
          </p:cNvGraphicFramePr>
          <p:nvPr/>
        </p:nvGraphicFramePr>
        <p:xfrm>
          <a:off x="565025" y="3911210"/>
          <a:ext cx="1938354" cy="360761"/>
        </p:xfrm>
        <a:graphic>
          <a:graphicData uri="http://schemas.openxmlformats.org/drawingml/2006/table">
            <a:tbl>
              <a:tblPr/>
              <a:tblGrid>
                <a:gridCol w="969177">
                  <a:extLst>
                    <a:ext uri="{9D8B030D-6E8A-4147-A177-3AD203B41FA5}">
                      <a16:colId xmlns:a16="http://schemas.microsoft.com/office/drawing/2014/main" val="1942681552"/>
                    </a:ext>
                  </a:extLst>
                </a:gridCol>
                <a:gridCol w="969177">
                  <a:extLst>
                    <a:ext uri="{9D8B030D-6E8A-4147-A177-3AD203B41FA5}">
                      <a16:colId xmlns:a16="http://schemas.microsoft.com/office/drawing/2014/main" val="2387726382"/>
                    </a:ext>
                  </a:extLst>
                </a:gridCol>
              </a:tblGrid>
              <a:tr h="3607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오늘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0307"/>
                  </a:ext>
                </a:extLst>
              </a:tr>
            </a:tbl>
          </a:graphicData>
        </a:graphic>
      </p:graphicFrame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98B5F722-D31D-41EC-AEAA-E09AA4FB1E3F}"/>
              </a:ext>
            </a:extLst>
          </p:cNvPr>
          <p:cNvSpPr/>
          <p:nvPr/>
        </p:nvSpPr>
        <p:spPr>
          <a:xfrm>
            <a:off x="2552151" y="3937702"/>
            <a:ext cx="2248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latin typeface="KBFGTextM"/>
              </a:rPr>
              <a:t>2019-11-05 (</a:t>
            </a:r>
            <a:r>
              <a:rPr lang="ko-KR" altLang="en-US" sz="1400" b="1" dirty="0">
                <a:solidFill>
                  <a:srgbClr val="333333"/>
                </a:solidFill>
                <a:latin typeface="KBFGTextM"/>
              </a:rPr>
              <a:t>화</a:t>
            </a:r>
            <a:r>
              <a:rPr lang="en-US" altLang="ko-KR" sz="1400" b="1" dirty="0">
                <a:solidFill>
                  <a:srgbClr val="333333"/>
                </a:solidFill>
                <a:latin typeface="KBFGTextM"/>
              </a:rPr>
              <a:t>) </a:t>
            </a:r>
            <a:r>
              <a:rPr lang="en-US" altLang="ko-KR" sz="1400" b="1" dirty="0">
                <a:solidFill>
                  <a:srgbClr val="FF0000"/>
                </a:solidFill>
                <a:latin typeface="KBFGTextM"/>
              </a:rPr>
              <a:t>13</a:t>
            </a:r>
            <a:r>
              <a:rPr lang="ko-KR" altLang="en-US" sz="1400" b="1" dirty="0">
                <a:solidFill>
                  <a:srgbClr val="FF0000"/>
                </a:solidFill>
                <a:latin typeface="KBFGTextM"/>
              </a:rPr>
              <a:t>시</a:t>
            </a:r>
            <a:r>
              <a:rPr lang="en-US" altLang="ko-KR" sz="1400" b="1" dirty="0">
                <a:solidFill>
                  <a:srgbClr val="FF0000"/>
                </a:solidFill>
                <a:latin typeface="KBFGTextM"/>
              </a:rPr>
              <a:t>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6C2795D4-89BF-4FAE-AD5E-D35477BC0CF4}"/>
              </a:ext>
            </a:extLst>
          </p:cNvPr>
          <p:cNvSpPr/>
          <p:nvPr/>
        </p:nvSpPr>
        <p:spPr>
          <a:xfrm>
            <a:off x="553304" y="4355802"/>
            <a:ext cx="422227" cy="422227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9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시</a:t>
            </a: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0C9EB0CD-DA52-42D1-94F2-38E1ED2109E6}"/>
              </a:ext>
            </a:extLst>
          </p:cNvPr>
          <p:cNvSpPr/>
          <p:nvPr/>
        </p:nvSpPr>
        <p:spPr>
          <a:xfrm>
            <a:off x="1088899" y="4355802"/>
            <a:ext cx="422227" cy="422227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시</a:t>
            </a: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803E3843-212F-4255-A1B2-9E17DD074D2C}"/>
              </a:ext>
            </a:extLst>
          </p:cNvPr>
          <p:cNvSpPr/>
          <p:nvPr/>
        </p:nvSpPr>
        <p:spPr>
          <a:xfrm>
            <a:off x="1624494" y="4355802"/>
            <a:ext cx="422227" cy="422227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11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시</a:t>
            </a: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8E472718-C247-4DBF-A320-B7B3AD863A44}"/>
              </a:ext>
            </a:extLst>
          </p:cNvPr>
          <p:cNvSpPr/>
          <p:nvPr/>
        </p:nvSpPr>
        <p:spPr>
          <a:xfrm>
            <a:off x="2160089" y="4355802"/>
            <a:ext cx="422227" cy="42222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latin typeface="+mj-ea"/>
              </a:rPr>
              <a:t>12</a:t>
            </a:r>
            <a:r>
              <a:rPr lang="ko-KR" altLang="en-US" sz="700" b="1" dirty="0">
                <a:latin typeface="+mj-ea"/>
              </a:rPr>
              <a:t>시</a:t>
            </a: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6BF6A26B-01CC-49A8-A873-C08DE5E47963}"/>
              </a:ext>
            </a:extLst>
          </p:cNvPr>
          <p:cNvSpPr/>
          <p:nvPr/>
        </p:nvSpPr>
        <p:spPr>
          <a:xfrm>
            <a:off x="2695684" y="4355802"/>
            <a:ext cx="422227" cy="422227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ea"/>
              </a:rPr>
              <a:t>13</a:t>
            </a:r>
            <a:r>
              <a:rPr lang="ko-KR" altLang="en-US" sz="700" b="1" dirty="0">
                <a:solidFill>
                  <a:schemeClr val="bg1"/>
                </a:solidFill>
                <a:latin typeface="+mj-ea"/>
              </a:rPr>
              <a:t>시</a:t>
            </a: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C9D03D54-DE1D-4B03-83A2-57FB12090F14}"/>
              </a:ext>
            </a:extLst>
          </p:cNvPr>
          <p:cNvSpPr/>
          <p:nvPr/>
        </p:nvSpPr>
        <p:spPr>
          <a:xfrm>
            <a:off x="3231279" y="4355802"/>
            <a:ext cx="422227" cy="42222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latin typeface="+mj-ea"/>
              </a:rPr>
              <a:t>14</a:t>
            </a:r>
            <a:r>
              <a:rPr lang="ko-KR" altLang="en-US" sz="700" b="1" dirty="0">
                <a:latin typeface="+mj-ea"/>
              </a:rPr>
              <a:t>시</a:t>
            </a: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0565298E-D9F0-4576-9DE9-34FDBEC966B8}"/>
              </a:ext>
            </a:extLst>
          </p:cNvPr>
          <p:cNvSpPr/>
          <p:nvPr/>
        </p:nvSpPr>
        <p:spPr>
          <a:xfrm>
            <a:off x="3766874" y="4355802"/>
            <a:ext cx="422227" cy="42222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latin typeface="+mj-ea"/>
              </a:rPr>
              <a:t>15</a:t>
            </a:r>
            <a:r>
              <a:rPr lang="ko-KR" altLang="en-US" sz="700" b="1" dirty="0">
                <a:latin typeface="+mj-ea"/>
              </a:rPr>
              <a:t>시</a:t>
            </a: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B34A5F5F-35D6-4A19-A353-8A0B9E5A97DF}"/>
              </a:ext>
            </a:extLst>
          </p:cNvPr>
          <p:cNvSpPr/>
          <p:nvPr/>
        </p:nvSpPr>
        <p:spPr>
          <a:xfrm>
            <a:off x="4302466" y="4355802"/>
            <a:ext cx="422227" cy="422227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ea"/>
              </a:rPr>
              <a:t>16</a:t>
            </a:r>
            <a:r>
              <a:rPr lang="ko-KR" altLang="en-US" sz="700" b="1" dirty="0">
                <a:solidFill>
                  <a:schemeClr val="bg1"/>
                </a:solidFill>
                <a:latin typeface="+mj-ea"/>
              </a:rPr>
              <a:t>시</a:t>
            </a:r>
            <a:endParaRPr lang="en-US" altLang="ko-KR" sz="700" b="1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j-ea"/>
              </a:rPr>
              <a:t>예약완료</a:t>
            </a:r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CDE09CE2-36F1-40AF-9274-3AEEE6959470}"/>
              </a:ext>
            </a:extLst>
          </p:cNvPr>
          <p:cNvSpPr/>
          <p:nvPr/>
        </p:nvSpPr>
        <p:spPr>
          <a:xfrm>
            <a:off x="551384" y="4856150"/>
            <a:ext cx="422227" cy="42222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latin typeface="+mj-ea"/>
              </a:rPr>
              <a:t>17</a:t>
            </a:r>
            <a:r>
              <a:rPr lang="ko-KR" altLang="en-US" sz="700" b="1" dirty="0">
                <a:latin typeface="+mj-ea"/>
              </a:rPr>
              <a:t>시</a:t>
            </a:r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9D7F19BB-BC1E-4A76-8F39-5E26793EFC1F}"/>
              </a:ext>
            </a:extLst>
          </p:cNvPr>
          <p:cNvSpPr/>
          <p:nvPr/>
        </p:nvSpPr>
        <p:spPr>
          <a:xfrm>
            <a:off x="1087619" y="4856150"/>
            <a:ext cx="422227" cy="42222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latin typeface="+mj-ea"/>
              </a:rPr>
              <a:t>18</a:t>
            </a:r>
            <a:r>
              <a:rPr lang="ko-KR" altLang="en-US" sz="700" b="1" dirty="0">
                <a:latin typeface="+mj-ea"/>
              </a:rPr>
              <a:t>시</a:t>
            </a:r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B259CFF7-2439-4273-BCE7-C83B814CE03C}"/>
              </a:ext>
            </a:extLst>
          </p:cNvPr>
          <p:cNvSpPr/>
          <p:nvPr/>
        </p:nvSpPr>
        <p:spPr>
          <a:xfrm>
            <a:off x="1623854" y="4856150"/>
            <a:ext cx="422227" cy="42222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latin typeface="+mj-ea"/>
              </a:rPr>
              <a:t>19</a:t>
            </a:r>
            <a:r>
              <a:rPr lang="ko-KR" altLang="en-US" sz="700" b="1" dirty="0">
                <a:latin typeface="+mj-ea"/>
              </a:rPr>
              <a:t>시</a:t>
            </a:r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740DBE8D-E4B9-471A-97AD-ACB24AA8897A}"/>
              </a:ext>
            </a:extLst>
          </p:cNvPr>
          <p:cNvSpPr/>
          <p:nvPr/>
        </p:nvSpPr>
        <p:spPr>
          <a:xfrm>
            <a:off x="2160089" y="4856150"/>
            <a:ext cx="422227" cy="42222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latin typeface="+mj-ea"/>
              </a:rPr>
              <a:t>20</a:t>
            </a:r>
            <a:r>
              <a:rPr lang="ko-KR" altLang="en-US" sz="700" b="1" dirty="0">
                <a:latin typeface="+mj-ea"/>
              </a:rPr>
              <a:t>시</a:t>
            </a:r>
          </a:p>
        </p:txBody>
      </p:sp>
      <p:graphicFrame>
        <p:nvGraphicFramePr>
          <p:cNvPr id="419" name="표 418">
            <a:extLst>
              <a:ext uri="{FF2B5EF4-FFF2-40B4-BE49-F238E27FC236}">
                <a16:creationId xmlns:a16="http://schemas.microsoft.com/office/drawing/2014/main" id="{A6DAD6BB-D1DB-41EA-A923-C5C3D669BC91}"/>
              </a:ext>
            </a:extLst>
          </p:cNvPr>
          <p:cNvGraphicFramePr>
            <a:graphicFrameLocks noGrp="1"/>
          </p:cNvGraphicFramePr>
          <p:nvPr/>
        </p:nvGraphicFramePr>
        <p:xfrm>
          <a:off x="551384" y="5805938"/>
          <a:ext cx="2076463" cy="429387"/>
        </p:xfrm>
        <a:graphic>
          <a:graphicData uri="http://schemas.openxmlformats.org/drawingml/2006/table">
            <a:tbl>
              <a:tblPr/>
              <a:tblGrid>
                <a:gridCol w="1755504">
                  <a:extLst>
                    <a:ext uri="{9D8B030D-6E8A-4147-A177-3AD203B41FA5}">
                      <a16:colId xmlns:a16="http://schemas.microsoft.com/office/drawing/2014/main" val="3484395555"/>
                    </a:ext>
                  </a:extLst>
                </a:gridCol>
                <a:gridCol w="320959">
                  <a:extLst>
                    <a:ext uri="{9D8B030D-6E8A-4147-A177-3AD203B41FA5}">
                      <a16:colId xmlns:a16="http://schemas.microsoft.com/office/drawing/2014/main" val="1502075167"/>
                    </a:ext>
                  </a:extLst>
                </a:gridCol>
              </a:tblGrid>
              <a:tr h="42938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이름을 입력해주세요</a:t>
                      </a:r>
                      <a:r>
                        <a:rPr lang="en-US" altLang="ko-KR" sz="800" b="1" spc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ko-KR" altLang="en-US" sz="800" b="1" spc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915238"/>
                  </a:ext>
                </a:extLst>
              </a:tr>
            </a:tbl>
          </a:graphicData>
        </a:graphic>
      </p:graphicFrame>
      <p:graphicFrame>
        <p:nvGraphicFramePr>
          <p:cNvPr id="420" name="표 419">
            <a:extLst>
              <a:ext uri="{FF2B5EF4-FFF2-40B4-BE49-F238E27FC236}">
                <a16:creationId xmlns:a16="http://schemas.microsoft.com/office/drawing/2014/main" id="{ACF72133-9467-4B19-89AE-A475D1CEA409}"/>
              </a:ext>
            </a:extLst>
          </p:cNvPr>
          <p:cNvGraphicFramePr>
            <a:graphicFrameLocks noGrp="1"/>
          </p:cNvGraphicFramePr>
          <p:nvPr/>
        </p:nvGraphicFramePr>
        <p:xfrm>
          <a:off x="2719289" y="5809610"/>
          <a:ext cx="2078022" cy="429387"/>
        </p:xfrm>
        <a:graphic>
          <a:graphicData uri="http://schemas.openxmlformats.org/drawingml/2006/table">
            <a:tbl>
              <a:tblPr/>
              <a:tblGrid>
                <a:gridCol w="1774100">
                  <a:extLst>
                    <a:ext uri="{9D8B030D-6E8A-4147-A177-3AD203B41FA5}">
                      <a16:colId xmlns:a16="http://schemas.microsoft.com/office/drawing/2014/main" val="3484395555"/>
                    </a:ext>
                  </a:extLst>
                </a:gridCol>
                <a:gridCol w="303922">
                  <a:extLst>
                    <a:ext uri="{9D8B030D-6E8A-4147-A177-3AD203B41FA5}">
                      <a16:colId xmlns:a16="http://schemas.microsoft.com/office/drawing/2014/main" val="1502075167"/>
                    </a:ext>
                  </a:extLst>
                </a:gridCol>
              </a:tblGrid>
              <a:tr h="42938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휴대폰번호를 입력해주세요</a:t>
                      </a:r>
                      <a:r>
                        <a:rPr lang="en-US" altLang="ko-KR" sz="800" b="1" spc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ko-KR" altLang="en-US" sz="800" b="1" spc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915238"/>
                  </a:ext>
                </a:extLst>
              </a:tr>
            </a:tbl>
          </a:graphicData>
        </a:graphic>
      </p:graphicFrame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656E75E5-6168-46AC-8BF9-4C23E9634298}"/>
              </a:ext>
            </a:extLst>
          </p:cNvPr>
          <p:cNvGrpSpPr/>
          <p:nvPr/>
        </p:nvGrpSpPr>
        <p:grpSpPr>
          <a:xfrm>
            <a:off x="375691" y="6274172"/>
            <a:ext cx="2590089" cy="307777"/>
            <a:chOff x="4646315" y="3759770"/>
            <a:chExt cx="2590089" cy="307777"/>
          </a:xfrm>
        </p:grpSpPr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95D267A5-F61A-4597-8054-50C2E085E776}"/>
                </a:ext>
              </a:extLst>
            </p:cNvPr>
            <p:cNvSpPr txBox="1"/>
            <p:nvPr/>
          </p:nvSpPr>
          <p:spPr>
            <a:xfrm>
              <a:off x="4875775" y="3786556"/>
              <a:ext cx="2360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spc="-150" dirty="0"/>
                <a:t>    개인정보 수집 및 이용동의</a:t>
              </a:r>
            </a:p>
          </p:txBody>
        </p:sp>
        <p:sp>
          <p:nvSpPr>
            <p:cNvPr id="423" name="모서리가 둥근 직사각형 112">
              <a:extLst>
                <a:ext uri="{FF2B5EF4-FFF2-40B4-BE49-F238E27FC236}">
                  <a16:creationId xmlns:a16="http://schemas.microsoft.com/office/drawing/2014/main" id="{11E701DD-7233-4E1A-9407-BC7E2CDC974B}"/>
                </a:ext>
              </a:extLst>
            </p:cNvPr>
            <p:cNvSpPr/>
            <p:nvPr/>
          </p:nvSpPr>
          <p:spPr>
            <a:xfrm>
              <a:off x="6268003" y="3780038"/>
              <a:ext cx="648056" cy="2373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 err="1">
                  <a:solidFill>
                    <a:schemeClr val="bg1"/>
                  </a:solidFill>
                  <a:latin typeface="+mj-ea"/>
                </a:rPr>
                <a:t>내용보기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2F707D19-CD38-4B02-BC33-0353B5CC5A49}"/>
                </a:ext>
              </a:extLst>
            </p:cNvPr>
            <p:cNvSpPr/>
            <p:nvPr/>
          </p:nvSpPr>
          <p:spPr>
            <a:xfrm>
              <a:off x="4844347" y="381938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FD785C08-6CA9-470E-AAE2-B4018DEC1CAB}"/>
                </a:ext>
              </a:extLst>
            </p:cNvPr>
            <p:cNvSpPr txBox="1"/>
            <p:nvPr/>
          </p:nvSpPr>
          <p:spPr>
            <a:xfrm flipH="1">
              <a:off x="4646315" y="3759770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V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C6496C7A-DB87-46B3-A35F-E87E7E9059DE}"/>
              </a:ext>
            </a:extLst>
          </p:cNvPr>
          <p:cNvSpPr/>
          <p:nvPr/>
        </p:nvSpPr>
        <p:spPr>
          <a:xfrm>
            <a:off x="433389" y="5465030"/>
            <a:ext cx="5125276" cy="115724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en-US" altLang="ko-KR" sz="900" b="1" spc="-150" dirty="0">
              <a:latin typeface="NotoSansKR"/>
            </a:endParaRPr>
          </a:p>
          <a:p>
            <a:endParaRPr lang="en-US" altLang="ko-KR" sz="900" b="1" spc="-150" dirty="0">
              <a:latin typeface="NotoSansKR"/>
            </a:endParaRPr>
          </a:p>
          <a:p>
            <a:endParaRPr lang="en-US" altLang="ko-KR" sz="800" spc="-150" dirty="0">
              <a:solidFill>
                <a:schemeClr val="tx1">
                  <a:lumMod val="50000"/>
                  <a:lumOff val="50000"/>
                </a:schemeClr>
              </a:solidFill>
              <a:latin typeface="NotoSansKR"/>
            </a:endParaRPr>
          </a:p>
          <a:p>
            <a:endParaRPr lang="en-US" altLang="ko-KR" sz="900" b="1" spc="-150" dirty="0">
              <a:latin typeface="NotoSansKR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B09624CB-0F0D-4E01-978C-65A382B52017}"/>
              </a:ext>
            </a:extLst>
          </p:cNvPr>
          <p:cNvSpPr/>
          <p:nvPr/>
        </p:nvSpPr>
        <p:spPr>
          <a:xfrm>
            <a:off x="468823" y="5573872"/>
            <a:ext cx="12599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spc="-150" dirty="0">
                <a:latin typeface="NotoSansKR"/>
              </a:rPr>
              <a:t>방문자 정보</a:t>
            </a:r>
          </a:p>
        </p:txBody>
      </p:sp>
      <p:cxnSp>
        <p:nvCxnSpPr>
          <p:cNvPr id="436" name="연결선: 꺾임 435">
            <a:extLst>
              <a:ext uri="{FF2B5EF4-FFF2-40B4-BE49-F238E27FC236}">
                <a16:creationId xmlns:a16="http://schemas.microsoft.com/office/drawing/2014/main" id="{E64D75E7-2229-4B39-966B-D989FD5F0A40}"/>
              </a:ext>
            </a:extLst>
          </p:cNvPr>
          <p:cNvCxnSpPr>
            <a:cxnSpLocks/>
            <a:stCxn id="437" idx="4"/>
            <a:endCxn id="392" idx="3"/>
          </p:cNvCxnSpPr>
          <p:nvPr/>
        </p:nvCxnSpPr>
        <p:spPr>
          <a:xfrm rot="5400000">
            <a:off x="4456917" y="2460291"/>
            <a:ext cx="3258001" cy="699913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타원 436">
            <a:extLst>
              <a:ext uri="{FF2B5EF4-FFF2-40B4-BE49-F238E27FC236}">
                <a16:creationId xmlns:a16="http://schemas.microsoft.com/office/drawing/2014/main" id="{B4565CBF-2198-488D-B9F8-8E4B39756CD0}"/>
              </a:ext>
            </a:extLst>
          </p:cNvPr>
          <p:cNvSpPr/>
          <p:nvPr/>
        </p:nvSpPr>
        <p:spPr>
          <a:xfrm>
            <a:off x="6219849" y="749199"/>
            <a:ext cx="432048" cy="432048"/>
          </a:xfrm>
          <a:prstGeom prst="ellipse">
            <a:avLst/>
          </a:prstGeom>
          <a:solidFill>
            <a:srgbClr val="FF0000">
              <a:alpha val="36000"/>
            </a:srgbClr>
          </a:solidFill>
          <a:ln w="3175"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692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7654-D224-4A6F-A1D4-8DBC8F04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홈서비스 기능정의서</a:t>
            </a:r>
            <a:r>
              <a:rPr lang="en-US" altLang="ko-KR" dirty="0">
                <a:solidFill>
                  <a:schemeClr val="tx1"/>
                </a:solidFill>
              </a:rPr>
              <a:t>(PC/Mobile)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차 </a:t>
            </a:r>
            <a:r>
              <a:rPr lang="en-US" altLang="ko-KR" dirty="0">
                <a:solidFill>
                  <a:srgbClr val="FF0000"/>
                </a:solidFill>
              </a:rPr>
              <a:t>– 7</a:t>
            </a:r>
            <a:r>
              <a:rPr lang="ko-KR" altLang="en-US" dirty="0">
                <a:solidFill>
                  <a:srgbClr val="FF0000"/>
                </a:solidFill>
              </a:rPr>
              <a:t>월</a:t>
            </a:r>
            <a:r>
              <a:rPr lang="en-US" altLang="ko-KR" dirty="0">
                <a:solidFill>
                  <a:srgbClr val="FF0000"/>
                </a:solidFill>
              </a:rPr>
              <a:t>17</a:t>
            </a:r>
            <a:r>
              <a:rPr lang="ko-KR" altLang="en-US" dirty="0">
                <a:solidFill>
                  <a:srgbClr val="FF0000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차 </a:t>
            </a:r>
            <a:r>
              <a:rPr lang="en-US" altLang="ko-KR" dirty="0">
                <a:solidFill>
                  <a:srgbClr val="0070C0"/>
                </a:solidFill>
              </a:rPr>
              <a:t>– 8</a:t>
            </a:r>
            <a:r>
              <a:rPr lang="ko-KR" altLang="en-US" dirty="0">
                <a:solidFill>
                  <a:srgbClr val="0070C0"/>
                </a:solidFill>
              </a:rPr>
              <a:t>월</a:t>
            </a:r>
            <a:r>
              <a:rPr lang="en-US" altLang="ko-KR" dirty="0">
                <a:solidFill>
                  <a:srgbClr val="0070C0"/>
                </a:solidFill>
              </a:rPr>
              <a:t>14</a:t>
            </a:r>
            <a:r>
              <a:rPr lang="ko-KR" altLang="en-US" dirty="0">
                <a:solidFill>
                  <a:srgbClr val="0070C0"/>
                </a:solidFill>
              </a:rPr>
              <a:t>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F58352-E973-419B-BA50-1652E517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89295"/>
              </p:ext>
            </p:extLst>
          </p:nvPr>
        </p:nvGraphicFramePr>
        <p:xfrm>
          <a:off x="121568" y="689010"/>
          <a:ext cx="11879087" cy="5811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412">
                  <a:extLst>
                    <a:ext uri="{9D8B030D-6E8A-4147-A177-3AD203B41FA5}">
                      <a16:colId xmlns:a16="http://schemas.microsoft.com/office/drawing/2014/main" val="3858681959"/>
                    </a:ext>
                  </a:extLst>
                </a:gridCol>
                <a:gridCol w="979221">
                  <a:extLst>
                    <a:ext uri="{9D8B030D-6E8A-4147-A177-3AD203B41FA5}">
                      <a16:colId xmlns:a16="http://schemas.microsoft.com/office/drawing/2014/main" val="178460551"/>
                    </a:ext>
                  </a:extLst>
                </a:gridCol>
                <a:gridCol w="1423351">
                  <a:extLst>
                    <a:ext uri="{9D8B030D-6E8A-4147-A177-3AD203B41FA5}">
                      <a16:colId xmlns:a16="http://schemas.microsoft.com/office/drawing/2014/main" val="264644784"/>
                    </a:ext>
                  </a:extLst>
                </a:gridCol>
                <a:gridCol w="5255688">
                  <a:extLst>
                    <a:ext uri="{9D8B030D-6E8A-4147-A177-3AD203B41FA5}">
                      <a16:colId xmlns:a16="http://schemas.microsoft.com/office/drawing/2014/main" val="3824878475"/>
                    </a:ext>
                  </a:extLst>
                </a:gridCol>
                <a:gridCol w="725533">
                  <a:extLst>
                    <a:ext uri="{9D8B030D-6E8A-4147-A177-3AD203B41FA5}">
                      <a16:colId xmlns:a16="http://schemas.microsoft.com/office/drawing/2014/main" val="699414784"/>
                    </a:ext>
                  </a:extLst>
                </a:gridCol>
                <a:gridCol w="725533">
                  <a:extLst>
                    <a:ext uri="{9D8B030D-6E8A-4147-A177-3AD203B41FA5}">
                      <a16:colId xmlns:a16="http://schemas.microsoft.com/office/drawing/2014/main" val="3754350025"/>
                    </a:ext>
                  </a:extLst>
                </a:gridCol>
                <a:gridCol w="725533">
                  <a:extLst>
                    <a:ext uri="{9D8B030D-6E8A-4147-A177-3AD203B41FA5}">
                      <a16:colId xmlns:a16="http://schemas.microsoft.com/office/drawing/2014/main" val="978376808"/>
                    </a:ext>
                  </a:extLst>
                </a:gridCol>
                <a:gridCol w="783908">
                  <a:extLst>
                    <a:ext uri="{9D8B030D-6E8A-4147-A177-3AD203B41FA5}">
                      <a16:colId xmlns:a16="http://schemas.microsoft.com/office/drawing/2014/main" val="260389407"/>
                    </a:ext>
                  </a:extLst>
                </a:gridCol>
                <a:gridCol w="783908">
                  <a:extLst>
                    <a:ext uri="{9D8B030D-6E8A-4147-A177-3AD203B41FA5}">
                      <a16:colId xmlns:a16="http://schemas.microsoft.com/office/drawing/2014/main" val="1177983778"/>
                    </a:ext>
                  </a:extLst>
                </a:gridCol>
              </a:tblGrid>
              <a:tr h="23566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개발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퍼블리싱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디자인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일정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821361"/>
                  </a:ext>
                </a:extLst>
              </a:tr>
              <a:tr h="23566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신규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사용자 페이지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홈서비스 메뉴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홈서비스 차량 검색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▶ 홈서비스 차량 검색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27257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홈서비스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서비스 안내 ▶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홈서비스 소개페이지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strike="noStrike" dirty="0">
                          <a:effectLst/>
                        </a:rPr>
                        <a:t>●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8646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  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ㄴ약관정보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 ▶ 이용약관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환불규정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매매약관 등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43641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  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ㄴ환불접수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 ▶ 환불 신청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13331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금융 메뉴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상품안내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▶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엠파크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캐피탈 소개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59521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할부금으로 차량 검색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▶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할부금으로 기준 차량 검색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611329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이벤트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홈서비스 런칭 이벤트 페이지 개발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4419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관리자 페이지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고객관리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홈서비스 고객후기 관리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관리자가 직접 고객후기 등록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수정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삭제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36702"/>
                  </a:ext>
                </a:extLst>
              </a:tr>
              <a:tr h="382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홈서비스 문자상담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홈서비스 문자상담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내역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홈서비스 문자상담 신규 테이블에 등록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900" b="0" u="none" strike="noStrike" dirty="0" err="1">
                          <a:effectLst/>
                        </a:rPr>
                        <a:t>ㄴ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 기존 차량문의 관리자 메뉴와 화면 구성 동일 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–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딜러가 아닌 고객센터에서 상담처리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7551"/>
                  </a:ext>
                </a:extLst>
              </a:tr>
              <a:tr h="235661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개선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사용자 페이지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메인페이지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메인 페이지 개편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메인 페이지 개편에 따른 기존 운영중인 프로모션 배너 신규 이미지 작업 필요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80851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메뉴구조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구조 변경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(</a:t>
                      </a:r>
                      <a:r>
                        <a:rPr lang="en-US" sz="900" b="0" u="none" strike="noStrike" dirty="0">
                          <a:effectLst/>
                        </a:rPr>
                        <a:t>GNB)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405836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내차구매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전체차량 ▶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검색기능 정보강화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보유대수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출시년도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 등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),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불편개선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181187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전체차량 ▶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폰트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이미지요소 사이즈 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축소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)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조정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홈서비스아이콘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차량 테이블 변경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372770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추천테마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 ▶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차량리스트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폰트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이미지요소 사이즈 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축소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)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조정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홈서비스아이콘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79375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차량상세페이지 ▶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홈서비스 대상 차량 판매자 정보 고객센터로 변경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문자상담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009342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차량상세페이지 ▶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 UI/UX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개선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정보 배치 변경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월 할부금 조회 계산기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298796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관심차량 ▶ 폰트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이미지 사이즈 조정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홈서비스 아이콘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880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회원정보수정 ▶ 회원가입정보 간소화에 따른 수정작업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05396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기타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strike="noStrike" dirty="0">
                          <a:effectLst/>
                        </a:rPr>
                        <a:t>최근 본 차량 ▶ 폰트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이미지 사이즈 조정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홈서비스 아이콘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39757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회원가입 ▶ 입력항목 간소화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50994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간편로그인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아이디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비밀번호 찾기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▶ 오류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07817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</a:rPr>
                        <a:t>단지소개 ▶ 메뉴 하단 컨텐츠 디자인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129789"/>
                  </a:ext>
                </a:extLst>
              </a:tr>
              <a:tr h="23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effectLst/>
                        </a:rPr>
                        <a:t>Quick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메뉴 ▶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영역 개선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>
                          <a:effectLst/>
                        </a:rPr>
                        <a:t>●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7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828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31031" y="215448"/>
            <a:ext cx="7102325" cy="195211"/>
          </a:xfrm>
        </p:spPr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방문예약 신청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AF5E0E82-5E69-40FD-A7EB-802A7B9EC6BE}"/>
              </a:ext>
            </a:extLst>
          </p:cNvPr>
          <p:cNvGraphicFramePr>
            <a:graphicFrameLocks noGrp="1"/>
          </p:cNvGraphicFramePr>
          <p:nvPr/>
        </p:nvGraphicFramePr>
        <p:xfrm>
          <a:off x="282588" y="1268760"/>
          <a:ext cx="7598292" cy="377743"/>
        </p:xfrm>
        <a:graphic>
          <a:graphicData uri="http://schemas.openxmlformats.org/drawingml/2006/table">
            <a:tbl>
              <a:tblPr/>
              <a:tblGrid>
                <a:gridCol w="2532764">
                  <a:extLst>
                    <a:ext uri="{9D8B030D-6E8A-4147-A177-3AD203B41FA5}">
                      <a16:colId xmlns:a16="http://schemas.microsoft.com/office/drawing/2014/main" val="3144364633"/>
                    </a:ext>
                  </a:extLst>
                </a:gridCol>
                <a:gridCol w="2532764">
                  <a:extLst>
                    <a:ext uri="{9D8B030D-6E8A-4147-A177-3AD203B41FA5}">
                      <a16:colId xmlns:a16="http://schemas.microsoft.com/office/drawing/2014/main" val="181280001"/>
                    </a:ext>
                  </a:extLst>
                </a:gridCol>
                <a:gridCol w="2532764">
                  <a:extLst>
                    <a:ext uri="{9D8B030D-6E8A-4147-A177-3AD203B41FA5}">
                      <a16:colId xmlns:a16="http://schemas.microsoft.com/office/drawing/2014/main" val="2998910703"/>
                    </a:ext>
                  </a:extLst>
                </a:gridCol>
              </a:tblGrid>
              <a:tr h="3777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차량정보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보험이력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성능점검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판매자 </a:t>
                      </a:r>
                      <a:r>
                        <a:rPr lang="ko-KR" altLang="en-US" sz="105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차량설명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877709"/>
                  </a:ext>
                </a:extLst>
              </a:tr>
            </a:tbl>
          </a:graphicData>
        </a:graphic>
      </p:graphicFrame>
      <p:sp>
        <p:nvSpPr>
          <p:cNvPr id="125" name="모서리가 둥근 직사각형 50">
            <a:extLst>
              <a:ext uri="{FF2B5EF4-FFF2-40B4-BE49-F238E27FC236}">
                <a16:creationId xmlns:a16="http://schemas.microsoft.com/office/drawing/2014/main" id="{1FD04E56-3352-4969-90EA-6A8F0AE23382}"/>
              </a:ext>
            </a:extLst>
          </p:cNvPr>
          <p:cNvSpPr/>
          <p:nvPr/>
        </p:nvSpPr>
        <p:spPr>
          <a:xfrm>
            <a:off x="5941345" y="808971"/>
            <a:ext cx="941244" cy="324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>
                <a:latin typeface="+mj-ea"/>
              </a:rPr>
              <a:t>방문예약신청</a:t>
            </a:r>
          </a:p>
        </p:txBody>
      </p:sp>
      <p:sp>
        <p:nvSpPr>
          <p:cNvPr id="126" name="모서리가 둥근 직사각형 51">
            <a:extLst>
              <a:ext uri="{FF2B5EF4-FFF2-40B4-BE49-F238E27FC236}">
                <a16:creationId xmlns:a16="http://schemas.microsoft.com/office/drawing/2014/main" id="{B9C9581D-DB70-4F66-A598-B4705BB6773C}"/>
              </a:ext>
            </a:extLst>
          </p:cNvPr>
          <p:cNvSpPr/>
          <p:nvPr/>
        </p:nvSpPr>
        <p:spPr>
          <a:xfrm>
            <a:off x="6939636" y="808971"/>
            <a:ext cx="941244" cy="324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err="1">
                <a:latin typeface="+mj-ea"/>
              </a:rPr>
              <a:t>문자상담</a:t>
            </a:r>
            <a:endParaRPr lang="ko-KR" altLang="en-US" sz="800" b="1" dirty="0">
              <a:latin typeface="+mj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46AC94E-80AA-48FD-959C-20B81CD8EF56}"/>
              </a:ext>
            </a:extLst>
          </p:cNvPr>
          <p:cNvSpPr/>
          <p:nvPr/>
        </p:nvSpPr>
        <p:spPr>
          <a:xfrm>
            <a:off x="3762172" y="732444"/>
            <a:ext cx="83548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1600" b="1" spc="-150" dirty="0">
                <a:solidFill>
                  <a:srgbClr val="00552B"/>
                </a:solidFill>
              </a:rPr>
              <a:t>1,405</a:t>
            </a:r>
            <a:r>
              <a:rPr lang="ko-KR" altLang="en-US" sz="1000" b="1" spc="-150" dirty="0"/>
              <a:t>만원</a:t>
            </a:r>
            <a:endParaRPr lang="en-US" altLang="ko-KR" sz="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 lvl="0" algn="r">
              <a:defRPr/>
            </a:pP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할부 월 </a:t>
            </a:r>
            <a:r>
              <a:rPr lang="en-US" altLang="ko-KR" sz="800" b="1" spc="-150" dirty="0">
                <a:solidFill>
                  <a:srgbClr val="00552B"/>
                </a:solidFill>
              </a:rPr>
              <a:t>24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만원</a:t>
            </a:r>
            <a:endParaRPr lang="en-US" altLang="ko-KR" sz="1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7FA92B-5323-46D7-BA0E-85A5865AF7B1}"/>
              </a:ext>
            </a:extLst>
          </p:cNvPr>
          <p:cNvGrpSpPr/>
          <p:nvPr/>
        </p:nvGrpSpPr>
        <p:grpSpPr>
          <a:xfrm>
            <a:off x="4642266" y="832472"/>
            <a:ext cx="1329887" cy="276999"/>
            <a:chOff x="2510943" y="2852936"/>
            <a:chExt cx="1329887" cy="27699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45B5C3E-C41B-43F5-A56D-602F4C54B947}"/>
                </a:ext>
              </a:extLst>
            </p:cNvPr>
            <p:cNvSpPr/>
            <p:nvPr/>
          </p:nvSpPr>
          <p:spPr>
            <a:xfrm>
              <a:off x="2699171" y="2852936"/>
              <a:ext cx="11416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552B"/>
                  </a:solidFill>
                  <a:latin typeface="KBFGDisplayB"/>
                </a:rPr>
                <a:t>0504-860-5994</a:t>
              </a:r>
              <a:endParaRPr lang="ko-KR" altLang="en-US" sz="1200" dirty="0">
                <a:solidFill>
                  <a:srgbClr val="00552B"/>
                </a:solidFill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C77F2CCC-7C47-454A-901B-3B72917C6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10943" y="2878646"/>
              <a:ext cx="227875" cy="244951"/>
            </a:xfrm>
            <a:prstGeom prst="rect">
              <a:avLst/>
            </a:prstGeom>
          </p:spPr>
        </p:pic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418EDCE-FBA1-480C-BCBC-B723EF1F50D8}"/>
              </a:ext>
            </a:extLst>
          </p:cNvPr>
          <p:cNvSpPr/>
          <p:nvPr/>
        </p:nvSpPr>
        <p:spPr>
          <a:xfrm>
            <a:off x="226754" y="680292"/>
            <a:ext cx="428507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올 뉴 </a:t>
            </a:r>
            <a:r>
              <a:rPr lang="en-US" altLang="ko-KR" sz="1100" b="1" dirty="0"/>
              <a:t>K7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2.4 </a:t>
            </a:r>
            <a:r>
              <a:rPr lang="en-US" altLang="ko-KR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리미티드 에디션 </a:t>
            </a:r>
            <a:r>
              <a:rPr lang="en-US" altLang="ko-KR" sz="1100" b="1" dirty="0"/>
              <a:t>(12</a:t>
            </a:r>
            <a:r>
              <a:rPr lang="ko-KR" altLang="en-US" sz="1100" b="1" dirty="0"/>
              <a:t>거</a:t>
            </a:r>
            <a:r>
              <a:rPr lang="en-US" altLang="ko-KR" sz="1100" b="1" dirty="0"/>
              <a:t>1234)</a:t>
            </a:r>
          </a:p>
          <a:p>
            <a:pPr latinLnBrk="0">
              <a:lnSpc>
                <a:spcPct val="150000"/>
              </a:lnSpc>
            </a:pPr>
            <a:r>
              <a:rPr lang="en-US" altLang="ko-KR" sz="800" b="1" dirty="0"/>
              <a:t>2019</a:t>
            </a:r>
            <a:r>
              <a:rPr lang="ko-KR" altLang="en-US" sz="800" b="1" dirty="0" err="1"/>
              <a:t>년식</a:t>
            </a:r>
            <a:r>
              <a:rPr lang="en-US" altLang="ko-KR" sz="800" b="1" dirty="0"/>
              <a:t>(2019</a:t>
            </a:r>
            <a:r>
              <a:rPr lang="ko-KR" altLang="en-US" sz="800" b="1" dirty="0"/>
              <a:t>년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월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| 2,421km | LPG</a:t>
            </a:r>
          </a:p>
        </p:txBody>
      </p: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5073C5B3-8DDB-4922-8CC5-FE5FC90C5ADB}"/>
              </a:ext>
            </a:extLst>
          </p:cNvPr>
          <p:cNvCxnSpPr/>
          <p:nvPr/>
        </p:nvCxnSpPr>
        <p:spPr>
          <a:xfrm>
            <a:off x="119336" y="1636978"/>
            <a:ext cx="8064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5F3F0151-E740-4935-A79E-99A4EFD61405}"/>
              </a:ext>
            </a:extLst>
          </p:cNvPr>
          <p:cNvCxnSpPr/>
          <p:nvPr/>
        </p:nvCxnSpPr>
        <p:spPr>
          <a:xfrm>
            <a:off x="119336" y="696864"/>
            <a:ext cx="8064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3809498F-FD7D-4B93-BA89-6B46E4E8A1C7}"/>
              </a:ext>
            </a:extLst>
          </p:cNvPr>
          <p:cNvCxnSpPr/>
          <p:nvPr/>
        </p:nvCxnSpPr>
        <p:spPr>
          <a:xfrm>
            <a:off x="119336" y="1269567"/>
            <a:ext cx="8064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연결선: 꺾임 435">
            <a:extLst>
              <a:ext uri="{FF2B5EF4-FFF2-40B4-BE49-F238E27FC236}">
                <a16:creationId xmlns:a16="http://schemas.microsoft.com/office/drawing/2014/main" id="{E64D75E7-2229-4B39-966B-D989FD5F0A40}"/>
              </a:ext>
            </a:extLst>
          </p:cNvPr>
          <p:cNvCxnSpPr>
            <a:cxnSpLocks/>
            <a:stCxn id="437" idx="4"/>
          </p:cNvCxnSpPr>
          <p:nvPr/>
        </p:nvCxnSpPr>
        <p:spPr>
          <a:xfrm rot="5400000">
            <a:off x="4960456" y="1963759"/>
            <a:ext cx="3250994" cy="1699985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타원 436">
            <a:extLst>
              <a:ext uri="{FF2B5EF4-FFF2-40B4-BE49-F238E27FC236}">
                <a16:creationId xmlns:a16="http://schemas.microsoft.com/office/drawing/2014/main" id="{B4565CBF-2198-488D-B9F8-8E4B39756CD0}"/>
              </a:ext>
            </a:extLst>
          </p:cNvPr>
          <p:cNvSpPr/>
          <p:nvPr/>
        </p:nvSpPr>
        <p:spPr>
          <a:xfrm>
            <a:off x="7219921" y="756206"/>
            <a:ext cx="432048" cy="432048"/>
          </a:xfrm>
          <a:prstGeom prst="ellipse">
            <a:avLst/>
          </a:prstGeom>
          <a:solidFill>
            <a:srgbClr val="FF0000">
              <a:alpha val="36000"/>
            </a:srgbClr>
          </a:solidFill>
          <a:ln w="3175"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471A504-8249-4ED5-AC20-889CB7ECA72E}"/>
              </a:ext>
            </a:extLst>
          </p:cNvPr>
          <p:cNvSpPr/>
          <p:nvPr/>
        </p:nvSpPr>
        <p:spPr>
          <a:xfrm>
            <a:off x="275335" y="1676742"/>
            <a:ext cx="5460625" cy="45400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47F50C0-E25C-4A81-B718-18E174A41E56}"/>
              </a:ext>
            </a:extLst>
          </p:cNvPr>
          <p:cNvSpPr/>
          <p:nvPr/>
        </p:nvSpPr>
        <p:spPr>
          <a:xfrm>
            <a:off x="337573" y="1763589"/>
            <a:ext cx="2214578" cy="28575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050" b="1" dirty="0">
                <a:latin typeface="+mj-ea"/>
              </a:rPr>
              <a:t>문자상담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5E3FA5C-58D5-4254-A1CF-E88792DAE7EE}"/>
              </a:ext>
            </a:extLst>
          </p:cNvPr>
          <p:cNvSpPr/>
          <p:nvPr/>
        </p:nvSpPr>
        <p:spPr>
          <a:xfrm>
            <a:off x="3385087" y="1763589"/>
            <a:ext cx="2214578" cy="28575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 dirty="0">
                <a:latin typeface="+mj-ea"/>
              </a:rPr>
              <a:t>X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268F9B5-E833-4378-9851-7EF86083FD6F}"/>
              </a:ext>
            </a:extLst>
          </p:cNvPr>
          <p:cNvSpPr/>
          <p:nvPr/>
        </p:nvSpPr>
        <p:spPr>
          <a:xfrm>
            <a:off x="275333" y="5842797"/>
            <a:ext cx="5460625" cy="393899"/>
          </a:xfrm>
          <a:prstGeom prst="rect">
            <a:avLst/>
          </a:prstGeom>
          <a:solidFill>
            <a:srgbClr val="00552B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문자상담 신청하기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DA09A99-FED6-49BF-A4A6-8D970F2CD646}"/>
              </a:ext>
            </a:extLst>
          </p:cNvPr>
          <p:cNvCxnSpPr>
            <a:cxnSpLocks/>
          </p:cNvCxnSpPr>
          <p:nvPr/>
        </p:nvCxnSpPr>
        <p:spPr>
          <a:xfrm>
            <a:off x="415887" y="2088896"/>
            <a:ext cx="514278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1C6C6AD-4B27-42C6-BEB1-A4A2CCA87F22}"/>
              </a:ext>
            </a:extLst>
          </p:cNvPr>
          <p:cNvSpPr/>
          <p:nvPr/>
        </p:nvSpPr>
        <p:spPr>
          <a:xfrm>
            <a:off x="362424" y="217520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>
                <a:solidFill>
                  <a:srgbClr val="00552B"/>
                </a:solidFill>
              </a:rPr>
              <a:t>올 뉴 </a:t>
            </a:r>
            <a:r>
              <a:rPr lang="en-US" altLang="ko-KR" sz="1000" b="1" dirty="0">
                <a:solidFill>
                  <a:srgbClr val="00552B"/>
                </a:solidFill>
              </a:rPr>
              <a:t>K7 2.4 </a:t>
            </a:r>
            <a:r>
              <a:rPr lang="en-US" altLang="ko-KR" sz="1000" b="1" dirty="0" err="1">
                <a:solidFill>
                  <a:srgbClr val="00552B"/>
                </a:solidFill>
              </a:rPr>
              <a:t>GDi</a:t>
            </a:r>
            <a:r>
              <a:rPr lang="en-US" altLang="ko-KR" sz="1000" b="1" dirty="0">
                <a:solidFill>
                  <a:srgbClr val="00552B"/>
                </a:solidFill>
              </a:rPr>
              <a:t> </a:t>
            </a:r>
            <a:r>
              <a:rPr lang="ko-KR" altLang="en-US" sz="1000" b="1" dirty="0">
                <a:solidFill>
                  <a:srgbClr val="00552B"/>
                </a:solidFill>
              </a:rPr>
              <a:t>리미티드 에디션 </a:t>
            </a:r>
            <a:r>
              <a:rPr lang="en-US" altLang="ko-KR" sz="1000" b="1" dirty="0">
                <a:solidFill>
                  <a:srgbClr val="00552B"/>
                </a:solidFill>
              </a:rPr>
              <a:t>(12</a:t>
            </a:r>
            <a:r>
              <a:rPr lang="ko-KR" altLang="en-US" sz="1000" b="1" dirty="0">
                <a:solidFill>
                  <a:srgbClr val="00552B"/>
                </a:solidFill>
              </a:rPr>
              <a:t>거</a:t>
            </a:r>
            <a:r>
              <a:rPr lang="en-US" altLang="ko-KR" sz="1000" b="1" dirty="0">
                <a:solidFill>
                  <a:srgbClr val="00552B"/>
                </a:solidFill>
              </a:rPr>
              <a:t>1234) </a:t>
            </a:r>
            <a:r>
              <a:rPr lang="ko-KR" altLang="en-US" sz="1000" b="1" dirty="0">
                <a:solidFill>
                  <a:srgbClr val="1C1C1C"/>
                </a:solidFill>
                <a:latin typeface="NotoSansKR"/>
              </a:rPr>
              <a:t>차량에 관심이 </a:t>
            </a:r>
            <a:r>
              <a:rPr lang="ko-KR" altLang="en-US" sz="1000" b="1" dirty="0" err="1">
                <a:solidFill>
                  <a:srgbClr val="1C1C1C"/>
                </a:solidFill>
                <a:latin typeface="NotoSansKR"/>
              </a:rPr>
              <a:t>있으신가요</a:t>
            </a:r>
            <a:r>
              <a:rPr lang="en-US" altLang="ko-KR" sz="1000" b="1" dirty="0">
                <a:solidFill>
                  <a:srgbClr val="1C1C1C"/>
                </a:solidFill>
                <a:latin typeface="NotoSansKR"/>
              </a:rPr>
              <a:t>? </a:t>
            </a:r>
          </a:p>
          <a:p>
            <a:r>
              <a:rPr lang="ko-KR" altLang="en-US" sz="1000" b="1" dirty="0">
                <a:solidFill>
                  <a:srgbClr val="1C1C1C"/>
                </a:solidFill>
                <a:latin typeface="NotoSansKR"/>
              </a:rPr>
              <a:t>지금 바로 문의해보세요</a:t>
            </a:r>
            <a:r>
              <a:rPr lang="en-US" altLang="ko-KR" sz="1000" b="1" dirty="0">
                <a:solidFill>
                  <a:srgbClr val="1C1C1C"/>
                </a:solidFill>
                <a:latin typeface="NotoSansKR"/>
              </a:rPr>
              <a:t>. </a:t>
            </a:r>
            <a:endParaRPr lang="ko-KR" altLang="en-US" sz="1000" dirty="0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032B24A1-2B1C-4B40-8D41-5933282773B9}"/>
              </a:ext>
            </a:extLst>
          </p:cNvPr>
          <p:cNvGraphicFramePr>
            <a:graphicFrameLocks noGrp="1"/>
          </p:cNvGraphicFramePr>
          <p:nvPr/>
        </p:nvGraphicFramePr>
        <p:xfrm>
          <a:off x="571587" y="3175232"/>
          <a:ext cx="2076463" cy="429387"/>
        </p:xfrm>
        <a:graphic>
          <a:graphicData uri="http://schemas.openxmlformats.org/drawingml/2006/table">
            <a:tbl>
              <a:tblPr/>
              <a:tblGrid>
                <a:gridCol w="1755504">
                  <a:extLst>
                    <a:ext uri="{9D8B030D-6E8A-4147-A177-3AD203B41FA5}">
                      <a16:colId xmlns:a16="http://schemas.microsoft.com/office/drawing/2014/main" val="3484395555"/>
                    </a:ext>
                  </a:extLst>
                </a:gridCol>
                <a:gridCol w="320959">
                  <a:extLst>
                    <a:ext uri="{9D8B030D-6E8A-4147-A177-3AD203B41FA5}">
                      <a16:colId xmlns:a16="http://schemas.microsoft.com/office/drawing/2014/main" val="1502075167"/>
                    </a:ext>
                  </a:extLst>
                </a:gridCol>
              </a:tblGrid>
              <a:tr h="42938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이름을 입력해주세요</a:t>
                      </a:r>
                      <a:r>
                        <a:rPr lang="en-US" altLang="ko-KR" sz="800" b="1" spc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ko-KR" altLang="en-US" sz="800" b="1" spc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915238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1FA68CEF-C15B-4043-9B51-616EE1DC24B4}"/>
              </a:ext>
            </a:extLst>
          </p:cNvPr>
          <p:cNvGraphicFramePr>
            <a:graphicFrameLocks noGrp="1"/>
          </p:cNvGraphicFramePr>
          <p:nvPr/>
        </p:nvGraphicFramePr>
        <p:xfrm>
          <a:off x="2796719" y="3178382"/>
          <a:ext cx="2078022" cy="429387"/>
        </p:xfrm>
        <a:graphic>
          <a:graphicData uri="http://schemas.openxmlformats.org/drawingml/2006/table">
            <a:tbl>
              <a:tblPr/>
              <a:tblGrid>
                <a:gridCol w="1774100">
                  <a:extLst>
                    <a:ext uri="{9D8B030D-6E8A-4147-A177-3AD203B41FA5}">
                      <a16:colId xmlns:a16="http://schemas.microsoft.com/office/drawing/2014/main" val="3484395555"/>
                    </a:ext>
                  </a:extLst>
                </a:gridCol>
                <a:gridCol w="303922">
                  <a:extLst>
                    <a:ext uri="{9D8B030D-6E8A-4147-A177-3AD203B41FA5}">
                      <a16:colId xmlns:a16="http://schemas.microsoft.com/office/drawing/2014/main" val="1502075167"/>
                    </a:ext>
                  </a:extLst>
                </a:gridCol>
              </a:tblGrid>
              <a:tr h="42938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휴대폰번호를 입력해주세요</a:t>
                      </a:r>
                      <a:r>
                        <a:rPr lang="en-US" altLang="ko-KR" sz="800" b="1" spc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ko-KR" altLang="en-US" sz="800" b="1" spc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915238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28EBEC92-CEA7-4A5A-B7DA-B40C8E198203}"/>
              </a:ext>
            </a:extLst>
          </p:cNvPr>
          <p:cNvGrpSpPr/>
          <p:nvPr/>
        </p:nvGrpSpPr>
        <p:grpSpPr>
          <a:xfrm>
            <a:off x="401622" y="3683786"/>
            <a:ext cx="2590089" cy="307777"/>
            <a:chOff x="4646315" y="3759770"/>
            <a:chExt cx="2590089" cy="30777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FA38DD6-2151-4E0A-A40C-E8CA9A4F0111}"/>
                </a:ext>
              </a:extLst>
            </p:cNvPr>
            <p:cNvSpPr txBox="1"/>
            <p:nvPr/>
          </p:nvSpPr>
          <p:spPr>
            <a:xfrm>
              <a:off x="4875775" y="3786556"/>
              <a:ext cx="2360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spc="-150" dirty="0"/>
                <a:t>    개인정보 수집 및 이용동의</a:t>
              </a:r>
            </a:p>
          </p:txBody>
        </p:sp>
        <p:sp>
          <p:nvSpPr>
            <p:cNvPr id="89" name="모서리가 둥근 직사각형 112">
              <a:extLst>
                <a:ext uri="{FF2B5EF4-FFF2-40B4-BE49-F238E27FC236}">
                  <a16:creationId xmlns:a16="http://schemas.microsoft.com/office/drawing/2014/main" id="{21A037FC-0C7A-4442-B801-6467D5E6D1A6}"/>
                </a:ext>
              </a:extLst>
            </p:cNvPr>
            <p:cNvSpPr/>
            <p:nvPr/>
          </p:nvSpPr>
          <p:spPr>
            <a:xfrm>
              <a:off x="6268003" y="3780038"/>
              <a:ext cx="648056" cy="2373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 err="1">
                  <a:solidFill>
                    <a:schemeClr val="bg1"/>
                  </a:solidFill>
                  <a:latin typeface="+mj-ea"/>
                </a:rPr>
                <a:t>내용보기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27DF154-D4D8-4A70-823B-F4BDF3C4BDD9}"/>
                </a:ext>
              </a:extLst>
            </p:cNvPr>
            <p:cNvSpPr/>
            <p:nvPr/>
          </p:nvSpPr>
          <p:spPr>
            <a:xfrm>
              <a:off x="4844347" y="381938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DAC99C-40C7-4837-80CB-38627BD47C7B}"/>
                </a:ext>
              </a:extLst>
            </p:cNvPr>
            <p:cNvSpPr txBox="1"/>
            <p:nvPr/>
          </p:nvSpPr>
          <p:spPr>
            <a:xfrm flipH="1">
              <a:off x="4646315" y="3759770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V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26E339-9E85-4C5E-A860-54AFBCE4816B}"/>
              </a:ext>
            </a:extLst>
          </p:cNvPr>
          <p:cNvSpPr/>
          <p:nvPr/>
        </p:nvSpPr>
        <p:spPr>
          <a:xfrm>
            <a:off x="440606" y="2689647"/>
            <a:ext cx="5118061" cy="14114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en-US" altLang="ko-KR" sz="900" b="1" spc="-150" dirty="0">
              <a:latin typeface="NotoSansKR"/>
            </a:endParaRPr>
          </a:p>
          <a:p>
            <a:endParaRPr lang="en-US" altLang="ko-KR" sz="900" b="1" spc="-150" dirty="0">
              <a:latin typeface="NotoSansKR"/>
            </a:endParaRPr>
          </a:p>
          <a:p>
            <a:endParaRPr lang="en-US" altLang="ko-KR" sz="800" spc="-150" dirty="0">
              <a:solidFill>
                <a:schemeClr val="tx1">
                  <a:lumMod val="50000"/>
                  <a:lumOff val="50000"/>
                </a:schemeClr>
              </a:solidFill>
              <a:latin typeface="NotoSansKR"/>
            </a:endParaRPr>
          </a:p>
          <a:p>
            <a:endParaRPr lang="en-US" altLang="ko-KR" sz="900" b="1" spc="-150" dirty="0">
              <a:latin typeface="NotoSansKR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A020BC8-FD98-4189-806C-5B5CD2514BF4}"/>
              </a:ext>
            </a:extLst>
          </p:cNvPr>
          <p:cNvSpPr/>
          <p:nvPr/>
        </p:nvSpPr>
        <p:spPr>
          <a:xfrm>
            <a:off x="476040" y="2798488"/>
            <a:ext cx="12599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spc="-150" dirty="0">
                <a:latin typeface="NotoSansKR"/>
              </a:rPr>
              <a:t>신청자  정보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FCF6539-5DCB-4AE5-9E11-CE68BB81799A}"/>
              </a:ext>
            </a:extLst>
          </p:cNvPr>
          <p:cNvSpPr/>
          <p:nvPr/>
        </p:nvSpPr>
        <p:spPr>
          <a:xfrm>
            <a:off x="440606" y="4177816"/>
            <a:ext cx="5118061" cy="14114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en-US" altLang="ko-KR" sz="900" b="1" spc="-150" dirty="0">
              <a:latin typeface="NotoSansKR"/>
            </a:endParaRPr>
          </a:p>
          <a:p>
            <a:endParaRPr lang="en-US" altLang="ko-KR" sz="900" b="1" spc="-150" dirty="0">
              <a:latin typeface="NotoSansKR"/>
            </a:endParaRPr>
          </a:p>
          <a:p>
            <a:endParaRPr lang="en-US" altLang="ko-KR" sz="800" spc="-150" dirty="0">
              <a:solidFill>
                <a:schemeClr val="tx1">
                  <a:lumMod val="50000"/>
                  <a:lumOff val="50000"/>
                </a:schemeClr>
              </a:solidFill>
              <a:latin typeface="NotoSansKR"/>
            </a:endParaRPr>
          </a:p>
          <a:p>
            <a:endParaRPr lang="en-US" altLang="ko-KR" sz="900" b="1" spc="-150" dirty="0">
              <a:latin typeface="NotoSansKR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3AEEFC8-061E-4695-8313-3B443D226FB0}"/>
              </a:ext>
            </a:extLst>
          </p:cNvPr>
          <p:cNvSpPr/>
          <p:nvPr/>
        </p:nvSpPr>
        <p:spPr>
          <a:xfrm>
            <a:off x="476040" y="4266787"/>
            <a:ext cx="12599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spc="-150" dirty="0">
                <a:latin typeface="NotoSansKR"/>
              </a:rPr>
              <a:t>문의내용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C666FE1-F831-4170-AAC1-B722F0F38036}"/>
              </a:ext>
            </a:extLst>
          </p:cNvPr>
          <p:cNvSpPr/>
          <p:nvPr/>
        </p:nvSpPr>
        <p:spPr>
          <a:xfrm>
            <a:off x="594463" y="4556899"/>
            <a:ext cx="4781458" cy="92299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ko-KR" altLang="en-US" sz="900" spc="-150" dirty="0">
                <a:solidFill>
                  <a:schemeClr val="bg1">
                    <a:lumMod val="75000"/>
                  </a:schemeClr>
                </a:solidFill>
                <a:latin typeface="NotoSansKR"/>
              </a:rPr>
              <a:t>궁금한 사항을 판매자에게 물어보세요</a:t>
            </a:r>
            <a:r>
              <a:rPr lang="en-US" altLang="ko-KR" sz="900" spc="-150" dirty="0">
                <a:solidFill>
                  <a:schemeClr val="bg1">
                    <a:lumMod val="75000"/>
                  </a:schemeClr>
                </a:solidFill>
                <a:latin typeface="NotoSans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101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962" y="2294822"/>
            <a:ext cx="10972076" cy="1143246"/>
          </a:xfrm>
        </p:spPr>
        <p:txBody>
          <a:bodyPr/>
          <a:lstStyle/>
          <a:p>
            <a:pPr algn="l"/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</a:t>
            </a:r>
            <a:r>
              <a:rPr lang="en-US" altLang="ko-KR" dirty="0"/>
              <a:t>, </a:t>
            </a:r>
            <a:r>
              <a:rPr lang="ko-KR" altLang="en-US" dirty="0"/>
              <a:t>추천테마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68F0AA-74A7-4B1D-9D71-B448E3BE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0963"/>
              </p:ext>
            </p:extLst>
          </p:nvPr>
        </p:nvGraphicFramePr>
        <p:xfrm>
          <a:off x="609962" y="3356992"/>
          <a:ext cx="640871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8712">
                  <a:extLst>
                    <a:ext uri="{9D8B030D-6E8A-4147-A177-3AD203B41FA5}">
                      <a16:colId xmlns:a16="http://schemas.microsoft.com/office/drawing/2014/main" val="163064808"/>
                    </a:ext>
                  </a:extLst>
                </a:gridCol>
              </a:tblGrid>
              <a:tr h="230046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1" u="none" strike="noStrike" dirty="0">
                          <a:effectLst/>
                        </a:rPr>
                        <a:t>차량리스트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검색기능 정보강화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보유대수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출시년도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등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),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불편개선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67722"/>
                  </a:ext>
                </a:extLst>
              </a:tr>
              <a:tr h="230046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1" u="none" strike="noStrike" dirty="0">
                          <a:effectLst/>
                        </a:rPr>
                        <a:t>차량리스트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폰트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이미지요소 사이즈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축소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조정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홈서비스아이콘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9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937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전체차량 </a:t>
            </a:r>
            <a:r>
              <a:rPr lang="en-US" altLang="ko-KR" dirty="0"/>
              <a:t>&gt; </a:t>
            </a:r>
            <a:r>
              <a:rPr lang="ko-KR" altLang="en-US" dirty="0" err="1"/>
              <a:t>차량상세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전체차량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차량상세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4DBCDB-0B2D-4D44-949B-9A163C33AB89}"/>
              </a:ext>
            </a:extLst>
          </p:cNvPr>
          <p:cNvSpPr/>
          <p:nvPr/>
        </p:nvSpPr>
        <p:spPr>
          <a:xfrm>
            <a:off x="62360" y="1283963"/>
            <a:ext cx="8522294" cy="264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922D2780-2236-4F5F-A402-C5AC496A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2" y="549978"/>
            <a:ext cx="884272" cy="328615"/>
          </a:xfrm>
          <a:prstGeom prst="rect">
            <a:avLst/>
          </a:prstGeom>
          <a:noFill/>
        </p:spPr>
      </p:pic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ABBDE8E-6325-4EE9-A837-7B03D3D92F8F}"/>
              </a:ext>
            </a:extLst>
          </p:cNvPr>
          <p:cNvGraphicFramePr>
            <a:graphicFrameLocks noGrp="1"/>
          </p:cNvGraphicFramePr>
          <p:nvPr/>
        </p:nvGraphicFramePr>
        <p:xfrm>
          <a:off x="243485" y="967959"/>
          <a:ext cx="7764228" cy="296647"/>
        </p:xfrm>
        <a:graphic>
          <a:graphicData uri="http://schemas.openxmlformats.org/drawingml/2006/table">
            <a:tbl>
              <a:tblPr/>
              <a:tblGrid>
                <a:gridCol w="862692">
                  <a:extLst>
                    <a:ext uri="{9D8B030D-6E8A-4147-A177-3AD203B41FA5}">
                      <a16:colId xmlns:a16="http://schemas.microsoft.com/office/drawing/2014/main" val="210911340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55693837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65885126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421012124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6407682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86661379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82705204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55654345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244793235"/>
                    </a:ext>
                  </a:extLst>
                </a:gridCol>
              </a:tblGrid>
              <a:tr h="29664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홈서비스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 err="1">
                          <a:solidFill>
                            <a:srgbClr val="00552B"/>
                          </a:solidFill>
                          <a:latin typeface="+mn-ea"/>
                          <a:ea typeface="+mn-ea"/>
                          <a:cs typeface="+mn-cs"/>
                        </a:rPr>
                        <a:t>내차구매</a:t>
                      </a:r>
                      <a:endParaRPr lang="ko-KR" altLang="en-US" sz="900" b="1" u="none" kern="1200" spc="-100" dirty="0">
                        <a:solidFill>
                          <a:srgbClr val="00552B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내차판매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안심서비스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고객지킴이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단지안내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매거진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</a:tbl>
          </a:graphicData>
        </a:graphic>
      </p:graphicFrame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41EF533-9B24-405B-8863-BA69ADD6897D}"/>
              </a:ext>
            </a:extLst>
          </p:cNvPr>
          <p:cNvCxnSpPr>
            <a:cxnSpLocks/>
          </p:cNvCxnSpPr>
          <p:nvPr/>
        </p:nvCxnSpPr>
        <p:spPr>
          <a:xfrm>
            <a:off x="57598" y="952720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7F94A99-EB2E-4F09-892C-3876B0B1A390}"/>
              </a:ext>
            </a:extLst>
          </p:cNvPr>
          <p:cNvCxnSpPr>
            <a:cxnSpLocks/>
          </p:cNvCxnSpPr>
          <p:nvPr/>
        </p:nvCxnSpPr>
        <p:spPr>
          <a:xfrm>
            <a:off x="57598" y="1283963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820635B6-C2C7-4E83-AA1D-A75728C10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" y="1033764"/>
            <a:ext cx="236442" cy="161912"/>
          </a:xfrm>
          <a:prstGeom prst="rect">
            <a:avLst/>
          </a:prstGeom>
        </p:spPr>
      </p:pic>
      <p:grpSp>
        <p:nvGrpSpPr>
          <p:cNvPr id="102" name="그룹 58">
            <a:extLst>
              <a:ext uri="{FF2B5EF4-FFF2-40B4-BE49-F238E27FC236}">
                <a16:creationId xmlns:a16="http://schemas.microsoft.com/office/drawing/2014/main" id="{C9896EDC-65A5-4B12-8713-3D85A8CC7082}"/>
              </a:ext>
            </a:extLst>
          </p:cNvPr>
          <p:cNvGrpSpPr/>
          <p:nvPr/>
        </p:nvGrpSpPr>
        <p:grpSpPr>
          <a:xfrm>
            <a:off x="5713106" y="610637"/>
            <a:ext cx="168247" cy="166771"/>
            <a:chOff x="1480484" y="1892029"/>
            <a:chExt cx="155136" cy="15377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50129EC-9973-4FA0-AF1F-C2CB5CDF3005}"/>
                </a:ext>
              </a:extLst>
            </p:cNvPr>
            <p:cNvSpPr/>
            <p:nvPr/>
          </p:nvSpPr>
          <p:spPr>
            <a:xfrm>
              <a:off x="1480484" y="1892029"/>
              <a:ext cx="132778" cy="13277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8A26CA3-67AC-46E0-A2B2-01C2385A7A1E}"/>
                </a:ext>
              </a:extLst>
            </p:cNvPr>
            <p:cNvCxnSpPr/>
            <p:nvPr/>
          </p:nvCxnSpPr>
          <p:spPr>
            <a:xfrm rot="16200000" flipH="1">
              <a:off x="1599620" y="2009804"/>
              <a:ext cx="36000" cy="36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29">
            <a:extLst>
              <a:ext uri="{FF2B5EF4-FFF2-40B4-BE49-F238E27FC236}">
                <a16:creationId xmlns:a16="http://schemas.microsoft.com/office/drawing/2014/main" id="{28993EDB-AC6E-468A-A12F-09FE14127A38}"/>
              </a:ext>
            </a:extLst>
          </p:cNvPr>
          <p:cNvSpPr txBox="1"/>
          <p:nvPr/>
        </p:nvSpPr>
        <p:spPr>
          <a:xfrm>
            <a:off x="3368496" y="570912"/>
            <a:ext cx="228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</a:rPr>
              <a:t>모델명 또는 차량번호로 검색해주세요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19AB1D3-A119-4F0C-A88C-5CCE69B73DB0}"/>
              </a:ext>
            </a:extLst>
          </p:cNvPr>
          <p:cNvCxnSpPr>
            <a:cxnSpLocks/>
          </p:cNvCxnSpPr>
          <p:nvPr/>
        </p:nvCxnSpPr>
        <p:spPr>
          <a:xfrm>
            <a:off x="3445138" y="854197"/>
            <a:ext cx="252071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AB70C2E-B514-473E-A9EB-4268EAB9BC49}"/>
              </a:ext>
            </a:extLst>
          </p:cNvPr>
          <p:cNvSpPr txBox="1"/>
          <p:nvPr/>
        </p:nvSpPr>
        <p:spPr>
          <a:xfrm>
            <a:off x="5599716" y="613343"/>
            <a:ext cx="2280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 </a:t>
            </a:r>
            <a:r>
              <a:rPr lang="en-US" altLang="ko-KR" sz="800" dirty="0"/>
              <a:t>|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| </a:t>
            </a:r>
            <a:r>
              <a:rPr lang="ko-KR" altLang="en-US" sz="800" dirty="0"/>
              <a:t>고객센터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DAB0F2F-9292-452B-9719-193DBC160F10}"/>
              </a:ext>
            </a:extLst>
          </p:cNvPr>
          <p:cNvCxnSpPr/>
          <p:nvPr/>
        </p:nvCxnSpPr>
        <p:spPr>
          <a:xfrm>
            <a:off x="387948" y="952719"/>
            <a:ext cx="0" cy="3303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46FA35E-E8E4-408D-9E4C-90CDFB61BF7C}"/>
              </a:ext>
            </a:extLst>
          </p:cNvPr>
          <p:cNvSpPr txBox="1"/>
          <p:nvPr/>
        </p:nvSpPr>
        <p:spPr>
          <a:xfrm>
            <a:off x="2117532" y="1312001"/>
            <a:ext cx="2587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D643A"/>
                </a:solidFill>
              </a:rPr>
              <a:t>전체차량    </a:t>
            </a:r>
            <a:r>
              <a:rPr lang="ko-KR" altLang="en-US" sz="800" dirty="0"/>
              <a:t>추천테마    구매상담   중고차추천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6C03534B-F911-4B83-9F9F-6D7AB73C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85337"/>
              </p:ext>
            </p:extLst>
          </p:nvPr>
        </p:nvGraphicFramePr>
        <p:xfrm>
          <a:off x="2683009" y="1795778"/>
          <a:ext cx="1413329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665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393181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13483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289246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모델선택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DA67973A-9CA4-468F-ABEB-90D3704F1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78282"/>
              </p:ext>
            </p:extLst>
          </p:nvPr>
        </p:nvGraphicFramePr>
        <p:xfrm>
          <a:off x="4096338" y="1795778"/>
          <a:ext cx="1395958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384401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20674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289246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세부모델</a:t>
                      </a:r>
                      <a:r>
                        <a:rPr lang="ko-KR" altLang="en-US" sz="800" b="1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7DB2F9EB-FB92-4601-9192-C646D6FF102E}"/>
              </a:ext>
            </a:extLst>
          </p:cNvPr>
          <p:cNvSpPr/>
          <p:nvPr/>
        </p:nvSpPr>
        <p:spPr>
          <a:xfrm>
            <a:off x="5713107" y="1795778"/>
            <a:ext cx="994396" cy="28924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j-ea"/>
              </a:rPr>
              <a:t>검색하기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FF466904-E585-44C9-8AB9-536629767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16452"/>
              </p:ext>
            </p:extLst>
          </p:nvPr>
        </p:nvGraphicFramePr>
        <p:xfrm>
          <a:off x="1369064" y="1795778"/>
          <a:ext cx="1313945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8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349294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36863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289246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제조사선택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11DA34E6-9167-497F-81D7-E9566A96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43469"/>
              </p:ext>
            </p:extLst>
          </p:nvPr>
        </p:nvGraphicFramePr>
        <p:xfrm>
          <a:off x="312597" y="1795778"/>
          <a:ext cx="922586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86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</a:tblGrid>
              <a:tr h="2892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모델 로 검색하기 ▼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F181F60-B005-418E-B929-0BB57892804A}"/>
              </a:ext>
            </a:extLst>
          </p:cNvPr>
          <p:cNvSpPr/>
          <p:nvPr/>
        </p:nvSpPr>
        <p:spPr>
          <a:xfrm>
            <a:off x="6780525" y="1795778"/>
            <a:ext cx="827643" cy="28924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j-ea"/>
              </a:rPr>
              <a:t>상세검색</a:t>
            </a:r>
            <a:r>
              <a:rPr lang="en-US" altLang="ko-KR" sz="800" b="1" dirty="0">
                <a:latin typeface="+mj-ea"/>
              </a:rPr>
              <a:t>    </a:t>
            </a:r>
            <a:r>
              <a:rPr lang="ko-KR" altLang="en-US" sz="800" b="1" dirty="0">
                <a:latin typeface="+mj-ea"/>
              </a:rPr>
              <a:t>▼</a:t>
            </a:r>
            <a:endParaRPr lang="ko-KR" altLang="en-US" sz="8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FF8EEF0-B4C6-402C-8271-62439F15E913}"/>
              </a:ext>
            </a:extLst>
          </p:cNvPr>
          <p:cNvSpPr/>
          <p:nvPr/>
        </p:nvSpPr>
        <p:spPr>
          <a:xfrm>
            <a:off x="252919" y="1699434"/>
            <a:ext cx="7552074" cy="48193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A45B35C-13FA-423F-AA19-EBE92F73CE82}"/>
              </a:ext>
            </a:extLst>
          </p:cNvPr>
          <p:cNvSpPr/>
          <p:nvPr/>
        </p:nvSpPr>
        <p:spPr>
          <a:xfrm>
            <a:off x="192661" y="2272479"/>
            <a:ext cx="2214578" cy="28575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000" b="1" dirty="0">
                <a:latin typeface="+mj-ea"/>
              </a:rPr>
              <a:t>실차주인증 차량 </a:t>
            </a:r>
            <a:r>
              <a:rPr lang="en-US" altLang="ko-KR" sz="1100" b="1" dirty="0">
                <a:solidFill>
                  <a:srgbClr val="00552B"/>
                </a:solidFill>
                <a:latin typeface="+mj-ea"/>
              </a:rPr>
              <a:t>14,512</a:t>
            </a:r>
            <a:r>
              <a:rPr lang="en-US" altLang="ko-KR" sz="1000" b="1" dirty="0">
                <a:latin typeface="+mj-ea"/>
              </a:rPr>
              <a:t> </a:t>
            </a:r>
            <a:r>
              <a:rPr lang="ko-KR" altLang="en-US" sz="1000" b="1" dirty="0">
                <a:latin typeface="+mj-ea"/>
              </a:rPr>
              <a:t>대</a:t>
            </a:r>
            <a:endParaRPr lang="ko-KR" altLang="en-US" sz="1000" dirty="0">
              <a:latin typeface="+mj-ea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B9C336D-2E89-4C41-A4D1-38A791A8DA38}"/>
              </a:ext>
            </a:extLst>
          </p:cNvPr>
          <p:cNvGrpSpPr/>
          <p:nvPr/>
        </p:nvGrpSpPr>
        <p:grpSpPr>
          <a:xfrm>
            <a:off x="-20570" y="2627975"/>
            <a:ext cx="2123804" cy="1674658"/>
            <a:chOff x="-20570" y="3728272"/>
            <a:chExt cx="2123804" cy="1674658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BAC04DD4-8E1C-43D0-87C8-C0FDBF8B04D6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D57E169-0C70-42AE-ACE7-3FABDC7F74B5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679BE806-BBD3-4657-9E82-0BDFE9F3B734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6444038C-ED75-475A-915D-5506683174E0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D4222DAD-B1C5-4315-9D06-68B8B832F3C1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34" name="모서리가 둥근 직사각형 197">
                <a:extLst>
                  <a:ext uri="{FF2B5EF4-FFF2-40B4-BE49-F238E27FC236}">
                    <a16:creationId xmlns:a16="http://schemas.microsoft.com/office/drawing/2014/main" id="{E9B22659-90A7-4803-A2F3-934DC8996F3C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15D065-C3D6-4D7A-A11D-7C591DBCB214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137" name="모서리가 둥근 직사각형 215">
                  <a:extLst>
                    <a:ext uri="{FF2B5EF4-FFF2-40B4-BE49-F238E27FC236}">
                      <a16:creationId xmlns:a16="http://schemas.microsoft.com/office/drawing/2014/main" id="{3EA98532-F51F-4BAA-BF4D-AD3E541626FA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38" name="모서리가 둥근 직사각형 216">
                  <a:extLst>
                    <a:ext uri="{FF2B5EF4-FFF2-40B4-BE49-F238E27FC236}">
                      <a16:creationId xmlns:a16="http://schemas.microsoft.com/office/drawing/2014/main" id="{06FCFE08-0B5C-4036-990F-4728FA866E08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39" name="모서리가 둥근 직사각형 217">
                  <a:extLst>
                    <a:ext uri="{FF2B5EF4-FFF2-40B4-BE49-F238E27FC236}">
                      <a16:creationId xmlns:a16="http://schemas.microsoft.com/office/drawing/2014/main" id="{1C55D9FA-160B-4055-96B5-B6952F439903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E30E0D7C-6A90-415B-916F-DE81D6299A4E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128" name="대각선 줄무늬 127">
                <a:extLst>
                  <a:ext uri="{FF2B5EF4-FFF2-40B4-BE49-F238E27FC236}">
                    <a16:creationId xmlns:a16="http://schemas.microsoft.com/office/drawing/2014/main" id="{E7355113-384E-48E7-BD1C-548D7891C9FD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6D622AF-B194-4141-B919-9847CEA3A1C5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A47EB25C-EA56-4F8B-B948-D9F47A9ACDCD}"/>
                </a:ext>
              </a:extLst>
            </p:cNvPr>
            <p:cNvGrpSpPr/>
            <p:nvPr/>
          </p:nvGrpSpPr>
          <p:grpSpPr>
            <a:xfrm>
              <a:off x="1794570" y="3763337"/>
              <a:ext cx="215531" cy="215531"/>
              <a:chOff x="2881793" y="3493808"/>
              <a:chExt cx="485103" cy="485103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D36F654C-C34D-4E26-932D-5C60F6FD3EC9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43B82D41-6B53-47BF-AB90-D63E90E76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61F6939-3DFD-4776-8A79-D0AFDC021C22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9EA141B-47CD-43B8-A62F-D7FE18AF4A06}"/>
              </a:ext>
            </a:extLst>
          </p:cNvPr>
          <p:cNvGrpSpPr/>
          <p:nvPr/>
        </p:nvGrpSpPr>
        <p:grpSpPr>
          <a:xfrm>
            <a:off x="1892766" y="2627975"/>
            <a:ext cx="2123804" cy="1674658"/>
            <a:chOff x="-20570" y="3728272"/>
            <a:chExt cx="2123804" cy="1674658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F165AF1-55A6-46DE-A347-2D9954AE855A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4ACE6C6-CE11-432C-891E-91E4569774E2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049844BE-6DB0-4ACF-BEE5-1536B981091B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3A55C10F-DB2B-45B1-A45F-F0CE26109AD1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2BE93599-EBD5-416F-B1D8-C5BFEC11B3F3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74" name="모서리가 둥근 직사각형 197">
                <a:extLst>
                  <a:ext uri="{FF2B5EF4-FFF2-40B4-BE49-F238E27FC236}">
                    <a16:creationId xmlns:a16="http://schemas.microsoft.com/office/drawing/2014/main" id="{EE8C6490-3721-4B7F-95CF-1DE35E50379A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5CA16A18-744A-4C90-ABD3-2C407A3F9B67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003756" cy="144000"/>
                <a:chOff x="2470025" y="3813001"/>
                <a:chExt cx="1003756" cy="164374"/>
              </a:xfrm>
            </p:grpSpPr>
            <p:sp>
              <p:nvSpPr>
                <p:cNvPr id="176" name="모서리가 둥근 직사각형 215">
                  <a:extLst>
                    <a:ext uri="{FF2B5EF4-FFF2-40B4-BE49-F238E27FC236}">
                      <a16:creationId xmlns:a16="http://schemas.microsoft.com/office/drawing/2014/main" id="{20D9A4CF-7FCA-49D8-B74C-AFC61F6EB5AE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178" name="모서리가 둥근 직사각형 217">
                  <a:extLst>
                    <a:ext uri="{FF2B5EF4-FFF2-40B4-BE49-F238E27FC236}">
                      <a16:creationId xmlns:a16="http://schemas.microsoft.com/office/drawing/2014/main" id="{DA004857-E256-49DF-96A1-4994D68CBC28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174C0BC-FDB8-47D8-81B3-5BF482DA31AD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168" name="대각선 줄무늬 167">
                <a:extLst>
                  <a:ext uri="{FF2B5EF4-FFF2-40B4-BE49-F238E27FC236}">
                    <a16:creationId xmlns:a16="http://schemas.microsoft.com/office/drawing/2014/main" id="{B7A5D393-5C9B-48E7-85DC-DD4AE27DA2CC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1CCEDA6-B575-44A5-9DB8-1715C7E22A80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BB228EF-4B58-4823-89E0-B528950E4DCB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2F21671F-AB61-44E0-BB07-28E0FF81121C}"/>
              </a:ext>
            </a:extLst>
          </p:cNvPr>
          <p:cNvGrpSpPr/>
          <p:nvPr/>
        </p:nvGrpSpPr>
        <p:grpSpPr>
          <a:xfrm>
            <a:off x="4047398" y="2627975"/>
            <a:ext cx="1882508" cy="1674658"/>
            <a:chOff x="220726" y="3728272"/>
            <a:chExt cx="1882508" cy="1674658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0D981DE5-FB06-4EA0-B80C-398F3FC4207B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06F262D-88C3-47A2-A356-F6E16FEFEB33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A285705B-C346-432D-9C20-7A17AFF9023F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84E234EC-7CEA-4054-887F-2AB058FAC6BE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699788E4-771E-42B0-8C15-76C9F68C8E78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434E67-E075-4E14-909F-468780B8DDBD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CFA3728F-3059-4312-8458-CFFC89BE3AD6}"/>
              </a:ext>
            </a:extLst>
          </p:cNvPr>
          <p:cNvGrpSpPr/>
          <p:nvPr/>
        </p:nvGrpSpPr>
        <p:grpSpPr>
          <a:xfrm>
            <a:off x="5960734" y="2627975"/>
            <a:ext cx="1882508" cy="1674658"/>
            <a:chOff x="220726" y="3728272"/>
            <a:chExt cx="1882508" cy="1674658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F493CFD4-52DD-4585-82A0-3323C6DF9397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78968607-7C76-4F30-A022-EE6F2BE01480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635F014F-C661-4342-83DF-F9B586CD255F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D9F1973A-5952-4860-9F8C-67B7CF8E37F4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F9FF0E97-5CC7-4954-A27C-B5C4FDEB1A9B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75C5B962-B6E6-40B3-B6E8-2FDCF4E99807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238" name="모서리가 둥근 직사각형 215">
                  <a:extLst>
                    <a:ext uri="{FF2B5EF4-FFF2-40B4-BE49-F238E27FC236}">
                      <a16:creationId xmlns:a16="http://schemas.microsoft.com/office/drawing/2014/main" id="{8C7ED4D9-EE82-4DA2-8B0F-5AC563261942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39" name="모서리가 둥근 직사각형 216">
                  <a:extLst>
                    <a:ext uri="{FF2B5EF4-FFF2-40B4-BE49-F238E27FC236}">
                      <a16:creationId xmlns:a16="http://schemas.microsoft.com/office/drawing/2014/main" id="{0C58ADE1-818E-4BBD-A374-53005A50489A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40" name="모서리가 둥근 직사각형 217">
                  <a:extLst>
                    <a:ext uri="{FF2B5EF4-FFF2-40B4-BE49-F238E27FC236}">
                      <a16:creationId xmlns:a16="http://schemas.microsoft.com/office/drawing/2014/main" id="{33BFC068-BB2B-45B9-A489-117DCE164DC5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463D1F39-F72E-40A3-B4AB-31770B63215B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BBA8D9DA-BEDA-4ACD-819A-B69C6DD6FB7B}"/>
              </a:ext>
            </a:extLst>
          </p:cNvPr>
          <p:cNvGrpSpPr/>
          <p:nvPr/>
        </p:nvGrpSpPr>
        <p:grpSpPr>
          <a:xfrm>
            <a:off x="-20570" y="4350122"/>
            <a:ext cx="2123804" cy="1674658"/>
            <a:chOff x="-20570" y="3728272"/>
            <a:chExt cx="2123804" cy="1674658"/>
          </a:xfrm>
        </p:grpSpPr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7F5DD699-9906-42C9-A9DD-7F67ED41F695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081EC084-EF04-43AB-B180-1F5E34289E6E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0BD6B43F-6BAA-4A4B-8EAE-2EFC8A081AC9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74E8271C-1FA9-4DE1-AD5A-70DFB249F1B1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A41FD835-CB5B-4401-8051-2460E0AB157C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255" name="모서리가 둥근 직사각형 197">
                <a:extLst>
                  <a:ext uri="{FF2B5EF4-FFF2-40B4-BE49-F238E27FC236}">
                    <a16:creationId xmlns:a16="http://schemas.microsoft.com/office/drawing/2014/main" id="{59EF27B8-84CF-4063-88C9-426484217BA8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3956B329-C92C-4676-911C-420D7787A09D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257" name="모서리가 둥근 직사각형 215">
                  <a:extLst>
                    <a:ext uri="{FF2B5EF4-FFF2-40B4-BE49-F238E27FC236}">
                      <a16:creationId xmlns:a16="http://schemas.microsoft.com/office/drawing/2014/main" id="{B81BD5A9-639A-42E7-892D-9DA17BE96868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58" name="모서리가 둥근 직사각형 216">
                  <a:extLst>
                    <a:ext uri="{FF2B5EF4-FFF2-40B4-BE49-F238E27FC236}">
                      <a16:creationId xmlns:a16="http://schemas.microsoft.com/office/drawing/2014/main" id="{72B638DF-3DC4-4351-BD0D-FC0FF7581DF1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59" name="모서리가 둥근 직사각형 217">
                  <a:extLst>
                    <a:ext uri="{FF2B5EF4-FFF2-40B4-BE49-F238E27FC236}">
                      <a16:creationId xmlns:a16="http://schemas.microsoft.com/office/drawing/2014/main" id="{2CA9614E-0F06-4205-8E41-38E93F8120E2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6A7FF01B-49BD-4B7F-BE3A-F9B1B6BF4865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249" name="대각선 줄무늬 248">
                <a:extLst>
                  <a:ext uri="{FF2B5EF4-FFF2-40B4-BE49-F238E27FC236}">
                    <a16:creationId xmlns:a16="http://schemas.microsoft.com/office/drawing/2014/main" id="{4D50D9B1-D5A0-4D2A-93E0-10C839BD22B3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86CBAF4-01C8-4314-B06B-F1B56502CDC8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B2F7673B-73DA-42B4-9F7A-8DC3AB11F1A0}"/>
                </a:ext>
              </a:extLst>
            </p:cNvPr>
            <p:cNvGrpSpPr/>
            <p:nvPr/>
          </p:nvGrpSpPr>
          <p:grpSpPr>
            <a:xfrm>
              <a:off x="1794570" y="3763337"/>
              <a:ext cx="215531" cy="215531"/>
              <a:chOff x="2881793" y="3493808"/>
              <a:chExt cx="485103" cy="485103"/>
            </a:xfrm>
          </p:grpSpPr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D1148ED0-905C-4FE3-89D8-8E43D84FF205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248" name="그림 247">
                <a:extLst>
                  <a:ext uri="{FF2B5EF4-FFF2-40B4-BE49-F238E27FC236}">
                    <a16:creationId xmlns:a16="http://schemas.microsoft.com/office/drawing/2014/main" id="{956E4DE5-FB89-450F-8146-4457B406D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0FE5426-A16C-400B-A751-96C562BE7CA9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F5975CFA-945D-4915-B044-9310412C960D}"/>
              </a:ext>
            </a:extLst>
          </p:cNvPr>
          <p:cNvGrpSpPr/>
          <p:nvPr/>
        </p:nvGrpSpPr>
        <p:grpSpPr>
          <a:xfrm>
            <a:off x="1892766" y="4350122"/>
            <a:ext cx="2123804" cy="1674658"/>
            <a:chOff x="-20570" y="3728272"/>
            <a:chExt cx="2123804" cy="1674658"/>
          </a:xfrm>
        </p:grpSpPr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57B89575-3664-48A2-ADF2-A6B07DED87BC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47C45484-630C-4CC6-B00E-8B0DF3F863C0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C3A2434-AF6C-4F89-8CCA-B21EA9E235EB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5C6E74F7-5E76-4A1B-AD4F-23886C4C3EA5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57DBA063-F83F-4B7F-B9A1-BB177D9839A3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270" name="모서리가 둥근 직사각형 197">
                <a:extLst>
                  <a:ext uri="{FF2B5EF4-FFF2-40B4-BE49-F238E27FC236}">
                    <a16:creationId xmlns:a16="http://schemas.microsoft.com/office/drawing/2014/main" id="{B721F5EA-04E0-4CAE-A192-5548447C9555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BF99AAAE-9117-427C-8B32-65FE0FB74102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003756" cy="144000"/>
                <a:chOff x="2470025" y="3813001"/>
                <a:chExt cx="1003756" cy="164374"/>
              </a:xfrm>
            </p:grpSpPr>
            <p:sp>
              <p:nvSpPr>
                <p:cNvPr id="272" name="모서리가 둥근 직사각형 215">
                  <a:extLst>
                    <a:ext uri="{FF2B5EF4-FFF2-40B4-BE49-F238E27FC236}">
                      <a16:creationId xmlns:a16="http://schemas.microsoft.com/office/drawing/2014/main" id="{ABB7E3C1-8179-4929-B0C0-2255300353E3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73" name="모서리가 둥근 직사각형 217">
                  <a:extLst>
                    <a:ext uri="{FF2B5EF4-FFF2-40B4-BE49-F238E27FC236}">
                      <a16:creationId xmlns:a16="http://schemas.microsoft.com/office/drawing/2014/main" id="{0B0D690B-5BD4-4CCA-ABAD-79EA5BD7D250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2BF2B93D-5755-43C1-90FF-B8B37D3B5A3F}"/>
                </a:ext>
              </a:extLst>
            </p:cNvPr>
            <p:cNvGrpSpPr/>
            <p:nvPr/>
          </p:nvGrpSpPr>
          <p:grpSpPr>
            <a:xfrm>
              <a:off x="-20570" y="3728272"/>
              <a:ext cx="738589" cy="255458"/>
              <a:chOff x="-123241" y="4755477"/>
              <a:chExt cx="738589" cy="255458"/>
            </a:xfrm>
          </p:grpSpPr>
          <p:sp>
            <p:nvSpPr>
              <p:cNvPr id="264" name="대각선 줄무늬 263">
                <a:extLst>
                  <a:ext uri="{FF2B5EF4-FFF2-40B4-BE49-F238E27FC236}">
                    <a16:creationId xmlns:a16="http://schemas.microsoft.com/office/drawing/2014/main" id="{47D9A77B-79CD-431D-808E-5EA6AED5EA7C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382856E7-E16E-4DCF-934C-6ADBA8B5E822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F2DDEF7-59FB-4B62-B2AA-543368CB533F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4235D726-59DD-4116-919E-058BA23D0EA7}"/>
              </a:ext>
            </a:extLst>
          </p:cNvPr>
          <p:cNvGrpSpPr/>
          <p:nvPr/>
        </p:nvGrpSpPr>
        <p:grpSpPr>
          <a:xfrm>
            <a:off x="4047398" y="4350122"/>
            <a:ext cx="1882508" cy="1674658"/>
            <a:chOff x="220726" y="3728272"/>
            <a:chExt cx="1882508" cy="1674658"/>
          </a:xfrm>
        </p:grpSpPr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5F1F970E-4063-4BA5-AA60-E0F2AC5CAC27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BAECEB3A-7AA7-4233-9A5A-7794BAC44DD4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BA5B9238-C230-4CF5-B3C7-E71174C36BCB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6D5A759D-0C05-4A60-BC9E-9C23F2E7E3CB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1CC5C682-7508-4589-A03D-44CCF965F53A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32D9ACB-3693-4AB1-92FF-2413D114ED14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AF0F96AC-C50E-4487-BA4A-6B6ACFECBC87}"/>
              </a:ext>
            </a:extLst>
          </p:cNvPr>
          <p:cNvGrpSpPr/>
          <p:nvPr/>
        </p:nvGrpSpPr>
        <p:grpSpPr>
          <a:xfrm>
            <a:off x="5960734" y="4350122"/>
            <a:ext cx="1882508" cy="1674658"/>
            <a:chOff x="220726" y="3728272"/>
            <a:chExt cx="1882508" cy="1674658"/>
          </a:xfrm>
        </p:grpSpPr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73DF3670-55BC-4395-A0FD-108B1949ECE8}"/>
                </a:ext>
              </a:extLst>
            </p:cNvPr>
            <p:cNvGrpSpPr/>
            <p:nvPr/>
          </p:nvGrpSpPr>
          <p:grpSpPr>
            <a:xfrm>
              <a:off x="220726" y="3728272"/>
              <a:ext cx="1836317" cy="1674658"/>
              <a:chOff x="112245" y="4583576"/>
              <a:chExt cx="1889262" cy="1674658"/>
            </a:xfrm>
          </p:grpSpPr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3A2187C3-906E-4B37-BCB4-F9E3E08B6F91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8741FF37-31E6-45AD-A94B-FBE3FB614067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FE360B40-EF39-4EDA-81BB-634023F4C7D5}"/>
                  </a:ext>
                </a:extLst>
              </p:cNvPr>
              <p:cNvSpPr/>
              <p:nvPr/>
            </p:nvSpPr>
            <p:spPr>
              <a:xfrm>
                <a:off x="112245" y="5342504"/>
                <a:ext cx="13752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9DCB6010-E467-4D15-BC94-583C4542A81C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668775AD-4CC7-4B9C-B629-DC9116E94A62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289" name="모서리가 둥근 직사각형 215">
                  <a:extLst>
                    <a:ext uri="{FF2B5EF4-FFF2-40B4-BE49-F238E27FC236}">
                      <a16:creationId xmlns:a16="http://schemas.microsoft.com/office/drawing/2014/main" id="{3DE1168D-EA05-4F17-887E-77D8F93B79A7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90" name="모서리가 둥근 직사각형 216">
                  <a:extLst>
                    <a:ext uri="{FF2B5EF4-FFF2-40B4-BE49-F238E27FC236}">
                      <a16:creationId xmlns:a16="http://schemas.microsoft.com/office/drawing/2014/main" id="{5335EDDC-EC23-4490-A6CF-17600579F0DC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92" name="모서리가 둥근 직사각형 217">
                  <a:extLst>
                    <a:ext uri="{FF2B5EF4-FFF2-40B4-BE49-F238E27FC236}">
                      <a16:creationId xmlns:a16="http://schemas.microsoft.com/office/drawing/2014/main" id="{30594A7B-C58B-4D4A-9356-34747B0035D6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D5DBEC2-5961-480E-871E-82411A77641D}"/>
                </a:ext>
              </a:extLst>
            </p:cNvPr>
            <p:cNvSpPr txBox="1"/>
            <p:nvPr/>
          </p:nvSpPr>
          <p:spPr>
            <a:xfrm>
              <a:off x="1474352" y="4460659"/>
              <a:ext cx="62888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900" b="1" spc="-150" dirty="0">
                  <a:solidFill>
                    <a:schemeClr val="bg1"/>
                  </a:solidFill>
                </a:rPr>
                <a:t>♡ </a:t>
              </a:r>
              <a:r>
                <a:rPr lang="en-US" altLang="ko-KR" sz="900" spc="-150" dirty="0">
                  <a:solidFill>
                    <a:schemeClr val="bg1">
                      <a:lumMod val="75000"/>
                    </a:schemeClr>
                  </a:solidFill>
                </a:rPr>
                <a:t>|</a:t>
              </a:r>
              <a:r>
                <a:rPr lang="ko-KR" altLang="en-US" sz="9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spc="-150" dirty="0">
                  <a:solidFill>
                    <a:schemeClr val="bg1"/>
                  </a:solidFill>
                </a:rPr>
                <a:t>VS</a:t>
              </a:r>
              <a:endParaRPr lang="ko-KR" altLang="en-US" sz="900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D5723E80-99B9-4C93-942E-9992C4677AA5}"/>
              </a:ext>
            </a:extLst>
          </p:cNvPr>
          <p:cNvSpPr/>
          <p:nvPr/>
        </p:nvSpPr>
        <p:spPr>
          <a:xfrm>
            <a:off x="260639" y="6491959"/>
            <a:ext cx="7536411" cy="8263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Banner Image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graphicFrame>
        <p:nvGraphicFramePr>
          <p:cNvPr id="294" name="표 293">
            <a:extLst>
              <a:ext uri="{FF2B5EF4-FFF2-40B4-BE49-F238E27FC236}">
                <a16:creationId xmlns:a16="http://schemas.microsoft.com/office/drawing/2014/main" id="{66091630-1EC0-4BAA-BFA8-3BC51650E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78431"/>
              </p:ext>
            </p:extLst>
          </p:nvPr>
        </p:nvGraphicFramePr>
        <p:xfrm>
          <a:off x="2256033" y="6160408"/>
          <a:ext cx="354562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◀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552B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00552B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FAB2EA77-DCF6-49D2-BF9E-13092C7E5F6D}"/>
              </a:ext>
            </a:extLst>
          </p:cNvPr>
          <p:cNvSpPr/>
          <p:nvPr/>
        </p:nvSpPr>
        <p:spPr>
          <a:xfrm>
            <a:off x="3412919" y="2288750"/>
            <a:ext cx="345678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lnSpc>
                <a:spcPct val="150000"/>
              </a:lnSpc>
              <a:defRPr/>
            </a:pPr>
            <a:r>
              <a:rPr lang="ko-KR" altLang="en-US" sz="800" b="1" spc="-150" dirty="0" err="1">
                <a:solidFill>
                  <a:srgbClr val="00552B"/>
                </a:solidFill>
                <a:latin typeface="+mj-ea"/>
              </a:rPr>
              <a:t>최신순</a:t>
            </a:r>
            <a:r>
              <a:rPr lang="ko-KR" altLang="en-US" sz="800" b="1" spc="-15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lang="ko-KR" altLang="en-US" sz="800" spc="-150" dirty="0">
                <a:latin typeface="+mj-ea"/>
              </a:rPr>
              <a:t>가격                                주행거리                               연식                   </a:t>
            </a:r>
          </a:p>
        </p:txBody>
      </p:sp>
      <p:graphicFrame>
        <p:nvGraphicFramePr>
          <p:cNvPr id="296" name="표 4">
            <a:extLst>
              <a:ext uri="{FF2B5EF4-FFF2-40B4-BE49-F238E27FC236}">
                <a16:creationId xmlns:a16="http://schemas.microsoft.com/office/drawing/2014/main" id="{917274E9-D80C-44EE-A87A-BB35CFAB1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95321"/>
              </p:ext>
            </p:extLst>
          </p:nvPr>
        </p:nvGraphicFramePr>
        <p:xfrm>
          <a:off x="6117833" y="2325355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297" name="표 4">
            <a:extLst>
              <a:ext uri="{FF2B5EF4-FFF2-40B4-BE49-F238E27FC236}">
                <a16:creationId xmlns:a16="http://schemas.microsoft.com/office/drawing/2014/main" id="{D4AD1415-F39D-4B10-802C-3562283C9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83359"/>
              </p:ext>
            </p:extLst>
          </p:nvPr>
        </p:nvGraphicFramePr>
        <p:xfrm>
          <a:off x="6862684" y="2325355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298" name="표 4">
            <a:extLst>
              <a:ext uri="{FF2B5EF4-FFF2-40B4-BE49-F238E27FC236}">
                <a16:creationId xmlns:a16="http://schemas.microsoft.com/office/drawing/2014/main" id="{14AACB1A-7171-4538-8611-75594EBF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93926"/>
              </p:ext>
            </p:extLst>
          </p:nvPr>
        </p:nvGraphicFramePr>
        <p:xfrm>
          <a:off x="5249238" y="2325355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299" name="표 298">
            <a:extLst>
              <a:ext uri="{FF2B5EF4-FFF2-40B4-BE49-F238E27FC236}">
                <a16:creationId xmlns:a16="http://schemas.microsoft.com/office/drawing/2014/main" id="{957D8BD3-3246-4B9A-92D0-2FAD28779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43858"/>
              </p:ext>
            </p:extLst>
          </p:nvPr>
        </p:nvGraphicFramePr>
        <p:xfrm>
          <a:off x="7303239" y="2292485"/>
          <a:ext cx="504000" cy="252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9314973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7593815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10279"/>
                  </a:ext>
                </a:extLst>
              </a:tr>
            </a:tbl>
          </a:graphicData>
        </a:graphic>
      </p:graphicFrame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E3FD03EC-A444-4302-8AD2-B6F1E0595BBF}"/>
              </a:ext>
            </a:extLst>
          </p:cNvPr>
          <p:cNvGrpSpPr/>
          <p:nvPr/>
        </p:nvGrpSpPr>
        <p:grpSpPr>
          <a:xfrm>
            <a:off x="7350564" y="2339484"/>
            <a:ext cx="167649" cy="158642"/>
            <a:chOff x="9303812" y="3666252"/>
            <a:chExt cx="167649" cy="158642"/>
          </a:xfrm>
          <a:solidFill>
            <a:schemeClr val="bg1"/>
          </a:solidFill>
        </p:grpSpPr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2764F5C4-6770-4301-8B7A-056D5F1EDFF2}"/>
                </a:ext>
              </a:extLst>
            </p:cNvPr>
            <p:cNvSpPr/>
            <p:nvPr/>
          </p:nvSpPr>
          <p:spPr>
            <a:xfrm>
              <a:off x="9303812" y="3666252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4C881345-26E6-4C88-B10A-DC7218E84ECF}"/>
                </a:ext>
              </a:extLst>
            </p:cNvPr>
            <p:cNvSpPr/>
            <p:nvPr/>
          </p:nvSpPr>
          <p:spPr>
            <a:xfrm>
              <a:off x="9399461" y="3666252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DF24AF8B-F618-456A-B0E2-40D04BA6B1FB}"/>
                </a:ext>
              </a:extLst>
            </p:cNvPr>
            <p:cNvSpPr/>
            <p:nvPr/>
          </p:nvSpPr>
          <p:spPr>
            <a:xfrm>
              <a:off x="9303812" y="3752894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6F232C2B-0146-4772-A606-ECE4004A2EC8}"/>
                </a:ext>
              </a:extLst>
            </p:cNvPr>
            <p:cNvSpPr/>
            <p:nvPr/>
          </p:nvSpPr>
          <p:spPr>
            <a:xfrm>
              <a:off x="9399461" y="3752894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F80FCFF7-9A16-498C-AA7B-0F5575AFA4E8}"/>
              </a:ext>
            </a:extLst>
          </p:cNvPr>
          <p:cNvGrpSpPr/>
          <p:nvPr/>
        </p:nvGrpSpPr>
        <p:grpSpPr>
          <a:xfrm>
            <a:off x="7590449" y="2365092"/>
            <a:ext cx="180000" cy="107426"/>
            <a:chOff x="9120336" y="3356836"/>
            <a:chExt cx="216024" cy="107426"/>
          </a:xfrm>
        </p:grpSpPr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CD6A03B2-9F09-406A-ACF6-E12891DDBA19}"/>
                </a:ext>
              </a:extLst>
            </p:cNvPr>
            <p:cNvCxnSpPr/>
            <p:nvPr/>
          </p:nvCxnSpPr>
          <p:spPr>
            <a:xfrm>
              <a:off x="9120336" y="3356836"/>
              <a:ext cx="216024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3F231EBB-79A9-41D4-9438-A0A5478A259B}"/>
                </a:ext>
              </a:extLst>
            </p:cNvPr>
            <p:cNvCxnSpPr/>
            <p:nvPr/>
          </p:nvCxnSpPr>
          <p:spPr>
            <a:xfrm>
              <a:off x="9120336" y="3410549"/>
              <a:ext cx="216024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2D472269-5C59-4BD4-8D4B-4733A58F9507}"/>
                </a:ext>
              </a:extLst>
            </p:cNvPr>
            <p:cNvCxnSpPr/>
            <p:nvPr/>
          </p:nvCxnSpPr>
          <p:spPr>
            <a:xfrm>
              <a:off x="9120336" y="3464262"/>
              <a:ext cx="216024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735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내차구매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추천테마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6326"/>
              </p:ext>
            </p:extLst>
          </p:nvPr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내차구매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추천테마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4DBCDB-0B2D-4D44-949B-9A163C33AB89}"/>
              </a:ext>
            </a:extLst>
          </p:cNvPr>
          <p:cNvSpPr/>
          <p:nvPr/>
        </p:nvSpPr>
        <p:spPr>
          <a:xfrm>
            <a:off x="62360" y="1283963"/>
            <a:ext cx="8522294" cy="264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922D2780-2236-4F5F-A402-C5AC496A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2" y="549978"/>
            <a:ext cx="884272" cy="328615"/>
          </a:xfrm>
          <a:prstGeom prst="rect">
            <a:avLst/>
          </a:prstGeom>
          <a:noFill/>
        </p:spPr>
      </p:pic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ABBDE8E-6325-4EE9-A837-7B03D3D92F8F}"/>
              </a:ext>
            </a:extLst>
          </p:cNvPr>
          <p:cNvGraphicFramePr>
            <a:graphicFrameLocks noGrp="1"/>
          </p:cNvGraphicFramePr>
          <p:nvPr/>
        </p:nvGraphicFramePr>
        <p:xfrm>
          <a:off x="243485" y="967959"/>
          <a:ext cx="7764228" cy="296647"/>
        </p:xfrm>
        <a:graphic>
          <a:graphicData uri="http://schemas.openxmlformats.org/drawingml/2006/table">
            <a:tbl>
              <a:tblPr/>
              <a:tblGrid>
                <a:gridCol w="862692">
                  <a:extLst>
                    <a:ext uri="{9D8B030D-6E8A-4147-A177-3AD203B41FA5}">
                      <a16:colId xmlns:a16="http://schemas.microsoft.com/office/drawing/2014/main" val="210911340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55693837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65885126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421012124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6407682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86661379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82705204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55654345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244793235"/>
                    </a:ext>
                  </a:extLst>
                </a:gridCol>
              </a:tblGrid>
              <a:tr h="29664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홈서비스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 err="1">
                          <a:solidFill>
                            <a:srgbClr val="00552B"/>
                          </a:solidFill>
                          <a:latin typeface="+mn-ea"/>
                          <a:ea typeface="+mn-ea"/>
                          <a:cs typeface="+mn-cs"/>
                        </a:rPr>
                        <a:t>내차구매</a:t>
                      </a:r>
                      <a:endParaRPr lang="ko-KR" altLang="en-US" sz="900" b="1" u="none" kern="1200" spc="-100" dirty="0">
                        <a:solidFill>
                          <a:srgbClr val="00552B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내차판매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안심서비스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고객지킴이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단지안내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매거진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</a:tbl>
          </a:graphicData>
        </a:graphic>
      </p:graphicFrame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41EF533-9B24-405B-8863-BA69ADD6897D}"/>
              </a:ext>
            </a:extLst>
          </p:cNvPr>
          <p:cNvCxnSpPr>
            <a:cxnSpLocks/>
          </p:cNvCxnSpPr>
          <p:nvPr/>
        </p:nvCxnSpPr>
        <p:spPr>
          <a:xfrm>
            <a:off x="57598" y="952720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7F94A99-EB2E-4F09-892C-3876B0B1A390}"/>
              </a:ext>
            </a:extLst>
          </p:cNvPr>
          <p:cNvCxnSpPr>
            <a:cxnSpLocks/>
          </p:cNvCxnSpPr>
          <p:nvPr/>
        </p:nvCxnSpPr>
        <p:spPr>
          <a:xfrm>
            <a:off x="57598" y="1283963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820635B6-C2C7-4E83-AA1D-A75728C10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" y="1033764"/>
            <a:ext cx="236442" cy="161912"/>
          </a:xfrm>
          <a:prstGeom prst="rect">
            <a:avLst/>
          </a:prstGeom>
        </p:spPr>
      </p:pic>
      <p:grpSp>
        <p:nvGrpSpPr>
          <p:cNvPr id="102" name="그룹 58">
            <a:extLst>
              <a:ext uri="{FF2B5EF4-FFF2-40B4-BE49-F238E27FC236}">
                <a16:creationId xmlns:a16="http://schemas.microsoft.com/office/drawing/2014/main" id="{C9896EDC-65A5-4B12-8713-3D85A8CC7082}"/>
              </a:ext>
            </a:extLst>
          </p:cNvPr>
          <p:cNvGrpSpPr/>
          <p:nvPr/>
        </p:nvGrpSpPr>
        <p:grpSpPr>
          <a:xfrm>
            <a:off x="5713106" y="610637"/>
            <a:ext cx="168247" cy="166771"/>
            <a:chOff x="1480484" y="1892029"/>
            <a:chExt cx="155136" cy="15377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50129EC-9973-4FA0-AF1F-C2CB5CDF3005}"/>
                </a:ext>
              </a:extLst>
            </p:cNvPr>
            <p:cNvSpPr/>
            <p:nvPr/>
          </p:nvSpPr>
          <p:spPr>
            <a:xfrm>
              <a:off x="1480484" y="1892029"/>
              <a:ext cx="132778" cy="13277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8A26CA3-67AC-46E0-A2B2-01C2385A7A1E}"/>
                </a:ext>
              </a:extLst>
            </p:cNvPr>
            <p:cNvCxnSpPr/>
            <p:nvPr/>
          </p:nvCxnSpPr>
          <p:spPr>
            <a:xfrm rot="16200000" flipH="1">
              <a:off x="1599620" y="2009804"/>
              <a:ext cx="36000" cy="36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29">
            <a:extLst>
              <a:ext uri="{FF2B5EF4-FFF2-40B4-BE49-F238E27FC236}">
                <a16:creationId xmlns:a16="http://schemas.microsoft.com/office/drawing/2014/main" id="{28993EDB-AC6E-468A-A12F-09FE14127A38}"/>
              </a:ext>
            </a:extLst>
          </p:cNvPr>
          <p:cNvSpPr txBox="1"/>
          <p:nvPr/>
        </p:nvSpPr>
        <p:spPr>
          <a:xfrm>
            <a:off x="3368496" y="570912"/>
            <a:ext cx="228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</a:rPr>
              <a:t>모델명 또는 차량번호로 검색해주세요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19AB1D3-A119-4F0C-A88C-5CCE69B73DB0}"/>
              </a:ext>
            </a:extLst>
          </p:cNvPr>
          <p:cNvCxnSpPr>
            <a:cxnSpLocks/>
          </p:cNvCxnSpPr>
          <p:nvPr/>
        </p:nvCxnSpPr>
        <p:spPr>
          <a:xfrm>
            <a:off x="3445138" y="854197"/>
            <a:ext cx="252071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AB70C2E-B514-473E-A9EB-4268EAB9BC49}"/>
              </a:ext>
            </a:extLst>
          </p:cNvPr>
          <p:cNvSpPr txBox="1"/>
          <p:nvPr/>
        </p:nvSpPr>
        <p:spPr>
          <a:xfrm>
            <a:off x="5599716" y="613343"/>
            <a:ext cx="2280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 </a:t>
            </a:r>
            <a:r>
              <a:rPr lang="en-US" altLang="ko-KR" sz="800" dirty="0"/>
              <a:t>|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| </a:t>
            </a:r>
            <a:r>
              <a:rPr lang="ko-KR" altLang="en-US" sz="800" dirty="0"/>
              <a:t>고객센터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DAB0F2F-9292-452B-9719-193DBC160F10}"/>
              </a:ext>
            </a:extLst>
          </p:cNvPr>
          <p:cNvCxnSpPr/>
          <p:nvPr/>
        </p:nvCxnSpPr>
        <p:spPr>
          <a:xfrm>
            <a:off x="387948" y="952719"/>
            <a:ext cx="0" cy="3303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DDA169-7A5B-49CA-BCA2-4A046BFACBEB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C2811D-7FEF-4050-AF13-65AE9AB65E3E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1CA1E-552F-48A0-AC51-E5A4A8160F3E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FC095D-DCCB-4C19-94ED-6945933C27A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E8B7D-AD1B-4151-9F7F-75CC3BE94D43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46FA35E-E8E4-408D-9E4C-90CDFB61BF7C}"/>
              </a:ext>
            </a:extLst>
          </p:cNvPr>
          <p:cNvSpPr txBox="1"/>
          <p:nvPr/>
        </p:nvSpPr>
        <p:spPr>
          <a:xfrm>
            <a:off x="2117532" y="1312001"/>
            <a:ext cx="2587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전체차량</a:t>
            </a:r>
            <a:r>
              <a:rPr lang="ko-KR" altLang="en-US" sz="800" b="1" dirty="0">
                <a:solidFill>
                  <a:srgbClr val="0D643A"/>
                </a:solidFill>
              </a:rPr>
              <a:t>    </a:t>
            </a:r>
            <a:r>
              <a:rPr lang="ko-KR" altLang="en-US" sz="800" b="1" dirty="0">
                <a:solidFill>
                  <a:srgbClr val="00552B"/>
                </a:solidFill>
              </a:rPr>
              <a:t>추천테마</a:t>
            </a:r>
            <a:r>
              <a:rPr lang="ko-KR" altLang="en-US" sz="800" dirty="0"/>
              <a:t>    구매상담   중고차추천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6C03534B-F911-4B83-9F9F-6D7AB73C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8208"/>
              </p:ext>
            </p:extLst>
          </p:nvPr>
        </p:nvGraphicFramePr>
        <p:xfrm>
          <a:off x="2683009" y="3579739"/>
          <a:ext cx="1413329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665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393181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13483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289246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모델선택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DA67973A-9CA4-468F-ABEB-90D3704F1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91020"/>
              </p:ext>
            </p:extLst>
          </p:nvPr>
        </p:nvGraphicFramePr>
        <p:xfrm>
          <a:off x="4096338" y="3579739"/>
          <a:ext cx="1395958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384401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20674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289246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세부모델</a:t>
                      </a:r>
                      <a:r>
                        <a:rPr lang="ko-KR" altLang="en-US" sz="800" b="1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7DB2F9EB-FB92-4601-9192-C646D6FF102E}"/>
              </a:ext>
            </a:extLst>
          </p:cNvPr>
          <p:cNvSpPr/>
          <p:nvPr/>
        </p:nvSpPr>
        <p:spPr>
          <a:xfrm>
            <a:off x="5713107" y="3579739"/>
            <a:ext cx="994396" cy="28924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j-ea"/>
              </a:rPr>
              <a:t>검색하기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FF466904-E585-44C9-8AB9-536629767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19062"/>
              </p:ext>
            </p:extLst>
          </p:nvPr>
        </p:nvGraphicFramePr>
        <p:xfrm>
          <a:off x="1369064" y="3579739"/>
          <a:ext cx="1313945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8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349294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36863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289246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제조사선택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11DA34E6-9167-497F-81D7-E9566A96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15937"/>
              </p:ext>
            </p:extLst>
          </p:nvPr>
        </p:nvGraphicFramePr>
        <p:xfrm>
          <a:off x="312597" y="3579739"/>
          <a:ext cx="922586" cy="28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86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</a:tblGrid>
              <a:tr h="2892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모델 로 검색하기 ▼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F181F60-B005-418E-B929-0BB57892804A}"/>
              </a:ext>
            </a:extLst>
          </p:cNvPr>
          <p:cNvSpPr/>
          <p:nvPr/>
        </p:nvSpPr>
        <p:spPr>
          <a:xfrm>
            <a:off x="6780525" y="3579739"/>
            <a:ext cx="827643" cy="28924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j-ea"/>
              </a:rPr>
              <a:t>상세검색</a:t>
            </a:r>
            <a:r>
              <a:rPr lang="en-US" altLang="ko-KR" sz="800" b="1" dirty="0">
                <a:latin typeface="+mj-ea"/>
              </a:rPr>
              <a:t>    </a:t>
            </a:r>
            <a:r>
              <a:rPr lang="ko-KR" altLang="en-US" sz="800" b="1" dirty="0">
                <a:latin typeface="+mj-ea"/>
              </a:rPr>
              <a:t>▼</a:t>
            </a:r>
            <a:endParaRPr lang="ko-KR" altLang="en-US" sz="8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FF8EEF0-B4C6-402C-8271-62439F15E913}"/>
              </a:ext>
            </a:extLst>
          </p:cNvPr>
          <p:cNvSpPr/>
          <p:nvPr/>
        </p:nvSpPr>
        <p:spPr>
          <a:xfrm>
            <a:off x="252919" y="3483395"/>
            <a:ext cx="7552074" cy="48193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A45B35C-13FA-423F-AA19-EBE92F73CE82}"/>
              </a:ext>
            </a:extLst>
          </p:cNvPr>
          <p:cNvSpPr/>
          <p:nvPr/>
        </p:nvSpPr>
        <p:spPr>
          <a:xfrm>
            <a:off x="192661" y="4056440"/>
            <a:ext cx="2214578" cy="28575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000" b="1" dirty="0">
                <a:latin typeface="+mj-ea"/>
              </a:rPr>
              <a:t>인증딜러차량 </a:t>
            </a:r>
            <a:r>
              <a:rPr lang="en-US" altLang="ko-KR" sz="1100" b="1" dirty="0">
                <a:solidFill>
                  <a:srgbClr val="00552B"/>
                </a:solidFill>
                <a:latin typeface="+mj-ea"/>
              </a:rPr>
              <a:t>14,512</a:t>
            </a:r>
            <a:r>
              <a:rPr lang="en-US" altLang="ko-KR" sz="1000" b="1" dirty="0">
                <a:latin typeface="+mj-ea"/>
              </a:rPr>
              <a:t> </a:t>
            </a:r>
            <a:r>
              <a:rPr lang="ko-KR" altLang="en-US" sz="1000" b="1" dirty="0">
                <a:latin typeface="+mj-ea"/>
              </a:rPr>
              <a:t>대</a:t>
            </a:r>
            <a:endParaRPr lang="ko-KR" altLang="en-US" sz="1000" dirty="0">
              <a:latin typeface="+mj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3F18EBB-439A-481C-AE19-321629A100F9}"/>
              </a:ext>
            </a:extLst>
          </p:cNvPr>
          <p:cNvSpPr/>
          <p:nvPr/>
        </p:nvSpPr>
        <p:spPr>
          <a:xfrm>
            <a:off x="3412919" y="4072711"/>
            <a:ext cx="345678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lnSpc>
                <a:spcPct val="150000"/>
              </a:lnSpc>
              <a:defRPr/>
            </a:pPr>
            <a:r>
              <a:rPr lang="ko-KR" altLang="en-US" sz="800" b="1" spc="-150" dirty="0" err="1">
                <a:solidFill>
                  <a:srgbClr val="00552B"/>
                </a:solidFill>
                <a:latin typeface="+mj-ea"/>
              </a:rPr>
              <a:t>최신순</a:t>
            </a:r>
            <a:r>
              <a:rPr lang="ko-KR" altLang="en-US" sz="800" b="1" spc="-15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lang="ko-KR" altLang="en-US" sz="800" spc="-150" dirty="0">
                <a:latin typeface="+mj-ea"/>
              </a:rPr>
              <a:t>가격                                주행거리                               연식                   </a:t>
            </a:r>
          </a:p>
        </p:txBody>
      </p:sp>
      <p:graphicFrame>
        <p:nvGraphicFramePr>
          <p:cNvPr id="98" name="표 4">
            <a:extLst>
              <a:ext uri="{FF2B5EF4-FFF2-40B4-BE49-F238E27FC236}">
                <a16:creationId xmlns:a16="http://schemas.microsoft.com/office/drawing/2014/main" id="{51997CB2-1A76-4E14-9AF1-5334C6C67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75584"/>
              </p:ext>
            </p:extLst>
          </p:nvPr>
        </p:nvGraphicFramePr>
        <p:xfrm>
          <a:off x="6117833" y="4109316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104" name="표 4">
            <a:extLst>
              <a:ext uri="{FF2B5EF4-FFF2-40B4-BE49-F238E27FC236}">
                <a16:creationId xmlns:a16="http://schemas.microsoft.com/office/drawing/2014/main" id="{FBD51251-27ED-4F9B-A9B2-9EF0F12FD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87352"/>
              </p:ext>
            </p:extLst>
          </p:nvPr>
        </p:nvGraphicFramePr>
        <p:xfrm>
          <a:off x="6862684" y="4109316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119" name="표 4">
            <a:extLst>
              <a:ext uri="{FF2B5EF4-FFF2-40B4-BE49-F238E27FC236}">
                <a16:creationId xmlns:a16="http://schemas.microsoft.com/office/drawing/2014/main" id="{CF7D9064-1581-4000-BA42-2FCB5938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99129"/>
              </p:ext>
            </p:extLst>
          </p:nvPr>
        </p:nvGraphicFramePr>
        <p:xfrm>
          <a:off x="5249238" y="4109316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D5723E80-99B9-4C93-942E-9992C4677AA5}"/>
              </a:ext>
            </a:extLst>
          </p:cNvPr>
          <p:cNvSpPr/>
          <p:nvPr/>
        </p:nvSpPr>
        <p:spPr>
          <a:xfrm>
            <a:off x="260639" y="5905906"/>
            <a:ext cx="7536411" cy="8263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Banner Image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335C46B-18F2-4E53-9414-F01A6714D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35458"/>
              </p:ext>
            </p:extLst>
          </p:nvPr>
        </p:nvGraphicFramePr>
        <p:xfrm>
          <a:off x="7303239" y="4076446"/>
          <a:ext cx="504000" cy="252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9314973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7593815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10279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0BCF41EA-3794-4443-8CD3-5912790D9C86}"/>
              </a:ext>
            </a:extLst>
          </p:cNvPr>
          <p:cNvGrpSpPr/>
          <p:nvPr/>
        </p:nvGrpSpPr>
        <p:grpSpPr>
          <a:xfrm>
            <a:off x="7590449" y="4138716"/>
            <a:ext cx="180000" cy="116951"/>
            <a:chOff x="7590449" y="4148241"/>
            <a:chExt cx="180000" cy="116951"/>
          </a:xfrm>
        </p:grpSpPr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490C7F42-758A-4D4E-9594-B55C3324E078}"/>
                </a:ext>
              </a:extLst>
            </p:cNvPr>
            <p:cNvCxnSpPr/>
            <p:nvPr/>
          </p:nvCxnSpPr>
          <p:spPr>
            <a:xfrm>
              <a:off x="7590449" y="4148241"/>
              <a:ext cx="18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26FB0FD9-79B7-43E8-A2F6-7F7811B2E25A}"/>
                </a:ext>
              </a:extLst>
            </p:cNvPr>
            <p:cNvCxnSpPr/>
            <p:nvPr/>
          </p:nvCxnSpPr>
          <p:spPr>
            <a:xfrm>
              <a:off x="7590449" y="4211479"/>
              <a:ext cx="18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9935DA65-53E1-4E98-95CB-5E55A0DECAB2}"/>
                </a:ext>
              </a:extLst>
            </p:cNvPr>
            <p:cNvCxnSpPr/>
            <p:nvPr/>
          </p:nvCxnSpPr>
          <p:spPr>
            <a:xfrm>
              <a:off x="7590449" y="4265192"/>
              <a:ext cx="18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98A69C0B-4904-4FBE-96C1-9EE7A7E5BC90}"/>
              </a:ext>
            </a:extLst>
          </p:cNvPr>
          <p:cNvSpPr txBox="1"/>
          <p:nvPr/>
        </p:nvSpPr>
        <p:spPr>
          <a:xfrm>
            <a:off x="2445027" y="1644742"/>
            <a:ext cx="3212264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spc="-150" dirty="0" err="1"/>
              <a:t>엠파크</a:t>
            </a:r>
            <a:r>
              <a:rPr lang="ko-KR" altLang="en-US" sz="1050" b="1" spc="-150" dirty="0"/>
              <a:t> </a:t>
            </a:r>
            <a:r>
              <a:rPr lang="ko-KR" altLang="en-US" sz="1050" b="1" spc="-150" dirty="0">
                <a:solidFill>
                  <a:srgbClr val="0D643A"/>
                </a:solidFill>
              </a:rPr>
              <a:t>추천테마</a:t>
            </a:r>
            <a:endParaRPr lang="en-US" altLang="ko-KR" sz="1050" b="1" spc="-150" dirty="0">
              <a:solidFill>
                <a:srgbClr val="0D643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/>
              <a:t>이슈별</a:t>
            </a:r>
            <a:r>
              <a:rPr lang="en-US" altLang="ko-KR" sz="800" dirty="0"/>
              <a:t>,</a:t>
            </a:r>
            <a:r>
              <a:rPr lang="ko-KR" altLang="en-US" sz="800" dirty="0" err="1"/>
              <a:t>테마별</a:t>
            </a:r>
            <a:r>
              <a:rPr lang="ko-KR" altLang="en-US" sz="800" dirty="0"/>
              <a:t> 차량을 쉽고 간편하게</a:t>
            </a:r>
            <a:r>
              <a:rPr lang="en-US" altLang="ko-KR" sz="800" dirty="0"/>
              <a:t>~</a:t>
            </a:r>
            <a:r>
              <a:rPr lang="ko-KR" altLang="en-US" sz="800" dirty="0" err="1"/>
              <a:t>엠파크</a:t>
            </a:r>
            <a:r>
              <a:rPr lang="ko-KR" altLang="en-US" sz="800" dirty="0"/>
              <a:t> 추천테마차량 모음</a:t>
            </a:r>
            <a:endParaRPr lang="en-US" altLang="ko-KR" sz="800" dirty="0"/>
          </a:p>
        </p:txBody>
      </p:sp>
      <p:graphicFrame>
        <p:nvGraphicFramePr>
          <p:cNvPr id="154" name="표 153">
            <a:extLst>
              <a:ext uri="{FF2B5EF4-FFF2-40B4-BE49-F238E27FC236}">
                <a16:creationId xmlns:a16="http://schemas.microsoft.com/office/drawing/2014/main" id="{F347E83B-8B6E-49EB-924B-967B3DC07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00100"/>
              </p:ext>
            </p:extLst>
          </p:nvPr>
        </p:nvGraphicFramePr>
        <p:xfrm>
          <a:off x="137572" y="2204864"/>
          <a:ext cx="7741942" cy="1095889"/>
        </p:xfrm>
        <a:graphic>
          <a:graphicData uri="http://schemas.openxmlformats.org/drawingml/2006/table">
            <a:tbl>
              <a:tblPr/>
              <a:tblGrid>
                <a:gridCol w="967743">
                  <a:extLst>
                    <a:ext uri="{9D8B030D-6E8A-4147-A177-3AD203B41FA5}">
                      <a16:colId xmlns:a16="http://schemas.microsoft.com/office/drawing/2014/main" val="3268071163"/>
                    </a:ext>
                  </a:extLst>
                </a:gridCol>
                <a:gridCol w="967743">
                  <a:extLst>
                    <a:ext uri="{9D8B030D-6E8A-4147-A177-3AD203B41FA5}">
                      <a16:colId xmlns:a16="http://schemas.microsoft.com/office/drawing/2014/main" val="580038297"/>
                    </a:ext>
                  </a:extLst>
                </a:gridCol>
                <a:gridCol w="967743">
                  <a:extLst>
                    <a:ext uri="{9D8B030D-6E8A-4147-A177-3AD203B41FA5}">
                      <a16:colId xmlns:a16="http://schemas.microsoft.com/office/drawing/2014/main" val="3879120166"/>
                    </a:ext>
                  </a:extLst>
                </a:gridCol>
                <a:gridCol w="1017106">
                  <a:extLst>
                    <a:ext uri="{9D8B030D-6E8A-4147-A177-3AD203B41FA5}">
                      <a16:colId xmlns:a16="http://schemas.microsoft.com/office/drawing/2014/main" val="1214911061"/>
                    </a:ext>
                  </a:extLst>
                </a:gridCol>
                <a:gridCol w="918378">
                  <a:extLst>
                    <a:ext uri="{9D8B030D-6E8A-4147-A177-3AD203B41FA5}">
                      <a16:colId xmlns:a16="http://schemas.microsoft.com/office/drawing/2014/main" val="3992062157"/>
                    </a:ext>
                  </a:extLst>
                </a:gridCol>
                <a:gridCol w="967743">
                  <a:extLst>
                    <a:ext uri="{9D8B030D-6E8A-4147-A177-3AD203B41FA5}">
                      <a16:colId xmlns:a16="http://schemas.microsoft.com/office/drawing/2014/main" val="2927600653"/>
                    </a:ext>
                  </a:extLst>
                </a:gridCol>
                <a:gridCol w="967743">
                  <a:extLst>
                    <a:ext uri="{9D8B030D-6E8A-4147-A177-3AD203B41FA5}">
                      <a16:colId xmlns:a16="http://schemas.microsoft.com/office/drawing/2014/main" val="2393935435"/>
                    </a:ext>
                  </a:extLst>
                </a:gridCol>
                <a:gridCol w="967743">
                  <a:extLst>
                    <a:ext uri="{9D8B030D-6E8A-4147-A177-3AD203B41FA5}">
                      <a16:colId xmlns:a16="http://schemas.microsoft.com/office/drawing/2014/main" val="4157259389"/>
                    </a:ext>
                  </a:extLst>
                </a:gridCol>
              </a:tblGrid>
              <a:tr h="3186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pc="-150" dirty="0">
                          <a:solidFill>
                            <a:srgbClr val="00552B"/>
                          </a:solidFill>
                        </a:rPr>
                        <a:t>#</a:t>
                      </a:r>
                      <a:r>
                        <a:rPr lang="ko-KR" altLang="en-US" sz="900" b="1" spc="-150" dirty="0">
                          <a:solidFill>
                            <a:srgbClr val="00552B"/>
                          </a:solidFill>
                        </a:rPr>
                        <a:t>인증딜러차량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인증중고차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헛걸음보상제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900" b="1" kern="1200" spc="-1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누구나구매가능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LPG</a:t>
                      </a:r>
                      <a:endParaRPr lang="ko-KR" altLang="en-US" sz="900" b="1" kern="12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#BEST PRICE</a:t>
                      </a:r>
                      <a:endParaRPr lang="ko-KR" altLang="en-US" sz="900" b="1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동영상등록차량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#1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인 소유관리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전기</a:t>
                      </a: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900" b="1" kern="1200" spc="-1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하이브리드</a:t>
                      </a:r>
                      <a:endParaRPr lang="ko-KR" altLang="en-US" sz="900" b="1" kern="12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574485"/>
                  </a:ext>
                </a:extLst>
              </a:tr>
              <a:tr h="318649">
                <a:tc gridSpan="8">
                  <a:txBody>
                    <a:bodyPr/>
                    <a:lstStyle/>
                    <a:p>
                      <a:pPr algn="ctr"/>
                      <a:endParaRPr lang="en-US" altLang="ko-KR" sz="900" b="1" spc="-150" dirty="0">
                        <a:solidFill>
                          <a:srgbClr val="00552B"/>
                        </a:solidFill>
                      </a:endParaRPr>
                    </a:p>
                    <a:p>
                      <a:pPr algn="ctr"/>
                      <a:endParaRPr lang="en-US" altLang="ko-KR" sz="900" b="1" spc="-150" dirty="0">
                        <a:solidFill>
                          <a:srgbClr val="00552B"/>
                        </a:solidFill>
                      </a:endParaRPr>
                    </a:p>
                    <a:p>
                      <a:pPr algn="ctr"/>
                      <a:endParaRPr lang="en-US" altLang="ko-KR" sz="900" b="1" spc="-150" dirty="0">
                        <a:solidFill>
                          <a:srgbClr val="00552B"/>
                        </a:solidFill>
                      </a:endParaRPr>
                    </a:p>
                    <a:p>
                      <a:pPr algn="ctr"/>
                      <a:endParaRPr lang="en-US" altLang="ko-KR" sz="900" b="1" spc="-150" dirty="0">
                        <a:solidFill>
                          <a:srgbClr val="00552B"/>
                        </a:solidFill>
                      </a:endParaRPr>
                    </a:p>
                    <a:p>
                      <a:pPr algn="ctr"/>
                      <a:endParaRPr lang="ko-KR" altLang="en-US" sz="900" b="1" spc="-150" dirty="0">
                        <a:solidFill>
                          <a:srgbClr val="00552B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b="1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88140"/>
                  </a:ext>
                </a:extLst>
              </a:tr>
            </a:tbl>
          </a:graphicData>
        </a:graphic>
      </p:graphicFrame>
      <p:pic>
        <p:nvPicPr>
          <p:cNvPr id="155" name="그림 154">
            <a:extLst>
              <a:ext uri="{FF2B5EF4-FFF2-40B4-BE49-F238E27FC236}">
                <a16:creationId xmlns:a16="http://schemas.microsoft.com/office/drawing/2014/main" id="{EA5B1353-5189-4899-8964-32DE21A23C7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597" y="2628474"/>
            <a:ext cx="770123" cy="51341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18564506-01E4-425F-806A-4F8F1D19237C}"/>
              </a:ext>
            </a:extLst>
          </p:cNvPr>
          <p:cNvSpPr txBox="1"/>
          <p:nvPr/>
        </p:nvSpPr>
        <p:spPr>
          <a:xfrm>
            <a:off x="1091410" y="2572855"/>
            <a:ext cx="4225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150" dirty="0"/>
              <a:t># </a:t>
            </a:r>
            <a:r>
              <a:rPr lang="ko-KR" altLang="en-US" sz="1000" b="1" spc="-150" dirty="0"/>
              <a:t>인증딜러차량</a:t>
            </a:r>
            <a:endParaRPr lang="en-US" altLang="ko-KR" sz="1000" b="1" spc="-150" dirty="0"/>
          </a:p>
          <a:p>
            <a:r>
              <a:rPr lang="ko-KR" altLang="en-US" sz="900" spc="-150" dirty="0"/>
              <a:t>중고차 구매</a:t>
            </a:r>
            <a:r>
              <a:rPr lang="en-US" altLang="ko-KR" sz="900" spc="-150" dirty="0"/>
              <a:t>, </a:t>
            </a:r>
            <a:r>
              <a:rPr lang="ko-KR" altLang="en-US" sz="900" spc="-150" dirty="0"/>
              <a:t>누구를 만나느냐가 중요합니다</a:t>
            </a:r>
            <a:br>
              <a:rPr lang="ko-KR" altLang="en-US" sz="900" spc="-150" dirty="0"/>
            </a:br>
            <a:r>
              <a:rPr lang="ko-KR" altLang="en-US" sz="900" spc="-150" dirty="0"/>
              <a:t>힘든 중고차 구매</a:t>
            </a:r>
            <a:r>
              <a:rPr lang="en-US" altLang="ko-KR" sz="900" spc="-150" dirty="0"/>
              <a:t>! </a:t>
            </a:r>
            <a:r>
              <a:rPr lang="ko-KR" altLang="en-US" sz="900" spc="-150" dirty="0"/>
              <a:t>인증딜러와 상의하시면 거래의 편안함을 느끼실 수 있습니다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BEAF62FC-BA27-4160-AA1C-E4008B0D8D5D}"/>
              </a:ext>
            </a:extLst>
          </p:cNvPr>
          <p:cNvSpPr/>
          <p:nvPr/>
        </p:nvSpPr>
        <p:spPr>
          <a:xfrm>
            <a:off x="6456040" y="2761913"/>
            <a:ext cx="1349524" cy="353491"/>
          </a:xfrm>
          <a:prstGeom prst="roundRect">
            <a:avLst>
              <a:gd name="adj" fmla="val 47558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spc="-150" dirty="0">
                <a:solidFill>
                  <a:schemeClr val="tx1"/>
                </a:solidFill>
                <a:latin typeface="+mn-ea"/>
              </a:rPr>
              <a:t>서비스 </a:t>
            </a:r>
            <a:r>
              <a:rPr lang="ko-KR" altLang="en-US" sz="900" b="1" spc="-150" dirty="0" err="1">
                <a:solidFill>
                  <a:schemeClr val="tx1"/>
                </a:solidFill>
                <a:latin typeface="+mn-ea"/>
              </a:rPr>
              <a:t>자세히보기</a:t>
            </a:r>
            <a:endParaRPr lang="ko-KR" altLang="en-US" sz="900" b="1" spc="-15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03926624-854C-45E3-8BF1-716E023A9F8D}"/>
              </a:ext>
            </a:extLst>
          </p:cNvPr>
          <p:cNvGrpSpPr/>
          <p:nvPr/>
        </p:nvGrpSpPr>
        <p:grpSpPr>
          <a:xfrm>
            <a:off x="7175322" y="1600580"/>
            <a:ext cx="724072" cy="248155"/>
            <a:chOff x="9980440" y="4222055"/>
            <a:chExt cx="724072" cy="248155"/>
          </a:xfrm>
        </p:grpSpPr>
        <p:sp>
          <p:nvSpPr>
            <p:cNvPr id="159" name="모서리가 둥근 직사각형 105">
              <a:extLst>
                <a:ext uri="{FF2B5EF4-FFF2-40B4-BE49-F238E27FC236}">
                  <a16:creationId xmlns:a16="http://schemas.microsoft.com/office/drawing/2014/main" id="{AA2155B1-CD73-4545-8502-2C1399D5F7CF}"/>
                </a:ext>
              </a:extLst>
            </p:cNvPr>
            <p:cNvSpPr/>
            <p:nvPr/>
          </p:nvSpPr>
          <p:spPr>
            <a:xfrm>
              <a:off x="9980440" y="4229880"/>
              <a:ext cx="724072" cy="24033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latin typeface="+mj-ea"/>
                </a:rPr>
                <a:t>    공유하기</a:t>
              </a: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31496098-F90D-40DA-A768-07AE99C2C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99322" y="4222055"/>
              <a:ext cx="218590" cy="245021"/>
            </a:xfrm>
            <a:prstGeom prst="rect">
              <a:avLst/>
            </a:prstGeom>
          </p:spPr>
        </p:pic>
      </p:grpSp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8277FB64-CBCC-42FB-8073-BB7E55ACC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1398"/>
              </p:ext>
            </p:extLst>
          </p:nvPr>
        </p:nvGraphicFramePr>
        <p:xfrm>
          <a:off x="355151" y="4368123"/>
          <a:ext cx="7449630" cy="10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853">
                  <a:extLst>
                    <a:ext uri="{9D8B030D-6E8A-4147-A177-3AD203B41FA5}">
                      <a16:colId xmlns:a16="http://schemas.microsoft.com/office/drawing/2014/main" val="2074519692"/>
                    </a:ext>
                  </a:extLst>
                </a:gridCol>
                <a:gridCol w="4969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245">
                  <a:extLst>
                    <a:ext uri="{9D8B030D-6E8A-4147-A177-3AD203B41FA5}">
                      <a16:colId xmlns:a16="http://schemas.microsoft.com/office/drawing/2014/main" val="2097334505"/>
                    </a:ext>
                  </a:extLst>
                </a:gridCol>
              </a:tblGrid>
              <a:tr h="106532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 뉴 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K7 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 </a:t>
                      </a:r>
                      <a:r>
                        <a:rPr lang="en-US" altLang="ko-KR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GDi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리미티드</a:t>
                      </a:r>
                      <a:r>
                        <a:rPr lang="ko-KR" altLang="en-US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에디션</a:t>
                      </a:r>
                      <a:endParaRPr lang="en-US" altLang="ko-KR" sz="900" b="1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800" b="0" spc="0" baseline="0" dirty="0" err="1">
                          <a:solidFill>
                            <a:schemeClr val="tx1"/>
                          </a:solidFill>
                        </a:rPr>
                        <a:t>년식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2,421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km | 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</a:rPr>
                        <a:t>가솔린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rgbClr val="00552B"/>
                          </a:solidFill>
                        </a:rPr>
                        <a:t>1,405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만원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b="1" u="none" baseline="0" dirty="0">
                          <a:solidFill>
                            <a:srgbClr val="00552B"/>
                          </a:solidFill>
                        </a:rPr>
                        <a:t>24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ADBC67D-B33E-460E-A55F-BFEC1611DF0E}"/>
              </a:ext>
            </a:extLst>
          </p:cNvPr>
          <p:cNvSpPr/>
          <p:nvPr/>
        </p:nvSpPr>
        <p:spPr>
          <a:xfrm>
            <a:off x="252920" y="4369494"/>
            <a:ext cx="1383669" cy="1048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spc="-150" dirty="0">
                <a:latin typeface="+mj-ea"/>
              </a:rPr>
              <a:t>차량 </a:t>
            </a:r>
            <a:r>
              <a:rPr lang="en-US" altLang="ko-KR" sz="900" spc="-150" dirty="0">
                <a:latin typeface="+mj-ea"/>
              </a:rPr>
              <a:t>IMAGE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845F8A38-208D-4BFA-85BE-C71E98859823}"/>
              </a:ext>
            </a:extLst>
          </p:cNvPr>
          <p:cNvGrpSpPr/>
          <p:nvPr/>
        </p:nvGrpSpPr>
        <p:grpSpPr>
          <a:xfrm>
            <a:off x="1369064" y="4409172"/>
            <a:ext cx="215531" cy="215531"/>
            <a:chOff x="2881793" y="3493808"/>
            <a:chExt cx="485103" cy="485103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6B57089-8D4B-4333-95FB-CB867127773E}"/>
                </a:ext>
              </a:extLst>
            </p:cNvPr>
            <p:cNvSpPr/>
            <p:nvPr/>
          </p:nvSpPr>
          <p:spPr>
            <a:xfrm>
              <a:off x="2881793" y="3493808"/>
              <a:ext cx="485103" cy="485103"/>
            </a:xfrm>
            <a:prstGeom prst="ellipse">
              <a:avLst/>
            </a:prstGeom>
            <a:solidFill>
              <a:schemeClr val="bg1">
                <a:lumMod val="75000"/>
                <a:alpha val="68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7F35A5F3-F8D0-423B-AF29-A69979AD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6198" y="3609822"/>
              <a:ext cx="336293" cy="253075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272CDA28-E330-4376-8B28-BD0218735D88}"/>
              </a:ext>
            </a:extLst>
          </p:cNvPr>
          <p:cNvGrpSpPr/>
          <p:nvPr/>
        </p:nvGrpSpPr>
        <p:grpSpPr>
          <a:xfrm>
            <a:off x="4955808" y="4788416"/>
            <a:ext cx="573938" cy="239554"/>
            <a:chOff x="7126480" y="4298300"/>
            <a:chExt cx="573938" cy="239554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35D35CF5-FBCD-4E4B-B8B3-653D523AF9FD}"/>
                </a:ext>
              </a:extLst>
            </p:cNvPr>
            <p:cNvSpPr/>
            <p:nvPr/>
          </p:nvSpPr>
          <p:spPr>
            <a:xfrm>
              <a:off x="7460863" y="4298300"/>
              <a:ext cx="239555" cy="23955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VS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CE47D89C-07B7-416E-AE85-53A5059A7B6C}"/>
                </a:ext>
              </a:extLst>
            </p:cNvPr>
            <p:cNvGrpSpPr/>
            <p:nvPr/>
          </p:nvGrpSpPr>
          <p:grpSpPr>
            <a:xfrm>
              <a:off x="7126480" y="4298300"/>
              <a:ext cx="239555" cy="239554"/>
              <a:chOff x="5952933" y="3360675"/>
              <a:chExt cx="216944" cy="216944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18ED781-3B02-4EA8-BC44-E38E6D9E4715}"/>
                  </a:ext>
                </a:extLst>
              </p:cNvPr>
              <p:cNvSpPr/>
              <p:nvPr/>
            </p:nvSpPr>
            <p:spPr>
              <a:xfrm>
                <a:off x="5952933" y="3360675"/>
                <a:ext cx="216944" cy="21694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AAAA356-E581-4F0A-81D6-38B4CCE89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966704" y="3401638"/>
                <a:ext cx="180531" cy="143902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5A4CF18-FE2A-4F3A-9F96-947F28CF50D0}"/>
              </a:ext>
            </a:extLst>
          </p:cNvPr>
          <p:cNvGrpSpPr/>
          <p:nvPr/>
        </p:nvGrpSpPr>
        <p:grpSpPr>
          <a:xfrm>
            <a:off x="1722752" y="4892509"/>
            <a:ext cx="1959762" cy="223330"/>
            <a:chOff x="3825413" y="3967918"/>
            <a:chExt cx="1959762" cy="223330"/>
          </a:xfrm>
        </p:grpSpPr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585F7A5F-4318-4150-98F2-6AC5F62B837C}"/>
                </a:ext>
              </a:extLst>
            </p:cNvPr>
            <p:cNvGrpSpPr/>
            <p:nvPr/>
          </p:nvGrpSpPr>
          <p:grpSpPr>
            <a:xfrm>
              <a:off x="4302357" y="3975248"/>
              <a:ext cx="1482818" cy="216000"/>
              <a:chOff x="4302357" y="2565797"/>
              <a:chExt cx="1482818" cy="216000"/>
            </a:xfrm>
          </p:grpSpPr>
          <p:sp>
            <p:nvSpPr>
              <p:cNvPr id="189" name="모서리가 둥근 직사각형 378">
                <a:extLst>
                  <a:ext uri="{FF2B5EF4-FFF2-40B4-BE49-F238E27FC236}">
                    <a16:creationId xmlns:a16="http://schemas.microsoft.com/office/drawing/2014/main" id="{F03AEB5C-6B4E-4377-BD95-4DF69413609B}"/>
                  </a:ext>
                </a:extLst>
              </p:cNvPr>
              <p:cNvSpPr/>
              <p:nvPr/>
            </p:nvSpPr>
            <p:spPr>
              <a:xfrm>
                <a:off x="4302357" y="2565797"/>
                <a:ext cx="396000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  <p:sp>
            <p:nvSpPr>
              <p:cNvPr id="190" name="모서리가 둥근 직사각형 379">
                <a:extLst>
                  <a:ext uri="{FF2B5EF4-FFF2-40B4-BE49-F238E27FC236}">
                    <a16:creationId xmlns:a16="http://schemas.microsoft.com/office/drawing/2014/main" id="{3AFC6FB0-04D9-47F2-AA02-DA47222E4F34}"/>
                  </a:ext>
                </a:extLst>
              </p:cNvPr>
              <p:cNvSpPr/>
              <p:nvPr/>
            </p:nvSpPr>
            <p:spPr>
              <a:xfrm>
                <a:off x="5281119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191" name="모서리가 둥근 직사각형 380">
                <a:extLst>
                  <a:ext uri="{FF2B5EF4-FFF2-40B4-BE49-F238E27FC236}">
                    <a16:creationId xmlns:a16="http://schemas.microsoft.com/office/drawing/2014/main" id="{CE8CC719-3B82-4E36-BDA1-12164979E822}"/>
                  </a:ext>
                </a:extLst>
              </p:cNvPr>
              <p:cNvSpPr/>
              <p:nvPr/>
            </p:nvSpPr>
            <p:spPr>
              <a:xfrm>
                <a:off x="4741901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</p:grpSp>
        <p:sp>
          <p:nvSpPr>
            <p:cNvPr id="188" name="모서리가 둥근 직사각형 197">
              <a:extLst>
                <a:ext uri="{FF2B5EF4-FFF2-40B4-BE49-F238E27FC236}">
                  <a16:creationId xmlns:a16="http://schemas.microsoft.com/office/drawing/2014/main" id="{35F7FD68-B25E-43E3-837A-B1D07394602A}"/>
                </a:ext>
              </a:extLst>
            </p:cNvPr>
            <p:cNvSpPr/>
            <p:nvPr/>
          </p:nvSpPr>
          <p:spPr>
            <a:xfrm>
              <a:off x="3825413" y="3967918"/>
              <a:ext cx="43677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A3F08B2E-63CA-4F64-A8AA-207CF120B72A}"/>
              </a:ext>
            </a:extLst>
          </p:cNvPr>
          <p:cNvCxnSpPr>
            <a:cxnSpLocks/>
          </p:cNvCxnSpPr>
          <p:nvPr/>
        </p:nvCxnSpPr>
        <p:spPr>
          <a:xfrm>
            <a:off x="252707" y="4369494"/>
            <a:ext cx="755207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3" name="표 192">
            <a:extLst>
              <a:ext uri="{FF2B5EF4-FFF2-40B4-BE49-F238E27FC236}">
                <a16:creationId xmlns:a16="http://schemas.microsoft.com/office/drawing/2014/main" id="{8F174000-8B10-4817-B052-09F250403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92979"/>
              </p:ext>
            </p:extLst>
          </p:nvPr>
        </p:nvGraphicFramePr>
        <p:xfrm>
          <a:off x="2307155" y="5531160"/>
          <a:ext cx="354562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◀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552B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00552B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이중 물결 193">
            <a:extLst>
              <a:ext uri="{FF2B5EF4-FFF2-40B4-BE49-F238E27FC236}">
                <a16:creationId xmlns:a16="http://schemas.microsoft.com/office/drawing/2014/main" id="{B779E5C6-756B-4A01-88B4-B29ACB25AC09}"/>
              </a:ext>
            </a:extLst>
          </p:cNvPr>
          <p:cNvSpPr/>
          <p:nvPr/>
        </p:nvSpPr>
        <p:spPr>
          <a:xfrm>
            <a:off x="252707" y="5341253"/>
            <a:ext cx="7552074" cy="184900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생략</a:t>
            </a:r>
            <a:endParaRPr lang="ko-KR" altLang="en-US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8CB7D1A-0F0B-40F2-9A59-BC10478B4D35}"/>
              </a:ext>
            </a:extLst>
          </p:cNvPr>
          <p:cNvGrpSpPr/>
          <p:nvPr/>
        </p:nvGrpSpPr>
        <p:grpSpPr>
          <a:xfrm>
            <a:off x="7350564" y="4123445"/>
            <a:ext cx="167649" cy="158642"/>
            <a:chOff x="9303812" y="3666252"/>
            <a:chExt cx="167649" cy="15864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09C7DC3-F092-4F23-BA6D-FC3D965D7EAF}"/>
                </a:ext>
              </a:extLst>
            </p:cNvPr>
            <p:cNvSpPr/>
            <p:nvPr/>
          </p:nvSpPr>
          <p:spPr>
            <a:xfrm>
              <a:off x="9303812" y="3666252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7E9186B-72E1-4501-9DCD-F951FC2F4EE9}"/>
                </a:ext>
              </a:extLst>
            </p:cNvPr>
            <p:cNvSpPr/>
            <p:nvPr/>
          </p:nvSpPr>
          <p:spPr>
            <a:xfrm>
              <a:off x="9399461" y="3666252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4B0F45-537A-4B6D-9614-5FFE315F0BD0}"/>
                </a:ext>
              </a:extLst>
            </p:cNvPr>
            <p:cNvSpPr/>
            <p:nvPr/>
          </p:nvSpPr>
          <p:spPr>
            <a:xfrm>
              <a:off x="9303812" y="3752894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AF908F0-9122-4B11-BB02-A51F97ADCA9E}"/>
                </a:ext>
              </a:extLst>
            </p:cNvPr>
            <p:cNvSpPr/>
            <p:nvPr/>
          </p:nvSpPr>
          <p:spPr>
            <a:xfrm>
              <a:off x="9399461" y="3752894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69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962" y="2294822"/>
            <a:ext cx="10972076" cy="1143246"/>
          </a:xfrm>
        </p:spPr>
        <p:txBody>
          <a:bodyPr/>
          <a:lstStyle/>
          <a:p>
            <a:pPr algn="l"/>
            <a:r>
              <a:rPr lang="ko-KR" altLang="en-US" dirty="0"/>
              <a:t>기타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68F0AA-74A7-4B1D-9D71-B448E3BE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695"/>
              </p:ext>
            </p:extLst>
          </p:nvPr>
        </p:nvGraphicFramePr>
        <p:xfrm>
          <a:off x="609962" y="3356992"/>
          <a:ext cx="640871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8712">
                  <a:extLst>
                    <a:ext uri="{9D8B030D-6E8A-4147-A177-3AD203B41FA5}">
                      <a16:colId xmlns:a16="http://schemas.microsoft.com/office/drawing/2014/main" val="163064808"/>
                    </a:ext>
                  </a:extLst>
                </a:gridCol>
              </a:tblGrid>
              <a:tr h="230046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관심차량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사이즈 조정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67722"/>
                  </a:ext>
                </a:extLst>
              </a:tr>
              <a:tr h="230046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&gt;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가입정보 간소화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간소화에 따른 회원정보 수정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96795"/>
                  </a:ext>
                </a:extLst>
              </a:tr>
              <a:tr h="230046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Quick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개선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차량 폰트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사이즈 조정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21278"/>
                  </a:ext>
                </a:extLst>
              </a:tr>
              <a:tr h="230046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오류사항 수정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간편로그인 오류 수정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82702"/>
                  </a:ext>
                </a:extLst>
              </a:tr>
              <a:tr h="230046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단지안내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단지소개 하단 컨텐츠 이미지 수정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27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573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33B7E-393F-45FA-9978-AA5E8C82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관심차량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076184A-4212-42AD-BA4F-754F01FE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2" y="549978"/>
            <a:ext cx="884272" cy="328615"/>
          </a:xfrm>
          <a:prstGeom prst="rect">
            <a:avLst/>
          </a:prstGeom>
          <a:noFill/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2F882EE4-2193-4303-8B55-9EAC67A14FB9}"/>
              </a:ext>
            </a:extLst>
          </p:cNvPr>
          <p:cNvGraphicFramePr>
            <a:graphicFrameLocks noGrp="1"/>
          </p:cNvGraphicFramePr>
          <p:nvPr/>
        </p:nvGraphicFramePr>
        <p:xfrm>
          <a:off x="243485" y="967959"/>
          <a:ext cx="7764228" cy="296647"/>
        </p:xfrm>
        <a:graphic>
          <a:graphicData uri="http://schemas.openxmlformats.org/drawingml/2006/table">
            <a:tbl>
              <a:tblPr/>
              <a:tblGrid>
                <a:gridCol w="862692">
                  <a:extLst>
                    <a:ext uri="{9D8B030D-6E8A-4147-A177-3AD203B41FA5}">
                      <a16:colId xmlns:a16="http://schemas.microsoft.com/office/drawing/2014/main" val="210911340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55693837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65885126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421012124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6407682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86661379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82705204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55654345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244793235"/>
                    </a:ext>
                  </a:extLst>
                </a:gridCol>
              </a:tblGrid>
              <a:tr h="29664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홈서비스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내차구매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내차판매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안심서비스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고객지킴이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단지안내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매거진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</a:tbl>
          </a:graphicData>
        </a:graphic>
      </p:graphicFrame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7367F6-E286-4DCD-B5DE-1A7BDB171833}"/>
              </a:ext>
            </a:extLst>
          </p:cNvPr>
          <p:cNvCxnSpPr>
            <a:cxnSpLocks/>
          </p:cNvCxnSpPr>
          <p:nvPr/>
        </p:nvCxnSpPr>
        <p:spPr>
          <a:xfrm>
            <a:off x="57598" y="952720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0A7D596-0AF5-4EBA-8229-94AA244099FF}"/>
              </a:ext>
            </a:extLst>
          </p:cNvPr>
          <p:cNvCxnSpPr>
            <a:cxnSpLocks/>
          </p:cNvCxnSpPr>
          <p:nvPr/>
        </p:nvCxnSpPr>
        <p:spPr>
          <a:xfrm>
            <a:off x="57598" y="1283963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3CE811B5-9DD2-4A03-8793-DC5D626E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" y="1033764"/>
            <a:ext cx="236442" cy="161912"/>
          </a:xfrm>
          <a:prstGeom prst="rect">
            <a:avLst/>
          </a:prstGeom>
        </p:spPr>
      </p:pic>
      <p:grpSp>
        <p:nvGrpSpPr>
          <p:cNvPr id="69" name="그룹 58">
            <a:extLst>
              <a:ext uri="{FF2B5EF4-FFF2-40B4-BE49-F238E27FC236}">
                <a16:creationId xmlns:a16="http://schemas.microsoft.com/office/drawing/2014/main" id="{1F64F9FB-8373-4B6A-A98D-AC29233D031C}"/>
              </a:ext>
            </a:extLst>
          </p:cNvPr>
          <p:cNvGrpSpPr/>
          <p:nvPr/>
        </p:nvGrpSpPr>
        <p:grpSpPr>
          <a:xfrm>
            <a:off x="5713106" y="610637"/>
            <a:ext cx="168247" cy="166771"/>
            <a:chOff x="1480484" y="1892029"/>
            <a:chExt cx="155136" cy="15377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51A497-9466-48F3-932D-6A0C9672FD28}"/>
                </a:ext>
              </a:extLst>
            </p:cNvPr>
            <p:cNvSpPr/>
            <p:nvPr/>
          </p:nvSpPr>
          <p:spPr>
            <a:xfrm>
              <a:off x="1480484" y="1892029"/>
              <a:ext cx="132778" cy="13277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88A8EB8-8EF0-4849-99CA-02770284BCD1}"/>
                </a:ext>
              </a:extLst>
            </p:cNvPr>
            <p:cNvCxnSpPr/>
            <p:nvPr/>
          </p:nvCxnSpPr>
          <p:spPr>
            <a:xfrm rot="16200000" flipH="1">
              <a:off x="1599620" y="2009804"/>
              <a:ext cx="36000" cy="36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29">
            <a:extLst>
              <a:ext uri="{FF2B5EF4-FFF2-40B4-BE49-F238E27FC236}">
                <a16:creationId xmlns:a16="http://schemas.microsoft.com/office/drawing/2014/main" id="{40AAE069-E128-4FF6-8EE2-1B9672A90A06}"/>
              </a:ext>
            </a:extLst>
          </p:cNvPr>
          <p:cNvSpPr txBox="1"/>
          <p:nvPr/>
        </p:nvSpPr>
        <p:spPr>
          <a:xfrm>
            <a:off x="3368496" y="570912"/>
            <a:ext cx="228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</a:rPr>
              <a:t>모델명 또는 차량번호로 검색해주세요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41A2A31-FEF6-42EB-A458-7E324BE8BCF9}"/>
              </a:ext>
            </a:extLst>
          </p:cNvPr>
          <p:cNvCxnSpPr>
            <a:cxnSpLocks/>
          </p:cNvCxnSpPr>
          <p:nvPr/>
        </p:nvCxnSpPr>
        <p:spPr>
          <a:xfrm>
            <a:off x="3445138" y="854197"/>
            <a:ext cx="252071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87F5B30-C754-4FD7-B358-3443C242EA22}"/>
              </a:ext>
            </a:extLst>
          </p:cNvPr>
          <p:cNvSpPr txBox="1"/>
          <p:nvPr/>
        </p:nvSpPr>
        <p:spPr>
          <a:xfrm>
            <a:off x="5599716" y="613343"/>
            <a:ext cx="2280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로그아웃 </a:t>
            </a:r>
            <a:r>
              <a:rPr lang="en-US" altLang="ko-KR" sz="800" dirty="0"/>
              <a:t>|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| </a:t>
            </a:r>
            <a:r>
              <a:rPr lang="ko-KR" altLang="en-US" sz="800" dirty="0"/>
              <a:t>고객센터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8DA69B-E3E3-4FD6-A646-210BA73B6C29}"/>
              </a:ext>
            </a:extLst>
          </p:cNvPr>
          <p:cNvCxnSpPr/>
          <p:nvPr/>
        </p:nvCxnSpPr>
        <p:spPr>
          <a:xfrm>
            <a:off x="387948" y="952719"/>
            <a:ext cx="0" cy="3303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C21453DE-42FE-4296-B157-38BBF06C6799}"/>
              </a:ext>
            </a:extLst>
          </p:cNvPr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9FC8896B-5C48-4D86-A768-2B85B92C4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66599"/>
              </p:ext>
            </p:extLst>
          </p:nvPr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rgbClr val="00552B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rgbClr val="00552B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BA5689D-BA5E-4031-892D-F81ADBE1E6DA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7" name="모서리가 둥근 직사각형 1">
              <a:extLst>
                <a:ext uri="{FF2B5EF4-FFF2-40B4-BE49-F238E27FC236}">
                  <a16:creationId xmlns:a16="http://schemas.microsoft.com/office/drawing/2014/main" id="{7B7D2767-0C62-4CA4-B817-4F17347432FF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8" name="모서리가 둥근 직사각형 87">
              <a:extLst>
                <a:ext uri="{FF2B5EF4-FFF2-40B4-BE49-F238E27FC236}">
                  <a16:creationId xmlns:a16="http://schemas.microsoft.com/office/drawing/2014/main" id="{4BD39F8C-C4B7-4450-8FE9-C14761513917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9" name="모서리가 둥근 직사각형 88">
              <a:extLst>
                <a:ext uri="{FF2B5EF4-FFF2-40B4-BE49-F238E27FC236}">
                  <a16:creationId xmlns:a16="http://schemas.microsoft.com/office/drawing/2014/main" id="{F47FACD7-362F-44FA-8B93-7286ECA38785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5E43331-D5A3-4443-8656-2EFCFFB26A16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78C8020-0852-4410-81B5-102B8B76AE57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FDF3B2DD-DDA1-403B-A178-93347F1E6E02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1A31CDE1-0B54-408F-B1FA-E76DFE13BDAB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E2B39A3-969F-4996-8C86-94850F5FD7D4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9C21D97-5694-4600-82D3-356B3668F592}"/>
              </a:ext>
            </a:extLst>
          </p:cNvPr>
          <p:cNvSpPr/>
          <p:nvPr/>
        </p:nvSpPr>
        <p:spPr>
          <a:xfrm>
            <a:off x="3958115" y="2398285"/>
            <a:ext cx="345678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lnSpc>
                <a:spcPct val="150000"/>
              </a:lnSpc>
              <a:defRPr/>
            </a:pPr>
            <a:r>
              <a:rPr lang="ko-KR" altLang="en-US" sz="800" b="1" spc="-150" dirty="0" err="1">
                <a:solidFill>
                  <a:srgbClr val="00552B"/>
                </a:solidFill>
                <a:latin typeface="+mj-ea"/>
              </a:rPr>
              <a:t>등록순</a:t>
            </a:r>
            <a:r>
              <a:rPr lang="ko-KR" altLang="en-US" sz="800" b="1" spc="-15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lang="ko-KR" altLang="en-US" sz="800" spc="-150" dirty="0">
                <a:latin typeface="+mj-ea"/>
              </a:rPr>
              <a:t>가격                                주행거리                               연식                   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90DCA53-31CB-4C6A-B242-1F879A5C4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59901"/>
              </p:ext>
            </p:extLst>
          </p:nvPr>
        </p:nvGraphicFramePr>
        <p:xfrm>
          <a:off x="261074" y="2706760"/>
          <a:ext cx="7484960" cy="102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422">
                  <a:extLst>
                    <a:ext uri="{9D8B030D-6E8A-4147-A177-3AD203B41FA5}">
                      <a16:colId xmlns:a16="http://schemas.microsoft.com/office/drawing/2014/main" val="2074519692"/>
                    </a:ext>
                  </a:extLst>
                </a:gridCol>
                <a:gridCol w="49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894">
                  <a:extLst>
                    <a:ext uri="{9D8B030D-6E8A-4147-A177-3AD203B41FA5}">
                      <a16:colId xmlns:a16="http://schemas.microsoft.com/office/drawing/2014/main" val="2097334505"/>
                    </a:ext>
                  </a:extLst>
                </a:gridCol>
              </a:tblGrid>
              <a:tr h="10222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 뉴 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K7 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 </a:t>
                      </a:r>
                      <a:r>
                        <a:rPr lang="en-US" altLang="ko-KR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GDi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리미티드</a:t>
                      </a:r>
                      <a:r>
                        <a:rPr lang="ko-KR" altLang="en-US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에디션</a:t>
                      </a:r>
                      <a:endParaRPr lang="en-US" altLang="ko-KR" sz="900" b="1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800" b="0" spc="0" baseline="0" dirty="0" err="1">
                          <a:solidFill>
                            <a:schemeClr val="tx1"/>
                          </a:solidFill>
                        </a:rPr>
                        <a:t>년식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2,421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km | 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</a:rPr>
                        <a:t>가솔린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rgbClr val="00552B"/>
                          </a:solidFill>
                        </a:rPr>
                        <a:t>1,405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만원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b="1" u="none" baseline="0" dirty="0">
                          <a:solidFill>
                            <a:srgbClr val="00552B"/>
                          </a:solidFill>
                        </a:rPr>
                        <a:t>24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7FBDC95-E71D-4F0D-AAE9-16FD7DF705D3}"/>
              </a:ext>
            </a:extLst>
          </p:cNvPr>
          <p:cNvSpPr/>
          <p:nvPr/>
        </p:nvSpPr>
        <p:spPr>
          <a:xfrm>
            <a:off x="261076" y="2770442"/>
            <a:ext cx="1271352" cy="957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spc="-150" dirty="0">
                <a:latin typeface="+mj-ea"/>
              </a:rPr>
              <a:t>차량 </a:t>
            </a:r>
            <a:r>
              <a:rPr lang="en-US" altLang="ko-KR" sz="900" spc="-150" dirty="0">
                <a:latin typeface="+mj-ea"/>
              </a:rPr>
              <a:t>IMAGE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AAA7664-5D17-472A-85EB-CB84C935329B}"/>
              </a:ext>
            </a:extLst>
          </p:cNvPr>
          <p:cNvGrpSpPr/>
          <p:nvPr/>
        </p:nvGrpSpPr>
        <p:grpSpPr>
          <a:xfrm>
            <a:off x="1269187" y="2805502"/>
            <a:ext cx="215531" cy="215531"/>
            <a:chOff x="2881793" y="3493808"/>
            <a:chExt cx="485103" cy="48510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9BFEEEB-4CCB-465E-AC87-574071C739D3}"/>
                </a:ext>
              </a:extLst>
            </p:cNvPr>
            <p:cNvSpPr/>
            <p:nvPr/>
          </p:nvSpPr>
          <p:spPr>
            <a:xfrm>
              <a:off x="2881793" y="3493808"/>
              <a:ext cx="485103" cy="485103"/>
            </a:xfrm>
            <a:prstGeom prst="ellipse">
              <a:avLst/>
            </a:prstGeom>
            <a:solidFill>
              <a:schemeClr val="bg1">
                <a:lumMod val="75000"/>
                <a:alpha val="68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F0E88D49-8544-4FAC-A907-D04FA475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6198" y="3609822"/>
              <a:ext cx="336293" cy="253075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579C2A6-6136-4DDB-8261-19CB6E6189D9}"/>
              </a:ext>
            </a:extLst>
          </p:cNvPr>
          <p:cNvGrpSpPr/>
          <p:nvPr/>
        </p:nvGrpSpPr>
        <p:grpSpPr>
          <a:xfrm>
            <a:off x="1644745" y="3231550"/>
            <a:ext cx="1959762" cy="223330"/>
            <a:chOff x="3825413" y="3967918"/>
            <a:chExt cx="1959762" cy="22333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E0FD739-2DDE-4362-A2C0-D48FC3F755D5}"/>
                </a:ext>
              </a:extLst>
            </p:cNvPr>
            <p:cNvGrpSpPr/>
            <p:nvPr/>
          </p:nvGrpSpPr>
          <p:grpSpPr>
            <a:xfrm>
              <a:off x="4302357" y="3975248"/>
              <a:ext cx="1482818" cy="216000"/>
              <a:chOff x="4302357" y="2565797"/>
              <a:chExt cx="1482818" cy="216000"/>
            </a:xfrm>
          </p:grpSpPr>
          <p:sp>
            <p:nvSpPr>
              <p:cNvPr id="113" name="모서리가 둥근 직사각형 378">
                <a:extLst>
                  <a:ext uri="{FF2B5EF4-FFF2-40B4-BE49-F238E27FC236}">
                    <a16:creationId xmlns:a16="http://schemas.microsoft.com/office/drawing/2014/main" id="{884FFF2F-7D8C-4EA0-8B39-F7BCB57C4D8C}"/>
                  </a:ext>
                </a:extLst>
              </p:cNvPr>
              <p:cNvSpPr/>
              <p:nvPr/>
            </p:nvSpPr>
            <p:spPr>
              <a:xfrm>
                <a:off x="4302357" y="2565797"/>
                <a:ext cx="396000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  <p:sp>
            <p:nvSpPr>
              <p:cNvPr id="114" name="모서리가 둥근 직사각형 379">
                <a:extLst>
                  <a:ext uri="{FF2B5EF4-FFF2-40B4-BE49-F238E27FC236}">
                    <a16:creationId xmlns:a16="http://schemas.microsoft.com/office/drawing/2014/main" id="{5F14FD2D-0392-45E8-9977-45EA5CE509E0}"/>
                  </a:ext>
                </a:extLst>
              </p:cNvPr>
              <p:cNvSpPr/>
              <p:nvPr/>
            </p:nvSpPr>
            <p:spPr>
              <a:xfrm>
                <a:off x="5281119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115" name="모서리가 둥근 직사각형 380">
                <a:extLst>
                  <a:ext uri="{FF2B5EF4-FFF2-40B4-BE49-F238E27FC236}">
                    <a16:creationId xmlns:a16="http://schemas.microsoft.com/office/drawing/2014/main" id="{9C6F1E93-2584-409B-BDEC-649D08AB3712}"/>
                  </a:ext>
                </a:extLst>
              </p:cNvPr>
              <p:cNvSpPr/>
              <p:nvPr/>
            </p:nvSpPr>
            <p:spPr>
              <a:xfrm>
                <a:off x="4741901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</p:grpSp>
        <p:sp>
          <p:nvSpPr>
            <p:cNvPr id="112" name="모서리가 둥근 직사각형 197">
              <a:extLst>
                <a:ext uri="{FF2B5EF4-FFF2-40B4-BE49-F238E27FC236}">
                  <a16:creationId xmlns:a16="http://schemas.microsoft.com/office/drawing/2014/main" id="{CF57D4AA-40D3-4C50-8458-D8EFDEDC4318}"/>
                </a:ext>
              </a:extLst>
            </p:cNvPr>
            <p:cNvSpPr/>
            <p:nvPr/>
          </p:nvSpPr>
          <p:spPr>
            <a:xfrm>
              <a:off x="3825413" y="3967918"/>
              <a:ext cx="43677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  <p:graphicFrame>
        <p:nvGraphicFramePr>
          <p:cNvPr id="116" name="표 4">
            <a:extLst>
              <a:ext uri="{FF2B5EF4-FFF2-40B4-BE49-F238E27FC236}">
                <a16:creationId xmlns:a16="http://schemas.microsoft.com/office/drawing/2014/main" id="{BC6B30E5-A1E2-4641-A254-0D195CDA7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10250"/>
              </p:ext>
            </p:extLst>
          </p:nvPr>
        </p:nvGraphicFramePr>
        <p:xfrm>
          <a:off x="6663029" y="2434890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117" name="표 4">
            <a:extLst>
              <a:ext uri="{FF2B5EF4-FFF2-40B4-BE49-F238E27FC236}">
                <a16:creationId xmlns:a16="http://schemas.microsoft.com/office/drawing/2014/main" id="{BEFBBA09-96DE-4F36-B00A-872316444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37935"/>
              </p:ext>
            </p:extLst>
          </p:nvPr>
        </p:nvGraphicFramePr>
        <p:xfrm>
          <a:off x="7407880" y="2434890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118" name="표 4">
            <a:extLst>
              <a:ext uri="{FF2B5EF4-FFF2-40B4-BE49-F238E27FC236}">
                <a16:creationId xmlns:a16="http://schemas.microsoft.com/office/drawing/2014/main" id="{BD913800-626A-4971-B904-87D6E181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5120"/>
              </p:ext>
            </p:extLst>
          </p:nvPr>
        </p:nvGraphicFramePr>
        <p:xfrm>
          <a:off x="5794434" y="2434890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126CCE9C-5A29-4918-9823-E9A6588CF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67898"/>
              </p:ext>
            </p:extLst>
          </p:nvPr>
        </p:nvGraphicFramePr>
        <p:xfrm>
          <a:off x="261074" y="3748725"/>
          <a:ext cx="7484960" cy="102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422">
                  <a:extLst>
                    <a:ext uri="{9D8B030D-6E8A-4147-A177-3AD203B41FA5}">
                      <a16:colId xmlns:a16="http://schemas.microsoft.com/office/drawing/2014/main" val="2074519692"/>
                    </a:ext>
                  </a:extLst>
                </a:gridCol>
                <a:gridCol w="49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894">
                  <a:extLst>
                    <a:ext uri="{9D8B030D-6E8A-4147-A177-3AD203B41FA5}">
                      <a16:colId xmlns:a16="http://schemas.microsoft.com/office/drawing/2014/main" val="2097334505"/>
                    </a:ext>
                  </a:extLst>
                </a:gridCol>
              </a:tblGrid>
              <a:tr h="10222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 뉴 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K7 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 </a:t>
                      </a:r>
                      <a:r>
                        <a:rPr lang="en-US" altLang="ko-KR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GDi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리미티드</a:t>
                      </a:r>
                      <a:r>
                        <a:rPr lang="ko-KR" altLang="en-US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에디션</a:t>
                      </a:r>
                      <a:endParaRPr lang="en-US" altLang="ko-KR" sz="900" b="1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800" b="0" spc="0" baseline="0" dirty="0" err="1">
                          <a:solidFill>
                            <a:schemeClr val="tx1"/>
                          </a:solidFill>
                        </a:rPr>
                        <a:t>년식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2,421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km | 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</a:rPr>
                        <a:t>가솔린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rgbClr val="00552B"/>
                          </a:solidFill>
                        </a:rPr>
                        <a:t>1,405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만원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b="1" u="none" baseline="0" dirty="0">
                          <a:solidFill>
                            <a:srgbClr val="00552B"/>
                          </a:solidFill>
                        </a:rPr>
                        <a:t>24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080D6EC-87E4-41D1-B272-BCD6B2B9EFC0}"/>
              </a:ext>
            </a:extLst>
          </p:cNvPr>
          <p:cNvSpPr/>
          <p:nvPr/>
        </p:nvSpPr>
        <p:spPr>
          <a:xfrm>
            <a:off x="261076" y="3812407"/>
            <a:ext cx="1271352" cy="957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spc="-150" dirty="0">
                <a:latin typeface="+mj-ea"/>
              </a:rPr>
              <a:t>차량 </a:t>
            </a:r>
            <a:r>
              <a:rPr lang="en-US" altLang="ko-KR" sz="900" spc="-150" dirty="0">
                <a:latin typeface="+mj-ea"/>
              </a:rPr>
              <a:t>IMAGE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37074BC-173B-4D06-B909-E4310C631891}"/>
              </a:ext>
            </a:extLst>
          </p:cNvPr>
          <p:cNvGrpSpPr/>
          <p:nvPr/>
        </p:nvGrpSpPr>
        <p:grpSpPr>
          <a:xfrm>
            <a:off x="1269187" y="3847467"/>
            <a:ext cx="215531" cy="215531"/>
            <a:chOff x="2881793" y="3493808"/>
            <a:chExt cx="485103" cy="48510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93CEBD77-3D97-4B9E-9CBC-4A1D7634B5A5}"/>
                </a:ext>
              </a:extLst>
            </p:cNvPr>
            <p:cNvSpPr/>
            <p:nvPr/>
          </p:nvSpPr>
          <p:spPr>
            <a:xfrm>
              <a:off x="2881793" y="3493808"/>
              <a:ext cx="485103" cy="485103"/>
            </a:xfrm>
            <a:prstGeom prst="ellipse">
              <a:avLst/>
            </a:prstGeom>
            <a:solidFill>
              <a:schemeClr val="bg1">
                <a:lumMod val="75000"/>
                <a:alpha val="68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D5A90B87-8260-4FA4-9DBD-AD9B657E4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6198" y="3609822"/>
              <a:ext cx="336293" cy="253075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A124C0C-0C53-437D-B19D-9DA9E5EECA39}"/>
              </a:ext>
            </a:extLst>
          </p:cNvPr>
          <p:cNvGrpSpPr/>
          <p:nvPr/>
        </p:nvGrpSpPr>
        <p:grpSpPr>
          <a:xfrm>
            <a:off x="1644745" y="4273515"/>
            <a:ext cx="1959762" cy="223330"/>
            <a:chOff x="3825413" y="3967918"/>
            <a:chExt cx="1959762" cy="22333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E7B34B06-B17B-40D8-80CF-CE21B1C42AE7}"/>
                </a:ext>
              </a:extLst>
            </p:cNvPr>
            <p:cNvGrpSpPr/>
            <p:nvPr/>
          </p:nvGrpSpPr>
          <p:grpSpPr>
            <a:xfrm>
              <a:off x="4302357" y="3975248"/>
              <a:ext cx="1482818" cy="216000"/>
              <a:chOff x="4302357" y="2565797"/>
              <a:chExt cx="1482818" cy="216000"/>
            </a:xfrm>
          </p:grpSpPr>
          <p:sp>
            <p:nvSpPr>
              <p:cNvPr id="142" name="모서리가 둥근 직사각형 378">
                <a:extLst>
                  <a:ext uri="{FF2B5EF4-FFF2-40B4-BE49-F238E27FC236}">
                    <a16:creationId xmlns:a16="http://schemas.microsoft.com/office/drawing/2014/main" id="{A5656254-BF00-4DBA-A959-6508536A8BC2}"/>
                  </a:ext>
                </a:extLst>
              </p:cNvPr>
              <p:cNvSpPr/>
              <p:nvPr/>
            </p:nvSpPr>
            <p:spPr>
              <a:xfrm>
                <a:off x="4302357" y="2565797"/>
                <a:ext cx="396000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  <p:sp>
            <p:nvSpPr>
              <p:cNvPr id="143" name="모서리가 둥근 직사각형 379">
                <a:extLst>
                  <a:ext uri="{FF2B5EF4-FFF2-40B4-BE49-F238E27FC236}">
                    <a16:creationId xmlns:a16="http://schemas.microsoft.com/office/drawing/2014/main" id="{1E75A418-4B12-41BF-88B6-57C2473CB7C1}"/>
                  </a:ext>
                </a:extLst>
              </p:cNvPr>
              <p:cNvSpPr/>
              <p:nvPr/>
            </p:nvSpPr>
            <p:spPr>
              <a:xfrm>
                <a:off x="5281119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144" name="모서리가 둥근 직사각형 380">
                <a:extLst>
                  <a:ext uri="{FF2B5EF4-FFF2-40B4-BE49-F238E27FC236}">
                    <a16:creationId xmlns:a16="http://schemas.microsoft.com/office/drawing/2014/main" id="{AAD31A74-FDF7-4BE0-9170-B5025B2031EC}"/>
                  </a:ext>
                </a:extLst>
              </p:cNvPr>
              <p:cNvSpPr/>
              <p:nvPr/>
            </p:nvSpPr>
            <p:spPr>
              <a:xfrm>
                <a:off x="4741901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</p:grpSp>
        <p:sp>
          <p:nvSpPr>
            <p:cNvPr id="141" name="모서리가 둥근 직사각형 197">
              <a:extLst>
                <a:ext uri="{FF2B5EF4-FFF2-40B4-BE49-F238E27FC236}">
                  <a16:creationId xmlns:a16="http://schemas.microsoft.com/office/drawing/2014/main" id="{74E83AF5-F274-40AA-8CC9-D7ACAA636940}"/>
                </a:ext>
              </a:extLst>
            </p:cNvPr>
            <p:cNvSpPr/>
            <p:nvPr/>
          </p:nvSpPr>
          <p:spPr>
            <a:xfrm>
              <a:off x="3825413" y="3967918"/>
              <a:ext cx="43677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5A1400BC-BD3A-42D9-90EC-B3D501EBF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34380"/>
              </p:ext>
            </p:extLst>
          </p:nvPr>
        </p:nvGraphicFramePr>
        <p:xfrm>
          <a:off x="261072" y="4781698"/>
          <a:ext cx="7484960" cy="102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424">
                  <a:extLst>
                    <a:ext uri="{9D8B030D-6E8A-4147-A177-3AD203B41FA5}">
                      <a16:colId xmlns:a16="http://schemas.microsoft.com/office/drawing/2014/main" val="2074519692"/>
                    </a:ext>
                  </a:extLst>
                </a:gridCol>
                <a:gridCol w="498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894">
                  <a:extLst>
                    <a:ext uri="{9D8B030D-6E8A-4147-A177-3AD203B41FA5}">
                      <a16:colId xmlns:a16="http://schemas.microsoft.com/office/drawing/2014/main" val="2097334505"/>
                    </a:ext>
                  </a:extLst>
                </a:gridCol>
              </a:tblGrid>
              <a:tr h="10222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 뉴 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K7 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 </a:t>
                      </a:r>
                      <a:r>
                        <a:rPr lang="en-US" altLang="ko-KR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GDi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리미티드</a:t>
                      </a:r>
                      <a:r>
                        <a:rPr lang="ko-KR" altLang="en-US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에디션</a:t>
                      </a:r>
                      <a:endParaRPr lang="en-US" altLang="ko-KR" sz="900" b="1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800" b="0" spc="0" baseline="0" dirty="0" err="1">
                          <a:solidFill>
                            <a:schemeClr val="tx1"/>
                          </a:solidFill>
                        </a:rPr>
                        <a:t>년식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2,421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km | 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</a:rPr>
                        <a:t>가솔린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rgbClr val="00552B"/>
                          </a:solidFill>
                        </a:rPr>
                        <a:t>1,405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만원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b="1" u="none" baseline="0" dirty="0">
                          <a:solidFill>
                            <a:srgbClr val="00552B"/>
                          </a:solidFill>
                        </a:rPr>
                        <a:t>24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9194E9C-9F22-4591-92AC-DF35179B25BF}"/>
              </a:ext>
            </a:extLst>
          </p:cNvPr>
          <p:cNvSpPr/>
          <p:nvPr/>
        </p:nvSpPr>
        <p:spPr>
          <a:xfrm>
            <a:off x="261074" y="4845380"/>
            <a:ext cx="1271352" cy="957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spc="-150" dirty="0">
                <a:latin typeface="+mj-ea"/>
              </a:rPr>
              <a:t>차량 </a:t>
            </a:r>
            <a:r>
              <a:rPr lang="en-US" altLang="ko-KR" sz="900" spc="-150" dirty="0">
                <a:latin typeface="+mj-ea"/>
              </a:rPr>
              <a:t>IMAGE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64A42A-FED0-49BE-8DD3-188FD885BA57}"/>
              </a:ext>
            </a:extLst>
          </p:cNvPr>
          <p:cNvGrpSpPr/>
          <p:nvPr/>
        </p:nvGrpSpPr>
        <p:grpSpPr>
          <a:xfrm>
            <a:off x="1269185" y="4880440"/>
            <a:ext cx="215531" cy="215531"/>
            <a:chOff x="2881793" y="3493808"/>
            <a:chExt cx="485103" cy="485103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6598DE5D-A2B6-431B-8AB5-6FAAFB3CAC4D}"/>
                </a:ext>
              </a:extLst>
            </p:cNvPr>
            <p:cNvSpPr/>
            <p:nvPr/>
          </p:nvSpPr>
          <p:spPr>
            <a:xfrm>
              <a:off x="2881793" y="3493808"/>
              <a:ext cx="485103" cy="485103"/>
            </a:xfrm>
            <a:prstGeom prst="ellipse">
              <a:avLst/>
            </a:prstGeom>
            <a:solidFill>
              <a:schemeClr val="bg1">
                <a:lumMod val="75000"/>
                <a:alpha val="68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A69B8435-84C9-4901-8DE0-015650DA9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6198" y="3609822"/>
              <a:ext cx="336293" cy="253075"/>
            </a:xfrm>
            <a:prstGeom prst="rect">
              <a:avLst/>
            </a:prstGeom>
          </p:spPr>
        </p:pic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9AEB570-F187-4118-AE00-2ACDA4EC298F}"/>
              </a:ext>
            </a:extLst>
          </p:cNvPr>
          <p:cNvGrpSpPr/>
          <p:nvPr/>
        </p:nvGrpSpPr>
        <p:grpSpPr>
          <a:xfrm>
            <a:off x="1644743" y="5306488"/>
            <a:ext cx="1959762" cy="223330"/>
            <a:chOff x="3825413" y="3967918"/>
            <a:chExt cx="1959762" cy="223330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68A9FB2B-0A25-4F01-A089-01816EAC4638}"/>
                </a:ext>
              </a:extLst>
            </p:cNvPr>
            <p:cNvGrpSpPr/>
            <p:nvPr/>
          </p:nvGrpSpPr>
          <p:grpSpPr>
            <a:xfrm>
              <a:off x="4302357" y="3975248"/>
              <a:ext cx="1482818" cy="216000"/>
              <a:chOff x="4302357" y="2565797"/>
              <a:chExt cx="1482818" cy="216000"/>
            </a:xfrm>
          </p:grpSpPr>
          <p:sp>
            <p:nvSpPr>
              <p:cNvPr id="158" name="모서리가 둥근 직사각형 378">
                <a:extLst>
                  <a:ext uri="{FF2B5EF4-FFF2-40B4-BE49-F238E27FC236}">
                    <a16:creationId xmlns:a16="http://schemas.microsoft.com/office/drawing/2014/main" id="{841AE277-7C00-4553-B3EC-77E5988D568B}"/>
                  </a:ext>
                </a:extLst>
              </p:cNvPr>
              <p:cNvSpPr/>
              <p:nvPr/>
            </p:nvSpPr>
            <p:spPr>
              <a:xfrm>
                <a:off x="4302357" y="2565797"/>
                <a:ext cx="396000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  <p:sp>
            <p:nvSpPr>
              <p:cNvPr id="159" name="모서리가 둥근 직사각형 379">
                <a:extLst>
                  <a:ext uri="{FF2B5EF4-FFF2-40B4-BE49-F238E27FC236}">
                    <a16:creationId xmlns:a16="http://schemas.microsoft.com/office/drawing/2014/main" id="{006D3C9A-35A4-42CD-9720-0ED8FD15D284}"/>
                  </a:ext>
                </a:extLst>
              </p:cNvPr>
              <p:cNvSpPr/>
              <p:nvPr/>
            </p:nvSpPr>
            <p:spPr>
              <a:xfrm>
                <a:off x="5281119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160" name="모서리가 둥근 직사각형 380">
                <a:extLst>
                  <a:ext uri="{FF2B5EF4-FFF2-40B4-BE49-F238E27FC236}">
                    <a16:creationId xmlns:a16="http://schemas.microsoft.com/office/drawing/2014/main" id="{D0DD2E5A-55F4-480C-91DE-6ED2CD8ECFA1}"/>
                  </a:ext>
                </a:extLst>
              </p:cNvPr>
              <p:cNvSpPr/>
              <p:nvPr/>
            </p:nvSpPr>
            <p:spPr>
              <a:xfrm>
                <a:off x="4741901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</p:grpSp>
        <p:sp>
          <p:nvSpPr>
            <p:cNvPr id="157" name="모서리가 둥근 직사각형 197">
              <a:extLst>
                <a:ext uri="{FF2B5EF4-FFF2-40B4-BE49-F238E27FC236}">
                  <a16:creationId xmlns:a16="http://schemas.microsoft.com/office/drawing/2014/main" id="{27B2F353-F0EC-4413-8660-EE99DD4EB90E}"/>
                </a:ext>
              </a:extLst>
            </p:cNvPr>
            <p:cNvSpPr/>
            <p:nvPr/>
          </p:nvSpPr>
          <p:spPr>
            <a:xfrm>
              <a:off x="3825413" y="3967918"/>
              <a:ext cx="43677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  <p:sp>
        <p:nvSpPr>
          <p:cNvPr id="161" name="이중 물결 160">
            <a:extLst>
              <a:ext uri="{FF2B5EF4-FFF2-40B4-BE49-F238E27FC236}">
                <a16:creationId xmlns:a16="http://schemas.microsoft.com/office/drawing/2014/main" id="{59024F1F-63F9-4474-ABF6-FCDAE3B34B96}"/>
              </a:ext>
            </a:extLst>
          </p:cNvPr>
          <p:cNvSpPr/>
          <p:nvPr/>
        </p:nvSpPr>
        <p:spPr>
          <a:xfrm>
            <a:off x="261072" y="5746333"/>
            <a:ext cx="7484960" cy="239554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생략</a:t>
            </a:r>
            <a:endParaRPr lang="ko-KR" altLang="en-US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96AE41E-84F7-4EF3-BC77-808FF038F909}"/>
              </a:ext>
            </a:extLst>
          </p:cNvPr>
          <p:cNvSpPr/>
          <p:nvPr/>
        </p:nvSpPr>
        <p:spPr>
          <a:xfrm>
            <a:off x="174026" y="2382014"/>
            <a:ext cx="2214578" cy="28575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000" b="1" dirty="0">
                <a:latin typeface="+mj-ea"/>
              </a:rPr>
              <a:t>총 </a:t>
            </a:r>
            <a:r>
              <a:rPr lang="en-US" altLang="ko-KR" sz="1100" b="1" dirty="0">
                <a:solidFill>
                  <a:srgbClr val="00552B"/>
                </a:solidFill>
                <a:latin typeface="+mj-ea"/>
              </a:rPr>
              <a:t>5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000" b="1" dirty="0">
                <a:latin typeface="+mj-ea"/>
              </a:rPr>
              <a:t>대</a:t>
            </a:r>
            <a:endParaRPr lang="ko-KR" altLang="en-US" sz="1000" dirty="0">
              <a:latin typeface="+mj-ea"/>
            </a:endParaRPr>
          </a:p>
        </p:txBody>
      </p:sp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5E7DDC24-F60A-4942-A416-D238F3D82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06619"/>
              </p:ext>
            </p:extLst>
          </p:nvPr>
        </p:nvGraphicFramePr>
        <p:xfrm>
          <a:off x="2296689" y="6056092"/>
          <a:ext cx="354562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8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◀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552B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00552B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8423DEF-6835-47B1-BD6A-243C8D5EAEB5}"/>
              </a:ext>
            </a:extLst>
          </p:cNvPr>
          <p:cNvGrpSpPr/>
          <p:nvPr/>
        </p:nvGrpSpPr>
        <p:grpSpPr>
          <a:xfrm>
            <a:off x="5976175" y="3111664"/>
            <a:ext cx="1602754" cy="313181"/>
            <a:chOff x="9048328" y="3993877"/>
            <a:chExt cx="1602754" cy="313181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B117169-6DB0-4BD5-9FA8-637DF2B4D484}"/>
                </a:ext>
              </a:extLst>
            </p:cNvPr>
            <p:cNvSpPr/>
            <p:nvPr/>
          </p:nvSpPr>
          <p:spPr>
            <a:xfrm>
              <a:off x="9048328" y="3993878"/>
              <a:ext cx="792088" cy="3131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 err="1">
                  <a:latin typeface="+mj-ea"/>
                </a:rPr>
                <a:t>관심차량</a:t>
              </a:r>
              <a:r>
                <a:rPr lang="ko-KR" altLang="en-US" sz="800" b="1" dirty="0">
                  <a:latin typeface="+mj-ea"/>
                </a:rPr>
                <a:t> 삭제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A5DE674-A92C-4A1E-9A00-07B3F33547F1}"/>
                </a:ext>
              </a:extLst>
            </p:cNvPr>
            <p:cNvSpPr/>
            <p:nvPr/>
          </p:nvSpPr>
          <p:spPr>
            <a:xfrm>
              <a:off x="9858994" y="3993877"/>
              <a:ext cx="792088" cy="3131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  <a:latin typeface="+mj-ea"/>
                </a:rPr>
                <a:t>비교함 추가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1105BA95-B538-4EF5-9400-04E747ADD7CB}"/>
              </a:ext>
            </a:extLst>
          </p:cNvPr>
          <p:cNvGrpSpPr/>
          <p:nvPr/>
        </p:nvGrpSpPr>
        <p:grpSpPr>
          <a:xfrm>
            <a:off x="5976175" y="4150660"/>
            <a:ext cx="1602754" cy="313181"/>
            <a:chOff x="9048328" y="3993877"/>
            <a:chExt cx="1602754" cy="313181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BD16BFB-8B11-4A83-BF8D-166C14B2D3AC}"/>
                </a:ext>
              </a:extLst>
            </p:cNvPr>
            <p:cNvSpPr/>
            <p:nvPr/>
          </p:nvSpPr>
          <p:spPr>
            <a:xfrm>
              <a:off x="9048328" y="3993878"/>
              <a:ext cx="792088" cy="3131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 err="1">
                  <a:latin typeface="+mj-ea"/>
                </a:rPr>
                <a:t>관심차량</a:t>
              </a:r>
              <a:r>
                <a:rPr lang="ko-KR" altLang="en-US" sz="800" b="1" dirty="0">
                  <a:latin typeface="+mj-ea"/>
                </a:rPr>
                <a:t> 삭제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3B067461-425E-4580-B861-91534D474E87}"/>
                </a:ext>
              </a:extLst>
            </p:cNvPr>
            <p:cNvSpPr/>
            <p:nvPr/>
          </p:nvSpPr>
          <p:spPr>
            <a:xfrm>
              <a:off x="9858994" y="3993877"/>
              <a:ext cx="792088" cy="3131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  <a:latin typeface="+mj-ea"/>
                </a:rPr>
                <a:t>비교함 추가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DFE67C3-84EE-49B2-AD6D-9DC39C730A3B}"/>
              </a:ext>
            </a:extLst>
          </p:cNvPr>
          <p:cNvGrpSpPr/>
          <p:nvPr/>
        </p:nvGrpSpPr>
        <p:grpSpPr>
          <a:xfrm>
            <a:off x="5976175" y="5188827"/>
            <a:ext cx="1602754" cy="313181"/>
            <a:chOff x="9048328" y="3993877"/>
            <a:chExt cx="1602754" cy="313181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6604D0F2-EEDE-4E74-9967-F29BD61AEEBB}"/>
                </a:ext>
              </a:extLst>
            </p:cNvPr>
            <p:cNvSpPr/>
            <p:nvPr/>
          </p:nvSpPr>
          <p:spPr>
            <a:xfrm>
              <a:off x="9048328" y="3993878"/>
              <a:ext cx="792088" cy="3131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 err="1">
                  <a:latin typeface="+mj-ea"/>
                </a:rPr>
                <a:t>관심차량</a:t>
              </a:r>
              <a:r>
                <a:rPr lang="ko-KR" altLang="en-US" sz="800" b="1" dirty="0">
                  <a:latin typeface="+mj-ea"/>
                </a:rPr>
                <a:t> 삭제</a:t>
              </a: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144122F-77B0-4560-927A-00D19678B81D}"/>
                </a:ext>
              </a:extLst>
            </p:cNvPr>
            <p:cNvSpPr/>
            <p:nvPr/>
          </p:nvSpPr>
          <p:spPr>
            <a:xfrm>
              <a:off x="9858994" y="3993877"/>
              <a:ext cx="792088" cy="3131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j-ea"/>
                </a:rPr>
                <a:t>비교함 추가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E47F024-40BB-4807-A163-0211AF4042CB}"/>
              </a:ext>
            </a:extLst>
          </p:cNvPr>
          <p:cNvSpPr/>
          <p:nvPr/>
        </p:nvSpPr>
        <p:spPr>
          <a:xfrm>
            <a:off x="447819" y="1758005"/>
            <a:ext cx="71199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1C1C1C"/>
                </a:solidFill>
                <a:latin typeface="NotoSansKR"/>
              </a:rPr>
              <a:t>관심차량</a:t>
            </a:r>
            <a:endParaRPr lang="en-US" altLang="ko-KR" sz="1200" b="1" dirty="0">
              <a:solidFill>
                <a:srgbClr val="1C1C1C"/>
              </a:solidFill>
              <a:latin typeface="NotoSansKR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solidFill>
                  <a:srgbClr val="1C1C1C"/>
                </a:solidFill>
                <a:latin typeface="NotoSansKR"/>
              </a:rPr>
              <a:t>관심차량을</a:t>
            </a:r>
            <a:r>
              <a:rPr lang="ko-KR" altLang="en-US" sz="800" dirty="0">
                <a:solidFill>
                  <a:srgbClr val="1C1C1C"/>
                </a:solidFill>
                <a:latin typeface="NotoSansKR"/>
              </a:rPr>
              <a:t> 비교함에 등록하고 편리하게 차량을 비교하세요</a:t>
            </a:r>
            <a:endParaRPr lang="en-US" altLang="ko-KR" sz="800" dirty="0">
              <a:solidFill>
                <a:srgbClr val="1C1C1C"/>
              </a:solidFill>
              <a:latin typeface="NotoSansKR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1D00260-8CD2-4E38-9595-40D95E670FFC}"/>
              </a:ext>
            </a:extLst>
          </p:cNvPr>
          <p:cNvSpPr/>
          <p:nvPr/>
        </p:nvSpPr>
        <p:spPr>
          <a:xfrm>
            <a:off x="62360" y="1283963"/>
            <a:ext cx="8522294" cy="264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391A8A-7E51-43B4-8314-2104CB3DA578}"/>
              </a:ext>
            </a:extLst>
          </p:cNvPr>
          <p:cNvSpPr txBox="1"/>
          <p:nvPr/>
        </p:nvSpPr>
        <p:spPr>
          <a:xfrm>
            <a:off x="2125860" y="1312001"/>
            <a:ext cx="376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552B"/>
                </a:solidFill>
              </a:rPr>
              <a:t>관심차량</a:t>
            </a:r>
            <a:r>
              <a:rPr lang="ko-KR" altLang="en-US" sz="800" dirty="0"/>
              <a:t>   방문예약   중고차추천   고객문의   회원정보 관리   회원탈퇴</a:t>
            </a:r>
          </a:p>
        </p:txBody>
      </p:sp>
    </p:spTree>
    <p:extLst>
      <p:ext uri="{BB962C8B-B14F-4D97-AF65-F5344CB8AC3E}">
        <p14:creationId xmlns:p14="http://schemas.microsoft.com/office/powerpoint/2010/main" val="7426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33B7E-393F-45FA-9978-AA5E8C82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메뉴 </a:t>
            </a:r>
            <a:r>
              <a:rPr lang="en-US" altLang="ko-KR" dirty="0"/>
              <a:t>&gt; </a:t>
            </a:r>
            <a:r>
              <a:rPr lang="ko-KR" altLang="en-US" dirty="0"/>
              <a:t>영역 개선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556790-215B-4E1A-BE03-1B9B805B1982}"/>
              </a:ext>
            </a:extLst>
          </p:cNvPr>
          <p:cNvSpPr/>
          <p:nvPr/>
        </p:nvSpPr>
        <p:spPr>
          <a:xfrm>
            <a:off x="534344" y="1124744"/>
            <a:ext cx="3589868" cy="40309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홈페이지 컨텐츠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6945C56-DD4B-491B-A139-EE24C68DC046}"/>
              </a:ext>
            </a:extLst>
          </p:cNvPr>
          <p:cNvSpPr/>
          <p:nvPr/>
        </p:nvSpPr>
        <p:spPr>
          <a:xfrm>
            <a:off x="4124211" y="1281178"/>
            <a:ext cx="710555" cy="38744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40A44E6E-55CF-49ED-9F4F-E29965DE8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93148"/>
              </p:ext>
            </p:extLst>
          </p:nvPr>
        </p:nvGraphicFramePr>
        <p:xfrm>
          <a:off x="4176393" y="1329200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89" name="그룹 88">
            <a:extLst>
              <a:ext uri="{FF2B5EF4-FFF2-40B4-BE49-F238E27FC236}">
                <a16:creationId xmlns:a16="http://schemas.microsoft.com/office/drawing/2014/main" id="{27EC4FB0-ED2E-47B9-80DB-462D647966BE}"/>
              </a:ext>
            </a:extLst>
          </p:cNvPr>
          <p:cNvGrpSpPr/>
          <p:nvPr/>
        </p:nvGrpSpPr>
        <p:grpSpPr>
          <a:xfrm>
            <a:off x="4385666" y="2138160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모서리가 둥근 직사각형 1">
              <a:extLst>
                <a:ext uri="{FF2B5EF4-FFF2-40B4-BE49-F238E27FC236}">
                  <a16:creationId xmlns:a16="http://schemas.microsoft.com/office/drawing/2014/main" id="{4F740630-72A1-4FA2-B062-BE0AB51331FD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1" name="모서리가 둥근 직사각형 87">
              <a:extLst>
                <a:ext uri="{FF2B5EF4-FFF2-40B4-BE49-F238E27FC236}">
                  <a16:creationId xmlns:a16="http://schemas.microsoft.com/office/drawing/2014/main" id="{F667BE02-D75E-4E06-8CB5-F3C6083A97F6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2" name="모서리가 둥근 직사각형 88">
              <a:extLst>
                <a:ext uri="{FF2B5EF4-FFF2-40B4-BE49-F238E27FC236}">
                  <a16:creationId xmlns:a16="http://schemas.microsoft.com/office/drawing/2014/main" id="{F69AFB4A-AC23-4AEE-961E-BFC92C6E42D7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DC139-10A3-4C85-B4B8-0B50C367A5D2}"/>
              </a:ext>
            </a:extLst>
          </p:cNvPr>
          <p:cNvGrpSpPr/>
          <p:nvPr/>
        </p:nvGrpSpPr>
        <p:grpSpPr>
          <a:xfrm>
            <a:off x="4149326" y="4212509"/>
            <a:ext cx="648072" cy="839483"/>
            <a:chOff x="4400140" y="5605652"/>
            <a:chExt cx="648072" cy="83948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189538D-2DEB-4531-825D-9B54ACAC16EC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323F10EE-B3FB-4766-AADA-F324D765B6E5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93A87FB1-7EA4-43DD-8D96-EFB04B95563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AF6109-F98A-4C6D-A9D5-35561FA0DDCF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E75DEA9-F6B8-4F99-BAED-A6C90E4C01B6}"/>
              </a:ext>
            </a:extLst>
          </p:cNvPr>
          <p:cNvSpPr txBox="1"/>
          <p:nvPr/>
        </p:nvSpPr>
        <p:spPr>
          <a:xfrm>
            <a:off x="5172055" y="1007011"/>
            <a:ext cx="5244425" cy="12729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u="sng" spc="-150" dirty="0">
                <a:solidFill>
                  <a:srgbClr val="FF0000"/>
                </a:solidFill>
                <a:latin typeface="+mj-ea"/>
                <a:ea typeface="+mj-ea"/>
              </a:rPr>
              <a:t>개선사항 설명</a:t>
            </a:r>
            <a:endParaRPr lang="en-US" altLang="ko-KR" sz="1400" b="1" u="sng" spc="-15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700" b="1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spc="-150" dirty="0">
                <a:solidFill>
                  <a:srgbClr val="FF0000"/>
                </a:solidFill>
                <a:latin typeface="+mj-ea"/>
                <a:ea typeface="+mj-ea"/>
              </a:rPr>
              <a:t>마이페이지</a:t>
            </a:r>
            <a:endParaRPr lang="en-US" altLang="ko-KR" sz="1050" b="1" spc="-150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spc="-150" dirty="0">
                <a:latin typeface="+mj-ea"/>
                <a:ea typeface="+mj-ea"/>
              </a:rPr>
              <a:t>→ 비로그인 상태 </a:t>
            </a:r>
            <a:r>
              <a:rPr lang="en-US" altLang="ko-KR" sz="1050" spc="-150" dirty="0">
                <a:latin typeface="+mj-ea"/>
                <a:ea typeface="+mj-ea"/>
              </a:rPr>
              <a:t>: </a:t>
            </a:r>
            <a:r>
              <a:rPr lang="ko-KR" altLang="en-US" sz="1050" spc="-150" dirty="0">
                <a:latin typeface="+mj-ea"/>
                <a:ea typeface="+mj-ea"/>
              </a:rPr>
              <a:t>클릭 시 로그인 페이지로 이동되며 로그인 완료 시 마이페이지로 이동</a:t>
            </a:r>
            <a:endParaRPr lang="en-US" altLang="ko-KR" sz="1050" spc="-150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spc="-150" dirty="0">
                <a:latin typeface="+mj-ea"/>
                <a:ea typeface="+mj-ea"/>
              </a:rPr>
              <a:t>→ 로그인 상태 </a:t>
            </a:r>
            <a:r>
              <a:rPr lang="en-US" altLang="ko-KR" sz="1050" spc="-150" dirty="0">
                <a:latin typeface="+mj-ea"/>
                <a:ea typeface="+mj-ea"/>
              </a:rPr>
              <a:t>: </a:t>
            </a:r>
            <a:r>
              <a:rPr lang="ko-KR" altLang="en-US" sz="1050" spc="-150" dirty="0">
                <a:latin typeface="+mj-ea"/>
                <a:ea typeface="+mj-ea"/>
              </a:rPr>
              <a:t>클릭 시 마이페이지로 이동 </a:t>
            </a:r>
            <a:endParaRPr lang="en-US" altLang="ko-KR" sz="1050" spc="-150" dirty="0">
              <a:latin typeface="+mj-ea"/>
              <a:ea typeface="+mj-ea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2F57C45-C3AA-4CE4-A77A-3977549FFCE6}"/>
              </a:ext>
            </a:extLst>
          </p:cNvPr>
          <p:cNvCxnSpPr>
            <a:cxnSpLocks/>
          </p:cNvCxnSpPr>
          <p:nvPr/>
        </p:nvCxnSpPr>
        <p:spPr>
          <a:xfrm>
            <a:off x="4834766" y="1415095"/>
            <a:ext cx="3114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9FB0A1A-680C-4645-8883-F09BCF0F9A69}"/>
              </a:ext>
            </a:extLst>
          </p:cNvPr>
          <p:cNvSpPr txBox="1"/>
          <p:nvPr/>
        </p:nvSpPr>
        <p:spPr>
          <a:xfrm>
            <a:off x="5172055" y="2385928"/>
            <a:ext cx="6485601" cy="5458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spc="-150" dirty="0">
                <a:solidFill>
                  <a:srgbClr val="FF0000"/>
                </a:solidFill>
                <a:latin typeface="+mj-ea"/>
                <a:ea typeface="+mj-ea"/>
              </a:rPr>
              <a:t>최근본차량</a:t>
            </a:r>
            <a:endParaRPr lang="en-US" altLang="ko-KR" sz="1050" spc="-150" dirty="0"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spc="-150" dirty="0">
                <a:latin typeface="+mj-ea"/>
                <a:ea typeface="+mj-ea"/>
              </a:rPr>
              <a:t>→ 최근 본 차량</a:t>
            </a:r>
            <a:r>
              <a:rPr lang="en-US" altLang="ko-KR" sz="1050" spc="-150" dirty="0">
                <a:latin typeface="+mj-ea"/>
                <a:ea typeface="+mj-ea"/>
              </a:rPr>
              <a:t>(</a:t>
            </a:r>
            <a:r>
              <a:rPr lang="ko-KR" altLang="en-US" sz="1050" spc="-150" dirty="0">
                <a:latin typeface="+mj-ea"/>
                <a:ea typeface="+mj-ea"/>
              </a:rPr>
              <a:t>브라우저 </a:t>
            </a:r>
            <a:r>
              <a:rPr lang="ko-KR" altLang="en-US" sz="1050" spc="-150" dirty="0" err="1">
                <a:latin typeface="+mj-ea"/>
                <a:ea typeface="+mj-ea"/>
              </a:rPr>
              <a:t>케시에</a:t>
            </a:r>
            <a:r>
              <a:rPr lang="ko-KR" altLang="en-US" sz="1050" spc="-150" dirty="0">
                <a:latin typeface="+mj-ea"/>
                <a:ea typeface="+mj-ea"/>
              </a:rPr>
              <a:t> 저장된 정보 노출</a:t>
            </a:r>
            <a:r>
              <a:rPr lang="en-US" altLang="ko-KR" sz="1050" spc="-150" dirty="0">
                <a:latin typeface="+mj-ea"/>
                <a:ea typeface="+mj-ea"/>
              </a:rPr>
              <a:t>) &gt; </a:t>
            </a:r>
            <a:r>
              <a:rPr lang="ko-KR" altLang="en-US" sz="1050" spc="-150" dirty="0">
                <a:latin typeface="+mj-ea"/>
                <a:ea typeface="+mj-ea"/>
              </a:rPr>
              <a:t>클릭 시 최근 본 차량 페이지로 이동</a:t>
            </a:r>
            <a:endParaRPr lang="en-US" altLang="ko-KR" sz="1050" spc="-150" dirty="0">
              <a:latin typeface="+mj-ea"/>
              <a:ea typeface="+mj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22AA52-0111-4E61-8164-889E701D58CC}"/>
              </a:ext>
            </a:extLst>
          </p:cNvPr>
          <p:cNvSpPr txBox="1"/>
          <p:nvPr/>
        </p:nvSpPr>
        <p:spPr>
          <a:xfrm>
            <a:off x="5172055" y="3037723"/>
            <a:ext cx="6485601" cy="7882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spc="-150" dirty="0">
                <a:solidFill>
                  <a:srgbClr val="FF0000"/>
                </a:solidFill>
                <a:latin typeface="+mj-ea"/>
                <a:ea typeface="+mj-ea"/>
              </a:rPr>
              <a:t>관심차량</a:t>
            </a:r>
            <a:endParaRPr lang="en-US" altLang="ko-KR" sz="1050" spc="-150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spc="-150" dirty="0">
                <a:latin typeface="+mj-ea"/>
              </a:rPr>
              <a:t>→ </a:t>
            </a:r>
            <a:r>
              <a:rPr lang="ko-KR" altLang="en-US" sz="1050" spc="-150" dirty="0">
                <a:latin typeface="+mj-ea"/>
                <a:ea typeface="+mj-ea"/>
              </a:rPr>
              <a:t>비로그인 상태 </a:t>
            </a:r>
            <a:r>
              <a:rPr lang="en-US" altLang="ko-KR" sz="1050" spc="-150" dirty="0">
                <a:latin typeface="+mj-ea"/>
                <a:ea typeface="+mj-ea"/>
              </a:rPr>
              <a:t>: </a:t>
            </a:r>
            <a:r>
              <a:rPr lang="ko-KR" altLang="en-US" sz="1050" spc="-150" dirty="0">
                <a:latin typeface="+mj-ea"/>
                <a:ea typeface="+mj-ea"/>
              </a:rPr>
              <a:t>클릭 시 로그인 페이지로 이동되며 로그인 완료 시 마이페이지 </a:t>
            </a:r>
            <a:r>
              <a:rPr lang="en-US" altLang="ko-KR" sz="1050" spc="-150" dirty="0">
                <a:latin typeface="+mj-ea"/>
                <a:ea typeface="+mj-ea"/>
              </a:rPr>
              <a:t>&gt; </a:t>
            </a:r>
            <a:r>
              <a:rPr lang="ko-KR" altLang="en-US" sz="1050" spc="-150" dirty="0">
                <a:latin typeface="+mj-ea"/>
                <a:ea typeface="+mj-ea"/>
              </a:rPr>
              <a:t>관심차량 페이지로 이동</a:t>
            </a:r>
            <a:endParaRPr lang="en-US" altLang="ko-KR" sz="1050" spc="-150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spc="-150" dirty="0">
                <a:latin typeface="+mj-ea"/>
              </a:rPr>
              <a:t>→ </a:t>
            </a:r>
            <a:r>
              <a:rPr lang="ko-KR" altLang="en-US" sz="1050" spc="-150" dirty="0">
                <a:latin typeface="+mj-ea"/>
                <a:ea typeface="+mj-ea"/>
              </a:rPr>
              <a:t>로그인 상태 </a:t>
            </a:r>
            <a:r>
              <a:rPr lang="en-US" altLang="ko-KR" sz="1050" spc="-150" dirty="0">
                <a:latin typeface="+mj-ea"/>
                <a:ea typeface="+mj-ea"/>
              </a:rPr>
              <a:t>: </a:t>
            </a:r>
            <a:r>
              <a:rPr lang="ko-KR" altLang="en-US" sz="1050" spc="-150" dirty="0">
                <a:latin typeface="+mj-ea"/>
                <a:ea typeface="+mj-ea"/>
              </a:rPr>
              <a:t>클릭 시 마이페이지 </a:t>
            </a:r>
            <a:r>
              <a:rPr lang="en-US" altLang="ko-KR" sz="1050" spc="-150" dirty="0">
                <a:latin typeface="+mj-ea"/>
                <a:ea typeface="+mj-ea"/>
              </a:rPr>
              <a:t>&gt; </a:t>
            </a:r>
            <a:r>
              <a:rPr lang="ko-KR" altLang="en-US" sz="1050" spc="-150" dirty="0">
                <a:latin typeface="+mj-ea"/>
                <a:ea typeface="+mj-ea"/>
              </a:rPr>
              <a:t>관심차량 페이지로 이동</a:t>
            </a:r>
            <a:endParaRPr lang="en-US" altLang="ko-KR" sz="1050" spc="-150" dirty="0">
              <a:latin typeface="+mj-ea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44CBD5F-660B-4454-B680-F8D9B7C9A1C4}"/>
              </a:ext>
            </a:extLst>
          </p:cNvPr>
          <p:cNvSpPr txBox="1"/>
          <p:nvPr/>
        </p:nvSpPr>
        <p:spPr>
          <a:xfrm>
            <a:off x="5172055" y="4826061"/>
            <a:ext cx="5244425" cy="5458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spc="-150" dirty="0">
                <a:solidFill>
                  <a:srgbClr val="FF0000"/>
                </a:solidFill>
                <a:latin typeface="+mj-ea"/>
                <a:ea typeface="+mj-ea"/>
              </a:rPr>
              <a:t>Top</a:t>
            </a:r>
            <a:endParaRPr lang="en-US" altLang="ko-KR" sz="1050" spc="-150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spc="-150" dirty="0">
                <a:latin typeface="+mj-ea"/>
              </a:rPr>
              <a:t>→ </a:t>
            </a:r>
            <a:r>
              <a:rPr lang="ko-KR" altLang="en-US" sz="1050" spc="-150" dirty="0">
                <a:latin typeface="+mj-ea"/>
                <a:ea typeface="+mj-ea"/>
              </a:rPr>
              <a:t>현재 페이지 기준으로 브라우저 </a:t>
            </a:r>
            <a:r>
              <a:rPr lang="ko-KR" altLang="en-US" sz="1050" spc="-150" dirty="0" err="1">
                <a:latin typeface="+mj-ea"/>
                <a:ea typeface="+mj-ea"/>
              </a:rPr>
              <a:t>최상단</a:t>
            </a:r>
            <a:r>
              <a:rPr lang="ko-KR" altLang="en-US" sz="1050" spc="-150" dirty="0">
                <a:latin typeface="+mj-ea"/>
                <a:ea typeface="+mj-ea"/>
              </a:rPr>
              <a:t> 영역으로 이동</a:t>
            </a:r>
            <a:endParaRPr lang="en-US" altLang="ko-KR" sz="1050" spc="-150" dirty="0"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56D246E-40FD-4E5E-8164-C3AC3DD3F6C4}"/>
              </a:ext>
            </a:extLst>
          </p:cNvPr>
          <p:cNvSpPr txBox="1"/>
          <p:nvPr/>
        </p:nvSpPr>
        <p:spPr>
          <a:xfrm>
            <a:off x="5172055" y="3931892"/>
            <a:ext cx="5244425" cy="7882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spc="-150" dirty="0">
                <a:solidFill>
                  <a:srgbClr val="FF0000"/>
                </a:solidFill>
                <a:latin typeface="+mj-ea"/>
                <a:ea typeface="+mj-ea"/>
              </a:rPr>
              <a:t>비교함</a:t>
            </a:r>
            <a:endParaRPr lang="en-US" altLang="ko-KR" sz="1050" spc="-150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spc="-150" dirty="0">
                <a:latin typeface="+mj-ea"/>
              </a:rPr>
              <a:t>→ </a:t>
            </a:r>
            <a:r>
              <a:rPr lang="ko-KR" altLang="en-US" sz="1050" spc="-150" dirty="0">
                <a:latin typeface="+mj-ea"/>
                <a:ea typeface="+mj-ea"/>
              </a:rPr>
              <a:t>비교함</a:t>
            </a:r>
            <a:r>
              <a:rPr lang="en-US" altLang="ko-KR" sz="1050" spc="-150" dirty="0">
                <a:latin typeface="+mj-ea"/>
                <a:ea typeface="+mj-ea"/>
              </a:rPr>
              <a:t>(</a:t>
            </a:r>
            <a:r>
              <a:rPr lang="ko-KR" altLang="en-US" sz="1050" spc="-150" dirty="0">
                <a:latin typeface="+mj-ea"/>
                <a:ea typeface="+mj-ea"/>
              </a:rPr>
              <a:t>브라우저 </a:t>
            </a:r>
            <a:r>
              <a:rPr lang="ko-KR" altLang="en-US" sz="1050" spc="-150" dirty="0" err="1">
                <a:latin typeface="+mj-ea"/>
                <a:ea typeface="+mj-ea"/>
              </a:rPr>
              <a:t>케시에</a:t>
            </a:r>
            <a:r>
              <a:rPr lang="ko-KR" altLang="en-US" sz="1050" spc="-150" dirty="0">
                <a:latin typeface="+mj-ea"/>
                <a:ea typeface="+mj-ea"/>
              </a:rPr>
              <a:t> 저장된 정보 노출</a:t>
            </a:r>
            <a:r>
              <a:rPr lang="en-US" altLang="ko-KR" sz="1050" spc="-150" dirty="0">
                <a:latin typeface="+mj-ea"/>
                <a:ea typeface="+mj-ea"/>
              </a:rPr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spc="-150" dirty="0">
                <a:latin typeface="+mj-ea"/>
              </a:rPr>
              <a:t>→ 클릭 시 비교함 레이어 열림</a:t>
            </a:r>
            <a:endParaRPr lang="en-US" altLang="ko-KR" sz="1050" spc="-150" dirty="0">
              <a:latin typeface="+mj-ea"/>
              <a:ea typeface="+mj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ED87F4-0367-40ED-AFE5-088D5B23A901}"/>
              </a:ext>
            </a:extLst>
          </p:cNvPr>
          <p:cNvSpPr txBox="1"/>
          <p:nvPr/>
        </p:nvSpPr>
        <p:spPr>
          <a:xfrm>
            <a:off x="5172055" y="5477856"/>
            <a:ext cx="5244425" cy="5458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spc="-150" dirty="0">
                <a:solidFill>
                  <a:srgbClr val="FF0000"/>
                </a:solidFill>
                <a:latin typeface="+mj-ea"/>
                <a:ea typeface="+mj-ea"/>
              </a:rPr>
              <a:t>고객센터</a:t>
            </a:r>
            <a:endParaRPr lang="en-US" altLang="ko-KR" sz="1050" spc="-150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spc="-150" dirty="0">
                <a:latin typeface="+mj-ea"/>
              </a:rPr>
              <a:t>→ 클릭 시 </a:t>
            </a:r>
            <a:r>
              <a:rPr lang="ko-KR" altLang="en-US" sz="1050" spc="-150" dirty="0">
                <a:latin typeface="+mj-ea"/>
                <a:ea typeface="+mj-ea"/>
              </a:rPr>
              <a:t>고객센터 페이지로 이동</a:t>
            </a:r>
            <a:endParaRPr lang="en-US" altLang="ko-KR" sz="1050" spc="-150" dirty="0">
              <a:latin typeface="+mj-ea"/>
              <a:ea typeface="+mj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0F6DF01-99E5-4FA1-8097-4322EC9D454C}"/>
              </a:ext>
            </a:extLst>
          </p:cNvPr>
          <p:cNvSpPr/>
          <p:nvPr/>
        </p:nvSpPr>
        <p:spPr>
          <a:xfrm>
            <a:off x="899573" y="1314280"/>
            <a:ext cx="3168351" cy="350384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670B025-2A33-45E4-BB69-BD4E1D705535}"/>
              </a:ext>
            </a:extLst>
          </p:cNvPr>
          <p:cNvCxnSpPr>
            <a:cxnSpLocks/>
          </p:cNvCxnSpPr>
          <p:nvPr/>
        </p:nvCxnSpPr>
        <p:spPr>
          <a:xfrm>
            <a:off x="1027868" y="1743902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212AAB1-302B-4956-89C6-EA391AF5CF4E}"/>
              </a:ext>
            </a:extLst>
          </p:cNvPr>
          <p:cNvSpPr txBox="1"/>
          <p:nvPr/>
        </p:nvSpPr>
        <p:spPr>
          <a:xfrm>
            <a:off x="963465" y="1415095"/>
            <a:ext cx="1784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차량 비교 </a:t>
            </a:r>
            <a:r>
              <a:rPr lang="en-US" altLang="ko-KR" sz="1200" b="1" dirty="0"/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ko-KR" altLang="en-US" sz="1200" b="1" dirty="0"/>
              <a:t>대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90A1BF4-B1EF-4724-9443-E736F2F4B6CF}"/>
              </a:ext>
            </a:extLst>
          </p:cNvPr>
          <p:cNvSpPr txBox="1"/>
          <p:nvPr/>
        </p:nvSpPr>
        <p:spPr>
          <a:xfrm>
            <a:off x="2184128" y="1384317"/>
            <a:ext cx="178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X</a:t>
            </a:r>
            <a:endParaRPr lang="ko-KR" altLang="en-US" sz="1600" b="1" dirty="0"/>
          </a:p>
        </p:txBody>
      </p:sp>
      <p:graphicFrame>
        <p:nvGraphicFramePr>
          <p:cNvPr id="150" name="표 149">
            <a:extLst>
              <a:ext uri="{FF2B5EF4-FFF2-40B4-BE49-F238E27FC236}">
                <a16:creationId xmlns:a16="http://schemas.microsoft.com/office/drawing/2014/main" id="{5D191755-4209-4940-A981-EC84E8BF5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78931"/>
              </p:ext>
            </p:extLst>
          </p:nvPr>
        </p:nvGraphicFramePr>
        <p:xfrm>
          <a:off x="896466" y="4424281"/>
          <a:ext cx="3168352" cy="393848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869996289"/>
                    </a:ext>
                  </a:extLst>
                </a:gridCol>
              </a:tblGrid>
              <a:tr h="3938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bg1"/>
                          </a:solidFill>
                        </a:rPr>
                        <a:t>비교하기</a:t>
                      </a:r>
                      <a:endParaRPr lang="en-US" altLang="ko-KR" sz="80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</a:tbl>
          </a:graphicData>
        </a:graphic>
      </p:graphicFrame>
      <p:sp>
        <p:nvSpPr>
          <p:cNvPr id="151" name="TextBox 150">
            <a:extLst>
              <a:ext uri="{FF2B5EF4-FFF2-40B4-BE49-F238E27FC236}">
                <a16:creationId xmlns:a16="http://schemas.microsoft.com/office/drawing/2014/main" id="{3D957B02-AE89-45AB-9843-F918670BB376}"/>
              </a:ext>
            </a:extLst>
          </p:cNvPr>
          <p:cNvSpPr txBox="1"/>
          <p:nvPr/>
        </p:nvSpPr>
        <p:spPr>
          <a:xfrm>
            <a:off x="955860" y="1823686"/>
            <a:ext cx="2304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□전체선택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44BAE1B-3132-46C3-9B65-60BC039C34BE}"/>
              </a:ext>
            </a:extLst>
          </p:cNvPr>
          <p:cNvSpPr/>
          <p:nvPr/>
        </p:nvSpPr>
        <p:spPr>
          <a:xfrm>
            <a:off x="2050320" y="2072709"/>
            <a:ext cx="1857867" cy="96434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endParaRPr lang="en-US" altLang="ko-KR" sz="200" b="1" dirty="0">
              <a:latin typeface="NotoSansKR"/>
            </a:endParaRPr>
          </a:p>
          <a:p>
            <a:r>
              <a:rPr lang="ko-KR" altLang="en-US" sz="1050" b="1" dirty="0">
                <a:latin typeface="NotoSansKR"/>
              </a:rPr>
              <a:t>뉴</a:t>
            </a:r>
            <a:r>
              <a:rPr lang="en-US" altLang="ko-KR" sz="1050" b="1" dirty="0">
                <a:latin typeface="NotoSansKR"/>
              </a:rPr>
              <a:t>SM5</a:t>
            </a:r>
          </a:p>
          <a:p>
            <a:r>
              <a:rPr lang="ko-KR" altLang="en-US" sz="900" b="1" dirty="0">
                <a:latin typeface="NotoSansKR"/>
              </a:rPr>
              <a:t>플래티넘 가솔린 </a:t>
            </a:r>
            <a:r>
              <a:rPr lang="en-US" altLang="ko-KR" sz="900" b="1" dirty="0">
                <a:latin typeface="NotoSansKR"/>
              </a:rPr>
              <a:t>2.0 SE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2014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NotoSansKR"/>
              </a:rPr>
              <a:t>년식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 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|  66,253Km  |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디젤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NotoSansKR"/>
            </a:endParaRPr>
          </a:p>
          <a:p>
            <a:endParaRPr lang="en-US" altLang="ko-KR" sz="100" b="1" dirty="0">
              <a:latin typeface="+mj-ea"/>
            </a:endParaRPr>
          </a:p>
          <a:p>
            <a:r>
              <a:rPr lang="en-US" altLang="ko-KR" sz="1100" b="1" dirty="0">
                <a:latin typeface="+mj-ea"/>
              </a:rPr>
              <a:t>2,400</a:t>
            </a:r>
            <a:r>
              <a:rPr lang="ko-KR" altLang="en-US" sz="800" b="1" dirty="0">
                <a:latin typeface="+mj-ea"/>
              </a:rPr>
              <a:t>만원</a:t>
            </a:r>
            <a:r>
              <a:rPr lang="ko-KR" altLang="en-US" sz="700" b="1" dirty="0">
                <a:latin typeface="+mj-ea"/>
              </a:rPr>
              <a:t> </a:t>
            </a:r>
            <a:r>
              <a:rPr lang="en-US" altLang="ko-KR" sz="700" b="1" dirty="0">
                <a:latin typeface="+mj-ea"/>
              </a:rPr>
              <a:t>(</a:t>
            </a:r>
            <a:r>
              <a:rPr lang="ko-KR" altLang="en-US" sz="800" b="1" dirty="0">
                <a:latin typeface="+mj-ea"/>
              </a:rPr>
              <a:t>월 </a:t>
            </a:r>
            <a:r>
              <a:rPr lang="en-US" altLang="ko-KR" sz="800" b="1" dirty="0">
                <a:latin typeface="+mj-ea"/>
              </a:rPr>
              <a:t>24</a:t>
            </a:r>
            <a:r>
              <a:rPr lang="ko-KR" altLang="en-US" sz="800" b="1" dirty="0">
                <a:latin typeface="+mj-ea"/>
              </a:rPr>
              <a:t>만원</a:t>
            </a:r>
            <a:r>
              <a:rPr lang="en-US" altLang="ko-KR" sz="800" b="1" dirty="0">
                <a:latin typeface="+mj-ea"/>
              </a:rPr>
              <a:t>)</a:t>
            </a:r>
            <a:endParaRPr lang="ko-KR" altLang="en-US" sz="800" b="1" dirty="0">
              <a:latin typeface="+mj-ea"/>
            </a:endParaRPr>
          </a:p>
        </p:txBody>
      </p:sp>
      <p:sp>
        <p:nvSpPr>
          <p:cNvPr id="153" name="모서리가 둥근 직사각형 195">
            <a:extLst>
              <a:ext uri="{FF2B5EF4-FFF2-40B4-BE49-F238E27FC236}">
                <a16:creationId xmlns:a16="http://schemas.microsoft.com/office/drawing/2014/main" id="{A0DD99A6-E1B7-487B-94F1-3A6C242D9562}"/>
              </a:ext>
            </a:extLst>
          </p:cNvPr>
          <p:cNvSpPr/>
          <p:nvPr/>
        </p:nvSpPr>
        <p:spPr>
          <a:xfrm>
            <a:off x="2603180" y="2803757"/>
            <a:ext cx="504000" cy="180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 err="1">
                <a:latin typeface="+mj-ea"/>
              </a:rPr>
              <a:t>헛걸음보상</a:t>
            </a:r>
            <a:endParaRPr lang="ko-KR" altLang="en-US" sz="800" spc="-150" dirty="0">
              <a:latin typeface="+mj-ea"/>
            </a:endParaRPr>
          </a:p>
        </p:txBody>
      </p:sp>
      <p:sp>
        <p:nvSpPr>
          <p:cNvPr id="154" name="모서리가 둥근 직사각형 196">
            <a:extLst>
              <a:ext uri="{FF2B5EF4-FFF2-40B4-BE49-F238E27FC236}">
                <a16:creationId xmlns:a16="http://schemas.microsoft.com/office/drawing/2014/main" id="{AF259AA2-F401-49A0-9F26-6F131EDC455F}"/>
              </a:ext>
            </a:extLst>
          </p:cNvPr>
          <p:cNvSpPr/>
          <p:nvPr/>
        </p:nvSpPr>
        <p:spPr>
          <a:xfrm>
            <a:off x="3162962" y="2803757"/>
            <a:ext cx="468000" cy="180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 err="1">
                <a:latin typeface="+mj-ea"/>
              </a:rPr>
              <a:t>인증딜러</a:t>
            </a:r>
            <a:endParaRPr lang="ko-KR" altLang="en-US" sz="800" spc="-150" dirty="0">
              <a:latin typeface="+mj-ea"/>
            </a:endParaRPr>
          </a:p>
        </p:txBody>
      </p:sp>
      <p:sp>
        <p:nvSpPr>
          <p:cNvPr id="164" name="모서리가 둥근 직사각형 197">
            <a:extLst>
              <a:ext uri="{FF2B5EF4-FFF2-40B4-BE49-F238E27FC236}">
                <a16:creationId xmlns:a16="http://schemas.microsoft.com/office/drawing/2014/main" id="{AC524D52-6A5D-4856-AF9D-4117C468BF27}"/>
              </a:ext>
            </a:extLst>
          </p:cNvPr>
          <p:cNvSpPr/>
          <p:nvPr/>
        </p:nvSpPr>
        <p:spPr>
          <a:xfrm>
            <a:off x="2115398" y="2803757"/>
            <a:ext cx="432000" cy="180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>
                <a:latin typeface="+mj-ea"/>
              </a:rPr>
              <a:t>무사고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49DB459-9359-4F9C-9A71-F55CC51A9330}"/>
              </a:ext>
            </a:extLst>
          </p:cNvPr>
          <p:cNvSpPr txBox="1"/>
          <p:nvPr/>
        </p:nvSpPr>
        <p:spPr>
          <a:xfrm>
            <a:off x="2977788" y="2057455"/>
            <a:ext cx="9753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600" b="1" dirty="0">
                <a:solidFill>
                  <a:srgbClr val="FF0000"/>
                </a:solidFill>
              </a:rPr>
              <a:t>♥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255061-FB51-4E33-AC7B-FB5826FF8FF0}"/>
              </a:ext>
            </a:extLst>
          </p:cNvPr>
          <p:cNvSpPr/>
          <p:nvPr/>
        </p:nvSpPr>
        <p:spPr>
          <a:xfrm>
            <a:off x="1243892" y="2072711"/>
            <a:ext cx="806428" cy="9643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NotoSansKR"/>
              </a:rPr>
              <a:t>차량</a:t>
            </a:r>
            <a:endParaRPr lang="en-US" altLang="ko-KR" sz="800" b="1" dirty="0">
              <a:solidFill>
                <a:schemeClr val="tx1"/>
              </a:solidFill>
              <a:latin typeface="NotoSansKR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NotoSansKR"/>
              </a:rPr>
              <a:t>이미지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019A5C0-59A4-4376-8E70-8454AC855785}"/>
              </a:ext>
            </a:extLst>
          </p:cNvPr>
          <p:cNvSpPr txBox="1"/>
          <p:nvPr/>
        </p:nvSpPr>
        <p:spPr>
          <a:xfrm>
            <a:off x="944751" y="2413542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□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602C630-5CE8-4A51-90B8-8D8D7AF2D062}"/>
              </a:ext>
            </a:extLst>
          </p:cNvPr>
          <p:cNvSpPr/>
          <p:nvPr/>
        </p:nvSpPr>
        <p:spPr>
          <a:xfrm>
            <a:off x="2046364" y="3196403"/>
            <a:ext cx="1857867" cy="96434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endParaRPr lang="en-US" altLang="ko-KR" sz="200" b="1" dirty="0">
              <a:latin typeface="NotoSansKR"/>
            </a:endParaRPr>
          </a:p>
          <a:p>
            <a:r>
              <a:rPr lang="ko-KR" altLang="en-US" sz="1050" b="1" dirty="0">
                <a:latin typeface="NotoSansKR"/>
              </a:rPr>
              <a:t>뉴</a:t>
            </a:r>
            <a:r>
              <a:rPr lang="en-US" altLang="ko-KR" sz="1050" b="1" dirty="0">
                <a:latin typeface="NotoSansKR"/>
              </a:rPr>
              <a:t>SM5</a:t>
            </a:r>
          </a:p>
          <a:p>
            <a:r>
              <a:rPr lang="ko-KR" altLang="en-US" sz="900" b="1" dirty="0">
                <a:latin typeface="NotoSansKR"/>
              </a:rPr>
              <a:t>플래티넘 가솔린 </a:t>
            </a:r>
            <a:r>
              <a:rPr lang="en-US" altLang="ko-KR" sz="900" b="1" dirty="0">
                <a:latin typeface="NotoSansKR"/>
              </a:rPr>
              <a:t>2.0 SE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2014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NotoSansKR"/>
              </a:rPr>
              <a:t>년식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 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|  66,253Km  |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SansKR"/>
              </a:rPr>
              <a:t>디젤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NotoSansKR"/>
            </a:endParaRPr>
          </a:p>
          <a:p>
            <a:endParaRPr lang="en-US" altLang="ko-KR" sz="100" b="1" dirty="0">
              <a:latin typeface="+mj-ea"/>
            </a:endParaRPr>
          </a:p>
          <a:p>
            <a:r>
              <a:rPr lang="en-US" altLang="ko-KR" sz="1100" b="1" dirty="0">
                <a:latin typeface="+mj-ea"/>
              </a:rPr>
              <a:t>2,400</a:t>
            </a:r>
            <a:r>
              <a:rPr lang="ko-KR" altLang="en-US" sz="800" b="1" dirty="0">
                <a:latin typeface="+mj-ea"/>
              </a:rPr>
              <a:t>만원</a:t>
            </a:r>
            <a:r>
              <a:rPr lang="ko-KR" altLang="en-US" sz="700" b="1" dirty="0">
                <a:latin typeface="+mj-ea"/>
              </a:rPr>
              <a:t> </a:t>
            </a:r>
            <a:r>
              <a:rPr lang="en-US" altLang="ko-KR" sz="700" b="1" dirty="0">
                <a:latin typeface="+mj-ea"/>
              </a:rPr>
              <a:t>(</a:t>
            </a:r>
            <a:r>
              <a:rPr lang="ko-KR" altLang="en-US" sz="800" b="1" dirty="0">
                <a:latin typeface="+mj-ea"/>
              </a:rPr>
              <a:t>월 </a:t>
            </a:r>
            <a:r>
              <a:rPr lang="en-US" altLang="ko-KR" sz="800" b="1" dirty="0">
                <a:latin typeface="+mj-ea"/>
              </a:rPr>
              <a:t>24</a:t>
            </a:r>
            <a:r>
              <a:rPr lang="ko-KR" altLang="en-US" sz="800" b="1" dirty="0">
                <a:latin typeface="+mj-ea"/>
              </a:rPr>
              <a:t>만원</a:t>
            </a:r>
            <a:r>
              <a:rPr lang="en-US" altLang="ko-KR" sz="800" b="1" dirty="0">
                <a:latin typeface="+mj-ea"/>
              </a:rPr>
              <a:t>)</a:t>
            </a:r>
            <a:endParaRPr lang="ko-KR" altLang="en-US" sz="800" b="1" dirty="0">
              <a:latin typeface="+mj-ea"/>
            </a:endParaRPr>
          </a:p>
        </p:txBody>
      </p:sp>
      <p:sp>
        <p:nvSpPr>
          <p:cNvPr id="169" name="모서리가 둥근 직사각형 195">
            <a:extLst>
              <a:ext uri="{FF2B5EF4-FFF2-40B4-BE49-F238E27FC236}">
                <a16:creationId xmlns:a16="http://schemas.microsoft.com/office/drawing/2014/main" id="{FB1EF6E9-DE4B-4552-AB55-0C0D98F7CC29}"/>
              </a:ext>
            </a:extLst>
          </p:cNvPr>
          <p:cNvSpPr/>
          <p:nvPr/>
        </p:nvSpPr>
        <p:spPr>
          <a:xfrm>
            <a:off x="2599224" y="3927451"/>
            <a:ext cx="504000" cy="180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 err="1">
                <a:latin typeface="+mj-ea"/>
              </a:rPr>
              <a:t>헛걸음보상</a:t>
            </a:r>
            <a:endParaRPr lang="ko-KR" altLang="en-US" sz="800" spc="-150" dirty="0">
              <a:latin typeface="+mj-ea"/>
            </a:endParaRPr>
          </a:p>
        </p:txBody>
      </p:sp>
      <p:sp>
        <p:nvSpPr>
          <p:cNvPr id="170" name="모서리가 둥근 직사각형 197">
            <a:extLst>
              <a:ext uri="{FF2B5EF4-FFF2-40B4-BE49-F238E27FC236}">
                <a16:creationId xmlns:a16="http://schemas.microsoft.com/office/drawing/2014/main" id="{1F9C15DC-FDE5-41A8-90EC-97D47912C7C1}"/>
              </a:ext>
            </a:extLst>
          </p:cNvPr>
          <p:cNvSpPr/>
          <p:nvPr/>
        </p:nvSpPr>
        <p:spPr>
          <a:xfrm>
            <a:off x="2111442" y="3927451"/>
            <a:ext cx="432000" cy="180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pc="-150" dirty="0">
                <a:latin typeface="+mj-ea"/>
              </a:rPr>
              <a:t>무사고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6054A5F-62CD-4F7D-8936-60283963C92C}"/>
              </a:ext>
            </a:extLst>
          </p:cNvPr>
          <p:cNvSpPr txBox="1"/>
          <p:nvPr/>
        </p:nvSpPr>
        <p:spPr>
          <a:xfrm>
            <a:off x="2973832" y="3181149"/>
            <a:ext cx="9753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♡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7C58CE5-A2A7-4E33-A8D5-223FD5329FAA}"/>
              </a:ext>
            </a:extLst>
          </p:cNvPr>
          <p:cNvSpPr/>
          <p:nvPr/>
        </p:nvSpPr>
        <p:spPr>
          <a:xfrm>
            <a:off x="1239936" y="3196405"/>
            <a:ext cx="806428" cy="9643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NotoSansKR"/>
              </a:rPr>
              <a:t>차량</a:t>
            </a:r>
            <a:endParaRPr lang="en-US" altLang="ko-KR" sz="800" b="1" dirty="0">
              <a:solidFill>
                <a:schemeClr val="tx1"/>
              </a:solidFill>
              <a:latin typeface="NotoSansKR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NotoSansKR"/>
              </a:rPr>
              <a:t>이미지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C1F6411-C634-4026-9E73-1C9088C49EBC}"/>
              </a:ext>
            </a:extLst>
          </p:cNvPr>
          <p:cNvSpPr txBox="1"/>
          <p:nvPr/>
        </p:nvSpPr>
        <p:spPr>
          <a:xfrm>
            <a:off x="940795" y="3537236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□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07337FA-8BBA-46FE-ADCA-49A74AD501E7}"/>
              </a:ext>
            </a:extLst>
          </p:cNvPr>
          <p:cNvCxnSpPr>
            <a:cxnSpLocks/>
          </p:cNvCxnSpPr>
          <p:nvPr/>
        </p:nvCxnSpPr>
        <p:spPr>
          <a:xfrm flipH="1">
            <a:off x="3904231" y="2035468"/>
            <a:ext cx="3237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52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33B7E-393F-45FA-9978-AA5E8C82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메뉴 </a:t>
            </a:r>
            <a:r>
              <a:rPr lang="en-US" altLang="ko-KR" dirty="0"/>
              <a:t>&gt; </a:t>
            </a:r>
            <a:r>
              <a:rPr lang="ko-KR" altLang="en-US" dirty="0"/>
              <a:t>최근 본 차량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076184A-4212-42AD-BA4F-754F01FE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2" y="549978"/>
            <a:ext cx="884272" cy="328615"/>
          </a:xfrm>
          <a:prstGeom prst="rect">
            <a:avLst/>
          </a:prstGeom>
          <a:noFill/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2F882EE4-2193-4303-8B55-9EAC67A14FB9}"/>
              </a:ext>
            </a:extLst>
          </p:cNvPr>
          <p:cNvGraphicFramePr>
            <a:graphicFrameLocks noGrp="1"/>
          </p:cNvGraphicFramePr>
          <p:nvPr/>
        </p:nvGraphicFramePr>
        <p:xfrm>
          <a:off x="243485" y="967959"/>
          <a:ext cx="7764228" cy="296647"/>
        </p:xfrm>
        <a:graphic>
          <a:graphicData uri="http://schemas.openxmlformats.org/drawingml/2006/table">
            <a:tbl>
              <a:tblPr/>
              <a:tblGrid>
                <a:gridCol w="862692">
                  <a:extLst>
                    <a:ext uri="{9D8B030D-6E8A-4147-A177-3AD203B41FA5}">
                      <a16:colId xmlns:a16="http://schemas.microsoft.com/office/drawing/2014/main" val="210911340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55693837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65885126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421012124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6407682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86661379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82705204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55654345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244793235"/>
                    </a:ext>
                  </a:extLst>
                </a:gridCol>
              </a:tblGrid>
              <a:tr h="29664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홈서비스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내차구매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내차판매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안심서비스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고객지킴이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단지안내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매거진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</a:tbl>
          </a:graphicData>
        </a:graphic>
      </p:graphicFrame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7367F6-E286-4DCD-B5DE-1A7BDB171833}"/>
              </a:ext>
            </a:extLst>
          </p:cNvPr>
          <p:cNvCxnSpPr>
            <a:cxnSpLocks/>
          </p:cNvCxnSpPr>
          <p:nvPr/>
        </p:nvCxnSpPr>
        <p:spPr>
          <a:xfrm>
            <a:off x="57598" y="952720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0A7D596-0AF5-4EBA-8229-94AA244099FF}"/>
              </a:ext>
            </a:extLst>
          </p:cNvPr>
          <p:cNvCxnSpPr>
            <a:cxnSpLocks/>
          </p:cNvCxnSpPr>
          <p:nvPr/>
        </p:nvCxnSpPr>
        <p:spPr>
          <a:xfrm>
            <a:off x="57598" y="1283963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3CE811B5-9DD2-4A03-8793-DC5D626E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" y="1033764"/>
            <a:ext cx="236442" cy="161912"/>
          </a:xfrm>
          <a:prstGeom prst="rect">
            <a:avLst/>
          </a:prstGeom>
        </p:spPr>
      </p:pic>
      <p:grpSp>
        <p:nvGrpSpPr>
          <p:cNvPr id="69" name="그룹 58">
            <a:extLst>
              <a:ext uri="{FF2B5EF4-FFF2-40B4-BE49-F238E27FC236}">
                <a16:creationId xmlns:a16="http://schemas.microsoft.com/office/drawing/2014/main" id="{1F64F9FB-8373-4B6A-A98D-AC29233D031C}"/>
              </a:ext>
            </a:extLst>
          </p:cNvPr>
          <p:cNvGrpSpPr/>
          <p:nvPr/>
        </p:nvGrpSpPr>
        <p:grpSpPr>
          <a:xfrm>
            <a:off x="5713106" y="610637"/>
            <a:ext cx="168247" cy="166771"/>
            <a:chOff x="1480484" y="1892029"/>
            <a:chExt cx="155136" cy="15377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51A497-9466-48F3-932D-6A0C9672FD28}"/>
                </a:ext>
              </a:extLst>
            </p:cNvPr>
            <p:cNvSpPr/>
            <p:nvPr/>
          </p:nvSpPr>
          <p:spPr>
            <a:xfrm>
              <a:off x="1480484" y="1892029"/>
              <a:ext cx="132778" cy="13277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88A8EB8-8EF0-4849-99CA-02770284BCD1}"/>
                </a:ext>
              </a:extLst>
            </p:cNvPr>
            <p:cNvCxnSpPr/>
            <p:nvPr/>
          </p:nvCxnSpPr>
          <p:spPr>
            <a:xfrm rot="16200000" flipH="1">
              <a:off x="1599620" y="2009804"/>
              <a:ext cx="36000" cy="36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29">
            <a:extLst>
              <a:ext uri="{FF2B5EF4-FFF2-40B4-BE49-F238E27FC236}">
                <a16:creationId xmlns:a16="http://schemas.microsoft.com/office/drawing/2014/main" id="{40AAE069-E128-4FF6-8EE2-1B9672A90A06}"/>
              </a:ext>
            </a:extLst>
          </p:cNvPr>
          <p:cNvSpPr txBox="1"/>
          <p:nvPr/>
        </p:nvSpPr>
        <p:spPr>
          <a:xfrm>
            <a:off x="3368496" y="570912"/>
            <a:ext cx="228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</a:rPr>
              <a:t>모델명 또는 차량번호로 검색해주세요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41A2A31-FEF6-42EB-A458-7E324BE8BCF9}"/>
              </a:ext>
            </a:extLst>
          </p:cNvPr>
          <p:cNvCxnSpPr>
            <a:cxnSpLocks/>
          </p:cNvCxnSpPr>
          <p:nvPr/>
        </p:nvCxnSpPr>
        <p:spPr>
          <a:xfrm>
            <a:off x="3445138" y="854197"/>
            <a:ext cx="252071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87F5B30-C754-4FD7-B358-3443C242EA22}"/>
              </a:ext>
            </a:extLst>
          </p:cNvPr>
          <p:cNvSpPr txBox="1"/>
          <p:nvPr/>
        </p:nvSpPr>
        <p:spPr>
          <a:xfrm>
            <a:off x="5599716" y="613343"/>
            <a:ext cx="2280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로그아웃 </a:t>
            </a:r>
            <a:r>
              <a:rPr lang="en-US" altLang="ko-KR" sz="800" dirty="0"/>
              <a:t>|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| </a:t>
            </a:r>
            <a:r>
              <a:rPr lang="ko-KR" altLang="en-US" sz="800" dirty="0"/>
              <a:t>고객센터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8DA69B-E3E3-4FD6-A646-210BA73B6C29}"/>
              </a:ext>
            </a:extLst>
          </p:cNvPr>
          <p:cNvCxnSpPr/>
          <p:nvPr/>
        </p:nvCxnSpPr>
        <p:spPr>
          <a:xfrm>
            <a:off x="387948" y="952719"/>
            <a:ext cx="0" cy="3303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C21453DE-42FE-4296-B157-38BBF06C6799}"/>
              </a:ext>
            </a:extLst>
          </p:cNvPr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9FC8896B-5C48-4D86-A768-2B85B92C4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86908"/>
              </p:ext>
            </p:extLst>
          </p:nvPr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rgbClr val="00552B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rgbClr val="00552B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BA5689D-BA5E-4031-892D-F81ADBE1E6DA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7" name="모서리가 둥근 직사각형 1">
              <a:extLst>
                <a:ext uri="{FF2B5EF4-FFF2-40B4-BE49-F238E27FC236}">
                  <a16:creationId xmlns:a16="http://schemas.microsoft.com/office/drawing/2014/main" id="{7B7D2767-0C62-4CA4-B817-4F17347432FF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8" name="모서리가 둥근 직사각형 87">
              <a:extLst>
                <a:ext uri="{FF2B5EF4-FFF2-40B4-BE49-F238E27FC236}">
                  <a16:creationId xmlns:a16="http://schemas.microsoft.com/office/drawing/2014/main" id="{4BD39F8C-C4B7-4450-8FE9-C14761513917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9" name="모서리가 둥근 직사각형 88">
              <a:extLst>
                <a:ext uri="{FF2B5EF4-FFF2-40B4-BE49-F238E27FC236}">
                  <a16:creationId xmlns:a16="http://schemas.microsoft.com/office/drawing/2014/main" id="{F47FACD7-362F-44FA-8B93-7286ECA38785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5E43331-D5A3-4443-8656-2EFCFFB26A16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78C8020-0852-4410-81B5-102B8B76AE57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FDF3B2DD-DDA1-403B-A178-93347F1E6E02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1A31CDE1-0B54-408F-B1FA-E76DFE13BDAB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E2B39A3-969F-4996-8C86-94850F5FD7D4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9C21D97-5694-4600-82D3-356B3668F592}"/>
              </a:ext>
            </a:extLst>
          </p:cNvPr>
          <p:cNvSpPr/>
          <p:nvPr/>
        </p:nvSpPr>
        <p:spPr>
          <a:xfrm>
            <a:off x="3958115" y="2346949"/>
            <a:ext cx="345678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lnSpc>
                <a:spcPct val="150000"/>
              </a:lnSpc>
              <a:defRPr/>
            </a:pPr>
            <a:r>
              <a:rPr lang="ko-KR" altLang="en-US" sz="800" b="1" spc="-150" dirty="0" err="1">
                <a:solidFill>
                  <a:srgbClr val="00552B"/>
                </a:solidFill>
                <a:latin typeface="+mj-ea"/>
              </a:rPr>
              <a:t>등록순</a:t>
            </a:r>
            <a:r>
              <a:rPr lang="ko-KR" altLang="en-US" sz="800" b="1" spc="-15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lang="ko-KR" altLang="en-US" sz="800" spc="-150" dirty="0">
                <a:latin typeface="+mj-ea"/>
              </a:rPr>
              <a:t>가격                                주행거리                               연식                   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90DCA53-31CB-4C6A-B242-1F879A5C4283}"/>
              </a:ext>
            </a:extLst>
          </p:cNvPr>
          <p:cNvGraphicFramePr>
            <a:graphicFrameLocks noGrp="1"/>
          </p:cNvGraphicFramePr>
          <p:nvPr/>
        </p:nvGraphicFramePr>
        <p:xfrm>
          <a:off x="261074" y="2655424"/>
          <a:ext cx="7484960" cy="102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422">
                  <a:extLst>
                    <a:ext uri="{9D8B030D-6E8A-4147-A177-3AD203B41FA5}">
                      <a16:colId xmlns:a16="http://schemas.microsoft.com/office/drawing/2014/main" val="2074519692"/>
                    </a:ext>
                  </a:extLst>
                </a:gridCol>
                <a:gridCol w="49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894">
                  <a:extLst>
                    <a:ext uri="{9D8B030D-6E8A-4147-A177-3AD203B41FA5}">
                      <a16:colId xmlns:a16="http://schemas.microsoft.com/office/drawing/2014/main" val="2097334505"/>
                    </a:ext>
                  </a:extLst>
                </a:gridCol>
              </a:tblGrid>
              <a:tr h="10222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 뉴 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K7 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 </a:t>
                      </a:r>
                      <a:r>
                        <a:rPr lang="en-US" altLang="ko-KR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GDi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리미티드</a:t>
                      </a:r>
                      <a:r>
                        <a:rPr lang="ko-KR" altLang="en-US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에디션</a:t>
                      </a:r>
                      <a:endParaRPr lang="en-US" altLang="ko-KR" sz="900" b="1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800" b="0" spc="0" baseline="0" dirty="0" err="1">
                          <a:solidFill>
                            <a:schemeClr val="tx1"/>
                          </a:solidFill>
                        </a:rPr>
                        <a:t>년식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2,421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km | 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</a:rPr>
                        <a:t>가솔린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rgbClr val="00552B"/>
                          </a:solidFill>
                        </a:rPr>
                        <a:t>1,405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만원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b="1" u="none" baseline="0" dirty="0">
                          <a:solidFill>
                            <a:srgbClr val="00552B"/>
                          </a:solidFill>
                        </a:rPr>
                        <a:t>24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7FBDC95-E71D-4F0D-AAE9-16FD7DF705D3}"/>
              </a:ext>
            </a:extLst>
          </p:cNvPr>
          <p:cNvSpPr/>
          <p:nvPr/>
        </p:nvSpPr>
        <p:spPr>
          <a:xfrm>
            <a:off x="261076" y="2719106"/>
            <a:ext cx="1271352" cy="957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spc="-150" dirty="0">
                <a:latin typeface="+mj-ea"/>
              </a:rPr>
              <a:t>차량 </a:t>
            </a:r>
            <a:r>
              <a:rPr lang="en-US" altLang="ko-KR" sz="900" spc="-150" dirty="0">
                <a:latin typeface="+mj-ea"/>
              </a:rPr>
              <a:t>IMAGE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AAA7664-5D17-472A-85EB-CB84C935329B}"/>
              </a:ext>
            </a:extLst>
          </p:cNvPr>
          <p:cNvGrpSpPr/>
          <p:nvPr/>
        </p:nvGrpSpPr>
        <p:grpSpPr>
          <a:xfrm>
            <a:off x="1269187" y="2754166"/>
            <a:ext cx="215531" cy="215531"/>
            <a:chOff x="2881793" y="3493808"/>
            <a:chExt cx="485103" cy="48510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9BFEEEB-4CCB-465E-AC87-574071C739D3}"/>
                </a:ext>
              </a:extLst>
            </p:cNvPr>
            <p:cNvSpPr/>
            <p:nvPr/>
          </p:nvSpPr>
          <p:spPr>
            <a:xfrm>
              <a:off x="2881793" y="3493808"/>
              <a:ext cx="485103" cy="485103"/>
            </a:xfrm>
            <a:prstGeom prst="ellipse">
              <a:avLst/>
            </a:prstGeom>
            <a:solidFill>
              <a:schemeClr val="bg1">
                <a:lumMod val="75000"/>
                <a:alpha val="68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F0E88D49-8544-4FAC-A907-D04FA475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6198" y="3609822"/>
              <a:ext cx="336293" cy="253075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579C2A6-6136-4DDB-8261-19CB6E6189D9}"/>
              </a:ext>
            </a:extLst>
          </p:cNvPr>
          <p:cNvGrpSpPr/>
          <p:nvPr/>
        </p:nvGrpSpPr>
        <p:grpSpPr>
          <a:xfrm>
            <a:off x="1644745" y="3180214"/>
            <a:ext cx="1959762" cy="223330"/>
            <a:chOff x="3825413" y="3967918"/>
            <a:chExt cx="1959762" cy="22333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E0FD739-2DDE-4362-A2C0-D48FC3F755D5}"/>
                </a:ext>
              </a:extLst>
            </p:cNvPr>
            <p:cNvGrpSpPr/>
            <p:nvPr/>
          </p:nvGrpSpPr>
          <p:grpSpPr>
            <a:xfrm>
              <a:off x="4302357" y="3975248"/>
              <a:ext cx="1482818" cy="216000"/>
              <a:chOff x="4302357" y="2565797"/>
              <a:chExt cx="1482818" cy="216000"/>
            </a:xfrm>
          </p:grpSpPr>
          <p:sp>
            <p:nvSpPr>
              <p:cNvPr id="113" name="모서리가 둥근 직사각형 378">
                <a:extLst>
                  <a:ext uri="{FF2B5EF4-FFF2-40B4-BE49-F238E27FC236}">
                    <a16:creationId xmlns:a16="http://schemas.microsoft.com/office/drawing/2014/main" id="{884FFF2F-7D8C-4EA0-8B39-F7BCB57C4D8C}"/>
                  </a:ext>
                </a:extLst>
              </p:cNvPr>
              <p:cNvSpPr/>
              <p:nvPr/>
            </p:nvSpPr>
            <p:spPr>
              <a:xfrm>
                <a:off x="4302357" y="2565797"/>
                <a:ext cx="396000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  <p:sp>
            <p:nvSpPr>
              <p:cNvPr id="114" name="모서리가 둥근 직사각형 379">
                <a:extLst>
                  <a:ext uri="{FF2B5EF4-FFF2-40B4-BE49-F238E27FC236}">
                    <a16:creationId xmlns:a16="http://schemas.microsoft.com/office/drawing/2014/main" id="{5F14FD2D-0392-45E8-9977-45EA5CE509E0}"/>
                  </a:ext>
                </a:extLst>
              </p:cNvPr>
              <p:cNvSpPr/>
              <p:nvPr/>
            </p:nvSpPr>
            <p:spPr>
              <a:xfrm>
                <a:off x="5281119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115" name="모서리가 둥근 직사각형 380">
                <a:extLst>
                  <a:ext uri="{FF2B5EF4-FFF2-40B4-BE49-F238E27FC236}">
                    <a16:creationId xmlns:a16="http://schemas.microsoft.com/office/drawing/2014/main" id="{9C6F1E93-2584-409B-BDEC-649D08AB3712}"/>
                  </a:ext>
                </a:extLst>
              </p:cNvPr>
              <p:cNvSpPr/>
              <p:nvPr/>
            </p:nvSpPr>
            <p:spPr>
              <a:xfrm>
                <a:off x="4741901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</p:grpSp>
        <p:sp>
          <p:nvSpPr>
            <p:cNvPr id="112" name="모서리가 둥근 직사각형 197">
              <a:extLst>
                <a:ext uri="{FF2B5EF4-FFF2-40B4-BE49-F238E27FC236}">
                  <a16:creationId xmlns:a16="http://schemas.microsoft.com/office/drawing/2014/main" id="{CF57D4AA-40D3-4C50-8458-D8EFDEDC4318}"/>
                </a:ext>
              </a:extLst>
            </p:cNvPr>
            <p:cNvSpPr/>
            <p:nvPr/>
          </p:nvSpPr>
          <p:spPr>
            <a:xfrm>
              <a:off x="3825413" y="3967918"/>
              <a:ext cx="43677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  <p:graphicFrame>
        <p:nvGraphicFramePr>
          <p:cNvPr id="116" name="표 4">
            <a:extLst>
              <a:ext uri="{FF2B5EF4-FFF2-40B4-BE49-F238E27FC236}">
                <a16:creationId xmlns:a16="http://schemas.microsoft.com/office/drawing/2014/main" id="{BC6B30E5-A1E2-4641-A254-0D195CDA748B}"/>
              </a:ext>
            </a:extLst>
          </p:cNvPr>
          <p:cNvGraphicFramePr>
            <a:graphicFrameLocks noGrp="1"/>
          </p:cNvGraphicFramePr>
          <p:nvPr/>
        </p:nvGraphicFramePr>
        <p:xfrm>
          <a:off x="6663029" y="2383554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117" name="표 4">
            <a:extLst>
              <a:ext uri="{FF2B5EF4-FFF2-40B4-BE49-F238E27FC236}">
                <a16:creationId xmlns:a16="http://schemas.microsoft.com/office/drawing/2014/main" id="{BEFBBA09-96DE-4F36-B00A-872316444D24}"/>
              </a:ext>
            </a:extLst>
          </p:cNvPr>
          <p:cNvGraphicFramePr>
            <a:graphicFrameLocks noGrp="1"/>
          </p:cNvGraphicFramePr>
          <p:nvPr/>
        </p:nvGraphicFramePr>
        <p:xfrm>
          <a:off x="7407880" y="2383554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118" name="표 4">
            <a:extLst>
              <a:ext uri="{FF2B5EF4-FFF2-40B4-BE49-F238E27FC236}">
                <a16:creationId xmlns:a16="http://schemas.microsoft.com/office/drawing/2014/main" id="{BD913800-626A-4971-B904-87D6E1812D42}"/>
              </a:ext>
            </a:extLst>
          </p:cNvPr>
          <p:cNvGraphicFramePr>
            <a:graphicFrameLocks noGrp="1"/>
          </p:cNvGraphicFramePr>
          <p:nvPr/>
        </p:nvGraphicFramePr>
        <p:xfrm>
          <a:off x="5794434" y="2383554"/>
          <a:ext cx="351676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8">
                  <a:extLst>
                    <a:ext uri="{9D8B030D-6E8A-4147-A177-3AD203B41FA5}">
                      <a16:colId xmlns:a16="http://schemas.microsoft.com/office/drawing/2014/main" val="3446185401"/>
                    </a:ext>
                  </a:extLst>
                </a:gridCol>
                <a:gridCol w="175838">
                  <a:extLst>
                    <a:ext uri="{9D8B030D-6E8A-4147-A177-3AD203B41FA5}">
                      <a16:colId xmlns:a16="http://schemas.microsoft.com/office/drawing/2014/main" val="212228013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9680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126CCE9C-5A29-4918-9823-E9A6588CF6F0}"/>
              </a:ext>
            </a:extLst>
          </p:cNvPr>
          <p:cNvGraphicFramePr>
            <a:graphicFrameLocks noGrp="1"/>
          </p:cNvGraphicFramePr>
          <p:nvPr/>
        </p:nvGraphicFramePr>
        <p:xfrm>
          <a:off x="261074" y="3697389"/>
          <a:ext cx="7484960" cy="102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422">
                  <a:extLst>
                    <a:ext uri="{9D8B030D-6E8A-4147-A177-3AD203B41FA5}">
                      <a16:colId xmlns:a16="http://schemas.microsoft.com/office/drawing/2014/main" val="2074519692"/>
                    </a:ext>
                  </a:extLst>
                </a:gridCol>
                <a:gridCol w="49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894">
                  <a:extLst>
                    <a:ext uri="{9D8B030D-6E8A-4147-A177-3AD203B41FA5}">
                      <a16:colId xmlns:a16="http://schemas.microsoft.com/office/drawing/2014/main" val="2097334505"/>
                    </a:ext>
                  </a:extLst>
                </a:gridCol>
              </a:tblGrid>
              <a:tr h="10222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 뉴 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K7 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 </a:t>
                      </a:r>
                      <a:r>
                        <a:rPr lang="en-US" altLang="ko-KR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GDi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리미티드</a:t>
                      </a:r>
                      <a:r>
                        <a:rPr lang="ko-KR" altLang="en-US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에디션</a:t>
                      </a:r>
                      <a:endParaRPr lang="en-US" altLang="ko-KR" sz="900" b="1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800" b="0" spc="0" baseline="0" dirty="0" err="1">
                          <a:solidFill>
                            <a:schemeClr val="tx1"/>
                          </a:solidFill>
                        </a:rPr>
                        <a:t>년식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2,421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km | 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</a:rPr>
                        <a:t>가솔린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rgbClr val="00552B"/>
                          </a:solidFill>
                        </a:rPr>
                        <a:t>1,405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만원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b="1" u="none" baseline="0" dirty="0">
                          <a:solidFill>
                            <a:srgbClr val="00552B"/>
                          </a:solidFill>
                        </a:rPr>
                        <a:t>24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080D6EC-87E4-41D1-B272-BCD6B2B9EFC0}"/>
              </a:ext>
            </a:extLst>
          </p:cNvPr>
          <p:cNvSpPr/>
          <p:nvPr/>
        </p:nvSpPr>
        <p:spPr>
          <a:xfrm>
            <a:off x="261076" y="3761071"/>
            <a:ext cx="1271352" cy="957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spc="-150" dirty="0">
                <a:latin typeface="+mj-ea"/>
              </a:rPr>
              <a:t>차량 </a:t>
            </a:r>
            <a:r>
              <a:rPr lang="en-US" altLang="ko-KR" sz="900" spc="-150" dirty="0">
                <a:latin typeface="+mj-ea"/>
              </a:rPr>
              <a:t>IMAGE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37074BC-173B-4D06-B909-E4310C631891}"/>
              </a:ext>
            </a:extLst>
          </p:cNvPr>
          <p:cNvGrpSpPr/>
          <p:nvPr/>
        </p:nvGrpSpPr>
        <p:grpSpPr>
          <a:xfrm>
            <a:off x="1269187" y="3796131"/>
            <a:ext cx="215531" cy="215531"/>
            <a:chOff x="2881793" y="3493808"/>
            <a:chExt cx="485103" cy="48510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93CEBD77-3D97-4B9E-9CBC-4A1D7634B5A5}"/>
                </a:ext>
              </a:extLst>
            </p:cNvPr>
            <p:cNvSpPr/>
            <p:nvPr/>
          </p:nvSpPr>
          <p:spPr>
            <a:xfrm>
              <a:off x="2881793" y="3493808"/>
              <a:ext cx="485103" cy="485103"/>
            </a:xfrm>
            <a:prstGeom prst="ellipse">
              <a:avLst/>
            </a:prstGeom>
            <a:solidFill>
              <a:schemeClr val="bg1">
                <a:lumMod val="75000"/>
                <a:alpha val="68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D5A90B87-8260-4FA4-9DBD-AD9B657E4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6198" y="3609822"/>
              <a:ext cx="336293" cy="253075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A124C0C-0C53-437D-B19D-9DA9E5EECA39}"/>
              </a:ext>
            </a:extLst>
          </p:cNvPr>
          <p:cNvGrpSpPr/>
          <p:nvPr/>
        </p:nvGrpSpPr>
        <p:grpSpPr>
          <a:xfrm>
            <a:off x="1644745" y="4222179"/>
            <a:ext cx="1959762" cy="223330"/>
            <a:chOff x="3825413" y="3967918"/>
            <a:chExt cx="1959762" cy="22333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E7B34B06-B17B-40D8-80CF-CE21B1C42AE7}"/>
                </a:ext>
              </a:extLst>
            </p:cNvPr>
            <p:cNvGrpSpPr/>
            <p:nvPr/>
          </p:nvGrpSpPr>
          <p:grpSpPr>
            <a:xfrm>
              <a:off x="4302357" y="3975248"/>
              <a:ext cx="1482818" cy="216000"/>
              <a:chOff x="4302357" y="2565797"/>
              <a:chExt cx="1482818" cy="216000"/>
            </a:xfrm>
          </p:grpSpPr>
          <p:sp>
            <p:nvSpPr>
              <p:cNvPr id="142" name="모서리가 둥근 직사각형 378">
                <a:extLst>
                  <a:ext uri="{FF2B5EF4-FFF2-40B4-BE49-F238E27FC236}">
                    <a16:creationId xmlns:a16="http://schemas.microsoft.com/office/drawing/2014/main" id="{A5656254-BF00-4DBA-A959-6508536A8BC2}"/>
                  </a:ext>
                </a:extLst>
              </p:cNvPr>
              <p:cNvSpPr/>
              <p:nvPr/>
            </p:nvSpPr>
            <p:spPr>
              <a:xfrm>
                <a:off x="4302357" y="2565797"/>
                <a:ext cx="396000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  <p:sp>
            <p:nvSpPr>
              <p:cNvPr id="143" name="모서리가 둥근 직사각형 379">
                <a:extLst>
                  <a:ext uri="{FF2B5EF4-FFF2-40B4-BE49-F238E27FC236}">
                    <a16:creationId xmlns:a16="http://schemas.microsoft.com/office/drawing/2014/main" id="{1E75A418-4B12-41BF-88B6-57C2473CB7C1}"/>
                  </a:ext>
                </a:extLst>
              </p:cNvPr>
              <p:cNvSpPr/>
              <p:nvPr/>
            </p:nvSpPr>
            <p:spPr>
              <a:xfrm>
                <a:off x="5281119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144" name="모서리가 둥근 직사각형 380">
                <a:extLst>
                  <a:ext uri="{FF2B5EF4-FFF2-40B4-BE49-F238E27FC236}">
                    <a16:creationId xmlns:a16="http://schemas.microsoft.com/office/drawing/2014/main" id="{AAD31A74-FDF7-4BE0-9170-B5025B2031EC}"/>
                  </a:ext>
                </a:extLst>
              </p:cNvPr>
              <p:cNvSpPr/>
              <p:nvPr/>
            </p:nvSpPr>
            <p:spPr>
              <a:xfrm>
                <a:off x="4741901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</p:grpSp>
        <p:sp>
          <p:nvSpPr>
            <p:cNvPr id="141" name="모서리가 둥근 직사각형 197">
              <a:extLst>
                <a:ext uri="{FF2B5EF4-FFF2-40B4-BE49-F238E27FC236}">
                  <a16:creationId xmlns:a16="http://schemas.microsoft.com/office/drawing/2014/main" id="{74E83AF5-F274-40AA-8CC9-D7ACAA636940}"/>
                </a:ext>
              </a:extLst>
            </p:cNvPr>
            <p:cNvSpPr/>
            <p:nvPr/>
          </p:nvSpPr>
          <p:spPr>
            <a:xfrm>
              <a:off x="3825413" y="3967918"/>
              <a:ext cx="43677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5A1400BC-BD3A-42D9-90EC-B3D501EBF09B}"/>
              </a:ext>
            </a:extLst>
          </p:cNvPr>
          <p:cNvGraphicFramePr>
            <a:graphicFrameLocks noGrp="1"/>
          </p:cNvGraphicFramePr>
          <p:nvPr/>
        </p:nvGraphicFramePr>
        <p:xfrm>
          <a:off x="261072" y="4730362"/>
          <a:ext cx="7484960" cy="102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424">
                  <a:extLst>
                    <a:ext uri="{9D8B030D-6E8A-4147-A177-3AD203B41FA5}">
                      <a16:colId xmlns:a16="http://schemas.microsoft.com/office/drawing/2014/main" val="2074519692"/>
                    </a:ext>
                  </a:extLst>
                </a:gridCol>
                <a:gridCol w="498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894">
                  <a:extLst>
                    <a:ext uri="{9D8B030D-6E8A-4147-A177-3AD203B41FA5}">
                      <a16:colId xmlns:a16="http://schemas.microsoft.com/office/drawing/2014/main" val="2097334505"/>
                    </a:ext>
                  </a:extLst>
                </a:gridCol>
              </a:tblGrid>
              <a:tr h="10222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 뉴 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K7 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 </a:t>
                      </a:r>
                      <a:r>
                        <a:rPr lang="en-US" altLang="ko-KR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GDi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리미티드</a:t>
                      </a:r>
                      <a:r>
                        <a:rPr lang="ko-KR" altLang="en-US" sz="9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에디션</a:t>
                      </a:r>
                      <a:endParaRPr lang="en-US" altLang="ko-KR" sz="900" b="1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800" b="0" spc="0" baseline="0" dirty="0" err="1">
                          <a:solidFill>
                            <a:schemeClr val="tx1"/>
                          </a:solidFill>
                        </a:rPr>
                        <a:t>년식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</a:rPr>
                        <a:t>2,421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</a:rPr>
                        <a:t>km | 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</a:rPr>
                        <a:t>가솔린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rgbClr val="00552B"/>
                          </a:solidFill>
                        </a:rPr>
                        <a:t>1,405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만원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b="1" u="none" baseline="0" dirty="0">
                          <a:solidFill>
                            <a:srgbClr val="00552B"/>
                          </a:solidFill>
                        </a:rPr>
                        <a:t>24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u="sng" baseline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9194E9C-9F22-4591-92AC-DF35179B25BF}"/>
              </a:ext>
            </a:extLst>
          </p:cNvPr>
          <p:cNvSpPr/>
          <p:nvPr/>
        </p:nvSpPr>
        <p:spPr>
          <a:xfrm>
            <a:off x="261074" y="4794044"/>
            <a:ext cx="1271352" cy="957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spc="-150" dirty="0">
                <a:latin typeface="+mj-ea"/>
              </a:rPr>
              <a:t>차량 </a:t>
            </a:r>
            <a:r>
              <a:rPr lang="en-US" altLang="ko-KR" sz="900" spc="-150" dirty="0">
                <a:latin typeface="+mj-ea"/>
              </a:rPr>
              <a:t>IMAGE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64A42A-FED0-49BE-8DD3-188FD885BA57}"/>
              </a:ext>
            </a:extLst>
          </p:cNvPr>
          <p:cNvGrpSpPr/>
          <p:nvPr/>
        </p:nvGrpSpPr>
        <p:grpSpPr>
          <a:xfrm>
            <a:off x="1269185" y="4829104"/>
            <a:ext cx="215531" cy="215531"/>
            <a:chOff x="2881793" y="3493808"/>
            <a:chExt cx="485103" cy="485103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6598DE5D-A2B6-431B-8AB5-6FAAFB3CAC4D}"/>
                </a:ext>
              </a:extLst>
            </p:cNvPr>
            <p:cNvSpPr/>
            <p:nvPr/>
          </p:nvSpPr>
          <p:spPr>
            <a:xfrm>
              <a:off x="2881793" y="3493808"/>
              <a:ext cx="485103" cy="485103"/>
            </a:xfrm>
            <a:prstGeom prst="ellipse">
              <a:avLst/>
            </a:prstGeom>
            <a:solidFill>
              <a:schemeClr val="bg1">
                <a:lumMod val="75000"/>
                <a:alpha val="68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A69B8435-84C9-4901-8DE0-015650DA9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6198" y="3609822"/>
              <a:ext cx="336293" cy="253075"/>
            </a:xfrm>
            <a:prstGeom prst="rect">
              <a:avLst/>
            </a:prstGeom>
          </p:spPr>
        </p:pic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9AEB570-F187-4118-AE00-2ACDA4EC298F}"/>
              </a:ext>
            </a:extLst>
          </p:cNvPr>
          <p:cNvGrpSpPr/>
          <p:nvPr/>
        </p:nvGrpSpPr>
        <p:grpSpPr>
          <a:xfrm>
            <a:off x="1644743" y="5255152"/>
            <a:ext cx="1959762" cy="223330"/>
            <a:chOff x="3825413" y="3967918"/>
            <a:chExt cx="1959762" cy="223330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68A9FB2B-0A25-4F01-A089-01816EAC4638}"/>
                </a:ext>
              </a:extLst>
            </p:cNvPr>
            <p:cNvGrpSpPr/>
            <p:nvPr/>
          </p:nvGrpSpPr>
          <p:grpSpPr>
            <a:xfrm>
              <a:off x="4302357" y="3975248"/>
              <a:ext cx="1482818" cy="216000"/>
              <a:chOff x="4302357" y="2565797"/>
              <a:chExt cx="1482818" cy="216000"/>
            </a:xfrm>
          </p:grpSpPr>
          <p:sp>
            <p:nvSpPr>
              <p:cNvPr id="158" name="모서리가 둥근 직사각형 378">
                <a:extLst>
                  <a:ext uri="{FF2B5EF4-FFF2-40B4-BE49-F238E27FC236}">
                    <a16:creationId xmlns:a16="http://schemas.microsoft.com/office/drawing/2014/main" id="{841AE277-7C00-4553-B3EC-77E5988D568B}"/>
                  </a:ext>
                </a:extLst>
              </p:cNvPr>
              <p:cNvSpPr/>
              <p:nvPr/>
            </p:nvSpPr>
            <p:spPr>
              <a:xfrm>
                <a:off x="4302357" y="2565797"/>
                <a:ext cx="396000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  <p:sp>
            <p:nvSpPr>
              <p:cNvPr id="159" name="모서리가 둥근 직사각형 379">
                <a:extLst>
                  <a:ext uri="{FF2B5EF4-FFF2-40B4-BE49-F238E27FC236}">
                    <a16:creationId xmlns:a16="http://schemas.microsoft.com/office/drawing/2014/main" id="{006D3C9A-35A4-42CD-9720-0ED8FD15D284}"/>
                  </a:ext>
                </a:extLst>
              </p:cNvPr>
              <p:cNvSpPr/>
              <p:nvPr/>
            </p:nvSpPr>
            <p:spPr>
              <a:xfrm>
                <a:off x="5281119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160" name="모서리가 둥근 직사각형 380">
                <a:extLst>
                  <a:ext uri="{FF2B5EF4-FFF2-40B4-BE49-F238E27FC236}">
                    <a16:creationId xmlns:a16="http://schemas.microsoft.com/office/drawing/2014/main" id="{D0DD2E5A-55F4-480C-91DE-6ED2CD8ECFA1}"/>
                  </a:ext>
                </a:extLst>
              </p:cNvPr>
              <p:cNvSpPr/>
              <p:nvPr/>
            </p:nvSpPr>
            <p:spPr>
              <a:xfrm>
                <a:off x="4741901" y="2565797"/>
                <a:ext cx="504056" cy="216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</p:grpSp>
        <p:sp>
          <p:nvSpPr>
            <p:cNvPr id="157" name="모서리가 둥근 직사각형 197">
              <a:extLst>
                <a:ext uri="{FF2B5EF4-FFF2-40B4-BE49-F238E27FC236}">
                  <a16:creationId xmlns:a16="http://schemas.microsoft.com/office/drawing/2014/main" id="{27B2F353-F0EC-4413-8660-EE99DD4EB90E}"/>
                </a:ext>
              </a:extLst>
            </p:cNvPr>
            <p:cNvSpPr/>
            <p:nvPr/>
          </p:nvSpPr>
          <p:spPr>
            <a:xfrm>
              <a:off x="3825413" y="3967918"/>
              <a:ext cx="43677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  <p:sp>
        <p:nvSpPr>
          <p:cNvPr id="161" name="이중 물결 160">
            <a:extLst>
              <a:ext uri="{FF2B5EF4-FFF2-40B4-BE49-F238E27FC236}">
                <a16:creationId xmlns:a16="http://schemas.microsoft.com/office/drawing/2014/main" id="{59024F1F-63F9-4474-ABF6-FCDAE3B34B96}"/>
              </a:ext>
            </a:extLst>
          </p:cNvPr>
          <p:cNvSpPr/>
          <p:nvPr/>
        </p:nvSpPr>
        <p:spPr>
          <a:xfrm>
            <a:off x="261072" y="5694997"/>
            <a:ext cx="7484960" cy="239554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생략</a:t>
            </a:r>
            <a:endParaRPr lang="ko-KR" altLang="en-US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96AE41E-84F7-4EF3-BC77-808FF038F909}"/>
              </a:ext>
            </a:extLst>
          </p:cNvPr>
          <p:cNvSpPr/>
          <p:nvPr/>
        </p:nvSpPr>
        <p:spPr>
          <a:xfrm>
            <a:off x="174026" y="2330678"/>
            <a:ext cx="2214578" cy="28575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000" b="1" dirty="0">
                <a:latin typeface="+mj-ea"/>
              </a:rPr>
              <a:t>총 </a:t>
            </a:r>
            <a:r>
              <a:rPr lang="en-US" altLang="ko-KR" sz="1100" b="1" dirty="0">
                <a:solidFill>
                  <a:srgbClr val="00552B"/>
                </a:solidFill>
                <a:latin typeface="+mj-ea"/>
              </a:rPr>
              <a:t>5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000" b="1" dirty="0">
                <a:latin typeface="+mj-ea"/>
              </a:rPr>
              <a:t>대</a:t>
            </a:r>
            <a:endParaRPr lang="ko-KR" altLang="en-US" sz="1000" dirty="0">
              <a:latin typeface="+mj-ea"/>
            </a:endParaRPr>
          </a:p>
        </p:txBody>
      </p:sp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5E7DDC24-F60A-4942-A416-D238F3D82D4A}"/>
              </a:ext>
            </a:extLst>
          </p:cNvPr>
          <p:cNvGraphicFramePr>
            <a:graphicFrameLocks noGrp="1"/>
          </p:cNvGraphicFramePr>
          <p:nvPr/>
        </p:nvGraphicFramePr>
        <p:xfrm>
          <a:off x="2230741" y="6093797"/>
          <a:ext cx="354562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7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8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◀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552B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00552B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8423DEF-6835-47B1-BD6A-243C8D5EAEB5}"/>
              </a:ext>
            </a:extLst>
          </p:cNvPr>
          <p:cNvGrpSpPr/>
          <p:nvPr/>
        </p:nvGrpSpPr>
        <p:grpSpPr>
          <a:xfrm>
            <a:off x="5976175" y="3060328"/>
            <a:ext cx="1602754" cy="313181"/>
            <a:chOff x="9048328" y="3993877"/>
            <a:chExt cx="1602754" cy="313181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B117169-6DB0-4BD5-9FA8-637DF2B4D484}"/>
                </a:ext>
              </a:extLst>
            </p:cNvPr>
            <p:cNvSpPr/>
            <p:nvPr/>
          </p:nvSpPr>
          <p:spPr>
            <a:xfrm>
              <a:off x="9048328" y="3993878"/>
              <a:ext cx="792088" cy="3131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latin typeface="+mj-ea"/>
                </a:rPr>
                <a:t>관심차량 추가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A5DE674-A92C-4A1E-9A00-07B3F33547F1}"/>
                </a:ext>
              </a:extLst>
            </p:cNvPr>
            <p:cNvSpPr/>
            <p:nvPr/>
          </p:nvSpPr>
          <p:spPr>
            <a:xfrm>
              <a:off x="9858994" y="3993877"/>
              <a:ext cx="792088" cy="3131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  <a:latin typeface="+mj-ea"/>
                </a:rPr>
                <a:t>비교함 추가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1105BA95-B538-4EF5-9400-04E747ADD7CB}"/>
              </a:ext>
            </a:extLst>
          </p:cNvPr>
          <p:cNvGrpSpPr/>
          <p:nvPr/>
        </p:nvGrpSpPr>
        <p:grpSpPr>
          <a:xfrm>
            <a:off x="5976175" y="4099324"/>
            <a:ext cx="1602754" cy="313181"/>
            <a:chOff x="9048328" y="3993877"/>
            <a:chExt cx="1602754" cy="313181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BD16BFB-8B11-4A83-BF8D-166C14B2D3AC}"/>
                </a:ext>
              </a:extLst>
            </p:cNvPr>
            <p:cNvSpPr/>
            <p:nvPr/>
          </p:nvSpPr>
          <p:spPr>
            <a:xfrm>
              <a:off x="9048328" y="3993878"/>
              <a:ext cx="792088" cy="3131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latin typeface="+mj-ea"/>
                </a:rPr>
                <a:t>관심차량 추가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3B067461-425E-4580-B861-91534D474E87}"/>
                </a:ext>
              </a:extLst>
            </p:cNvPr>
            <p:cNvSpPr/>
            <p:nvPr/>
          </p:nvSpPr>
          <p:spPr>
            <a:xfrm>
              <a:off x="9858994" y="3993877"/>
              <a:ext cx="792088" cy="3131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  <a:latin typeface="+mj-ea"/>
                </a:rPr>
                <a:t>비교함 추가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DFE67C3-84EE-49B2-AD6D-9DC39C730A3B}"/>
              </a:ext>
            </a:extLst>
          </p:cNvPr>
          <p:cNvGrpSpPr/>
          <p:nvPr/>
        </p:nvGrpSpPr>
        <p:grpSpPr>
          <a:xfrm>
            <a:off x="5976175" y="5137491"/>
            <a:ext cx="1602754" cy="313181"/>
            <a:chOff x="9048328" y="3993877"/>
            <a:chExt cx="1602754" cy="313181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6604D0F2-EEDE-4E74-9967-F29BD61AEEBB}"/>
                </a:ext>
              </a:extLst>
            </p:cNvPr>
            <p:cNvSpPr/>
            <p:nvPr/>
          </p:nvSpPr>
          <p:spPr>
            <a:xfrm>
              <a:off x="9048328" y="3993878"/>
              <a:ext cx="792088" cy="3131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latin typeface="+mj-ea"/>
                </a:rPr>
                <a:t>관심차량 추가</a:t>
              </a: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144122F-77B0-4560-927A-00D19678B81D}"/>
                </a:ext>
              </a:extLst>
            </p:cNvPr>
            <p:cNvSpPr/>
            <p:nvPr/>
          </p:nvSpPr>
          <p:spPr>
            <a:xfrm>
              <a:off x="9858994" y="3993877"/>
              <a:ext cx="792088" cy="3131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j-ea"/>
                </a:rPr>
                <a:t>비교함 추가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D79ECF8-4FA1-4DDD-86A9-A52940E4EEF6}"/>
              </a:ext>
            </a:extLst>
          </p:cNvPr>
          <p:cNvSpPr/>
          <p:nvPr/>
        </p:nvSpPr>
        <p:spPr>
          <a:xfrm>
            <a:off x="519824" y="1356579"/>
            <a:ext cx="71199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1C1C1C"/>
                </a:solidFill>
                <a:latin typeface="NotoSansKR"/>
              </a:rPr>
              <a:t>최근 본 차량</a:t>
            </a:r>
            <a:endParaRPr lang="en-US" altLang="ko-KR" sz="1200" b="1" dirty="0">
              <a:solidFill>
                <a:srgbClr val="1C1C1C"/>
              </a:solidFill>
              <a:latin typeface="NotoSansKR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/>
              <a:t>고객님이 최근 </a:t>
            </a:r>
            <a:r>
              <a:rPr lang="en-US" altLang="ko-KR" sz="800" dirty="0"/>
              <a:t>7</a:t>
            </a:r>
            <a:r>
              <a:rPr lang="ko-KR" altLang="en-US" sz="800" dirty="0"/>
              <a:t>일동안 구경하신 차량입니다</a:t>
            </a:r>
            <a:r>
              <a:rPr lang="en-US" altLang="ko-KR" sz="800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/>
              <a:t>최근 본 차량을 계속 보관하려면 로그인 후 </a:t>
            </a:r>
            <a:r>
              <a:rPr lang="ko-KR" altLang="en-US" sz="800" dirty="0" err="1"/>
              <a:t>관심차량에</a:t>
            </a:r>
            <a:r>
              <a:rPr lang="ko-KR" altLang="en-US" sz="800" dirty="0"/>
              <a:t> 담아 주세요</a:t>
            </a:r>
            <a:r>
              <a:rPr lang="en-US" altLang="ko-KR" sz="800" dirty="0"/>
              <a:t>.</a:t>
            </a:r>
            <a:endParaRPr lang="en-US" altLang="ko-KR" sz="800" dirty="0">
              <a:solidFill>
                <a:srgbClr val="1C1C1C"/>
              </a:solidFill>
              <a:latin typeface="NotoSansKR"/>
            </a:endParaRPr>
          </a:p>
        </p:txBody>
      </p:sp>
    </p:spTree>
    <p:extLst>
      <p:ext uri="{BB962C8B-B14F-4D97-AF65-F5344CB8AC3E}">
        <p14:creationId xmlns:p14="http://schemas.microsoft.com/office/powerpoint/2010/main" val="2541785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33B7E-393F-45FA-9978-AA5E8C82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수정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C21453DE-42FE-4296-B157-38BBF06C6799}"/>
              </a:ext>
            </a:extLst>
          </p:cNvPr>
          <p:cNvGraphicFramePr>
            <a:graphicFrameLocks noGrp="1"/>
          </p:cNvGraphicFramePr>
          <p:nvPr/>
        </p:nvGraphicFramePr>
        <p:xfrm>
          <a:off x="8660082" y="414666"/>
          <a:ext cx="35532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마이페이지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회원정보 수정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일반 회원계정으로 비밀번호 입력 시 회원정보 관리 페이지로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랜딩되지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않음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00" dirty="0"/>
                        <a:t>회원정보 수정 페이지 변경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baseline="0" dirty="0"/>
                        <a:t>아이디는 변경 불가로 해당 텍스트 박스는 비활성화 처리</a:t>
                      </a:r>
                      <a:endParaRPr lang="en-US" altLang="ko-KR" sz="800" baseline="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회원정보 수정 완료 조건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비밀번호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조건에 맞지 않는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영문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특수문자를 조합하여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8~12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자 내외로 입력해주세요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얼럿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휴대폰번호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숫자가 아닌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숫자만 입력해주세요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얼럿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휴대폰번호 입력되어 있지 않은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휴대폰번호를 입력해주세요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얼럿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이메일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이메일 및 주소 입력하지 않은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이메일 주소를 입력해주세요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＂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얼럿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6AB7AAE3-A163-46F8-AE48-4EFF9B268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62"/>
          <a:stretch/>
        </p:blipFill>
        <p:spPr>
          <a:xfrm>
            <a:off x="2855640" y="836712"/>
            <a:ext cx="2681767" cy="1064381"/>
          </a:xfrm>
          <a:prstGeom prst="rect">
            <a:avLst/>
          </a:prstGeom>
          <a:ln>
            <a:noFill/>
          </a:ln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AB1B88C6-D770-425B-9A42-DE2537BCF5B1}"/>
              </a:ext>
            </a:extLst>
          </p:cNvPr>
          <p:cNvGrpSpPr/>
          <p:nvPr/>
        </p:nvGrpSpPr>
        <p:grpSpPr>
          <a:xfrm>
            <a:off x="2902476" y="1901093"/>
            <a:ext cx="2517973" cy="464230"/>
            <a:chOff x="3262517" y="2235479"/>
            <a:chExt cx="2517973" cy="4642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2FDB66-D442-41FB-94C8-44CBC1D17EE9}"/>
                </a:ext>
              </a:extLst>
            </p:cNvPr>
            <p:cNvSpPr txBox="1"/>
            <p:nvPr/>
          </p:nvSpPr>
          <p:spPr>
            <a:xfrm>
              <a:off x="3262517" y="2235479"/>
              <a:ext cx="251797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dirty="0"/>
                <a:t>아이디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D3A0072-4698-40C5-A49C-00DFF1AFCA46}"/>
                </a:ext>
              </a:extLst>
            </p:cNvPr>
            <p:cNvSpPr/>
            <p:nvPr/>
          </p:nvSpPr>
          <p:spPr>
            <a:xfrm>
              <a:off x="3383814" y="2441398"/>
              <a:ext cx="2245439" cy="2583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800" dirty="0">
                  <a:latin typeface="+mj-ea"/>
                </a:rPr>
                <a:t>jeahun22</a:t>
              </a:r>
              <a:endParaRPr lang="ko-KR" altLang="en-US" sz="800" dirty="0">
                <a:latin typeface="+mj-ea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39F2F59-98F3-4321-B070-F82DC7FE837A}"/>
              </a:ext>
            </a:extLst>
          </p:cNvPr>
          <p:cNvSpPr txBox="1"/>
          <p:nvPr/>
        </p:nvSpPr>
        <p:spPr>
          <a:xfrm>
            <a:off x="2902476" y="2452774"/>
            <a:ext cx="251797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E4C74B-F9DD-43C0-8A81-54A0EA8719DA}"/>
              </a:ext>
            </a:extLst>
          </p:cNvPr>
          <p:cNvSpPr/>
          <p:nvPr/>
        </p:nvSpPr>
        <p:spPr>
          <a:xfrm>
            <a:off x="3023773" y="2668218"/>
            <a:ext cx="2245441" cy="258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영문</a:t>
            </a:r>
            <a:r>
              <a:rPr lang="en-US" altLang="ko-KR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숫자</a:t>
            </a:r>
            <a:r>
              <a:rPr lang="en-US" altLang="ko-KR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특수문자를 조합 </a:t>
            </a:r>
            <a:r>
              <a:rPr lang="en-US" altLang="ko-KR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8~12</a:t>
            </a:r>
            <a:r>
              <a:rPr lang="ko-KR" altLang="en-US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자 내외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DB5826-9FCE-4D84-A969-8EFBED3291B7}"/>
              </a:ext>
            </a:extLst>
          </p:cNvPr>
          <p:cNvSpPr/>
          <p:nvPr/>
        </p:nvSpPr>
        <p:spPr>
          <a:xfrm>
            <a:off x="3023772" y="2926529"/>
            <a:ext cx="2245441" cy="258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신규 비밀번호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F7B839-A20E-4ADB-8ACB-B0052A3567F7}"/>
              </a:ext>
            </a:extLst>
          </p:cNvPr>
          <p:cNvSpPr txBox="1"/>
          <p:nvPr/>
        </p:nvSpPr>
        <p:spPr>
          <a:xfrm>
            <a:off x="2902476" y="3271787"/>
            <a:ext cx="251797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D017B6-7F87-4AB1-98C8-8EB9278E6BBF}"/>
              </a:ext>
            </a:extLst>
          </p:cNvPr>
          <p:cNvSpPr/>
          <p:nvPr/>
        </p:nvSpPr>
        <p:spPr>
          <a:xfrm>
            <a:off x="3023772" y="3488774"/>
            <a:ext cx="2245440" cy="2583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>
                <a:latin typeface="+mj-ea"/>
              </a:rPr>
              <a:t>홍길동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6B92FF-3F07-4189-87CA-ADFA9C665585}"/>
              </a:ext>
            </a:extLst>
          </p:cNvPr>
          <p:cNvSpPr txBox="1"/>
          <p:nvPr/>
        </p:nvSpPr>
        <p:spPr>
          <a:xfrm>
            <a:off x="2902476" y="3882388"/>
            <a:ext cx="251797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휴대폰번호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0AB62C-BE05-487D-B291-722DD7473C9F}"/>
              </a:ext>
            </a:extLst>
          </p:cNvPr>
          <p:cNvSpPr/>
          <p:nvPr/>
        </p:nvSpPr>
        <p:spPr>
          <a:xfrm>
            <a:off x="3023771" y="4082979"/>
            <a:ext cx="2245441" cy="2583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>
                <a:latin typeface="+mj-ea"/>
              </a:rPr>
              <a:t>01066549600</a:t>
            </a:r>
            <a:endParaRPr lang="ko-KR" altLang="en-US" sz="800" dirty="0">
              <a:latin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42585A-B73C-460C-8E9F-2D0A2A40E24C}"/>
              </a:ext>
            </a:extLst>
          </p:cNvPr>
          <p:cNvSpPr/>
          <p:nvPr/>
        </p:nvSpPr>
        <p:spPr>
          <a:xfrm>
            <a:off x="2855639" y="892981"/>
            <a:ext cx="2611911" cy="55446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B32DFF2-DFBB-48B8-AEB1-19D12B43878F}"/>
              </a:ext>
            </a:extLst>
          </p:cNvPr>
          <p:cNvGrpSpPr/>
          <p:nvPr/>
        </p:nvGrpSpPr>
        <p:grpSpPr>
          <a:xfrm>
            <a:off x="2902476" y="4454962"/>
            <a:ext cx="2517973" cy="458902"/>
            <a:chOff x="3262517" y="4789348"/>
            <a:chExt cx="2517973" cy="45890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2BC54DB-73EA-477B-9007-169BABE790B5}"/>
                </a:ext>
              </a:extLst>
            </p:cNvPr>
            <p:cNvSpPr txBox="1"/>
            <p:nvPr/>
          </p:nvSpPr>
          <p:spPr>
            <a:xfrm>
              <a:off x="3262517" y="4789348"/>
              <a:ext cx="251797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dirty="0"/>
                <a:t>이메일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8C2C51A-312C-4D8E-87B9-C20B783271F8}"/>
                </a:ext>
              </a:extLst>
            </p:cNvPr>
            <p:cNvSpPr/>
            <p:nvPr/>
          </p:nvSpPr>
          <p:spPr>
            <a:xfrm>
              <a:off x="3383812" y="4989939"/>
              <a:ext cx="2245441" cy="25831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800" dirty="0">
                  <a:latin typeface="+mj-ea"/>
                </a:rPr>
                <a:t>leejeahun22    @ naver.com</a:t>
              </a:r>
              <a:r>
                <a:rPr lang="ko-KR" altLang="en-US" sz="800" dirty="0">
                  <a:latin typeface="+mj-ea"/>
                </a:rPr>
                <a:t>   </a:t>
              </a:r>
              <a:r>
                <a:rPr lang="en-US" altLang="ko-KR" sz="800" dirty="0">
                  <a:latin typeface="+mj-ea"/>
                </a:rPr>
                <a:t>|   </a:t>
              </a:r>
              <a:r>
                <a:rPr lang="ko-KR" altLang="en-US" sz="800" dirty="0">
                  <a:latin typeface="+mj-ea"/>
                </a:rPr>
                <a:t>직접입력 ▼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E76430D-BDC5-424C-AF1D-E4D4ABD9DE9F}"/>
              </a:ext>
            </a:extLst>
          </p:cNvPr>
          <p:cNvSpPr/>
          <p:nvPr/>
        </p:nvSpPr>
        <p:spPr>
          <a:xfrm>
            <a:off x="3023772" y="5712058"/>
            <a:ext cx="2245440" cy="290880"/>
          </a:xfrm>
          <a:prstGeom prst="rect">
            <a:avLst/>
          </a:prstGeom>
          <a:solidFill>
            <a:srgbClr val="00553F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</a:rPr>
              <a:t>회원정보 수정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540410B-AA2B-49B7-A4FB-B375DA244F98}"/>
              </a:ext>
            </a:extLst>
          </p:cNvPr>
          <p:cNvSpPr/>
          <p:nvPr/>
        </p:nvSpPr>
        <p:spPr>
          <a:xfrm>
            <a:off x="3212456" y="6042097"/>
            <a:ext cx="18982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rgbClr val="999999"/>
                </a:solidFill>
                <a:latin typeface="NotoSansKR"/>
              </a:rPr>
              <a:t>Copyrightⓒ M PARK, All Rights Reserved.</a:t>
            </a:r>
            <a:endParaRPr lang="ko-KR" altLang="en-US" sz="7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F53196-1932-4A57-9B2F-58B45B2ACDA7}"/>
              </a:ext>
            </a:extLst>
          </p:cNvPr>
          <p:cNvSpPr txBox="1"/>
          <p:nvPr/>
        </p:nvSpPr>
        <p:spPr>
          <a:xfrm>
            <a:off x="3116403" y="1550609"/>
            <a:ext cx="21602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회원정보 수정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03DA10E8-0E92-4E67-B614-B9F27C8440B9}"/>
              </a:ext>
            </a:extLst>
          </p:cNvPr>
          <p:cNvGraphicFramePr>
            <a:graphicFrameLocks noGrp="1"/>
          </p:cNvGraphicFramePr>
          <p:nvPr/>
        </p:nvGraphicFramePr>
        <p:xfrm>
          <a:off x="3023771" y="5051885"/>
          <a:ext cx="2245441" cy="520588"/>
        </p:xfrm>
        <a:graphic>
          <a:graphicData uri="http://schemas.openxmlformats.org/drawingml/2006/table">
            <a:tbl>
              <a:tblPr/>
              <a:tblGrid>
                <a:gridCol w="2245441">
                  <a:extLst>
                    <a:ext uri="{9D8B030D-6E8A-4147-A177-3AD203B41FA5}">
                      <a16:colId xmlns:a16="http://schemas.microsoft.com/office/drawing/2014/main" val="932922333"/>
                    </a:ext>
                  </a:extLst>
                </a:gridCol>
              </a:tblGrid>
              <a:tr h="2602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800" b="0" spc="-1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800" b="0" spc="-1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자동차</a:t>
                      </a:r>
                      <a:r>
                        <a:rPr lang="ko-KR" altLang="en-US" sz="800" b="0" spc="-150" baseline="0" dirty="0">
                          <a:solidFill>
                            <a:schemeClr val="tx1"/>
                          </a:solidFill>
                        </a:rPr>
                        <a:t> 관련 정보</a:t>
                      </a:r>
                      <a:r>
                        <a:rPr lang="ko-KR" altLang="en-US" sz="800" b="1" spc="-150" baseline="0" dirty="0">
                          <a:solidFill>
                            <a:srgbClr val="00553F"/>
                          </a:solidFill>
                        </a:rPr>
                        <a:t> </a:t>
                      </a:r>
                      <a:r>
                        <a:rPr lang="en-US" altLang="ko-KR" sz="800" b="1" spc="-150" baseline="0" dirty="0">
                          <a:solidFill>
                            <a:srgbClr val="00553F"/>
                          </a:solidFill>
                        </a:rPr>
                        <a:t>(</a:t>
                      </a:r>
                      <a:r>
                        <a:rPr lang="ko-KR" altLang="en-US" sz="800" b="1" spc="-150" baseline="0" dirty="0">
                          <a:solidFill>
                            <a:srgbClr val="00553F"/>
                          </a:solidFill>
                        </a:rPr>
                        <a:t>선택</a:t>
                      </a:r>
                      <a:r>
                        <a:rPr lang="en-US" altLang="ko-KR" sz="800" b="1" spc="-150" baseline="0" dirty="0">
                          <a:solidFill>
                            <a:srgbClr val="00553F"/>
                          </a:solidFill>
                        </a:rPr>
                        <a:t>)</a:t>
                      </a:r>
                      <a:endParaRPr lang="ko-KR" altLang="en-US" sz="800" b="1" spc="-150" dirty="0">
                        <a:solidFill>
                          <a:srgbClr val="00553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751800"/>
                  </a:ext>
                </a:extLst>
              </a:tr>
              <a:tr h="2602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■ </a:t>
                      </a:r>
                      <a:r>
                        <a:rPr lang="en-US" altLang="ko-KR" sz="800" b="0" spc="-15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수신                          □  이메일 수신     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447792"/>
                  </a:ext>
                </a:extLst>
              </a:tr>
            </a:tbl>
          </a:graphicData>
        </a:graphic>
      </p:graphicFrame>
      <p:sp>
        <p:nvSpPr>
          <p:cNvPr id="86" name="타원 85">
            <a:extLst>
              <a:ext uri="{FF2B5EF4-FFF2-40B4-BE49-F238E27FC236}">
                <a16:creationId xmlns:a16="http://schemas.microsoft.com/office/drawing/2014/main" id="{80329D38-39F7-4EA7-9459-F87791110429}"/>
              </a:ext>
            </a:extLst>
          </p:cNvPr>
          <p:cNvSpPr/>
          <p:nvPr/>
        </p:nvSpPr>
        <p:spPr>
          <a:xfrm>
            <a:off x="2813706" y="2054975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2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31158D1-E7CB-40F3-A975-DD430268F8E1}"/>
              </a:ext>
            </a:extLst>
          </p:cNvPr>
          <p:cNvSpPr/>
          <p:nvPr/>
        </p:nvSpPr>
        <p:spPr>
          <a:xfrm>
            <a:off x="3495631" y="1366594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1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653EC8-C54B-460A-88C2-35C79C57A15D}"/>
              </a:ext>
            </a:extLst>
          </p:cNvPr>
          <p:cNvSpPr/>
          <p:nvPr/>
        </p:nvSpPr>
        <p:spPr>
          <a:xfrm>
            <a:off x="2885303" y="5663802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3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210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8" y="548680"/>
            <a:ext cx="2913940" cy="47433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오른쪽 화살표 설명선 3"/>
          <p:cNvSpPr/>
          <p:nvPr/>
        </p:nvSpPr>
        <p:spPr>
          <a:xfrm rot="5400000">
            <a:off x="1045975" y="3381338"/>
            <a:ext cx="1080000" cy="2520280"/>
          </a:xfrm>
          <a:prstGeom prst="rightArrowCallout">
            <a:avLst>
              <a:gd name="adj1" fmla="val 50000"/>
              <a:gd name="adj2" fmla="val 25000"/>
              <a:gd name="adj3" fmla="val 31532"/>
              <a:gd name="adj4" fmla="val 85242"/>
            </a:avLst>
          </a:prstGeom>
          <a:noFill/>
          <a:ln w="3175"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680" y="5221866"/>
            <a:ext cx="4608513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※ </a:t>
            </a:r>
            <a:r>
              <a:rPr lang="ko-KR" altLang="en-US" sz="1000" b="1" dirty="0"/>
              <a:t>네이버 아이디로 로그인</a:t>
            </a:r>
            <a:endParaRPr lang="en-US" altLang="ko-KR" sz="1000" b="1" dirty="0"/>
          </a:p>
          <a:p>
            <a:pPr marL="285750" indent="-285750">
              <a:buFontTx/>
              <a:buChar char="-"/>
            </a:pPr>
            <a:r>
              <a:rPr lang="ko-KR" altLang="en-US" sz="1000" dirty="0"/>
              <a:t>이미 회원가입 완료된 네이버 계정일 경우 클릭 시 </a:t>
            </a:r>
            <a:r>
              <a:rPr lang="en-US" altLang="ko-KR" sz="1000" dirty="0"/>
              <a:t>500</a:t>
            </a:r>
            <a:r>
              <a:rPr lang="ko-KR" altLang="en-US" sz="1000" dirty="0"/>
              <a:t>에러 페이지로 </a:t>
            </a:r>
            <a:r>
              <a:rPr lang="ko-KR" altLang="en-US" sz="1000" dirty="0" err="1"/>
              <a:t>랜딩됨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sz="1000" dirty="0"/>
              <a:t>네이버 아이디 회원가입 대상 아이디 아닌 경우 회원가입 완료 후 </a:t>
            </a:r>
            <a:r>
              <a:rPr lang="en-US" altLang="ko-KR" sz="1000" dirty="0"/>
              <a:t>500</a:t>
            </a:r>
            <a:r>
              <a:rPr lang="ko-KR" altLang="en-US" sz="1000" dirty="0"/>
              <a:t>에러 페이지로 </a:t>
            </a:r>
            <a:r>
              <a:rPr lang="ko-KR" altLang="en-US" sz="1000" dirty="0" err="1"/>
              <a:t>랜딩됨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r>
              <a:rPr lang="en-US" altLang="ko-KR" sz="1000" b="1" dirty="0"/>
              <a:t>※ </a:t>
            </a:r>
            <a:r>
              <a:rPr lang="ko-KR" altLang="en-US" sz="1000" b="1" dirty="0"/>
              <a:t>공통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SNS </a:t>
            </a:r>
            <a:r>
              <a:rPr lang="ko-KR" altLang="en-US" sz="1000" dirty="0"/>
              <a:t>로그인</a:t>
            </a:r>
            <a:r>
              <a:rPr lang="en-US" altLang="ko-KR" sz="1000" dirty="0"/>
              <a:t>(</a:t>
            </a:r>
            <a:r>
              <a:rPr lang="ko-KR" altLang="en-US" sz="1000" dirty="0"/>
              <a:t>네이버</a:t>
            </a:r>
            <a:r>
              <a:rPr lang="en-US" altLang="ko-KR" sz="1000" dirty="0"/>
              <a:t>, </a:t>
            </a:r>
            <a:r>
              <a:rPr lang="ko-KR" altLang="en-US" sz="1000" dirty="0"/>
              <a:t>카카오</a:t>
            </a:r>
            <a:r>
              <a:rPr lang="en-US" altLang="ko-KR" sz="1000" dirty="0"/>
              <a:t>, </a:t>
            </a:r>
            <a:r>
              <a:rPr lang="ko-KR" altLang="en-US" sz="1000" dirty="0"/>
              <a:t>페이스북</a:t>
            </a:r>
            <a:r>
              <a:rPr lang="en-US" altLang="ko-KR" sz="1000" dirty="0"/>
              <a:t>, </a:t>
            </a:r>
            <a:r>
              <a:rPr lang="ko-KR" altLang="en-US" sz="1000" dirty="0"/>
              <a:t>구글</a:t>
            </a:r>
            <a:r>
              <a:rPr lang="en-US" altLang="ko-KR" sz="1000" dirty="0"/>
              <a:t>)</a:t>
            </a:r>
            <a:r>
              <a:rPr lang="ko-KR" altLang="en-US" sz="1000" dirty="0"/>
              <a:t>으로 가입한 계정으로 상단 로그인 정보 영역에 로그인 시 </a:t>
            </a:r>
            <a:r>
              <a:rPr lang="ko-KR" altLang="en-US" sz="1000" dirty="0" err="1"/>
              <a:t>로그인되지</a:t>
            </a:r>
            <a:r>
              <a:rPr lang="ko-KR" altLang="en-US" sz="1000" dirty="0"/>
              <a:t> 않음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146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8CBFFF-EBA7-4B1A-949B-B66DCCC2BAEE}"/>
              </a:ext>
            </a:extLst>
          </p:cNvPr>
          <p:cNvSpPr/>
          <p:nvPr/>
        </p:nvSpPr>
        <p:spPr>
          <a:xfrm>
            <a:off x="2427134" y="1987148"/>
            <a:ext cx="2153952" cy="1681106"/>
          </a:xfrm>
          <a:prstGeom prst="rect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82C142-A4AA-4831-B447-4B6752C57DC6}"/>
              </a:ext>
            </a:extLst>
          </p:cNvPr>
          <p:cNvSpPr/>
          <p:nvPr/>
        </p:nvSpPr>
        <p:spPr>
          <a:xfrm>
            <a:off x="5519993" y="4638467"/>
            <a:ext cx="1547689" cy="102942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6294BE-FEFD-4F2B-8BE7-56A6E504FE8A}"/>
              </a:ext>
            </a:extLst>
          </p:cNvPr>
          <p:cNvSpPr/>
          <p:nvPr/>
        </p:nvSpPr>
        <p:spPr>
          <a:xfrm>
            <a:off x="2715163" y="4638520"/>
            <a:ext cx="1547689" cy="765518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F72EEA-E5FC-4184-B3AB-C868BC57522B}"/>
              </a:ext>
            </a:extLst>
          </p:cNvPr>
          <p:cNvSpPr/>
          <p:nvPr/>
        </p:nvSpPr>
        <p:spPr>
          <a:xfrm>
            <a:off x="7995077" y="2742061"/>
            <a:ext cx="1632854" cy="239180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F1F914-190F-4078-A7B7-4975A39BD9AA}"/>
              </a:ext>
            </a:extLst>
          </p:cNvPr>
          <p:cNvSpPr/>
          <p:nvPr/>
        </p:nvSpPr>
        <p:spPr>
          <a:xfrm>
            <a:off x="2715167" y="2758970"/>
            <a:ext cx="1656180" cy="731291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6AFA2-1CBF-4EE6-8D16-5E9FE5098E7B}"/>
              </a:ext>
            </a:extLst>
          </p:cNvPr>
          <p:cNvSpPr/>
          <p:nvPr/>
        </p:nvSpPr>
        <p:spPr>
          <a:xfrm>
            <a:off x="5505028" y="2741928"/>
            <a:ext cx="1559962" cy="51179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EB48B5-3BCA-4E5E-BC4D-8358EFEC7445}"/>
              </a:ext>
            </a:extLst>
          </p:cNvPr>
          <p:cNvSpPr/>
          <p:nvPr/>
        </p:nvSpPr>
        <p:spPr>
          <a:xfrm>
            <a:off x="2715163" y="2220850"/>
            <a:ext cx="1547689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>
                <a:solidFill>
                  <a:schemeClr val="tx1"/>
                </a:solidFill>
                <a:latin typeface="+mn-ea"/>
              </a:rPr>
              <a:t>메인 페이지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633E5-8B98-40DE-9BA0-967E56A73AE0}"/>
              </a:ext>
            </a:extLst>
          </p:cNvPr>
          <p:cNvSpPr txBox="1"/>
          <p:nvPr/>
        </p:nvSpPr>
        <p:spPr>
          <a:xfrm>
            <a:off x="2715163" y="2703352"/>
            <a:ext cx="1763656" cy="8213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홈서비스 컨텐츠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 err="1">
                <a:latin typeface="+mj-ea"/>
                <a:ea typeface="+mj-ea"/>
              </a:rPr>
              <a:t>엠파크캐피탈</a:t>
            </a:r>
            <a:r>
              <a:rPr lang="ko-KR" altLang="en-US" sz="1100" spc="-150" dirty="0">
                <a:latin typeface="+mj-ea"/>
                <a:ea typeface="+mj-ea"/>
              </a:rPr>
              <a:t> 컨텐츠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+mj-ea"/>
              </a:rPr>
              <a:t>UI/UX</a:t>
            </a:r>
            <a:r>
              <a:rPr lang="ko-KR" altLang="en-US" sz="1100" spc="-150" dirty="0">
                <a:latin typeface="+mj-ea"/>
              </a:rPr>
              <a:t> 개선</a:t>
            </a:r>
            <a:r>
              <a:rPr lang="en-US" altLang="ko-KR" sz="1100" spc="-150" dirty="0">
                <a:latin typeface="+mj-ea"/>
              </a:rPr>
              <a:t>, </a:t>
            </a:r>
            <a:r>
              <a:rPr lang="ko-KR" altLang="en-US" sz="1100" spc="-150" dirty="0">
                <a:latin typeface="+mj-ea"/>
              </a:rPr>
              <a:t>메뉴구조 변경</a:t>
            </a:r>
            <a:endParaRPr lang="en-US" altLang="ko-KR" sz="1100" spc="-150" dirty="0"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B213C-C010-401D-8D43-A34BC0384E3D}"/>
              </a:ext>
            </a:extLst>
          </p:cNvPr>
          <p:cNvSpPr txBox="1"/>
          <p:nvPr/>
        </p:nvSpPr>
        <p:spPr>
          <a:xfrm>
            <a:off x="5505028" y="2693935"/>
            <a:ext cx="1763656" cy="567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서비스 소개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홈서비스 차량검색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6F8C0-2ED8-4434-8D89-BC0A234FC2C3}"/>
              </a:ext>
            </a:extLst>
          </p:cNvPr>
          <p:cNvSpPr/>
          <p:nvPr/>
        </p:nvSpPr>
        <p:spPr>
          <a:xfrm>
            <a:off x="3151805" y="2072692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>
                <a:solidFill>
                  <a:schemeClr val="bg1"/>
                </a:solidFill>
                <a:latin typeface="+mn-ea"/>
              </a:rPr>
              <a:t>개선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E2FC50E-954F-4B1F-9185-7F3687320DDC}"/>
              </a:ext>
            </a:extLst>
          </p:cNvPr>
          <p:cNvSpPr/>
          <p:nvPr/>
        </p:nvSpPr>
        <p:spPr>
          <a:xfrm>
            <a:off x="5517305" y="2220850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홈서비스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028913-B4A9-4B43-816F-3B06323E5314}"/>
              </a:ext>
            </a:extLst>
          </p:cNvPr>
          <p:cNvSpPr/>
          <p:nvPr/>
        </p:nvSpPr>
        <p:spPr>
          <a:xfrm>
            <a:off x="5953947" y="2072692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신규메뉴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81ED9-A77F-4B79-BCC0-08D3AEB7C746}"/>
              </a:ext>
            </a:extLst>
          </p:cNvPr>
          <p:cNvSpPr txBox="1"/>
          <p:nvPr/>
        </p:nvSpPr>
        <p:spPr>
          <a:xfrm>
            <a:off x="5517305" y="4601444"/>
            <a:ext cx="1763656" cy="10752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홈서비스 컨텐츠 추가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할부조회 기능 추가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차량 정보 고도화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+mj-ea"/>
              </a:rPr>
              <a:t>UI/UX </a:t>
            </a:r>
            <a:r>
              <a:rPr lang="ko-KR" altLang="en-US" sz="1100" spc="-150" dirty="0">
                <a:latin typeface="+mj-ea"/>
              </a:rPr>
              <a:t>개선</a:t>
            </a:r>
            <a:endParaRPr lang="en-US" altLang="ko-KR" sz="1100" spc="-150" dirty="0">
              <a:latin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01AA36-2EB3-445E-8E73-3C4AECE5A923}"/>
              </a:ext>
            </a:extLst>
          </p:cNvPr>
          <p:cNvSpPr/>
          <p:nvPr/>
        </p:nvSpPr>
        <p:spPr>
          <a:xfrm>
            <a:off x="5517305" y="4110755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 err="1">
                <a:solidFill>
                  <a:schemeClr val="bg1"/>
                </a:solidFill>
                <a:latin typeface="+mn-ea"/>
              </a:rPr>
              <a:t>차량상세</a:t>
            </a:r>
            <a:endParaRPr lang="en-US" altLang="ko-KR" sz="1200" b="1" u="sng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B3CD8D5-3A3E-4F0B-8157-8FF1DD1D8D7A}"/>
              </a:ext>
            </a:extLst>
          </p:cNvPr>
          <p:cNvSpPr/>
          <p:nvPr/>
        </p:nvSpPr>
        <p:spPr>
          <a:xfrm>
            <a:off x="5953947" y="3962597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개선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F294B94-F6B9-4AA8-B5AD-4ADBA3057AC3}"/>
              </a:ext>
            </a:extLst>
          </p:cNvPr>
          <p:cNvSpPr/>
          <p:nvPr/>
        </p:nvSpPr>
        <p:spPr>
          <a:xfrm>
            <a:off x="8001213" y="2220850"/>
            <a:ext cx="1547689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홈서비스 이벤트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2B3DA-5DF4-4540-A28B-A688CECED944}"/>
              </a:ext>
            </a:extLst>
          </p:cNvPr>
          <p:cNvSpPr txBox="1"/>
          <p:nvPr/>
        </p:nvSpPr>
        <p:spPr>
          <a:xfrm>
            <a:off x="7997534" y="2693935"/>
            <a:ext cx="1763656" cy="3135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런칭 이벤트 페이지 오픈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B52C1-C31A-4183-ADB8-1DEFCD7FC54D}"/>
              </a:ext>
            </a:extLst>
          </p:cNvPr>
          <p:cNvSpPr/>
          <p:nvPr/>
        </p:nvSpPr>
        <p:spPr>
          <a:xfrm>
            <a:off x="8437855" y="2072692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런칭 이벤트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21389B8-16F8-4515-AA2E-AB6620D8CC72}"/>
              </a:ext>
            </a:extLst>
          </p:cNvPr>
          <p:cNvSpPr/>
          <p:nvPr/>
        </p:nvSpPr>
        <p:spPr>
          <a:xfrm>
            <a:off x="2715163" y="4110755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금융</a:t>
            </a:r>
            <a:r>
              <a:rPr lang="en-US" altLang="ko-KR" sz="1200" b="1" u="sng" spc="-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u="sng" spc="-100" dirty="0" err="1">
                <a:solidFill>
                  <a:schemeClr val="tx1"/>
                </a:solidFill>
                <a:latin typeface="+mn-ea"/>
              </a:rPr>
              <a:t>엠파크캐피탈</a:t>
            </a:r>
            <a:r>
              <a:rPr lang="en-US" altLang="ko-KR" sz="1200" b="1" u="sng" spc="-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0F4B05-A6CC-4F99-8BA8-AB0F8514ACCD}"/>
              </a:ext>
            </a:extLst>
          </p:cNvPr>
          <p:cNvSpPr/>
          <p:nvPr/>
        </p:nvSpPr>
        <p:spPr>
          <a:xfrm>
            <a:off x="3151805" y="3962597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신규메뉴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7C044-46E7-48A6-A404-0619C2C6AE15}"/>
              </a:ext>
            </a:extLst>
          </p:cNvPr>
          <p:cNvSpPr txBox="1"/>
          <p:nvPr/>
        </p:nvSpPr>
        <p:spPr>
          <a:xfrm>
            <a:off x="2715163" y="4574444"/>
            <a:ext cx="1763656" cy="8213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u="sng" spc="-150" dirty="0">
                <a:latin typeface="+mj-ea"/>
                <a:ea typeface="+mj-ea"/>
              </a:rPr>
              <a:t>서비스 소개</a:t>
            </a:r>
            <a:endParaRPr lang="en-US" altLang="ko-KR" sz="1100" u="sng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u="sng" spc="-150" dirty="0">
                <a:latin typeface="+mj-ea"/>
                <a:ea typeface="+mj-ea"/>
              </a:rPr>
              <a:t>할부금 차량검색</a:t>
            </a:r>
            <a:endParaRPr lang="en-US" altLang="ko-KR" sz="1100" u="sng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상담신청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FA0199-68E3-4F8C-9D74-055AD80AA74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4262852" y="2454218"/>
            <a:ext cx="1254453" cy="6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AFD0DD-72D9-40E2-BEF6-EB18337C97AE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7064994" y="2454218"/>
            <a:ext cx="936219" cy="6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93BD68-1F01-4B27-88E1-526BC1F64AB3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4262852" y="4344123"/>
            <a:ext cx="1254453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395206B-BC35-495F-8ABD-F45348FBDF2E}"/>
              </a:ext>
            </a:extLst>
          </p:cNvPr>
          <p:cNvCxnSpPr>
            <a:cxnSpLocks/>
          </p:cNvCxnSpPr>
          <p:nvPr/>
        </p:nvCxnSpPr>
        <p:spPr>
          <a:xfrm flipV="1">
            <a:off x="6291150" y="3304440"/>
            <a:ext cx="0" cy="52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3F339B-FA5A-41A0-8067-D9D60B9EE995}"/>
              </a:ext>
            </a:extLst>
          </p:cNvPr>
          <p:cNvCxnSpPr>
            <a:cxnSpLocks/>
          </p:cNvCxnSpPr>
          <p:nvPr/>
        </p:nvCxnSpPr>
        <p:spPr>
          <a:xfrm>
            <a:off x="3483586" y="3553306"/>
            <a:ext cx="0" cy="3462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0B329E83-A941-4996-BF7A-5CDE3A106FE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262852" y="2454850"/>
            <a:ext cx="1254453" cy="18892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1BC7BC-4C64-4AB6-A919-2F5CEA4FBF29}"/>
              </a:ext>
            </a:extLst>
          </p:cNvPr>
          <p:cNvSpPr txBox="1"/>
          <p:nvPr/>
        </p:nvSpPr>
        <p:spPr>
          <a:xfrm>
            <a:off x="5207665" y="3886979"/>
            <a:ext cx="834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>
                <a:solidFill>
                  <a:srgbClr val="FF0000"/>
                </a:solidFill>
              </a:rPr>
              <a:t>#</a:t>
            </a:r>
            <a:r>
              <a:rPr lang="ko-KR" altLang="en-US" sz="1100" b="1" i="1" dirty="0">
                <a:solidFill>
                  <a:srgbClr val="FF0000"/>
                </a:solidFill>
              </a:rPr>
              <a:t>최종목표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21B368-2290-440C-8159-A14B72BDE937}"/>
              </a:ext>
            </a:extLst>
          </p:cNvPr>
          <p:cNvSpPr/>
          <p:nvPr/>
        </p:nvSpPr>
        <p:spPr>
          <a:xfrm>
            <a:off x="2479164" y="522376"/>
            <a:ext cx="7233672" cy="8787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01_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메인 페이지 화면개편안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399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68836"/>
          <a:stretch/>
        </p:blipFill>
        <p:spPr>
          <a:xfrm>
            <a:off x="2932196" y="548681"/>
            <a:ext cx="2681767" cy="1584175"/>
          </a:xfrm>
          <a:prstGeom prst="rect">
            <a:avLst/>
          </a:prstGeom>
          <a:ln>
            <a:noFill/>
          </a:ln>
        </p:spPr>
      </p:pic>
      <p:grpSp>
        <p:nvGrpSpPr>
          <p:cNvPr id="52" name="그룹 51"/>
          <p:cNvGrpSpPr/>
          <p:nvPr/>
        </p:nvGrpSpPr>
        <p:grpSpPr>
          <a:xfrm>
            <a:off x="2979032" y="2235479"/>
            <a:ext cx="2517973" cy="464230"/>
            <a:chOff x="3262517" y="2235479"/>
            <a:chExt cx="2517973" cy="464230"/>
          </a:xfrm>
        </p:grpSpPr>
        <p:sp>
          <p:nvSpPr>
            <p:cNvPr id="10" name="TextBox 9"/>
            <p:cNvSpPr txBox="1"/>
            <p:nvPr/>
          </p:nvSpPr>
          <p:spPr>
            <a:xfrm>
              <a:off x="3262517" y="2235479"/>
              <a:ext cx="251797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dirty="0"/>
                <a:t>아이디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83814" y="2441398"/>
              <a:ext cx="2245439" cy="25831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800" spc="-150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6~12</a:t>
              </a:r>
              <a:r>
                <a:rPr lang="ko-KR" altLang="en-US" sz="800" spc="-150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자의 영문</a:t>
              </a:r>
              <a:r>
                <a:rPr lang="en-US" altLang="ko-KR" sz="800" spc="-150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, </a:t>
              </a:r>
              <a:r>
                <a:rPr lang="ko-KR" altLang="en-US" sz="800" spc="-150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소문자</a:t>
              </a:r>
              <a:r>
                <a:rPr lang="en-US" altLang="ko-KR" sz="800" spc="-150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, </a:t>
              </a:r>
              <a:r>
                <a:rPr lang="ko-KR" altLang="en-US" sz="800" spc="-150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숫자만 사용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79032" y="2787160"/>
            <a:ext cx="251797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100329" y="3002604"/>
            <a:ext cx="2245441" cy="258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영문</a:t>
            </a:r>
            <a:r>
              <a:rPr lang="en-US" altLang="ko-KR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숫자</a:t>
            </a:r>
            <a:r>
              <a:rPr lang="en-US" altLang="ko-KR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특수문자를 조합 </a:t>
            </a:r>
            <a:r>
              <a:rPr lang="en-US" altLang="ko-KR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8~12</a:t>
            </a:r>
            <a:r>
              <a:rPr lang="ko-KR" altLang="en-US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자 내외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00328" y="3260915"/>
            <a:ext cx="2245441" cy="258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비밀번호 확인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9032" y="3606173"/>
            <a:ext cx="251797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00328" y="3823160"/>
            <a:ext cx="2245440" cy="25831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>
                <a:latin typeface="+mj-ea"/>
              </a:rPr>
              <a:t>홍길동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79032" y="4216774"/>
            <a:ext cx="251797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휴대폰번호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00327" y="4417365"/>
            <a:ext cx="2245441" cy="25831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>
                <a:latin typeface="+mj-ea"/>
              </a:rPr>
              <a:t>01066549600</a:t>
            </a:r>
            <a:endParaRPr lang="ko-KR" altLang="en-US" sz="800" dirty="0"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32195" y="604950"/>
            <a:ext cx="2611911" cy="59924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071751" y="5400954"/>
          <a:ext cx="2245442" cy="260294"/>
        </p:xfrm>
        <a:graphic>
          <a:graphicData uri="http://schemas.openxmlformats.org/drawingml/2006/table">
            <a:tbl>
              <a:tblPr/>
              <a:tblGrid>
                <a:gridCol w="1885406">
                  <a:extLst>
                    <a:ext uri="{9D8B030D-6E8A-4147-A177-3AD203B41FA5}">
                      <a16:colId xmlns:a16="http://schemas.microsoft.com/office/drawing/2014/main" val="932922333"/>
                    </a:ext>
                  </a:extLst>
                </a:gridCol>
                <a:gridCol w="360036">
                  <a:extLst>
                    <a:ext uri="{9D8B030D-6E8A-4147-A177-3AD203B41FA5}">
                      <a16:colId xmlns:a16="http://schemas.microsoft.com/office/drawing/2014/main" val="1114384980"/>
                    </a:ext>
                  </a:extLst>
                </a:gridCol>
              </a:tblGrid>
              <a:tr h="26029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</a:rPr>
                        <a:t>□ 전체 약관 동의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8467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3059197" y="1902088"/>
          <a:ext cx="2357907" cy="260294"/>
        </p:xfrm>
        <a:graphic>
          <a:graphicData uri="http://schemas.openxmlformats.org/drawingml/2006/table">
            <a:tbl>
              <a:tblPr/>
              <a:tblGrid>
                <a:gridCol w="1979838">
                  <a:extLst>
                    <a:ext uri="{9D8B030D-6E8A-4147-A177-3AD203B41FA5}">
                      <a16:colId xmlns:a16="http://schemas.microsoft.com/office/drawing/2014/main" val="1961422947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23609302"/>
                    </a:ext>
                  </a:extLst>
                </a:gridCol>
              </a:tblGrid>
              <a:tr h="260294">
                <a:tc>
                  <a:txBody>
                    <a:bodyPr/>
                    <a:lstStyle/>
                    <a:p>
                      <a:pPr algn="l"/>
                      <a:endParaRPr lang="ko-KR" altLang="en-US" sz="800" b="1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2362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979032" y="4789348"/>
            <a:ext cx="2517973" cy="458902"/>
            <a:chOff x="3262517" y="4789348"/>
            <a:chExt cx="2517973" cy="458902"/>
          </a:xfrm>
        </p:grpSpPr>
        <p:sp>
          <p:nvSpPr>
            <p:cNvPr id="47" name="TextBox 46"/>
            <p:cNvSpPr txBox="1"/>
            <p:nvPr/>
          </p:nvSpPr>
          <p:spPr>
            <a:xfrm>
              <a:off x="3262517" y="4789348"/>
              <a:ext cx="251797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dirty="0"/>
                <a:t>이메일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383812" y="4989939"/>
              <a:ext cx="2245441" cy="25831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800" dirty="0">
                  <a:latin typeface="+mj-ea"/>
                </a:rPr>
                <a:t>                   @ 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직접입력  </a:t>
              </a:r>
              <a:r>
                <a:rPr lang="ko-KR" altLang="en-US" sz="800" dirty="0">
                  <a:latin typeface="+mj-ea"/>
                </a:rPr>
                <a:t>   </a:t>
              </a:r>
              <a:r>
                <a:rPr lang="en-US" altLang="ko-KR" sz="800" dirty="0">
                  <a:latin typeface="+mj-ea"/>
                </a:rPr>
                <a:t>|   </a:t>
              </a:r>
              <a:r>
                <a:rPr lang="ko-KR" altLang="en-US" sz="800" dirty="0">
                  <a:latin typeface="+mj-ea"/>
                </a:rPr>
                <a:t>직접입력 ▼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100328" y="6046444"/>
            <a:ext cx="2245440" cy="290880"/>
          </a:xfrm>
          <a:prstGeom prst="rect">
            <a:avLst/>
          </a:prstGeom>
          <a:solidFill>
            <a:srgbClr val="00553F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</a:rPr>
              <a:t>회원가입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289012" y="6376483"/>
            <a:ext cx="18982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rgbClr val="999999"/>
                </a:solidFill>
                <a:latin typeface="NotoSansKR"/>
              </a:rPr>
              <a:t>Copyrightⓒ M PARK, All Rights Reserved.</a:t>
            </a:r>
            <a:endParaRPr lang="ko-KR" altLang="en-US" sz="7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622399"/>
            <a:ext cx="2583744" cy="41218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2711624" y="2846080"/>
            <a:ext cx="216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5936718" y="920584"/>
          <a:ext cx="2258014" cy="1301470"/>
        </p:xfrm>
        <a:graphic>
          <a:graphicData uri="http://schemas.openxmlformats.org/drawingml/2006/table">
            <a:tbl>
              <a:tblPr/>
              <a:tblGrid>
                <a:gridCol w="240735">
                  <a:extLst>
                    <a:ext uri="{9D8B030D-6E8A-4147-A177-3AD203B41FA5}">
                      <a16:colId xmlns:a16="http://schemas.microsoft.com/office/drawing/2014/main" val="1994841171"/>
                    </a:ext>
                  </a:extLst>
                </a:gridCol>
                <a:gridCol w="1808999">
                  <a:extLst>
                    <a:ext uri="{9D8B030D-6E8A-4147-A177-3AD203B41FA5}">
                      <a16:colId xmlns:a16="http://schemas.microsoft.com/office/drawing/2014/main" val="932922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4384980"/>
                    </a:ext>
                  </a:extLst>
                </a:gridCol>
              </a:tblGrid>
              <a:tr h="260294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</a:rPr>
                        <a:t>□ 전체 약관 동의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84671"/>
                  </a:ext>
                </a:extLst>
              </a:tr>
              <a:tr h="260294">
                <a:tc>
                  <a:txBody>
                    <a:bodyPr/>
                    <a:lstStyle/>
                    <a:p>
                      <a:pPr algn="l"/>
                      <a:endParaRPr lang="ko-KR" altLang="en-US" sz="800" b="1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ko-KR" altLang="en-US" sz="800" b="0" spc="-150" dirty="0" err="1">
                          <a:solidFill>
                            <a:schemeClr val="tx1"/>
                          </a:solidFill>
                        </a:rPr>
                        <a:t>엠파크</a:t>
                      </a: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 이용약관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29885"/>
                  </a:ext>
                </a:extLst>
              </a:tr>
              <a:tr h="260294">
                <a:tc>
                  <a:txBody>
                    <a:bodyPr/>
                    <a:lstStyle/>
                    <a:p>
                      <a:pPr algn="l"/>
                      <a:endParaRPr lang="ko-KR" altLang="en-US" sz="800" b="1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800" b="0" spc="-15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개인정보 수집</a:t>
                      </a:r>
                      <a:r>
                        <a:rPr lang="en-US" altLang="ko-KR" sz="800" b="0" spc="-15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150" baseline="0" dirty="0">
                          <a:solidFill>
                            <a:schemeClr val="tx1"/>
                          </a:solidFill>
                        </a:rPr>
                        <a:t>이용에 대한 안내</a:t>
                      </a:r>
                      <a:endParaRPr lang="ko-KR" altLang="en-US" sz="8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640714"/>
                  </a:ext>
                </a:extLst>
              </a:tr>
              <a:tr h="260294">
                <a:tc>
                  <a:txBody>
                    <a:bodyPr/>
                    <a:lstStyle/>
                    <a:p>
                      <a:pPr algn="l"/>
                      <a:endParaRPr lang="ko-KR" altLang="en-US" sz="800" b="1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800" b="0" spc="-1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800" b="0" spc="-1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자동차</a:t>
                      </a:r>
                      <a:r>
                        <a:rPr lang="ko-KR" altLang="en-US" sz="800" b="0" spc="-150" baseline="0" dirty="0">
                          <a:solidFill>
                            <a:schemeClr val="tx1"/>
                          </a:solidFill>
                        </a:rPr>
                        <a:t> 관련 정보</a:t>
                      </a:r>
                      <a:r>
                        <a:rPr lang="ko-KR" altLang="en-US" sz="800" b="1" spc="-150" baseline="0" dirty="0">
                          <a:solidFill>
                            <a:srgbClr val="00553F"/>
                          </a:solidFill>
                        </a:rPr>
                        <a:t> </a:t>
                      </a:r>
                      <a:r>
                        <a:rPr lang="en-US" altLang="ko-KR" sz="800" b="1" spc="-150" baseline="0" dirty="0">
                          <a:solidFill>
                            <a:srgbClr val="00553F"/>
                          </a:solidFill>
                        </a:rPr>
                        <a:t>(</a:t>
                      </a:r>
                      <a:r>
                        <a:rPr lang="ko-KR" altLang="en-US" sz="800" b="1" spc="-150" baseline="0" dirty="0">
                          <a:solidFill>
                            <a:srgbClr val="00553F"/>
                          </a:solidFill>
                        </a:rPr>
                        <a:t>선택</a:t>
                      </a:r>
                      <a:r>
                        <a:rPr lang="en-US" altLang="ko-KR" sz="800" b="1" spc="-150" baseline="0" dirty="0">
                          <a:solidFill>
                            <a:srgbClr val="00553F"/>
                          </a:solidFill>
                        </a:rPr>
                        <a:t>)</a:t>
                      </a:r>
                      <a:endParaRPr lang="ko-KR" altLang="en-US" sz="800" b="1" spc="-150" dirty="0">
                        <a:solidFill>
                          <a:srgbClr val="00553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51800"/>
                  </a:ext>
                </a:extLst>
              </a:tr>
              <a:tr h="260294">
                <a:tc>
                  <a:txBody>
                    <a:bodyPr/>
                    <a:lstStyle/>
                    <a:p>
                      <a:pPr algn="l"/>
                      <a:endParaRPr lang="ko-KR" altLang="en-US" sz="800" b="1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en-US" altLang="ko-KR" sz="800" b="0" spc="-15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</a:rPr>
                        <a:t>수신                □  이메일 수신     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44779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5759770" y="604950"/>
            <a:ext cx="2611911" cy="239765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64" name="이중 물결 63"/>
          <p:cNvSpPr/>
          <p:nvPr/>
        </p:nvSpPr>
        <p:spPr>
          <a:xfrm>
            <a:off x="5759770" y="584412"/>
            <a:ext cx="2611911" cy="162419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생략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311072" y="1216203"/>
            <a:ext cx="957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자세히보기</a:t>
            </a:r>
            <a:r>
              <a:rPr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11072" y="1479451"/>
            <a:ext cx="957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자세히보기</a:t>
            </a:r>
            <a:r>
              <a:rPr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4049" y="3075695"/>
            <a:ext cx="1975412" cy="1240029"/>
          </a:xfrm>
          <a:prstGeom prst="ellipse">
            <a:avLst/>
          </a:prstGeom>
          <a:solidFill>
            <a:srgbClr val="FF0000">
              <a:alpha val="39000"/>
            </a:srgbClr>
          </a:solidFill>
          <a:ln w="3175"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SNS </a:t>
            </a:r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계정으로 </a:t>
            </a:r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엠파크</a:t>
            </a:r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회원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아닌 경우 회원가입 본인인증 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페이지로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랜딩 </a:t>
            </a:r>
          </a:p>
        </p:txBody>
      </p:sp>
      <p:sp>
        <p:nvSpPr>
          <p:cNvPr id="69" name="타원 68"/>
          <p:cNvSpPr/>
          <p:nvPr/>
        </p:nvSpPr>
        <p:spPr>
          <a:xfrm>
            <a:off x="434049" y="2003118"/>
            <a:ext cx="1975412" cy="438280"/>
          </a:xfrm>
          <a:prstGeom prst="ellipse">
            <a:avLst/>
          </a:prstGeom>
          <a:solidFill>
            <a:srgbClr val="FF0000">
              <a:alpha val="39000"/>
            </a:srgbClr>
          </a:solidFill>
          <a:ln w="3175"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휴대폰 인증 중복되지 않을 경우 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회원가입 페이지로 이동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43005" y="2326145"/>
            <a:ext cx="2245440" cy="290880"/>
          </a:xfrm>
          <a:prstGeom prst="rect">
            <a:avLst/>
          </a:prstGeom>
          <a:solidFill>
            <a:srgbClr val="00553F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</a:rPr>
              <a:t>회원가입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116587" y="2656184"/>
            <a:ext cx="18982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rgbClr val="999999"/>
                </a:solidFill>
                <a:latin typeface="NotoSansKR"/>
              </a:rPr>
              <a:t>Copyrightⓒ M PARK, All Rights Reserved.</a:t>
            </a:r>
            <a:endParaRPr lang="ko-KR" altLang="en-US" sz="700" dirty="0"/>
          </a:p>
        </p:txBody>
      </p:sp>
      <p:sp>
        <p:nvSpPr>
          <p:cNvPr id="72" name="타원 71"/>
          <p:cNvSpPr/>
          <p:nvPr/>
        </p:nvSpPr>
        <p:spPr>
          <a:xfrm>
            <a:off x="4936336" y="5330900"/>
            <a:ext cx="380857" cy="388455"/>
          </a:xfrm>
          <a:prstGeom prst="ellipse">
            <a:avLst/>
          </a:prstGeom>
          <a:solidFill>
            <a:srgbClr val="FF0000">
              <a:alpha val="39000"/>
            </a:srgbClr>
          </a:solidFill>
          <a:ln w="3175"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5544106" y="2846080"/>
            <a:ext cx="216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5869547" y="3630550"/>
          <a:ext cx="2478006" cy="1143000"/>
        </p:xfrm>
        <a:graphic>
          <a:graphicData uri="http://schemas.openxmlformats.org/drawingml/2006/table">
            <a:tbl>
              <a:tblPr/>
              <a:tblGrid>
                <a:gridCol w="810906">
                  <a:extLst>
                    <a:ext uri="{9D8B030D-6E8A-4147-A177-3AD203B41FA5}">
                      <a16:colId xmlns:a16="http://schemas.microsoft.com/office/drawing/2014/main" val="650753098"/>
                    </a:ext>
                  </a:extLst>
                </a:gridCol>
                <a:gridCol w="1667100">
                  <a:extLst>
                    <a:ext uri="{9D8B030D-6E8A-4147-A177-3AD203B41FA5}">
                      <a16:colId xmlns:a16="http://schemas.microsoft.com/office/drawing/2014/main" val="170582726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1" spc="-150" dirty="0">
                          <a:solidFill>
                            <a:srgbClr val="1C1C1C"/>
                          </a:solidFill>
                          <a:effectLst/>
                          <a:latin typeface="+mj-ea"/>
                          <a:ea typeface="+mj-ea"/>
                        </a:rPr>
                        <a:t>수집 목적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  <a:r>
                        <a:rPr lang="en-US" altLang="ko-KR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b="0" spc="-150" dirty="0" err="1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회원식별</a:t>
                      </a:r>
                      <a:r>
                        <a:rPr lang="en-US" altLang="ko-KR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) ,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7210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1" spc="-150" dirty="0">
                          <a:solidFill>
                            <a:srgbClr val="1C1C1C"/>
                          </a:solidFill>
                          <a:effectLst/>
                          <a:latin typeface="+mj-ea"/>
                          <a:ea typeface="+mj-ea"/>
                        </a:rPr>
                        <a:t>수집 항목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비밀번호</a:t>
                      </a:r>
                      <a:r>
                        <a:rPr lang="en-US" altLang="ko-KR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생년월일</a:t>
                      </a:r>
                      <a:r>
                        <a:rPr lang="en-US" altLang="ko-KR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휴대폰번호</a:t>
                      </a:r>
                      <a:r>
                        <a:rPr lang="en-US" altLang="ko-KR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이메일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7845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1" spc="-150" dirty="0">
                          <a:solidFill>
                            <a:srgbClr val="1C1C1C"/>
                          </a:solidFill>
                          <a:effectLst/>
                          <a:latin typeface="+mj-ea"/>
                          <a:ea typeface="+mj-ea"/>
                        </a:rPr>
                        <a:t>보유 및 이용기간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최종 사용일로부터 </a:t>
                      </a:r>
                      <a:r>
                        <a:rPr lang="en-US" altLang="ko-KR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916566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5869547" y="4860381"/>
          <a:ext cx="2478006" cy="1143000"/>
        </p:xfrm>
        <a:graphic>
          <a:graphicData uri="http://schemas.openxmlformats.org/drawingml/2006/table">
            <a:tbl>
              <a:tblPr/>
              <a:tblGrid>
                <a:gridCol w="810906">
                  <a:extLst>
                    <a:ext uri="{9D8B030D-6E8A-4147-A177-3AD203B41FA5}">
                      <a16:colId xmlns:a16="http://schemas.microsoft.com/office/drawing/2014/main" val="583118411"/>
                    </a:ext>
                  </a:extLst>
                </a:gridCol>
                <a:gridCol w="1667100">
                  <a:extLst>
                    <a:ext uri="{9D8B030D-6E8A-4147-A177-3AD203B41FA5}">
                      <a16:colId xmlns:a16="http://schemas.microsoft.com/office/drawing/2014/main" val="1599590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1" spc="-150" dirty="0">
                          <a:solidFill>
                            <a:srgbClr val="1C1C1C"/>
                          </a:solidFill>
                          <a:effectLst/>
                        </a:rPr>
                        <a:t>수집 목적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</a:rPr>
                        <a:t>서비스이용 및 고지사항 전달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9876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1" spc="-150" dirty="0">
                          <a:solidFill>
                            <a:srgbClr val="1C1C1C"/>
                          </a:solidFill>
                          <a:effectLst/>
                        </a:rPr>
                        <a:t>수집 항목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</a:rPr>
                        <a:t>휴대폰번호</a:t>
                      </a:r>
                      <a:r>
                        <a:rPr lang="en-US" altLang="ko-KR" sz="800" b="0" spc="-150" dirty="0">
                          <a:solidFill>
                            <a:srgbClr val="666666"/>
                          </a:solidFill>
                          <a:effectLst/>
                        </a:rPr>
                        <a:t>,  </a:t>
                      </a:r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</a:rPr>
                        <a:t>이메일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9969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1" spc="-150" dirty="0">
                          <a:solidFill>
                            <a:srgbClr val="1C1C1C"/>
                          </a:solidFill>
                          <a:effectLst/>
                        </a:rPr>
                        <a:t>보유 및 이용기간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</a:rPr>
                        <a:t>최종 사용일로부터 </a:t>
                      </a:r>
                      <a:r>
                        <a:rPr lang="en-US" altLang="ko-KR" sz="800" b="0" spc="-150" dirty="0">
                          <a:solidFill>
                            <a:srgbClr val="666666"/>
                          </a:solidFill>
                          <a:effectLst/>
                        </a:rPr>
                        <a:t>1</a:t>
                      </a:r>
                      <a:r>
                        <a:rPr lang="ko-KR" altLang="en-US" sz="800" b="0" spc="-150" dirty="0">
                          <a:solidFill>
                            <a:srgbClr val="666666"/>
                          </a:solidFill>
                          <a:effectLst/>
                        </a:rPr>
                        <a:t>년</a:t>
                      </a:r>
                    </a:p>
                  </a:txBody>
                  <a:tcPr marL="142875" marR="142875" marT="47625" marB="4762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807854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5769114" y="3161280"/>
            <a:ext cx="2611911" cy="34360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78459" y="3166924"/>
            <a:ext cx="2602566" cy="290880"/>
          </a:xfrm>
          <a:prstGeom prst="rect">
            <a:avLst/>
          </a:prstGeom>
          <a:solidFill>
            <a:srgbClr val="00553F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+mj-ea"/>
              </a:rPr>
              <a:t>개인정보 처리방침                                   </a:t>
            </a:r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X</a:t>
            </a:r>
            <a:endParaRPr lang="ko-KR" altLang="en-US" sz="9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789607" y="1452185"/>
            <a:ext cx="281302" cy="286914"/>
          </a:xfrm>
          <a:prstGeom prst="ellipse">
            <a:avLst/>
          </a:prstGeom>
          <a:solidFill>
            <a:srgbClr val="FF0000">
              <a:alpha val="39000"/>
            </a:srgbClr>
          </a:solidFill>
          <a:ln w="3175"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cxnSp>
        <p:nvCxnSpPr>
          <p:cNvPr id="81" name="꺾인 연결선 80"/>
          <p:cNvCxnSpPr>
            <a:stCxn id="79" idx="6"/>
            <a:endCxn id="78" idx="3"/>
          </p:cNvCxnSpPr>
          <p:nvPr/>
        </p:nvCxnSpPr>
        <p:spPr>
          <a:xfrm>
            <a:off x="8070909" y="1595642"/>
            <a:ext cx="310116" cy="3283674"/>
          </a:xfrm>
          <a:prstGeom prst="bentConnector3">
            <a:avLst>
              <a:gd name="adj1" fmla="val 14914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엠파크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회원가입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가입정보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 변경됨에 따라 회원정보 수정페이지도 해당 양식으로 변경 처리 필요</a:t>
                      </a:r>
                      <a:endParaRPr lang="en-US" altLang="ko-KR" sz="800" b="0" kern="1200" baseline="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※ SNS 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간편인증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 회원가입으로 진행 시 일반 회원가입과 동일하게 진행</a:t>
                      </a:r>
                      <a:endParaRPr lang="en-US" altLang="ko-KR" sz="800" b="0" kern="1200" baseline="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00" b="1" dirty="0" err="1"/>
                        <a:t>엠파크</a:t>
                      </a:r>
                      <a:r>
                        <a:rPr lang="ko-KR" altLang="en-US" sz="800" b="1" dirty="0"/>
                        <a:t> 간편 회원가입</a:t>
                      </a:r>
                      <a:endParaRPr lang="en-US" altLang="ko-KR" sz="800" b="1" dirty="0"/>
                    </a:p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800" dirty="0" err="1"/>
                        <a:t>엠파크</a:t>
                      </a:r>
                      <a:r>
                        <a:rPr lang="ko-KR" altLang="en-US" sz="800" dirty="0"/>
                        <a:t> 간편회원가입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클릭 시 회원가입 </a:t>
                      </a:r>
                      <a:r>
                        <a:rPr lang="en-US" altLang="ko-KR" sz="800" baseline="0" dirty="0"/>
                        <a:t>&gt; </a:t>
                      </a:r>
                      <a:r>
                        <a:rPr lang="ko-KR" altLang="en-US" sz="800" baseline="0" dirty="0"/>
                        <a:t>본인인증 페이지로 이동</a:t>
                      </a:r>
                      <a:endParaRPr lang="en-US" altLang="ko-KR" sz="800" baseline="0" dirty="0"/>
                    </a:p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800" baseline="0" dirty="0"/>
                    </a:p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800" b="1" baseline="0" dirty="0"/>
                        <a:t>SNS </a:t>
                      </a:r>
                      <a:r>
                        <a:rPr lang="ko-KR" altLang="en-US" sz="800" b="1" baseline="0" dirty="0" err="1"/>
                        <a:t>간편인증</a:t>
                      </a:r>
                      <a:endParaRPr lang="en-US" altLang="ko-KR" sz="800" b="1" baseline="0" dirty="0"/>
                    </a:p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800" baseline="0" dirty="0"/>
                        <a:t>SNS</a:t>
                      </a:r>
                      <a:r>
                        <a:rPr lang="ko-KR" altLang="en-US" sz="800" baseline="0" dirty="0" err="1"/>
                        <a:t>간편인증</a:t>
                      </a:r>
                      <a:r>
                        <a:rPr lang="ko-KR" altLang="en-US" sz="800" baseline="0" dirty="0"/>
                        <a:t> 클릭 시 해당 계정으로 기존 가입된 정보가 있는 경우 로그인 처리</a:t>
                      </a:r>
                      <a:endParaRPr lang="en-US" altLang="ko-KR" sz="800" baseline="0" dirty="0"/>
                    </a:p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800" baseline="0" dirty="0"/>
                        <a:t>SNS</a:t>
                      </a:r>
                      <a:r>
                        <a:rPr lang="ko-KR" altLang="en-US" sz="800" baseline="0" dirty="0" err="1"/>
                        <a:t>간편인증</a:t>
                      </a:r>
                      <a:r>
                        <a:rPr lang="ko-KR" altLang="en-US" sz="800" baseline="0" dirty="0"/>
                        <a:t> 클릭 시 해당 계정으로 기존 가입된 정보가 없는 경우 회원가입 </a:t>
                      </a:r>
                      <a:r>
                        <a:rPr lang="en-US" altLang="ko-KR" sz="800" baseline="0" dirty="0"/>
                        <a:t>&gt; </a:t>
                      </a:r>
                      <a:r>
                        <a:rPr lang="ko-KR" altLang="en-US" sz="800" baseline="0" dirty="0"/>
                        <a:t>본인인증 페이지로 이동</a:t>
                      </a:r>
                      <a:endParaRPr lang="en-US" altLang="ko-KR" sz="800" baseline="0" dirty="0"/>
                    </a:p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800" b="1" baseline="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b="1" dirty="0"/>
                        <a:t>본인인증</a:t>
                      </a:r>
                      <a:endParaRPr lang="en-US" altLang="ko-KR" sz="800" b="1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이미</a:t>
                      </a:r>
                      <a:r>
                        <a:rPr lang="ko-KR" altLang="en-US" sz="800" baseline="0" dirty="0"/>
                        <a:t> 중복 데이터 존재하는 경우 </a:t>
                      </a:r>
                      <a:r>
                        <a:rPr lang="en-US" altLang="ko-KR" sz="800" baseline="0" dirty="0"/>
                        <a:t>“</a:t>
                      </a:r>
                      <a:r>
                        <a:rPr lang="ko-KR" altLang="en-US" sz="800" baseline="0" dirty="0"/>
                        <a:t>이미 가입된 회원입니다</a:t>
                      </a:r>
                      <a:r>
                        <a:rPr lang="en-US" altLang="ko-KR" sz="800" baseline="0" dirty="0"/>
                        <a:t>.”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얼럿</a:t>
                      </a:r>
                      <a:r>
                        <a:rPr lang="ko-KR" altLang="en-US" sz="800" baseline="0" dirty="0"/>
                        <a:t> 노출 처리</a:t>
                      </a:r>
                      <a:endParaRPr lang="en-US" altLang="ko-KR" sz="800" baseline="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/>
                        <a:t>본인인증 완료 시 생년월일 데이터가 만 </a:t>
                      </a:r>
                      <a:r>
                        <a:rPr lang="en-US" altLang="ko-KR" sz="800" baseline="0" dirty="0"/>
                        <a:t>18</a:t>
                      </a:r>
                      <a:r>
                        <a:rPr lang="ko-KR" altLang="en-US" sz="800" baseline="0" dirty="0"/>
                        <a:t>세 </a:t>
                      </a:r>
                      <a:r>
                        <a:rPr lang="ko-KR" altLang="en-US" sz="800" baseline="0" dirty="0" err="1"/>
                        <a:t>미만자인</a:t>
                      </a:r>
                      <a:r>
                        <a:rPr lang="ko-KR" altLang="en-US" sz="800" baseline="0" dirty="0"/>
                        <a:t> 경우 </a:t>
                      </a:r>
                      <a:r>
                        <a:rPr lang="en-US" altLang="ko-KR" sz="800" baseline="0" dirty="0"/>
                        <a:t>“</a:t>
                      </a:r>
                      <a:r>
                        <a:rPr lang="ko-KR" altLang="en-US" sz="800" baseline="0" dirty="0"/>
                        <a:t>만 </a:t>
                      </a:r>
                      <a:r>
                        <a:rPr lang="en-US" altLang="ko-KR" sz="800" baseline="0" dirty="0"/>
                        <a:t>18</a:t>
                      </a:r>
                      <a:r>
                        <a:rPr lang="ko-KR" altLang="en-US" sz="800" baseline="0" dirty="0"/>
                        <a:t>세 미만은 가입하실 수 없습니다</a:t>
                      </a:r>
                      <a:r>
                        <a:rPr lang="en-US" altLang="ko-KR" sz="800" baseline="0" dirty="0"/>
                        <a:t>.” </a:t>
                      </a:r>
                      <a:r>
                        <a:rPr lang="ko-KR" altLang="en-US" sz="800" baseline="0" dirty="0" err="1"/>
                        <a:t>얼럿</a:t>
                      </a:r>
                      <a:r>
                        <a:rPr lang="ko-KR" altLang="en-US" sz="800" baseline="0" dirty="0"/>
                        <a:t> 노출 처리 </a:t>
                      </a:r>
                      <a:endParaRPr lang="en-US" altLang="ko-KR" sz="800" baseline="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/>
                        <a:t>휴대폰 인증 중복되지 않은 경우 회원가입 페이지로 이동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/>
                        <a:t>텍스트 수정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63944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회원가입 조건</a:t>
                      </a:r>
                      <a:endParaRPr lang="en-US" altLang="ko-KR" sz="800" dirty="0"/>
                    </a:p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아이디</a:t>
                      </a:r>
                      <a:endParaRPr lang="en-US" altLang="ko-KR" sz="800" dirty="0"/>
                    </a:p>
                    <a:p>
                      <a:pPr marL="171450" marR="0" indent="-17145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/>
                        <a:t>조건에 맞지 않는 경우 </a:t>
                      </a:r>
                      <a:r>
                        <a:rPr lang="en-US" altLang="ko-KR" sz="800" baseline="0" dirty="0"/>
                        <a:t>“6~12</a:t>
                      </a:r>
                      <a:r>
                        <a:rPr lang="ko-KR" altLang="en-US" sz="800" baseline="0" dirty="0"/>
                        <a:t>자리 영문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/>
                        <a:t>소문자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/>
                        <a:t>숫자만 입력해주세요</a:t>
                      </a:r>
                      <a:r>
                        <a:rPr lang="en-US" altLang="ko-KR" sz="800" baseline="0" dirty="0"/>
                        <a:t>” </a:t>
                      </a:r>
                      <a:r>
                        <a:rPr lang="ko-KR" altLang="en-US" sz="800" baseline="0" dirty="0" err="1"/>
                        <a:t>얼럿</a:t>
                      </a:r>
                      <a:r>
                        <a:rPr lang="ko-KR" altLang="en-US" sz="800" baseline="0" dirty="0"/>
                        <a:t> 노출</a:t>
                      </a:r>
                      <a:endParaRPr lang="en-US" altLang="ko-KR" sz="800" dirty="0"/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동일 아이디 존재하는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이미 사용중인 아이디입니다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얼럿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비밀번호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조건에 맞지 않는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영문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특수문자를 조합하여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8~12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자 내외로 입력해주세요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얼럿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이름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본인인증한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이름으로 노출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수정불가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휴대폰번호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본인인증한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휴대폰번호로 노출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수정불가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이메일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이메일 및 주소 입력하지 않은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이메일 주소를 입력해주세요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＂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얼럿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전체 약관 동의 클릭 시 하위 모든 약관 동의 처리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59009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▽ 클릭 시 하위 약관 내역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3094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기존 이용약관 팝업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7335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개인정보 약관 팝업 노출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신규작업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필요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)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8424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회원정보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DB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에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SMS /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이메일 수신 여부 값 저장 처리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92798"/>
                  </a:ext>
                </a:extLst>
              </a:tr>
            </a:tbl>
          </a:graphicData>
        </a:graphic>
      </p:graphicFrame>
      <p:sp>
        <p:nvSpPr>
          <p:cNvPr id="84" name="타원 83"/>
          <p:cNvSpPr/>
          <p:nvPr/>
        </p:nvSpPr>
        <p:spPr>
          <a:xfrm>
            <a:off x="911424" y="1262915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1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626739" y="5969375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3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945750" y="5302828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4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84408" y="5331881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5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464152" y="1065303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6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464152" y="1388915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7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990587" y="1883288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8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32916" b="22148"/>
          <a:stretch/>
        </p:blipFill>
        <p:spPr>
          <a:xfrm>
            <a:off x="119336" y="5062503"/>
            <a:ext cx="2585946" cy="1544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7" name="이중 물결 66"/>
          <p:cNvSpPr/>
          <p:nvPr/>
        </p:nvSpPr>
        <p:spPr>
          <a:xfrm>
            <a:off x="110792" y="5013176"/>
            <a:ext cx="2611911" cy="162419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생략</a:t>
            </a:r>
            <a:endParaRPr lang="ko-KR" altLang="en-US" dirty="0"/>
          </a:p>
        </p:txBody>
      </p:sp>
      <p:sp>
        <p:nvSpPr>
          <p:cNvPr id="76" name="이중 물결 75"/>
          <p:cNvSpPr/>
          <p:nvPr/>
        </p:nvSpPr>
        <p:spPr>
          <a:xfrm>
            <a:off x="110793" y="6554241"/>
            <a:ext cx="2594490" cy="180000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생략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51" idx="2"/>
            <a:endCxn id="67" idx="0"/>
          </p:cNvCxnSpPr>
          <p:nvPr/>
        </p:nvCxnSpPr>
        <p:spPr>
          <a:xfrm>
            <a:off x="1411208" y="4744231"/>
            <a:ext cx="5775" cy="27909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93134" y="2716335"/>
            <a:ext cx="2390893" cy="20005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700" dirty="0"/>
              <a:t>회원가입에 사용하실 </a:t>
            </a:r>
            <a:r>
              <a:rPr lang="en-US" altLang="ko-KR" sz="700" dirty="0"/>
              <a:t>SNS</a:t>
            </a:r>
            <a:r>
              <a:rPr lang="ko-KR" altLang="en-US" sz="700" dirty="0"/>
              <a:t>계정을 선택해주세요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82" name="타원 81"/>
          <p:cNvSpPr/>
          <p:nvPr/>
        </p:nvSpPr>
        <p:spPr>
          <a:xfrm>
            <a:off x="6486" y="2644094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2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282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  <a:r>
              <a:rPr lang="en-US" altLang="ko-KR" dirty="0"/>
              <a:t>(SNS </a:t>
            </a:r>
            <a:r>
              <a:rPr lang="ko-KR" altLang="en-US" dirty="0"/>
              <a:t>계정의 경우 아이디</a:t>
            </a:r>
            <a:r>
              <a:rPr lang="en-US" altLang="ko-KR" dirty="0"/>
              <a:t>/</a:t>
            </a:r>
            <a:r>
              <a:rPr lang="ko-KR" altLang="en-US" dirty="0"/>
              <a:t>비밀번호 찾기 불가능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0" y="734978"/>
            <a:ext cx="2304256" cy="263417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638436" y="416772"/>
          <a:ext cx="35532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비밀번호 찾기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현재는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엠파크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간편 회원가입자만 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 찾기가 가능하고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SNS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회원가입 대상자도 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 찾기가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가능해야함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00" baseline="0" dirty="0"/>
                        <a:t>휴대폰 인증 </a:t>
                      </a:r>
                      <a:r>
                        <a:rPr lang="ko-KR" altLang="en-US" sz="800" baseline="0" dirty="0" err="1"/>
                        <a:t>완료시</a:t>
                      </a:r>
                      <a:r>
                        <a:rPr lang="ko-KR" altLang="en-US" sz="800" baseline="0" dirty="0"/>
                        <a:t> 입력한 이름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/>
                        <a:t>휴대폰번호가 회원정보와 일치하는 모든 아이디 노출 처리 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/>
                        <a:t>입력한 아이디 기준 휴대폰번호 인증 완료 시 </a:t>
                      </a:r>
                      <a:r>
                        <a:rPr lang="en-US" altLang="ko-KR" sz="800" dirty="0"/>
                        <a:t>SNS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아이디 중 동일한 이름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/>
                        <a:t>휴대폰번호 존재하는 경우 </a:t>
                      </a:r>
                      <a:r>
                        <a:rPr lang="ko-KR" altLang="en-US" sz="800" baseline="0" dirty="0" err="1"/>
                        <a:t>비빌번호</a:t>
                      </a:r>
                      <a:r>
                        <a:rPr lang="ko-KR" altLang="en-US" sz="800" baseline="0" dirty="0"/>
                        <a:t> 변경하기 팝업 노출</a:t>
                      </a:r>
                      <a:endParaRPr lang="en-US" altLang="ko-KR" sz="800" baseline="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36" y="4692820"/>
            <a:ext cx="2304256" cy="12289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91344" y="476672"/>
            <a:ext cx="2221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# </a:t>
            </a:r>
            <a:r>
              <a:rPr lang="ko-KR" altLang="en-US" sz="1000" b="1" dirty="0">
                <a:latin typeface="+mj-ea"/>
                <a:ea typeface="+mj-ea"/>
              </a:rPr>
              <a:t>아이디 찾기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344" y="3475452"/>
            <a:ext cx="2149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# </a:t>
            </a:r>
            <a:r>
              <a:rPr lang="ko-KR" altLang="en-US" sz="1000" b="1" dirty="0">
                <a:latin typeface="+mj-ea"/>
                <a:ea typeface="+mj-ea"/>
              </a:rPr>
              <a:t>비밀번호 찾기</a:t>
            </a:r>
          </a:p>
        </p:txBody>
      </p:sp>
      <p:sp>
        <p:nvSpPr>
          <p:cNvPr id="8" name="타원 7"/>
          <p:cNvSpPr/>
          <p:nvPr/>
        </p:nvSpPr>
        <p:spPr>
          <a:xfrm>
            <a:off x="757116" y="2648751"/>
            <a:ext cx="380857" cy="388455"/>
          </a:xfrm>
          <a:prstGeom prst="ellipse">
            <a:avLst/>
          </a:prstGeom>
          <a:solidFill>
            <a:srgbClr val="FF0000">
              <a:alpha val="39000"/>
            </a:srgbClr>
          </a:solidFill>
          <a:ln w="3175"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636" y="1466893"/>
            <a:ext cx="2304256" cy="11703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7" name="타원 26"/>
          <p:cNvSpPr/>
          <p:nvPr/>
        </p:nvSpPr>
        <p:spPr>
          <a:xfrm>
            <a:off x="721209" y="2486208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1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4081" y="1887112"/>
            <a:ext cx="2016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고객님의 아이디는 </a:t>
            </a:r>
            <a:r>
              <a:rPr lang="en-US" altLang="ko-KR" sz="800" b="1" dirty="0">
                <a:solidFill>
                  <a:srgbClr val="0D643A"/>
                </a:solidFill>
              </a:rPr>
              <a:t>jeahun33</a:t>
            </a:r>
            <a:r>
              <a:rPr lang="en-US" altLang="ko-KR" sz="800" dirty="0"/>
              <a:t>, </a:t>
            </a:r>
            <a:r>
              <a:rPr lang="en-US" altLang="ko-KR" sz="800" b="1" dirty="0">
                <a:solidFill>
                  <a:srgbClr val="0D643A"/>
                </a:solidFill>
              </a:rPr>
              <a:t>jeahun22</a:t>
            </a:r>
            <a:r>
              <a:rPr lang="en-US" altLang="ko-KR" sz="800" dirty="0"/>
              <a:t>, </a:t>
            </a:r>
            <a:r>
              <a:rPr lang="en-US" altLang="ko-KR" sz="800" b="1" dirty="0">
                <a:solidFill>
                  <a:srgbClr val="0D643A"/>
                </a:solidFill>
              </a:rPr>
              <a:t>jeahun44</a:t>
            </a:r>
            <a:r>
              <a:rPr lang="en-US" altLang="ko-KR" sz="800" dirty="0"/>
              <a:t> </a:t>
            </a:r>
            <a:r>
              <a:rPr lang="ko-KR" altLang="en-US" sz="800" dirty="0"/>
              <a:t>입니다</a:t>
            </a:r>
            <a:r>
              <a:rPr lang="en-US" altLang="ko-KR" sz="800" dirty="0"/>
              <a:t>.</a:t>
            </a:r>
            <a:r>
              <a:rPr lang="ko-KR" altLang="en-US" sz="800" dirty="0"/>
              <a:t> </a:t>
            </a:r>
          </a:p>
        </p:txBody>
      </p:sp>
      <p:cxnSp>
        <p:nvCxnSpPr>
          <p:cNvPr id="34" name="직선 화살표 연결선 33"/>
          <p:cNvCxnSpPr>
            <a:stCxn id="3" idx="3"/>
          </p:cNvCxnSpPr>
          <p:nvPr/>
        </p:nvCxnSpPr>
        <p:spPr>
          <a:xfrm>
            <a:off x="2557316" y="2052064"/>
            <a:ext cx="24226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3" idx="1"/>
          </p:cNvCxnSpPr>
          <p:nvPr/>
        </p:nvCxnSpPr>
        <p:spPr>
          <a:xfrm>
            <a:off x="5103835" y="2052065"/>
            <a:ext cx="33380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rcRect b="9808"/>
          <a:stretch/>
        </p:blipFill>
        <p:spPr>
          <a:xfrm>
            <a:off x="253060" y="3803295"/>
            <a:ext cx="2304256" cy="293807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40" name="타원 39"/>
          <p:cNvSpPr/>
          <p:nvPr/>
        </p:nvSpPr>
        <p:spPr>
          <a:xfrm>
            <a:off x="757115" y="6369539"/>
            <a:ext cx="380857" cy="388455"/>
          </a:xfrm>
          <a:prstGeom prst="ellipse">
            <a:avLst/>
          </a:prstGeom>
          <a:solidFill>
            <a:srgbClr val="FF0000">
              <a:alpha val="39000"/>
            </a:srgbClr>
          </a:solidFill>
          <a:ln w="3175"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557316" y="5307288"/>
            <a:ext cx="24226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31115" y="6243539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2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99579" y="1864379"/>
            <a:ext cx="2304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네이버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카카오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페이스북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구글 아이디 </a:t>
            </a:r>
            <a:r>
              <a:rPr lang="ko-KR" altLang="en-US" sz="1000" b="1" dirty="0" err="1"/>
              <a:t>회원가입한</a:t>
            </a:r>
            <a:r>
              <a:rPr lang="ko-KR" altLang="en-US" sz="1000" b="1" dirty="0"/>
              <a:t> 경우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99579" y="5107233"/>
            <a:ext cx="2304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네이버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카카오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페이스북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구글 아이디 </a:t>
            </a:r>
            <a:r>
              <a:rPr lang="ko-KR" altLang="en-US" sz="1000" b="1" dirty="0" err="1"/>
              <a:t>회원가입한</a:t>
            </a:r>
            <a:r>
              <a:rPr lang="ko-KR" altLang="en-US" sz="1000" b="1" dirty="0"/>
              <a:t> 경우</a:t>
            </a:r>
          </a:p>
        </p:txBody>
      </p:sp>
      <p:cxnSp>
        <p:nvCxnSpPr>
          <p:cNvPr id="49" name="직선 화살표 연결선 48"/>
          <p:cNvCxnSpPr>
            <a:cxnSpLocks/>
            <a:stCxn id="48" idx="3"/>
            <a:endCxn id="5" idx="1"/>
          </p:cNvCxnSpPr>
          <p:nvPr/>
        </p:nvCxnSpPr>
        <p:spPr>
          <a:xfrm>
            <a:off x="5103834" y="5307288"/>
            <a:ext cx="333802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26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단지안내 </a:t>
            </a:r>
            <a:r>
              <a:rPr lang="en-US" altLang="ko-KR" dirty="0"/>
              <a:t>&gt; </a:t>
            </a:r>
            <a:r>
              <a:rPr lang="ko-KR" altLang="en-US" dirty="0"/>
              <a:t>단지소개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76D0B7-4D87-4C24-AB55-B449E250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0" y="1435179"/>
            <a:ext cx="4750444" cy="29446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2" name="이중 물결 21">
            <a:extLst>
              <a:ext uri="{FF2B5EF4-FFF2-40B4-BE49-F238E27FC236}">
                <a16:creationId xmlns:a16="http://schemas.microsoft.com/office/drawing/2014/main" id="{DB4C34D4-192B-48A9-AFDD-1022EDACD5B8}"/>
              </a:ext>
            </a:extLst>
          </p:cNvPr>
          <p:cNvSpPr/>
          <p:nvPr/>
        </p:nvSpPr>
        <p:spPr>
          <a:xfrm>
            <a:off x="233620" y="1263558"/>
            <a:ext cx="4750444" cy="171622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생략</a:t>
            </a:r>
            <a:endParaRPr lang="ko-KR" altLang="en-US" sz="20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7960A86F-1D68-4AB1-B2FC-21C50F610221}"/>
              </a:ext>
            </a:extLst>
          </p:cNvPr>
          <p:cNvSpPr/>
          <p:nvPr/>
        </p:nvSpPr>
        <p:spPr>
          <a:xfrm>
            <a:off x="5591944" y="1762901"/>
            <a:ext cx="2018468" cy="2616902"/>
          </a:xfrm>
          <a:prstGeom prst="roundRect">
            <a:avLst>
              <a:gd name="adj" fmla="val 10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00" b="1" dirty="0">
              <a:latin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F5898-3A8B-42AE-9E30-40F02781BB92}"/>
              </a:ext>
            </a:extLst>
          </p:cNvPr>
          <p:cNvSpPr txBox="1"/>
          <p:nvPr/>
        </p:nvSpPr>
        <p:spPr>
          <a:xfrm>
            <a:off x="5389656" y="1837009"/>
            <a:ext cx="2524495" cy="16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spc="-150" dirty="0" err="1"/>
              <a:t>인증중고차</a:t>
            </a:r>
            <a:endParaRPr lang="en-US" altLang="ko-KR" sz="1050" b="1" spc="-150" dirty="0"/>
          </a:p>
          <a:p>
            <a:pPr algn="ctr">
              <a:lnSpc>
                <a:spcPct val="150000"/>
              </a:lnSpc>
            </a:pPr>
            <a:r>
              <a:rPr lang="en-US" altLang="ko-KR" sz="800" b="1" spc="-150" dirty="0"/>
              <a:t>1</a:t>
            </a:r>
            <a:r>
              <a:rPr lang="ko-KR" altLang="en-US" sz="800" b="1" spc="-150" dirty="0"/>
              <a:t>만대 중에 완벽한 차량만 선별했습니다</a:t>
            </a:r>
            <a:r>
              <a:rPr lang="en-US" altLang="ko-KR" sz="800" b="1" spc="-150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600" spc="-150" dirty="0"/>
          </a:p>
          <a:p>
            <a:pPr algn="ctr">
              <a:lnSpc>
                <a:spcPct val="150000"/>
              </a:lnSpc>
            </a:pPr>
            <a:endParaRPr lang="en-US" altLang="ko-KR" sz="600" spc="-150" dirty="0"/>
          </a:p>
          <a:p>
            <a:pPr algn="ctr">
              <a:lnSpc>
                <a:spcPct val="150000"/>
              </a:lnSpc>
            </a:pPr>
            <a:endParaRPr lang="en-US" altLang="ko-KR" sz="600" spc="-150" dirty="0"/>
          </a:p>
          <a:p>
            <a:pPr algn="ctr">
              <a:lnSpc>
                <a:spcPct val="150000"/>
              </a:lnSpc>
            </a:pPr>
            <a:endParaRPr lang="en-US" altLang="ko-KR" sz="600" b="1" spc="-150" dirty="0"/>
          </a:p>
          <a:p>
            <a:pPr algn="ctr">
              <a:lnSpc>
                <a:spcPct val="150000"/>
              </a:lnSpc>
            </a:pPr>
            <a:endParaRPr lang="en-US" altLang="ko-KR" sz="800" b="1" spc="-150" dirty="0">
              <a:solidFill>
                <a:srgbClr val="00552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spc="-150" dirty="0">
                <a:solidFill>
                  <a:srgbClr val="00552B"/>
                </a:solidFill>
              </a:rPr>
              <a:t>무결점 차량 </a:t>
            </a:r>
            <a:r>
              <a:rPr lang="en-US" altLang="ko-KR" sz="800" b="1" spc="-150" dirty="0">
                <a:solidFill>
                  <a:srgbClr val="00552B"/>
                </a:solidFill>
              </a:rPr>
              <a:t>+ </a:t>
            </a:r>
            <a:r>
              <a:rPr lang="ko-KR" altLang="en-US" sz="800" b="1" spc="-150" dirty="0">
                <a:solidFill>
                  <a:srgbClr val="00552B"/>
                </a:solidFill>
              </a:rPr>
              <a:t>주행 동영상 제공 </a:t>
            </a:r>
            <a:endParaRPr lang="en-US" altLang="ko-KR" sz="800" b="1" spc="-150" dirty="0">
              <a:solidFill>
                <a:srgbClr val="00552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spc="-150" dirty="0"/>
              <a:t>(</a:t>
            </a:r>
            <a:r>
              <a:rPr lang="en-US" altLang="ko-KR" sz="800" b="1" spc="-150" dirty="0"/>
              <a:t>7</a:t>
            </a:r>
            <a:r>
              <a:rPr lang="ko-KR" altLang="en-US" sz="800" b="1" spc="-150" dirty="0"/>
              <a:t>년 </a:t>
            </a:r>
            <a:r>
              <a:rPr lang="en-US" altLang="ko-KR" sz="800" b="1" spc="-150" dirty="0"/>
              <a:t>,14</a:t>
            </a:r>
            <a:r>
              <a:rPr lang="ko-KR" altLang="en-US" sz="800" b="1" spc="-150" dirty="0"/>
              <a:t>만</a:t>
            </a:r>
            <a:r>
              <a:rPr lang="en-US" altLang="ko-KR" sz="800" b="1" spc="-150" dirty="0"/>
              <a:t>km </a:t>
            </a:r>
            <a:r>
              <a:rPr lang="ko-KR" altLang="en-US" sz="800" b="1" spc="-150" dirty="0"/>
              <a:t>이내 무사고 </a:t>
            </a:r>
            <a:r>
              <a:rPr lang="en-US" altLang="ko-KR" sz="800" b="1" spc="-150" dirty="0"/>
              <a:t>/ 150</a:t>
            </a:r>
            <a:r>
              <a:rPr lang="ko-KR" altLang="en-US" sz="800" b="1" spc="-150" dirty="0"/>
              <a:t>가지 추가 </a:t>
            </a:r>
            <a:r>
              <a:rPr lang="ko-KR" altLang="en-US" sz="800" b="1" spc="-150" dirty="0" err="1"/>
              <a:t>확장점검</a:t>
            </a:r>
            <a:r>
              <a:rPr lang="en-US" altLang="ko-KR" sz="800" b="1" spc="-150" dirty="0"/>
              <a:t>)</a:t>
            </a:r>
            <a:endParaRPr lang="en-US" altLang="ko-KR" sz="700" b="1" spc="-15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D681A2C-9C02-4231-AC9E-2A7A78249C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948" y="2523781"/>
            <a:ext cx="552460" cy="52826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ED278E4-BBB6-44A9-B732-60BCA5BEA3E9}"/>
              </a:ext>
            </a:extLst>
          </p:cNvPr>
          <p:cNvGrpSpPr/>
          <p:nvPr/>
        </p:nvGrpSpPr>
        <p:grpSpPr>
          <a:xfrm>
            <a:off x="5968491" y="3440590"/>
            <a:ext cx="1354163" cy="792000"/>
            <a:chOff x="532942" y="4338754"/>
            <a:chExt cx="1719539" cy="722666"/>
          </a:xfrm>
        </p:grpSpPr>
        <p:sp>
          <p:nvSpPr>
            <p:cNvPr id="30" name="모서리가 둥근 직사각형 78">
              <a:extLst>
                <a:ext uri="{FF2B5EF4-FFF2-40B4-BE49-F238E27FC236}">
                  <a16:creationId xmlns:a16="http://schemas.microsoft.com/office/drawing/2014/main" id="{6B5AA020-0C4A-4C2A-A0F9-9D8483A839DB}"/>
                </a:ext>
              </a:extLst>
            </p:cNvPr>
            <p:cNvSpPr/>
            <p:nvPr/>
          </p:nvSpPr>
          <p:spPr>
            <a:xfrm>
              <a:off x="532942" y="4338754"/>
              <a:ext cx="1719539" cy="32253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  <a:latin typeface="+mj-ea"/>
                </a:rPr>
                <a:t>서비스 </a:t>
              </a:r>
              <a:r>
                <a:rPr lang="ko-KR" altLang="en-US" sz="600" b="1" dirty="0" err="1">
                  <a:solidFill>
                    <a:schemeClr val="bg1"/>
                  </a:solidFill>
                  <a:latin typeface="+mj-ea"/>
                </a:rPr>
                <a:t>자세히보기</a:t>
              </a:r>
              <a:r>
                <a:rPr lang="ko-KR" altLang="en-US" sz="600" b="1" dirty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600" b="1" dirty="0">
                  <a:solidFill>
                    <a:schemeClr val="bg1"/>
                  </a:solidFill>
                  <a:latin typeface="+mj-ea"/>
                </a:rPr>
                <a:t>&gt;</a:t>
              </a:r>
              <a:endParaRPr lang="ko-KR" altLang="en-US" sz="6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모서리가 둥근 직사각형 197">
              <a:extLst>
                <a:ext uri="{FF2B5EF4-FFF2-40B4-BE49-F238E27FC236}">
                  <a16:creationId xmlns:a16="http://schemas.microsoft.com/office/drawing/2014/main" id="{E3168FF8-255A-43F2-8B96-0A0B52400F59}"/>
                </a:ext>
              </a:extLst>
            </p:cNvPr>
            <p:cNvSpPr/>
            <p:nvPr/>
          </p:nvSpPr>
          <p:spPr>
            <a:xfrm>
              <a:off x="532942" y="4738885"/>
              <a:ext cx="1719539" cy="322535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600" b="1" dirty="0">
                  <a:latin typeface="+mj-ea"/>
                </a:rPr>
                <a:t>인증중고차 </a:t>
              </a:r>
              <a:r>
                <a:rPr lang="en-US" altLang="ko-KR" sz="600" b="1" u="sng" dirty="0">
                  <a:solidFill>
                    <a:srgbClr val="00552B"/>
                  </a:solidFill>
                  <a:latin typeface="+mj-ea"/>
                </a:rPr>
                <a:t>123</a:t>
              </a:r>
              <a:r>
                <a:rPr lang="ko-KR" altLang="en-US" sz="600" b="1" u="sng" dirty="0">
                  <a:solidFill>
                    <a:srgbClr val="00552B"/>
                  </a:solidFill>
                  <a:latin typeface="+mj-ea"/>
                </a:rPr>
                <a:t>대</a:t>
              </a:r>
              <a:r>
                <a:rPr lang="ko-KR" altLang="en-US" sz="600" b="1" dirty="0">
                  <a:solidFill>
                    <a:srgbClr val="00552B"/>
                  </a:solidFill>
                  <a:latin typeface="+mj-ea"/>
                </a:rPr>
                <a:t> </a:t>
              </a:r>
              <a:r>
                <a:rPr lang="ko-KR" altLang="en-US" sz="600" b="1" dirty="0" err="1">
                  <a:latin typeface="+mj-ea"/>
                </a:rPr>
                <a:t>더보기</a:t>
              </a:r>
              <a:r>
                <a:rPr lang="en-US" altLang="ko-KR" sz="600" b="1" dirty="0">
                  <a:latin typeface="+mj-ea"/>
                </a:rPr>
                <a:t> &gt;</a:t>
              </a:r>
              <a:endParaRPr lang="ko-KR" altLang="en-US" sz="600" b="1" dirty="0">
                <a:latin typeface="+mj-ea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DC3CA0-9851-4230-9DB8-EDC30EFEF1F0}"/>
              </a:ext>
            </a:extLst>
          </p:cNvPr>
          <p:cNvSpPr/>
          <p:nvPr/>
        </p:nvSpPr>
        <p:spPr>
          <a:xfrm>
            <a:off x="6912033" y="997183"/>
            <a:ext cx="3549329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>
                <a:solidFill>
                  <a:srgbClr val="1C1C1C"/>
                </a:solidFill>
                <a:latin typeface="NotoSansKR"/>
              </a:rPr>
              <a:t>엠파크</a:t>
            </a:r>
            <a:r>
              <a:rPr lang="ko-KR" altLang="en-US" sz="1000" b="1" dirty="0">
                <a:solidFill>
                  <a:srgbClr val="1C1C1C"/>
                </a:solidFill>
                <a:latin typeface="NotoSansKR"/>
              </a:rPr>
              <a:t> 안심서비스</a:t>
            </a:r>
            <a:endParaRPr lang="en-US" altLang="ko-KR" sz="1000" b="1" dirty="0">
              <a:solidFill>
                <a:srgbClr val="1C1C1C"/>
              </a:solidFill>
              <a:latin typeface="NotoSansKR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/>
              <a:t>차량 구매를 하고 싶은데 이것 저것 알아봐야 할 것도 많고 고민할 게 많으신가요</a:t>
            </a:r>
            <a:r>
              <a:rPr lang="en-US" altLang="ko-KR" sz="700" dirty="0"/>
              <a:t>?</a:t>
            </a:r>
            <a:br>
              <a:rPr lang="ko-KR" altLang="en-US" sz="700" dirty="0"/>
            </a:br>
            <a:r>
              <a:rPr lang="ko-KR" altLang="en-US" sz="700" dirty="0" err="1"/>
              <a:t>엠파크에서</a:t>
            </a:r>
            <a:r>
              <a:rPr lang="ko-KR" altLang="en-US" sz="700" dirty="0"/>
              <a:t> 제공하는 안심서비스를 통해 믿고 구매해보세요</a:t>
            </a:r>
            <a:r>
              <a:rPr lang="en-US" altLang="ko-KR" sz="700" dirty="0"/>
              <a:t>.</a:t>
            </a:r>
            <a:endParaRPr lang="en-US" altLang="ko-KR" sz="700" b="1" dirty="0">
              <a:solidFill>
                <a:srgbClr val="1C1C1C"/>
              </a:solidFill>
              <a:latin typeface="NotoSansKR"/>
            </a:endParaRPr>
          </a:p>
        </p:txBody>
      </p:sp>
      <p:sp>
        <p:nvSpPr>
          <p:cNvPr id="33" name="모서리가 둥근 직사각형 78">
            <a:extLst>
              <a:ext uri="{FF2B5EF4-FFF2-40B4-BE49-F238E27FC236}">
                <a16:creationId xmlns:a16="http://schemas.microsoft.com/office/drawing/2014/main" id="{5FC249D8-E73E-477B-923C-3FA7DFA3C3E2}"/>
              </a:ext>
            </a:extLst>
          </p:cNvPr>
          <p:cNvSpPr/>
          <p:nvPr/>
        </p:nvSpPr>
        <p:spPr>
          <a:xfrm>
            <a:off x="6223178" y="2335710"/>
            <a:ext cx="756000" cy="21544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600" b="1">
                <a:solidFill>
                  <a:schemeClr val="bg1"/>
                </a:solidFill>
                <a:latin typeface="+mj-ea"/>
              </a:rPr>
              <a:t>인증</a:t>
            </a:r>
            <a:r>
              <a:rPr lang="en-US" altLang="ko-KR" sz="600" b="1" dirty="0">
                <a:solidFill>
                  <a:schemeClr val="bg1"/>
                </a:solidFill>
                <a:latin typeface="+mj-ea"/>
              </a:rPr>
              <a:t>+</a:t>
            </a:r>
            <a:r>
              <a:rPr lang="ko-KR" altLang="en-US" sz="600" b="1" dirty="0">
                <a:solidFill>
                  <a:schemeClr val="bg1"/>
                </a:solidFill>
                <a:latin typeface="+mj-ea"/>
              </a:rPr>
              <a:t>보증</a:t>
            </a:r>
          </a:p>
        </p:txBody>
      </p:sp>
      <p:sp>
        <p:nvSpPr>
          <p:cNvPr id="36" name="모서리가 둥근 직사각형 3">
            <a:extLst>
              <a:ext uri="{FF2B5EF4-FFF2-40B4-BE49-F238E27FC236}">
                <a16:creationId xmlns:a16="http://schemas.microsoft.com/office/drawing/2014/main" id="{0D79D37F-CC25-44FB-BDCC-9A63CB7DCD84}"/>
              </a:ext>
            </a:extLst>
          </p:cNvPr>
          <p:cNvSpPr/>
          <p:nvPr/>
        </p:nvSpPr>
        <p:spPr>
          <a:xfrm>
            <a:off x="7696738" y="1762901"/>
            <a:ext cx="2018468" cy="2616902"/>
          </a:xfrm>
          <a:prstGeom prst="roundRect">
            <a:avLst>
              <a:gd name="adj" fmla="val 10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00" b="1" dirty="0">
              <a:latin typeface="+mj-ea"/>
            </a:endParaRPr>
          </a:p>
        </p:txBody>
      </p:sp>
      <p:sp>
        <p:nvSpPr>
          <p:cNvPr id="37" name="모서리가 둥근 직사각형 3">
            <a:extLst>
              <a:ext uri="{FF2B5EF4-FFF2-40B4-BE49-F238E27FC236}">
                <a16:creationId xmlns:a16="http://schemas.microsoft.com/office/drawing/2014/main" id="{9E241EBF-453E-41A4-A8D4-E2A5137D15F9}"/>
              </a:ext>
            </a:extLst>
          </p:cNvPr>
          <p:cNvSpPr/>
          <p:nvPr/>
        </p:nvSpPr>
        <p:spPr>
          <a:xfrm>
            <a:off x="9867380" y="1762901"/>
            <a:ext cx="2018468" cy="2616902"/>
          </a:xfrm>
          <a:prstGeom prst="roundRect">
            <a:avLst>
              <a:gd name="adj" fmla="val 10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00" b="1" dirty="0">
              <a:latin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404BF7-B07E-41DD-88B0-7CF1E6EF1331}"/>
              </a:ext>
            </a:extLst>
          </p:cNvPr>
          <p:cNvSpPr txBox="1"/>
          <p:nvPr/>
        </p:nvSpPr>
        <p:spPr>
          <a:xfrm>
            <a:off x="7466469" y="1837009"/>
            <a:ext cx="2429911" cy="1557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spc="-150" dirty="0"/>
              <a:t>헛걸음보상</a:t>
            </a:r>
            <a:endParaRPr lang="en-US" altLang="ko-KR" sz="1050" b="1" spc="-150" dirty="0"/>
          </a:p>
          <a:p>
            <a:pPr algn="ctr">
              <a:lnSpc>
                <a:spcPct val="150000"/>
              </a:lnSpc>
            </a:pPr>
            <a:r>
              <a:rPr lang="ko-KR" altLang="en-US" sz="800" b="1" spc="-150" dirty="0"/>
              <a:t>방문예약 후  차량이 없거나 판매를 거부한다면</a:t>
            </a:r>
            <a:r>
              <a:rPr lang="en-US" altLang="ko-KR" sz="800" b="1" spc="-150" dirty="0"/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800" b="1" spc="-150" dirty="0"/>
          </a:p>
          <a:p>
            <a:pPr algn="ctr">
              <a:lnSpc>
                <a:spcPct val="150000"/>
              </a:lnSpc>
            </a:pPr>
            <a:endParaRPr lang="en-US" altLang="ko-KR" sz="800" b="1" spc="-150" dirty="0"/>
          </a:p>
          <a:p>
            <a:pPr algn="ctr">
              <a:lnSpc>
                <a:spcPct val="150000"/>
              </a:lnSpc>
            </a:pPr>
            <a:endParaRPr lang="en-US" altLang="ko-KR" sz="800" spc="-150" dirty="0"/>
          </a:p>
          <a:p>
            <a:pPr algn="ctr">
              <a:lnSpc>
                <a:spcPct val="150000"/>
              </a:lnSpc>
            </a:pPr>
            <a:endParaRPr lang="en-US" altLang="ko-KR" sz="600" spc="-150" dirty="0">
              <a:latin typeface="NotoSansKR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spc="-150" dirty="0"/>
              <a:t>헛걸음 하실 경우</a:t>
            </a:r>
            <a:endParaRPr lang="en-US" altLang="ko-KR" sz="800" b="1" spc="-150" dirty="0"/>
          </a:p>
          <a:p>
            <a:pPr algn="ctr">
              <a:lnSpc>
                <a:spcPct val="150000"/>
              </a:lnSpc>
            </a:pPr>
            <a:r>
              <a:rPr lang="ko-KR" altLang="en-US" sz="800" b="1" spc="-150" dirty="0" err="1">
                <a:solidFill>
                  <a:srgbClr val="00552B"/>
                </a:solidFill>
              </a:rPr>
              <a:t>엠파크에서</a:t>
            </a:r>
            <a:r>
              <a:rPr lang="ko-KR" altLang="en-US" sz="800" b="1" spc="-150" dirty="0">
                <a:solidFill>
                  <a:srgbClr val="00552B"/>
                </a:solidFill>
              </a:rPr>
              <a:t> </a:t>
            </a:r>
            <a:r>
              <a:rPr lang="en-US" altLang="ko-KR" sz="800" b="1" spc="-150" dirty="0">
                <a:solidFill>
                  <a:srgbClr val="00552B"/>
                </a:solidFill>
              </a:rPr>
              <a:t>100</a:t>
            </a:r>
            <a:r>
              <a:rPr lang="ko-KR" altLang="en-US" sz="800" b="1" spc="-150" dirty="0">
                <a:solidFill>
                  <a:srgbClr val="00552B"/>
                </a:solidFill>
              </a:rPr>
              <a:t>만원을 보상해드립니다</a:t>
            </a:r>
            <a:r>
              <a:rPr lang="en-US" altLang="ko-KR" sz="800" b="1" spc="-150" dirty="0">
                <a:solidFill>
                  <a:srgbClr val="00552B"/>
                </a:solidFill>
              </a:rPr>
              <a:t>..</a:t>
            </a:r>
            <a:endParaRPr lang="ko-KR" altLang="en-US" sz="800" b="1" spc="-150" dirty="0">
              <a:solidFill>
                <a:srgbClr val="00552B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54DB559-CAD4-40B2-8FEC-881B7CAEA7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6760" y="2575061"/>
            <a:ext cx="649328" cy="48162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21F1BE8-2961-4AB9-AACF-A7B2FBA67AA1}"/>
              </a:ext>
            </a:extLst>
          </p:cNvPr>
          <p:cNvSpPr txBox="1"/>
          <p:nvPr/>
        </p:nvSpPr>
        <p:spPr>
          <a:xfrm>
            <a:off x="8540366" y="2704391"/>
            <a:ext cx="248693" cy="2056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ko-KR" sz="800" b="1" dirty="0"/>
              <a:t>100</a:t>
            </a:r>
            <a:r>
              <a:rPr lang="ko-KR" altLang="en-US" sz="400" dirty="0"/>
              <a:t>만원</a:t>
            </a:r>
            <a:endParaRPr lang="ko-KR" altLang="en-US" sz="800" dirty="0"/>
          </a:p>
        </p:txBody>
      </p:sp>
      <p:sp>
        <p:nvSpPr>
          <p:cNvPr id="45" name="모서리가 둥근 직사각형 78">
            <a:extLst>
              <a:ext uri="{FF2B5EF4-FFF2-40B4-BE49-F238E27FC236}">
                <a16:creationId xmlns:a16="http://schemas.microsoft.com/office/drawing/2014/main" id="{A1772519-C6E1-449E-9DDD-9B406177AA99}"/>
              </a:ext>
            </a:extLst>
          </p:cNvPr>
          <p:cNvSpPr/>
          <p:nvPr/>
        </p:nvSpPr>
        <p:spPr>
          <a:xfrm>
            <a:off x="8263115" y="2340031"/>
            <a:ext cx="836618" cy="23159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600" b="1">
                <a:solidFill>
                  <a:schemeClr val="bg1"/>
                </a:solidFill>
                <a:latin typeface="+mj-ea"/>
              </a:rPr>
              <a:t>방문예약 서비스</a:t>
            </a:r>
            <a:endParaRPr lang="ko-KR" altLang="en-US" sz="600" b="1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E03CC5F-44F1-4760-87E2-875620A204E4}"/>
              </a:ext>
            </a:extLst>
          </p:cNvPr>
          <p:cNvGrpSpPr/>
          <p:nvPr/>
        </p:nvGrpSpPr>
        <p:grpSpPr>
          <a:xfrm>
            <a:off x="8028890" y="3440590"/>
            <a:ext cx="1354164" cy="792000"/>
            <a:chOff x="532942" y="4338754"/>
            <a:chExt cx="1719539" cy="722666"/>
          </a:xfrm>
        </p:grpSpPr>
        <p:sp>
          <p:nvSpPr>
            <p:cNvPr id="50" name="모서리가 둥근 직사각형 78">
              <a:extLst>
                <a:ext uri="{FF2B5EF4-FFF2-40B4-BE49-F238E27FC236}">
                  <a16:creationId xmlns:a16="http://schemas.microsoft.com/office/drawing/2014/main" id="{9A6FF588-20CF-4EB4-A6E6-59EE1027FD27}"/>
                </a:ext>
              </a:extLst>
            </p:cNvPr>
            <p:cNvSpPr/>
            <p:nvPr/>
          </p:nvSpPr>
          <p:spPr>
            <a:xfrm>
              <a:off x="532942" y="4338754"/>
              <a:ext cx="1719539" cy="32253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  <a:latin typeface="+mj-ea"/>
                </a:rPr>
                <a:t>서비스 </a:t>
              </a:r>
              <a:r>
                <a:rPr lang="ko-KR" altLang="en-US" sz="600" b="1" dirty="0" err="1">
                  <a:solidFill>
                    <a:schemeClr val="bg1"/>
                  </a:solidFill>
                  <a:latin typeface="+mj-ea"/>
                </a:rPr>
                <a:t>자세히보기</a:t>
              </a:r>
              <a:r>
                <a:rPr lang="ko-KR" altLang="en-US" sz="600" b="1" dirty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600" b="1" dirty="0">
                  <a:solidFill>
                    <a:schemeClr val="bg1"/>
                  </a:solidFill>
                  <a:latin typeface="+mj-ea"/>
                </a:rPr>
                <a:t>&gt;</a:t>
              </a:r>
              <a:endParaRPr lang="ko-KR" altLang="en-US" sz="6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1" name="모서리가 둥근 직사각형 197">
              <a:extLst>
                <a:ext uri="{FF2B5EF4-FFF2-40B4-BE49-F238E27FC236}">
                  <a16:creationId xmlns:a16="http://schemas.microsoft.com/office/drawing/2014/main" id="{5521F2D8-F1FA-495E-BF12-8CB099D8BA3D}"/>
                </a:ext>
              </a:extLst>
            </p:cNvPr>
            <p:cNvSpPr/>
            <p:nvPr/>
          </p:nvSpPr>
          <p:spPr>
            <a:xfrm>
              <a:off x="532942" y="4738885"/>
              <a:ext cx="1719539" cy="322535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600" b="1" dirty="0">
                  <a:latin typeface="+mj-ea"/>
                </a:rPr>
                <a:t>헛걸음보상 </a:t>
              </a:r>
              <a:r>
                <a:rPr lang="en-US" altLang="ko-KR" sz="600" b="1" u="sng" dirty="0">
                  <a:solidFill>
                    <a:srgbClr val="00552B"/>
                  </a:solidFill>
                  <a:latin typeface="+mj-ea"/>
                </a:rPr>
                <a:t>123</a:t>
              </a:r>
              <a:r>
                <a:rPr lang="ko-KR" altLang="en-US" sz="600" b="1" u="sng" dirty="0">
                  <a:solidFill>
                    <a:srgbClr val="00552B"/>
                  </a:solidFill>
                  <a:latin typeface="+mj-ea"/>
                </a:rPr>
                <a:t>대</a:t>
              </a:r>
              <a:r>
                <a:rPr lang="ko-KR" altLang="en-US" sz="600" b="1" dirty="0">
                  <a:solidFill>
                    <a:srgbClr val="00552B"/>
                  </a:solidFill>
                  <a:latin typeface="+mj-ea"/>
                </a:rPr>
                <a:t> </a:t>
              </a:r>
              <a:r>
                <a:rPr lang="ko-KR" altLang="en-US" sz="600" b="1" dirty="0" err="1">
                  <a:latin typeface="+mj-ea"/>
                </a:rPr>
                <a:t>더보기</a:t>
              </a:r>
              <a:r>
                <a:rPr lang="en-US" altLang="ko-KR" sz="600" b="1" dirty="0">
                  <a:latin typeface="+mj-ea"/>
                </a:rPr>
                <a:t> &gt;</a:t>
              </a:r>
              <a:endParaRPr lang="ko-KR" altLang="en-US" sz="600" b="1" dirty="0">
                <a:latin typeface="+mj-ea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A9B43-4E30-48F6-8BE7-D4D87724ED13}"/>
              </a:ext>
            </a:extLst>
          </p:cNvPr>
          <p:cNvSpPr txBox="1"/>
          <p:nvPr/>
        </p:nvSpPr>
        <p:spPr>
          <a:xfrm>
            <a:off x="9707740" y="1837009"/>
            <a:ext cx="2178108" cy="158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spc="-150" dirty="0"/>
              <a:t>공식 </a:t>
            </a:r>
            <a:r>
              <a:rPr lang="ko-KR" altLang="en-US" sz="1050" b="1" spc="-150" dirty="0" err="1"/>
              <a:t>인증딜러</a:t>
            </a:r>
            <a:endParaRPr lang="en-US" altLang="ko-KR" sz="1050" b="1" spc="-150" dirty="0"/>
          </a:p>
          <a:p>
            <a:pPr algn="ctr">
              <a:lnSpc>
                <a:spcPct val="150000"/>
              </a:lnSpc>
            </a:pPr>
            <a:r>
              <a:rPr lang="ko-KR" altLang="en-US" sz="700" b="1" spc="-150" dirty="0"/>
              <a:t>중고차</a:t>
            </a:r>
            <a:r>
              <a:rPr lang="en-US" altLang="ko-KR" sz="700" b="1" spc="-150" dirty="0"/>
              <a:t>! </a:t>
            </a:r>
            <a:r>
              <a:rPr lang="ko-KR" altLang="en-US" sz="700" b="1" spc="-150" dirty="0"/>
              <a:t>누굴 만나느냐가 중요합니다</a:t>
            </a:r>
            <a:r>
              <a:rPr lang="en-US" altLang="ko-KR" sz="700" b="1" spc="-150" dirty="0"/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800" spc="-150" dirty="0"/>
          </a:p>
          <a:p>
            <a:pPr algn="ctr">
              <a:lnSpc>
                <a:spcPct val="150000"/>
              </a:lnSpc>
            </a:pPr>
            <a:endParaRPr lang="en-US" altLang="ko-KR" sz="800" spc="-150" dirty="0"/>
          </a:p>
          <a:p>
            <a:pPr algn="ctr">
              <a:lnSpc>
                <a:spcPct val="150000"/>
              </a:lnSpc>
            </a:pPr>
            <a:endParaRPr lang="en-US" altLang="ko-KR" sz="800" b="1" spc="-150" dirty="0"/>
          </a:p>
          <a:p>
            <a:pPr algn="ctr">
              <a:lnSpc>
                <a:spcPct val="150000"/>
              </a:lnSpc>
            </a:pPr>
            <a:endParaRPr lang="en-US" altLang="ko-KR" sz="800" b="1" spc="-15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spc="-150" dirty="0">
                <a:solidFill>
                  <a:srgbClr val="00552B"/>
                </a:solidFill>
              </a:rPr>
              <a:t>고객불만 </a:t>
            </a:r>
            <a:r>
              <a:rPr lang="en-US" altLang="ko-KR" sz="800" b="1" spc="-150" dirty="0">
                <a:solidFill>
                  <a:srgbClr val="00552B"/>
                </a:solidFill>
              </a:rPr>
              <a:t>0</a:t>
            </a:r>
            <a:r>
              <a:rPr lang="ko-KR" altLang="en-US" sz="800" b="1" spc="-150" dirty="0">
                <a:solidFill>
                  <a:srgbClr val="00552B"/>
                </a:solidFill>
              </a:rPr>
              <a:t>건</a:t>
            </a:r>
            <a:r>
              <a:rPr lang="en-US" altLang="ko-KR" sz="800" b="1" spc="-150" dirty="0">
                <a:solidFill>
                  <a:srgbClr val="00552B"/>
                </a:solidFill>
              </a:rPr>
              <a:t>! </a:t>
            </a:r>
            <a:r>
              <a:rPr lang="ko-KR" altLang="en-US" sz="800" b="1" spc="-150" dirty="0"/>
              <a:t>엄격한 선발기준을 통과한</a:t>
            </a:r>
            <a:endParaRPr lang="en-US" altLang="ko-KR" sz="800" b="1" spc="-150" dirty="0"/>
          </a:p>
          <a:p>
            <a:pPr algn="ctr">
              <a:lnSpc>
                <a:spcPct val="150000"/>
              </a:lnSpc>
            </a:pPr>
            <a:r>
              <a:rPr lang="ko-KR" altLang="en-US" sz="800" spc="-150" dirty="0">
                <a:solidFill>
                  <a:srgbClr val="00552B"/>
                </a:solidFill>
              </a:rPr>
              <a:t> </a:t>
            </a:r>
            <a:r>
              <a:rPr lang="ko-KR" altLang="en-US" sz="800" b="1" spc="-150" dirty="0" err="1">
                <a:solidFill>
                  <a:srgbClr val="00552B"/>
                </a:solidFill>
              </a:rPr>
              <a:t>엠파크</a:t>
            </a:r>
            <a:r>
              <a:rPr lang="ko-KR" altLang="en-US" sz="800" b="1" spc="-150" dirty="0">
                <a:solidFill>
                  <a:srgbClr val="00552B"/>
                </a:solidFill>
              </a:rPr>
              <a:t> 사원 상위 </a:t>
            </a:r>
            <a:r>
              <a:rPr lang="en-US" altLang="ko-KR" sz="800" b="1" spc="-150" dirty="0">
                <a:solidFill>
                  <a:srgbClr val="00552B"/>
                </a:solidFill>
              </a:rPr>
              <a:t>1% </a:t>
            </a:r>
            <a:r>
              <a:rPr lang="ko-KR" altLang="en-US" sz="800" b="1" spc="-150" dirty="0">
                <a:solidFill>
                  <a:srgbClr val="00552B"/>
                </a:solidFill>
              </a:rPr>
              <a:t>딜러</a:t>
            </a:r>
            <a:r>
              <a:rPr lang="ko-KR" altLang="en-US" sz="800" b="1" spc="-150" dirty="0"/>
              <a:t>입니다</a:t>
            </a:r>
            <a:r>
              <a:rPr lang="en-US" altLang="ko-KR" sz="800" b="1" spc="-150" dirty="0"/>
              <a:t>.</a:t>
            </a:r>
            <a:endParaRPr lang="ko-KR" altLang="en-US" sz="800" b="1" spc="-15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3696659-639D-4F82-9612-F31E66624DE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9990" y="2602027"/>
            <a:ext cx="513249" cy="472632"/>
          </a:xfrm>
          <a:prstGeom prst="rect">
            <a:avLst/>
          </a:prstGeom>
        </p:spPr>
      </p:pic>
      <p:sp>
        <p:nvSpPr>
          <p:cNvPr id="54" name="모서리가 둥근 직사각형 78">
            <a:extLst>
              <a:ext uri="{FF2B5EF4-FFF2-40B4-BE49-F238E27FC236}">
                <a16:creationId xmlns:a16="http://schemas.microsoft.com/office/drawing/2014/main" id="{14E79929-11A7-470B-A3F3-CB2500D651C4}"/>
              </a:ext>
            </a:extLst>
          </p:cNvPr>
          <p:cNvSpPr/>
          <p:nvPr/>
        </p:nvSpPr>
        <p:spPr>
          <a:xfrm>
            <a:off x="10454395" y="2330757"/>
            <a:ext cx="844438" cy="23159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+mj-ea"/>
              </a:rPr>
              <a:t>상위</a:t>
            </a:r>
            <a:r>
              <a:rPr lang="en-US" altLang="ko-KR" sz="600" b="1" dirty="0">
                <a:solidFill>
                  <a:schemeClr val="bg1"/>
                </a:solidFill>
                <a:latin typeface="+mj-ea"/>
              </a:rPr>
              <a:t>1% </a:t>
            </a:r>
            <a:r>
              <a:rPr lang="ko-KR" altLang="en-US" sz="600" b="1" dirty="0">
                <a:solidFill>
                  <a:schemeClr val="bg1"/>
                </a:solidFill>
                <a:latin typeface="+mj-ea"/>
              </a:rPr>
              <a:t>딜러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62D423F-02D1-41DE-8B29-92C148B37626}"/>
              </a:ext>
            </a:extLst>
          </p:cNvPr>
          <p:cNvGrpSpPr/>
          <p:nvPr/>
        </p:nvGrpSpPr>
        <p:grpSpPr>
          <a:xfrm>
            <a:off x="10199532" y="3440590"/>
            <a:ext cx="1354165" cy="792000"/>
            <a:chOff x="532942" y="4338754"/>
            <a:chExt cx="1719539" cy="722666"/>
          </a:xfrm>
        </p:grpSpPr>
        <p:sp>
          <p:nvSpPr>
            <p:cNvPr id="56" name="모서리가 둥근 직사각형 78">
              <a:extLst>
                <a:ext uri="{FF2B5EF4-FFF2-40B4-BE49-F238E27FC236}">
                  <a16:creationId xmlns:a16="http://schemas.microsoft.com/office/drawing/2014/main" id="{76A4F2C3-1F0E-446A-8C07-680A369EBD85}"/>
                </a:ext>
              </a:extLst>
            </p:cNvPr>
            <p:cNvSpPr/>
            <p:nvPr/>
          </p:nvSpPr>
          <p:spPr>
            <a:xfrm>
              <a:off x="532942" y="4338754"/>
              <a:ext cx="1719539" cy="32253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  <a:latin typeface="+mj-ea"/>
                </a:rPr>
                <a:t>서비스 </a:t>
              </a:r>
              <a:r>
                <a:rPr lang="ko-KR" altLang="en-US" sz="600" b="1" dirty="0" err="1">
                  <a:solidFill>
                    <a:schemeClr val="bg1"/>
                  </a:solidFill>
                  <a:latin typeface="+mj-ea"/>
                </a:rPr>
                <a:t>자세히보기</a:t>
              </a:r>
              <a:r>
                <a:rPr lang="ko-KR" altLang="en-US" sz="600" b="1" dirty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600" b="1" dirty="0">
                  <a:solidFill>
                    <a:schemeClr val="bg1"/>
                  </a:solidFill>
                  <a:latin typeface="+mj-ea"/>
                </a:rPr>
                <a:t>&gt;</a:t>
              </a:r>
              <a:endParaRPr lang="ko-KR" altLang="en-US" sz="6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7" name="모서리가 둥근 직사각형 197">
              <a:extLst>
                <a:ext uri="{FF2B5EF4-FFF2-40B4-BE49-F238E27FC236}">
                  <a16:creationId xmlns:a16="http://schemas.microsoft.com/office/drawing/2014/main" id="{904F3633-BD86-4543-B9E6-C1627D2F88E1}"/>
                </a:ext>
              </a:extLst>
            </p:cNvPr>
            <p:cNvSpPr/>
            <p:nvPr/>
          </p:nvSpPr>
          <p:spPr>
            <a:xfrm>
              <a:off x="532942" y="4738885"/>
              <a:ext cx="1719539" cy="322535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600" b="1" dirty="0">
                  <a:latin typeface="+mj-ea"/>
                </a:rPr>
                <a:t>인증딜러차량 </a:t>
              </a:r>
              <a:r>
                <a:rPr lang="en-US" altLang="ko-KR" sz="600" b="1" u="sng" dirty="0">
                  <a:solidFill>
                    <a:srgbClr val="00552B"/>
                  </a:solidFill>
                  <a:latin typeface="+mj-ea"/>
                </a:rPr>
                <a:t>123</a:t>
              </a:r>
              <a:r>
                <a:rPr lang="ko-KR" altLang="en-US" sz="600" b="1" u="sng" dirty="0">
                  <a:solidFill>
                    <a:srgbClr val="00552B"/>
                  </a:solidFill>
                  <a:latin typeface="+mj-ea"/>
                </a:rPr>
                <a:t>대</a:t>
              </a:r>
              <a:r>
                <a:rPr lang="ko-KR" altLang="en-US" sz="600" b="1" dirty="0">
                  <a:solidFill>
                    <a:srgbClr val="00552B"/>
                  </a:solidFill>
                  <a:latin typeface="+mj-ea"/>
                </a:rPr>
                <a:t> </a:t>
              </a:r>
              <a:r>
                <a:rPr lang="ko-KR" altLang="en-US" sz="600" b="1" dirty="0" err="1">
                  <a:latin typeface="+mj-ea"/>
                </a:rPr>
                <a:t>더보기</a:t>
              </a:r>
              <a:r>
                <a:rPr lang="en-US" altLang="ko-KR" sz="600" b="1" dirty="0">
                  <a:latin typeface="+mj-ea"/>
                </a:rPr>
                <a:t> &gt;</a:t>
              </a:r>
              <a:endParaRPr lang="ko-KR" altLang="en-US" sz="600" b="1" dirty="0">
                <a:latin typeface="+mj-ea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BAF6D0-D3D4-4A67-9B75-D1B651124199}"/>
              </a:ext>
            </a:extLst>
          </p:cNvPr>
          <p:cNvSpPr/>
          <p:nvPr/>
        </p:nvSpPr>
        <p:spPr>
          <a:xfrm>
            <a:off x="233620" y="1988840"/>
            <a:ext cx="4750317" cy="2390963"/>
          </a:xfrm>
          <a:prstGeom prst="rect">
            <a:avLst/>
          </a:prstGeom>
          <a:solidFill>
            <a:schemeClr val="tx1">
              <a:lumMod val="75000"/>
              <a:lumOff val="25000"/>
              <a:alpha val="61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j-ea"/>
              </a:rPr>
              <a:t>품질연장보증 소개 영역 삭제 후 </a:t>
            </a:r>
            <a:endParaRPr lang="en-US" altLang="ko-KR" sz="1100" b="1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1100" b="1" dirty="0" err="1">
                <a:solidFill>
                  <a:schemeClr val="bg1"/>
                </a:solidFill>
                <a:latin typeface="+mj-ea"/>
              </a:rPr>
              <a:t>엠파크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</a:rPr>
              <a:t> 안심서비스 컨텐츠로 노출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3F43B3-8875-4443-BC4A-41ED6F5FB28A}"/>
              </a:ext>
            </a:extLst>
          </p:cNvPr>
          <p:cNvSpPr/>
          <p:nvPr/>
        </p:nvSpPr>
        <p:spPr>
          <a:xfrm>
            <a:off x="5422870" y="832788"/>
            <a:ext cx="6649794" cy="37729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A2A2A31-6892-40C2-9A23-C52FAD7356E4}"/>
              </a:ext>
            </a:extLst>
          </p:cNvPr>
          <p:cNvSpPr/>
          <p:nvPr/>
        </p:nvSpPr>
        <p:spPr>
          <a:xfrm>
            <a:off x="4727848" y="2627257"/>
            <a:ext cx="690016" cy="76716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2FF3B7-68B4-4D7E-B973-A29032CAA7FD}"/>
              </a:ext>
            </a:extLst>
          </p:cNvPr>
          <p:cNvSpPr txBox="1"/>
          <p:nvPr/>
        </p:nvSpPr>
        <p:spPr>
          <a:xfrm>
            <a:off x="191344" y="912128"/>
            <a:ext cx="2221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# </a:t>
            </a:r>
            <a:r>
              <a:rPr lang="ko-KR" altLang="en-US" sz="1000" b="1" dirty="0">
                <a:latin typeface="+mj-ea"/>
                <a:ea typeface="+mj-ea"/>
              </a:rPr>
              <a:t>단지안내 </a:t>
            </a:r>
            <a:r>
              <a:rPr lang="en-US" altLang="ko-KR" sz="1000" b="1" dirty="0">
                <a:latin typeface="+mj-ea"/>
                <a:ea typeface="+mj-ea"/>
              </a:rPr>
              <a:t>&gt; </a:t>
            </a:r>
            <a:r>
              <a:rPr lang="ko-KR" altLang="en-US" sz="1000" b="1" dirty="0">
                <a:latin typeface="+mj-ea"/>
                <a:ea typeface="+mj-ea"/>
              </a:rPr>
              <a:t>단지소개 하단 영역</a:t>
            </a:r>
          </a:p>
        </p:txBody>
      </p:sp>
    </p:spTree>
    <p:extLst>
      <p:ext uri="{BB962C8B-B14F-4D97-AF65-F5344CB8AC3E}">
        <p14:creationId xmlns:p14="http://schemas.microsoft.com/office/powerpoint/2010/main" val="473354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0"/>
            <a:ext cx="9144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697542" y="6381329"/>
            <a:ext cx="649130" cy="365125"/>
          </a:xfrm>
        </p:spPr>
        <p:txBody>
          <a:bodyPr/>
          <a:lstStyle/>
          <a:p>
            <a:fld id="{3B29CE5E-61D5-4D6B-9513-5AB3F0DBAB7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6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9529E173-7A60-4007-BCB2-EE84DFBB25AF}"/>
              </a:ext>
            </a:extLst>
          </p:cNvPr>
          <p:cNvSpPr/>
          <p:nvPr/>
        </p:nvSpPr>
        <p:spPr>
          <a:xfrm>
            <a:off x="60773" y="4214352"/>
            <a:ext cx="8532000" cy="25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80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내차구매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전체차량 메뉴의 통합검색 기능 제공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검색 내용 입력 후 검색 결과 페이지는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내차구매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전체차량 페이지로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프로모션 배넌 롤링 영역</a:t>
                      </a:r>
                      <a:endParaRPr lang="en-US" altLang="ko-KR" sz="800" dirty="0"/>
                    </a:p>
                    <a:p>
                      <a:pPr marL="171450" marR="0" indent="-17145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초마다 자동 롤링 처리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/>
                        <a:t>현재 노출 배너 순번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노출중인 프로모션 배너 개수</a:t>
                      </a:r>
                      <a:endParaRPr lang="en-US" altLang="ko-KR" sz="800" dirty="0"/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800" dirty="0"/>
                        <a:t>좌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우 클릭 시 배너 이동 가능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현재 노출시간 및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내차구매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&gt;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산돌돌 L" pitchFamily="50" charset="-127"/>
                        </a:rPr>
                        <a:t>전체차량에 노출중인 광고차량 대수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pic>
        <p:nvPicPr>
          <p:cNvPr id="82" name="그림 81">
            <a:extLst>
              <a:ext uri="{FF2B5EF4-FFF2-40B4-BE49-F238E27FC236}">
                <a16:creationId xmlns:a16="http://schemas.microsoft.com/office/drawing/2014/main" id="{A5A45B7A-2ED3-463A-A767-2E356AFA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2" y="549978"/>
            <a:ext cx="884272" cy="328615"/>
          </a:xfrm>
          <a:prstGeom prst="rect">
            <a:avLst/>
          </a:prstGeom>
          <a:noFill/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E672D291-7A2E-4086-9C41-8B260EBB4E8F}"/>
              </a:ext>
            </a:extLst>
          </p:cNvPr>
          <p:cNvSpPr/>
          <p:nvPr/>
        </p:nvSpPr>
        <p:spPr>
          <a:xfrm>
            <a:off x="60773" y="1283103"/>
            <a:ext cx="8532000" cy="9448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Banner Image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90" name="모서리가 둥근 직사각형 11">
            <a:extLst>
              <a:ext uri="{FF2B5EF4-FFF2-40B4-BE49-F238E27FC236}">
                <a16:creationId xmlns:a16="http://schemas.microsoft.com/office/drawing/2014/main" id="{50E80AFE-BE4D-4E96-AECE-1E8415EB667E}"/>
              </a:ext>
            </a:extLst>
          </p:cNvPr>
          <p:cNvSpPr/>
          <p:nvPr/>
        </p:nvSpPr>
        <p:spPr>
          <a:xfrm>
            <a:off x="7015627" y="1707002"/>
            <a:ext cx="864096" cy="36439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>
                <a:latin typeface="+mj-ea"/>
              </a:rPr>
              <a:t>1/32  &lt;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|  </a:t>
            </a:r>
            <a:r>
              <a:rPr lang="en-US" altLang="ko-KR" sz="800" b="1" dirty="0">
                <a:latin typeface="+mj-ea"/>
              </a:rPr>
              <a:t>&gt;</a:t>
            </a:r>
            <a:endParaRPr lang="ko-KR" altLang="en-US" sz="800" b="1" dirty="0">
              <a:latin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3BD992B-204D-482C-AD2A-41BC3AD2E4B9}"/>
              </a:ext>
            </a:extLst>
          </p:cNvPr>
          <p:cNvSpPr/>
          <p:nvPr/>
        </p:nvSpPr>
        <p:spPr>
          <a:xfrm>
            <a:off x="911424" y="2219833"/>
            <a:ext cx="6559308" cy="621958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spc="-150" dirty="0">
                <a:latin typeface="+mj-ea"/>
                <a:ea typeface="+mj-ea"/>
              </a:rPr>
              <a:t>현재 </a:t>
            </a:r>
            <a:r>
              <a:rPr lang="en-US" altLang="ko-KR" sz="1100" b="1" spc="-150" dirty="0">
                <a:solidFill>
                  <a:srgbClr val="00552B"/>
                </a:solidFill>
                <a:latin typeface="+mj-ea"/>
                <a:ea typeface="+mj-ea"/>
              </a:rPr>
              <a:t>MM</a:t>
            </a:r>
            <a:r>
              <a:rPr lang="ko-KR" altLang="en-US" sz="1100" b="1" spc="-150" dirty="0">
                <a:solidFill>
                  <a:srgbClr val="00552B"/>
                </a:solidFill>
                <a:latin typeface="+mj-ea"/>
                <a:ea typeface="+mj-ea"/>
              </a:rPr>
              <a:t>월 </a:t>
            </a:r>
            <a:r>
              <a:rPr lang="en-US" altLang="ko-KR" sz="1100" b="1" spc="-150" dirty="0">
                <a:solidFill>
                  <a:srgbClr val="00552B"/>
                </a:solidFill>
                <a:latin typeface="+mj-ea"/>
                <a:ea typeface="+mj-ea"/>
              </a:rPr>
              <a:t>DD</a:t>
            </a:r>
            <a:r>
              <a:rPr lang="ko-KR" altLang="en-US" sz="1100" b="1" spc="-150" dirty="0">
                <a:solidFill>
                  <a:srgbClr val="00552B"/>
                </a:solidFill>
                <a:latin typeface="+mj-ea"/>
                <a:ea typeface="+mj-ea"/>
              </a:rPr>
              <a:t>일 </a:t>
            </a:r>
            <a:r>
              <a:rPr lang="en-US" altLang="ko-KR" sz="1100" b="1" spc="-150" dirty="0">
                <a:solidFill>
                  <a:srgbClr val="00552B"/>
                </a:solidFill>
                <a:latin typeface="+mj-ea"/>
                <a:ea typeface="+mj-ea"/>
              </a:rPr>
              <a:t>HH</a:t>
            </a:r>
            <a:r>
              <a:rPr lang="ko-KR" altLang="en-US" sz="1100" b="1" spc="-150" dirty="0">
                <a:solidFill>
                  <a:srgbClr val="00552B"/>
                </a:solidFill>
                <a:latin typeface="+mj-ea"/>
                <a:ea typeface="+mj-ea"/>
              </a:rPr>
              <a:t>시 </a:t>
            </a:r>
            <a:r>
              <a:rPr lang="en-US" altLang="ko-KR" sz="1100" b="1" spc="-150" dirty="0">
                <a:solidFill>
                  <a:srgbClr val="00552B"/>
                </a:solidFill>
                <a:latin typeface="+mj-ea"/>
                <a:ea typeface="+mj-ea"/>
              </a:rPr>
              <a:t>MM</a:t>
            </a:r>
            <a:r>
              <a:rPr lang="ko-KR" altLang="en-US" sz="1100" b="1" spc="-150" dirty="0">
                <a:solidFill>
                  <a:srgbClr val="00552B"/>
                </a:solidFill>
                <a:latin typeface="+mj-ea"/>
                <a:ea typeface="+mj-ea"/>
              </a:rPr>
              <a:t>분</a:t>
            </a:r>
            <a:r>
              <a:rPr lang="en-US" altLang="ko-KR" sz="1100" b="1" spc="-150" dirty="0">
                <a:solidFill>
                  <a:srgbClr val="00552B"/>
                </a:solidFill>
                <a:latin typeface="+mj-ea"/>
                <a:ea typeface="+mj-ea"/>
              </a:rPr>
              <a:t> </a:t>
            </a:r>
            <a:r>
              <a:rPr lang="ko-KR" altLang="en-US" sz="1050" b="1" spc="-150" dirty="0" err="1">
                <a:latin typeface="+mj-ea"/>
                <a:ea typeface="+mj-ea"/>
              </a:rPr>
              <a:t>엠파크</a:t>
            </a:r>
            <a:r>
              <a:rPr lang="ko-KR" altLang="en-US" sz="1050" b="1" spc="-150" dirty="0">
                <a:latin typeface="+mj-ea"/>
                <a:ea typeface="+mj-ea"/>
              </a:rPr>
              <a:t> 공식사이트를 통해 구매 가능한 차량은 </a:t>
            </a:r>
            <a:r>
              <a:rPr lang="en-US" altLang="ko-KR" sz="2000" b="1" spc="-150" dirty="0">
                <a:solidFill>
                  <a:srgbClr val="00552B"/>
                </a:solidFill>
                <a:latin typeface="+mj-ea"/>
                <a:ea typeface="+mj-ea"/>
              </a:rPr>
              <a:t>9,345</a:t>
            </a:r>
            <a:r>
              <a:rPr lang="en-US" altLang="ko-KR" b="1" spc="-150" dirty="0">
                <a:solidFill>
                  <a:srgbClr val="00552B"/>
                </a:solidFill>
                <a:latin typeface="+mj-ea"/>
                <a:ea typeface="+mj-ea"/>
              </a:rPr>
              <a:t> </a:t>
            </a:r>
            <a:r>
              <a:rPr lang="ko-KR" altLang="en-US" sz="1050" b="1" spc="-150" dirty="0">
                <a:latin typeface="+mj-ea"/>
                <a:ea typeface="+mj-ea"/>
              </a:rPr>
              <a:t>대 입니다</a:t>
            </a:r>
            <a:r>
              <a:rPr lang="en-US" altLang="ko-KR" sz="1050" b="1" spc="-15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900" spc="-150" dirty="0" err="1"/>
              <a:t>엠파크</a:t>
            </a:r>
            <a:r>
              <a:rPr lang="ko-KR" altLang="en-US" sz="900" spc="-150" dirty="0"/>
              <a:t> 공식사이트는 </a:t>
            </a:r>
            <a:r>
              <a:rPr lang="ko-KR" altLang="en-US" sz="900" spc="-150" dirty="0" err="1"/>
              <a:t>엠파크</a:t>
            </a:r>
            <a:r>
              <a:rPr lang="ko-KR" altLang="en-US" sz="900" spc="-150" dirty="0"/>
              <a:t> 전시장에  보유한 차량을 실시간으로 관리하고 있습니다</a:t>
            </a:r>
            <a:r>
              <a:rPr lang="en-US" altLang="ko-KR" sz="900" spc="-150" dirty="0"/>
              <a:t>.</a:t>
            </a:r>
          </a:p>
          <a:p>
            <a:pPr algn="ctr"/>
            <a:endParaRPr lang="ko-KR" altLang="en-US" sz="900" spc="-150" dirty="0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15245547-29CE-4DD8-B5F2-D336EE836421}"/>
              </a:ext>
            </a:extLst>
          </p:cNvPr>
          <p:cNvGraphicFramePr>
            <a:graphicFrameLocks noGrp="1"/>
          </p:cNvGraphicFramePr>
          <p:nvPr/>
        </p:nvGraphicFramePr>
        <p:xfrm>
          <a:off x="2919172" y="3180175"/>
          <a:ext cx="1920980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49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573853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86634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모델선택</a:t>
                      </a:r>
                      <a:endParaRPr lang="ko-KR" altLang="en-US" sz="800" b="1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48282C9-4F0D-46E7-A55D-6A6F90523F25}"/>
              </a:ext>
            </a:extLst>
          </p:cNvPr>
          <p:cNvGraphicFramePr>
            <a:graphicFrameLocks noGrp="1"/>
          </p:cNvGraphicFramePr>
          <p:nvPr/>
        </p:nvGraphicFramePr>
        <p:xfrm>
          <a:off x="4840152" y="3180175"/>
          <a:ext cx="1623654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74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477031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43049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세부모델</a:t>
                      </a:r>
                      <a:r>
                        <a:rPr lang="ko-KR" altLang="en-US" sz="800" b="1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33EC9A54-259B-486E-81A4-EC15DA781043}"/>
              </a:ext>
            </a:extLst>
          </p:cNvPr>
          <p:cNvGraphicFramePr>
            <a:graphicFrameLocks noGrp="1"/>
          </p:cNvGraphicFramePr>
          <p:nvPr/>
        </p:nvGraphicFramePr>
        <p:xfrm>
          <a:off x="1187709" y="3180175"/>
          <a:ext cx="1731461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27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521886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82302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제조사선택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EC2BE2ED-F56C-4843-8C48-2B1086AB0B8F}"/>
              </a:ext>
            </a:extLst>
          </p:cNvPr>
          <p:cNvGrpSpPr/>
          <p:nvPr/>
        </p:nvGrpSpPr>
        <p:grpSpPr>
          <a:xfrm>
            <a:off x="4608607" y="4412052"/>
            <a:ext cx="3182870" cy="396000"/>
            <a:chOff x="968971" y="5153126"/>
            <a:chExt cx="2460887" cy="459328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2002E082-D784-4FE6-9C0A-FCFEBF467838}"/>
                </a:ext>
              </a:extLst>
            </p:cNvPr>
            <p:cNvSpPr/>
            <p:nvPr/>
          </p:nvSpPr>
          <p:spPr>
            <a:xfrm>
              <a:off x="2268048" y="5155556"/>
              <a:ext cx="1161810" cy="456898"/>
            </a:xfrm>
            <a:prstGeom prst="roundRect">
              <a:avLst>
                <a:gd name="adj" fmla="val 47558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n-ea"/>
                </a:rPr>
                <a:t>홈서비스 </a:t>
              </a:r>
              <a:r>
                <a:rPr lang="ko-KR" altLang="en-US" sz="900" b="1" spc="-150" dirty="0" err="1">
                  <a:solidFill>
                    <a:schemeClr val="tx1"/>
                  </a:solidFill>
                  <a:latin typeface="+mn-ea"/>
                </a:rPr>
                <a:t>자세히보기</a:t>
              </a:r>
              <a:r>
                <a:rPr lang="ko-KR" altLang="en-US" sz="900" b="1" spc="-15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900" b="1" spc="-150" dirty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900" b="1" spc="-1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45DBB4F4-7C55-4D2A-B45C-7F9285F00B7E}"/>
                </a:ext>
              </a:extLst>
            </p:cNvPr>
            <p:cNvSpPr/>
            <p:nvPr/>
          </p:nvSpPr>
          <p:spPr>
            <a:xfrm>
              <a:off x="968971" y="5153126"/>
              <a:ext cx="1202036" cy="456898"/>
            </a:xfrm>
            <a:prstGeom prst="roundRect">
              <a:avLst>
                <a:gd name="adj" fmla="val 47558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n-ea"/>
                </a:rPr>
                <a:t>홈서비스 </a:t>
              </a:r>
              <a:r>
                <a:rPr lang="en-US" altLang="ko-KR" sz="900" b="1" u="sng" spc="-150" dirty="0">
                  <a:solidFill>
                    <a:srgbClr val="0D643A"/>
                  </a:solidFill>
                  <a:latin typeface="+mn-ea"/>
                </a:rPr>
                <a:t>234</a:t>
              </a:r>
              <a:r>
                <a:rPr lang="ko-KR" altLang="en-US" sz="900" b="1" u="sng" spc="-150" dirty="0">
                  <a:solidFill>
                    <a:srgbClr val="0D643A"/>
                  </a:solidFill>
                  <a:latin typeface="+mn-ea"/>
                </a:rPr>
                <a:t>대</a:t>
              </a:r>
              <a:r>
                <a:rPr lang="ko-KR" altLang="en-US" sz="900" b="1" spc="-150" dirty="0">
                  <a:solidFill>
                    <a:schemeClr val="tx1"/>
                  </a:solidFill>
                  <a:latin typeface="+mn-ea"/>
                </a:rPr>
                <a:t> 더 보기 </a:t>
              </a:r>
              <a:r>
                <a:rPr lang="en-US" altLang="ko-KR" sz="900" b="1" spc="-150" dirty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900" b="1" spc="-150" dirty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599C19C1-F41E-48EC-9621-F99A502442FB}"/>
              </a:ext>
            </a:extLst>
          </p:cNvPr>
          <p:cNvGraphicFramePr>
            <a:graphicFrameLocks noGrp="1"/>
          </p:cNvGraphicFramePr>
          <p:nvPr/>
        </p:nvGraphicFramePr>
        <p:xfrm>
          <a:off x="243485" y="967959"/>
          <a:ext cx="7764228" cy="296647"/>
        </p:xfrm>
        <a:graphic>
          <a:graphicData uri="http://schemas.openxmlformats.org/drawingml/2006/table">
            <a:tbl>
              <a:tblPr/>
              <a:tblGrid>
                <a:gridCol w="862692">
                  <a:extLst>
                    <a:ext uri="{9D8B030D-6E8A-4147-A177-3AD203B41FA5}">
                      <a16:colId xmlns:a16="http://schemas.microsoft.com/office/drawing/2014/main" val="210911340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55693837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658851269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2421012124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64076821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86661379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827052043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3155654345"/>
                    </a:ext>
                  </a:extLst>
                </a:gridCol>
                <a:gridCol w="862692">
                  <a:extLst>
                    <a:ext uri="{9D8B030D-6E8A-4147-A177-3AD203B41FA5}">
                      <a16:colId xmlns:a16="http://schemas.microsoft.com/office/drawing/2014/main" val="1244793235"/>
                    </a:ext>
                  </a:extLst>
                </a:gridCol>
              </a:tblGrid>
              <a:tr h="29664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홈서비스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내차구매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내차판매</a:t>
                      </a:r>
                      <a:endParaRPr lang="ko-KR" altLang="en-US" sz="900" b="1" u="none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안심서비스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고객지킴이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단지안내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u="none" kern="120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매거진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</a:tbl>
          </a:graphicData>
        </a:graphic>
      </p:graphicFrame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5E3E242-17B1-4CAE-9D4D-DE0F28AB0D4A}"/>
              </a:ext>
            </a:extLst>
          </p:cNvPr>
          <p:cNvCxnSpPr>
            <a:cxnSpLocks/>
          </p:cNvCxnSpPr>
          <p:nvPr/>
        </p:nvCxnSpPr>
        <p:spPr>
          <a:xfrm>
            <a:off x="57598" y="952720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862D8DC6-6349-47EE-A2F5-F4314A96865E}"/>
              </a:ext>
            </a:extLst>
          </p:cNvPr>
          <p:cNvCxnSpPr>
            <a:cxnSpLocks/>
          </p:cNvCxnSpPr>
          <p:nvPr/>
        </p:nvCxnSpPr>
        <p:spPr>
          <a:xfrm>
            <a:off x="57598" y="1283963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그림 140">
            <a:extLst>
              <a:ext uri="{FF2B5EF4-FFF2-40B4-BE49-F238E27FC236}">
                <a16:creationId xmlns:a16="http://schemas.microsoft.com/office/drawing/2014/main" id="{EA81C5DF-E11A-4D08-B790-8C321B80B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" y="1033764"/>
            <a:ext cx="236442" cy="161912"/>
          </a:xfrm>
          <a:prstGeom prst="rect">
            <a:avLst/>
          </a:prstGeom>
        </p:spPr>
      </p:pic>
      <p:grpSp>
        <p:nvGrpSpPr>
          <p:cNvPr id="145" name="그룹 58">
            <a:extLst>
              <a:ext uri="{FF2B5EF4-FFF2-40B4-BE49-F238E27FC236}">
                <a16:creationId xmlns:a16="http://schemas.microsoft.com/office/drawing/2014/main" id="{738E50D9-B6F5-4567-BB1A-54B4AAF5583E}"/>
              </a:ext>
            </a:extLst>
          </p:cNvPr>
          <p:cNvGrpSpPr/>
          <p:nvPr/>
        </p:nvGrpSpPr>
        <p:grpSpPr>
          <a:xfrm>
            <a:off x="5610674" y="610637"/>
            <a:ext cx="168247" cy="166771"/>
            <a:chOff x="1480484" y="1892029"/>
            <a:chExt cx="155136" cy="153775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1FAF868-022A-43C5-AB9F-0650ECCC6A98}"/>
                </a:ext>
              </a:extLst>
            </p:cNvPr>
            <p:cNvSpPr/>
            <p:nvPr/>
          </p:nvSpPr>
          <p:spPr>
            <a:xfrm>
              <a:off x="1480484" y="1892029"/>
              <a:ext cx="132778" cy="13277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13EEA7A8-6E4E-48AC-98D4-3AC2B079F6E4}"/>
                </a:ext>
              </a:extLst>
            </p:cNvPr>
            <p:cNvCxnSpPr/>
            <p:nvPr/>
          </p:nvCxnSpPr>
          <p:spPr>
            <a:xfrm rot="16200000" flipH="1">
              <a:off x="1599620" y="2009804"/>
              <a:ext cx="36000" cy="36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29">
            <a:extLst>
              <a:ext uri="{FF2B5EF4-FFF2-40B4-BE49-F238E27FC236}">
                <a16:creationId xmlns:a16="http://schemas.microsoft.com/office/drawing/2014/main" id="{67725A9D-7A53-4609-8130-52F1FF2AEF48}"/>
              </a:ext>
            </a:extLst>
          </p:cNvPr>
          <p:cNvSpPr txBox="1"/>
          <p:nvPr/>
        </p:nvSpPr>
        <p:spPr>
          <a:xfrm>
            <a:off x="3266064" y="570912"/>
            <a:ext cx="228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</a:rPr>
              <a:t>모델명 또는 차량번호로 검색해주세요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D728EE93-94BD-44D4-9F6B-9727BC1C6FB1}"/>
              </a:ext>
            </a:extLst>
          </p:cNvPr>
          <p:cNvCxnSpPr>
            <a:cxnSpLocks/>
          </p:cNvCxnSpPr>
          <p:nvPr/>
        </p:nvCxnSpPr>
        <p:spPr>
          <a:xfrm>
            <a:off x="3342706" y="854197"/>
            <a:ext cx="252071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A8CE2C5-9FE4-4ACC-9ECC-34A326003287}"/>
              </a:ext>
            </a:extLst>
          </p:cNvPr>
          <p:cNvSpPr txBox="1"/>
          <p:nvPr/>
        </p:nvSpPr>
        <p:spPr>
          <a:xfrm>
            <a:off x="5599716" y="613343"/>
            <a:ext cx="2280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 </a:t>
            </a:r>
            <a:r>
              <a:rPr lang="en-US" altLang="ko-KR" sz="800" dirty="0"/>
              <a:t>|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| </a:t>
            </a:r>
            <a:r>
              <a:rPr lang="ko-KR" altLang="en-US" sz="800" dirty="0"/>
              <a:t>고객센터</a:t>
            </a:r>
          </a:p>
        </p:txBody>
      </p:sp>
      <p:graphicFrame>
        <p:nvGraphicFramePr>
          <p:cNvPr id="159" name="표 158">
            <a:extLst>
              <a:ext uri="{FF2B5EF4-FFF2-40B4-BE49-F238E27FC236}">
                <a16:creationId xmlns:a16="http://schemas.microsoft.com/office/drawing/2014/main" id="{0665F8E9-C5E3-4A99-8A01-2CC3C3823C20}"/>
              </a:ext>
            </a:extLst>
          </p:cNvPr>
          <p:cNvGraphicFramePr>
            <a:graphicFrameLocks noGrp="1"/>
          </p:cNvGraphicFramePr>
          <p:nvPr/>
        </p:nvGraphicFramePr>
        <p:xfrm>
          <a:off x="2604859" y="2791886"/>
          <a:ext cx="3509478" cy="369793"/>
        </p:xfrm>
        <a:graphic>
          <a:graphicData uri="http://schemas.openxmlformats.org/drawingml/2006/table">
            <a:tbl>
              <a:tblPr/>
              <a:tblGrid>
                <a:gridCol w="1169826">
                  <a:extLst>
                    <a:ext uri="{9D8B030D-6E8A-4147-A177-3AD203B41FA5}">
                      <a16:colId xmlns:a16="http://schemas.microsoft.com/office/drawing/2014/main" val="1741582138"/>
                    </a:ext>
                  </a:extLst>
                </a:gridCol>
                <a:gridCol w="1169826">
                  <a:extLst>
                    <a:ext uri="{9D8B030D-6E8A-4147-A177-3AD203B41FA5}">
                      <a16:colId xmlns:a16="http://schemas.microsoft.com/office/drawing/2014/main" val="688896028"/>
                    </a:ext>
                  </a:extLst>
                </a:gridCol>
                <a:gridCol w="1169826">
                  <a:extLst>
                    <a:ext uri="{9D8B030D-6E8A-4147-A177-3AD203B41FA5}">
                      <a16:colId xmlns:a16="http://schemas.microsoft.com/office/drawing/2014/main" val="2023460628"/>
                    </a:ext>
                  </a:extLst>
                </a:gridCol>
              </a:tblGrid>
              <a:tr h="3697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u="sng" spc="-150" dirty="0">
                          <a:solidFill>
                            <a:schemeClr val="tx1"/>
                          </a:solidFill>
                        </a:rPr>
                        <a:t>V </a:t>
                      </a:r>
                      <a:r>
                        <a:rPr lang="ko-KR" altLang="en-US" sz="1000" b="1" u="sng" spc="-150" dirty="0">
                          <a:solidFill>
                            <a:schemeClr val="tx1"/>
                          </a:solidFill>
                        </a:rPr>
                        <a:t>모델로 검색하기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가격으로 검색하기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차종으로 검색하기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0164"/>
                  </a:ext>
                </a:extLst>
              </a:tr>
            </a:tbl>
          </a:graphicData>
        </a:graphic>
      </p:graphicFrame>
      <p:sp>
        <p:nvSpPr>
          <p:cNvPr id="161" name="모서리가 둥근 직사각형 11">
            <a:extLst>
              <a:ext uri="{FF2B5EF4-FFF2-40B4-BE49-F238E27FC236}">
                <a16:creationId xmlns:a16="http://schemas.microsoft.com/office/drawing/2014/main" id="{100EC6EB-6493-41D2-8D3B-FFFDC5BC0BD6}"/>
              </a:ext>
            </a:extLst>
          </p:cNvPr>
          <p:cNvSpPr/>
          <p:nvPr/>
        </p:nvSpPr>
        <p:spPr>
          <a:xfrm>
            <a:off x="6552805" y="3177727"/>
            <a:ext cx="1256256" cy="364391"/>
          </a:xfrm>
          <a:prstGeom prst="roundRect">
            <a:avLst>
              <a:gd name="adj" fmla="val 29088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검색하기</a:t>
            </a:r>
          </a:p>
        </p:txBody>
      </p: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AB2FC7C5-892A-4ECF-8F64-A6E886D027F5}"/>
              </a:ext>
            </a:extLst>
          </p:cNvPr>
          <p:cNvGrpSpPr/>
          <p:nvPr/>
        </p:nvGrpSpPr>
        <p:grpSpPr>
          <a:xfrm>
            <a:off x="7929078" y="5242533"/>
            <a:ext cx="648072" cy="839483"/>
            <a:chOff x="4400140" y="5605652"/>
            <a:chExt cx="648072" cy="839483"/>
          </a:xfrm>
        </p:grpSpPr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4F86BA70-4CE2-4EDD-8381-B2429CB18325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EC114913-9F7D-4606-B2CA-E2D9BAD17FC7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295" name="직선 화살표 연결선 294">
              <a:extLst>
                <a:ext uri="{FF2B5EF4-FFF2-40B4-BE49-F238E27FC236}">
                  <a16:creationId xmlns:a16="http://schemas.microsoft.com/office/drawing/2014/main" id="{3AF2351F-4785-4915-BAF5-3E42B38D3085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0C6774F-3202-425E-A017-D07E3A3B9D22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356" name="TextBox 355">
            <a:extLst>
              <a:ext uri="{FF2B5EF4-FFF2-40B4-BE49-F238E27FC236}">
                <a16:creationId xmlns:a16="http://schemas.microsoft.com/office/drawing/2014/main" id="{4B289EFE-78BA-4276-8F3F-31BA73602A6F}"/>
              </a:ext>
            </a:extLst>
          </p:cNvPr>
          <p:cNvSpPr txBox="1"/>
          <p:nvPr/>
        </p:nvSpPr>
        <p:spPr>
          <a:xfrm>
            <a:off x="6193438" y="649720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ADA95-54AB-4B9A-9B84-E806AFD37D73}"/>
              </a:ext>
            </a:extLst>
          </p:cNvPr>
          <p:cNvSpPr/>
          <p:nvPr/>
        </p:nvSpPr>
        <p:spPr>
          <a:xfrm>
            <a:off x="145485" y="4317435"/>
            <a:ext cx="6096000" cy="5616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50" dirty="0"/>
              <a:t>고객님의 집 앞까지 배송해드립니다</a:t>
            </a:r>
            <a:r>
              <a:rPr lang="en-US" altLang="ko-KR" sz="1100" spc="-150" dirty="0"/>
              <a:t>.</a:t>
            </a:r>
            <a:r>
              <a:rPr lang="ko-KR" altLang="en-US" sz="1100" spc="-150" dirty="0"/>
              <a:t> </a:t>
            </a:r>
            <a:endParaRPr lang="en-US" altLang="ko-KR" sz="1100" spc="-150" dirty="0"/>
          </a:p>
          <a:p>
            <a:r>
              <a:rPr lang="ko-KR" altLang="en-US" sz="1400" b="1" spc="-150" dirty="0" err="1"/>
              <a:t>엠파크가</a:t>
            </a:r>
            <a:r>
              <a:rPr lang="ko-KR" altLang="en-US" sz="1400" b="1" spc="-150" dirty="0"/>
              <a:t> 직접 운영하는 </a:t>
            </a:r>
            <a:r>
              <a:rPr lang="ko-KR" altLang="en-US" sz="1400" b="1" spc="-150" dirty="0">
                <a:solidFill>
                  <a:srgbClr val="065A44"/>
                </a:solidFill>
              </a:rPr>
              <a:t>홈서비스</a:t>
            </a:r>
            <a:r>
              <a:rPr lang="en-US" altLang="ko-KR" sz="1400" b="1" spc="-150" dirty="0">
                <a:solidFill>
                  <a:srgbClr val="065A44"/>
                </a:solidFill>
              </a:rPr>
              <a:t>!</a:t>
            </a:r>
            <a:endParaRPr lang="ko-KR" altLang="en-US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47C73CF-8DD6-4859-8679-E2999D4A0DBA}"/>
              </a:ext>
            </a:extLst>
          </p:cNvPr>
          <p:cNvCxnSpPr>
            <a:cxnSpLocks/>
          </p:cNvCxnSpPr>
          <p:nvPr/>
        </p:nvCxnSpPr>
        <p:spPr>
          <a:xfrm>
            <a:off x="2720641" y="4730919"/>
            <a:ext cx="4059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3C971AB9-2461-420C-9915-B4CD76AC8F68}"/>
              </a:ext>
            </a:extLst>
          </p:cNvPr>
          <p:cNvSpPr/>
          <p:nvPr/>
        </p:nvSpPr>
        <p:spPr>
          <a:xfrm>
            <a:off x="3156303" y="4354694"/>
            <a:ext cx="22528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pc="-150" dirty="0"/>
              <a:t>홈서비스 </a:t>
            </a:r>
            <a:r>
              <a:rPr lang="en-US" altLang="ko-KR" sz="1000" spc="-150" dirty="0"/>
              <a:t>1:1 </a:t>
            </a:r>
            <a:r>
              <a:rPr lang="ko-KR" altLang="en-US" sz="1000" spc="-150" dirty="0"/>
              <a:t>구매문의</a:t>
            </a:r>
            <a:endParaRPr lang="en-US" altLang="ko-KR" sz="1000" spc="-150" dirty="0"/>
          </a:p>
          <a:p>
            <a:r>
              <a:rPr lang="en-US" altLang="ko-KR" sz="2000" b="1" spc="-150" dirty="0"/>
              <a:t>0000-0000</a:t>
            </a:r>
            <a:endParaRPr lang="en-US" altLang="ko-KR" sz="1050" b="1" spc="-150" dirty="0"/>
          </a:p>
        </p:txBody>
      </p:sp>
      <p:cxnSp>
        <p:nvCxnSpPr>
          <p:cNvPr id="396" name="직선 연결선 395">
            <a:extLst>
              <a:ext uri="{FF2B5EF4-FFF2-40B4-BE49-F238E27FC236}">
                <a16:creationId xmlns:a16="http://schemas.microsoft.com/office/drawing/2014/main" id="{ADDE82DA-C98E-4BD9-8BE2-8B7EB6EC4AB6}"/>
              </a:ext>
            </a:extLst>
          </p:cNvPr>
          <p:cNvCxnSpPr>
            <a:cxnSpLocks/>
          </p:cNvCxnSpPr>
          <p:nvPr/>
        </p:nvCxnSpPr>
        <p:spPr>
          <a:xfrm>
            <a:off x="57598" y="4214352"/>
            <a:ext cx="853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8DDA21B-4C55-4E01-BC1C-4C3FD9D2E31F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823984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B38A3CA-88DD-4B78-9D87-205F734E0B7D}"/>
              </a:ext>
            </a:extLst>
          </p:cNvPr>
          <p:cNvGrpSpPr/>
          <p:nvPr/>
        </p:nvGrpSpPr>
        <p:grpSpPr>
          <a:xfrm>
            <a:off x="8145102" y="2652853"/>
            <a:ext cx="216024" cy="1195336"/>
            <a:chOff x="8148085" y="2874536"/>
            <a:chExt cx="216024" cy="1195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8" name="모서리가 둥근 직사각형 1">
              <a:extLst>
                <a:ext uri="{FF2B5EF4-FFF2-40B4-BE49-F238E27FC236}">
                  <a16:creationId xmlns:a16="http://schemas.microsoft.com/office/drawing/2014/main" id="{BCDB8086-C489-4521-91AF-DF1B08E0BED3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9" name="모서리가 둥근 직사각형 87">
              <a:extLst>
                <a:ext uri="{FF2B5EF4-FFF2-40B4-BE49-F238E27FC236}">
                  <a16:creationId xmlns:a16="http://schemas.microsoft.com/office/drawing/2014/main" id="{45FFC4EB-6445-4E77-B67A-2D6EA0DCB68F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12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0" name="모서리가 둥근 직사각형 88">
              <a:extLst>
                <a:ext uri="{FF2B5EF4-FFF2-40B4-BE49-F238E27FC236}">
                  <a16:creationId xmlns:a16="http://schemas.microsoft.com/office/drawing/2014/main" id="{6CFE4E6B-E242-42D4-A8A4-FB21479E054A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ACBDEF-118C-4592-A5DF-CEE44614FC79}"/>
              </a:ext>
            </a:extLst>
          </p:cNvPr>
          <p:cNvGrpSpPr/>
          <p:nvPr/>
        </p:nvGrpSpPr>
        <p:grpSpPr>
          <a:xfrm>
            <a:off x="-20570" y="5003925"/>
            <a:ext cx="7825564" cy="1676267"/>
            <a:chOff x="-20570" y="5003925"/>
            <a:chExt cx="7825564" cy="167626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474C26-6011-4938-9FE9-2259C11280C1}"/>
                </a:ext>
              </a:extLst>
            </p:cNvPr>
            <p:cNvGrpSpPr/>
            <p:nvPr/>
          </p:nvGrpSpPr>
          <p:grpSpPr>
            <a:xfrm>
              <a:off x="257043" y="5005534"/>
              <a:ext cx="1800000" cy="1674658"/>
              <a:chOff x="149609" y="4583576"/>
              <a:chExt cx="1851898" cy="1674658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AD7350B9-4B51-48D6-A3C6-A1436C4AD243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08FACA2-FC3E-45D0-959C-FF9DB364E04E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8688FAE0-CEF1-4F12-801A-A72BE5F2BDCA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F0A5A3F-74EF-4AFE-994A-D9AF0099AC80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109" name="모서리가 둥근 직사각형 197">
                <a:extLst>
                  <a:ext uri="{FF2B5EF4-FFF2-40B4-BE49-F238E27FC236}">
                    <a16:creationId xmlns:a16="http://schemas.microsoft.com/office/drawing/2014/main" id="{0D5D57E7-4EA0-4A9D-82B0-1728D2D8A332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76147F70-B1FA-4607-B5E7-33016F183D9A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298" name="모서리가 둥근 직사각형 215">
                  <a:extLst>
                    <a:ext uri="{FF2B5EF4-FFF2-40B4-BE49-F238E27FC236}">
                      <a16:creationId xmlns:a16="http://schemas.microsoft.com/office/drawing/2014/main" id="{C2568288-0653-4F87-BCC6-E9CA99AD95A9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299" name="모서리가 둥근 직사각형 216">
                  <a:extLst>
                    <a:ext uri="{FF2B5EF4-FFF2-40B4-BE49-F238E27FC236}">
                      <a16:creationId xmlns:a16="http://schemas.microsoft.com/office/drawing/2014/main" id="{44439399-F17C-46BE-A03E-674C4138AE19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300" name="모서리가 둥근 직사각형 217">
                  <a:extLst>
                    <a:ext uri="{FF2B5EF4-FFF2-40B4-BE49-F238E27FC236}">
                      <a16:creationId xmlns:a16="http://schemas.microsoft.com/office/drawing/2014/main" id="{FAB89E85-B3CA-4737-8E5E-4E591DD8A29A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367FC25-69D3-4CEC-97B5-22B5BF097F7A}"/>
                </a:ext>
              </a:extLst>
            </p:cNvPr>
            <p:cNvGrpSpPr/>
            <p:nvPr/>
          </p:nvGrpSpPr>
          <p:grpSpPr>
            <a:xfrm>
              <a:off x="-20570" y="5005534"/>
              <a:ext cx="738589" cy="255458"/>
              <a:chOff x="-123241" y="4755477"/>
              <a:chExt cx="738589" cy="255458"/>
            </a:xfrm>
          </p:grpSpPr>
          <p:sp>
            <p:nvSpPr>
              <p:cNvPr id="303" name="대각선 줄무늬 302">
                <a:extLst>
                  <a:ext uri="{FF2B5EF4-FFF2-40B4-BE49-F238E27FC236}">
                    <a16:creationId xmlns:a16="http://schemas.microsoft.com/office/drawing/2014/main" id="{264DB753-A511-417F-B7C8-3E18BCA3A325}"/>
                  </a:ext>
                </a:extLst>
              </p:cNvPr>
              <p:cNvSpPr/>
              <p:nvPr/>
            </p:nvSpPr>
            <p:spPr>
              <a:xfrm>
                <a:off x="150248" y="4755477"/>
                <a:ext cx="307420" cy="255458"/>
              </a:xfrm>
              <a:prstGeom prst="diagStripe">
                <a:avLst>
                  <a:gd name="adj" fmla="val 391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BEEE9863-4A1A-4C70-8DC8-041AF5F1A5C8}"/>
                  </a:ext>
                </a:extLst>
              </p:cNvPr>
              <p:cNvSpPr txBox="1"/>
              <p:nvPr/>
            </p:nvSpPr>
            <p:spPr>
              <a:xfrm rot="19223834">
                <a:off x="-123241" y="4757320"/>
                <a:ext cx="7385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인증</a:t>
                </a:r>
              </a:p>
            </p:txBody>
          </p:sp>
        </p:grp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031DA1B0-32EE-4EC2-89BF-090912F6BE31}"/>
                </a:ext>
              </a:extLst>
            </p:cNvPr>
            <p:cNvGrpSpPr/>
            <p:nvPr/>
          </p:nvGrpSpPr>
          <p:grpSpPr>
            <a:xfrm>
              <a:off x="1794570" y="5040599"/>
              <a:ext cx="215531" cy="215531"/>
              <a:chOff x="2881793" y="3493808"/>
              <a:chExt cx="485103" cy="485103"/>
            </a:xfrm>
          </p:grpSpPr>
          <p:sp>
            <p:nvSpPr>
              <p:cNvPr id="392" name="타원 391">
                <a:extLst>
                  <a:ext uri="{FF2B5EF4-FFF2-40B4-BE49-F238E27FC236}">
                    <a16:creationId xmlns:a16="http://schemas.microsoft.com/office/drawing/2014/main" id="{169FAF2C-E61C-48D1-A192-7493D92D9267}"/>
                  </a:ext>
                </a:extLst>
              </p:cNvPr>
              <p:cNvSpPr/>
              <p:nvPr/>
            </p:nvSpPr>
            <p:spPr>
              <a:xfrm>
                <a:off x="2881793" y="3493808"/>
                <a:ext cx="485103" cy="485103"/>
              </a:xfrm>
              <a:prstGeom prst="ellipse">
                <a:avLst/>
              </a:prstGeom>
              <a:solidFill>
                <a:schemeClr val="bg1">
                  <a:lumMod val="75000"/>
                  <a:alpha val="68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pic>
            <p:nvPicPr>
              <p:cNvPr id="393" name="그림 392">
                <a:extLst>
                  <a:ext uri="{FF2B5EF4-FFF2-40B4-BE49-F238E27FC236}">
                    <a16:creationId xmlns:a16="http://schemas.microsoft.com/office/drawing/2014/main" id="{01C567CA-CA9F-461E-AA4E-2948593A7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6198" y="3609822"/>
                <a:ext cx="336293" cy="253075"/>
              </a:xfrm>
              <a:prstGeom prst="rect">
                <a:avLst/>
              </a:prstGeom>
            </p:spPr>
          </p:pic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C965CE26-3B83-46B4-AEC6-08AA263BB0B8}"/>
                </a:ext>
              </a:extLst>
            </p:cNvPr>
            <p:cNvGrpSpPr/>
            <p:nvPr/>
          </p:nvGrpSpPr>
          <p:grpSpPr>
            <a:xfrm>
              <a:off x="2173027" y="5005534"/>
              <a:ext cx="1800000" cy="1674658"/>
              <a:chOff x="149609" y="4583576"/>
              <a:chExt cx="1851898" cy="1674658"/>
            </a:xfrm>
          </p:grpSpPr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8C3975DF-B2C2-4C3A-B9B6-4A34DC3CAD9D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AF310500-7F80-4D92-9ABE-F85BC08D0139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E6E8EFFF-9E6D-44F8-AF87-B46BAD4A47B1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FDFFB56B-BD8A-4B53-A3C5-A68DF551336F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422" name="모서리가 둥근 직사각형 197">
                <a:extLst>
                  <a:ext uri="{FF2B5EF4-FFF2-40B4-BE49-F238E27FC236}">
                    <a16:creationId xmlns:a16="http://schemas.microsoft.com/office/drawing/2014/main" id="{50F5EA00-973A-43D7-8BCF-8B80321ECDB6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423" name="그룹 422">
                <a:extLst>
                  <a:ext uri="{FF2B5EF4-FFF2-40B4-BE49-F238E27FC236}">
                    <a16:creationId xmlns:a16="http://schemas.microsoft.com/office/drawing/2014/main" id="{075DB0FC-840C-4642-AE94-B1AE31D0351F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424" name="모서리가 둥근 직사각형 215">
                  <a:extLst>
                    <a:ext uri="{FF2B5EF4-FFF2-40B4-BE49-F238E27FC236}">
                      <a16:creationId xmlns:a16="http://schemas.microsoft.com/office/drawing/2014/main" id="{3C3AD36C-CB9C-47C1-AD74-ACDC38A78B16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425" name="모서리가 둥근 직사각형 216">
                  <a:extLst>
                    <a:ext uri="{FF2B5EF4-FFF2-40B4-BE49-F238E27FC236}">
                      <a16:creationId xmlns:a16="http://schemas.microsoft.com/office/drawing/2014/main" id="{6D95EEEA-5634-44F8-92D0-902E199BA2CC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426" name="모서리가 둥근 직사각형 217">
                  <a:extLst>
                    <a:ext uri="{FF2B5EF4-FFF2-40B4-BE49-F238E27FC236}">
                      <a16:creationId xmlns:a16="http://schemas.microsoft.com/office/drawing/2014/main" id="{9979665E-6B3B-4329-A0B4-E65738DF2ADF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8C9EE19-3EBB-47E9-A2C0-239AC609E001}"/>
                </a:ext>
              </a:extLst>
            </p:cNvPr>
            <p:cNvGrpSpPr/>
            <p:nvPr/>
          </p:nvGrpSpPr>
          <p:grpSpPr>
            <a:xfrm>
              <a:off x="4089011" y="5005534"/>
              <a:ext cx="1800000" cy="1674658"/>
              <a:chOff x="149609" y="4583576"/>
              <a:chExt cx="1851898" cy="1674658"/>
            </a:xfrm>
          </p:grpSpPr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EDABA83C-943C-4452-9FB5-F5356A6525BA}"/>
                  </a:ext>
                </a:extLst>
              </p:cNvPr>
              <p:cNvSpPr/>
              <p:nvPr/>
            </p:nvSpPr>
            <p:spPr>
              <a:xfrm>
                <a:off x="149609" y="4583576"/>
                <a:ext cx="1851897" cy="9554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Car Image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1968F1E2-9919-499D-A7E0-DED5E32E68DC}"/>
                  </a:ext>
                </a:extLst>
              </p:cNvPr>
              <p:cNvSpPr/>
              <p:nvPr/>
            </p:nvSpPr>
            <p:spPr>
              <a:xfrm>
                <a:off x="149609" y="5201852"/>
                <a:ext cx="1851897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4000"/>
                    </a:schemeClr>
                  </a:gs>
                  <a:gs pos="50000">
                    <a:schemeClr val="tx1">
                      <a:lumMod val="75000"/>
                      <a:lumOff val="25000"/>
                      <a:alpha val="82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sz="700" b="1" dirty="0">
                  <a:latin typeface="+mj-ea"/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63915F23-BA31-4D3C-A502-E7ED0BA31B70}"/>
                  </a:ext>
                </a:extLst>
              </p:cNvPr>
              <p:cNvSpPr/>
              <p:nvPr/>
            </p:nvSpPr>
            <p:spPr>
              <a:xfrm>
                <a:off x="493507" y="5342504"/>
                <a:ext cx="11641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spc="-150" dirty="0">
                    <a:solidFill>
                      <a:schemeClr val="bg1"/>
                    </a:solidFill>
                  </a:rPr>
                  <a:t>2014</a:t>
                </a:r>
                <a:r>
                  <a:rPr lang="ko-KR" altLang="en-US" sz="800" spc="-150" dirty="0" err="1">
                    <a:solidFill>
                      <a:schemeClr val="bg1"/>
                    </a:solidFill>
                  </a:rPr>
                  <a:t>년식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800" spc="-150" dirty="0">
                    <a:solidFill>
                      <a:schemeClr val="bg1"/>
                    </a:solidFill>
                  </a:rPr>
                  <a:t>|  66,253Km | </a:t>
                </a:r>
                <a:r>
                  <a:rPr lang="ko-KR" altLang="en-US" sz="800" spc="-150" dirty="0">
                    <a:solidFill>
                      <a:schemeClr val="bg1"/>
                    </a:solidFill>
                  </a:rPr>
                  <a:t>휘발유</a:t>
                </a: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A9CD32D7-81BD-4DC0-B1BA-79A2535DD8C1}"/>
                  </a:ext>
                </a:extLst>
              </p:cNvPr>
              <p:cNvSpPr/>
              <p:nvPr/>
            </p:nvSpPr>
            <p:spPr>
              <a:xfrm>
                <a:off x="149609" y="5540761"/>
                <a:ext cx="1851898" cy="7174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t">
                <a:noAutofit/>
              </a:bodyPr>
              <a:lstStyle/>
              <a:p>
                <a:r>
                  <a:rPr lang="ko-KR" altLang="en-US" sz="1050" b="1" spc="-150" dirty="0">
                    <a:latin typeface="NotoSansKR"/>
                  </a:rPr>
                  <a:t>뉴</a:t>
                </a:r>
                <a:r>
                  <a:rPr lang="en-US" altLang="ko-KR" sz="1050" b="1" spc="-150" dirty="0">
                    <a:latin typeface="NotoSansKR"/>
                  </a:rPr>
                  <a:t>SM5</a:t>
                </a:r>
              </a:p>
              <a:p>
                <a:r>
                  <a:rPr lang="ko-KR" altLang="en-US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플래티넘 가솔린 </a:t>
                </a:r>
                <a:r>
                  <a:rPr lang="en-US" altLang="ko-KR" sz="800" spc="-150" dirty="0">
                    <a:solidFill>
                      <a:schemeClr val="bg1">
                        <a:lumMod val="50000"/>
                      </a:schemeClr>
                    </a:solidFill>
                    <a:latin typeface="NotoSansKR"/>
                  </a:rPr>
                  <a:t>2.0 SE</a:t>
                </a:r>
              </a:p>
              <a:p>
                <a:endParaRPr lang="en-US" altLang="ko-KR" sz="100" b="1" spc="-150" dirty="0">
                  <a:latin typeface="+mj-ea"/>
                </a:endParaRPr>
              </a:p>
              <a:p>
                <a:r>
                  <a:rPr lang="en-US" altLang="ko-KR" sz="1100" b="1" spc="-150" dirty="0">
                    <a:solidFill>
                      <a:srgbClr val="0D643A"/>
                    </a:solidFill>
                    <a:latin typeface="+mj-ea"/>
                  </a:rPr>
                  <a:t>2,400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ko-KR" altLang="en-US" sz="700" b="1" spc="-150" dirty="0">
                    <a:latin typeface="+mj-ea"/>
                  </a:rPr>
                  <a:t> </a:t>
                </a:r>
                <a:r>
                  <a:rPr lang="en-US" altLang="ko-KR" sz="700" b="1" spc="-150" dirty="0">
                    <a:latin typeface="+mj-ea"/>
                  </a:rPr>
                  <a:t>(</a:t>
                </a:r>
                <a:r>
                  <a:rPr lang="ko-KR" altLang="en-US" sz="800" b="1" spc="-150" dirty="0">
                    <a:latin typeface="+mj-ea"/>
                  </a:rPr>
                  <a:t>월 </a:t>
                </a:r>
                <a:r>
                  <a:rPr lang="en-US" altLang="ko-KR" sz="800" b="1" spc="-150" dirty="0">
                    <a:solidFill>
                      <a:srgbClr val="0D643A"/>
                    </a:solidFill>
                    <a:latin typeface="+mj-ea"/>
                  </a:rPr>
                  <a:t>24</a:t>
                </a:r>
                <a:r>
                  <a:rPr lang="ko-KR" altLang="en-US" sz="800" b="1" spc="-150" dirty="0">
                    <a:latin typeface="+mj-ea"/>
                  </a:rPr>
                  <a:t>만원</a:t>
                </a:r>
                <a:r>
                  <a:rPr lang="en-US" altLang="ko-KR" sz="800" b="1" spc="-150" dirty="0">
                    <a:latin typeface="+mj-ea"/>
                  </a:rPr>
                  <a:t>)</a:t>
                </a:r>
                <a:endParaRPr lang="ko-KR" altLang="en-US" sz="800" b="1" spc="-150" dirty="0">
                  <a:latin typeface="+mj-ea"/>
                </a:endParaRPr>
              </a:p>
            </p:txBody>
          </p:sp>
          <p:sp>
            <p:nvSpPr>
              <p:cNvPr id="432" name="모서리가 둥근 직사각형 197">
                <a:extLst>
                  <a:ext uri="{FF2B5EF4-FFF2-40B4-BE49-F238E27FC236}">
                    <a16:creationId xmlns:a16="http://schemas.microsoft.com/office/drawing/2014/main" id="{4414A90F-9ED3-44D6-B4C0-77389FDA6350}"/>
                  </a:ext>
                </a:extLst>
              </p:cNvPr>
              <p:cNvSpPr/>
              <p:nvPr/>
            </p:nvSpPr>
            <p:spPr>
              <a:xfrm>
                <a:off x="1487488" y="5583724"/>
                <a:ext cx="449363" cy="144000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D643A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rgbClr val="0D643A"/>
                    </a:solidFill>
                    <a:latin typeface="+mj-ea"/>
                  </a:rPr>
                  <a:t>홈서비스</a:t>
                </a:r>
              </a:p>
            </p:txBody>
          </p:sp>
          <p:grpSp>
            <p:nvGrpSpPr>
              <p:cNvPr id="433" name="그룹 432">
                <a:extLst>
                  <a:ext uri="{FF2B5EF4-FFF2-40B4-BE49-F238E27FC236}">
                    <a16:creationId xmlns:a16="http://schemas.microsoft.com/office/drawing/2014/main" id="{46FDEDE1-1126-47E2-A1AC-2C37B190E8B6}"/>
                  </a:ext>
                </a:extLst>
              </p:cNvPr>
              <p:cNvGrpSpPr/>
              <p:nvPr/>
            </p:nvGrpSpPr>
            <p:grpSpPr>
              <a:xfrm>
                <a:off x="238648" y="6064104"/>
                <a:ext cx="1503513" cy="144000"/>
                <a:chOff x="2470025" y="3813001"/>
                <a:chExt cx="1503513" cy="164374"/>
              </a:xfrm>
            </p:grpSpPr>
            <p:sp>
              <p:nvSpPr>
                <p:cNvPr id="434" name="모서리가 둥근 직사각형 215">
                  <a:extLst>
                    <a:ext uri="{FF2B5EF4-FFF2-40B4-BE49-F238E27FC236}">
                      <a16:creationId xmlns:a16="http://schemas.microsoft.com/office/drawing/2014/main" id="{8734EE73-CFF9-4367-9D31-1B41A3C19C4B}"/>
                    </a:ext>
                  </a:extLst>
                </p:cNvPr>
                <p:cNvSpPr/>
                <p:nvPr/>
              </p:nvSpPr>
              <p:spPr>
                <a:xfrm>
                  <a:off x="2969781" y="3813001"/>
                  <a:ext cx="504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헛걸음보상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435" name="모서리가 둥근 직사각형 216">
                  <a:extLst>
                    <a:ext uri="{FF2B5EF4-FFF2-40B4-BE49-F238E27FC236}">
                      <a16:creationId xmlns:a16="http://schemas.microsoft.com/office/drawing/2014/main" id="{A683FD4E-DB89-4826-BC87-076E3FD70557}"/>
                    </a:ext>
                  </a:extLst>
                </p:cNvPr>
                <p:cNvSpPr/>
                <p:nvPr/>
              </p:nvSpPr>
              <p:spPr>
                <a:xfrm>
                  <a:off x="3505538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 err="1">
                      <a:latin typeface="+mj-ea"/>
                    </a:rPr>
                    <a:t>인증딜러</a:t>
                  </a:r>
                  <a:endParaRPr lang="ko-KR" altLang="en-US" sz="800" spc="-150" dirty="0">
                    <a:latin typeface="+mj-ea"/>
                  </a:endParaRPr>
                </a:p>
              </p:txBody>
            </p:sp>
            <p:sp>
              <p:nvSpPr>
                <p:cNvPr id="436" name="모서리가 둥근 직사각형 217">
                  <a:extLst>
                    <a:ext uri="{FF2B5EF4-FFF2-40B4-BE49-F238E27FC236}">
                      <a16:creationId xmlns:a16="http://schemas.microsoft.com/office/drawing/2014/main" id="{E7AB8D2D-72F7-4866-8CD3-06545BF7B125}"/>
                    </a:ext>
                  </a:extLst>
                </p:cNvPr>
                <p:cNvSpPr/>
                <p:nvPr/>
              </p:nvSpPr>
              <p:spPr>
                <a:xfrm>
                  <a:off x="2470025" y="3813001"/>
                  <a:ext cx="468000" cy="1643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ko-KR" altLang="en-US" sz="800" spc="-150" dirty="0">
                      <a:solidFill>
                        <a:schemeClr val="bg1"/>
                      </a:solidFill>
                      <a:latin typeface="+mj-ea"/>
                    </a:rPr>
                    <a:t>무사고</a:t>
                  </a:r>
                </a:p>
              </p:txBody>
            </p:sp>
          </p:grpSp>
        </p:grp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6FF4E3AB-E5B1-4FE2-BADC-439FD3C70169}"/>
                </a:ext>
              </a:extLst>
            </p:cNvPr>
            <p:cNvSpPr/>
            <p:nvPr/>
          </p:nvSpPr>
          <p:spPr>
            <a:xfrm>
              <a:off x="6004994" y="5003925"/>
              <a:ext cx="1799999" cy="955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 Image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F609ED1F-F811-47A9-B0B1-F3502593F726}"/>
                </a:ext>
              </a:extLst>
            </p:cNvPr>
            <p:cNvSpPr/>
            <p:nvPr/>
          </p:nvSpPr>
          <p:spPr>
            <a:xfrm>
              <a:off x="6004994" y="5622201"/>
              <a:ext cx="1799999" cy="33713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94000"/>
                  </a:schemeClr>
                </a:gs>
                <a:gs pos="50000">
                  <a:schemeClr val="tx1">
                    <a:lumMod val="75000"/>
                    <a:lumOff val="25000"/>
                    <a:alpha val="82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A14A447E-9075-4465-B0EB-5BCE38956562}"/>
                </a:ext>
              </a:extLst>
            </p:cNvPr>
            <p:cNvSpPr/>
            <p:nvPr/>
          </p:nvSpPr>
          <p:spPr>
            <a:xfrm>
              <a:off x="6339255" y="5762853"/>
              <a:ext cx="11314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spc="-150" dirty="0">
                  <a:solidFill>
                    <a:schemeClr val="bg1"/>
                  </a:solidFill>
                </a:rPr>
                <a:t>2014</a:t>
              </a:r>
              <a:r>
                <a:rPr lang="ko-KR" altLang="en-US" sz="800" spc="-150" dirty="0" err="1">
                  <a:solidFill>
                    <a:schemeClr val="bg1"/>
                  </a:solidFill>
                </a:rPr>
                <a:t>년식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  </a:t>
              </a:r>
              <a:r>
                <a:rPr lang="en-US" altLang="ko-KR" sz="800" spc="-150" dirty="0">
                  <a:solidFill>
                    <a:schemeClr val="bg1"/>
                  </a:solidFill>
                </a:rPr>
                <a:t>|  66,253Km | 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휘발유</a:t>
              </a: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90465892-0079-4F78-98D7-19B4589D942A}"/>
                </a:ext>
              </a:extLst>
            </p:cNvPr>
            <p:cNvSpPr/>
            <p:nvPr/>
          </p:nvSpPr>
          <p:spPr>
            <a:xfrm>
              <a:off x="6004994" y="5961110"/>
              <a:ext cx="1800000" cy="71747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t">
              <a:noAutofit/>
            </a:bodyPr>
            <a:lstStyle/>
            <a:p>
              <a:r>
                <a:rPr lang="ko-KR" altLang="en-US" sz="1050" b="1" spc="-150" dirty="0">
                  <a:latin typeface="NotoSansKR"/>
                </a:rPr>
                <a:t>뉴</a:t>
              </a:r>
              <a:r>
                <a:rPr lang="en-US" altLang="ko-KR" sz="1050" b="1" spc="-150" dirty="0">
                  <a:latin typeface="NotoSansKR"/>
                </a:rPr>
                <a:t>SM5</a:t>
              </a:r>
            </a:p>
            <a:p>
              <a:r>
                <a:rPr lang="ko-KR" altLang="en-US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플래티넘 가솔린 </a:t>
              </a:r>
              <a:r>
                <a:rPr lang="en-US" altLang="ko-KR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2.0 SE</a:t>
              </a:r>
            </a:p>
            <a:p>
              <a:endParaRPr lang="en-US" altLang="ko-KR" sz="100" b="1" spc="-150" dirty="0">
                <a:latin typeface="+mj-ea"/>
              </a:endParaRPr>
            </a:p>
            <a:p>
              <a:r>
                <a:rPr lang="en-US" altLang="ko-KR" sz="1100" b="1" spc="-150" dirty="0">
                  <a:solidFill>
                    <a:srgbClr val="0D643A"/>
                  </a:solidFill>
                  <a:latin typeface="+mj-ea"/>
                </a:rPr>
                <a:t>2,400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ko-KR" altLang="en-US" sz="700" b="1" spc="-150" dirty="0">
                  <a:latin typeface="+mj-ea"/>
                </a:rPr>
                <a:t> </a:t>
              </a:r>
              <a:r>
                <a:rPr lang="en-US" altLang="ko-KR" sz="700" b="1" spc="-150" dirty="0">
                  <a:latin typeface="+mj-ea"/>
                </a:rPr>
                <a:t>(</a:t>
              </a:r>
              <a:r>
                <a:rPr lang="ko-KR" altLang="en-US" sz="800" b="1" spc="-150" dirty="0">
                  <a:latin typeface="+mj-ea"/>
                </a:rPr>
                <a:t>월 </a:t>
              </a:r>
              <a:r>
                <a:rPr lang="en-US" altLang="ko-KR" sz="800" b="1" spc="-150" dirty="0">
                  <a:solidFill>
                    <a:srgbClr val="0D643A"/>
                  </a:solidFill>
                  <a:latin typeface="+mj-ea"/>
                </a:rPr>
                <a:t>24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en-US" altLang="ko-KR" sz="800" b="1" spc="-150" dirty="0">
                  <a:latin typeface="+mj-ea"/>
                </a:rPr>
                <a:t>)</a:t>
              </a:r>
              <a:endParaRPr lang="ko-KR" altLang="en-US" sz="800" b="1" spc="-150" dirty="0">
                <a:latin typeface="+mj-ea"/>
              </a:endParaRPr>
            </a:p>
          </p:txBody>
        </p:sp>
        <p:sp>
          <p:nvSpPr>
            <p:cNvPr id="442" name="모서리가 둥근 직사각형 197">
              <a:extLst>
                <a:ext uri="{FF2B5EF4-FFF2-40B4-BE49-F238E27FC236}">
                  <a16:creationId xmlns:a16="http://schemas.microsoft.com/office/drawing/2014/main" id="{3054E33E-5C37-44A0-91C6-4B0F5742FC2F}"/>
                </a:ext>
              </a:extLst>
            </p:cNvPr>
            <p:cNvSpPr/>
            <p:nvPr/>
          </p:nvSpPr>
          <p:spPr>
            <a:xfrm>
              <a:off x="7305380" y="6004073"/>
              <a:ext cx="436770" cy="144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0E48B1-EB34-41A7-A752-FA6F188F91D6}"/>
              </a:ext>
            </a:extLst>
          </p:cNvPr>
          <p:cNvCxnSpPr/>
          <p:nvPr/>
        </p:nvCxnSpPr>
        <p:spPr>
          <a:xfrm>
            <a:off x="387948" y="952719"/>
            <a:ext cx="0" cy="3303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타원 449">
            <a:extLst>
              <a:ext uri="{FF2B5EF4-FFF2-40B4-BE49-F238E27FC236}">
                <a16:creationId xmlns:a16="http://schemas.microsoft.com/office/drawing/2014/main" id="{CEE685A7-CC2C-48D7-A363-CCA27BCCF3C0}"/>
              </a:ext>
            </a:extLst>
          </p:cNvPr>
          <p:cNvSpPr/>
          <p:nvPr/>
        </p:nvSpPr>
        <p:spPr>
          <a:xfrm>
            <a:off x="3029151" y="588285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1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860C037C-4EBF-49B7-B4B0-854A48D48CAA}"/>
              </a:ext>
            </a:extLst>
          </p:cNvPr>
          <p:cNvSpPr/>
          <p:nvPr/>
        </p:nvSpPr>
        <p:spPr>
          <a:xfrm>
            <a:off x="3638765" y="1513293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2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A9EB982D-6F93-4AFA-8E9E-783DAE51B491}"/>
              </a:ext>
            </a:extLst>
          </p:cNvPr>
          <p:cNvSpPr/>
          <p:nvPr/>
        </p:nvSpPr>
        <p:spPr>
          <a:xfrm>
            <a:off x="6887087" y="1589311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3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9653C876-71A1-4FF1-B51B-F23296C57175}"/>
              </a:ext>
            </a:extLst>
          </p:cNvPr>
          <p:cNvSpPr/>
          <p:nvPr/>
        </p:nvSpPr>
        <p:spPr>
          <a:xfrm>
            <a:off x="1902335" y="2103410"/>
            <a:ext cx="252000" cy="252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4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C9004351-40EB-44DC-A975-BD5AE5DA695C}"/>
              </a:ext>
            </a:extLst>
          </p:cNvPr>
          <p:cNvSpPr/>
          <p:nvPr/>
        </p:nvSpPr>
        <p:spPr>
          <a:xfrm>
            <a:off x="1021844" y="3680690"/>
            <a:ext cx="6518282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spc="-150" dirty="0"/>
              <a:t>1</a:t>
            </a:r>
            <a:r>
              <a:rPr lang="ko-KR" altLang="en-US" sz="1050" b="1" spc="-150" dirty="0"/>
              <a:t>분 간편신청</a:t>
            </a:r>
            <a:r>
              <a:rPr lang="en-US" altLang="ko-KR" sz="1050" b="1" spc="-150" dirty="0"/>
              <a:t>! </a:t>
            </a:r>
            <a:r>
              <a:rPr lang="ko-KR" altLang="en-US" sz="1050" b="1" spc="-150" dirty="0"/>
              <a:t>신청 수수료 </a:t>
            </a:r>
            <a:r>
              <a:rPr lang="en-US" altLang="ko-KR" sz="1050" b="1" spc="-150" dirty="0"/>
              <a:t>0</a:t>
            </a:r>
            <a:r>
              <a:rPr lang="ko-KR" altLang="en-US" sz="1050" b="1" spc="-150" dirty="0"/>
              <a:t>원</a:t>
            </a:r>
            <a:r>
              <a:rPr lang="en-US" altLang="ko-KR" sz="1050" b="1" spc="-150" dirty="0"/>
              <a:t>! </a:t>
            </a:r>
            <a:r>
              <a:rPr lang="ko-KR" altLang="en-US" sz="1050" b="1" spc="-150" dirty="0" err="1">
                <a:solidFill>
                  <a:srgbClr val="00552B"/>
                </a:solidFill>
              </a:rPr>
              <a:t>엠파크</a:t>
            </a:r>
            <a:r>
              <a:rPr lang="ko-KR" altLang="en-US" sz="1050" b="1" spc="-150" dirty="0">
                <a:solidFill>
                  <a:srgbClr val="00552B"/>
                </a:solidFill>
              </a:rPr>
              <a:t> 상위</a:t>
            </a:r>
            <a:r>
              <a:rPr lang="en-US" altLang="ko-KR" sz="1050" b="1" spc="-150" dirty="0">
                <a:solidFill>
                  <a:srgbClr val="00552B"/>
                </a:solidFill>
              </a:rPr>
              <a:t> 1% </a:t>
            </a:r>
            <a:r>
              <a:rPr lang="ko-KR" altLang="en-US" sz="1050" b="1" spc="-150" dirty="0" err="1">
                <a:solidFill>
                  <a:srgbClr val="00552B"/>
                </a:solidFill>
              </a:rPr>
              <a:t>공식인증딜러</a:t>
            </a:r>
            <a:r>
              <a:rPr lang="ko-KR" altLang="en-US" sz="1050" b="1" spc="-150" dirty="0" err="1"/>
              <a:t>한테</a:t>
            </a:r>
            <a:r>
              <a:rPr lang="en-US" altLang="ko-KR" sz="1050" b="1" spc="-150" dirty="0"/>
              <a:t> </a:t>
            </a:r>
            <a:r>
              <a:rPr lang="ko-KR" altLang="en-US" sz="1050" b="1" spc="-150" dirty="0"/>
              <a:t>                                                                    신청하기</a:t>
            </a:r>
            <a:endParaRPr lang="en-US" altLang="ko-KR" sz="1050" b="1" spc="-150" dirty="0"/>
          </a:p>
        </p:txBody>
      </p:sp>
      <p:sp>
        <p:nvSpPr>
          <p:cNvPr id="457" name="사각형: 둥근 모서리 456">
            <a:extLst>
              <a:ext uri="{FF2B5EF4-FFF2-40B4-BE49-F238E27FC236}">
                <a16:creationId xmlns:a16="http://schemas.microsoft.com/office/drawing/2014/main" id="{B242B0EA-74BC-492E-A8EC-FFF8F8271BB3}"/>
              </a:ext>
            </a:extLst>
          </p:cNvPr>
          <p:cNvSpPr/>
          <p:nvPr/>
        </p:nvSpPr>
        <p:spPr>
          <a:xfrm>
            <a:off x="5416210" y="3698979"/>
            <a:ext cx="898783" cy="330593"/>
          </a:xfrm>
          <a:prstGeom prst="roundRect">
            <a:avLst>
              <a:gd name="adj" fmla="val 47558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spc="-150" dirty="0">
                <a:solidFill>
                  <a:schemeClr val="tx1"/>
                </a:solidFill>
                <a:latin typeface="+mn-ea"/>
              </a:rPr>
              <a:t>구매 상담 </a:t>
            </a:r>
          </a:p>
        </p:txBody>
      </p:sp>
      <p:sp>
        <p:nvSpPr>
          <p:cNvPr id="458" name="사각형: 둥근 모서리 457">
            <a:extLst>
              <a:ext uri="{FF2B5EF4-FFF2-40B4-BE49-F238E27FC236}">
                <a16:creationId xmlns:a16="http://schemas.microsoft.com/office/drawing/2014/main" id="{33154907-B2DD-44C9-A984-A60BDE140A75}"/>
              </a:ext>
            </a:extLst>
          </p:cNvPr>
          <p:cNvSpPr/>
          <p:nvPr/>
        </p:nvSpPr>
        <p:spPr>
          <a:xfrm>
            <a:off x="4460207" y="3698980"/>
            <a:ext cx="886604" cy="330592"/>
          </a:xfrm>
          <a:prstGeom prst="roundRect">
            <a:avLst>
              <a:gd name="adj" fmla="val 47558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spc="-150" dirty="0">
                <a:solidFill>
                  <a:schemeClr val="tx1"/>
                </a:solidFill>
                <a:latin typeface="+mn-ea"/>
              </a:rPr>
              <a:t>판매 상담 </a:t>
            </a:r>
          </a:p>
        </p:txBody>
      </p:sp>
    </p:spTree>
    <p:extLst>
      <p:ext uri="{BB962C8B-B14F-4D97-AF65-F5344CB8AC3E}">
        <p14:creationId xmlns:p14="http://schemas.microsoft.com/office/powerpoint/2010/main" val="20938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686EF34-AE50-4811-8FE7-5919BAB0C5D0}"/>
              </a:ext>
            </a:extLst>
          </p:cNvPr>
          <p:cNvSpPr/>
          <p:nvPr/>
        </p:nvSpPr>
        <p:spPr>
          <a:xfrm>
            <a:off x="60773" y="4070302"/>
            <a:ext cx="8532000" cy="15074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sp>
        <p:nvSpPr>
          <p:cNvPr id="356" name="TextBox 355">
            <a:extLst>
              <a:ext uri="{FF2B5EF4-FFF2-40B4-BE49-F238E27FC236}">
                <a16:creationId xmlns:a16="http://schemas.microsoft.com/office/drawing/2014/main" id="{4B289EFE-78BA-4276-8F3F-31BA73602A6F}"/>
              </a:ext>
            </a:extLst>
          </p:cNvPr>
          <p:cNvSpPr txBox="1"/>
          <p:nvPr/>
        </p:nvSpPr>
        <p:spPr>
          <a:xfrm>
            <a:off x="6193438" y="6497201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다음 페이지 계속 →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B08C6E-4E92-486E-87E0-598A390E7DA7}"/>
              </a:ext>
            </a:extLst>
          </p:cNvPr>
          <p:cNvSpPr txBox="1"/>
          <p:nvPr/>
        </p:nvSpPr>
        <p:spPr>
          <a:xfrm>
            <a:off x="-615696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F9051E4-EEDE-42A3-B2F3-A552EE13E875}"/>
              </a:ext>
            </a:extLst>
          </p:cNvPr>
          <p:cNvSpPr/>
          <p:nvPr/>
        </p:nvSpPr>
        <p:spPr>
          <a:xfrm>
            <a:off x="519005" y="1544884"/>
            <a:ext cx="7547952" cy="7048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rgbClr val="F5F5F5"/>
              </a:solidFill>
              <a:latin typeface="+mn-ea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66D07219-EA5A-4965-AB04-2D2EF743B4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597" y="1606926"/>
            <a:ext cx="770123" cy="513415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6ACD1E77-9695-4863-B929-24898CCD379A}"/>
              </a:ext>
            </a:extLst>
          </p:cNvPr>
          <p:cNvSpPr txBox="1"/>
          <p:nvPr/>
        </p:nvSpPr>
        <p:spPr>
          <a:xfrm>
            <a:off x="2422707" y="655242"/>
            <a:ext cx="380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/>
              <a:t>이슈별</a:t>
            </a:r>
            <a:r>
              <a:rPr lang="en-US" altLang="ko-KR" sz="900" dirty="0"/>
              <a:t>,</a:t>
            </a:r>
            <a:r>
              <a:rPr lang="ko-KR" altLang="en-US" sz="900" dirty="0" err="1"/>
              <a:t>테마별</a:t>
            </a:r>
            <a:r>
              <a:rPr lang="ko-KR" altLang="en-US" sz="900" dirty="0"/>
              <a:t> 차량을 쉽고 간편하게</a:t>
            </a:r>
            <a:r>
              <a:rPr lang="en-US" altLang="ko-KR" sz="900" dirty="0"/>
              <a:t>~</a:t>
            </a:r>
            <a:r>
              <a:rPr lang="ko-KR" altLang="en-US" sz="900" dirty="0" err="1"/>
              <a:t>엠파크</a:t>
            </a:r>
            <a:r>
              <a:rPr lang="ko-KR" altLang="en-US" sz="900" dirty="0"/>
              <a:t> 추천테마차량 모음</a:t>
            </a:r>
            <a:endParaRPr lang="en-US" altLang="ko-KR" sz="900" dirty="0"/>
          </a:p>
          <a:p>
            <a:pPr algn="ctr"/>
            <a:r>
              <a:rPr lang="ko-KR" altLang="en-US" sz="1050" b="1" spc="-150" dirty="0" err="1"/>
              <a:t>엠파크</a:t>
            </a:r>
            <a:r>
              <a:rPr lang="ko-KR" altLang="en-US" sz="1050" b="1" spc="-150" dirty="0"/>
              <a:t> </a:t>
            </a:r>
            <a:r>
              <a:rPr lang="ko-KR" altLang="en-US" sz="1050" b="1" spc="-150" dirty="0">
                <a:solidFill>
                  <a:srgbClr val="0D643A"/>
                </a:solidFill>
              </a:rPr>
              <a:t>추천테마</a:t>
            </a:r>
            <a:endParaRPr lang="en-US" altLang="ko-KR" sz="1050" b="1" spc="-150" dirty="0">
              <a:solidFill>
                <a:srgbClr val="0D643A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8A33C74-B130-4F9E-8177-60F5298458EC}"/>
              </a:ext>
            </a:extLst>
          </p:cNvPr>
          <p:cNvSpPr/>
          <p:nvPr/>
        </p:nvSpPr>
        <p:spPr>
          <a:xfrm>
            <a:off x="1902218" y="4092419"/>
            <a:ext cx="4392488" cy="51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/>
              <a:t>엠파크에서</a:t>
            </a:r>
            <a:r>
              <a:rPr lang="ko-KR" altLang="en-US" sz="900" dirty="0"/>
              <a:t> 중고차를 할부로 구매하신다면</a:t>
            </a:r>
            <a:r>
              <a:rPr lang="en-US" altLang="ko-KR" sz="900" dirty="0"/>
              <a:t>? </a:t>
            </a:r>
          </a:p>
          <a:p>
            <a:pPr algn="ctr">
              <a:lnSpc>
                <a:spcPct val="150000"/>
              </a:lnSpc>
            </a:pPr>
            <a:r>
              <a:rPr lang="ko-KR" altLang="en-US" sz="1050" b="1" spc="-150" dirty="0"/>
              <a:t>합리적이고 편리한 중고차 금융상품을 만나보세요</a:t>
            </a:r>
            <a:r>
              <a:rPr lang="en-US" altLang="ko-KR" sz="1050" b="1" spc="-150" dirty="0"/>
              <a:t>!</a:t>
            </a:r>
            <a:r>
              <a:rPr lang="ko-KR" altLang="en-US" sz="1050" b="1" spc="-150" dirty="0"/>
              <a:t> </a:t>
            </a:r>
            <a:endParaRPr lang="en-US" altLang="ko-KR" sz="1050" b="1" spc="-15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BFBB02-6ADB-40D6-A51A-5E86551F2138}"/>
              </a:ext>
            </a:extLst>
          </p:cNvPr>
          <p:cNvGrpSpPr/>
          <p:nvPr/>
        </p:nvGrpSpPr>
        <p:grpSpPr>
          <a:xfrm>
            <a:off x="987891" y="4634263"/>
            <a:ext cx="6221142" cy="813775"/>
            <a:chOff x="1037128" y="5023201"/>
            <a:chExt cx="6221142" cy="813775"/>
          </a:xfrm>
        </p:grpSpPr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7ACC6B90-FE56-455E-A8C4-5831972C0554}"/>
                </a:ext>
              </a:extLst>
            </p:cNvPr>
            <p:cNvSpPr/>
            <p:nvPr/>
          </p:nvSpPr>
          <p:spPr>
            <a:xfrm>
              <a:off x="4215622" y="5025502"/>
              <a:ext cx="3042648" cy="81147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1F6E2D97-BEC7-4E0F-A3CC-BF1E49452689}"/>
                </a:ext>
              </a:extLst>
            </p:cNvPr>
            <p:cNvSpPr/>
            <p:nvPr/>
          </p:nvSpPr>
          <p:spPr>
            <a:xfrm>
              <a:off x="1037128" y="5023201"/>
              <a:ext cx="3042648" cy="81147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E9B04B7F-4631-4239-B105-4A1A8573A80B}"/>
                </a:ext>
              </a:extLst>
            </p:cNvPr>
            <p:cNvSpPr/>
            <p:nvPr/>
          </p:nvSpPr>
          <p:spPr>
            <a:xfrm>
              <a:off x="3253235" y="5104902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IMAGE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86A51D6-771A-4B98-9751-13227FBFA2A4}"/>
                </a:ext>
              </a:extLst>
            </p:cNvPr>
            <p:cNvSpPr txBox="1"/>
            <p:nvPr/>
          </p:nvSpPr>
          <p:spPr>
            <a:xfrm>
              <a:off x="1108149" y="5143924"/>
              <a:ext cx="2160240" cy="570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spc="-150" dirty="0"/>
                <a:t>쉽고 빠른</a:t>
              </a:r>
              <a:r>
                <a:rPr lang="en-US" altLang="ko-KR" sz="1000" spc="-150" dirty="0"/>
                <a:t>! </a:t>
              </a:r>
              <a:r>
                <a:rPr lang="ko-KR" altLang="en-US" sz="1000" spc="-150" dirty="0" err="1"/>
                <a:t>엠파크캐피탈</a:t>
              </a:r>
              <a:endParaRPr lang="en-US" altLang="ko-KR" sz="1000" spc="-150" dirty="0"/>
            </a:p>
            <a:p>
              <a:pPr>
                <a:lnSpc>
                  <a:spcPct val="150000"/>
                </a:lnSpc>
              </a:pPr>
              <a:r>
                <a:rPr lang="ko-KR" altLang="en-US" sz="1200" b="1" u="sng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금융상품 </a:t>
              </a:r>
              <a:r>
                <a:rPr lang="en-US" altLang="ko-KR" sz="1200" b="1" u="sng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200" b="1" u="sng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보러가기</a:t>
              </a:r>
              <a:r>
                <a:rPr lang="ko-KR" altLang="en-US" sz="1200" b="1" u="sng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b="1" u="sng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6D295F7-2CB4-4566-9FA7-91A62A518725}"/>
                </a:ext>
              </a:extLst>
            </p:cNvPr>
            <p:cNvSpPr txBox="1"/>
            <p:nvPr/>
          </p:nvSpPr>
          <p:spPr>
            <a:xfrm>
              <a:off x="4223198" y="5146225"/>
              <a:ext cx="2160240" cy="570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spc="-150" dirty="0"/>
                <a:t>내게 맞는 월 할부금으로</a:t>
              </a:r>
              <a:endParaRPr lang="en-US" altLang="ko-KR" sz="1000" spc="-150" dirty="0"/>
            </a:p>
            <a:p>
              <a:pPr>
                <a:lnSpc>
                  <a:spcPct val="150000"/>
                </a:lnSpc>
              </a:pPr>
              <a:r>
                <a:rPr lang="ko-KR" altLang="en-US" sz="1200" b="1" u="sng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차량  검색하기</a:t>
              </a:r>
              <a:r>
                <a:rPr lang="en-US" altLang="ko-KR" sz="1200" b="1" u="sng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F5115AD-DDE6-4DF1-88A9-83B8E3E63DA7}"/>
                </a:ext>
              </a:extLst>
            </p:cNvPr>
            <p:cNvSpPr/>
            <p:nvPr/>
          </p:nvSpPr>
          <p:spPr>
            <a:xfrm>
              <a:off x="6434836" y="5107203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IMAGE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266" name="표 265">
            <a:extLst>
              <a:ext uri="{FF2B5EF4-FFF2-40B4-BE49-F238E27FC236}">
                <a16:creationId xmlns:a16="http://schemas.microsoft.com/office/drawing/2014/main" id="{2BFD2A86-D3B8-42A8-9DA4-70F66C045B5D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924461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623BAD2D-E66E-44C7-970D-1A83B4C1778A}"/>
              </a:ext>
            </a:extLst>
          </p:cNvPr>
          <p:cNvGrpSpPr/>
          <p:nvPr/>
        </p:nvGrpSpPr>
        <p:grpSpPr>
          <a:xfrm>
            <a:off x="8145102" y="2753330"/>
            <a:ext cx="216024" cy="1195336"/>
            <a:chOff x="8148085" y="2874536"/>
            <a:chExt cx="216024" cy="1195336"/>
          </a:xfrm>
          <a:solidFill>
            <a:schemeClr val="bg1">
              <a:lumMod val="75000"/>
            </a:schemeClr>
          </a:solidFill>
        </p:grpSpPr>
        <p:sp>
          <p:nvSpPr>
            <p:cNvPr id="268" name="모서리가 둥근 직사각형 1">
              <a:extLst>
                <a:ext uri="{FF2B5EF4-FFF2-40B4-BE49-F238E27FC236}">
                  <a16:creationId xmlns:a16="http://schemas.microsoft.com/office/drawing/2014/main" id="{1E2A4FFA-2900-4CD1-B135-54D2A93ED908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0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9" name="모서리가 둥근 직사각형 87">
              <a:extLst>
                <a:ext uri="{FF2B5EF4-FFF2-40B4-BE49-F238E27FC236}">
                  <a16:creationId xmlns:a16="http://schemas.microsoft.com/office/drawing/2014/main" id="{3D8AD559-EC32-4456-B474-3863F869D341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0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70" name="모서리가 둥근 직사각형 88">
              <a:extLst>
                <a:ext uri="{FF2B5EF4-FFF2-40B4-BE49-F238E27FC236}">
                  <a16:creationId xmlns:a16="http://schemas.microsoft.com/office/drawing/2014/main" id="{F3E50B86-40CB-4FAE-8068-6634D139743F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0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6E2064DC-EC31-43A3-A3A4-D078971A5A96}"/>
              </a:ext>
            </a:extLst>
          </p:cNvPr>
          <p:cNvGrpSpPr/>
          <p:nvPr/>
        </p:nvGrpSpPr>
        <p:grpSpPr>
          <a:xfrm>
            <a:off x="257043" y="2206473"/>
            <a:ext cx="1800000" cy="1674658"/>
            <a:chOff x="149609" y="4583576"/>
            <a:chExt cx="1851898" cy="1674658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6784B5FA-1987-4C83-B99F-00B0033A28A4}"/>
                </a:ext>
              </a:extLst>
            </p:cNvPr>
            <p:cNvSpPr/>
            <p:nvPr/>
          </p:nvSpPr>
          <p:spPr>
            <a:xfrm>
              <a:off x="149609" y="4583576"/>
              <a:ext cx="1851897" cy="955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 Image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88C11959-BCFA-4E2D-81B4-C30342DF2C0D}"/>
                </a:ext>
              </a:extLst>
            </p:cNvPr>
            <p:cNvSpPr/>
            <p:nvPr/>
          </p:nvSpPr>
          <p:spPr>
            <a:xfrm>
              <a:off x="149609" y="5201852"/>
              <a:ext cx="1851897" cy="33713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94000"/>
                  </a:schemeClr>
                </a:gs>
                <a:gs pos="50000">
                  <a:schemeClr val="tx1">
                    <a:lumMod val="75000"/>
                    <a:lumOff val="25000"/>
                    <a:alpha val="82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1C026525-A37C-455A-BE96-7669111DEEF0}"/>
                </a:ext>
              </a:extLst>
            </p:cNvPr>
            <p:cNvSpPr/>
            <p:nvPr/>
          </p:nvSpPr>
          <p:spPr>
            <a:xfrm>
              <a:off x="493507" y="5342504"/>
              <a:ext cx="11641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spc="-150" dirty="0">
                  <a:solidFill>
                    <a:schemeClr val="bg1"/>
                  </a:solidFill>
                </a:rPr>
                <a:t>2014</a:t>
              </a:r>
              <a:r>
                <a:rPr lang="ko-KR" altLang="en-US" sz="800" spc="-150" dirty="0" err="1">
                  <a:solidFill>
                    <a:schemeClr val="bg1"/>
                  </a:solidFill>
                </a:rPr>
                <a:t>년식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  </a:t>
              </a:r>
              <a:r>
                <a:rPr lang="en-US" altLang="ko-KR" sz="800" spc="-150" dirty="0">
                  <a:solidFill>
                    <a:schemeClr val="bg1"/>
                  </a:solidFill>
                </a:rPr>
                <a:t>|  66,253Km | 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휘발유</a:t>
              </a: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9A74EE52-10B4-47BF-8FB2-5817B19F9296}"/>
                </a:ext>
              </a:extLst>
            </p:cNvPr>
            <p:cNvSpPr/>
            <p:nvPr/>
          </p:nvSpPr>
          <p:spPr>
            <a:xfrm>
              <a:off x="149609" y="5540761"/>
              <a:ext cx="1851898" cy="71747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t">
              <a:noAutofit/>
            </a:bodyPr>
            <a:lstStyle/>
            <a:p>
              <a:r>
                <a:rPr lang="ko-KR" altLang="en-US" sz="1050" b="1" spc="-150" dirty="0">
                  <a:latin typeface="NotoSansKR"/>
                </a:rPr>
                <a:t>뉴</a:t>
              </a:r>
              <a:r>
                <a:rPr lang="en-US" altLang="ko-KR" sz="1050" b="1" spc="-150" dirty="0">
                  <a:latin typeface="NotoSansKR"/>
                </a:rPr>
                <a:t>SM5</a:t>
              </a:r>
            </a:p>
            <a:p>
              <a:r>
                <a:rPr lang="ko-KR" altLang="en-US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플래티넘 가솔린 </a:t>
              </a:r>
              <a:r>
                <a:rPr lang="en-US" altLang="ko-KR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2.0 SE</a:t>
              </a:r>
            </a:p>
            <a:p>
              <a:endParaRPr lang="en-US" altLang="ko-KR" sz="100" b="1" spc="-150" dirty="0">
                <a:latin typeface="+mj-ea"/>
              </a:endParaRPr>
            </a:p>
            <a:p>
              <a:r>
                <a:rPr lang="en-US" altLang="ko-KR" sz="1100" b="1" spc="-150" dirty="0">
                  <a:solidFill>
                    <a:srgbClr val="0D643A"/>
                  </a:solidFill>
                  <a:latin typeface="+mj-ea"/>
                </a:rPr>
                <a:t>2,400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ko-KR" altLang="en-US" sz="700" b="1" spc="-150" dirty="0">
                  <a:latin typeface="+mj-ea"/>
                </a:rPr>
                <a:t> </a:t>
              </a:r>
              <a:r>
                <a:rPr lang="en-US" altLang="ko-KR" sz="700" b="1" spc="-150" dirty="0">
                  <a:latin typeface="+mj-ea"/>
                </a:rPr>
                <a:t>(</a:t>
              </a:r>
              <a:r>
                <a:rPr lang="ko-KR" altLang="en-US" sz="800" b="1" spc="-150" dirty="0">
                  <a:latin typeface="+mj-ea"/>
                </a:rPr>
                <a:t>월 </a:t>
              </a:r>
              <a:r>
                <a:rPr lang="en-US" altLang="ko-KR" sz="800" b="1" spc="-150" dirty="0">
                  <a:solidFill>
                    <a:srgbClr val="0D643A"/>
                  </a:solidFill>
                  <a:latin typeface="+mj-ea"/>
                </a:rPr>
                <a:t>24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en-US" altLang="ko-KR" sz="800" b="1" spc="-150" dirty="0">
                  <a:latin typeface="+mj-ea"/>
                </a:rPr>
                <a:t>)</a:t>
              </a:r>
              <a:endParaRPr lang="ko-KR" altLang="en-US" sz="800" b="1" spc="-150" dirty="0">
                <a:latin typeface="+mj-ea"/>
              </a:endParaRPr>
            </a:p>
          </p:txBody>
        </p:sp>
        <p:sp>
          <p:nvSpPr>
            <p:cNvPr id="276" name="모서리가 둥근 직사각형 197">
              <a:extLst>
                <a:ext uri="{FF2B5EF4-FFF2-40B4-BE49-F238E27FC236}">
                  <a16:creationId xmlns:a16="http://schemas.microsoft.com/office/drawing/2014/main" id="{6D89A409-0143-4917-A4E3-C2DF2D197A30}"/>
                </a:ext>
              </a:extLst>
            </p:cNvPr>
            <p:cNvSpPr/>
            <p:nvPr/>
          </p:nvSpPr>
          <p:spPr>
            <a:xfrm>
              <a:off x="1487488" y="5583724"/>
              <a:ext cx="449363" cy="144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59233500-55F8-4314-AB8B-107EFCF12AF4}"/>
                </a:ext>
              </a:extLst>
            </p:cNvPr>
            <p:cNvGrpSpPr/>
            <p:nvPr/>
          </p:nvGrpSpPr>
          <p:grpSpPr>
            <a:xfrm>
              <a:off x="238648" y="6064104"/>
              <a:ext cx="1503513" cy="144000"/>
              <a:chOff x="2470025" y="3813001"/>
              <a:chExt cx="1503513" cy="164374"/>
            </a:xfrm>
          </p:grpSpPr>
          <p:sp>
            <p:nvSpPr>
              <p:cNvPr id="278" name="모서리가 둥근 직사각형 215">
                <a:extLst>
                  <a:ext uri="{FF2B5EF4-FFF2-40B4-BE49-F238E27FC236}">
                    <a16:creationId xmlns:a16="http://schemas.microsoft.com/office/drawing/2014/main" id="{9FE9E372-0C37-43EF-AAFB-E1F1E68CE384}"/>
                  </a:ext>
                </a:extLst>
              </p:cNvPr>
              <p:cNvSpPr/>
              <p:nvPr/>
            </p:nvSpPr>
            <p:spPr>
              <a:xfrm>
                <a:off x="2969781" y="3813001"/>
                <a:ext cx="504000" cy="164374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279" name="모서리가 둥근 직사각형 216">
                <a:extLst>
                  <a:ext uri="{FF2B5EF4-FFF2-40B4-BE49-F238E27FC236}">
                    <a16:creationId xmlns:a16="http://schemas.microsoft.com/office/drawing/2014/main" id="{D47FBDAA-E565-40B0-A993-6166D7C07B38}"/>
                  </a:ext>
                </a:extLst>
              </p:cNvPr>
              <p:cNvSpPr/>
              <p:nvPr/>
            </p:nvSpPr>
            <p:spPr>
              <a:xfrm>
                <a:off x="3505538" y="3813001"/>
                <a:ext cx="468000" cy="164374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280" name="모서리가 둥근 직사각형 217">
                <a:extLst>
                  <a:ext uri="{FF2B5EF4-FFF2-40B4-BE49-F238E27FC236}">
                    <a16:creationId xmlns:a16="http://schemas.microsoft.com/office/drawing/2014/main" id="{97AAAB00-55BB-43D4-BCCD-4067ED375B24}"/>
                  </a:ext>
                </a:extLst>
              </p:cNvPr>
              <p:cNvSpPr/>
              <p:nvPr/>
            </p:nvSpPr>
            <p:spPr>
              <a:xfrm>
                <a:off x="2470025" y="3813001"/>
                <a:ext cx="468000" cy="16437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</p:grp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EE836A92-AFB6-4896-B247-F88FA56DAD47}"/>
              </a:ext>
            </a:extLst>
          </p:cNvPr>
          <p:cNvGrpSpPr/>
          <p:nvPr/>
        </p:nvGrpSpPr>
        <p:grpSpPr>
          <a:xfrm>
            <a:off x="2173027" y="2206473"/>
            <a:ext cx="1800000" cy="1674658"/>
            <a:chOff x="149609" y="4583576"/>
            <a:chExt cx="1851898" cy="1674658"/>
          </a:xfrm>
        </p:grpSpPr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FF0EB3EA-6ECE-47D1-B0F5-707717AE0FBC}"/>
                </a:ext>
              </a:extLst>
            </p:cNvPr>
            <p:cNvSpPr/>
            <p:nvPr/>
          </p:nvSpPr>
          <p:spPr>
            <a:xfrm>
              <a:off x="149609" y="4583576"/>
              <a:ext cx="1851897" cy="955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 Image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A3A531F-FAB1-41CF-AC31-DDEB2FADCB47}"/>
                </a:ext>
              </a:extLst>
            </p:cNvPr>
            <p:cNvSpPr/>
            <p:nvPr/>
          </p:nvSpPr>
          <p:spPr>
            <a:xfrm>
              <a:off x="149609" y="5201852"/>
              <a:ext cx="1851897" cy="33713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94000"/>
                  </a:schemeClr>
                </a:gs>
                <a:gs pos="50000">
                  <a:schemeClr val="tx1">
                    <a:lumMod val="75000"/>
                    <a:lumOff val="25000"/>
                    <a:alpha val="82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283A95EF-8F10-4A03-8032-870BB524788D}"/>
                </a:ext>
              </a:extLst>
            </p:cNvPr>
            <p:cNvSpPr/>
            <p:nvPr/>
          </p:nvSpPr>
          <p:spPr>
            <a:xfrm>
              <a:off x="493507" y="5342504"/>
              <a:ext cx="11641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spc="-150" dirty="0">
                  <a:solidFill>
                    <a:schemeClr val="bg1"/>
                  </a:solidFill>
                </a:rPr>
                <a:t>2014</a:t>
              </a:r>
              <a:r>
                <a:rPr lang="ko-KR" altLang="en-US" sz="800" spc="-150" dirty="0" err="1">
                  <a:solidFill>
                    <a:schemeClr val="bg1"/>
                  </a:solidFill>
                </a:rPr>
                <a:t>년식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  </a:t>
              </a:r>
              <a:r>
                <a:rPr lang="en-US" altLang="ko-KR" sz="800" spc="-150" dirty="0">
                  <a:solidFill>
                    <a:schemeClr val="bg1"/>
                  </a:solidFill>
                </a:rPr>
                <a:t>|  66,253Km | 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휘발유</a:t>
              </a: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511E743-B15E-4734-980E-3862FD1CCFC6}"/>
                </a:ext>
              </a:extLst>
            </p:cNvPr>
            <p:cNvSpPr/>
            <p:nvPr/>
          </p:nvSpPr>
          <p:spPr>
            <a:xfrm>
              <a:off x="149609" y="5540761"/>
              <a:ext cx="1851898" cy="71747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t">
              <a:noAutofit/>
            </a:bodyPr>
            <a:lstStyle/>
            <a:p>
              <a:r>
                <a:rPr lang="ko-KR" altLang="en-US" sz="1050" b="1" spc="-150" dirty="0">
                  <a:latin typeface="NotoSansKR"/>
                </a:rPr>
                <a:t>뉴</a:t>
              </a:r>
              <a:r>
                <a:rPr lang="en-US" altLang="ko-KR" sz="1050" b="1" spc="-150" dirty="0">
                  <a:latin typeface="NotoSansKR"/>
                </a:rPr>
                <a:t>SM5</a:t>
              </a:r>
            </a:p>
            <a:p>
              <a:r>
                <a:rPr lang="ko-KR" altLang="en-US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플래티넘 가솔린 </a:t>
              </a:r>
              <a:r>
                <a:rPr lang="en-US" altLang="ko-KR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2.0 SE</a:t>
              </a:r>
            </a:p>
            <a:p>
              <a:endParaRPr lang="en-US" altLang="ko-KR" sz="100" b="1" spc="-150" dirty="0">
                <a:latin typeface="+mj-ea"/>
              </a:endParaRPr>
            </a:p>
            <a:p>
              <a:r>
                <a:rPr lang="en-US" altLang="ko-KR" sz="1100" b="1" spc="-150" dirty="0">
                  <a:solidFill>
                    <a:srgbClr val="0D643A"/>
                  </a:solidFill>
                  <a:latin typeface="+mj-ea"/>
                </a:rPr>
                <a:t>2,400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ko-KR" altLang="en-US" sz="700" b="1" spc="-150" dirty="0">
                  <a:latin typeface="+mj-ea"/>
                </a:rPr>
                <a:t> </a:t>
              </a:r>
              <a:r>
                <a:rPr lang="en-US" altLang="ko-KR" sz="700" b="1" spc="-150" dirty="0">
                  <a:latin typeface="+mj-ea"/>
                </a:rPr>
                <a:t>(</a:t>
              </a:r>
              <a:r>
                <a:rPr lang="ko-KR" altLang="en-US" sz="800" b="1" spc="-150" dirty="0">
                  <a:latin typeface="+mj-ea"/>
                </a:rPr>
                <a:t>월 </a:t>
              </a:r>
              <a:r>
                <a:rPr lang="en-US" altLang="ko-KR" sz="800" b="1" spc="-150" dirty="0">
                  <a:solidFill>
                    <a:srgbClr val="0D643A"/>
                  </a:solidFill>
                  <a:latin typeface="+mj-ea"/>
                </a:rPr>
                <a:t>24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en-US" altLang="ko-KR" sz="800" b="1" spc="-150" dirty="0">
                  <a:latin typeface="+mj-ea"/>
                </a:rPr>
                <a:t>)</a:t>
              </a:r>
              <a:endParaRPr lang="ko-KR" altLang="en-US" sz="800" b="1" spc="-150" dirty="0">
                <a:latin typeface="+mj-ea"/>
              </a:endParaRPr>
            </a:p>
          </p:txBody>
        </p:sp>
        <p:sp>
          <p:nvSpPr>
            <p:cNvPr id="286" name="모서리가 둥근 직사각형 197">
              <a:extLst>
                <a:ext uri="{FF2B5EF4-FFF2-40B4-BE49-F238E27FC236}">
                  <a16:creationId xmlns:a16="http://schemas.microsoft.com/office/drawing/2014/main" id="{A3CCBAD8-07AD-499D-AF7B-1D953435E6F5}"/>
                </a:ext>
              </a:extLst>
            </p:cNvPr>
            <p:cNvSpPr/>
            <p:nvPr/>
          </p:nvSpPr>
          <p:spPr>
            <a:xfrm>
              <a:off x="1487488" y="5583724"/>
              <a:ext cx="449363" cy="144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81172CB0-7767-4958-9665-4F24AB1CE61E}"/>
                </a:ext>
              </a:extLst>
            </p:cNvPr>
            <p:cNvGrpSpPr/>
            <p:nvPr/>
          </p:nvGrpSpPr>
          <p:grpSpPr>
            <a:xfrm>
              <a:off x="238648" y="6064104"/>
              <a:ext cx="1503513" cy="144000"/>
              <a:chOff x="2470025" y="3813001"/>
              <a:chExt cx="1503513" cy="164374"/>
            </a:xfrm>
          </p:grpSpPr>
          <p:sp>
            <p:nvSpPr>
              <p:cNvPr id="288" name="모서리가 둥근 직사각형 215">
                <a:extLst>
                  <a:ext uri="{FF2B5EF4-FFF2-40B4-BE49-F238E27FC236}">
                    <a16:creationId xmlns:a16="http://schemas.microsoft.com/office/drawing/2014/main" id="{FF7FCE48-3BC5-4812-AD9F-E09272CED4AB}"/>
                  </a:ext>
                </a:extLst>
              </p:cNvPr>
              <p:cNvSpPr/>
              <p:nvPr/>
            </p:nvSpPr>
            <p:spPr>
              <a:xfrm>
                <a:off x="2969781" y="3813001"/>
                <a:ext cx="504000" cy="164374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289" name="모서리가 둥근 직사각형 216">
                <a:extLst>
                  <a:ext uri="{FF2B5EF4-FFF2-40B4-BE49-F238E27FC236}">
                    <a16:creationId xmlns:a16="http://schemas.microsoft.com/office/drawing/2014/main" id="{C05FB597-ECB3-4937-AF61-4131657F1B05}"/>
                  </a:ext>
                </a:extLst>
              </p:cNvPr>
              <p:cNvSpPr/>
              <p:nvPr/>
            </p:nvSpPr>
            <p:spPr>
              <a:xfrm>
                <a:off x="3505538" y="3813001"/>
                <a:ext cx="468000" cy="164374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290" name="모서리가 둥근 직사각형 217">
                <a:extLst>
                  <a:ext uri="{FF2B5EF4-FFF2-40B4-BE49-F238E27FC236}">
                    <a16:creationId xmlns:a16="http://schemas.microsoft.com/office/drawing/2014/main" id="{8CD1EA56-50B0-4BF3-8F03-4962D7D06968}"/>
                  </a:ext>
                </a:extLst>
              </p:cNvPr>
              <p:cNvSpPr/>
              <p:nvPr/>
            </p:nvSpPr>
            <p:spPr>
              <a:xfrm>
                <a:off x="2470025" y="3813001"/>
                <a:ext cx="468000" cy="16437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</p:grp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40C1D80F-1775-4670-BA0C-1A0A928C0F64}"/>
              </a:ext>
            </a:extLst>
          </p:cNvPr>
          <p:cNvGrpSpPr/>
          <p:nvPr/>
        </p:nvGrpSpPr>
        <p:grpSpPr>
          <a:xfrm>
            <a:off x="4089011" y="2206473"/>
            <a:ext cx="1800000" cy="1674658"/>
            <a:chOff x="149609" y="4583576"/>
            <a:chExt cx="1851898" cy="1674658"/>
          </a:xfrm>
        </p:grpSpPr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FAC331CC-C510-4D17-89A6-E68EAEE5A4E0}"/>
                </a:ext>
              </a:extLst>
            </p:cNvPr>
            <p:cNvSpPr/>
            <p:nvPr/>
          </p:nvSpPr>
          <p:spPr>
            <a:xfrm>
              <a:off x="149609" y="4583576"/>
              <a:ext cx="1851897" cy="955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 Image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572E9604-CE63-43A8-93DB-45C22AF6D16B}"/>
                </a:ext>
              </a:extLst>
            </p:cNvPr>
            <p:cNvSpPr/>
            <p:nvPr/>
          </p:nvSpPr>
          <p:spPr>
            <a:xfrm>
              <a:off x="149609" y="5201852"/>
              <a:ext cx="1851897" cy="33713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94000"/>
                  </a:schemeClr>
                </a:gs>
                <a:gs pos="50000">
                  <a:schemeClr val="tx1">
                    <a:lumMod val="75000"/>
                    <a:lumOff val="25000"/>
                    <a:alpha val="82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7D2F269-2DAA-4EEC-B168-FC6A2A916689}"/>
                </a:ext>
              </a:extLst>
            </p:cNvPr>
            <p:cNvSpPr/>
            <p:nvPr/>
          </p:nvSpPr>
          <p:spPr>
            <a:xfrm>
              <a:off x="493507" y="5342504"/>
              <a:ext cx="11641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spc="-150" dirty="0">
                  <a:solidFill>
                    <a:schemeClr val="bg1"/>
                  </a:solidFill>
                </a:rPr>
                <a:t>2014</a:t>
              </a:r>
              <a:r>
                <a:rPr lang="ko-KR" altLang="en-US" sz="800" spc="-150" dirty="0" err="1">
                  <a:solidFill>
                    <a:schemeClr val="bg1"/>
                  </a:solidFill>
                </a:rPr>
                <a:t>년식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  </a:t>
              </a:r>
              <a:r>
                <a:rPr lang="en-US" altLang="ko-KR" sz="800" spc="-150" dirty="0">
                  <a:solidFill>
                    <a:schemeClr val="bg1"/>
                  </a:solidFill>
                </a:rPr>
                <a:t>|  66,253Km | 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휘발유</a:t>
              </a: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3DF9E6A7-0647-4EC9-9CDE-5AC261CE70F3}"/>
                </a:ext>
              </a:extLst>
            </p:cNvPr>
            <p:cNvSpPr/>
            <p:nvPr/>
          </p:nvSpPr>
          <p:spPr>
            <a:xfrm>
              <a:off x="149609" y="5540761"/>
              <a:ext cx="1851898" cy="71747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t">
              <a:noAutofit/>
            </a:bodyPr>
            <a:lstStyle/>
            <a:p>
              <a:r>
                <a:rPr lang="ko-KR" altLang="en-US" sz="1050" b="1" spc="-150" dirty="0">
                  <a:latin typeface="NotoSansKR"/>
                </a:rPr>
                <a:t>뉴</a:t>
              </a:r>
              <a:r>
                <a:rPr lang="en-US" altLang="ko-KR" sz="1050" b="1" spc="-150" dirty="0">
                  <a:latin typeface="NotoSansKR"/>
                </a:rPr>
                <a:t>SM5</a:t>
              </a:r>
            </a:p>
            <a:p>
              <a:r>
                <a:rPr lang="ko-KR" altLang="en-US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플래티넘 가솔린 </a:t>
              </a:r>
              <a:r>
                <a:rPr lang="en-US" altLang="ko-KR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2.0 SE</a:t>
              </a:r>
            </a:p>
            <a:p>
              <a:endParaRPr lang="en-US" altLang="ko-KR" sz="100" b="1" spc="-150" dirty="0">
                <a:latin typeface="+mj-ea"/>
              </a:endParaRPr>
            </a:p>
            <a:p>
              <a:r>
                <a:rPr lang="en-US" altLang="ko-KR" sz="1100" b="1" spc="-150" dirty="0">
                  <a:solidFill>
                    <a:srgbClr val="0D643A"/>
                  </a:solidFill>
                  <a:latin typeface="+mj-ea"/>
                </a:rPr>
                <a:t>2,400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ko-KR" altLang="en-US" sz="700" b="1" spc="-150" dirty="0">
                  <a:latin typeface="+mj-ea"/>
                </a:rPr>
                <a:t> </a:t>
              </a:r>
              <a:r>
                <a:rPr lang="en-US" altLang="ko-KR" sz="700" b="1" spc="-150" dirty="0">
                  <a:latin typeface="+mj-ea"/>
                </a:rPr>
                <a:t>(</a:t>
              </a:r>
              <a:r>
                <a:rPr lang="ko-KR" altLang="en-US" sz="800" b="1" spc="-150" dirty="0">
                  <a:latin typeface="+mj-ea"/>
                </a:rPr>
                <a:t>월 </a:t>
              </a:r>
              <a:r>
                <a:rPr lang="en-US" altLang="ko-KR" sz="800" b="1" spc="-150" dirty="0">
                  <a:solidFill>
                    <a:srgbClr val="0D643A"/>
                  </a:solidFill>
                  <a:latin typeface="+mj-ea"/>
                </a:rPr>
                <a:t>24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en-US" altLang="ko-KR" sz="800" b="1" spc="-150" dirty="0">
                  <a:latin typeface="+mj-ea"/>
                </a:rPr>
                <a:t>)</a:t>
              </a:r>
              <a:endParaRPr lang="ko-KR" altLang="en-US" sz="800" b="1" spc="-150" dirty="0">
                <a:latin typeface="+mj-ea"/>
              </a:endParaRPr>
            </a:p>
          </p:txBody>
        </p:sp>
        <p:sp>
          <p:nvSpPr>
            <p:cNvPr id="308" name="모서리가 둥근 직사각형 197">
              <a:extLst>
                <a:ext uri="{FF2B5EF4-FFF2-40B4-BE49-F238E27FC236}">
                  <a16:creationId xmlns:a16="http://schemas.microsoft.com/office/drawing/2014/main" id="{9B9745D9-2B9B-4017-A1C6-261FA6086A7E}"/>
                </a:ext>
              </a:extLst>
            </p:cNvPr>
            <p:cNvSpPr/>
            <p:nvPr/>
          </p:nvSpPr>
          <p:spPr>
            <a:xfrm>
              <a:off x="1487488" y="5583724"/>
              <a:ext cx="449363" cy="144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7610A43E-D4D7-4B7D-9593-30CAF833DF11}"/>
                </a:ext>
              </a:extLst>
            </p:cNvPr>
            <p:cNvGrpSpPr/>
            <p:nvPr/>
          </p:nvGrpSpPr>
          <p:grpSpPr>
            <a:xfrm>
              <a:off x="238648" y="6064104"/>
              <a:ext cx="1503513" cy="144000"/>
              <a:chOff x="2470025" y="3813001"/>
              <a:chExt cx="1503513" cy="164374"/>
            </a:xfrm>
          </p:grpSpPr>
          <p:sp>
            <p:nvSpPr>
              <p:cNvPr id="310" name="모서리가 둥근 직사각형 215">
                <a:extLst>
                  <a:ext uri="{FF2B5EF4-FFF2-40B4-BE49-F238E27FC236}">
                    <a16:creationId xmlns:a16="http://schemas.microsoft.com/office/drawing/2014/main" id="{EC0E7955-755E-4883-88E0-2C1DA6BE9573}"/>
                  </a:ext>
                </a:extLst>
              </p:cNvPr>
              <p:cNvSpPr/>
              <p:nvPr/>
            </p:nvSpPr>
            <p:spPr>
              <a:xfrm>
                <a:off x="2969781" y="3813001"/>
                <a:ext cx="504000" cy="164374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311" name="모서리가 둥근 직사각형 216">
                <a:extLst>
                  <a:ext uri="{FF2B5EF4-FFF2-40B4-BE49-F238E27FC236}">
                    <a16:creationId xmlns:a16="http://schemas.microsoft.com/office/drawing/2014/main" id="{B585BE4E-0885-4C85-B1D5-A2DF9CB4DC83}"/>
                  </a:ext>
                </a:extLst>
              </p:cNvPr>
              <p:cNvSpPr/>
              <p:nvPr/>
            </p:nvSpPr>
            <p:spPr>
              <a:xfrm>
                <a:off x="3505538" y="3813001"/>
                <a:ext cx="468000" cy="164374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312" name="모서리가 둥근 직사각형 217">
                <a:extLst>
                  <a:ext uri="{FF2B5EF4-FFF2-40B4-BE49-F238E27FC236}">
                    <a16:creationId xmlns:a16="http://schemas.microsoft.com/office/drawing/2014/main" id="{68AE302F-BFFF-4E39-8F24-9BA3B5E22190}"/>
                  </a:ext>
                </a:extLst>
              </p:cNvPr>
              <p:cNvSpPr/>
              <p:nvPr/>
            </p:nvSpPr>
            <p:spPr>
              <a:xfrm>
                <a:off x="2470025" y="3813001"/>
                <a:ext cx="468000" cy="16437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</p:grp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5E038D6C-D7D5-45D2-9392-5B540C22FB0B}"/>
              </a:ext>
            </a:extLst>
          </p:cNvPr>
          <p:cNvGrpSpPr/>
          <p:nvPr/>
        </p:nvGrpSpPr>
        <p:grpSpPr>
          <a:xfrm>
            <a:off x="6004994" y="2204864"/>
            <a:ext cx="1800000" cy="1674658"/>
            <a:chOff x="149609" y="4583576"/>
            <a:chExt cx="1851898" cy="1674658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0CC9A63A-8DFF-4CB5-813C-89D89879B227}"/>
                </a:ext>
              </a:extLst>
            </p:cNvPr>
            <p:cNvSpPr/>
            <p:nvPr/>
          </p:nvSpPr>
          <p:spPr>
            <a:xfrm>
              <a:off x="149609" y="4583576"/>
              <a:ext cx="1851897" cy="955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Car Image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59C55922-3513-4DFA-BD4E-787DA59EDB8B}"/>
                </a:ext>
              </a:extLst>
            </p:cNvPr>
            <p:cNvSpPr/>
            <p:nvPr/>
          </p:nvSpPr>
          <p:spPr>
            <a:xfrm>
              <a:off x="149609" y="5201852"/>
              <a:ext cx="1851897" cy="33713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94000"/>
                  </a:schemeClr>
                </a:gs>
                <a:gs pos="50000">
                  <a:schemeClr val="tx1">
                    <a:lumMod val="75000"/>
                    <a:lumOff val="25000"/>
                    <a:alpha val="82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700" b="1" dirty="0">
                <a:latin typeface="+mj-ea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08745204-C364-4828-ADAB-CE3A00C48E60}"/>
                </a:ext>
              </a:extLst>
            </p:cNvPr>
            <p:cNvSpPr/>
            <p:nvPr/>
          </p:nvSpPr>
          <p:spPr>
            <a:xfrm>
              <a:off x="493507" y="5342504"/>
              <a:ext cx="11641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spc="-150" dirty="0">
                  <a:solidFill>
                    <a:schemeClr val="bg1"/>
                  </a:solidFill>
                </a:rPr>
                <a:t>2014</a:t>
              </a:r>
              <a:r>
                <a:rPr lang="ko-KR" altLang="en-US" sz="800" spc="-150" dirty="0" err="1">
                  <a:solidFill>
                    <a:schemeClr val="bg1"/>
                  </a:solidFill>
                </a:rPr>
                <a:t>년식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  </a:t>
              </a:r>
              <a:r>
                <a:rPr lang="en-US" altLang="ko-KR" sz="800" spc="-150" dirty="0">
                  <a:solidFill>
                    <a:schemeClr val="bg1"/>
                  </a:solidFill>
                </a:rPr>
                <a:t>|  66,253Km | </a:t>
              </a:r>
              <a:r>
                <a:rPr lang="ko-KR" altLang="en-US" sz="800" spc="-150" dirty="0">
                  <a:solidFill>
                    <a:schemeClr val="bg1"/>
                  </a:solidFill>
                </a:rPr>
                <a:t>휘발유</a:t>
              </a: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628FA473-2A17-480E-841B-A939A05EE2BA}"/>
                </a:ext>
              </a:extLst>
            </p:cNvPr>
            <p:cNvSpPr/>
            <p:nvPr/>
          </p:nvSpPr>
          <p:spPr>
            <a:xfrm>
              <a:off x="149609" y="5540761"/>
              <a:ext cx="1851898" cy="71747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t">
              <a:noAutofit/>
            </a:bodyPr>
            <a:lstStyle/>
            <a:p>
              <a:r>
                <a:rPr lang="ko-KR" altLang="en-US" sz="1050" b="1" spc="-150" dirty="0">
                  <a:latin typeface="NotoSansKR"/>
                </a:rPr>
                <a:t>뉴</a:t>
              </a:r>
              <a:r>
                <a:rPr lang="en-US" altLang="ko-KR" sz="1050" b="1" spc="-150" dirty="0">
                  <a:latin typeface="NotoSansKR"/>
                </a:rPr>
                <a:t>SM5</a:t>
              </a:r>
            </a:p>
            <a:p>
              <a:r>
                <a:rPr lang="ko-KR" altLang="en-US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플래티넘 가솔린 </a:t>
              </a:r>
              <a:r>
                <a:rPr lang="en-US" altLang="ko-KR" sz="800" spc="-150" dirty="0">
                  <a:solidFill>
                    <a:schemeClr val="bg1">
                      <a:lumMod val="50000"/>
                    </a:schemeClr>
                  </a:solidFill>
                  <a:latin typeface="NotoSansKR"/>
                </a:rPr>
                <a:t>2.0 SE</a:t>
              </a:r>
            </a:p>
            <a:p>
              <a:endParaRPr lang="en-US" altLang="ko-KR" sz="100" b="1" spc="-150" dirty="0">
                <a:latin typeface="+mj-ea"/>
              </a:endParaRPr>
            </a:p>
            <a:p>
              <a:r>
                <a:rPr lang="en-US" altLang="ko-KR" sz="1100" b="1" spc="-150" dirty="0">
                  <a:solidFill>
                    <a:srgbClr val="0D643A"/>
                  </a:solidFill>
                  <a:latin typeface="+mj-ea"/>
                </a:rPr>
                <a:t>2,400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ko-KR" altLang="en-US" sz="700" b="1" spc="-150" dirty="0">
                  <a:latin typeface="+mj-ea"/>
                </a:rPr>
                <a:t> </a:t>
              </a:r>
              <a:r>
                <a:rPr lang="en-US" altLang="ko-KR" sz="700" b="1" spc="-150" dirty="0">
                  <a:latin typeface="+mj-ea"/>
                </a:rPr>
                <a:t>(</a:t>
              </a:r>
              <a:r>
                <a:rPr lang="ko-KR" altLang="en-US" sz="800" b="1" spc="-150" dirty="0">
                  <a:latin typeface="+mj-ea"/>
                </a:rPr>
                <a:t>월 </a:t>
              </a:r>
              <a:r>
                <a:rPr lang="en-US" altLang="ko-KR" sz="800" b="1" spc="-150" dirty="0">
                  <a:solidFill>
                    <a:srgbClr val="0D643A"/>
                  </a:solidFill>
                  <a:latin typeface="+mj-ea"/>
                </a:rPr>
                <a:t>24</a:t>
              </a:r>
              <a:r>
                <a:rPr lang="ko-KR" altLang="en-US" sz="800" b="1" spc="-150" dirty="0">
                  <a:latin typeface="+mj-ea"/>
                </a:rPr>
                <a:t>만원</a:t>
              </a:r>
              <a:r>
                <a:rPr lang="en-US" altLang="ko-KR" sz="800" b="1" spc="-150" dirty="0">
                  <a:latin typeface="+mj-ea"/>
                </a:rPr>
                <a:t>)</a:t>
              </a:r>
              <a:endParaRPr lang="ko-KR" altLang="en-US" sz="800" b="1" spc="-150" dirty="0">
                <a:latin typeface="+mj-ea"/>
              </a:endParaRPr>
            </a:p>
          </p:txBody>
        </p:sp>
        <p:sp>
          <p:nvSpPr>
            <p:cNvPr id="318" name="모서리가 둥근 직사각형 197">
              <a:extLst>
                <a:ext uri="{FF2B5EF4-FFF2-40B4-BE49-F238E27FC236}">
                  <a16:creationId xmlns:a16="http://schemas.microsoft.com/office/drawing/2014/main" id="{DEB2DA53-69C4-44ED-84D2-A5FA7CAFC078}"/>
                </a:ext>
              </a:extLst>
            </p:cNvPr>
            <p:cNvSpPr/>
            <p:nvPr/>
          </p:nvSpPr>
          <p:spPr>
            <a:xfrm>
              <a:off x="1487488" y="5583724"/>
              <a:ext cx="449363" cy="144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D643A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D643A"/>
                  </a:solidFill>
                  <a:latin typeface="+mj-ea"/>
                </a:rPr>
                <a:t>홈서비스</a:t>
              </a:r>
            </a:p>
          </p:txBody>
        </p:sp>
        <p:grpSp>
          <p:nvGrpSpPr>
            <p:cNvPr id="319" name="그룹 318">
              <a:extLst>
                <a:ext uri="{FF2B5EF4-FFF2-40B4-BE49-F238E27FC236}">
                  <a16:creationId xmlns:a16="http://schemas.microsoft.com/office/drawing/2014/main" id="{EB8AF9F1-DBF3-434F-AC2C-D18D9A930B48}"/>
                </a:ext>
              </a:extLst>
            </p:cNvPr>
            <p:cNvGrpSpPr/>
            <p:nvPr/>
          </p:nvGrpSpPr>
          <p:grpSpPr>
            <a:xfrm>
              <a:off x="238648" y="6064104"/>
              <a:ext cx="1503513" cy="144000"/>
              <a:chOff x="2470025" y="3813001"/>
              <a:chExt cx="1503513" cy="164374"/>
            </a:xfrm>
          </p:grpSpPr>
          <p:sp>
            <p:nvSpPr>
              <p:cNvPr id="320" name="모서리가 둥근 직사각형 215">
                <a:extLst>
                  <a:ext uri="{FF2B5EF4-FFF2-40B4-BE49-F238E27FC236}">
                    <a16:creationId xmlns:a16="http://schemas.microsoft.com/office/drawing/2014/main" id="{CB6DA55F-D15E-4E38-A191-C5F17B3273CD}"/>
                  </a:ext>
                </a:extLst>
              </p:cNvPr>
              <p:cNvSpPr/>
              <p:nvPr/>
            </p:nvSpPr>
            <p:spPr>
              <a:xfrm>
                <a:off x="2969781" y="3813001"/>
                <a:ext cx="504000" cy="164374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헛걸음보상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321" name="모서리가 둥근 직사각형 216">
                <a:extLst>
                  <a:ext uri="{FF2B5EF4-FFF2-40B4-BE49-F238E27FC236}">
                    <a16:creationId xmlns:a16="http://schemas.microsoft.com/office/drawing/2014/main" id="{0BA17BC9-C1F5-4C2F-898D-CDCA67319823}"/>
                  </a:ext>
                </a:extLst>
              </p:cNvPr>
              <p:cNvSpPr/>
              <p:nvPr/>
            </p:nvSpPr>
            <p:spPr>
              <a:xfrm>
                <a:off x="3505538" y="3813001"/>
                <a:ext cx="468000" cy="164374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 err="1">
                    <a:latin typeface="+mj-ea"/>
                  </a:rPr>
                  <a:t>인증딜러</a:t>
                </a:r>
                <a:endParaRPr lang="ko-KR" altLang="en-US" sz="800" spc="-150" dirty="0">
                  <a:latin typeface="+mj-ea"/>
                </a:endParaRPr>
              </a:p>
            </p:txBody>
          </p:sp>
          <p:sp>
            <p:nvSpPr>
              <p:cNvPr id="322" name="모서리가 둥근 직사각형 217">
                <a:extLst>
                  <a:ext uri="{FF2B5EF4-FFF2-40B4-BE49-F238E27FC236}">
                    <a16:creationId xmlns:a16="http://schemas.microsoft.com/office/drawing/2014/main" id="{944F1D31-84E7-4501-974D-AB62813DD36D}"/>
                  </a:ext>
                </a:extLst>
              </p:cNvPr>
              <p:cNvSpPr/>
              <p:nvPr/>
            </p:nvSpPr>
            <p:spPr>
              <a:xfrm>
                <a:off x="2470025" y="3813001"/>
                <a:ext cx="468000" cy="16437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800" spc="-150" dirty="0">
                    <a:solidFill>
                      <a:schemeClr val="bg1"/>
                    </a:solidFill>
                    <a:latin typeface="+mj-ea"/>
                  </a:rPr>
                  <a:t>무사고</a:t>
                </a:r>
              </a:p>
            </p:txBody>
          </p:sp>
        </p:grpSp>
      </p:grpSp>
      <p:graphicFrame>
        <p:nvGraphicFramePr>
          <p:cNvPr id="324" name="표 323">
            <a:extLst>
              <a:ext uri="{FF2B5EF4-FFF2-40B4-BE49-F238E27FC236}">
                <a16:creationId xmlns:a16="http://schemas.microsoft.com/office/drawing/2014/main" id="{D2D0F133-F31A-4A00-A8C2-E1E7C5671921}"/>
              </a:ext>
            </a:extLst>
          </p:cNvPr>
          <p:cNvGraphicFramePr>
            <a:graphicFrameLocks noGrp="1"/>
          </p:cNvGraphicFramePr>
          <p:nvPr/>
        </p:nvGraphicFramePr>
        <p:xfrm>
          <a:off x="258321" y="1198608"/>
          <a:ext cx="7546672" cy="318649"/>
        </p:xfrm>
        <a:graphic>
          <a:graphicData uri="http://schemas.openxmlformats.org/drawingml/2006/table">
            <a:tbl>
              <a:tblPr/>
              <a:tblGrid>
                <a:gridCol w="943334">
                  <a:extLst>
                    <a:ext uri="{9D8B030D-6E8A-4147-A177-3AD203B41FA5}">
                      <a16:colId xmlns:a16="http://schemas.microsoft.com/office/drawing/2014/main" val="3268071163"/>
                    </a:ext>
                  </a:extLst>
                </a:gridCol>
                <a:gridCol w="943334">
                  <a:extLst>
                    <a:ext uri="{9D8B030D-6E8A-4147-A177-3AD203B41FA5}">
                      <a16:colId xmlns:a16="http://schemas.microsoft.com/office/drawing/2014/main" val="580038297"/>
                    </a:ext>
                  </a:extLst>
                </a:gridCol>
                <a:gridCol w="943334">
                  <a:extLst>
                    <a:ext uri="{9D8B030D-6E8A-4147-A177-3AD203B41FA5}">
                      <a16:colId xmlns:a16="http://schemas.microsoft.com/office/drawing/2014/main" val="3879120166"/>
                    </a:ext>
                  </a:extLst>
                </a:gridCol>
                <a:gridCol w="991453">
                  <a:extLst>
                    <a:ext uri="{9D8B030D-6E8A-4147-A177-3AD203B41FA5}">
                      <a16:colId xmlns:a16="http://schemas.microsoft.com/office/drawing/2014/main" val="1214911061"/>
                    </a:ext>
                  </a:extLst>
                </a:gridCol>
                <a:gridCol w="895215">
                  <a:extLst>
                    <a:ext uri="{9D8B030D-6E8A-4147-A177-3AD203B41FA5}">
                      <a16:colId xmlns:a16="http://schemas.microsoft.com/office/drawing/2014/main" val="3992062157"/>
                    </a:ext>
                  </a:extLst>
                </a:gridCol>
                <a:gridCol w="943334">
                  <a:extLst>
                    <a:ext uri="{9D8B030D-6E8A-4147-A177-3AD203B41FA5}">
                      <a16:colId xmlns:a16="http://schemas.microsoft.com/office/drawing/2014/main" val="2927600653"/>
                    </a:ext>
                  </a:extLst>
                </a:gridCol>
                <a:gridCol w="943334">
                  <a:extLst>
                    <a:ext uri="{9D8B030D-6E8A-4147-A177-3AD203B41FA5}">
                      <a16:colId xmlns:a16="http://schemas.microsoft.com/office/drawing/2014/main" val="2393935435"/>
                    </a:ext>
                  </a:extLst>
                </a:gridCol>
                <a:gridCol w="943334">
                  <a:extLst>
                    <a:ext uri="{9D8B030D-6E8A-4147-A177-3AD203B41FA5}">
                      <a16:colId xmlns:a16="http://schemas.microsoft.com/office/drawing/2014/main" val="4157259389"/>
                    </a:ext>
                  </a:extLst>
                </a:gridCol>
              </a:tblGrid>
              <a:tr h="3186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pc="-150" dirty="0">
                          <a:solidFill>
                            <a:srgbClr val="00552B"/>
                          </a:solidFill>
                        </a:rPr>
                        <a:t>#</a:t>
                      </a:r>
                      <a:r>
                        <a:rPr lang="ko-KR" altLang="en-US" sz="900" b="1" spc="-150" dirty="0">
                          <a:solidFill>
                            <a:srgbClr val="00552B"/>
                          </a:solidFill>
                        </a:rPr>
                        <a:t>인증딜러차량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인증중고차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헛걸음보상제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900" b="1" kern="1200" spc="-1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누구나구매가능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LPG</a:t>
                      </a:r>
                      <a:endParaRPr lang="ko-KR" altLang="en-US" sz="900" b="1" kern="12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#BEST PRICE</a:t>
                      </a:r>
                      <a:endParaRPr lang="ko-KR" altLang="en-US" sz="900" b="1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동영상등록차량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#1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인 소유관리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전기</a:t>
                      </a:r>
                      <a:r>
                        <a:rPr lang="en-US" altLang="ko-KR" sz="900" b="1" kern="12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900" b="1" kern="1200" spc="-1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하이브리드</a:t>
                      </a:r>
                      <a:endParaRPr lang="ko-KR" altLang="en-US" sz="900" b="1" kern="12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574485"/>
                  </a:ext>
                </a:extLst>
              </a:tr>
            </a:tbl>
          </a:graphicData>
        </a:graphic>
      </p:graphicFrame>
      <p:sp>
        <p:nvSpPr>
          <p:cNvPr id="326" name="TextBox 325">
            <a:extLst>
              <a:ext uri="{FF2B5EF4-FFF2-40B4-BE49-F238E27FC236}">
                <a16:creationId xmlns:a16="http://schemas.microsoft.com/office/drawing/2014/main" id="{E8F8CECB-1E6B-472C-9D93-458866E321A9}"/>
              </a:ext>
            </a:extLst>
          </p:cNvPr>
          <p:cNvSpPr txBox="1"/>
          <p:nvPr/>
        </p:nvSpPr>
        <p:spPr>
          <a:xfrm>
            <a:off x="1091410" y="1551307"/>
            <a:ext cx="4225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150" dirty="0"/>
              <a:t># </a:t>
            </a:r>
            <a:r>
              <a:rPr lang="ko-KR" altLang="en-US" sz="1000" b="1" spc="-150" dirty="0"/>
              <a:t>인증딜러차량</a:t>
            </a:r>
            <a:endParaRPr lang="en-US" altLang="ko-KR" sz="1000" b="1" spc="-150" dirty="0"/>
          </a:p>
          <a:p>
            <a:r>
              <a:rPr lang="ko-KR" altLang="en-US" sz="900" spc="-150" dirty="0"/>
              <a:t>중고차 구매</a:t>
            </a:r>
            <a:r>
              <a:rPr lang="en-US" altLang="ko-KR" sz="900" spc="-150" dirty="0"/>
              <a:t>, </a:t>
            </a:r>
            <a:r>
              <a:rPr lang="ko-KR" altLang="en-US" sz="900" spc="-150" dirty="0"/>
              <a:t>누구를 만나느냐가 중요합니다</a:t>
            </a:r>
            <a:br>
              <a:rPr lang="ko-KR" altLang="en-US" sz="900" spc="-150" dirty="0"/>
            </a:br>
            <a:r>
              <a:rPr lang="ko-KR" altLang="en-US" sz="900" spc="-150" dirty="0"/>
              <a:t>힘든 중고차 구매</a:t>
            </a:r>
            <a:r>
              <a:rPr lang="en-US" altLang="ko-KR" sz="900" spc="-150" dirty="0"/>
              <a:t>! </a:t>
            </a:r>
            <a:r>
              <a:rPr lang="ko-KR" altLang="en-US" sz="900" spc="-150" dirty="0"/>
              <a:t>인증딜러와 상의하시면 거래의 편안함을 느끼실 수 있습니다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E4A2AC7A-C8BF-4971-BE8A-7982C2FD0EF9}"/>
              </a:ext>
            </a:extLst>
          </p:cNvPr>
          <p:cNvSpPr/>
          <p:nvPr/>
        </p:nvSpPr>
        <p:spPr>
          <a:xfrm>
            <a:off x="4773473" y="1687459"/>
            <a:ext cx="1612126" cy="353491"/>
          </a:xfrm>
          <a:prstGeom prst="roundRect">
            <a:avLst>
              <a:gd name="adj" fmla="val 47558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spc="-150" dirty="0">
                <a:solidFill>
                  <a:schemeClr val="tx1"/>
                </a:solidFill>
                <a:latin typeface="+mn-ea"/>
              </a:rPr>
              <a:t>인증딜러차량 </a:t>
            </a:r>
            <a:r>
              <a:rPr lang="en-US" altLang="ko-KR" sz="900" b="1" u="sng" spc="-150" dirty="0">
                <a:solidFill>
                  <a:srgbClr val="0D643A"/>
                </a:solidFill>
                <a:latin typeface="+mn-ea"/>
              </a:rPr>
              <a:t>234</a:t>
            </a:r>
            <a:r>
              <a:rPr lang="ko-KR" altLang="en-US" sz="900" b="1" u="sng" spc="-150" dirty="0">
                <a:solidFill>
                  <a:srgbClr val="0D643A"/>
                </a:solidFill>
                <a:latin typeface="+mn-ea"/>
              </a:rPr>
              <a:t>대</a:t>
            </a:r>
            <a:r>
              <a:rPr lang="ko-KR" altLang="en-US" sz="900" b="1" spc="-150" dirty="0">
                <a:solidFill>
                  <a:schemeClr val="tx1"/>
                </a:solidFill>
                <a:latin typeface="+mn-ea"/>
              </a:rPr>
              <a:t> 더 보기 </a:t>
            </a:r>
            <a:r>
              <a:rPr lang="en-US" altLang="ko-KR" sz="900" b="1" spc="-150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b="1" spc="-15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D079E64D-719D-48DE-968F-AD31BFD2806D}"/>
              </a:ext>
            </a:extLst>
          </p:cNvPr>
          <p:cNvGrpSpPr/>
          <p:nvPr/>
        </p:nvGrpSpPr>
        <p:grpSpPr>
          <a:xfrm>
            <a:off x="7929078" y="5242533"/>
            <a:ext cx="648072" cy="839483"/>
            <a:chOff x="4400140" y="5605652"/>
            <a:chExt cx="648072" cy="839483"/>
          </a:xfrm>
        </p:grpSpPr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B1E81D3A-4AC8-4F88-B2FD-2492516079BA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9" name="사각형: 둥근 모서리 328">
              <a:extLst>
                <a:ext uri="{FF2B5EF4-FFF2-40B4-BE49-F238E27FC236}">
                  <a16:creationId xmlns:a16="http://schemas.microsoft.com/office/drawing/2014/main" id="{FCD17C9A-CE3A-4497-B275-1634D2030E43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EB2A5EC0-B476-4261-ACF1-E20915F7183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DAC1530-F55C-4202-A1C5-82C7D20028DF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15AAE44D-4988-4CE6-B5A2-FCB356E5800C}"/>
              </a:ext>
            </a:extLst>
          </p:cNvPr>
          <p:cNvSpPr/>
          <p:nvPr/>
        </p:nvSpPr>
        <p:spPr>
          <a:xfrm>
            <a:off x="6456040" y="1688746"/>
            <a:ext cx="1349524" cy="353491"/>
          </a:xfrm>
          <a:prstGeom prst="roundRect">
            <a:avLst>
              <a:gd name="adj" fmla="val 47558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spc="-150" dirty="0">
                <a:solidFill>
                  <a:schemeClr val="tx1"/>
                </a:solidFill>
                <a:latin typeface="+mn-ea"/>
              </a:rPr>
              <a:t>서비스 </a:t>
            </a:r>
            <a:r>
              <a:rPr lang="ko-KR" altLang="en-US" sz="900" b="1" spc="-150" dirty="0" err="1">
                <a:solidFill>
                  <a:schemeClr val="tx1"/>
                </a:solidFill>
                <a:latin typeface="+mn-ea"/>
              </a:rPr>
              <a:t>자세히보기</a:t>
            </a:r>
            <a:endParaRPr lang="ko-KR" altLang="en-US" sz="900" b="1" spc="-15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29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638436" y="416772"/>
          <a:ext cx="3553200" cy="21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9093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9611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876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산돌돌 L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43667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35B08C6E-4E92-486E-87E0-598A390E7DA7}"/>
              </a:ext>
            </a:extLst>
          </p:cNvPr>
          <p:cNvSpPr txBox="1"/>
          <p:nvPr/>
        </p:nvSpPr>
        <p:spPr>
          <a:xfrm>
            <a:off x="-615696" y="462444"/>
            <a:ext cx="239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u="sng" dirty="0">
                <a:solidFill>
                  <a:srgbClr val="FF0000"/>
                </a:solidFill>
              </a:rPr>
              <a:t>이전 페이지 계속 →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CD1E77-9695-4863-B929-24898CCD379A}"/>
              </a:ext>
            </a:extLst>
          </p:cNvPr>
          <p:cNvSpPr txBox="1"/>
          <p:nvPr/>
        </p:nvSpPr>
        <p:spPr>
          <a:xfrm>
            <a:off x="2422707" y="655242"/>
            <a:ext cx="380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spc="-150" dirty="0" err="1"/>
              <a:t>엠파크는</a:t>
            </a:r>
            <a:r>
              <a:rPr lang="ko-KR" altLang="en-US" sz="900" spc="-150" dirty="0"/>
              <a:t> 총 </a:t>
            </a:r>
            <a:r>
              <a:rPr lang="en-US" altLang="ko-KR" sz="900" spc="-150" dirty="0"/>
              <a:t>3</a:t>
            </a:r>
            <a:r>
              <a:rPr lang="ko-KR" altLang="en-US" sz="900" spc="-150" dirty="0"/>
              <a:t>개의 단지로 나뉘어져 있어</a:t>
            </a:r>
            <a:r>
              <a:rPr lang="en-US" altLang="ko-KR" sz="900" spc="-150" dirty="0"/>
              <a:t> </a:t>
            </a:r>
            <a:r>
              <a:rPr lang="ko-KR" altLang="en-US" sz="900" spc="-150" dirty="0"/>
              <a:t>방문하시려는 상사의 주소를 확인해주세요</a:t>
            </a:r>
            <a:r>
              <a:rPr lang="en-US" altLang="ko-KR" sz="900" spc="-150" dirty="0"/>
              <a:t>.</a:t>
            </a:r>
            <a:r>
              <a:rPr lang="ko-KR" altLang="en-US" sz="900" spc="-150" dirty="0"/>
              <a:t> </a:t>
            </a:r>
          </a:p>
          <a:p>
            <a:pPr algn="ctr"/>
            <a:r>
              <a:rPr lang="ko-KR" altLang="en-US" sz="1050" b="1" spc="-150" dirty="0" err="1"/>
              <a:t>엠파크</a:t>
            </a:r>
            <a:r>
              <a:rPr lang="ko-KR" altLang="en-US" sz="1050" b="1" spc="-150" dirty="0"/>
              <a:t> 단지 </a:t>
            </a:r>
            <a:r>
              <a:rPr lang="ko-KR" altLang="en-US" sz="1050" b="1" spc="-150" dirty="0" err="1">
                <a:solidFill>
                  <a:srgbClr val="00552B"/>
                </a:solidFill>
              </a:rPr>
              <a:t>오시는길</a:t>
            </a:r>
            <a:endParaRPr lang="en-US" altLang="ko-KR" sz="1050" b="1" spc="-150" dirty="0">
              <a:solidFill>
                <a:srgbClr val="00552B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376A6E2-FCBE-41EA-961E-46ABD807006C}"/>
              </a:ext>
            </a:extLst>
          </p:cNvPr>
          <p:cNvSpPr/>
          <p:nvPr/>
        </p:nvSpPr>
        <p:spPr>
          <a:xfrm>
            <a:off x="60773" y="1552865"/>
            <a:ext cx="8532000" cy="206946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j-ea"/>
              </a:rPr>
              <a:t>지도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</a:rPr>
              <a:t> Image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EDBC70A-4D43-47AC-8BEA-DF24F45D2F5B}"/>
              </a:ext>
            </a:extLst>
          </p:cNvPr>
          <p:cNvSpPr/>
          <p:nvPr/>
        </p:nvSpPr>
        <p:spPr>
          <a:xfrm>
            <a:off x="1374445" y="3310904"/>
            <a:ext cx="5904656" cy="11754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r>
              <a:rPr lang="ko-KR" altLang="en-US" sz="700" b="1" dirty="0">
                <a:latin typeface="+mj-ea"/>
              </a:rPr>
              <a:t> </a:t>
            </a:r>
            <a:endParaRPr lang="en-US" altLang="ko-KR" sz="700" b="1" dirty="0">
              <a:latin typeface="+mj-ea"/>
            </a:endParaRPr>
          </a:p>
          <a:p>
            <a:r>
              <a:rPr lang="ko-KR" altLang="en-US" sz="1200" b="1" spc="-150" dirty="0" err="1">
                <a:solidFill>
                  <a:srgbClr val="00552B"/>
                </a:solidFill>
              </a:rPr>
              <a:t>엠파크허브</a:t>
            </a:r>
            <a:r>
              <a:rPr lang="ko-KR" altLang="en-US" sz="1200" b="1" spc="-150" dirty="0" err="1"/>
              <a:t>는</a:t>
            </a:r>
            <a:r>
              <a:rPr lang="ko-KR" altLang="en-US" sz="1200" b="1" spc="-150" dirty="0"/>
              <a:t> 현재 </a:t>
            </a:r>
            <a:r>
              <a:rPr lang="en-US" altLang="ko-KR" sz="1200" b="1" spc="-150" dirty="0">
                <a:solidFill>
                  <a:srgbClr val="00552B"/>
                </a:solidFill>
              </a:rPr>
              <a:t>2,341</a:t>
            </a:r>
            <a:r>
              <a:rPr lang="ko-KR" altLang="en-US" sz="1200" b="1" spc="-150" dirty="0"/>
              <a:t>대 차량을 보유하고 있습니다</a:t>
            </a:r>
            <a:r>
              <a:rPr lang="en-US" altLang="ko-KR" sz="1200" b="1" spc="-150" dirty="0"/>
              <a:t>.</a:t>
            </a:r>
            <a:endParaRPr lang="ko-KR" altLang="en-US" sz="1050" b="1" spc="-15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567163E-9423-4EBA-98F9-8BEC3B91FE95}"/>
              </a:ext>
            </a:extLst>
          </p:cNvPr>
          <p:cNvSpPr/>
          <p:nvPr/>
        </p:nvSpPr>
        <p:spPr>
          <a:xfrm>
            <a:off x="4815160" y="3767371"/>
            <a:ext cx="23080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r>
              <a:rPr lang="en-US" altLang="ko-KR" sz="1050" b="1" spc="-150" dirty="0">
                <a:latin typeface="+mj-ea"/>
                <a:ea typeface="+mj-ea"/>
              </a:rPr>
              <a:t> </a:t>
            </a:r>
            <a:r>
              <a:rPr lang="en-US" altLang="ko-KR" sz="1050" b="1" spc="-150" dirty="0"/>
              <a:t>1544-4967</a:t>
            </a:r>
            <a:r>
              <a:rPr lang="en-US" altLang="ko-KR" sz="1050" b="1" spc="-150" dirty="0">
                <a:latin typeface="+mj-ea"/>
                <a:ea typeface="+mj-ea"/>
              </a:rPr>
              <a:t> </a:t>
            </a:r>
            <a:r>
              <a:rPr lang="en-US" altLang="ko-KR" sz="1050" b="1" spc="-1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50" b="1" spc="-150" dirty="0">
                <a:solidFill>
                  <a:schemeClr val="bg1">
                    <a:lumMod val="50000"/>
                  </a:schemeClr>
                </a:solidFill>
              </a:rPr>
              <a:t>평일</a:t>
            </a:r>
            <a:r>
              <a:rPr lang="en-US" altLang="ko-KR" sz="1050" b="1" spc="-150" dirty="0">
                <a:solidFill>
                  <a:schemeClr val="bg1">
                    <a:lumMod val="50000"/>
                  </a:schemeClr>
                </a:solidFill>
              </a:rPr>
              <a:t>:09:00~18:00)</a:t>
            </a:r>
            <a:endParaRPr lang="ko-KR" altLang="en-US" sz="105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C4CE80-DFDB-4D4F-9A3D-8BF9B74FAE61}"/>
              </a:ext>
            </a:extLst>
          </p:cNvPr>
          <p:cNvSpPr txBox="1"/>
          <p:nvPr/>
        </p:nvSpPr>
        <p:spPr>
          <a:xfrm>
            <a:off x="1531031" y="3767371"/>
            <a:ext cx="23080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pc="-150" dirty="0">
                <a:solidFill>
                  <a:schemeClr val="bg1">
                    <a:lumMod val="50000"/>
                  </a:schemeClr>
                </a:solidFill>
              </a:rPr>
              <a:t>주소</a:t>
            </a:r>
            <a:r>
              <a:rPr lang="en-US" altLang="ko-KR" sz="1050" b="1" spc="-150" dirty="0">
                <a:latin typeface="+mj-ea"/>
                <a:ea typeface="+mj-ea"/>
              </a:rPr>
              <a:t>  </a:t>
            </a:r>
            <a:r>
              <a:rPr lang="ko-KR" altLang="en-US" sz="1050" b="1" spc="-150" dirty="0"/>
              <a:t>단지 </a:t>
            </a:r>
            <a:r>
              <a:rPr lang="ko-KR" altLang="en-US" sz="1050" b="1" spc="-150" dirty="0" err="1"/>
              <a:t>주소명</a:t>
            </a:r>
            <a:r>
              <a:rPr lang="ko-KR" altLang="en-US" sz="1050" b="1" spc="-150" dirty="0"/>
              <a:t> 노출 단지주소명 노출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760D85-FC70-4CDF-A061-407E9C7A385F}"/>
              </a:ext>
            </a:extLst>
          </p:cNvPr>
          <p:cNvGrpSpPr/>
          <p:nvPr/>
        </p:nvGrpSpPr>
        <p:grpSpPr>
          <a:xfrm>
            <a:off x="2397365" y="4087895"/>
            <a:ext cx="3659890" cy="298039"/>
            <a:chOff x="1297182" y="3812150"/>
            <a:chExt cx="3659890" cy="298039"/>
          </a:xfrm>
        </p:grpSpPr>
        <p:sp>
          <p:nvSpPr>
            <p:cNvPr id="94" name="모서리가 둥근 직사각형 131">
              <a:extLst>
                <a:ext uri="{FF2B5EF4-FFF2-40B4-BE49-F238E27FC236}">
                  <a16:creationId xmlns:a16="http://schemas.microsoft.com/office/drawing/2014/main" id="{8F4782C0-26EA-4F49-ADFB-361F4DEE0434}"/>
                </a:ext>
              </a:extLst>
            </p:cNvPr>
            <p:cNvSpPr/>
            <p:nvPr/>
          </p:nvSpPr>
          <p:spPr>
            <a:xfrm>
              <a:off x="2632641" y="3812150"/>
              <a:ext cx="1140629" cy="298039"/>
            </a:xfrm>
            <a:prstGeom prst="roundRect">
              <a:avLst>
                <a:gd name="adj" fmla="val 22527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900" b="1" spc="-150" dirty="0"/>
                <a:t>빠른 길 찾기</a:t>
              </a:r>
            </a:p>
          </p:txBody>
        </p:sp>
        <p:sp>
          <p:nvSpPr>
            <p:cNvPr id="95" name="모서리가 둥근 직사각형 132">
              <a:extLst>
                <a:ext uri="{FF2B5EF4-FFF2-40B4-BE49-F238E27FC236}">
                  <a16:creationId xmlns:a16="http://schemas.microsoft.com/office/drawing/2014/main" id="{7DF341C8-352F-4FAF-A091-8DA87B75F834}"/>
                </a:ext>
              </a:extLst>
            </p:cNvPr>
            <p:cNvSpPr/>
            <p:nvPr/>
          </p:nvSpPr>
          <p:spPr>
            <a:xfrm>
              <a:off x="3846292" y="3812150"/>
              <a:ext cx="1110780" cy="298039"/>
            </a:xfrm>
            <a:prstGeom prst="roundRect">
              <a:avLst>
                <a:gd name="adj" fmla="val 1609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900" b="1" spc="-150" dirty="0"/>
                <a:t>단지안내  </a:t>
              </a:r>
              <a:r>
                <a:rPr lang="ko-KR" altLang="en-US" sz="900" b="1" spc="-150" dirty="0" err="1"/>
                <a:t>자세히보기</a:t>
              </a:r>
              <a:endParaRPr lang="ko-KR" altLang="en-US" sz="900" b="1" spc="-150" dirty="0"/>
            </a:p>
          </p:txBody>
        </p:sp>
        <p:sp>
          <p:nvSpPr>
            <p:cNvPr id="96" name="모서리가 둥근 직사각형 132">
              <a:extLst>
                <a:ext uri="{FF2B5EF4-FFF2-40B4-BE49-F238E27FC236}">
                  <a16:creationId xmlns:a16="http://schemas.microsoft.com/office/drawing/2014/main" id="{78FAA808-4972-493D-8235-F1A343690BAD}"/>
                </a:ext>
              </a:extLst>
            </p:cNvPr>
            <p:cNvSpPr/>
            <p:nvPr/>
          </p:nvSpPr>
          <p:spPr>
            <a:xfrm>
              <a:off x="1297182" y="3812150"/>
              <a:ext cx="1262437" cy="298039"/>
            </a:xfrm>
            <a:prstGeom prst="roundRect">
              <a:avLst>
                <a:gd name="adj" fmla="val 1609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900" b="1" spc="-150" dirty="0" err="1">
                  <a:solidFill>
                    <a:schemeClr val="bg1"/>
                  </a:solidFill>
                </a:rPr>
                <a:t>단지주소</a:t>
              </a:r>
              <a:r>
                <a:rPr lang="ko-KR" altLang="en-US" sz="900" b="1" spc="-150" dirty="0">
                  <a:solidFill>
                    <a:schemeClr val="bg1"/>
                  </a:solidFill>
                </a:rPr>
                <a:t> 문자전송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3CFDD05-E7AD-4731-AB7A-D353D7C1C23C}"/>
              </a:ext>
            </a:extLst>
          </p:cNvPr>
          <p:cNvGrpSpPr/>
          <p:nvPr/>
        </p:nvGrpSpPr>
        <p:grpSpPr>
          <a:xfrm>
            <a:off x="755043" y="4645604"/>
            <a:ext cx="6973147" cy="963962"/>
            <a:chOff x="778789" y="858356"/>
            <a:chExt cx="6973147" cy="963962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8DB20BF-70EF-46EC-99FA-F9FD1BBDF435}"/>
                </a:ext>
              </a:extLst>
            </p:cNvPr>
            <p:cNvSpPr/>
            <p:nvPr/>
          </p:nvSpPr>
          <p:spPr>
            <a:xfrm>
              <a:off x="778789" y="858357"/>
              <a:ext cx="2232000" cy="9639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000" b="1" dirty="0">
                  <a:latin typeface="+mj-ea"/>
                </a:rPr>
                <a:t>중고차 </a:t>
              </a:r>
              <a:r>
                <a:rPr lang="ko-KR" altLang="en-US" sz="1000" b="1" dirty="0" err="1">
                  <a:latin typeface="+mj-ea"/>
                </a:rPr>
                <a:t>구매법</a:t>
              </a:r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  <a:p>
              <a:pPr algn="ctr"/>
              <a:r>
                <a:rPr lang="ko-KR" altLang="en-US" sz="900" spc="-150" dirty="0"/>
                <a:t>알고 사면</a:t>
              </a:r>
              <a:r>
                <a:rPr lang="en-US" altLang="ko-KR" sz="900" spc="-150" dirty="0"/>
                <a:t>, </a:t>
              </a:r>
              <a:r>
                <a:rPr lang="ko-KR" altLang="en-US" sz="900" spc="-150" dirty="0"/>
                <a:t>잘 사게 되는 중고차</a:t>
              </a:r>
              <a:r>
                <a:rPr lang="en-US" altLang="ko-KR" sz="900" spc="-150" dirty="0"/>
                <a:t> </a:t>
              </a:r>
            </a:p>
            <a:p>
              <a:pPr algn="ctr"/>
              <a:r>
                <a:rPr lang="ko-KR" altLang="en-US" sz="900" spc="-150" dirty="0"/>
                <a:t>안전한 중고차 거래를 위한 </a:t>
              </a:r>
              <a:r>
                <a:rPr lang="ko-KR" altLang="en-US" sz="900" spc="-150" dirty="0" err="1"/>
                <a:t>꿀팁</a:t>
              </a:r>
              <a:r>
                <a:rPr lang="en-US" altLang="ko-KR" sz="900" spc="-150" dirty="0"/>
                <a:t>!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108368B-3A32-4229-B4F7-77BF19FF1A08}"/>
                </a:ext>
              </a:extLst>
            </p:cNvPr>
            <p:cNvSpPr/>
            <p:nvPr/>
          </p:nvSpPr>
          <p:spPr>
            <a:xfrm>
              <a:off x="3149362" y="858356"/>
              <a:ext cx="2232000" cy="963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000" b="1" dirty="0">
                  <a:latin typeface="+mj-ea"/>
                </a:rPr>
                <a:t>허위매물 체크리스트</a:t>
              </a:r>
              <a:endParaRPr lang="en-US" altLang="ko-KR" sz="1000" b="1" dirty="0">
                <a:latin typeface="+mj-ea"/>
              </a:endParaRPr>
            </a:p>
            <a:p>
              <a:pPr algn="ctr"/>
              <a:endParaRPr lang="en-US" altLang="ko-KR" sz="1000" b="1" dirty="0">
                <a:latin typeface="+mj-ea"/>
              </a:endParaRPr>
            </a:p>
            <a:p>
              <a:pPr algn="ctr"/>
              <a:r>
                <a:rPr lang="ko-KR" altLang="en-US" sz="900" spc="-150" dirty="0"/>
                <a:t>중고차구매 현재 어떤 상황에 </a:t>
              </a:r>
              <a:r>
                <a:rPr lang="ko-KR" altLang="en-US" sz="900" spc="-150" dirty="0" err="1"/>
                <a:t>계신가요</a:t>
              </a:r>
              <a:r>
                <a:rPr lang="en-US" altLang="ko-KR" sz="900" spc="-150" dirty="0"/>
                <a:t>?</a:t>
              </a:r>
            </a:p>
            <a:p>
              <a:pPr algn="ctr"/>
              <a:r>
                <a:rPr lang="ko-KR" altLang="en-US" sz="900" spc="-150" dirty="0"/>
                <a:t>허위매물 피하는 비법 </a:t>
              </a:r>
              <a:r>
                <a:rPr lang="ko-KR" altLang="en-US" sz="900" spc="-150" dirty="0" err="1"/>
                <a:t>대공개</a:t>
              </a:r>
              <a:r>
                <a:rPr lang="en-US" altLang="ko-KR" sz="900" spc="-150" dirty="0"/>
                <a:t>!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5EA1A8A-88AC-49A0-B865-D7447B646190}"/>
                </a:ext>
              </a:extLst>
            </p:cNvPr>
            <p:cNvSpPr/>
            <p:nvPr/>
          </p:nvSpPr>
          <p:spPr>
            <a:xfrm>
              <a:off x="5519936" y="858357"/>
              <a:ext cx="2232000" cy="9639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100" b="1" dirty="0">
                  <a:latin typeface="+mj-ea"/>
                </a:rPr>
                <a:t>상사</a:t>
              </a:r>
              <a:r>
                <a:rPr lang="en-US" altLang="ko-KR" sz="1100" b="1" dirty="0">
                  <a:latin typeface="+mj-ea"/>
                </a:rPr>
                <a:t>/</a:t>
              </a:r>
              <a:r>
                <a:rPr lang="ko-KR" altLang="en-US" sz="1100" b="1" dirty="0">
                  <a:latin typeface="+mj-ea"/>
                </a:rPr>
                <a:t>사원 조회</a:t>
              </a:r>
              <a:endParaRPr lang="en-US" altLang="ko-KR" sz="1100" b="1" dirty="0">
                <a:latin typeface="+mj-ea"/>
              </a:endParaRPr>
            </a:p>
            <a:p>
              <a:pPr algn="ctr"/>
              <a:endParaRPr lang="en-US" altLang="ko-KR" sz="1100" b="1" dirty="0">
                <a:latin typeface="+mj-ea"/>
              </a:endParaRPr>
            </a:p>
            <a:p>
              <a:pPr algn="ctr"/>
              <a:r>
                <a:rPr lang="ko-KR" altLang="en-US" sz="900" spc="-150" dirty="0"/>
                <a:t>안전한 거래를 위해 </a:t>
              </a:r>
              <a:endParaRPr lang="en-US" altLang="ko-KR" sz="900" spc="-150" dirty="0"/>
            </a:p>
            <a:p>
              <a:pPr algn="ctr"/>
              <a:r>
                <a:rPr lang="ko-KR" altLang="en-US" sz="900" spc="-150" dirty="0"/>
                <a:t>사원 확인을 꼭</a:t>
              </a:r>
              <a:r>
                <a:rPr lang="en-US" altLang="ko-KR" sz="900" spc="-150" dirty="0"/>
                <a:t>! </a:t>
              </a:r>
              <a:r>
                <a:rPr lang="ko-KR" altLang="en-US" sz="900" spc="-150" dirty="0"/>
                <a:t>해주세요</a:t>
              </a:r>
              <a:r>
                <a:rPr lang="en-US" altLang="ko-KR" sz="900" spc="-150" dirty="0"/>
                <a:t>.</a:t>
              </a:r>
              <a:endParaRPr lang="ko-KR" altLang="en-US" sz="900" spc="-150" dirty="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BBCD6AD-E190-44AD-9DC2-3AA0372513D4}"/>
                </a:ext>
              </a:extLst>
            </p:cNvPr>
            <p:cNvSpPr/>
            <p:nvPr/>
          </p:nvSpPr>
          <p:spPr>
            <a:xfrm>
              <a:off x="1321246" y="858356"/>
              <a:ext cx="11470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IMAGE AREA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  <a:latin typeface="+mj-ea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044ECAD-A41B-41E1-9AFF-FFBC8A15726F}"/>
                </a:ext>
              </a:extLst>
            </p:cNvPr>
            <p:cNvSpPr/>
            <p:nvPr/>
          </p:nvSpPr>
          <p:spPr>
            <a:xfrm>
              <a:off x="3691819" y="858356"/>
              <a:ext cx="11470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IMAGE AREA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  <a:latin typeface="+mj-ea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24F315D-028B-46E7-88E9-D758C452F673}"/>
                </a:ext>
              </a:extLst>
            </p:cNvPr>
            <p:cNvSpPr/>
            <p:nvPr/>
          </p:nvSpPr>
          <p:spPr>
            <a:xfrm>
              <a:off x="6062393" y="858357"/>
              <a:ext cx="11470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j-ea"/>
                </a:rPr>
                <a:t>IMAGE AREA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266" name="표 265">
            <a:extLst>
              <a:ext uri="{FF2B5EF4-FFF2-40B4-BE49-F238E27FC236}">
                <a16:creationId xmlns:a16="http://schemas.microsoft.com/office/drawing/2014/main" id="{2BFD2A86-D3B8-42A8-9DA4-70F66C045B5D}"/>
              </a:ext>
            </a:extLst>
          </p:cNvPr>
          <p:cNvGraphicFramePr>
            <a:graphicFrameLocks noGrp="1"/>
          </p:cNvGraphicFramePr>
          <p:nvPr/>
        </p:nvGraphicFramePr>
        <p:xfrm>
          <a:off x="7950384" y="1924461"/>
          <a:ext cx="605460" cy="2587560"/>
        </p:xfrm>
        <a:graphic>
          <a:graphicData uri="http://schemas.openxmlformats.org/drawingml/2006/table">
            <a:tbl>
              <a:tblPr/>
              <a:tblGrid>
                <a:gridCol w="605460">
                  <a:extLst>
                    <a:ext uri="{9D8B030D-6E8A-4147-A177-3AD203B41FA5}">
                      <a16:colId xmlns:a16="http://schemas.microsoft.com/office/drawing/2014/main" val="3536460327"/>
                    </a:ext>
                  </a:extLst>
                </a:gridCol>
              </a:tblGrid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138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최근 본 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021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관심차량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252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비교함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8086"/>
                  </a:ext>
                </a:extLst>
              </a:tr>
              <a:tr h="5175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en-US" altLang="ko-KR" sz="800" b="1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23572"/>
                  </a:ext>
                </a:extLst>
              </a:tr>
            </a:tbl>
          </a:graphicData>
        </a:graphic>
      </p:graphicFrame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623BAD2D-E66E-44C7-970D-1A83B4C1778A}"/>
              </a:ext>
            </a:extLst>
          </p:cNvPr>
          <p:cNvGrpSpPr/>
          <p:nvPr/>
        </p:nvGrpSpPr>
        <p:grpSpPr>
          <a:xfrm>
            <a:off x="8145102" y="2753330"/>
            <a:ext cx="216024" cy="1195336"/>
            <a:chOff x="8148085" y="2874536"/>
            <a:chExt cx="216024" cy="1195336"/>
          </a:xfrm>
          <a:solidFill>
            <a:schemeClr val="bg1">
              <a:lumMod val="75000"/>
            </a:schemeClr>
          </a:solidFill>
        </p:grpSpPr>
        <p:sp>
          <p:nvSpPr>
            <p:cNvPr id="268" name="모서리가 둥근 직사각형 1">
              <a:extLst>
                <a:ext uri="{FF2B5EF4-FFF2-40B4-BE49-F238E27FC236}">
                  <a16:creationId xmlns:a16="http://schemas.microsoft.com/office/drawing/2014/main" id="{1E2A4FFA-2900-4CD1-B135-54D2A93ED908}"/>
                </a:ext>
              </a:extLst>
            </p:cNvPr>
            <p:cNvSpPr/>
            <p:nvPr/>
          </p:nvSpPr>
          <p:spPr>
            <a:xfrm>
              <a:off x="8148085" y="287453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0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9" name="모서리가 둥근 직사각형 87">
              <a:extLst>
                <a:ext uri="{FF2B5EF4-FFF2-40B4-BE49-F238E27FC236}">
                  <a16:creationId xmlns:a16="http://schemas.microsoft.com/office/drawing/2014/main" id="{3D8AD559-EC32-4456-B474-3863F869D341}"/>
                </a:ext>
              </a:extLst>
            </p:cNvPr>
            <p:cNvSpPr/>
            <p:nvPr/>
          </p:nvSpPr>
          <p:spPr>
            <a:xfrm>
              <a:off x="8148085" y="3407392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0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70" name="모서리가 둥근 직사각형 88">
              <a:extLst>
                <a:ext uri="{FF2B5EF4-FFF2-40B4-BE49-F238E27FC236}">
                  <a16:creationId xmlns:a16="http://schemas.microsoft.com/office/drawing/2014/main" id="{F3E50B86-40CB-4FAE-8068-6634D139743F}"/>
                </a:ext>
              </a:extLst>
            </p:cNvPr>
            <p:cNvSpPr/>
            <p:nvPr/>
          </p:nvSpPr>
          <p:spPr>
            <a:xfrm>
              <a:off x="8148085" y="3925856"/>
              <a:ext cx="216024" cy="144016"/>
            </a:xfrm>
            <a:prstGeom prst="roundRect">
              <a:avLst>
                <a:gd name="adj" fmla="val 42319"/>
              </a:avLst>
            </a:prstGeom>
            <a:grpFill/>
            <a:ln w="31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j-ea"/>
                </a:rPr>
                <a:t>0</a:t>
              </a:r>
              <a:endParaRPr lang="ko-KR" altLang="en-US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4D71937-703B-493D-BB30-59DCC40F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3" y="5968107"/>
            <a:ext cx="8532000" cy="830313"/>
          </a:xfrm>
          <a:prstGeom prst="rect">
            <a:avLst/>
          </a:prstGeom>
        </p:spPr>
      </p:pic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D079E64D-719D-48DE-968F-AD31BFD2806D}"/>
              </a:ext>
            </a:extLst>
          </p:cNvPr>
          <p:cNvGrpSpPr/>
          <p:nvPr/>
        </p:nvGrpSpPr>
        <p:grpSpPr>
          <a:xfrm>
            <a:off x="7929078" y="5085184"/>
            <a:ext cx="648072" cy="839483"/>
            <a:chOff x="4400140" y="5605652"/>
            <a:chExt cx="648072" cy="839483"/>
          </a:xfrm>
        </p:grpSpPr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B1E81D3A-4AC8-4F88-B2FD-2492516079BA}"/>
                </a:ext>
              </a:extLst>
            </p:cNvPr>
            <p:cNvSpPr/>
            <p:nvPr/>
          </p:nvSpPr>
          <p:spPr>
            <a:xfrm>
              <a:off x="4470774" y="5748179"/>
              <a:ext cx="506804" cy="5068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1544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4967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9" name="사각형: 둥근 모서리 328">
              <a:extLst>
                <a:ext uri="{FF2B5EF4-FFF2-40B4-BE49-F238E27FC236}">
                  <a16:creationId xmlns:a16="http://schemas.microsoft.com/office/drawing/2014/main" id="{FCD17C9A-CE3A-4497-B275-1634D2030E43}"/>
                </a:ext>
              </a:extLst>
            </p:cNvPr>
            <p:cNvSpPr/>
            <p:nvPr/>
          </p:nvSpPr>
          <p:spPr>
            <a:xfrm>
              <a:off x="4434420" y="5605652"/>
              <a:ext cx="579512" cy="2088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고객센터</a:t>
              </a:r>
            </a:p>
          </p:txBody>
        </p: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EB2A5EC0-B476-4261-ACF1-E20915F7183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774" y="6409903"/>
              <a:ext cx="50680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DAC1530-F55C-4202-A1C5-82C7D20028DF}"/>
                </a:ext>
              </a:extLst>
            </p:cNvPr>
            <p:cNvSpPr txBox="1"/>
            <p:nvPr/>
          </p:nvSpPr>
          <p:spPr>
            <a:xfrm>
              <a:off x="4400140" y="6229691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고객문의</a:t>
              </a: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C2CC33FE-F884-4DEA-AD31-8028F7D230DC}"/>
              </a:ext>
            </a:extLst>
          </p:cNvPr>
          <p:cNvGraphicFramePr>
            <a:graphicFrameLocks noGrp="1"/>
          </p:cNvGraphicFramePr>
          <p:nvPr/>
        </p:nvGraphicFramePr>
        <p:xfrm>
          <a:off x="2422706" y="1244124"/>
          <a:ext cx="3808134" cy="308742"/>
        </p:xfrm>
        <a:graphic>
          <a:graphicData uri="http://schemas.openxmlformats.org/drawingml/2006/table">
            <a:tbl>
              <a:tblPr/>
              <a:tblGrid>
                <a:gridCol w="1269378">
                  <a:extLst>
                    <a:ext uri="{9D8B030D-6E8A-4147-A177-3AD203B41FA5}">
                      <a16:colId xmlns:a16="http://schemas.microsoft.com/office/drawing/2014/main" val="1741582138"/>
                    </a:ext>
                  </a:extLst>
                </a:gridCol>
                <a:gridCol w="1269378">
                  <a:extLst>
                    <a:ext uri="{9D8B030D-6E8A-4147-A177-3AD203B41FA5}">
                      <a16:colId xmlns:a16="http://schemas.microsoft.com/office/drawing/2014/main" val="688896028"/>
                    </a:ext>
                  </a:extLst>
                </a:gridCol>
                <a:gridCol w="1269378">
                  <a:extLst>
                    <a:ext uri="{9D8B030D-6E8A-4147-A177-3AD203B41FA5}">
                      <a16:colId xmlns:a16="http://schemas.microsoft.com/office/drawing/2014/main" val="2023460628"/>
                    </a:ext>
                  </a:extLst>
                </a:gridCol>
              </a:tblGrid>
              <a:tr h="3087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kern="1200" spc="-15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엠파크허브</a:t>
                      </a:r>
                      <a:endParaRPr lang="ko-KR" altLang="en-US" sz="1050" b="1" kern="1200" spc="-15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spc="-15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엠파크타워</a:t>
                      </a:r>
                      <a:endParaRPr lang="ko-KR" altLang="en-US" sz="1050" kern="1200" spc="-15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spc="-15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엠파크랜드</a:t>
                      </a:r>
                      <a:endParaRPr lang="ko-KR" altLang="en-US" sz="1050" kern="1200" spc="-15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8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674FB-852F-4496-B942-ACF91262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제조사 검색 레이어 기능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CDDC406-305C-4944-9D87-C8687E2D75D4}"/>
              </a:ext>
            </a:extLst>
          </p:cNvPr>
          <p:cNvGraphicFramePr>
            <a:graphicFrameLocks noGrp="1"/>
          </p:cNvGraphicFramePr>
          <p:nvPr/>
        </p:nvGraphicFramePr>
        <p:xfrm>
          <a:off x="2066821" y="932777"/>
          <a:ext cx="1920980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49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573853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86634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모델선택</a:t>
                      </a:r>
                      <a:endParaRPr lang="ko-KR" altLang="en-US" sz="800" b="1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2221A5D-B056-4F03-B8EB-04232CC3BBCC}"/>
              </a:ext>
            </a:extLst>
          </p:cNvPr>
          <p:cNvGraphicFramePr>
            <a:graphicFrameLocks noGrp="1"/>
          </p:cNvGraphicFramePr>
          <p:nvPr/>
        </p:nvGraphicFramePr>
        <p:xfrm>
          <a:off x="3987801" y="932777"/>
          <a:ext cx="1623654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74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477031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43049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세부모델</a:t>
                      </a:r>
                      <a:r>
                        <a:rPr lang="ko-KR" altLang="en-US" sz="800" b="1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1BA0E88-3CE5-42FC-89D0-DCE74DBA511C}"/>
              </a:ext>
            </a:extLst>
          </p:cNvPr>
          <p:cNvGraphicFramePr>
            <a:graphicFrameLocks noGrp="1"/>
          </p:cNvGraphicFramePr>
          <p:nvPr/>
        </p:nvGraphicFramePr>
        <p:xfrm>
          <a:off x="335358" y="932777"/>
          <a:ext cx="1731461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27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521886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82302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제조사선택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DC69C6A-E317-4987-8529-97354E0DBF46}"/>
              </a:ext>
            </a:extLst>
          </p:cNvPr>
          <p:cNvGraphicFramePr>
            <a:graphicFrameLocks noGrp="1"/>
          </p:cNvGraphicFramePr>
          <p:nvPr/>
        </p:nvGraphicFramePr>
        <p:xfrm>
          <a:off x="1752508" y="544488"/>
          <a:ext cx="3509478" cy="369793"/>
        </p:xfrm>
        <a:graphic>
          <a:graphicData uri="http://schemas.openxmlformats.org/drawingml/2006/table">
            <a:tbl>
              <a:tblPr/>
              <a:tblGrid>
                <a:gridCol w="1169826">
                  <a:extLst>
                    <a:ext uri="{9D8B030D-6E8A-4147-A177-3AD203B41FA5}">
                      <a16:colId xmlns:a16="http://schemas.microsoft.com/office/drawing/2014/main" val="1741582138"/>
                    </a:ext>
                  </a:extLst>
                </a:gridCol>
                <a:gridCol w="1169826">
                  <a:extLst>
                    <a:ext uri="{9D8B030D-6E8A-4147-A177-3AD203B41FA5}">
                      <a16:colId xmlns:a16="http://schemas.microsoft.com/office/drawing/2014/main" val="688896028"/>
                    </a:ext>
                  </a:extLst>
                </a:gridCol>
                <a:gridCol w="1169826">
                  <a:extLst>
                    <a:ext uri="{9D8B030D-6E8A-4147-A177-3AD203B41FA5}">
                      <a16:colId xmlns:a16="http://schemas.microsoft.com/office/drawing/2014/main" val="2023460628"/>
                    </a:ext>
                  </a:extLst>
                </a:gridCol>
              </a:tblGrid>
              <a:tr h="3697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u="sng" spc="-150" dirty="0">
                          <a:solidFill>
                            <a:schemeClr val="tx1"/>
                          </a:solidFill>
                        </a:rPr>
                        <a:t>V </a:t>
                      </a:r>
                      <a:r>
                        <a:rPr lang="ko-KR" altLang="en-US" sz="1000" b="1" u="sng" spc="-150" dirty="0">
                          <a:solidFill>
                            <a:schemeClr val="tx1"/>
                          </a:solidFill>
                        </a:rPr>
                        <a:t>모델로 검색하기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가격으로 검색하기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차종으로 검색하기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0164"/>
                  </a:ext>
                </a:extLst>
              </a:tr>
            </a:tbl>
          </a:graphicData>
        </a:graphic>
      </p:graphicFrame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8FE085DF-5895-4E28-A8C4-143438C62922}"/>
              </a:ext>
            </a:extLst>
          </p:cNvPr>
          <p:cNvSpPr/>
          <p:nvPr/>
        </p:nvSpPr>
        <p:spPr>
          <a:xfrm>
            <a:off x="5700454" y="930329"/>
            <a:ext cx="1256256" cy="364391"/>
          </a:xfrm>
          <a:prstGeom prst="roundRect">
            <a:avLst>
              <a:gd name="adj" fmla="val 29088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검색하기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85184E-462A-447F-82D4-757ECF1AE747}"/>
              </a:ext>
            </a:extLst>
          </p:cNvPr>
          <p:cNvSpPr/>
          <p:nvPr/>
        </p:nvSpPr>
        <p:spPr>
          <a:xfrm>
            <a:off x="335984" y="1348704"/>
            <a:ext cx="6620725" cy="16957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CB383D-E6D4-4FF9-8BCF-1736D267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3" y="1545363"/>
            <a:ext cx="2581717" cy="5770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6F25E1-21B6-4935-BC8C-E33A8429B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3" y="2317815"/>
            <a:ext cx="5350334" cy="6213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EECAC8-206B-4340-9DC2-422537677403}"/>
              </a:ext>
            </a:extLst>
          </p:cNvPr>
          <p:cNvSpPr txBox="1"/>
          <p:nvPr/>
        </p:nvSpPr>
        <p:spPr>
          <a:xfrm>
            <a:off x="335358" y="1376628"/>
            <a:ext cx="126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|</a:t>
            </a:r>
            <a:r>
              <a:rPr lang="ko-KR" altLang="en-US" sz="800" b="1" dirty="0"/>
              <a:t>국산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580AC-70EE-4BC5-BD8B-CF842575A4D3}"/>
              </a:ext>
            </a:extLst>
          </p:cNvPr>
          <p:cNvSpPr txBox="1"/>
          <p:nvPr/>
        </p:nvSpPr>
        <p:spPr>
          <a:xfrm>
            <a:off x="335358" y="2137131"/>
            <a:ext cx="126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|</a:t>
            </a:r>
            <a:r>
              <a:rPr lang="ko-KR" altLang="en-US" sz="800" b="1" dirty="0"/>
              <a:t>수입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84806-31C3-4ED2-B41A-ED861BF1FBD0}"/>
              </a:ext>
            </a:extLst>
          </p:cNvPr>
          <p:cNvSpPr txBox="1"/>
          <p:nvPr/>
        </p:nvSpPr>
        <p:spPr>
          <a:xfrm>
            <a:off x="5621352" y="1376628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sp>
        <p:nvSpPr>
          <p:cNvPr id="18" name="이중 물결 17">
            <a:extLst>
              <a:ext uri="{FF2B5EF4-FFF2-40B4-BE49-F238E27FC236}">
                <a16:creationId xmlns:a16="http://schemas.microsoft.com/office/drawing/2014/main" id="{DCC16D5E-DA5D-4BFB-BE81-6124DB092A9A}"/>
              </a:ext>
            </a:extLst>
          </p:cNvPr>
          <p:cNvSpPr/>
          <p:nvPr/>
        </p:nvSpPr>
        <p:spPr>
          <a:xfrm>
            <a:off x="335358" y="2920820"/>
            <a:ext cx="6620725" cy="198980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spc="-150" dirty="0">
                <a:solidFill>
                  <a:schemeClr val="tx1"/>
                </a:solidFill>
                <a:latin typeface="+mj-ea"/>
              </a:rPr>
              <a:t>생 </a:t>
            </a:r>
            <a:r>
              <a:rPr lang="ko-KR" altLang="en-US" sz="900" spc="-150" dirty="0" err="1">
                <a:solidFill>
                  <a:schemeClr val="tx1"/>
                </a:solidFill>
                <a:latin typeface="+mj-ea"/>
              </a:rPr>
              <a:t>략</a:t>
            </a:r>
            <a:endParaRPr lang="ko-KR" altLang="en-US" sz="900" spc="-150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20457BE-A0D0-4C8C-AE8C-6EC385548ED2}"/>
              </a:ext>
            </a:extLst>
          </p:cNvPr>
          <p:cNvGraphicFramePr>
            <a:graphicFrameLocks noGrp="1"/>
          </p:cNvGraphicFramePr>
          <p:nvPr/>
        </p:nvGraphicFramePr>
        <p:xfrm>
          <a:off x="2066821" y="3249835"/>
          <a:ext cx="1920980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49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573853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86634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그랜저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5B18DE8-5346-4E0E-A09A-E59053FC1957}"/>
              </a:ext>
            </a:extLst>
          </p:cNvPr>
          <p:cNvGraphicFramePr>
            <a:graphicFrameLocks noGrp="1"/>
          </p:cNvGraphicFramePr>
          <p:nvPr/>
        </p:nvGraphicFramePr>
        <p:xfrm>
          <a:off x="3987801" y="3249835"/>
          <a:ext cx="1623654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74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477031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43049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세부모델</a:t>
                      </a:r>
                      <a:r>
                        <a:rPr lang="ko-KR" altLang="en-US" sz="800" b="1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F38AE2B-1D24-46D5-B4BD-088EC7F7B06B}"/>
              </a:ext>
            </a:extLst>
          </p:cNvPr>
          <p:cNvGraphicFramePr>
            <a:graphicFrameLocks noGrp="1"/>
          </p:cNvGraphicFramePr>
          <p:nvPr/>
        </p:nvGraphicFramePr>
        <p:xfrm>
          <a:off x="335358" y="3249835"/>
          <a:ext cx="1731461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27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521886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82302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sp>
        <p:nvSpPr>
          <p:cNvPr id="22" name="모서리가 둥근 직사각형 11">
            <a:extLst>
              <a:ext uri="{FF2B5EF4-FFF2-40B4-BE49-F238E27FC236}">
                <a16:creationId xmlns:a16="http://schemas.microsoft.com/office/drawing/2014/main" id="{FC5B7D00-B1BE-4FCB-B01D-A135E3CC6E4C}"/>
              </a:ext>
            </a:extLst>
          </p:cNvPr>
          <p:cNvSpPr/>
          <p:nvPr/>
        </p:nvSpPr>
        <p:spPr>
          <a:xfrm>
            <a:off x="5700454" y="3247387"/>
            <a:ext cx="1256256" cy="364391"/>
          </a:xfrm>
          <a:prstGeom prst="roundRect">
            <a:avLst>
              <a:gd name="adj" fmla="val 29088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>
                <a:solidFill>
                  <a:srgbClr val="FFFF00"/>
                </a:solidFill>
                <a:latin typeface="+mj-ea"/>
              </a:rPr>
              <a:t>1,231</a:t>
            </a:r>
            <a:r>
              <a:rPr lang="ko-KR" altLang="en-US" sz="1000" b="1" dirty="0">
                <a:solidFill>
                  <a:srgbClr val="FFFF00"/>
                </a:solidFill>
                <a:latin typeface="+mj-ea"/>
              </a:rPr>
              <a:t>대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검색하기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489511-2327-4C73-965A-3D4D33EF6556}"/>
              </a:ext>
            </a:extLst>
          </p:cNvPr>
          <p:cNvSpPr/>
          <p:nvPr/>
        </p:nvSpPr>
        <p:spPr>
          <a:xfrm>
            <a:off x="335984" y="3665762"/>
            <a:ext cx="6620725" cy="112668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A63C2-BCE9-40B7-B93B-B1A45B366DE0}"/>
              </a:ext>
            </a:extLst>
          </p:cNvPr>
          <p:cNvSpPr txBox="1"/>
          <p:nvPr/>
        </p:nvSpPr>
        <p:spPr>
          <a:xfrm>
            <a:off x="5621352" y="3705607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725F360-BCB0-4FE4-9569-782FE534C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312"/>
          <a:stretch/>
        </p:blipFill>
        <p:spPr>
          <a:xfrm>
            <a:off x="402173" y="3825191"/>
            <a:ext cx="5989884" cy="819982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ECFE3EA-A5E4-4AF1-A7FC-E1A9FA6296F0}"/>
              </a:ext>
            </a:extLst>
          </p:cNvPr>
          <p:cNvSpPr/>
          <p:nvPr/>
        </p:nvSpPr>
        <p:spPr>
          <a:xfrm rot="5400000">
            <a:off x="2418905" y="2675882"/>
            <a:ext cx="334192" cy="754702"/>
          </a:xfrm>
          <a:prstGeom prst="rightArrow">
            <a:avLst>
              <a:gd name="adj1" fmla="val 6262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700" b="1" dirty="0">
              <a:latin typeface="+mj-ea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8184DE9-8257-4BD2-99AC-65F7418F7B83}"/>
              </a:ext>
            </a:extLst>
          </p:cNvPr>
          <p:cNvGraphicFramePr>
            <a:graphicFrameLocks noGrp="1"/>
          </p:cNvGraphicFramePr>
          <p:nvPr/>
        </p:nvGraphicFramePr>
        <p:xfrm>
          <a:off x="2066821" y="5076716"/>
          <a:ext cx="1920980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49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573853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86634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그랜저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19F7957-6C35-46D0-A2E9-20A486061363}"/>
              </a:ext>
            </a:extLst>
          </p:cNvPr>
          <p:cNvGraphicFramePr>
            <a:graphicFrameLocks noGrp="1"/>
          </p:cNvGraphicFramePr>
          <p:nvPr/>
        </p:nvGraphicFramePr>
        <p:xfrm>
          <a:off x="3987801" y="5076716"/>
          <a:ext cx="1623654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74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477031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43049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그랜저</a:t>
                      </a:r>
                      <a:r>
                        <a:rPr lang="en-US" altLang="ko-KR" sz="800" b="1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IG</a:t>
                      </a:r>
                      <a:endParaRPr lang="ko-KR" altLang="en-US" sz="800" b="1" spc="-1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E96BC73-E52B-4EBE-B548-74CC4BEEFA60}"/>
              </a:ext>
            </a:extLst>
          </p:cNvPr>
          <p:cNvGraphicFramePr>
            <a:graphicFrameLocks noGrp="1"/>
          </p:cNvGraphicFramePr>
          <p:nvPr/>
        </p:nvGraphicFramePr>
        <p:xfrm>
          <a:off x="335358" y="5076716"/>
          <a:ext cx="1731461" cy="35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273">
                  <a:extLst>
                    <a:ext uri="{9D8B030D-6E8A-4147-A177-3AD203B41FA5}">
                      <a16:colId xmlns:a16="http://schemas.microsoft.com/office/drawing/2014/main" val="2063497866"/>
                    </a:ext>
                  </a:extLst>
                </a:gridCol>
                <a:gridCol w="521886">
                  <a:extLst>
                    <a:ext uri="{9D8B030D-6E8A-4147-A177-3AD203B41FA5}">
                      <a16:colId xmlns:a16="http://schemas.microsoft.com/office/drawing/2014/main" val="1132663167"/>
                    </a:ext>
                  </a:extLst>
                </a:gridCol>
                <a:gridCol w="382302">
                  <a:extLst>
                    <a:ext uri="{9D8B030D-6E8A-4147-A177-3AD203B41FA5}">
                      <a16:colId xmlns:a16="http://schemas.microsoft.com/office/drawing/2014/main" val="1925422346"/>
                    </a:ext>
                  </a:extLst>
                </a:gridCol>
              </a:tblGrid>
              <a:tr h="359494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6086"/>
                  </a:ext>
                </a:extLst>
              </a:tr>
            </a:tbl>
          </a:graphicData>
        </a:graphic>
      </p:graphicFrame>
      <p:sp>
        <p:nvSpPr>
          <p:cNvPr id="38" name="모서리가 둥근 직사각형 11">
            <a:extLst>
              <a:ext uri="{FF2B5EF4-FFF2-40B4-BE49-F238E27FC236}">
                <a16:creationId xmlns:a16="http://schemas.microsoft.com/office/drawing/2014/main" id="{83C018F3-B799-47AA-8E42-BF8E516B3553}"/>
              </a:ext>
            </a:extLst>
          </p:cNvPr>
          <p:cNvSpPr/>
          <p:nvPr/>
        </p:nvSpPr>
        <p:spPr>
          <a:xfrm>
            <a:off x="5700454" y="5074268"/>
            <a:ext cx="1256256" cy="364391"/>
          </a:xfrm>
          <a:prstGeom prst="roundRect">
            <a:avLst>
              <a:gd name="adj" fmla="val 29088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>
                <a:solidFill>
                  <a:srgbClr val="FFFF00"/>
                </a:solidFill>
                <a:latin typeface="+mj-ea"/>
              </a:rPr>
              <a:t>231</a:t>
            </a:r>
            <a:r>
              <a:rPr lang="ko-KR" altLang="en-US" sz="1000" b="1" dirty="0">
                <a:solidFill>
                  <a:srgbClr val="FFFF00"/>
                </a:solidFill>
                <a:latin typeface="+mj-ea"/>
              </a:rPr>
              <a:t>대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검색하기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765D44-DE98-4254-875A-946A061E08D0}"/>
              </a:ext>
            </a:extLst>
          </p:cNvPr>
          <p:cNvSpPr/>
          <p:nvPr/>
        </p:nvSpPr>
        <p:spPr>
          <a:xfrm>
            <a:off x="335984" y="5492643"/>
            <a:ext cx="6620725" cy="125676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973FF-1007-4951-A4FE-CB3D2DA3F9D2}"/>
              </a:ext>
            </a:extLst>
          </p:cNvPr>
          <p:cNvSpPr txBox="1"/>
          <p:nvPr/>
        </p:nvSpPr>
        <p:spPr>
          <a:xfrm>
            <a:off x="5621352" y="5532488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sp>
        <p:nvSpPr>
          <p:cNvPr id="43" name="이중 물결 42">
            <a:extLst>
              <a:ext uri="{FF2B5EF4-FFF2-40B4-BE49-F238E27FC236}">
                <a16:creationId xmlns:a16="http://schemas.microsoft.com/office/drawing/2014/main" id="{FB7C9091-0E65-4839-9B20-BC2CD8949D2E}"/>
              </a:ext>
            </a:extLst>
          </p:cNvPr>
          <p:cNvSpPr/>
          <p:nvPr/>
        </p:nvSpPr>
        <p:spPr>
          <a:xfrm>
            <a:off x="335358" y="4665267"/>
            <a:ext cx="6620725" cy="198980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spc="-150" dirty="0">
                <a:solidFill>
                  <a:schemeClr val="tx1"/>
                </a:solidFill>
                <a:latin typeface="+mj-ea"/>
              </a:rPr>
              <a:t>생 </a:t>
            </a:r>
            <a:r>
              <a:rPr lang="ko-KR" altLang="en-US" sz="900" spc="-150" dirty="0" err="1">
                <a:solidFill>
                  <a:schemeClr val="tx1"/>
                </a:solidFill>
                <a:latin typeface="+mj-ea"/>
              </a:rPr>
              <a:t>략</a:t>
            </a:r>
            <a:endParaRPr lang="ko-KR" altLang="en-US" sz="900" spc="-15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AF9B020-099D-40D7-BF4E-9139A50D9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87" y="5569206"/>
            <a:ext cx="5354791" cy="1076913"/>
          </a:xfrm>
          <a:prstGeom prst="rect">
            <a:avLst/>
          </a:prstGeom>
        </p:spPr>
      </p:pic>
      <p:sp>
        <p:nvSpPr>
          <p:cNvPr id="44" name="이중 물결 43">
            <a:extLst>
              <a:ext uri="{FF2B5EF4-FFF2-40B4-BE49-F238E27FC236}">
                <a16:creationId xmlns:a16="http://schemas.microsoft.com/office/drawing/2014/main" id="{D1D992BB-DAE1-41C1-9B63-4313738E86B9}"/>
              </a:ext>
            </a:extLst>
          </p:cNvPr>
          <p:cNvSpPr/>
          <p:nvPr/>
        </p:nvSpPr>
        <p:spPr>
          <a:xfrm>
            <a:off x="335358" y="6590276"/>
            <a:ext cx="6620725" cy="198980"/>
          </a:xfrm>
          <a:prstGeom prst="doubleWave">
            <a:avLst>
              <a:gd name="adj1" fmla="val 6250"/>
              <a:gd name="adj2" fmla="val 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spc="-150" dirty="0">
                <a:solidFill>
                  <a:schemeClr val="tx1"/>
                </a:solidFill>
                <a:latin typeface="+mj-ea"/>
              </a:rPr>
              <a:t>생 </a:t>
            </a:r>
            <a:r>
              <a:rPr lang="ko-KR" altLang="en-US" sz="900" spc="-150" dirty="0" err="1">
                <a:solidFill>
                  <a:schemeClr val="tx1"/>
                </a:solidFill>
                <a:latin typeface="+mj-ea"/>
              </a:rPr>
              <a:t>략</a:t>
            </a:r>
            <a:endParaRPr lang="ko-KR" altLang="en-US" sz="900" spc="-15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8FB2A4-5D56-4031-A11B-F3072B76F47F}"/>
              </a:ext>
            </a:extLst>
          </p:cNvPr>
          <p:cNvSpPr txBox="1"/>
          <p:nvPr/>
        </p:nvSpPr>
        <p:spPr>
          <a:xfrm>
            <a:off x="7116585" y="584607"/>
            <a:ext cx="3262113" cy="53255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b="1" u="sng" spc="-150" dirty="0">
                <a:solidFill>
                  <a:srgbClr val="FF0000"/>
                </a:solidFill>
                <a:latin typeface="+mj-ea"/>
                <a:ea typeface="+mj-ea"/>
              </a:rPr>
              <a:t>메인 </a:t>
            </a:r>
            <a:r>
              <a:rPr lang="en-US" altLang="ko-KR" sz="1200" b="1" u="sng" spc="-150" dirty="0">
                <a:solidFill>
                  <a:srgbClr val="FF0000"/>
                </a:solidFill>
                <a:latin typeface="+mj-ea"/>
                <a:ea typeface="+mj-ea"/>
              </a:rPr>
              <a:t>&gt; </a:t>
            </a:r>
            <a:r>
              <a:rPr lang="ko-KR" altLang="en-US" sz="1200" b="1" u="sng" spc="-150" dirty="0">
                <a:solidFill>
                  <a:srgbClr val="FF0000"/>
                </a:solidFill>
                <a:latin typeface="+mj-ea"/>
                <a:ea typeface="+mj-ea"/>
              </a:rPr>
              <a:t>차량 간편 검색 기능</a:t>
            </a:r>
            <a:endParaRPr lang="en-US" altLang="ko-KR" sz="1050" b="1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b="1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b="1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b="1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b="1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b="1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100" dirty="0">
                <a:solidFill>
                  <a:srgbClr val="FF0000"/>
                </a:solidFill>
                <a:latin typeface="+mn-ea"/>
              </a:rPr>
              <a:t>STEP1 </a:t>
            </a:r>
            <a:r>
              <a:rPr lang="ko-KR" altLang="en-US" sz="1000" b="1" spc="-100" dirty="0">
                <a:solidFill>
                  <a:srgbClr val="FF0000"/>
                </a:solidFill>
                <a:latin typeface="+mn-ea"/>
              </a:rPr>
              <a:t>제조사 선택</a:t>
            </a:r>
            <a:endParaRPr lang="en-US" altLang="ko-KR" sz="1000" b="1" spc="-1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100" dirty="0">
                <a:latin typeface="+mn-ea"/>
              </a:rPr>
              <a:t>→ </a:t>
            </a:r>
            <a:r>
              <a:rPr lang="ko-KR" altLang="en-US" sz="1000" spc="-100" dirty="0" err="1">
                <a:latin typeface="+mn-ea"/>
              </a:rPr>
              <a:t>국산차</a:t>
            </a:r>
            <a:r>
              <a:rPr lang="en-US" altLang="ko-KR" sz="1000" spc="-100" dirty="0">
                <a:latin typeface="+mn-ea"/>
              </a:rPr>
              <a:t>/</a:t>
            </a:r>
            <a:r>
              <a:rPr lang="ko-KR" altLang="en-US" sz="1000" spc="-100" dirty="0" err="1">
                <a:latin typeface="+mn-ea"/>
              </a:rPr>
              <a:t>수입차</a:t>
            </a:r>
            <a:r>
              <a:rPr lang="en-US" altLang="ko-KR" sz="1000" spc="-100" dirty="0">
                <a:latin typeface="+mn-ea"/>
              </a:rPr>
              <a:t>/</a:t>
            </a:r>
            <a:r>
              <a:rPr lang="ko-KR" altLang="en-US" sz="1000" spc="-100" dirty="0">
                <a:latin typeface="+mn-ea"/>
              </a:rPr>
              <a:t>기타 카테고리구분</a:t>
            </a:r>
            <a:endParaRPr lang="en-US" altLang="ko-KR" sz="1000" spc="-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100" dirty="0">
                <a:latin typeface="+mn-ea"/>
              </a:rPr>
              <a:t>→ 각 제조사별 보유 대수 정보 노출</a:t>
            </a:r>
            <a:endParaRPr lang="en-US" altLang="ko-KR" sz="1000" spc="-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100" dirty="0">
                <a:latin typeface="+mn-ea"/>
              </a:rPr>
              <a:t>→ 브랜드 </a:t>
            </a:r>
            <a:r>
              <a:rPr lang="ko-KR" altLang="en-US" sz="1000" spc="-100" dirty="0" err="1">
                <a:latin typeface="+mn-ea"/>
              </a:rPr>
              <a:t>미제공</a:t>
            </a:r>
            <a:r>
              <a:rPr lang="ko-KR" altLang="en-US" sz="1000" spc="-100" dirty="0">
                <a:latin typeface="+mn-ea"/>
              </a:rPr>
              <a:t> 아이콘 디자인 작업 진행 필요</a:t>
            </a:r>
            <a:endParaRPr lang="en-US" altLang="ko-KR" sz="1000" spc="-1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100" dirty="0">
                <a:solidFill>
                  <a:srgbClr val="FF0000"/>
                </a:solidFill>
                <a:latin typeface="+mn-ea"/>
              </a:rPr>
              <a:t>STEP2 </a:t>
            </a:r>
            <a:r>
              <a:rPr lang="ko-KR" altLang="en-US" sz="1000" b="1" spc="-100" dirty="0">
                <a:solidFill>
                  <a:srgbClr val="FF0000"/>
                </a:solidFill>
                <a:latin typeface="+mn-ea"/>
              </a:rPr>
              <a:t>모델선택</a:t>
            </a:r>
            <a:endParaRPr lang="en-US" altLang="ko-KR" sz="1000" b="1" spc="-1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100" dirty="0">
                <a:latin typeface="+mn-ea"/>
              </a:rPr>
              <a:t>→ 제조사의 </a:t>
            </a:r>
            <a:r>
              <a:rPr lang="ko-KR" altLang="en-US" sz="1000" spc="-100" dirty="0" err="1">
                <a:latin typeface="+mn-ea"/>
              </a:rPr>
              <a:t>모델별</a:t>
            </a:r>
            <a:r>
              <a:rPr lang="ko-KR" altLang="en-US" sz="1000" spc="-100" dirty="0">
                <a:latin typeface="+mn-ea"/>
              </a:rPr>
              <a:t> 보유 차량대수 정보 노출</a:t>
            </a:r>
            <a:endParaRPr lang="en-US" altLang="ko-KR" sz="1000" spc="-1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150" dirty="0">
                <a:solidFill>
                  <a:srgbClr val="FF0000"/>
                </a:solidFill>
                <a:latin typeface="+mj-ea"/>
              </a:rPr>
              <a:t>STEP3 </a:t>
            </a:r>
            <a:r>
              <a:rPr lang="ko-KR" altLang="en-US" sz="1000" b="1" spc="-150" dirty="0">
                <a:solidFill>
                  <a:srgbClr val="FF0000"/>
                </a:solidFill>
                <a:latin typeface="+mj-ea"/>
              </a:rPr>
              <a:t>세부모델선택</a:t>
            </a:r>
            <a:endParaRPr lang="en-US" altLang="ko-KR" sz="1000" b="1" spc="-15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100" dirty="0">
                <a:latin typeface="+mn-ea"/>
              </a:rPr>
              <a:t>→ 세부모델별 보유 차량대수 정보 노출</a:t>
            </a:r>
            <a:endParaRPr lang="en-US" altLang="ko-KR" sz="1000" spc="-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100" dirty="0">
                <a:latin typeface="+mn-ea"/>
              </a:rPr>
              <a:t>→ 세부모델 출시연도 정보 제공</a:t>
            </a:r>
            <a:endParaRPr lang="en-US" altLang="ko-KR" sz="1000" spc="-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98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8CBFFF-EBA7-4B1A-949B-B66DCCC2BAEE}"/>
              </a:ext>
            </a:extLst>
          </p:cNvPr>
          <p:cNvSpPr/>
          <p:nvPr/>
        </p:nvSpPr>
        <p:spPr>
          <a:xfrm>
            <a:off x="5180020" y="1987148"/>
            <a:ext cx="2153952" cy="1681106"/>
          </a:xfrm>
          <a:prstGeom prst="rect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82C142-A4AA-4831-B447-4B6752C57DC6}"/>
              </a:ext>
            </a:extLst>
          </p:cNvPr>
          <p:cNvSpPr/>
          <p:nvPr/>
        </p:nvSpPr>
        <p:spPr>
          <a:xfrm>
            <a:off x="5519992" y="4638467"/>
            <a:ext cx="1547689" cy="102942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6294BE-FEFD-4F2B-8BE7-56A6E504FE8A}"/>
              </a:ext>
            </a:extLst>
          </p:cNvPr>
          <p:cNvSpPr/>
          <p:nvPr/>
        </p:nvSpPr>
        <p:spPr>
          <a:xfrm>
            <a:off x="2715162" y="4638520"/>
            <a:ext cx="1547689" cy="765518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F72EEA-E5FC-4184-B3AB-C868BC57522B}"/>
              </a:ext>
            </a:extLst>
          </p:cNvPr>
          <p:cNvSpPr/>
          <p:nvPr/>
        </p:nvSpPr>
        <p:spPr>
          <a:xfrm>
            <a:off x="7995076" y="2742061"/>
            <a:ext cx="1632854" cy="239180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F1F914-190F-4078-A7B7-4975A39BD9AA}"/>
              </a:ext>
            </a:extLst>
          </p:cNvPr>
          <p:cNvSpPr/>
          <p:nvPr/>
        </p:nvSpPr>
        <p:spPr>
          <a:xfrm>
            <a:off x="2715166" y="2758970"/>
            <a:ext cx="1656180" cy="731291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6AFA2-1CBF-4EE6-8D16-5E9FE5098E7B}"/>
              </a:ext>
            </a:extLst>
          </p:cNvPr>
          <p:cNvSpPr/>
          <p:nvPr/>
        </p:nvSpPr>
        <p:spPr>
          <a:xfrm>
            <a:off x="5505027" y="2741928"/>
            <a:ext cx="1559962" cy="51179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EB48B5-3BCA-4E5E-BC4D-8358EFEC7445}"/>
              </a:ext>
            </a:extLst>
          </p:cNvPr>
          <p:cNvSpPr/>
          <p:nvPr/>
        </p:nvSpPr>
        <p:spPr>
          <a:xfrm>
            <a:off x="2715162" y="2220850"/>
            <a:ext cx="1547689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>
                <a:solidFill>
                  <a:schemeClr val="tx1"/>
                </a:solidFill>
                <a:latin typeface="+mn-ea"/>
              </a:rPr>
              <a:t>메인 페이지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633E5-8B98-40DE-9BA0-967E56A73AE0}"/>
              </a:ext>
            </a:extLst>
          </p:cNvPr>
          <p:cNvSpPr txBox="1"/>
          <p:nvPr/>
        </p:nvSpPr>
        <p:spPr>
          <a:xfrm>
            <a:off x="2715162" y="2703352"/>
            <a:ext cx="1763656" cy="8213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홈서비스 컨텐츠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 err="1">
                <a:latin typeface="+mj-ea"/>
                <a:ea typeface="+mj-ea"/>
              </a:rPr>
              <a:t>엠파크캐피탈</a:t>
            </a:r>
            <a:r>
              <a:rPr lang="ko-KR" altLang="en-US" sz="1100" spc="-150" dirty="0">
                <a:latin typeface="+mj-ea"/>
                <a:ea typeface="+mj-ea"/>
              </a:rPr>
              <a:t> 컨텐츠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+mj-ea"/>
              </a:rPr>
              <a:t>UI/UX</a:t>
            </a:r>
            <a:r>
              <a:rPr lang="ko-KR" altLang="en-US" sz="1100" spc="-150" dirty="0">
                <a:latin typeface="+mj-ea"/>
              </a:rPr>
              <a:t> 개선</a:t>
            </a:r>
            <a:r>
              <a:rPr lang="en-US" altLang="ko-KR" sz="1100" spc="-150" dirty="0">
                <a:latin typeface="+mj-ea"/>
              </a:rPr>
              <a:t>, </a:t>
            </a:r>
            <a:r>
              <a:rPr lang="ko-KR" altLang="en-US" sz="1100" spc="-150" dirty="0">
                <a:latin typeface="+mj-ea"/>
              </a:rPr>
              <a:t>메뉴구조 변경</a:t>
            </a:r>
            <a:endParaRPr lang="en-US" altLang="ko-KR" sz="1100" spc="-150" dirty="0"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B213C-C010-401D-8D43-A34BC0384E3D}"/>
              </a:ext>
            </a:extLst>
          </p:cNvPr>
          <p:cNvSpPr txBox="1"/>
          <p:nvPr/>
        </p:nvSpPr>
        <p:spPr>
          <a:xfrm>
            <a:off x="5505027" y="2693935"/>
            <a:ext cx="1763656" cy="567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서비스 소개</a:t>
            </a:r>
            <a:endParaRPr lang="en-US" altLang="ko-KR" sz="1100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홈서비스 차량검색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6F8C0-2ED8-4434-8D89-BC0A234FC2C3}"/>
              </a:ext>
            </a:extLst>
          </p:cNvPr>
          <p:cNvSpPr/>
          <p:nvPr/>
        </p:nvSpPr>
        <p:spPr>
          <a:xfrm>
            <a:off x="3151804" y="2072692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>
                <a:solidFill>
                  <a:schemeClr val="bg1"/>
                </a:solidFill>
                <a:latin typeface="+mn-ea"/>
              </a:rPr>
              <a:t>개선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E2FC50E-954F-4B1F-9185-7F3687320DDC}"/>
              </a:ext>
            </a:extLst>
          </p:cNvPr>
          <p:cNvSpPr/>
          <p:nvPr/>
        </p:nvSpPr>
        <p:spPr>
          <a:xfrm>
            <a:off x="5517304" y="2220850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홈서비스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028913-B4A9-4B43-816F-3B06323E5314}"/>
              </a:ext>
            </a:extLst>
          </p:cNvPr>
          <p:cNvSpPr/>
          <p:nvPr/>
        </p:nvSpPr>
        <p:spPr>
          <a:xfrm>
            <a:off x="5953946" y="2072692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신규메뉴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81ED9-A77F-4B79-BCC0-08D3AEB7C746}"/>
              </a:ext>
            </a:extLst>
          </p:cNvPr>
          <p:cNvSpPr txBox="1"/>
          <p:nvPr/>
        </p:nvSpPr>
        <p:spPr>
          <a:xfrm>
            <a:off x="5517304" y="4601444"/>
            <a:ext cx="1763656" cy="10752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홈서비스 컨텐츠 추가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할부조회 기능 추가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</a:rPr>
              <a:t>차량 정보 고도화</a:t>
            </a:r>
            <a:endParaRPr lang="en-US" altLang="ko-KR" sz="1100" spc="-150" dirty="0"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+mj-ea"/>
              </a:rPr>
              <a:t>UI/UX </a:t>
            </a:r>
            <a:r>
              <a:rPr lang="ko-KR" altLang="en-US" sz="1100" spc="-150" dirty="0">
                <a:latin typeface="+mj-ea"/>
              </a:rPr>
              <a:t>개선</a:t>
            </a:r>
            <a:endParaRPr lang="en-US" altLang="ko-KR" sz="1100" spc="-150" dirty="0">
              <a:latin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01AA36-2EB3-445E-8E73-3C4AECE5A923}"/>
              </a:ext>
            </a:extLst>
          </p:cNvPr>
          <p:cNvSpPr/>
          <p:nvPr/>
        </p:nvSpPr>
        <p:spPr>
          <a:xfrm>
            <a:off x="5517304" y="4110755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 err="1">
                <a:solidFill>
                  <a:schemeClr val="bg1"/>
                </a:solidFill>
                <a:latin typeface="+mn-ea"/>
              </a:rPr>
              <a:t>차량상세</a:t>
            </a:r>
            <a:endParaRPr lang="en-US" altLang="ko-KR" sz="1200" b="1" u="sng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B3CD8D5-3A3E-4F0B-8157-8FF1DD1D8D7A}"/>
              </a:ext>
            </a:extLst>
          </p:cNvPr>
          <p:cNvSpPr/>
          <p:nvPr/>
        </p:nvSpPr>
        <p:spPr>
          <a:xfrm>
            <a:off x="5953946" y="3962597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개선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F294B94-F6B9-4AA8-B5AD-4ADBA3057AC3}"/>
              </a:ext>
            </a:extLst>
          </p:cNvPr>
          <p:cNvSpPr/>
          <p:nvPr/>
        </p:nvSpPr>
        <p:spPr>
          <a:xfrm>
            <a:off x="8001212" y="2220850"/>
            <a:ext cx="1547689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홈서비스 이벤트</a:t>
            </a:r>
            <a:endParaRPr lang="en-US" altLang="ko-KR" sz="1200" b="1" u="sng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2B3DA-5DF4-4540-A28B-A688CECED944}"/>
              </a:ext>
            </a:extLst>
          </p:cNvPr>
          <p:cNvSpPr txBox="1"/>
          <p:nvPr/>
        </p:nvSpPr>
        <p:spPr>
          <a:xfrm>
            <a:off x="7997533" y="2693935"/>
            <a:ext cx="1763656" cy="3135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런칭 이벤트 페이지 오픈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B52C1-C31A-4183-ADB8-1DEFCD7FC54D}"/>
              </a:ext>
            </a:extLst>
          </p:cNvPr>
          <p:cNvSpPr/>
          <p:nvPr/>
        </p:nvSpPr>
        <p:spPr>
          <a:xfrm>
            <a:off x="8437854" y="2072692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런칭 이벤트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21389B8-16F8-4515-AA2E-AB6620D8CC72}"/>
              </a:ext>
            </a:extLst>
          </p:cNvPr>
          <p:cNvSpPr/>
          <p:nvPr/>
        </p:nvSpPr>
        <p:spPr>
          <a:xfrm>
            <a:off x="2715162" y="4110755"/>
            <a:ext cx="1547689" cy="46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u="sng" spc="-100" dirty="0">
                <a:solidFill>
                  <a:schemeClr val="tx1"/>
                </a:solidFill>
                <a:latin typeface="+mn-ea"/>
              </a:rPr>
              <a:t>금융</a:t>
            </a:r>
            <a:r>
              <a:rPr lang="en-US" altLang="ko-KR" sz="1200" b="1" u="sng" spc="-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u="sng" spc="-100" dirty="0" err="1">
                <a:solidFill>
                  <a:schemeClr val="tx1"/>
                </a:solidFill>
                <a:latin typeface="+mn-ea"/>
              </a:rPr>
              <a:t>엠파크캐피탈</a:t>
            </a:r>
            <a:r>
              <a:rPr lang="en-US" altLang="ko-KR" sz="1200" b="1" u="sng" spc="-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0F4B05-A6CC-4F99-8BA8-AB0F8514ACCD}"/>
              </a:ext>
            </a:extLst>
          </p:cNvPr>
          <p:cNvSpPr/>
          <p:nvPr/>
        </p:nvSpPr>
        <p:spPr>
          <a:xfrm>
            <a:off x="3151804" y="3962597"/>
            <a:ext cx="674405" cy="22808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pc="-100" dirty="0">
                <a:solidFill>
                  <a:schemeClr val="bg1"/>
                </a:solidFill>
                <a:latin typeface="+mn-ea"/>
              </a:rPr>
              <a:t>신규메뉴</a:t>
            </a:r>
            <a:endParaRPr lang="en-US" altLang="ko-KR" sz="10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7C044-46E7-48A6-A404-0619C2C6AE15}"/>
              </a:ext>
            </a:extLst>
          </p:cNvPr>
          <p:cNvSpPr txBox="1"/>
          <p:nvPr/>
        </p:nvSpPr>
        <p:spPr>
          <a:xfrm>
            <a:off x="2715162" y="4574444"/>
            <a:ext cx="1763656" cy="8213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u="sng" spc="-150" dirty="0">
                <a:latin typeface="+mj-ea"/>
                <a:ea typeface="+mj-ea"/>
              </a:rPr>
              <a:t>서비스 소개</a:t>
            </a:r>
            <a:endParaRPr lang="en-US" altLang="ko-KR" sz="1100" u="sng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u="sng" spc="-150" dirty="0">
                <a:latin typeface="+mj-ea"/>
                <a:ea typeface="+mj-ea"/>
              </a:rPr>
              <a:t>할부금 차량검색</a:t>
            </a:r>
            <a:endParaRPr lang="en-US" altLang="ko-KR" sz="1100" u="sng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150" dirty="0">
                <a:latin typeface="+mj-ea"/>
                <a:ea typeface="+mj-ea"/>
              </a:rPr>
              <a:t>상담신청</a:t>
            </a:r>
            <a:endParaRPr lang="en-US" altLang="ko-KR" sz="1100" spc="-150" dirty="0">
              <a:latin typeface="+mj-ea"/>
              <a:ea typeface="+mj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FA0199-68E3-4F8C-9D74-055AD80AA74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4262851" y="2454218"/>
            <a:ext cx="1254453" cy="6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AFD0DD-72D9-40E2-BEF6-EB18337C97AE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7064993" y="2454218"/>
            <a:ext cx="936219" cy="6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93BD68-1F01-4B27-88E1-526BC1F64AB3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4262851" y="4344123"/>
            <a:ext cx="1254453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395206B-BC35-495F-8ABD-F45348FBDF2E}"/>
              </a:ext>
            </a:extLst>
          </p:cNvPr>
          <p:cNvCxnSpPr>
            <a:cxnSpLocks/>
          </p:cNvCxnSpPr>
          <p:nvPr/>
        </p:nvCxnSpPr>
        <p:spPr>
          <a:xfrm flipV="1">
            <a:off x="6291149" y="3304440"/>
            <a:ext cx="0" cy="52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3F339B-FA5A-41A0-8067-D9D60B9EE995}"/>
              </a:ext>
            </a:extLst>
          </p:cNvPr>
          <p:cNvCxnSpPr>
            <a:cxnSpLocks/>
          </p:cNvCxnSpPr>
          <p:nvPr/>
        </p:nvCxnSpPr>
        <p:spPr>
          <a:xfrm>
            <a:off x="3483585" y="3553306"/>
            <a:ext cx="0" cy="3462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0B329E83-A941-4996-BF7A-5CDE3A106FE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262851" y="2454850"/>
            <a:ext cx="1254453" cy="18892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1BC7BC-4C64-4AB6-A919-2F5CEA4FBF29}"/>
              </a:ext>
            </a:extLst>
          </p:cNvPr>
          <p:cNvSpPr txBox="1"/>
          <p:nvPr/>
        </p:nvSpPr>
        <p:spPr>
          <a:xfrm>
            <a:off x="5207664" y="3886979"/>
            <a:ext cx="834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>
                <a:solidFill>
                  <a:srgbClr val="FF0000"/>
                </a:solidFill>
              </a:rPr>
              <a:t>#</a:t>
            </a:r>
            <a:r>
              <a:rPr lang="ko-KR" altLang="en-US" sz="1100" b="1" i="1" dirty="0">
                <a:solidFill>
                  <a:srgbClr val="FF0000"/>
                </a:solidFill>
              </a:rPr>
              <a:t>최종목표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21B368-2290-440C-8159-A14B72BDE937}"/>
              </a:ext>
            </a:extLst>
          </p:cNvPr>
          <p:cNvSpPr/>
          <p:nvPr/>
        </p:nvSpPr>
        <p:spPr>
          <a:xfrm>
            <a:off x="2479164" y="522376"/>
            <a:ext cx="7233672" cy="8787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02_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홈서비스 신규 서비스 메뉴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759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3175">
          <a:solidFill>
            <a:schemeClr val="tx1"/>
          </a:solidFill>
        </a:ln>
      </a:spPr>
      <a:bodyPr wrap="none" rtlCol="0" anchor="ctr">
        <a:noAutofit/>
      </a:bodyPr>
      <a:lstStyle>
        <a:defPPr algn="ctr">
          <a:defRPr sz="700" b="1" dirty="0" smtClean="0">
            <a:latin typeface="+mj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EF2E5E210ECD44B0497288D05D03A5" ma:contentTypeVersion="10" ma:contentTypeDescription="새 문서를 만듭니다." ma:contentTypeScope="" ma:versionID="759bfd0290fe738712004248265719ed">
  <xsd:schema xmlns:xsd="http://www.w3.org/2001/XMLSchema" xmlns:xs="http://www.w3.org/2001/XMLSchema" xmlns:p="http://schemas.microsoft.com/office/2006/metadata/properties" xmlns:ns3="69c48f8b-660f-452d-8dc5-4444e90fcf89" xmlns:ns4="7b0a3389-0601-4b28-b0fe-fc333c9aff09" targetNamespace="http://schemas.microsoft.com/office/2006/metadata/properties" ma:root="true" ma:fieldsID="f612e3c7987d752f670748c3dcbb854a" ns3:_="" ns4:_="">
    <xsd:import namespace="69c48f8b-660f-452d-8dc5-4444e90fcf89"/>
    <xsd:import namespace="7b0a3389-0601-4b28-b0fe-fc333c9aff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48f8b-660f-452d-8dc5-4444e90fc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a3389-0601-4b28-b0fe-fc333c9aff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E6E15F-D861-4C25-88F2-F453A79AAD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3D710A-D0B1-4BEF-BB0E-03CA14CD6861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b0a3389-0601-4b28-b0fe-fc333c9aff09"/>
    <ds:schemaRef ds:uri="69c48f8b-660f-452d-8dc5-4444e90fcf8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2015EE7-103C-4731-BB8E-3B03AFDA38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c48f8b-660f-452d-8dc5-4444e90fcf89"/>
    <ds:schemaRef ds:uri="7b0a3389-0601-4b28-b0fe-fc333c9aff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302017</TotalTime>
  <Words>6258</Words>
  <Application>Microsoft Office PowerPoint</Application>
  <PresentationFormat>와이드스크린</PresentationFormat>
  <Paragraphs>2656</Paragraphs>
  <Slides>43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KBFGDisplayB</vt:lpstr>
      <vt:lpstr>KBFGTextM</vt:lpstr>
      <vt:lpstr>Noto Sans Korean</vt:lpstr>
      <vt:lpstr>NotoSansKR</vt:lpstr>
      <vt:lpstr>맑은 고딕</vt:lpstr>
      <vt:lpstr>Arial</vt:lpstr>
      <vt:lpstr>Wingdings</vt:lpstr>
      <vt:lpstr>Office 테마</vt:lpstr>
      <vt:lpstr>PowerPoint 프레젠테이션</vt:lpstr>
      <vt:lpstr>Update History</vt:lpstr>
      <vt:lpstr>홈서비스 기능정의서(PC/Mobile) 1차 – 7월17일 / 2차 – 8월14일</vt:lpstr>
      <vt:lpstr>PowerPoint 프레젠테이션</vt:lpstr>
      <vt:lpstr>메인</vt:lpstr>
      <vt:lpstr>메인</vt:lpstr>
      <vt:lpstr>메인</vt:lpstr>
      <vt:lpstr>메인 &gt; 제조사 검색 레이어 기능</vt:lpstr>
      <vt:lpstr>PowerPoint 프레젠테이션</vt:lpstr>
      <vt:lpstr>홈서비스 &gt; 홈서비스 차량검색</vt:lpstr>
      <vt:lpstr>홈서비스 &gt; 서비스안내</vt:lpstr>
      <vt:lpstr>PowerPoint 프레젠테이션</vt:lpstr>
      <vt:lpstr>홈서비스 이벤트 참여 페이지</vt:lpstr>
      <vt:lpstr>홈서비스 이벤트 참여 페이지</vt:lpstr>
      <vt:lpstr>홈서비스 이벤트 이미지 작업</vt:lpstr>
      <vt:lpstr>PowerPoint 프레젠테이션</vt:lpstr>
      <vt:lpstr>금융 &gt; 상품안내</vt:lpstr>
      <vt:lpstr>금융 &gt; 월 할부금으로 차량검색</vt:lpstr>
      <vt:lpstr>PowerPoint 프레젠테이션</vt:lpstr>
      <vt:lpstr>내차구매 &gt; 전체차량 &gt; 차량상세</vt:lpstr>
      <vt:lpstr>내차구매 &gt; 전체차량 &gt; 차량상세</vt:lpstr>
      <vt:lpstr>내차구매 &gt; 전체차량 &gt; 차량상세</vt:lpstr>
      <vt:lpstr>내차구매 &gt; 전체차량 &gt; 차량상세</vt:lpstr>
      <vt:lpstr>내차구매 &gt; 전체차량 &gt; 차량상세</vt:lpstr>
      <vt:lpstr>내차구매 &gt; 전체차량 &gt; 차량상세</vt:lpstr>
      <vt:lpstr>내차구매 &gt; 전체차량 &gt; 차량상세</vt:lpstr>
      <vt:lpstr>내차구매 &gt; 전체차량 &gt; 차량상세</vt:lpstr>
      <vt:lpstr>내차구매 &gt; 전체차량 &gt; 차량상세</vt:lpstr>
      <vt:lpstr>내차구매 &gt; 전체차량 &gt; 차량상세 &gt; 방문예약 신청</vt:lpstr>
      <vt:lpstr>내차구매 &gt; 전체차량 &gt; 차량상세 &gt; 방문예약 신청</vt:lpstr>
      <vt:lpstr>내차구매 &gt; 전체차량, 추천테마</vt:lpstr>
      <vt:lpstr>내차구매 &gt; 전체차량 &gt; 차량상세</vt:lpstr>
      <vt:lpstr>내차구매 &gt; 추천테마</vt:lpstr>
      <vt:lpstr>기타</vt:lpstr>
      <vt:lpstr>마이페이지 &gt; 관심차량</vt:lpstr>
      <vt:lpstr>퀵 메뉴 &gt; 영역 개선</vt:lpstr>
      <vt:lpstr>퀵 메뉴 &gt; 최근 본 차량</vt:lpstr>
      <vt:lpstr>마이페이지 &gt; 회원정보 수정</vt:lpstr>
      <vt:lpstr>로그인</vt:lpstr>
      <vt:lpstr>회원가입</vt:lpstr>
      <vt:lpstr>아이디/비밀번호 찾기(SNS 계정의 경우 아이디/비밀번호 찾기 불가능)</vt:lpstr>
      <vt:lpstr>단지안내 &gt; 단지소개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이제훈</dc:creator>
  <cp:lastModifiedBy>JeaHun Lee 이제훈</cp:lastModifiedBy>
  <cp:revision>2695</cp:revision>
  <cp:lastPrinted>2017-07-13T06:23:37Z</cp:lastPrinted>
  <dcterms:created xsi:type="dcterms:W3CDTF">2016-08-23T05:15:43Z</dcterms:created>
  <dcterms:modified xsi:type="dcterms:W3CDTF">2020-06-22T08:23:40Z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0x0101007EEF2E5E210ECD44B0497288D05D03A5</vt:lpwstr>
  </property>
</Properties>
</file>