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8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20000"/>
    <p:restoredTop sz="95658"/>
  </p:normalViewPr>
  <p:slideViewPr>
    <p:cSldViewPr snapToGrid="0">
      <p:cViewPr varScale="1">
        <p:scale>
          <a:sx n="85" d="100"/>
          <a:sy n="85" d="100"/>
        </p:scale>
        <p:origin x="1746" y="2028"/>
      </p:cViewPr>
      <p:guideLst>
        <p:guide orient="horz" pos="2158"/>
        <p:guide pos="3838"/>
        <p:guide pos="83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23025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6eb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285750" y="238616"/>
            <a:ext cx="11620500" cy="6381750"/>
          </a:xfrm>
          <a:prstGeom prst="roundRect">
            <a:avLst>
              <a:gd name="adj" fmla="val 2339"/>
            </a:avLst>
          </a:prstGeom>
          <a:solidFill>
            <a:srgbClr val="ffffff"/>
          </a:solidFill>
          <a:ln>
            <a:noFill/>
          </a:ln>
          <a:effectLst>
            <a:outerShdw blurRad="190500" dist="38100" dir="5400000" algn="t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r>
              <a:rPr lang="ko-KR" altLang="en-US" sz="5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팀 프로젝트 기획서</a:t>
            </a:r>
            <a:endParaRPr lang="ko-KR" altLang="en-US" sz="4300" i="1" kern="0">
              <a:solidFill>
                <a:prstClr val="black">
                  <a:lumMod val="65000"/>
                  <a:lumOff val="35000"/>
                </a:prstClr>
              </a:solidFill>
              <a:latin typeface="나눔스퀘어 Bold"/>
              <a:ea typeface="나눔스퀘어 Bold"/>
            </a:endParaRPr>
          </a:p>
          <a:p>
            <a:pPr algn="ctr">
              <a:lnSpc>
                <a:spcPct val="150000"/>
              </a:lnSpc>
              <a:defRPr lang="ko-KR"/>
            </a:pPr>
            <a:endParaRPr lang="en-US" altLang="ko-KR" sz="900" kern="0">
              <a:solidFill>
                <a:prstClr val="black">
                  <a:lumMod val="50000"/>
                  <a:lumOff val="50000"/>
                </a:prstClr>
              </a:solidFill>
              <a:latin typeface="나눔스퀘어 Bold"/>
              <a:ea typeface="나눔스퀘어 Bold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85750" y="238616"/>
            <a:ext cx="11620500" cy="62864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 algn="ctr">
              <a:defRPr lang="ko-KR"/>
            </a:pP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자바(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JAVA)</a:t>
            </a: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기반 스프링 응용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SW</a:t>
            </a: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개발자 양성과정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A2</a:t>
            </a:r>
            <a:endParaRPr lang="en-US" altLang="ko-KR" sz="2000" b="1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8929688" y="5369718"/>
            <a:ext cx="2546507" cy="695802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 lang="ko-KR" altLang="en-US"/>
            </a:pPr>
            <a:r>
              <a:rPr lang="ko-KR" altLang="en-US" sz="2000" i="1">
                <a:latin typeface="나눔스퀘어 Bold"/>
                <a:ea typeface="나눔스퀘어 Bold"/>
              </a:rPr>
              <a:t>박영근 홍종표 황은지</a:t>
            </a:r>
            <a:endParaRPr lang="ko-KR" altLang="en-US" sz="2000" i="1">
              <a:latin typeface="나눔스퀘어 Bold"/>
              <a:ea typeface="나눔스퀘어 Bold"/>
            </a:endParaRPr>
          </a:p>
          <a:p>
            <a:pPr algn="r">
              <a:defRPr lang="ko-KR" altLang="en-US"/>
            </a:pPr>
            <a:r>
              <a:rPr lang="ko-KR" altLang="en-US" sz="2000" i="1">
                <a:latin typeface="나눔스퀘어 Bold"/>
                <a:ea typeface="나눔스퀘어 Bold"/>
              </a:rPr>
              <a:t>정병현 마예은</a:t>
            </a:r>
            <a:endParaRPr lang="ko-KR" altLang="en-US" sz="2000" i="1">
              <a:latin typeface="나눔스퀘어 Bold"/>
              <a:ea typeface="나눔스퀘어 Bold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메인페이지 - 로그인 상태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925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8078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1690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5925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88078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1690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55" name=""/>
          <p:cNvSpPr txBox="1"/>
          <p:nvPr/>
        </p:nvSpPr>
        <p:spPr>
          <a:xfrm>
            <a:off x="165455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커피1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683108" y="4012406"/>
            <a:ext cx="742207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커피2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71220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커피3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5455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커피4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683376" y="5881687"/>
            <a:ext cx="741404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커피5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71220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커피6</a:t>
            </a:r>
            <a:endParaRPr lang="ko-KR" altLang="en-US">
              <a:latin typeface="나눔스퀘어"/>
              <a:ea typeface="나눔스퀘어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812934" y="1223886"/>
            <a:ext cx="324000" cy="324000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277280" y="1223886"/>
            <a:ext cx="324000" cy="324000"/>
          </a:xfrm>
          <a:prstGeom prst="rect">
            <a:avLst/>
          </a:prstGeom>
        </p:spPr>
      </p:pic>
      <p:sp>
        <p:nvSpPr>
          <p:cNvPr id="64" name=""/>
          <p:cNvSpPr txBox="1"/>
          <p:nvPr/>
        </p:nvSpPr>
        <p:spPr>
          <a:xfrm>
            <a:off x="6737985" y="1228485"/>
            <a:ext cx="887729" cy="31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로그아웃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5790008" y="938209"/>
            <a:ext cx="39743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6264023" y="938209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6964111" y="938209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9"/>
            <a:ext cx="3459718" cy="97917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[마이페이지]로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[장바구니]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로그아웃 기능 실행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74" name=""/>
          <p:cNvGraphicFramePr>
            <a:graphicFrameLocks noGrp="1"/>
          </p:cNvGraphicFramePr>
          <p:nvPr/>
        </p:nvGraphicFramePr>
        <p:xfrm>
          <a:off x="550664" y="1762863"/>
          <a:ext cx="7002855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780"/>
                <a:gridCol w="1163955"/>
                <a:gridCol w="1167780"/>
                <a:gridCol w="1167780"/>
                <a:gridCol w="1167780"/>
                <a:gridCol w="1167780"/>
              </a:tblGrid>
              <a:tr h="3351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Non-Coffee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Tea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Desert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atc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345281" y="3115235"/>
            <a:ext cx="7417440" cy="2297204"/>
          </a:xfrm>
          <a:prstGeom prst="rect">
            <a:avLst/>
          </a:prstGeom>
          <a:solidFill>
            <a:srgbClr val="94aad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푸터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8" name=""/>
          <p:cNvSpPr txBox="1"/>
          <p:nvPr/>
        </p:nvSpPr>
        <p:spPr>
          <a:xfrm>
            <a:off x="8233172" y="1238249"/>
            <a:ext cx="3459718" cy="97917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클릭 시 [이용약관] 노출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클릭 시 [개인정보취급방침] 노출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클릭 시 깃허브 주소로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7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1" name=""/>
          <p:cNvSpPr/>
          <p:nvPr/>
        </p:nvSpPr>
        <p:spPr>
          <a:xfrm>
            <a:off x="899545" y="3438525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899545" y="4146176"/>
            <a:ext cx="6308912" cy="8239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600" b="1">
                <a:latin typeface="나눔스퀘어"/>
                <a:ea typeface="나눔스퀘어"/>
              </a:rPr>
              <a:t>주식회사 </a:t>
            </a:r>
            <a:r>
              <a:rPr lang="en-US" altLang="ko-KR" sz="1600" b="1">
                <a:latin typeface="나눔스퀘어"/>
                <a:ea typeface="나눔스퀘어"/>
              </a:rPr>
              <a:t>OOOO</a:t>
            </a:r>
            <a:r>
              <a:rPr lang="ko-KR" altLang="en-US" sz="1600">
                <a:latin typeface="나눔스퀘어"/>
                <a:ea typeface="나눔스퀘어"/>
              </a:rPr>
              <a:t>     대표자 홍길동     본사대표번호 032-123-1234</a:t>
            </a:r>
            <a:endParaRPr lang="ko-KR" altLang="en-US" sz="1600">
              <a:latin typeface="나눔스퀘어"/>
              <a:ea typeface="나눔스퀘어"/>
            </a:endParaRPr>
          </a:p>
          <a:p>
            <a:pPr>
              <a:defRPr lang="ko-KR" altLang="en-US"/>
            </a:pPr>
            <a:r>
              <a:rPr lang="ko-KR" altLang="en-US" sz="1600">
                <a:latin typeface="나눔스퀘어"/>
                <a:ea typeface="나눔스퀘어"/>
              </a:rPr>
              <a:t>사업자등록번호 123-45-67890      인천광역시 부평구 </a:t>
            </a:r>
            <a:r>
              <a:rPr lang="en-US" altLang="ko-KR" sz="1600">
                <a:latin typeface="나눔스퀘어"/>
                <a:ea typeface="나눔스퀘어"/>
              </a:rPr>
              <a:t>OO</a:t>
            </a:r>
            <a:r>
              <a:rPr lang="ko-KR" altLang="en-US" sz="1600">
                <a:latin typeface="나눔스퀘어"/>
                <a:ea typeface="나눔스퀘어"/>
              </a:rPr>
              <a:t>로 123</a:t>
            </a:r>
            <a:endParaRPr lang="ko-KR" altLang="en-US" sz="1600">
              <a:latin typeface="나눔스퀘어"/>
              <a:ea typeface="나눔스퀘어"/>
            </a:endParaRPr>
          </a:p>
          <a:p>
            <a:pPr>
              <a:defRPr lang="ko-KR" altLang="en-US"/>
            </a:pPr>
            <a:r>
              <a:rPr lang="ko-KR" altLang="en-US" sz="1600">
                <a:latin typeface="나눔스퀘어"/>
                <a:ea typeface="나눔스퀘어"/>
              </a:rPr>
              <a:t>개인정보보호 관리책임자 김이름</a:t>
            </a:r>
            <a:endParaRPr lang="ko-KR" altLang="en-US" sz="1600">
              <a:latin typeface="나눔스퀘어"/>
              <a:ea typeface="나눔스퀘어"/>
            </a:endParaRPr>
          </a:p>
        </p:txBody>
      </p:sp>
      <p:sp>
        <p:nvSpPr>
          <p:cNvPr id="85" name=""/>
          <p:cNvSpPr/>
          <p:nvPr/>
        </p:nvSpPr>
        <p:spPr>
          <a:xfrm>
            <a:off x="345281" y="2494429"/>
            <a:ext cx="7417440" cy="6387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           이용약관	개인정보취급방침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69129" y="3454837"/>
            <a:ext cx="396000" cy="396000"/>
          </a:xfrm>
          <a:prstGeom prst="rect">
            <a:avLst/>
          </a:prstGeom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60665" y="3454837"/>
            <a:ext cx="396000" cy="396000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52200" y="3454837"/>
            <a:ext cx="396000" cy="396000"/>
          </a:xfrm>
          <a:prstGeom prst="rect">
            <a:avLst/>
          </a:prstGeom>
        </p:spPr>
      </p:pic>
      <p:sp>
        <p:nvSpPr>
          <p:cNvPr id="91" name=""/>
          <p:cNvSpPr txBox="1"/>
          <p:nvPr/>
        </p:nvSpPr>
        <p:spPr>
          <a:xfrm>
            <a:off x="612380" y="2630201"/>
            <a:ext cx="39850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888382" y="263020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3075645" y="3176110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회원가입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회원가입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30556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아이디가 기존 회원의 아이디와중복되는지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비밀번호와 비밀번호확인 값이 일치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하는지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이메일의 형식이 올바른지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휴대전화번호의 형식이 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올바른지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나눔스퀘어"/>
                <a:ea typeface="나눔스퀘어"/>
              </a:rPr>
              <a:t>API</a:t>
            </a: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 기능을 활용한 주소 검색 기능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  <a:t>회원가입 성공 시 [로그인] 페이지로 이동</a:t>
            </a:r>
            <a:endParaRPr lang="ko-KR" altLang="en-US" sz="1500" b="0" spc="-1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pSp>
        <p:nvGrpSpPr>
          <p:cNvPr id="92" name=""/>
          <p:cNvGrpSpPr/>
          <p:nvPr/>
        </p:nvGrpSpPr>
        <p:grpSpPr>
          <a:xfrm rot="0">
            <a:off x="1642110" y="2273855"/>
            <a:ext cx="2748915" cy="317183"/>
            <a:chOff x="1642110" y="2502455"/>
            <a:chExt cx="2748915" cy="317183"/>
          </a:xfrm>
        </p:grpSpPr>
        <p:sp>
          <p:nvSpPr>
            <p:cNvPr id="69" name=""/>
            <p:cNvSpPr txBox="1"/>
            <p:nvPr/>
          </p:nvSpPr>
          <p:spPr>
            <a:xfrm>
              <a:off x="1642110" y="2502455"/>
              <a:ext cx="706755" cy="31718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아이디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2432447" y="2506265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5" name=""/>
          <p:cNvGrpSpPr/>
          <p:nvPr/>
        </p:nvGrpSpPr>
        <p:grpSpPr>
          <a:xfrm rot="0">
            <a:off x="1813560" y="3829882"/>
            <a:ext cx="2577465" cy="317183"/>
            <a:chOff x="1813560" y="3963232"/>
            <a:chExt cx="2577465" cy="317183"/>
          </a:xfrm>
        </p:grpSpPr>
        <p:sp>
          <p:nvSpPr>
            <p:cNvPr id="75" name=""/>
            <p:cNvSpPr txBox="1"/>
            <p:nvPr/>
          </p:nvSpPr>
          <p:spPr>
            <a:xfrm>
              <a:off x="1813560" y="3963232"/>
              <a:ext cx="535305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이름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2432447" y="3967042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" name=""/>
          <p:cNvGrpSpPr/>
          <p:nvPr/>
        </p:nvGrpSpPr>
        <p:grpSpPr>
          <a:xfrm rot="0">
            <a:off x="1127760" y="3295331"/>
            <a:ext cx="3263265" cy="318374"/>
            <a:chOff x="1127760" y="3476306"/>
            <a:chExt cx="3263265" cy="318374"/>
          </a:xfrm>
        </p:grpSpPr>
        <p:sp>
          <p:nvSpPr>
            <p:cNvPr id="78" name=""/>
            <p:cNvSpPr txBox="1"/>
            <p:nvPr/>
          </p:nvSpPr>
          <p:spPr>
            <a:xfrm>
              <a:off x="1127760" y="3476306"/>
              <a:ext cx="1221105" cy="318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비밀번호확인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2432447" y="3480116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3" name=""/>
          <p:cNvGrpSpPr/>
          <p:nvPr/>
        </p:nvGrpSpPr>
        <p:grpSpPr>
          <a:xfrm rot="0">
            <a:off x="1470660" y="2760780"/>
            <a:ext cx="2920365" cy="317183"/>
            <a:chOff x="1470660" y="2989380"/>
            <a:chExt cx="2920365" cy="317183"/>
          </a:xfrm>
        </p:grpSpPr>
        <p:sp>
          <p:nvSpPr>
            <p:cNvPr id="81" name=""/>
            <p:cNvSpPr txBox="1"/>
            <p:nvPr/>
          </p:nvSpPr>
          <p:spPr>
            <a:xfrm>
              <a:off x="1470660" y="2989380"/>
              <a:ext cx="878205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비밀번호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2432447" y="299319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" name=""/>
          <p:cNvGrpSpPr/>
          <p:nvPr/>
        </p:nvGrpSpPr>
        <p:grpSpPr>
          <a:xfrm rot="0">
            <a:off x="1813560" y="5433535"/>
            <a:ext cx="2577465" cy="317660"/>
            <a:chOff x="1813560" y="5424010"/>
            <a:chExt cx="2577465" cy="317660"/>
          </a:xfrm>
        </p:grpSpPr>
        <p:sp>
          <p:nvSpPr>
            <p:cNvPr id="84" name=""/>
            <p:cNvSpPr txBox="1"/>
            <p:nvPr/>
          </p:nvSpPr>
          <p:spPr>
            <a:xfrm>
              <a:off x="1813560" y="5424010"/>
              <a:ext cx="535305" cy="3176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주소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2432447" y="542782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7" name=""/>
          <p:cNvGrpSpPr/>
          <p:nvPr/>
        </p:nvGrpSpPr>
        <p:grpSpPr>
          <a:xfrm rot="0">
            <a:off x="1127760" y="4898983"/>
            <a:ext cx="3263265" cy="318812"/>
            <a:chOff x="1127760" y="4937083"/>
            <a:chExt cx="3263265" cy="318812"/>
          </a:xfrm>
        </p:grpSpPr>
        <p:sp>
          <p:nvSpPr>
            <p:cNvPr id="87" name=""/>
            <p:cNvSpPr txBox="1"/>
            <p:nvPr/>
          </p:nvSpPr>
          <p:spPr>
            <a:xfrm>
              <a:off x="1127760" y="4937083"/>
              <a:ext cx="1221105" cy="31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휴대전화번호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2432447" y="4940894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/>
        </p:nvGrpSpPr>
        <p:grpSpPr>
          <a:xfrm rot="0">
            <a:off x="1642110" y="4364433"/>
            <a:ext cx="2748915" cy="319962"/>
            <a:chOff x="1642110" y="4450158"/>
            <a:chExt cx="2748915" cy="319962"/>
          </a:xfrm>
        </p:grpSpPr>
        <p:sp>
          <p:nvSpPr>
            <p:cNvPr id="90" name=""/>
            <p:cNvSpPr txBox="1"/>
            <p:nvPr/>
          </p:nvSpPr>
          <p:spPr>
            <a:xfrm>
              <a:off x="1642110" y="4450158"/>
              <a:ext cx="706755" cy="319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이메일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2432447" y="4453968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" name=""/>
          <p:cNvSpPr/>
          <p:nvPr/>
        </p:nvSpPr>
        <p:spPr>
          <a:xfrm>
            <a:off x="4572000" y="2271712"/>
            <a:ext cx="1142999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중복확인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00" name=""/>
          <p:cNvSpPr/>
          <p:nvPr/>
        </p:nvSpPr>
        <p:spPr>
          <a:xfrm>
            <a:off x="4572000" y="5412581"/>
            <a:ext cx="1142999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검색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01" name=""/>
          <p:cNvSpPr/>
          <p:nvPr/>
        </p:nvSpPr>
        <p:spPr>
          <a:xfrm>
            <a:off x="2987536" y="5955507"/>
            <a:ext cx="2107406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가입하기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2372915" y="3576639"/>
            <a:ext cx="1942861" cy="2600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비밀번호가 일치하지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5684162" y="2231230"/>
            <a:ext cx="39850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4353116" y="3273980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4353116" y="431006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4353116" y="4848223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5680763" y="5379242"/>
            <a:ext cx="401902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2372915" y="4633914"/>
            <a:ext cx="2100025" cy="260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이메일 형식이 올바르지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2372915" y="5183982"/>
            <a:ext cx="2481025" cy="26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휴대전화번호 형식이 올바르지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5076071" y="5938836"/>
            <a:ext cx="399375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⑥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로그인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로그인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5697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로그인 기능 실행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[아이디 찾기]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[비밀번호 찾기]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[회원가입]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pSp>
        <p:nvGrpSpPr>
          <p:cNvPr id="111" name=""/>
          <p:cNvGrpSpPr/>
          <p:nvPr/>
        </p:nvGrpSpPr>
        <p:grpSpPr>
          <a:xfrm rot="0">
            <a:off x="2581057" y="2683430"/>
            <a:ext cx="2920365" cy="851733"/>
            <a:chOff x="1470660" y="2273855"/>
            <a:chExt cx="2920365" cy="851733"/>
          </a:xfrm>
        </p:grpSpPr>
        <p:grpSp>
          <p:nvGrpSpPr>
            <p:cNvPr id="92" name=""/>
            <p:cNvGrpSpPr/>
            <p:nvPr/>
          </p:nvGrpSpPr>
          <p:grpSpPr>
            <a:xfrm rot="0">
              <a:off x="1642110" y="2273855"/>
              <a:ext cx="2748915" cy="317183"/>
              <a:chOff x="1642110" y="2502455"/>
              <a:chExt cx="2748915" cy="317183"/>
            </a:xfrm>
          </p:grpSpPr>
          <p:sp>
            <p:nvSpPr>
              <p:cNvPr id="69" name=""/>
              <p:cNvSpPr txBox="1"/>
              <p:nvPr/>
            </p:nvSpPr>
            <p:spPr>
              <a:xfrm>
                <a:off x="1642110" y="2502455"/>
                <a:ext cx="706755" cy="317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algn="r">
                  <a:defRPr lang="ko-KR" altLang="en-US"/>
                </a:pPr>
                <a:r>
                  <a:rPr lang="ko-KR" altLang="en-US" sz="1500">
                    <a:latin typeface="나눔스퀘어"/>
                    <a:ea typeface="나눔스퀘어"/>
                  </a:rPr>
                  <a:t>아이디</a:t>
                </a:r>
                <a:endParaRPr lang="ko-KR" altLang="en-US" sz="1500">
                  <a:latin typeface="나눔스퀘어"/>
                  <a:ea typeface="나눔스퀘어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2432447" y="2506265"/>
                <a:ext cx="1958578" cy="309562"/>
              </a:xfrm>
              <a:prstGeom prst="rect">
                <a:avLst/>
              </a:prstGeom>
              <a:noFill/>
              <a:ln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93" name=""/>
            <p:cNvGrpSpPr/>
            <p:nvPr/>
          </p:nvGrpSpPr>
          <p:grpSpPr>
            <a:xfrm rot="0">
              <a:off x="1470660" y="2808405"/>
              <a:ext cx="2920365" cy="317183"/>
              <a:chOff x="1470660" y="2989380"/>
              <a:chExt cx="2920365" cy="317183"/>
            </a:xfrm>
          </p:grpSpPr>
          <p:sp>
            <p:nvSpPr>
              <p:cNvPr id="81" name=""/>
              <p:cNvSpPr txBox="1"/>
              <p:nvPr/>
            </p:nvSpPr>
            <p:spPr>
              <a:xfrm>
                <a:off x="1470660" y="2989380"/>
                <a:ext cx="878205" cy="317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>
                  <a:defRPr lang="ko-KR" altLang="en-US"/>
                </a:pPr>
                <a:r>
                  <a:rPr lang="ko-KR" altLang="en-US" sz="1500">
                    <a:latin typeface="나눔스퀘어"/>
                    <a:ea typeface="나눔스퀘어"/>
                  </a:rPr>
                  <a:t>비밀번호</a:t>
                </a:r>
                <a:endParaRPr lang="ko-KR" altLang="en-US" sz="1500">
                  <a:latin typeface="나눔스퀘어"/>
                  <a:ea typeface="나눔스퀘어"/>
                </a:endParaRPr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2432447" y="2993191"/>
                <a:ext cx="1958578" cy="309562"/>
              </a:xfrm>
              <a:prstGeom prst="rect">
                <a:avLst/>
              </a:prstGeom>
              <a:noFill/>
              <a:ln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112" name=""/>
          <p:cNvSpPr/>
          <p:nvPr/>
        </p:nvSpPr>
        <p:spPr>
          <a:xfrm>
            <a:off x="2581057" y="3740945"/>
            <a:ext cx="292032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로그인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2765821" y="4331493"/>
            <a:ext cx="921306" cy="2671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latin typeface="나눔스퀘어"/>
                <a:ea typeface="나눔스퀘어"/>
              </a:rPr>
              <a:t>아이디 찾기</a:t>
            </a:r>
            <a:endParaRPr lang="ko-KR" altLang="en-US" sz="1200">
              <a:latin typeface="나눔스퀘어"/>
              <a:ea typeface="나눔스퀘어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4249459" y="4331493"/>
            <a:ext cx="1056918" cy="271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"/>
                <a:ea typeface="나눔스퀘어"/>
              </a:rPr>
              <a:t>비밀번호 찾기</a:t>
            </a:r>
            <a:endParaRPr lang="ko-KR" altLang="en-US" sz="1200">
              <a:latin typeface="나눔스퀘어"/>
              <a:ea typeface="나눔스퀘어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3337736" y="4669630"/>
            <a:ext cx="1411429" cy="271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"/>
                <a:ea typeface="나눔스퀘어"/>
              </a:rPr>
              <a:t>계정이 없으신가요?</a:t>
            </a:r>
            <a:endParaRPr lang="ko-KR" altLang="en-US" sz="1200">
              <a:latin typeface="나눔스퀘어"/>
              <a:ea typeface="나눔스퀘어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2208609" y="3712367"/>
            <a:ext cx="397431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2496885" y="4283867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4008979" y="4283867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3066003" y="4622005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2632469" y="4083842"/>
            <a:ext cx="2859646" cy="2671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rgbClr val="ff0000"/>
                </a:solidFill>
                <a:latin typeface="나눔스퀘어"/>
                <a:ea typeface="나눔스퀘어"/>
              </a:rPr>
              <a:t>아이디 또는 비밀번호가 일치하지 않습니다.</a:t>
            </a:r>
            <a:endParaRPr lang="ko-KR" altLang="en-US" sz="12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마이페이지 - 회원정보 조회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마이페이지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2744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[장바구니]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[주문내역]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[회원정보 수정]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8383" y="2138362"/>
            <a:ext cx="1800000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회원정보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2" name=""/>
          <p:cNvSpPr/>
          <p:nvPr/>
        </p:nvSpPr>
        <p:spPr>
          <a:xfrm>
            <a:off x="3160515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장바구니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3" name=""/>
          <p:cNvSpPr/>
          <p:nvPr/>
        </p:nvSpPr>
        <p:spPr>
          <a:xfrm>
            <a:off x="4936927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주문내역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pSp>
        <p:nvGrpSpPr>
          <p:cNvPr id="124" name=""/>
          <p:cNvGrpSpPr/>
          <p:nvPr/>
        </p:nvGrpSpPr>
        <p:grpSpPr>
          <a:xfrm rot="0">
            <a:off x="2327910" y="2816780"/>
            <a:ext cx="2748915" cy="317183"/>
            <a:chOff x="1642110" y="2502455"/>
            <a:chExt cx="2748915" cy="317183"/>
          </a:xfrm>
        </p:grpSpPr>
        <p:sp>
          <p:nvSpPr>
            <p:cNvPr id="125" name=""/>
            <p:cNvSpPr txBox="1"/>
            <p:nvPr/>
          </p:nvSpPr>
          <p:spPr>
            <a:xfrm>
              <a:off x="1642110" y="2502455"/>
              <a:ext cx="706755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아이디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2432447" y="2506265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7" name=""/>
          <p:cNvGrpSpPr/>
          <p:nvPr/>
        </p:nvGrpSpPr>
        <p:grpSpPr>
          <a:xfrm rot="0">
            <a:off x="2499360" y="3362067"/>
            <a:ext cx="2577465" cy="319756"/>
            <a:chOff x="1813560" y="3963232"/>
            <a:chExt cx="2577465" cy="319756"/>
          </a:xfrm>
        </p:grpSpPr>
        <p:sp>
          <p:nvSpPr>
            <p:cNvPr id="128" name=""/>
            <p:cNvSpPr txBox="1"/>
            <p:nvPr/>
          </p:nvSpPr>
          <p:spPr>
            <a:xfrm>
              <a:off x="1813560" y="3963232"/>
              <a:ext cx="535305" cy="3197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이름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2432447" y="3967042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6" name=""/>
          <p:cNvGrpSpPr/>
          <p:nvPr/>
        </p:nvGrpSpPr>
        <p:grpSpPr>
          <a:xfrm rot="0">
            <a:off x="2499360" y="5004910"/>
            <a:ext cx="2577465" cy="317660"/>
            <a:chOff x="1813560" y="5424010"/>
            <a:chExt cx="2577465" cy="317660"/>
          </a:xfrm>
        </p:grpSpPr>
        <p:sp>
          <p:nvSpPr>
            <p:cNvPr id="137" name=""/>
            <p:cNvSpPr txBox="1"/>
            <p:nvPr/>
          </p:nvSpPr>
          <p:spPr>
            <a:xfrm>
              <a:off x="1813560" y="5424010"/>
              <a:ext cx="535305" cy="317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주소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2432447" y="542782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9" name=""/>
          <p:cNvGrpSpPr/>
          <p:nvPr/>
        </p:nvGrpSpPr>
        <p:grpSpPr>
          <a:xfrm rot="0">
            <a:off x="1813560" y="4457994"/>
            <a:ext cx="3263265" cy="318812"/>
            <a:chOff x="1127760" y="4937083"/>
            <a:chExt cx="3263265" cy="318812"/>
          </a:xfrm>
        </p:grpSpPr>
        <p:sp>
          <p:nvSpPr>
            <p:cNvPr id="140" name=""/>
            <p:cNvSpPr txBox="1"/>
            <p:nvPr/>
          </p:nvSpPr>
          <p:spPr>
            <a:xfrm>
              <a:off x="1127760" y="4937083"/>
              <a:ext cx="1221105" cy="31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휴대전화번호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2432447" y="4940894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42" name=""/>
          <p:cNvGrpSpPr/>
          <p:nvPr/>
        </p:nvGrpSpPr>
        <p:grpSpPr>
          <a:xfrm rot="0">
            <a:off x="2327910" y="3909927"/>
            <a:ext cx="2748915" cy="319962"/>
            <a:chOff x="1642110" y="4450158"/>
            <a:chExt cx="2748915" cy="319962"/>
          </a:xfrm>
        </p:grpSpPr>
        <p:sp>
          <p:nvSpPr>
            <p:cNvPr id="143" name=""/>
            <p:cNvSpPr txBox="1"/>
            <p:nvPr/>
          </p:nvSpPr>
          <p:spPr>
            <a:xfrm>
              <a:off x="1642110" y="4450158"/>
              <a:ext cx="706755" cy="319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이메일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2432447" y="4453968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6" name=""/>
          <p:cNvSpPr/>
          <p:nvPr/>
        </p:nvSpPr>
        <p:spPr>
          <a:xfrm>
            <a:off x="2987536" y="5684282"/>
            <a:ext cx="2107406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회원정보 수정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161109" y="2119311"/>
            <a:ext cx="397431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4949573" y="211931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2596899" y="5667374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마이페이지 - 회원정보 수정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마이페이지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6"/>
            <a:ext cx="3459718" cy="3655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비밀번호가 현재 비밀번호와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일치하는지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비밀번호와 비밀번호확인 값이 일치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하는지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이메일의 형식이 올바른지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휴대전화번호의 형식이 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올바른지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나눔스퀘어"/>
                <a:ea typeface="나눔스퀘어"/>
              </a:rPr>
              <a:t>API</a:t>
            </a: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 기능을 활용한 주소 검색 기능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  <a:t>저장 성공 시 [회원정보 조회] 페이지로</a:t>
            </a:r>
            <a:b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  <a:t>이동</a:t>
            </a:r>
            <a:endParaRPr lang="ko-KR" altLang="en-US" sz="1500" b="0" spc="-1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  <a:t>현재 비밀번호 입력 후 회원 탈퇴 가능</a:t>
            </a:r>
            <a:endParaRPr lang="ko-KR" altLang="en-US" sz="1500" b="0" spc="-1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 b="0" spc="-1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8383" y="2138362"/>
            <a:ext cx="1800000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회원정보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2" name=""/>
          <p:cNvSpPr/>
          <p:nvPr/>
        </p:nvSpPr>
        <p:spPr>
          <a:xfrm>
            <a:off x="3160515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장바구니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3" name=""/>
          <p:cNvSpPr/>
          <p:nvPr/>
        </p:nvSpPr>
        <p:spPr>
          <a:xfrm>
            <a:off x="4936927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주문내역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pSp>
        <p:nvGrpSpPr>
          <p:cNvPr id="158" name=""/>
          <p:cNvGrpSpPr/>
          <p:nvPr/>
        </p:nvGrpSpPr>
        <p:grpSpPr>
          <a:xfrm rot="0">
            <a:off x="1842135" y="3713342"/>
            <a:ext cx="3263265" cy="318374"/>
            <a:chOff x="1127760" y="3476306"/>
            <a:chExt cx="3263265" cy="318374"/>
          </a:xfrm>
        </p:grpSpPr>
        <p:sp>
          <p:nvSpPr>
            <p:cNvPr id="159" name=""/>
            <p:cNvSpPr txBox="1"/>
            <p:nvPr/>
          </p:nvSpPr>
          <p:spPr>
            <a:xfrm>
              <a:off x="1127760" y="3476306"/>
              <a:ext cx="1221105" cy="318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비밀번호확인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2432447" y="3480116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1" name=""/>
          <p:cNvGrpSpPr/>
          <p:nvPr/>
        </p:nvGrpSpPr>
        <p:grpSpPr>
          <a:xfrm rot="0">
            <a:off x="1613535" y="3189436"/>
            <a:ext cx="3491865" cy="317183"/>
            <a:chOff x="899160" y="2989380"/>
            <a:chExt cx="3491865" cy="317183"/>
          </a:xfrm>
        </p:grpSpPr>
        <p:sp>
          <p:nvSpPr>
            <p:cNvPr id="162" name=""/>
            <p:cNvSpPr txBox="1"/>
            <p:nvPr/>
          </p:nvSpPr>
          <p:spPr>
            <a:xfrm>
              <a:off x="899160" y="2989380"/>
              <a:ext cx="1449705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변경할 비밀번호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2432447" y="299319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4" name=""/>
          <p:cNvGrpSpPr/>
          <p:nvPr/>
        </p:nvGrpSpPr>
        <p:grpSpPr>
          <a:xfrm rot="0">
            <a:off x="2527935" y="5290660"/>
            <a:ext cx="2577465" cy="317660"/>
            <a:chOff x="1813560" y="5424010"/>
            <a:chExt cx="2577465" cy="317660"/>
          </a:xfrm>
        </p:grpSpPr>
        <p:sp>
          <p:nvSpPr>
            <p:cNvPr id="165" name=""/>
            <p:cNvSpPr txBox="1"/>
            <p:nvPr/>
          </p:nvSpPr>
          <p:spPr>
            <a:xfrm>
              <a:off x="1813560" y="5424010"/>
              <a:ext cx="535305" cy="317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주소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66" name=""/>
            <p:cNvSpPr/>
            <p:nvPr/>
          </p:nvSpPr>
          <p:spPr>
            <a:xfrm>
              <a:off x="2432447" y="542782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7" name=""/>
          <p:cNvGrpSpPr/>
          <p:nvPr/>
        </p:nvGrpSpPr>
        <p:grpSpPr>
          <a:xfrm rot="0">
            <a:off x="1842135" y="4765124"/>
            <a:ext cx="3263265" cy="318812"/>
            <a:chOff x="1127760" y="4937083"/>
            <a:chExt cx="3263265" cy="318812"/>
          </a:xfrm>
        </p:grpSpPr>
        <p:sp>
          <p:nvSpPr>
            <p:cNvPr id="168" name=""/>
            <p:cNvSpPr txBox="1"/>
            <p:nvPr/>
          </p:nvSpPr>
          <p:spPr>
            <a:xfrm>
              <a:off x="1127760" y="4937082"/>
              <a:ext cx="1221105" cy="319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휴대전화번호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69" name=""/>
            <p:cNvSpPr/>
            <p:nvPr/>
          </p:nvSpPr>
          <p:spPr>
            <a:xfrm>
              <a:off x="2432447" y="4940894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0" name=""/>
          <p:cNvGrpSpPr/>
          <p:nvPr/>
        </p:nvGrpSpPr>
        <p:grpSpPr>
          <a:xfrm rot="0">
            <a:off x="2356485" y="4238439"/>
            <a:ext cx="2748915" cy="319962"/>
            <a:chOff x="1642110" y="4450158"/>
            <a:chExt cx="2748915" cy="319962"/>
          </a:xfrm>
        </p:grpSpPr>
        <p:sp>
          <p:nvSpPr>
            <p:cNvPr id="171" name=""/>
            <p:cNvSpPr txBox="1"/>
            <p:nvPr/>
          </p:nvSpPr>
          <p:spPr>
            <a:xfrm>
              <a:off x="1642110" y="4450158"/>
              <a:ext cx="706755" cy="319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이메일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72" name=""/>
            <p:cNvSpPr/>
            <p:nvPr/>
          </p:nvSpPr>
          <p:spPr>
            <a:xfrm>
              <a:off x="2432447" y="4453968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74" name=""/>
          <p:cNvSpPr/>
          <p:nvPr/>
        </p:nvSpPr>
        <p:spPr>
          <a:xfrm>
            <a:off x="5226844" y="5267324"/>
            <a:ext cx="1142999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검색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75" name=""/>
          <p:cNvSpPr/>
          <p:nvPr/>
        </p:nvSpPr>
        <p:spPr>
          <a:xfrm>
            <a:off x="2063611" y="5850732"/>
            <a:ext cx="2107406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회원정보 저장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grpSp>
        <p:nvGrpSpPr>
          <p:cNvPr id="185" name=""/>
          <p:cNvGrpSpPr/>
          <p:nvPr/>
        </p:nvGrpSpPr>
        <p:grpSpPr>
          <a:xfrm rot="0">
            <a:off x="1794510" y="2665530"/>
            <a:ext cx="3310890" cy="317183"/>
            <a:chOff x="1080135" y="2989380"/>
            <a:chExt cx="3310890" cy="317183"/>
          </a:xfrm>
        </p:grpSpPr>
        <p:sp>
          <p:nvSpPr>
            <p:cNvPr id="186" name=""/>
            <p:cNvSpPr txBox="1"/>
            <p:nvPr/>
          </p:nvSpPr>
          <p:spPr>
            <a:xfrm>
              <a:off x="1080135" y="2989380"/>
              <a:ext cx="1268730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현재 비밀번호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2432447" y="299319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8" name=""/>
          <p:cNvSpPr txBox="1"/>
          <p:nvPr/>
        </p:nvSpPr>
        <p:spPr>
          <a:xfrm>
            <a:off x="3087290" y="2962276"/>
            <a:ext cx="2233375" cy="26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현재 비밀번호가 일치하지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3087290" y="4007644"/>
            <a:ext cx="1938100" cy="26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비밀번호가 일치하지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3087290" y="4529139"/>
            <a:ext cx="2100025" cy="260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이메일 형식이 올바르지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3087290" y="5050632"/>
            <a:ext cx="2481025" cy="26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휴대전화번호 형식이 올바르지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465658" y="2633661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465804" y="3679029"/>
            <a:ext cx="399667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2015872" y="4229098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503903" y="4750592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2015872" y="5269705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737560" y="5829300"/>
            <a:ext cx="401755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⑥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8" name=""/>
          <p:cNvSpPr/>
          <p:nvPr/>
        </p:nvSpPr>
        <p:spPr>
          <a:xfrm>
            <a:off x="4401999" y="5850732"/>
            <a:ext cx="2107406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회원 탈퇴하기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4105659" y="5829300"/>
            <a:ext cx="399665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⑦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0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마이페이지 - 장바구니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마이페이지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3"/>
            <a:ext cx="3459718" cy="3655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[회원정보 조회]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[주문내역]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 시 전체 상품 체크 혹은 체크 해제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개별 상품 체크 혹은 체크 해제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장바구니 상품 삭제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수령 방법 선택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개수 -1 감소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개수 +1 증가 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선택된 상품에 대한 총 금액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⑥의 값에 따라 알맞는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[결제]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8383" y="2138362"/>
            <a:ext cx="1800000" cy="335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회원정보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2" name=""/>
          <p:cNvSpPr/>
          <p:nvPr/>
        </p:nvSpPr>
        <p:spPr>
          <a:xfrm>
            <a:off x="3160515" y="2138362"/>
            <a:ext cx="1800000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장바구니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3" name=""/>
          <p:cNvSpPr/>
          <p:nvPr/>
        </p:nvSpPr>
        <p:spPr>
          <a:xfrm>
            <a:off x="4936927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주문내역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41834" y="2119311"/>
            <a:ext cx="397431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4949573" y="211931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348383" y="2526506"/>
            <a:ext cx="1057632" cy="3195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ㅁ전체선택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168" name=""/>
          <p:cNvSpPr/>
          <p:nvPr/>
        </p:nvSpPr>
        <p:spPr>
          <a:xfrm>
            <a:off x="1341239" y="6060282"/>
            <a:ext cx="540000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결제하기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075279" y="2497930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4918617" y="2497930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⑥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5116407" y="3557586"/>
            <a:ext cx="394758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⑦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5859502" y="3557586"/>
            <a:ext cx="394612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⑧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3" name=""/>
          <p:cNvSpPr/>
          <p:nvPr/>
        </p:nvSpPr>
        <p:spPr>
          <a:xfrm>
            <a:off x="3223359" y="5736431"/>
            <a:ext cx="1744781" cy="33336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  <a:latin typeface="나눔스퀘어"/>
                <a:ea typeface="나눔스퀘어"/>
              </a:rPr>
              <a:t>총 금액</a:t>
            </a:r>
            <a:endParaRPr lang="ko-KR" altLang="en-US" sz="16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74" name=""/>
          <p:cNvSpPr/>
          <p:nvPr/>
        </p:nvSpPr>
        <p:spPr>
          <a:xfrm>
            <a:off x="4975960" y="5736431"/>
            <a:ext cx="1744781" cy="33336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나눔스퀘어"/>
                <a:ea typeface="나눔스퀘어"/>
              </a:rPr>
              <a:t>##,###원</a:t>
            </a:r>
            <a:endParaRPr lang="ko-KR" altLang="en-US" sz="16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2844547" y="5698330"/>
            <a:ext cx="399668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⑨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980026" y="6036465"/>
            <a:ext cx="397289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⑩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7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8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84" name=""/>
          <p:cNvGrpSpPr/>
          <p:nvPr/>
        </p:nvGrpSpPr>
        <p:grpSpPr>
          <a:xfrm rot="0">
            <a:off x="1348383" y="2774156"/>
            <a:ext cx="4811803" cy="1455824"/>
            <a:chOff x="1348383" y="2774156"/>
            <a:chExt cx="4811803" cy="1455824"/>
          </a:xfrm>
        </p:grpSpPr>
        <p:sp>
          <p:nvSpPr>
            <p:cNvPr id="45" name=""/>
            <p:cNvSpPr/>
            <p:nvPr/>
          </p:nvSpPr>
          <p:spPr>
            <a:xfrm>
              <a:off x="5494847" y="3888962"/>
              <a:ext cx="360000" cy="251999"/>
            </a:xfrm>
            <a:prstGeom prst="rect">
              <a:avLst/>
            </a:prstGeom>
            <a:noFill/>
            <a:ln>
              <a:solidFill>
                <a:schemeClr val="bg1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  <a:latin typeface="나눔스퀘어"/>
                  <a:ea typeface="나눔스퀘어"/>
                </a:rPr>
                <a:t>1</a:t>
              </a:r>
              <a:endParaRPr lang="ko-KR" altLang="en-US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154" name=""/>
            <p:cNvSpPr txBox="1"/>
            <p:nvPr/>
          </p:nvSpPr>
          <p:spPr>
            <a:xfrm>
              <a:off x="1348383" y="2802731"/>
              <a:ext cx="362307" cy="319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ㅁ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pic>
          <p:nvPicPr>
            <p:cNvPr id="15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16440" y="2897981"/>
              <a:ext cx="1331999" cy="1331999"/>
            </a:xfrm>
            <a:prstGeom prst="rect">
              <a:avLst/>
            </a:prstGeom>
            <a:ln>
              <a:solidFill>
                <a:schemeClr val="bg1">
                  <a:lumMod val="30000"/>
                </a:schemeClr>
              </a:solidFill>
            </a:ln>
          </p:spPr>
        </p:pic>
        <p:sp>
          <p:nvSpPr>
            <p:cNvPr id="156" name=""/>
            <p:cNvSpPr txBox="1"/>
            <p:nvPr/>
          </p:nvSpPr>
          <p:spPr>
            <a:xfrm>
              <a:off x="3268265" y="2774156"/>
              <a:ext cx="1014175" cy="776764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p>
              <a:pPr>
                <a:lnSpc>
                  <a:spcPct val="140000"/>
                </a:lnSpc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스퀘어"/>
                  <a:ea typeface="나눔스퀘어"/>
                </a:rPr>
                <a:t>음료명</a:t>
              </a:r>
              <a:endParaRPr lang="ko-KR" altLang="en-US" sz="16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>
                <a:lnSpc>
                  <a:spcPct val="140000"/>
                </a:lnSpc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스퀘어"/>
                  <a:ea typeface="나눔스퀘어"/>
                </a:rPr>
                <a:t>##,###원</a:t>
              </a:r>
              <a:endParaRPr lang="ko-KR" altLang="en-US" sz="160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pic>
          <p:nvPicPr>
            <p:cNvPr id="15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908186" y="3888962"/>
              <a:ext cx="252000" cy="252000"/>
            </a:xfrm>
            <a:prstGeom prst="rect">
              <a:avLst/>
            </a:prstGeom>
          </p:spPr>
        </p:pic>
        <p:pic>
          <p:nvPicPr>
            <p:cNvPr id="15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189508" y="3888962"/>
              <a:ext cx="251999" cy="251999"/>
            </a:xfrm>
            <a:prstGeom prst="rect">
              <a:avLst/>
            </a:prstGeom>
          </p:spPr>
        </p:pic>
        <p:sp>
          <p:nvSpPr>
            <p:cNvPr id="182" name=""/>
            <p:cNvSpPr txBox="1"/>
            <p:nvPr/>
          </p:nvSpPr>
          <p:spPr>
            <a:xfrm>
              <a:off x="2780786" y="2897981"/>
              <a:ext cx="267653" cy="243364"/>
            </a:xfrm>
            <a:prstGeom prst="rect">
              <a:avLst/>
            </a:prstGeom>
            <a:ln>
              <a:solidFill>
                <a:schemeClr val="bg1">
                  <a:lumMod val="70000"/>
                </a:schemeClr>
              </a:solidFill>
            </a:ln>
          </p:spPr>
          <p:txBody>
            <a:bodyPr wrap="none">
              <a:spAutoFit/>
            </a:bodyPr>
            <a:p>
              <a:pPr>
                <a:defRPr lang="ko-KR" altLang="en-US"/>
              </a:pPr>
              <a:r>
                <a:rPr lang="en-US" altLang="ko-KR" sz="1000"/>
                <a:t>X</a:t>
              </a:r>
              <a:endParaRPr lang="en-US" altLang="ko-KR" sz="1000"/>
            </a:p>
          </p:txBody>
        </p:sp>
      </p:grpSp>
      <p:grpSp>
        <p:nvGrpSpPr>
          <p:cNvPr id="185" name=""/>
          <p:cNvGrpSpPr/>
          <p:nvPr/>
        </p:nvGrpSpPr>
        <p:grpSpPr>
          <a:xfrm rot="0">
            <a:off x="1348383" y="4214812"/>
            <a:ext cx="4811803" cy="1455824"/>
            <a:chOff x="1348383" y="4214812"/>
            <a:chExt cx="4811803" cy="1455824"/>
          </a:xfrm>
        </p:grpSpPr>
        <p:sp>
          <p:nvSpPr>
            <p:cNvPr id="162" name=""/>
            <p:cNvSpPr/>
            <p:nvPr/>
          </p:nvSpPr>
          <p:spPr>
            <a:xfrm>
              <a:off x="5494847" y="5329618"/>
              <a:ext cx="360000" cy="251999"/>
            </a:xfrm>
            <a:prstGeom prst="rect">
              <a:avLst/>
            </a:prstGeom>
            <a:noFill/>
            <a:ln>
              <a:solidFill>
                <a:schemeClr val="bg1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  <a:latin typeface="나눔스퀘어"/>
                  <a:ea typeface="나눔스퀘어"/>
                </a:rPr>
                <a:t>1</a:t>
              </a:r>
              <a:endParaRPr lang="ko-KR" altLang="en-US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163" name=""/>
            <p:cNvSpPr txBox="1"/>
            <p:nvPr/>
          </p:nvSpPr>
          <p:spPr>
            <a:xfrm>
              <a:off x="1348383" y="4243387"/>
              <a:ext cx="362307" cy="319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ㅁ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pic>
          <p:nvPicPr>
            <p:cNvPr id="16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16440" y="4338637"/>
              <a:ext cx="1331999" cy="1331999"/>
            </a:xfrm>
            <a:prstGeom prst="rect">
              <a:avLst/>
            </a:prstGeom>
            <a:ln>
              <a:solidFill>
                <a:schemeClr val="bg1">
                  <a:lumMod val="30000"/>
                </a:schemeClr>
              </a:solidFill>
            </a:ln>
          </p:spPr>
        </p:pic>
        <p:sp>
          <p:nvSpPr>
            <p:cNvPr id="165" name=""/>
            <p:cNvSpPr txBox="1"/>
            <p:nvPr/>
          </p:nvSpPr>
          <p:spPr>
            <a:xfrm>
              <a:off x="3268264" y="4214812"/>
              <a:ext cx="1018938" cy="776764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>
                <a:lnSpc>
                  <a:spcPct val="140000"/>
                </a:lnSpc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스퀘어"/>
                  <a:ea typeface="나눔스퀘어"/>
                </a:rPr>
                <a:t>음료명</a:t>
              </a:r>
              <a:endParaRPr lang="ko-KR" altLang="en-US" sz="16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>
                <a:lnSpc>
                  <a:spcPct val="140000"/>
                </a:lnSpc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스퀘어"/>
                  <a:ea typeface="나눔스퀘어"/>
                </a:rPr>
                <a:t>##,###원</a:t>
              </a:r>
              <a:endParaRPr lang="ko-KR" altLang="en-US" sz="160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pic>
          <p:nvPicPr>
            <p:cNvPr id="16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908186" y="5329618"/>
              <a:ext cx="252000" cy="252000"/>
            </a:xfrm>
            <a:prstGeom prst="rect">
              <a:avLst/>
            </a:prstGeom>
          </p:spPr>
        </p:pic>
        <p:pic>
          <p:nvPicPr>
            <p:cNvPr id="167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189508" y="5329618"/>
              <a:ext cx="251999" cy="251999"/>
            </a:xfrm>
            <a:prstGeom prst="rect">
              <a:avLst/>
            </a:prstGeom>
          </p:spPr>
        </p:pic>
        <p:sp>
          <p:nvSpPr>
            <p:cNvPr id="183" name=""/>
            <p:cNvSpPr txBox="1"/>
            <p:nvPr/>
          </p:nvSpPr>
          <p:spPr>
            <a:xfrm>
              <a:off x="2780786" y="4338637"/>
              <a:ext cx="267653" cy="243363"/>
            </a:xfrm>
            <a:prstGeom prst="rect">
              <a:avLst/>
            </a:prstGeom>
            <a:ln>
              <a:solidFill>
                <a:schemeClr val="bg1">
                  <a:lumMod val="7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/>
                <a:t>X</a:t>
              </a:r>
              <a:endParaRPr lang="en-US" altLang="ko-KR" sz="1000"/>
            </a:p>
          </p:txBody>
        </p:sp>
      </p:grpSp>
      <p:sp>
        <p:nvSpPr>
          <p:cNvPr id="186" name=""/>
          <p:cNvSpPr txBox="1"/>
          <p:nvPr/>
        </p:nvSpPr>
        <p:spPr>
          <a:xfrm>
            <a:off x="5194935" y="2526506"/>
            <a:ext cx="1525806" cy="319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◉배달     ○픽업 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075279" y="2776060"/>
            <a:ext cx="397286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2719462" y="2546115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마이페이지 - 주문내역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마이페이지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6"/>
            <a:ext cx="3459718" cy="97917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[회원정보 조회]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[주문내역]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주문내역 확인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8383" y="2138362"/>
            <a:ext cx="1800000" cy="335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회원정보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2" name=""/>
          <p:cNvSpPr/>
          <p:nvPr/>
        </p:nvSpPr>
        <p:spPr>
          <a:xfrm>
            <a:off x="3160515" y="2138362"/>
            <a:ext cx="1800000" cy="335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장바구니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3" name=""/>
          <p:cNvSpPr/>
          <p:nvPr/>
        </p:nvSpPr>
        <p:spPr>
          <a:xfrm>
            <a:off x="4936927" y="2138362"/>
            <a:ext cx="1800000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주문내역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41834" y="2119311"/>
            <a:ext cx="397431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3139823" y="211931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graphicFrame>
        <p:nvGraphicFramePr>
          <p:cNvPr id="180" name=""/>
          <p:cNvGraphicFramePr>
            <a:graphicFrameLocks noGrp="1"/>
          </p:cNvGraphicFramePr>
          <p:nvPr/>
        </p:nvGraphicFramePr>
        <p:xfrm>
          <a:off x="985325" y="2637631"/>
          <a:ext cx="6137505" cy="36534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47884"/>
                <a:gridCol w="1265280"/>
                <a:gridCol w="646154"/>
                <a:gridCol w="1265280"/>
                <a:gridCol w="1312905"/>
              </a:tblGrid>
              <a:tr h="39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주문번호/주문일자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주문상품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수량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주문금액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주문상태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630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2023-05-27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20230527-00001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3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##,###원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배송완료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630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33234" y="3302793"/>
            <a:ext cx="1080000" cy="1080000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182" name=""/>
          <p:cNvSpPr txBox="1"/>
          <p:nvPr/>
        </p:nvSpPr>
        <p:spPr>
          <a:xfrm>
            <a:off x="672847" y="3755229"/>
            <a:ext cx="399668" cy="36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8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8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결제페이지(배달)- 1/3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결제하기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7" cy="3790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결제할 주문 상품 확인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1239" y="2305050"/>
            <a:ext cx="1161374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주문상품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1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4015" y="2736056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127" name=""/>
          <p:cNvSpPr txBox="1"/>
          <p:nvPr/>
        </p:nvSpPr>
        <p:spPr>
          <a:xfrm>
            <a:off x="2915840" y="2612231"/>
            <a:ext cx="2002394" cy="77676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40000"/>
              </a:lnSpc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나눔스퀘어"/>
                <a:ea typeface="나눔스퀘어"/>
              </a:rPr>
              <a:t>음료명</a:t>
            </a:r>
            <a:endParaRPr lang="ko-KR" altLang="en-US" sz="16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>
              <a:lnSpc>
                <a:spcPct val="140000"/>
              </a:lnSpc>
              <a:defRPr lang="ko-KR" altLang="en-US"/>
            </a:pPr>
            <a:r>
              <a:rPr lang="en-US" altLang="ko-KR" sz="1600">
                <a:solidFill>
                  <a:schemeClr val="tx1"/>
                </a:solidFill>
                <a:latin typeface="나눔스퀘어"/>
                <a:ea typeface="나눔스퀘어"/>
              </a:rPr>
              <a:t>N</a:t>
            </a:r>
            <a:r>
              <a:rPr lang="ko-KR" altLang="en-US" sz="1600">
                <a:solidFill>
                  <a:schemeClr val="tx1"/>
                </a:solidFill>
                <a:latin typeface="나눔스퀘어"/>
                <a:ea typeface="나눔스퀘어"/>
              </a:rPr>
              <a:t>개 / ##,###원</a:t>
            </a:r>
            <a:endParaRPr lang="ko-KR" altLang="en-US" sz="16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cxnSp>
        <p:nvCxnSpPr>
          <p:cNvPr id="130" name=""/>
          <p:cNvCxnSpPr/>
          <p:nvPr/>
        </p:nvCxnSpPr>
        <p:spPr>
          <a:xfrm>
            <a:off x="1341239" y="4269581"/>
            <a:ext cx="5400000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"/>
          <p:cNvSpPr/>
          <p:nvPr/>
        </p:nvSpPr>
        <p:spPr>
          <a:xfrm>
            <a:off x="1341239" y="4364831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상품합계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2" name=""/>
          <p:cNvSpPr/>
          <p:nvPr/>
        </p:nvSpPr>
        <p:spPr>
          <a:xfrm>
            <a:off x="5579865" y="4364832"/>
            <a:ext cx="1161374" cy="335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0000ff"/>
                </a:solidFill>
                <a:latin typeface="나눔스퀘어"/>
                <a:ea typeface="나눔스퀘어"/>
              </a:rPr>
              <a:t>##,###원</a:t>
            </a:r>
            <a:endParaRPr lang="ko-KR" altLang="en-US" sz="1500" b="1">
              <a:solidFill>
                <a:srgbClr val="0000ff"/>
              </a:solidFill>
              <a:latin typeface="나눔스퀘어"/>
              <a:ea typeface="나눔스퀘어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958452" y="2271710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3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결제페이지(배달) - 2/3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결제하기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2744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결제할 상품을 배송받을 배송지와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고객 정보 확인 및 수정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주소 </a:t>
            </a:r>
            <a:r>
              <a:rPr lang="en-US" altLang="ko-KR" sz="1500">
                <a:solidFill>
                  <a:schemeClr val="tx1"/>
                </a:solidFill>
                <a:latin typeface="나눔스퀘어"/>
                <a:ea typeface="나눔스퀘어"/>
              </a:rPr>
              <a:t>API</a:t>
            </a: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 기능을 이용하여 배송지 변경 가능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77847" y="2305050"/>
            <a:ext cx="1161374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배송지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4" name=""/>
          <p:cNvSpPr/>
          <p:nvPr/>
        </p:nvSpPr>
        <p:spPr>
          <a:xfrm>
            <a:off x="1377847" y="3683794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나머지주소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5" name=""/>
          <p:cNvSpPr/>
          <p:nvPr/>
        </p:nvSpPr>
        <p:spPr>
          <a:xfrm>
            <a:off x="1377847" y="3224212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기본주소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6" name=""/>
          <p:cNvSpPr/>
          <p:nvPr/>
        </p:nvSpPr>
        <p:spPr>
          <a:xfrm>
            <a:off x="1377847" y="2764631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우편번호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7" name=""/>
          <p:cNvSpPr/>
          <p:nvPr/>
        </p:nvSpPr>
        <p:spPr>
          <a:xfrm>
            <a:off x="2680097" y="2764631"/>
            <a:ext cx="1458515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8" name=""/>
          <p:cNvSpPr/>
          <p:nvPr/>
        </p:nvSpPr>
        <p:spPr>
          <a:xfrm>
            <a:off x="2680097" y="3224212"/>
            <a:ext cx="3696890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9" name=""/>
          <p:cNvSpPr/>
          <p:nvPr/>
        </p:nvSpPr>
        <p:spPr>
          <a:xfrm>
            <a:off x="2680097" y="3683794"/>
            <a:ext cx="3696890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0" name=""/>
          <p:cNvSpPr/>
          <p:nvPr/>
        </p:nvSpPr>
        <p:spPr>
          <a:xfrm>
            <a:off x="4298157" y="2764631"/>
            <a:ext cx="1142999" cy="33516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검색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1" name=""/>
          <p:cNvSpPr/>
          <p:nvPr/>
        </p:nvSpPr>
        <p:spPr>
          <a:xfrm>
            <a:off x="1217414" y="4167187"/>
            <a:ext cx="1482240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배송시 요청사항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2" name=""/>
          <p:cNvSpPr/>
          <p:nvPr/>
        </p:nvSpPr>
        <p:spPr>
          <a:xfrm>
            <a:off x="2680097" y="4167188"/>
            <a:ext cx="3696890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3" name=""/>
          <p:cNvSpPr txBox="1"/>
          <p:nvPr/>
        </p:nvSpPr>
        <p:spPr>
          <a:xfrm>
            <a:off x="958452" y="2274092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5454398" y="2750342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2" name=""/>
          <p:cNvSpPr/>
          <p:nvPr/>
        </p:nvSpPr>
        <p:spPr>
          <a:xfrm>
            <a:off x="1377847" y="4862653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받는사람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53" name=""/>
          <p:cNvSpPr/>
          <p:nvPr/>
        </p:nvSpPr>
        <p:spPr>
          <a:xfrm>
            <a:off x="2680097" y="4862653"/>
            <a:ext cx="3696890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4" name=""/>
          <p:cNvSpPr/>
          <p:nvPr/>
        </p:nvSpPr>
        <p:spPr>
          <a:xfrm>
            <a:off x="1382534" y="5346046"/>
            <a:ext cx="1152000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전화번호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55" name=""/>
          <p:cNvSpPr/>
          <p:nvPr/>
        </p:nvSpPr>
        <p:spPr>
          <a:xfrm>
            <a:off x="2680097" y="5346047"/>
            <a:ext cx="3696890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7" name=""/>
          <p:cNvCxnSpPr/>
          <p:nvPr/>
        </p:nvCxnSpPr>
        <p:spPr>
          <a:xfrm>
            <a:off x="1217414" y="4661647"/>
            <a:ext cx="5159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목차</a:t>
            </a:r>
            <a:endParaRPr lang="en-US" altLang="ko-KR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74" name=""/>
          <p:cNvGrpSpPr/>
          <p:nvPr/>
        </p:nvGrpSpPr>
        <p:grpSpPr>
          <a:xfrm rot="0">
            <a:off x="555048" y="1640002"/>
            <a:ext cx="4016951" cy="4026150"/>
            <a:chOff x="555048" y="1640002"/>
            <a:chExt cx="4016951" cy="4026150"/>
          </a:xfrm>
        </p:grpSpPr>
        <p:grpSp>
          <p:nvGrpSpPr>
            <p:cNvPr id="46" name=""/>
            <p:cNvGrpSpPr/>
            <p:nvPr/>
          </p:nvGrpSpPr>
          <p:grpSpPr>
            <a:xfrm rot="0">
              <a:off x="555048" y="1640002"/>
              <a:ext cx="4016951" cy="540000"/>
              <a:chOff x="555048" y="1211377"/>
              <a:chExt cx="4016951" cy="540000"/>
            </a:xfrm>
          </p:grpSpPr>
          <p:sp>
            <p:nvSpPr>
              <p:cNvPr id="44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1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45" name=""/>
              <p:cNvSpPr txBox="1"/>
              <p:nvPr/>
            </p:nvSpPr>
            <p:spPr>
              <a:xfrm>
                <a:off x="1315640" y="1300164"/>
                <a:ext cx="3256360" cy="3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프로젝트 개요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  <p:grpSp>
          <p:nvGrpSpPr>
            <p:cNvPr id="47" name=""/>
            <p:cNvGrpSpPr/>
            <p:nvPr/>
          </p:nvGrpSpPr>
          <p:grpSpPr>
            <a:xfrm rot="0">
              <a:off x="555048" y="2511540"/>
              <a:ext cx="4016951" cy="540000"/>
              <a:chOff x="555048" y="1211377"/>
              <a:chExt cx="4016951" cy="540000"/>
            </a:xfrm>
          </p:grpSpPr>
          <p:sp>
            <p:nvSpPr>
              <p:cNvPr id="48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2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49" name=""/>
              <p:cNvSpPr txBox="1"/>
              <p:nvPr/>
            </p:nvSpPr>
            <p:spPr>
              <a:xfrm>
                <a:off x="1315640" y="1300164"/>
                <a:ext cx="3256360" cy="3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팀원 소개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  <p:grpSp>
          <p:nvGrpSpPr>
            <p:cNvPr id="50" name=""/>
            <p:cNvGrpSpPr/>
            <p:nvPr/>
          </p:nvGrpSpPr>
          <p:grpSpPr>
            <a:xfrm rot="0">
              <a:off x="555048" y="3383077"/>
              <a:ext cx="4016951" cy="540000"/>
              <a:chOff x="555048" y="1211377"/>
              <a:chExt cx="4016951" cy="540000"/>
            </a:xfrm>
          </p:grpSpPr>
          <p:sp>
            <p:nvSpPr>
              <p:cNvPr id="51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3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52" name=""/>
              <p:cNvSpPr txBox="1"/>
              <p:nvPr/>
            </p:nvSpPr>
            <p:spPr>
              <a:xfrm>
                <a:off x="1315640" y="1300164"/>
                <a:ext cx="3256360" cy="3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개발 환경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  <p:grpSp>
          <p:nvGrpSpPr>
            <p:cNvPr id="53" name=""/>
            <p:cNvGrpSpPr/>
            <p:nvPr/>
          </p:nvGrpSpPr>
          <p:grpSpPr>
            <a:xfrm rot="0">
              <a:off x="555048" y="4254615"/>
              <a:ext cx="4016951" cy="540000"/>
              <a:chOff x="555048" y="1211377"/>
              <a:chExt cx="4016951" cy="540000"/>
            </a:xfrm>
          </p:grpSpPr>
          <p:sp>
            <p:nvSpPr>
              <p:cNvPr id="54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4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55" name=""/>
              <p:cNvSpPr txBox="1"/>
              <p:nvPr/>
            </p:nvSpPr>
            <p:spPr>
              <a:xfrm>
                <a:off x="1315640" y="1300163"/>
                <a:ext cx="3256360" cy="367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메뉴 구조도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  <p:grpSp>
          <p:nvGrpSpPr>
            <p:cNvPr id="56" name=""/>
            <p:cNvGrpSpPr/>
            <p:nvPr/>
          </p:nvGrpSpPr>
          <p:grpSpPr>
            <a:xfrm rot="0">
              <a:off x="555048" y="5126152"/>
              <a:ext cx="4016951" cy="540000"/>
              <a:chOff x="555048" y="1211377"/>
              <a:chExt cx="4016951" cy="540000"/>
            </a:xfrm>
          </p:grpSpPr>
          <p:sp>
            <p:nvSpPr>
              <p:cNvPr id="57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5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58" name=""/>
              <p:cNvSpPr txBox="1"/>
              <p:nvPr/>
            </p:nvSpPr>
            <p:spPr>
              <a:xfrm>
                <a:off x="1315637" y="1300164"/>
                <a:ext cx="3256363" cy="3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화면 기획서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</p:grpSp>
      <p:sp>
        <p:nvSpPr>
          <p:cNvPr id="7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결제페이지(배달) - 3/3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결제하기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2744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 방법 선택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 성공 시 [결제 성공 안내]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1239" y="2305050"/>
            <a:ext cx="1161374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결제방법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41239" y="2714624"/>
            <a:ext cx="5700475" cy="3124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◉카드 결제	     ○실시간 계좌이체     ○휴대폰 결제     ○무통장 입금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144" name=""/>
          <p:cNvSpPr/>
          <p:nvPr/>
        </p:nvSpPr>
        <p:spPr>
          <a:xfrm>
            <a:off x="1341239" y="3667126"/>
            <a:ext cx="540000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결제하기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958452" y="2274092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958598" y="3655216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결제페이지(픽업)- 1/2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결제하기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7" cy="3790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결제할 주문 상품 확인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1239" y="2305050"/>
            <a:ext cx="1161374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주문상품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1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4015" y="2736056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127" name=""/>
          <p:cNvSpPr txBox="1"/>
          <p:nvPr/>
        </p:nvSpPr>
        <p:spPr>
          <a:xfrm>
            <a:off x="2915840" y="2612231"/>
            <a:ext cx="2002394" cy="77676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40000"/>
              </a:lnSpc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나눔스퀘어"/>
                <a:ea typeface="나눔스퀘어"/>
              </a:rPr>
              <a:t>음료명</a:t>
            </a:r>
            <a:endParaRPr lang="ko-KR" altLang="en-US" sz="16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>
              <a:lnSpc>
                <a:spcPct val="140000"/>
              </a:lnSpc>
              <a:defRPr lang="ko-KR" altLang="en-US"/>
            </a:pPr>
            <a:r>
              <a:rPr lang="en-US" altLang="ko-KR" sz="1600">
                <a:solidFill>
                  <a:schemeClr val="tx1"/>
                </a:solidFill>
                <a:latin typeface="나눔스퀘어"/>
                <a:ea typeface="나눔스퀘어"/>
              </a:rPr>
              <a:t>N</a:t>
            </a:r>
            <a:r>
              <a:rPr lang="ko-KR" altLang="en-US" sz="1600">
                <a:solidFill>
                  <a:schemeClr val="tx1"/>
                </a:solidFill>
                <a:latin typeface="나눔스퀘어"/>
                <a:ea typeface="나눔스퀘어"/>
              </a:rPr>
              <a:t>개 / ##,###원</a:t>
            </a:r>
            <a:endParaRPr lang="ko-KR" altLang="en-US" sz="16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cxnSp>
        <p:nvCxnSpPr>
          <p:cNvPr id="130" name=""/>
          <p:cNvCxnSpPr/>
          <p:nvPr/>
        </p:nvCxnSpPr>
        <p:spPr>
          <a:xfrm>
            <a:off x="1341239" y="4269581"/>
            <a:ext cx="5400000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"/>
          <p:cNvSpPr/>
          <p:nvPr/>
        </p:nvSpPr>
        <p:spPr>
          <a:xfrm>
            <a:off x="1341239" y="4364831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상품합계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2" name=""/>
          <p:cNvSpPr/>
          <p:nvPr/>
        </p:nvSpPr>
        <p:spPr>
          <a:xfrm>
            <a:off x="5579865" y="4364832"/>
            <a:ext cx="1161374" cy="335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0000ff"/>
                </a:solidFill>
                <a:latin typeface="나눔스퀘어"/>
                <a:ea typeface="나눔스퀘어"/>
              </a:rPr>
              <a:t>##,###원</a:t>
            </a:r>
            <a:endParaRPr lang="ko-KR" altLang="en-US" sz="1500" b="1">
              <a:solidFill>
                <a:srgbClr val="0000ff"/>
              </a:solidFill>
              <a:latin typeface="나눔스퀘어"/>
              <a:ea typeface="나눔스퀘어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958452" y="2271710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3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결제페이지(픽업) - 2/2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결제하기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2744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 방법 선택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 성공 시 [결제 성공 안내]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1239" y="2305050"/>
            <a:ext cx="1161374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결제방법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41239" y="2714624"/>
            <a:ext cx="5700475" cy="3124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◉카드 결제	     ○실시간 계좌이체     ○휴대폰 결제     ○무통장 입금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144" name=""/>
          <p:cNvSpPr/>
          <p:nvPr/>
        </p:nvSpPr>
        <p:spPr>
          <a:xfrm>
            <a:off x="1341239" y="3667126"/>
            <a:ext cx="540000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결제하기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958452" y="2274092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958598" y="3655216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 성공 안내 페이지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 성공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97917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[메인]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 내역]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341239" y="2699861"/>
            <a:ext cx="5400000" cy="7291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1400">
                <a:latin typeface="나눔스퀘어"/>
                <a:ea typeface="나눔스퀘어"/>
              </a:rPr>
              <a:t>성공적으로 결제가 되었습니다.</a:t>
            </a:r>
            <a:endParaRPr lang="ko-KR" altLang="en-US" sz="1400">
              <a:latin typeface="나눔스퀘어"/>
              <a:ea typeface="나눔스퀘어"/>
            </a:endParaRPr>
          </a:p>
          <a:p>
            <a:pPr algn="ctr">
              <a:defRPr lang="ko-KR" altLang="en-US"/>
            </a:pPr>
            <a:r>
              <a:rPr lang="ko-KR" altLang="en-US" sz="1400">
                <a:latin typeface="나눔스퀘어"/>
                <a:ea typeface="나눔스퀘어"/>
              </a:rPr>
              <a:t>주문 및 배송 현황은 주문내역 페이지에서</a:t>
            </a:r>
            <a:endParaRPr lang="ko-KR" altLang="en-US" sz="1400">
              <a:latin typeface="나눔스퀘어"/>
              <a:ea typeface="나눔스퀘어"/>
            </a:endParaRPr>
          </a:p>
          <a:p>
            <a:pPr algn="ctr">
              <a:defRPr lang="ko-KR" altLang="en-US"/>
            </a:pPr>
            <a:r>
              <a:rPr lang="ko-KR" altLang="en-US" sz="1400">
                <a:latin typeface="나눔스퀘어"/>
                <a:ea typeface="나눔스퀘어"/>
              </a:rPr>
              <a:t>확인할 수 있습니다.</a:t>
            </a:r>
            <a:endParaRPr lang="ko-KR" altLang="en-US" sz="1400">
              <a:latin typeface="나눔스퀘어"/>
              <a:ea typeface="나눔스퀘어"/>
            </a:endParaRPr>
          </a:p>
        </p:txBody>
      </p:sp>
      <p:sp>
        <p:nvSpPr>
          <p:cNvPr id="147" name=""/>
          <p:cNvSpPr/>
          <p:nvPr/>
        </p:nvSpPr>
        <p:spPr>
          <a:xfrm>
            <a:off x="1341239" y="4076701"/>
            <a:ext cx="252000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메인으로 이동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8" name=""/>
          <p:cNvSpPr/>
          <p:nvPr/>
        </p:nvSpPr>
        <p:spPr>
          <a:xfrm>
            <a:off x="4221239" y="4076701"/>
            <a:ext cx="252000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주문내역 확인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941782" y="4050505"/>
            <a:ext cx="39743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3889917" y="4048123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상품 목록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925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8078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1690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5925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88078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1690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55" name=""/>
          <p:cNvSpPr txBox="1"/>
          <p:nvPr/>
        </p:nvSpPr>
        <p:spPr>
          <a:xfrm>
            <a:off x="165455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커피1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683108" y="4012406"/>
            <a:ext cx="742207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커피2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71220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커피3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5455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커피4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683376" y="5881687"/>
            <a:ext cx="741404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커피5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71220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커피6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233172" y="1238249"/>
            <a:ext cx="3459718" cy="67437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카테고리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음료 상세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72" name=""/>
          <p:cNvGraphicFramePr>
            <a:graphicFrameLocks noGrp="1"/>
          </p:cNvGraphicFramePr>
          <p:nvPr/>
        </p:nvGraphicFramePr>
        <p:xfrm>
          <a:off x="550664" y="1762863"/>
          <a:ext cx="7002855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780"/>
                <a:gridCol w="1163955"/>
                <a:gridCol w="1167780"/>
                <a:gridCol w="1167780"/>
                <a:gridCol w="1167780"/>
                <a:gridCol w="1167780"/>
              </a:tblGrid>
              <a:tr h="3351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Non-Coffee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Tea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Desert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atc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"/>
          <p:cNvSpPr txBox="1"/>
          <p:nvPr/>
        </p:nvSpPr>
        <p:spPr>
          <a:xfrm>
            <a:off x="255983" y="1724024"/>
            <a:ext cx="397432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965741" y="2664617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7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상품 상세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034" y="2382000"/>
            <a:ext cx="1800000" cy="1800000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55" name=""/>
          <p:cNvSpPr txBox="1"/>
          <p:nvPr/>
        </p:nvSpPr>
        <p:spPr>
          <a:xfrm>
            <a:off x="3238081" y="2381249"/>
            <a:ext cx="744321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b="1">
                <a:latin typeface="나눔스퀘어"/>
                <a:ea typeface="나눔스퀘어"/>
              </a:rPr>
              <a:t>커피1</a:t>
            </a:r>
            <a:endParaRPr lang="ko-KR" altLang="en-US" b="1">
              <a:latin typeface="나눔스퀘어"/>
              <a:ea typeface="나눔스퀘어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233172" y="1238249"/>
            <a:ext cx="3459718" cy="15697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카테고리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개수 -1 감소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개수 +1 증가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장바구니에 해당 상품 추가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[장바구니] 페이지로 이동 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72" name=""/>
          <p:cNvGraphicFramePr>
            <a:graphicFrameLocks noGrp="1"/>
          </p:cNvGraphicFramePr>
          <p:nvPr/>
        </p:nvGraphicFramePr>
        <p:xfrm>
          <a:off x="550664" y="1762863"/>
          <a:ext cx="7002855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780"/>
                <a:gridCol w="1163955"/>
                <a:gridCol w="1167780"/>
                <a:gridCol w="1167780"/>
                <a:gridCol w="1167780"/>
                <a:gridCol w="1167780"/>
              </a:tblGrid>
              <a:tr h="3351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Non-Coffee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Tea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Desert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atc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"/>
          <p:cNvSpPr txBox="1"/>
          <p:nvPr/>
        </p:nvSpPr>
        <p:spPr>
          <a:xfrm>
            <a:off x="255983" y="1724024"/>
            <a:ext cx="397432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3238081" y="2890361"/>
            <a:ext cx="3708978" cy="365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가격	##,###원</a:t>
            </a:r>
            <a:endParaRPr lang="ko-KR" altLang="en-US">
              <a:latin typeface="나눔스퀘어"/>
              <a:ea typeface="나눔스퀘어"/>
            </a:endParaRPr>
          </a:p>
        </p:txBody>
      </p:sp>
      <p:grpSp>
        <p:nvGrpSpPr>
          <p:cNvPr id="80" name=""/>
          <p:cNvGrpSpPr/>
          <p:nvPr/>
        </p:nvGrpSpPr>
        <p:grpSpPr>
          <a:xfrm rot="0">
            <a:off x="5594321" y="3910950"/>
            <a:ext cx="970677" cy="252000"/>
            <a:chOff x="5189508" y="3888962"/>
            <a:chExt cx="970677" cy="252000"/>
          </a:xfrm>
        </p:grpSpPr>
        <p:sp>
          <p:nvSpPr>
            <p:cNvPr id="77" name=""/>
            <p:cNvSpPr/>
            <p:nvPr/>
          </p:nvSpPr>
          <p:spPr>
            <a:xfrm>
              <a:off x="5494847" y="3888962"/>
              <a:ext cx="360000" cy="251999"/>
            </a:xfrm>
            <a:prstGeom prst="rect">
              <a:avLst/>
            </a:prstGeom>
            <a:noFill/>
            <a:ln>
              <a:solidFill>
                <a:schemeClr val="bg1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  <a:latin typeface="나눔스퀘어"/>
                  <a:ea typeface="나눔스퀘어"/>
                </a:rPr>
                <a:t>1</a:t>
              </a:r>
              <a:endParaRPr lang="ko-KR" altLang="en-US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pic>
          <p:nvPicPr>
            <p:cNvPr id="7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908186" y="3888962"/>
              <a:ext cx="252000" cy="252000"/>
            </a:xfrm>
            <a:prstGeom prst="rect">
              <a:avLst/>
            </a:prstGeom>
          </p:spPr>
        </p:pic>
        <p:pic>
          <p:nvPicPr>
            <p:cNvPr id="7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189508" y="3888962"/>
              <a:ext cx="251999" cy="251999"/>
            </a:xfrm>
            <a:prstGeom prst="rect">
              <a:avLst/>
            </a:prstGeom>
          </p:spPr>
        </p:pic>
      </p:grpSp>
      <p:sp>
        <p:nvSpPr>
          <p:cNvPr id="81" name=""/>
          <p:cNvSpPr txBox="1"/>
          <p:nvPr/>
        </p:nvSpPr>
        <p:spPr>
          <a:xfrm>
            <a:off x="1133034" y="5000625"/>
            <a:ext cx="5643563" cy="902969"/>
          </a:xfrm>
          <a:prstGeom prst="rect">
            <a:avLst/>
          </a:prstGeom>
          <a:ln>
            <a:solidFill>
              <a:schemeClr val="bg1">
                <a:lumMod val="70000"/>
              </a:schemeClr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상품 설명.........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상품 설명.........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84" name=""/>
          <p:cNvGrpSpPr/>
          <p:nvPr/>
        </p:nvGrpSpPr>
        <p:grpSpPr>
          <a:xfrm rot="0">
            <a:off x="3921478" y="4438649"/>
            <a:ext cx="2855119" cy="333375"/>
            <a:chOff x="3957638" y="4314824"/>
            <a:chExt cx="2855119" cy="333375"/>
          </a:xfrm>
        </p:grpSpPr>
        <p:sp>
          <p:nvSpPr>
            <p:cNvPr id="82" name=""/>
            <p:cNvSpPr/>
            <p:nvPr/>
          </p:nvSpPr>
          <p:spPr>
            <a:xfrm>
              <a:off x="3957638" y="4314824"/>
              <a:ext cx="1393031" cy="33337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b="1">
                  <a:latin typeface="나눔스퀘어"/>
                  <a:ea typeface="나눔스퀘어"/>
                </a:rPr>
                <a:t>장바구니 담기</a:t>
              </a:r>
              <a:endParaRPr lang="ko-KR" altLang="en-US" sz="1500" b="1">
                <a:latin typeface="나눔스퀘어"/>
                <a:ea typeface="나눔스퀘어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5419726" y="4314824"/>
              <a:ext cx="1393031" cy="33337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b="1">
                  <a:latin typeface="나눔스퀘어"/>
                  <a:ea typeface="나눔스퀘어"/>
                </a:rPr>
                <a:t>바로 결제하기</a:t>
              </a:r>
              <a:endParaRPr lang="ko-KR" altLang="en-US" sz="1500" b="1">
                <a:latin typeface="나눔스퀘어"/>
                <a:ea typeface="나눔스퀘어"/>
              </a:endParaRPr>
            </a:p>
          </p:txBody>
        </p:sp>
      </p:grpSp>
      <p:sp>
        <p:nvSpPr>
          <p:cNvPr id="85" name=""/>
          <p:cNvSpPr txBox="1"/>
          <p:nvPr/>
        </p:nvSpPr>
        <p:spPr>
          <a:xfrm>
            <a:off x="5542504" y="3571875"/>
            <a:ext cx="399667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247354" y="3571875"/>
            <a:ext cx="399667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858961" y="4140992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316431" y="4140992"/>
            <a:ext cx="394759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9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회원관리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5697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[상품관리]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회원의 [회원상세] 페이지로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"/>
          <p:cNvGraphicFramePr>
            <a:graphicFrameLocks noGrp="1"/>
          </p:cNvGraphicFramePr>
          <p:nvPr/>
        </p:nvGraphicFramePr>
        <p:xfrm>
          <a:off x="1047749" y="2504281"/>
          <a:ext cx="6093141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2499"/>
                <a:gridCol w="1333500"/>
                <a:gridCol w="973455"/>
                <a:gridCol w="2833686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회원번호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아이디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이름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주소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user01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사용자01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인천광역시 부평구..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user02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사용자02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경기도 파주시 ...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user03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사용자03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인천광역시 서구...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 txBox="1"/>
          <p:nvPr/>
        </p:nvSpPr>
        <p:spPr>
          <a:xfrm>
            <a:off x="3042046" y="1757361"/>
            <a:ext cx="395050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090067" y="175736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668086" y="2867025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회원관리 상세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67437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회원 정보 확인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"/>
          <p:cNvGraphicFramePr>
            <a:graphicFrameLocks noGrp="1"/>
          </p:cNvGraphicFramePr>
          <p:nvPr/>
        </p:nvGraphicFramePr>
        <p:xfrm>
          <a:off x="1047750" y="2516187"/>
          <a:ext cx="6096000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71624"/>
                <a:gridCol w="452437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회원번호</a:t>
                      </a:r>
                      <a:endParaRPr lang="ko-KR" altLang="en-US" sz="15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가입날짜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2023-05-27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아이디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user01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이름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사용자01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이메일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user@email.com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휴대전화번호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01012341234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주소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인천광역시 부평구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상품관리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5697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상품의 [상품상세] 페이지로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"/>
          <p:cNvGraphicFramePr>
            <a:graphicFrameLocks noGrp="1"/>
          </p:cNvGraphicFramePr>
          <p:nvPr/>
        </p:nvGraphicFramePr>
        <p:xfrm>
          <a:off x="1047749" y="2504281"/>
          <a:ext cx="6092999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6215"/>
                <a:gridCol w="945795"/>
                <a:gridCol w="1622239"/>
                <a:gridCol w="1432828"/>
                <a:gridCol w="1135921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상품번호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카테고리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상품명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상품가격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상품상태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5,000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Y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카페라떼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6,000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Y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자몽에이드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6,500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 txBox="1"/>
          <p:nvPr/>
        </p:nvSpPr>
        <p:spPr>
          <a:xfrm>
            <a:off x="970358" y="1750217"/>
            <a:ext cx="397432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075779" y="1750217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39523" y="2850355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상품관리 상세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2744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정보 확인 및 수정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수정한 내용 적용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해당 상품 삭제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"/>
          <p:cNvGraphicFramePr>
            <a:graphicFrameLocks noGrp="1"/>
          </p:cNvGraphicFramePr>
          <p:nvPr/>
        </p:nvGraphicFramePr>
        <p:xfrm>
          <a:off x="1047750" y="2182812"/>
          <a:ext cx="6097905" cy="37999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71624"/>
                <a:gridCol w="452628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상품번호</a:t>
                      </a:r>
                      <a:endParaRPr lang="ko-KR" altLang="en-US" sz="15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카테고리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상품명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상품가격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5,000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상품설명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진한 에스프레소와 뜨거운 물을 섞어 스타벅스의 깔끔하고 강렬한 에스프레소를 가장 부드럽게 잘 느낄 수 있는 커피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상품상태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latin typeface="나눔스퀘어"/>
                          <a:ea typeface="나눔스퀘어"/>
                        </a:rPr>
                        <a:t>◉판매중	     ○판매중지</a:t>
                      </a:r>
                      <a:endParaRPr lang="ko-KR" altLang="en-US" sz="1500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1685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이미지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1322" y="4870406"/>
            <a:ext cx="1080000" cy="1080000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grpSp>
        <p:nvGrpSpPr>
          <p:cNvPr id="116" name=""/>
          <p:cNvGrpSpPr/>
          <p:nvPr/>
        </p:nvGrpSpPr>
        <p:grpSpPr>
          <a:xfrm rot="0">
            <a:off x="4288631" y="6034086"/>
            <a:ext cx="2855119" cy="333375"/>
            <a:chOff x="3957638" y="4314824"/>
            <a:chExt cx="2855119" cy="333375"/>
          </a:xfrm>
        </p:grpSpPr>
        <p:sp>
          <p:nvSpPr>
            <p:cNvPr id="117" name=""/>
            <p:cNvSpPr/>
            <p:nvPr/>
          </p:nvSpPr>
          <p:spPr>
            <a:xfrm>
              <a:off x="3957638" y="4314824"/>
              <a:ext cx="1393031" cy="33337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b="1">
                  <a:latin typeface="나눔스퀘어"/>
                  <a:ea typeface="나눔스퀘어"/>
                </a:rPr>
                <a:t>수정하기</a:t>
              </a:r>
              <a:endParaRPr lang="ko-KR" altLang="en-US" sz="1500" b="1">
                <a:latin typeface="나눔스퀘어"/>
                <a:ea typeface="나눔스퀘어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5419726" y="4314824"/>
              <a:ext cx="1393031" cy="33337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b="1">
                  <a:latin typeface="나눔스퀘어"/>
                  <a:ea typeface="나눔스퀘어"/>
                </a:rPr>
                <a:t>삭제하기</a:t>
              </a:r>
              <a:endParaRPr lang="ko-KR" altLang="en-US" sz="1500" b="1">
                <a:latin typeface="나눔스퀘어"/>
                <a:ea typeface="나눔스퀘어"/>
              </a:endParaRPr>
            </a:p>
          </p:txBody>
        </p:sp>
      </p:grpSp>
      <p:sp>
        <p:nvSpPr>
          <p:cNvPr id="119" name=""/>
          <p:cNvSpPr txBox="1"/>
          <p:nvPr/>
        </p:nvSpPr>
        <p:spPr>
          <a:xfrm>
            <a:off x="625077" y="2188367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4219766" y="5650705"/>
            <a:ext cx="399667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5692523" y="5650704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프로젝트 개요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874" y="915987"/>
            <a:ext cx="7069968" cy="3092878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37213" y="1213524"/>
            <a:ext cx="5037137" cy="3783924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996" y="3429000"/>
            <a:ext cx="6733382" cy="3067644"/>
          </a:xfrm>
          <a:prstGeom prst="rect">
            <a:avLst/>
          </a:prstGeom>
        </p:spPr>
      </p:pic>
      <p:sp>
        <p:nvSpPr>
          <p:cNvPr id="8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주문관리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4"/>
            <a:ext cx="3459718" cy="18650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[상품관리]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주문의 [주문상세] 페이지로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주문상태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3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"/>
          <p:cNvGraphicFramePr>
            <a:graphicFrameLocks noGrp="1"/>
          </p:cNvGraphicFramePr>
          <p:nvPr/>
        </p:nvGraphicFramePr>
        <p:xfrm>
          <a:off x="1047749" y="2504281"/>
          <a:ext cx="6093527" cy="29578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1080"/>
                <a:gridCol w="2729918"/>
                <a:gridCol w="1283835"/>
                <a:gridCol w="1058694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주문번호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주문내용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주문상태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주문가격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20230527-00001</a:t>
                      </a:r>
                      <a:endParaRPr lang="ko-KR" altLang="en-US" sz="13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배송완료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5,000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20230527-00002</a:t>
                      </a:r>
                      <a:endParaRPr lang="ko-KR" altLang="en-US" sz="13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 외 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접수완료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23,000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20230527-00003</a:t>
                      </a:r>
                      <a:endParaRPr lang="ko-KR" altLang="en-US" sz="13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자몽에이드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배송중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6,500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 txBox="1"/>
          <p:nvPr/>
        </p:nvSpPr>
        <p:spPr>
          <a:xfrm>
            <a:off x="967977" y="1754980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030285" y="1754980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660941" y="2878929"/>
            <a:ext cx="399667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20" name=""/>
          <p:cNvGraphicFramePr>
            <a:graphicFrameLocks noGrp="1"/>
          </p:cNvGraphicFramePr>
          <p:nvPr/>
        </p:nvGraphicFramePr>
        <p:xfrm>
          <a:off x="8211506" y="2918758"/>
          <a:ext cx="3456118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9155"/>
                <a:gridCol w="865654"/>
                <a:gridCol w="865654"/>
                <a:gridCol w="865654"/>
              </a:tblGrid>
              <a:tr h="370840"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배달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결제완료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접수완료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배송중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배송완료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픽업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결제완료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접수완료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제작완료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픽업완료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주문관리 상세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9791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주문 정보 확인 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주문상태 수정 적용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3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"/>
          <p:cNvGraphicFramePr>
            <a:graphicFrameLocks noGrp="1"/>
          </p:cNvGraphicFramePr>
          <p:nvPr/>
        </p:nvGraphicFramePr>
        <p:xfrm>
          <a:off x="1047750" y="2249487"/>
          <a:ext cx="6095999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71624"/>
                <a:gridCol w="4524375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주문번호</a:t>
                      </a:r>
                      <a:endParaRPr lang="ko-KR" altLang="en-US" sz="15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주문일자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2023-05-27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회원번호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주문내용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주문상태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▼  배송완료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31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22" name=""/>
          <p:cNvGraphicFramePr>
            <a:graphicFrameLocks noGrp="1"/>
          </p:cNvGraphicFramePr>
          <p:nvPr/>
        </p:nvGraphicFramePr>
        <p:xfrm>
          <a:off x="2610691" y="4106861"/>
          <a:ext cx="4524375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24375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      결제완료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l" defTabSz="885826" eaLnBrk="1" latinLnBrk="1" hangingPunct="1">
                        <a:defRPr lang="ko-KR" altLang="en-US"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      접수완료</a:t>
                      </a:r>
          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l" defTabSz="885826" eaLnBrk="1" latinLnBrk="1" hangingPunct="1">
                        <a:defRPr lang="ko-KR" altLang="en-US"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      배송중</a:t>
                      </a:r>
          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l" defTabSz="885826" eaLnBrk="1" latinLnBrk="1" hangingPunct="1">
                        <a:defRPr lang="ko-KR" altLang="en-US"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      배송완료</a:t>
                      </a:r>
          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l" defTabSz="885826" eaLnBrk="1" latinLnBrk="1" hangingPunct="1">
                        <a:defRPr lang="ko-KR" altLang="en-US"/>
                      </a:pPr>
                      <a:r>
          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      ..............</a:t>
                      </a:r>
          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5" name=""/>
          <p:cNvSpPr/>
          <p:nvPr/>
        </p:nvSpPr>
        <p:spPr>
          <a:xfrm>
            <a:off x="5750719" y="6051763"/>
            <a:ext cx="1393031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수정하기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575771" y="2249487"/>
            <a:ext cx="401494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5354385" y="600628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프로젝트 개요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86" name=""/>
          <p:cNvGrpSpPr/>
          <p:nvPr/>
        </p:nvGrpSpPr>
        <p:grpSpPr>
          <a:xfrm rot="0">
            <a:off x="630236" y="1141409"/>
            <a:ext cx="10931528" cy="742635"/>
            <a:chOff x="642937" y="1141409"/>
            <a:chExt cx="10931528" cy="742635"/>
          </a:xfrm>
        </p:grpSpPr>
        <p:sp>
          <p:nvSpPr>
            <p:cNvPr id="82" name="사각형: 둥근 모서리 7"/>
            <p:cNvSpPr/>
            <p:nvPr/>
          </p:nvSpPr>
          <p:spPr>
            <a:xfrm>
              <a:off x="642937" y="1141409"/>
              <a:ext cx="1915886" cy="385029"/>
            </a:xfrm>
            <a:prstGeom prst="roundRect">
              <a:avLst>
                <a:gd name="adj" fmla="val 16667"/>
              </a:avLst>
            </a:prstGeom>
            <a:solidFill>
              <a:srgbClr val="fe9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ko-KR" altLang="en-US" sz="1600" i="1" kern="0">
                  <a:solidFill>
                    <a:schemeClr val="tx1"/>
                  </a:solidFill>
                  <a:latin typeface="나눔스퀘어"/>
                  <a:ea typeface="나눔스퀘어"/>
                </a:rPr>
                <a:t>기획 배경 </a:t>
              </a:r>
              <a:endParaRPr lang="ko-KR" altLang="en-US" sz="1600" i="1" kern="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83" name="직사각형 2"/>
            <p:cNvSpPr/>
            <p:nvPr/>
          </p:nvSpPr>
          <p:spPr>
            <a:xfrm>
              <a:off x="745934" y="1571874"/>
              <a:ext cx="10828531" cy="312171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14200" indent="-214200">
                <a:buClr>
                  <a:srgbClr val="000000"/>
                </a:buClr>
                <a:buFont typeface="Arial"/>
                <a:buChar char="•"/>
                <a:defRPr lang="ko-KR" altLang="en-US"/>
              </a:pPr>
              <a:r>
                <a:rPr lang="ko-KR" altLang="en-US" sz="1500">
                  <a:solidFill>
                    <a:schemeClr val="tx1"/>
                  </a:solidFill>
                  <a:latin typeface="나눔스퀘어"/>
                  <a:ea typeface="나눔스퀘어"/>
                </a:rPr>
                <a:t>국비 과정을 통해 배운 것들을 가장 잘 활용할 수 있는 주제로 선정</a:t>
              </a:r>
              <a:endParaRPr lang="ko-KR" altLang="en-US" sz="150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</p:grpSp>
      <p:grpSp>
        <p:nvGrpSpPr>
          <p:cNvPr id="87" name=""/>
          <p:cNvGrpSpPr/>
          <p:nvPr/>
        </p:nvGrpSpPr>
        <p:grpSpPr>
          <a:xfrm rot="0">
            <a:off x="630236" y="2317747"/>
            <a:ext cx="10931528" cy="1661798"/>
            <a:chOff x="642937" y="1141409"/>
            <a:chExt cx="10931528" cy="1661798"/>
          </a:xfrm>
        </p:grpSpPr>
        <p:sp>
          <p:nvSpPr>
            <p:cNvPr id="88" name="사각형: 둥근 모서리 7"/>
            <p:cNvSpPr/>
            <p:nvPr/>
          </p:nvSpPr>
          <p:spPr>
            <a:xfrm>
              <a:off x="642937" y="1141409"/>
              <a:ext cx="1915886" cy="385029"/>
            </a:xfrm>
            <a:prstGeom prst="roundRect">
              <a:avLst>
                <a:gd name="adj" fmla="val 16667"/>
              </a:avLst>
            </a:prstGeom>
            <a:solidFill>
              <a:srgbClr val="fe9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ko-KR" altLang="en-US" sz="1600" i="1" kern="0">
                  <a:solidFill>
                    <a:schemeClr val="tx1"/>
                  </a:solidFill>
                  <a:latin typeface="나눔스퀘어"/>
                  <a:ea typeface="나눔스퀘어"/>
                </a:rPr>
                <a:t>기대효과 </a:t>
              </a:r>
              <a:endParaRPr lang="ko-KR" altLang="en-US" sz="1600" i="1" kern="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89" name="직사각형 2"/>
            <p:cNvSpPr/>
            <p:nvPr/>
          </p:nvSpPr>
          <p:spPr>
            <a:xfrm>
              <a:off x="745934" y="1571873"/>
              <a:ext cx="10828531" cy="1231334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14200" indent="-214200">
                <a:buClr>
                  <a:srgbClr val="000000"/>
                </a:buClr>
                <a:buFont typeface="Arial"/>
                <a:buChar char="•"/>
                <a:defRPr lang="ko-KR" altLang="en-US"/>
              </a:pPr>
              <a:r>
                <a:rPr lang="en-US" altLang="ko-KR" sz="1500">
                  <a:solidFill>
                    <a:schemeClr val="tx1"/>
                  </a:solidFill>
                  <a:latin typeface="나눔스퀘어"/>
                  <a:ea typeface="나눔스퀘어"/>
                </a:rPr>
                <a:t>TDD(Test-Driven Development)</a:t>
              </a:r>
              <a:r>
                <a:rPr lang="ko-KR" altLang="en-US" sz="1500">
                  <a:solidFill>
                    <a:schemeClr val="tx1"/>
                  </a:solidFill>
                  <a:latin typeface="나눔스퀘어"/>
                  <a:ea typeface="나눔스퀘어"/>
                </a:rPr>
                <a:t>와 </a:t>
              </a:r>
              <a:r>
                <a:rPr lang="en-US" altLang="ko-KR" sz="1500">
                  <a:solidFill>
                    <a:schemeClr val="tx1"/>
                  </a:solidFill>
                  <a:latin typeface="나눔스퀘어"/>
                  <a:ea typeface="나눔스퀘어"/>
                </a:rPr>
                <a:t>MVC</a:t>
              </a:r>
              <a:r>
                <a:rPr lang="ko-KR" altLang="en-US" sz="1500">
                  <a:solidFill>
                    <a:schemeClr val="tx1"/>
                  </a:solidFill>
                  <a:latin typeface="나눔스퀘어"/>
                  <a:ea typeface="나눔스퀘어"/>
                </a:rPr>
                <a:t> 패턴 사용을 통한 효율적인 개발</a:t>
              </a:r>
              <a:endParaRPr lang="ko-KR" altLang="en-US" sz="15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 marL="214200" indent="-214200">
                <a:buClr>
                  <a:srgbClr val="000000"/>
                </a:buClr>
                <a:buFont typeface="Arial"/>
                <a:buChar char="•"/>
                <a:defRPr lang="ko-KR" altLang="en-US"/>
              </a:pPr>
              <a:r>
                <a:rPr lang="en-US" altLang="ko-KR" sz="1500">
                  <a:solidFill>
                    <a:schemeClr val="tx1"/>
                  </a:solidFill>
                  <a:latin typeface="나눔스퀘어"/>
                  <a:ea typeface="나눔스퀘어"/>
                </a:rPr>
                <a:t>Spring MVC Framework</a:t>
              </a:r>
              <a:r>
                <a:rPr lang="ko-KR" altLang="en-US" sz="1500">
                  <a:solidFill>
                    <a:schemeClr val="tx1"/>
                  </a:solidFill>
                  <a:latin typeface="나눔스퀘어"/>
                  <a:ea typeface="나눔스퀘어"/>
                </a:rPr>
                <a:t>의 이해도 및 활용 능력 향상</a:t>
              </a:r>
              <a:endParaRPr lang="ko-KR" altLang="en-US" sz="15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 marL="214200" indent="-214200">
                <a:buClr>
                  <a:srgbClr val="000000"/>
                </a:buClr>
                <a:buFont typeface="Arial"/>
                <a:buChar char="•"/>
                <a:defRPr lang="ko-KR" altLang="en-US"/>
              </a:pPr>
              <a:r>
                <a:rPr lang="ko-KR" altLang="en-US" sz="1500">
                  <a:solidFill>
                    <a:schemeClr val="tx1"/>
                  </a:solidFill>
                  <a:latin typeface="나눔스퀘어"/>
                  <a:ea typeface="나눔스퀘어"/>
                </a:rPr>
                <a:t>관계형 데이터 모델의 이해도 향상</a:t>
              </a:r>
              <a:endParaRPr lang="ko-KR" altLang="en-US" sz="15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>
                <a:defRPr lang="ko-KR" altLang="en-US"/>
              </a:pPr>
              <a:endParaRPr lang="en-US" altLang="ko-KR" sz="15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>
                <a:defRPr lang="ko-KR" altLang="en-US"/>
              </a:pPr>
              <a:endParaRPr lang="ko-KR" altLang="en-US" sz="150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팀원 소개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76" name="타원 5"/>
          <p:cNvSpPr>
            <a:spLocks noChangeAspect="1"/>
          </p:cNvSpPr>
          <p:nvPr/>
        </p:nvSpPr>
        <p:spPr>
          <a:xfrm>
            <a:off x="474063" y="2540642"/>
            <a:ext cx="1799999" cy="1799999"/>
          </a:xfrm>
          <a:prstGeom prst="ellipse">
            <a:avLst/>
          </a:prstGeom>
          <a:solidFill>
            <a:srgbClr val="94a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buClr>
                <a:prstClr val="white"/>
              </a:buClr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박영근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77" name="타원 6"/>
          <p:cNvSpPr>
            <a:spLocks noChangeAspect="1"/>
          </p:cNvSpPr>
          <p:nvPr/>
        </p:nvSpPr>
        <p:spPr>
          <a:xfrm>
            <a:off x="2826166" y="2540642"/>
            <a:ext cx="1799999" cy="1799999"/>
          </a:xfrm>
          <a:prstGeom prst="ellipse">
            <a:avLst/>
          </a:prstGeom>
          <a:solidFill>
            <a:srgbClr val="fe9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홍종표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78" name="타원 5"/>
          <p:cNvSpPr>
            <a:spLocks noChangeAspect="1"/>
          </p:cNvSpPr>
          <p:nvPr/>
        </p:nvSpPr>
        <p:spPr>
          <a:xfrm>
            <a:off x="5178269" y="2540642"/>
            <a:ext cx="1799999" cy="1799999"/>
          </a:xfrm>
          <a:prstGeom prst="ellipse">
            <a:avLst/>
          </a:prstGeom>
          <a:solidFill>
            <a:srgbClr val="94a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황은지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79" name="타원 6"/>
          <p:cNvSpPr>
            <a:spLocks noChangeAspect="1"/>
          </p:cNvSpPr>
          <p:nvPr/>
        </p:nvSpPr>
        <p:spPr>
          <a:xfrm>
            <a:off x="7530372" y="2540642"/>
            <a:ext cx="1799999" cy="1799999"/>
          </a:xfrm>
          <a:prstGeom prst="ellipse">
            <a:avLst/>
          </a:prstGeom>
          <a:solidFill>
            <a:srgbClr val="fe9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정병현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80" name="타원 5"/>
          <p:cNvSpPr>
            <a:spLocks noChangeAspect="1"/>
          </p:cNvSpPr>
          <p:nvPr/>
        </p:nvSpPr>
        <p:spPr>
          <a:xfrm>
            <a:off x="9882474" y="2540642"/>
            <a:ext cx="1799999" cy="1799999"/>
          </a:xfrm>
          <a:prstGeom prst="ellipse">
            <a:avLst/>
          </a:prstGeom>
          <a:solidFill>
            <a:srgbClr val="94a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마예은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8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개발 환경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8688" y="2694281"/>
            <a:ext cx="1080000" cy="1080000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2024" y="2393450"/>
            <a:ext cx="3251200" cy="1625600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72125" y="2708568"/>
            <a:ext cx="1905000" cy="1066800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1061" y="4194282"/>
            <a:ext cx="3214687" cy="416904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783276" y="2420675"/>
            <a:ext cx="3781105" cy="1620474"/>
          </a:xfrm>
          <a:prstGeom prst="rect">
            <a:avLst/>
          </a:prstGeom>
        </p:spPr>
      </p:pic>
      <p:sp>
        <p:nvSpPr>
          <p:cNvPr id="8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메뉴 구조도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665" y="1110665"/>
            <a:ext cx="11838670" cy="4636669"/>
          </a:xfrm>
          <a:prstGeom prst="rect">
            <a:avLst/>
          </a:prstGeom>
        </p:spPr>
      </p:pic>
      <p:sp>
        <p:nvSpPr>
          <p:cNvPr id="7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6eb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285750" y="238616"/>
            <a:ext cx="11620500" cy="6381750"/>
          </a:xfrm>
          <a:prstGeom prst="roundRect">
            <a:avLst>
              <a:gd name="adj" fmla="val 2339"/>
            </a:avLst>
          </a:prstGeom>
          <a:solidFill>
            <a:srgbClr val="ffffff"/>
          </a:solidFill>
          <a:ln>
            <a:noFill/>
          </a:ln>
          <a:effectLst>
            <a:outerShdw blurRad="190500" dist="38100" dir="5400000" algn="t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r>
              <a:rPr lang="ko-KR" altLang="en-US" sz="5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화면 기획서</a:t>
            </a:r>
            <a:endParaRPr lang="ko-KR" altLang="en-US" sz="5000" i="1" kern="0">
              <a:solidFill>
                <a:prstClr val="black">
                  <a:lumMod val="65000"/>
                  <a:lumOff val="35000"/>
                </a:prstClr>
              </a:solidFill>
              <a:latin typeface="나눔스퀘어 Bold"/>
              <a:ea typeface="나눔스퀘어 Bold"/>
            </a:endParaRPr>
          </a:p>
          <a:p>
            <a:pPr algn="ctr">
              <a:lnSpc>
                <a:spcPct val="150000"/>
              </a:lnSpc>
              <a:defRPr lang="ko-KR"/>
            </a:pPr>
            <a:endParaRPr lang="en-US" altLang="ko-KR" sz="900" kern="0">
              <a:solidFill>
                <a:prstClr val="black">
                  <a:lumMod val="50000"/>
                  <a:lumOff val="50000"/>
                </a:prstClr>
              </a:solidFill>
              <a:latin typeface="나눔스퀘어 Bold"/>
              <a:ea typeface="나눔스퀘어 Bold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85750" y="238616"/>
            <a:ext cx="11620500" cy="62864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 algn="ctr">
              <a:defRPr lang="ko-KR"/>
            </a:pP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자바(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JAVA)</a:t>
            </a: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기반 스프링 응용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SW</a:t>
            </a: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개발자 양성과정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A2</a:t>
            </a:r>
            <a:endParaRPr lang="en-US" altLang="ko-KR" sz="2000" b="1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"/>
          <p:cNvGraphicFramePr>
            <a:graphicFrameLocks noGrp="1"/>
          </p:cNvGraphicFramePr>
          <p:nvPr/>
        </p:nvGraphicFramePr>
        <p:xfrm>
          <a:off x="550664" y="1762863"/>
          <a:ext cx="7002855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780"/>
                <a:gridCol w="1163955"/>
                <a:gridCol w="1167780"/>
                <a:gridCol w="1167780"/>
                <a:gridCol w="1167780"/>
                <a:gridCol w="1167780"/>
              </a:tblGrid>
              <a:tr h="3351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Non-Coffee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Tea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Desert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atc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메인페이지 - 로그아웃 상태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925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8078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1690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5925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88078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1690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55" name=""/>
          <p:cNvSpPr txBox="1"/>
          <p:nvPr/>
        </p:nvSpPr>
        <p:spPr>
          <a:xfrm>
            <a:off x="165455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커피1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683108" y="4012406"/>
            <a:ext cx="742207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커피2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71220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커피3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5455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커피4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683376" y="5881687"/>
            <a:ext cx="741404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커피5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71220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커피6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986044" y="1228485"/>
            <a:ext cx="1639670" cy="31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로그인     회원가입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2518171" y="1202172"/>
            <a:ext cx="395050" cy="367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5752054" y="1202291"/>
            <a:ext cx="399667" cy="36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6530722" y="1202291"/>
            <a:ext cx="399668" cy="36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18029" y="1731169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949220" y="2569369"/>
            <a:ext cx="399520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233172" y="1238249"/>
            <a:ext cx="3459718" cy="15697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로고 이미지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[로그인]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[회원가입]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카테고리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음료 상세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7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766</ep:Words>
  <ep:PresentationFormat>와이드스크린</ep:PresentationFormat>
  <ep:Paragraphs>350</ep:Paragraphs>
  <ep:Slides>31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2022-10-04T05:16:09.000</dcterms:created>
  <dc:creator>Microsoft 계정</dc:creator>
  <cp:lastModifiedBy>h3kin</cp:lastModifiedBy>
  <dcterms:modified xsi:type="dcterms:W3CDTF">2023-05-30T13:56:42.883</dcterms:modified>
  <cp:revision>106</cp:revision>
  <dc:title>PowerPoint 프레젠테이션</dc:title>
</cp:coreProperties>
</file>