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6" r:id="rId3"/>
    <p:sldId id="332" r:id="rId4"/>
    <p:sldId id="308" r:id="rId5"/>
    <p:sldId id="274" r:id="rId6"/>
    <p:sldId id="303" r:id="rId7"/>
    <p:sldId id="322" r:id="rId8"/>
    <p:sldId id="283" r:id="rId9"/>
    <p:sldId id="335" r:id="rId10"/>
    <p:sldId id="289" r:id="rId11"/>
    <p:sldId id="334" r:id="rId12"/>
    <p:sldId id="269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774F7"/>
    <a:srgbClr val="FF00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1967" autoAdjust="0"/>
  </p:normalViewPr>
  <p:slideViewPr>
    <p:cSldViewPr snapToGrid="0">
      <p:cViewPr varScale="1">
        <p:scale>
          <a:sx n="106" d="100"/>
          <a:sy n="106" d="100"/>
        </p:scale>
        <p:origin x="15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52567-382F-46EC-AB93-0EBD9F72679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0EAA5EC-45A5-475D-AFCE-96EBC76EAE65}">
      <dgm:prSet phldrT="[텍스트]" custT="1"/>
      <dgm:spPr/>
      <dgm:t>
        <a:bodyPr/>
        <a:lstStyle/>
        <a:p>
          <a:pPr latinLnBrk="1"/>
          <a:r>
            <a:rPr lang="ko-KR" altLang="en-US" sz="1800" b="1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800" b="1" dirty="0">
              <a:latin typeface="a스마일L" panose="02020600000000000000" pitchFamily="18" charset="-127"/>
              <a:ea typeface="a스마일L" panose="02020600000000000000" pitchFamily="18" charset="-127"/>
            </a:rPr>
            <a:t> 연수</a:t>
          </a:r>
        </a:p>
      </dgm:t>
    </dgm:pt>
    <dgm:pt modelId="{5CF77DEF-CB32-4E5A-806D-1CC8029AF2FB}" type="parTrans" cxnId="{8953BD6B-CACD-4413-A3F1-2F0F728098D4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692E265-E2A9-41BC-90AC-25C216DC0B3B}" type="sibTrans" cxnId="{8953BD6B-CACD-4413-A3F1-2F0F728098D4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1798D14-4467-4263-BDBA-435F4644350A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a스마일L" panose="02020600000000000000" pitchFamily="18" charset="-127"/>
              <a:ea typeface="a스마일L" panose="02020600000000000000" pitchFamily="18" charset="-127"/>
            </a:rPr>
            <a:t>중앙컨설팅</a:t>
          </a:r>
          <a:endParaRPr lang="ko-KR" altLang="en-US" sz="18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3F07D7D5-B883-48F9-8A52-5295FD58A133}" type="parTrans" cxnId="{966EA883-F47C-4823-B6E2-FB3E0FFD7F9E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7F8E37DA-9AA1-436F-9AA2-8757E90C7711}" type="sibTrans" cxnId="{966EA883-F47C-4823-B6E2-FB3E0FFD7F9E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C490FF8-1A3C-452D-BCE5-B63C5D5CF93E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a스마일L" panose="02020600000000000000" pitchFamily="18" charset="-127"/>
              <a:ea typeface="a스마일L" panose="02020600000000000000" pitchFamily="18" charset="-127"/>
            </a:rPr>
            <a:t>대표 </a:t>
          </a:r>
          <a:r>
            <a:rPr lang="ko-KR" altLang="en-US" sz="18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멘토교사제</a:t>
          </a:r>
          <a:r>
            <a:rPr lang="ko-KR" altLang="en-US" sz="18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endParaRPr lang="en-US" altLang="ko-KR" sz="1800" dirty="0">
            <a:latin typeface="a스마일L" panose="02020600000000000000" pitchFamily="18" charset="-127"/>
            <a:ea typeface="a스마일L" panose="02020600000000000000" pitchFamily="18" charset="-127"/>
          </a:endParaRPr>
        </a:p>
        <a:p>
          <a:pPr latinLnBrk="1"/>
          <a:r>
            <a:rPr lang="ko-KR" altLang="en-US" sz="1800" dirty="0">
              <a:latin typeface="a스마일L" panose="02020600000000000000" pitchFamily="18" charset="-127"/>
              <a:ea typeface="a스마일L" panose="02020600000000000000" pitchFamily="18" charset="-127"/>
            </a:rPr>
            <a:t>운영</a:t>
          </a:r>
        </a:p>
      </dgm:t>
    </dgm:pt>
    <dgm:pt modelId="{51FE2CD3-294A-49EF-960C-1338A9483872}" type="parTrans" cxnId="{76F671DE-06ED-42B8-AC2F-8A79E5E73777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F2E03EBF-08B1-4739-A005-D027A08A246C}" type="sibTrans" cxnId="{76F671DE-06ED-42B8-AC2F-8A79E5E73777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DB1286A-0E6A-451E-9BC9-0EF28D2B6C0F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 15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시간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1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학점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직무연수</a:t>
          </a:r>
        </a:p>
      </dgm:t>
    </dgm:pt>
    <dgm:pt modelId="{37D89D3E-BBDB-4E2A-B514-19BC23BF84D8}" type="parTrans" cxnId="{AA043159-FCE3-4337-8CD7-21A11C0D5462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0333B110-065A-48CD-B8AB-928508F41B46}" type="sibTrans" cxnId="{AA043159-FCE3-4337-8CD7-21A11C0D5462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A7D97FA-3CBC-4F75-BE4C-1CA0A1363714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역량강화를 위해 신규 및 경력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멘토교사를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위한 연수 운영</a:t>
          </a:r>
        </a:p>
      </dgm:t>
    </dgm:pt>
    <dgm:pt modelId="{4A39B1EC-1C45-4211-A1DC-40B09F4DEE62}" type="parTrans" cxnId="{9EE5076A-C32B-42F0-9A99-470345938A2C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BEF8FD7-CCB4-4A09-8DD2-E20618FD28AD}" type="sibTrans" cxnId="{9EE5076A-C32B-42F0-9A99-470345938A2C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E1211CE-BE1D-4D70-BE77-DED5D299D6CD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 KAIST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및 전문가집단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중앙컨설팅단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이 연 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2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회 권역 방문</a:t>
          </a:r>
        </a:p>
      </dgm:t>
    </dgm:pt>
    <dgm:pt modelId="{6EA35B39-815E-4E2C-8356-595D753671A4}" type="parTrans" cxnId="{5E5C142B-1A88-4080-839D-DDEF366B6516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A9B44B82-69B5-4531-A95A-E92AD7D67EBD}" type="sibTrans" cxnId="{5E5C142B-1A88-4080-839D-DDEF366B6516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E7DEBE2A-EDB9-437A-A66A-5829F084EE18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컨설팅 위원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: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시도교육청 장학사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대표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KAIST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관계자 등 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3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명 이내</a:t>
          </a:r>
        </a:p>
      </dgm:t>
    </dgm:pt>
    <dgm:pt modelId="{3006B636-7386-47B1-9EDD-C1011E1DC1B3}" type="parTrans" cxnId="{14C5AC65-0E74-4C6A-AD6C-11001DE7D70D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F2A43CE-9BC1-4382-9DA2-C1C912FFEAE1}" type="sibTrans" cxnId="{14C5AC65-0E74-4C6A-AD6C-11001DE7D70D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95D4C36B-0993-44CE-B348-E5F2C4BF4092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지역별 대표교사가 신규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멘토교사를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대상으로 멘토링 활동 안내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지역별 멘토교사모임 등 운영</a:t>
          </a:r>
        </a:p>
      </dgm:t>
    </dgm:pt>
    <dgm:pt modelId="{7377C130-2A15-4728-BFF3-D9D06FFFB75D}" type="parTrans" cxnId="{27FC5ED5-66BE-49AB-B311-9A717E35D2AE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AA754E1D-66CC-484F-9569-9D23D20E5821}" type="sibTrans" cxnId="{27FC5ED5-66BE-49AB-B311-9A717E35D2AE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8D934B6D-803D-4E16-B288-2E15100E0AEA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지역별 정기 모임을 통해 정보 교류 및 문제점 논의</a:t>
          </a:r>
        </a:p>
      </dgm:t>
    </dgm:pt>
    <dgm:pt modelId="{5128408D-6B0B-4937-BA5D-27DFD6DC5416}" type="parTrans" cxnId="{AA719B70-63E5-4CE4-AF7C-ABC31200EAF6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BA092091-3AED-4DDD-BE66-B4578266E6E8}" type="sibTrans" cxnId="{AA719B70-63E5-4CE4-AF7C-ABC31200EAF6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15F1C352-51B9-4459-891C-BBD1B109F6CA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대표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멘토교사가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의견 취합하여 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KAIST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에 개선사항 요청</a:t>
          </a:r>
        </a:p>
      </dgm:t>
    </dgm:pt>
    <dgm:pt modelId="{BAEE9CDD-2C69-4A59-92C2-6CE7E58B909E}" type="parTrans" cxnId="{450356B6-2A8B-4AD9-9CC5-E84BDDF00720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027E2294-16DB-49A5-ACA4-2AF05A95714D}" type="sibTrans" cxnId="{450356B6-2A8B-4AD9-9CC5-E84BDDF00720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C73F711F-8108-42CE-A1F3-48ED331107E0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연수일정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: 2019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년 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5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17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일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금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)~18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일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토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) / 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대전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인터시티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호텔</a:t>
          </a:r>
          <a:r>
            <a:rPr lang="en-US" altLang="ko-KR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(2019</a:t>
          </a:r>
          <a:r>
            <a:rPr lang="ko-KR" altLang="en-US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년 기준</a:t>
          </a:r>
          <a:r>
            <a:rPr lang="en-US" altLang="ko-KR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endParaRPr lang="ko-KR" altLang="en-US" sz="14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41D59663-988D-47FF-A5CD-3C996F1332CF}" type="parTrans" cxnId="{511BED0A-2DBA-4D44-80A0-34DC6DA1BD89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50AB302C-D1B9-412B-91E4-EF29483672CE}" type="sibTrans" cxnId="{511BED0A-2DBA-4D44-80A0-34DC6DA1BD89}">
      <dgm:prSet/>
      <dgm:spPr/>
      <dgm:t>
        <a:bodyPr/>
        <a:lstStyle/>
        <a:p>
          <a:pPr latinLnBrk="1"/>
          <a:endParaRPr lang="ko-KR" altLang="en-US" sz="140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D1A09D7D-8E3B-4C90-81A0-F2ECE2632B51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 대상으로 컨설팅 진행 및 의견수렴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(6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dirty="0">
              <a:latin typeface="a스마일L" panose="02020600000000000000" pitchFamily="18" charset="-127"/>
              <a:ea typeface="a스마일L" panose="02020600000000000000" pitchFamily="18" charset="-127"/>
            </a:rPr>
            <a:t>, 10</a:t>
          </a:r>
          <a:r>
            <a:rPr lang="ko-KR" altLang="en-US" sz="14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)(2019</a:t>
          </a:r>
          <a:r>
            <a:rPr lang="ko-KR" altLang="en-US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년 기준</a:t>
          </a:r>
          <a:r>
            <a:rPr lang="en-US" altLang="ko-KR" sz="14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endParaRPr lang="ko-KR" altLang="en-US" sz="1400" dirty="0">
            <a:latin typeface="a스마일L" panose="02020600000000000000" pitchFamily="18" charset="-127"/>
            <a:ea typeface="a스마일L" panose="02020600000000000000" pitchFamily="18" charset="-127"/>
          </a:endParaRPr>
        </a:p>
      </dgm:t>
    </dgm:pt>
    <dgm:pt modelId="{CCC32234-0831-4FBC-B109-10B946E8F467}" type="parTrans" cxnId="{10F845B2-8048-4B8B-9790-6D7A1FD06DB0}">
      <dgm:prSet/>
      <dgm:spPr/>
      <dgm:t>
        <a:bodyPr/>
        <a:lstStyle/>
        <a:p>
          <a:pPr latinLnBrk="1"/>
          <a:endParaRPr lang="ko-KR" altLang="en-US" sz="1400"/>
        </a:p>
      </dgm:t>
    </dgm:pt>
    <dgm:pt modelId="{FD3D2965-A0B5-4FBA-81A0-70EDCDE0AF70}" type="sibTrans" cxnId="{10F845B2-8048-4B8B-9790-6D7A1FD06DB0}">
      <dgm:prSet/>
      <dgm:spPr/>
      <dgm:t>
        <a:bodyPr/>
        <a:lstStyle/>
        <a:p>
          <a:pPr latinLnBrk="1"/>
          <a:endParaRPr lang="ko-KR" altLang="en-US" sz="1400"/>
        </a:p>
      </dgm:t>
    </dgm:pt>
    <dgm:pt modelId="{B109643D-631E-417A-9AE4-615BA6824DC9}" type="pres">
      <dgm:prSet presAssocID="{0C752567-382F-46EC-AB93-0EBD9F7267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D4007A-5621-458A-A386-36DBF8F882EF}" type="pres">
      <dgm:prSet presAssocID="{10EAA5EC-45A5-475D-AFCE-96EBC76EAE65}" presName="linNode" presStyleCnt="0"/>
      <dgm:spPr/>
    </dgm:pt>
    <dgm:pt modelId="{BB1528E9-47B9-4206-A91F-424C13007F69}" type="pres">
      <dgm:prSet presAssocID="{10EAA5EC-45A5-475D-AFCE-96EBC76EAE65}" presName="parentText" presStyleLbl="node1" presStyleIdx="0" presStyleCnt="3" custScaleX="7781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8D63A2-16FE-4599-9086-51C904C6F69D}" type="pres">
      <dgm:prSet presAssocID="{10EAA5EC-45A5-475D-AFCE-96EBC76EAE65}" presName="descendantText" presStyleLbl="alignAccFollowNode1" presStyleIdx="0" presStyleCnt="3" custScaleX="13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F416D2-1537-4C5D-8084-1FAD12F04138}" type="pres">
      <dgm:prSet presAssocID="{1692E265-E2A9-41BC-90AC-25C216DC0B3B}" presName="sp" presStyleCnt="0"/>
      <dgm:spPr/>
    </dgm:pt>
    <dgm:pt modelId="{59D76E2F-C9CB-4A7F-86AC-28DC84D91EC0}" type="pres">
      <dgm:prSet presAssocID="{11798D14-4467-4263-BDBA-435F4644350A}" presName="linNode" presStyleCnt="0"/>
      <dgm:spPr/>
    </dgm:pt>
    <dgm:pt modelId="{BC54AEB4-165E-4B2B-A531-462CA7CBA482}" type="pres">
      <dgm:prSet presAssocID="{11798D14-4467-4263-BDBA-435F4644350A}" presName="parentText" presStyleLbl="node1" presStyleIdx="1" presStyleCnt="3" custScaleX="7993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7F640-463F-4B1A-8443-099DFE678378}" type="pres">
      <dgm:prSet presAssocID="{11798D14-4467-4263-BDBA-435F4644350A}" presName="descendantText" presStyleLbl="alignAccFollowNode1" presStyleIdx="1" presStyleCnt="3" custScaleX="1416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8587A4-7A52-4553-9E2A-0806CF6FEB34}" type="pres">
      <dgm:prSet presAssocID="{7F8E37DA-9AA1-436F-9AA2-8757E90C7711}" presName="sp" presStyleCnt="0"/>
      <dgm:spPr/>
    </dgm:pt>
    <dgm:pt modelId="{D671BF3E-E159-4EB2-9D12-953AAA1436B1}" type="pres">
      <dgm:prSet presAssocID="{8C490FF8-1A3C-452D-BCE5-B63C5D5CF93E}" presName="linNode" presStyleCnt="0"/>
      <dgm:spPr/>
    </dgm:pt>
    <dgm:pt modelId="{A618D694-5CE4-4D08-B13E-520B91A68197}" type="pres">
      <dgm:prSet presAssocID="{8C490FF8-1A3C-452D-BCE5-B63C5D5CF93E}" presName="parentText" presStyleLbl="node1" presStyleIdx="2" presStyleCnt="3" custScaleX="65822" custLinFactNeighborY="62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6B274-855E-4F86-84D2-31D9F940BAE0}" type="pres">
      <dgm:prSet presAssocID="{8C490FF8-1A3C-452D-BCE5-B63C5D5CF93E}" presName="descendantText" presStyleLbl="alignAccFollowNode1" presStyleIdx="2" presStyleCnt="3" custScaleX="1213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D959AF-19F9-4A3C-AB5F-C17BD39839B6}" type="presOf" srcId="{C73F711F-8108-42CE-A1F3-48ED331107E0}" destId="{EA8D63A2-16FE-4599-9086-51C904C6F69D}" srcOrd="0" destOrd="2" presId="urn:microsoft.com/office/officeart/2005/8/layout/vList5"/>
    <dgm:cxn modelId="{10F845B2-8048-4B8B-9790-6D7A1FD06DB0}" srcId="{11798D14-4467-4263-BDBA-435F4644350A}" destId="{D1A09D7D-8E3B-4C90-81A0-F2ECE2632B51}" srcOrd="1" destOrd="0" parTransId="{CCC32234-0831-4FBC-B109-10B946E8F467}" sibTransId="{FD3D2965-A0B5-4FBA-81A0-70EDCDE0AF70}"/>
    <dgm:cxn modelId="{F72DD2EF-DA3B-4DE5-8EEB-AF96168F7BBE}" type="presOf" srcId="{D1A09D7D-8E3B-4C90-81A0-F2ECE2632B51}" destId="{D587F640-463F-4B1A-8443-099DFE678378}" srcOrd="0" destOrd="1" presId="urn:microsoft.com/office/officeart/2005/8/layout/vList5"/>
    <dgm:cxn modelId="{738F1357-DFD9-494E-97E7-F438162F41B3}" type="presOf" srcId="{8D934B6D-803D-4E16-B288-2E15100E0AEA}" destId="{DD36B274-855E-4F86-84D2-31D9F940BAE0}" srcOrd="0" destOrd="1" presId="urn:microsoft.com/office/officeart/2005/8/layout/vList5"/>
    <dgm:cxn modelId="{9EE5076A-C32B-42F0-9A99-470345938A2C}" srcId="{10EAA5EC-45A5-475D-AFCE-96EBC76EAE65}" destId="{9A7D97FA-3CBC-4F75-BE4C-1CA0A1363714}" srcOrd="0" destOrd="0" parTransId="{4A39B1EC-1C45-4211-A1DC-40B09F4DEE62}" sibTransId="{4BEF8FD7-CCB4-4A09-8DD2-E20618FD28AD}"/>
    <dgm:cxn modelId="{5E5C142B-1A88-4080-839D-DDEF366B6516}" srcId="{11798D14-4467-4263-BDBA-435F4644350A}" destId="{1E1211CE-BE1D-4D70-BE77-DED5D299D6CD}" srcOrd="0" destOrd="0" parTransId="{6EA35B39-815E-4E2C-8356-595D753671A4}" sibTransId="{A9B44B82-69B5-4531-A95A-E92AD7D67EBD}"/>
    <dgm:cxn modelId="{6342270B-090C-4A7E-A86E-1FAE8D894BC8}" type="presOf" srcId="{15F1C352-51B9-4459-891C-BBD1B109F6CA}" destId="{DD36B274-855E-4F86-84D2-31D9F940BAE0}" srcOrd="0" destOrd="2" presId="urn:microsoft.com/office/officeart/2005/8/layout/vList5"/>
    <dgm:cxn modelId="{CB314877-E9DA-4057-894D-97930FD1B09A}" type="presOf" srcId="{10EAA5EC-45A5-475D-AFCE-96EBC76EAE65}" destId="{BB1528E9-47B9-4206-A91F-424C13007F69}" srcOrd="0" destOrd="0" presId="urn:microsoft.com/office/officeart/2005/8/layout/vList5"/>
    <dgm:cxn modelId="{AA719B70-63E5-4CE4-AF7C-ABC31200EAF6}" srcId="{8C490FF8-1A3C-452D-BCE5-B63C5D5CF93E}" destId="{8D934B6D-803D-4E16-B288-2E15100E0AEA}" srcOrd="1" destOrd="0" parTransId="{5128408D-6B0B-4937-BA5D-27DFD6DC5416}" sibTransId="{BA092091-3AED-4DDD-BE66-B4578266E6E8}"/>
    <dgm:cxn modelId="{4CFE80D6-8A24-43BE-B948-497402EA9048}" type="presOf" srcId="{9DB1286A-0E6A-451E-9BC9-0EF28D2B6C0F}" destId="{EA8D63A2-16FE-4599-9086-51C904C6F69D}" srcOrd="0" destOrd="1" presId="urn:microsoft.com/office/officeart/2005/8/layout/vList5"/>
    <dgm:cxn modelId="{AA043159-FCE3-4337-8CD7-21A11C0D5462}" srcId="{10EAA5EC-45A5-475D-AFCE-96EBC76EAE65}" destId="{9DB1286A-0E6A-451E-9BC9-0EF28D2B6C0F}" srcOrd="1" destOrd="0" parTransId="{37D89D3E-BBDB-4E2A-B514-19BC23BF84D8}" sibTransId="{0333B110-065A-48CD-B8AB-928508F41B46}"/>
    <dgm:cxn modelId="{3318A469-4C02-4D70-BD65-6319434CD4B6}" type="presOf" srcId="{95D4C36B-0993-44CE-B348-E5F2C4BF4092}" destId="{DD36B274-855E-4F86-84D2-31D9F940BAE0}" srcOrd="0" destOrd="0" presId="urn:microsoft.com/office/officeart/2005/8/layout/vList5"/>
    <dgm:cxn modelId="{966EA883-F47C-4823-B6E2-FB3E0FFD7F9E}" srcId="{0C752567-382F-46EC-AB93-0EBD9F72679B}" destId="{11798D14-4467-4263-BDBA-435F4644350A}" srcOrd="1" destOrd="0" parTransId="{3F07D7D5-B883-48F9-8A52-5295FD58A133}" sibTransId="{7F8E37DA-9AA1-436F-9AA2-8757E90C7711}"/>
    <dgm:cxn modelId="{BD67D707-A4C3-4D5B-A72E-3B53A6C26DA1}" type="presOf" srcId="{9A7D97FA-3CBC-4F75-BE4C-1CA0A1363714}" destId="{EA8D63A2-16FE-4599-9086-51C904C6F69D}" srcOrd="0" destOrd="0" presId="urn:microsoft.com/office/officeart/2005/8/layout/vList5"/>
    <dgm:cxn modelId="{511BED0A-2DBA-4D44-80A0-34DC6DA1BD89}" srcId="{10EAA5EC-45A5-475D-AFCE-96EBC76EAE65}" destId="{C73F711F-8108-42CE-A1F3-48ED331107E0}" srcOrd="2" destOrd="0" parTransId="{41D59663-988D-47FF-A5CD-3C996F1332CF}" sibTransId="{50AB302C-D1B9-412B-91E4-EF29483672CE}"/>
    <dgm:cxn modelId="{6F5AA821-C88C-4AB1-80BD-F65C9B6BC379}" type="presOf" srcId="{8C490FF8-1A3C-452D-BCE5-B63C5D5CF93E}" destId="{A618D694-5CE4-4D08-B13E-520B91A68197}" srcOrd="0" destOrd="0" presId="urn:microsoft.com/office/officeart/2005/8/layout/vList5"/>
    <dgm:cxn modelId="{450356B6-2A8B-4AD9-9CC5-E84BDDF00720}" srcId="{8C490FF8-1A3C-452D-BCE5-B63C5D5CF93E}" destId="{15F1C352-51B9-4459-891C-BBD1B109F6CA}" srcOrd="2" destOrd="0" parTransId="{BAEE9CDD-2C69-4A59-92C2-6CE7E58B909E}" sibTransId="{027E2294-16DB-49A5-ACA4-2AF05A95714D}"/>
    <dgm:cxn modelId="{27FC5ED5-66BE-49AB-B311-9A717E35D2AE}" srcId="{8C490FF8-1A3C-452D-BCE5-B63C5D5CF93E}" destId="{95D4C36B-0993-44CE-B348-E5F2C4BF4092}" srcOrd="0" destOrd="0" parTransId="{7377C130-2A15-4728-BFF3-D9D06FFFB75D}" sibTransId="{AA754E1D-66CC-484F-9569-9D23D20E5821}"/>
    <dgm:cxn modelId="{E472C042-D514-428A-BF0B-84E6B54C9A52}" type="presOf" srcId="{E7DEBE2A-EDB9-437A-A66A-5829F084EE18}" destId="{D587F640-463F-4B1A-8443-099DFE678378}" srcOrd="0" destOrd="2" presId="urn:microsoft.com/office/officeart/2005/8/layout/vList5"/>
    <dgm:cxn modelId="{EEF62B8A-B253-46D6-98C1-C0EB53BABB34}" type="presOf" srcId="{1E1211CE-BE1D-4D70-BE77-DED5D299D6CD}" destId="{D587F640-463F-4B1A-8443-099DFE678378}" srcOrd="0" destOrd="0" presId="urn:microsoft.com/office/officeart/2005/8/layout/vList5"/>
    <dgm:cxn modelId="{76F671DE-06ED-42B8-AC2F-8A79E5E73777}" srcId="{0C752567-382F-46EC-AB93-0EBD9F72679B}" destId="{8C490FF8-1A3C-452D-BCE5-B63C5D5CF93E}" srcOrd="2" destOrd="0" parTransId="{51FE2CD3-294A-49EF-960C-1338A9483872}" sibTransId="{F2E03EBF-08B1-4739-A005-D027A08A246C}"/>
    <dgm:cxn modelId="{A77A7EEA-F088-4D13-BAA9-B440D8FD2301}" type="presOf" srcId="{0C752567-382F-46EC-AB93-0EBD9F72679B}" destId="{B109643D-631E-417A-9AE4-615BA6824DC9}" srcOrd="0" destOrd="0" presId="urn:microsoft.com/office/officeart/2005/8/layout/vList5"/>
    <dgm:cxn modelId="{0056C708-6BE2-4C9F-AB56-E3F8FF2CCC4F}" type="presOf" srcId="{11798D14-4467-4263-BDBA-435F4644350A}" destId="{BC54AEB4-165E-4B2B-A531-462CA7CBA482}" srcOrd="0" destOrd="0" presId="urn:microsoft.com/office/officeart/2005/8/layout/vList5"/>
    <dgm:cxn modelId="{8953BD6B-CACD-4413-A3F1-2F0F728098D4}" srcId="{0C752567-382F-46EC-AB93-0EBD9F72679B}" destId="{10EAA5EC-45A5-475D-AFCE-96EBC76EAE65}" srcOrd="0" destOrd="0" parTransId="{5CF77DEF-CB32-4E5A-806D-1CC8029AF2FB}" sibTransId="{1692E265-E2A9-41BC-90AC-25C216DC0B3B}"/>
    <dgm:cxn modelId="{14C5AC65-0E74-4C6A-AD6C-11001DE7D70D}" srcId="{11798D14-4467-4263-BDBA-435F4644350A}" destId="{E7DEBE2A-EDB9-437A-A66A-5829F084EE18}" srcOrd="2" destOrd="0" parTransId="{3006B636-7386-47B1-9EDD-C1011E1DC1B3}" sibTransId="{9F2A43CE-9BC1-4382-9DA2-C1C912FFEAE1}"/>
    <dgm:cxn modelId="{C60E68B7-9082-471C-BDF8-A107D7CC7C45}" type="presParOf" srcId="{B109643D-631E-417A-9AE4-615BA6824DC9}" destId="{65D4007A-5621-458A-A386-36DBF8F882EF}" srcOrd="0" destOrd="0" presId="urn:microsoft.com/office/officeart/2005/8/layout/vList5"/>
    <dgm:cxn modelId="{0E5950C2-4E00-4268-B969-E91DEF9CFF1A}" type="presParOf" srcId="{65D4007A-5621-458A-A386-36DBF8F882EF}" destId="{BB1528E9-47B9-4206-A91F-424C13007F69}" srcOrd="0" destOrd="0" presId="urn:microsoft.com/office/officeart/2005/8/layout/vList5"/>
    <dgm:cxn modelId="{D0130C8F-4AB9-4BCF-9E99-B3787D58DC9B}" type="presParOf" srcId="{65D4007A-5621-458A-A386-36DBF8F882EF}" destId="{EA8D63A2-16FE-4599-9086-51C904C6F69D}" srcOrd="1" destOrd="0" presId="urn:microsoft.com/office/officeart/2005/8/layout/vList5"/>
    <dgm:cxn modelId="{542EF8DC-C844-47EB-A0CD-111250E5A809}" type="presParOf" srcId="{B109643D-631E-417A-9AE4-615BA6824DC9}" destId="{64F416D2-1537-4C5D-8084-1FAD12F04138}" srcOrd="1" destOrd="0" presId="urn:microsoft.com/office/officeart/2005/8/layout/vList5"/>
    <dgm:cxn modelId="{C9DE0DD4-30D5-4C55-A4F8-641CD1B98C9D}" type="presParOf" srcId="{B109643D-631E-417A-9AE4-615BA6824DC9}" destId="{59D76E2F-C9CB-4A7F-86AC-28DC84D91EC0}" srcOrd="2" destOrd="0" presId="urn:microsoft.com/office/officeart/2005/8/layout/vList5"/>
    <dgm:cxn modelId="{259C50A4-D621-4CF7-A159-D595550B6D03}" type="presParOf" srcId="{59D76E2F-C9CB-4A7F-86AC-28DC84D91EC0}" destId="{BC54AEB4-165E-4B2B-A531-462CA7CBA482}" srcOrd="0" destOrd="0" presId="urn:microsoft.com/office/officeart/2005/8/layout/vList5"/>
    <dgm:cxn modelId="{AE86588D-6059-4DEA-A71A-38EE7D4B9C07}" type="presParOf" srcId="{59D76E2F-C9CB-4A7F-86AC-28DC84D91EC0}" destId="{D587F640-463F-4B1A-8443-099DFE678378}" srcOrd="1" destOrd="0" presId="urn:microsoft.com/office/officeart/2005/8/layout/vList5"/>
    <dgm:cxn modelId="{F6E9CDD2-9C67-42C3-8492-D8F729B8046B}" type="presParOf" srcId="{B109643D-631E-417A-9AE4-615BA6824DC9}" destId="{0E8587A4-7A52-4553-9E2A-0806CF6FEB34}" srcOrd="3" destOrd="0" presId="urn:microsoft.com/office/officeart/2005/8/layout/vList5"/>
    <dgm:cxn modelId="{8BA22909-8775-4D3C-84F5-B4D347EAC5DC}" type="presParOf" srcId="{B109643D-631E-417A-9AE4-615BA6824DC9}" destId="{D671BF3E-E159-4EB2-9D12-953AAA1436B1}" srcOrd="4" destOrd="0" presId="urn:microsoft.com/office/officeart/2005/8/layout/vList5"/>
    <dgm:cxn modelId="{8D840834-8523-42E5-8F29-26C0DDFA0D8C}" type="presParOf" srcId="{D671BF3E-E159-4EB2-9D12-953AAA1436B1}" destId="{A618D694-5CE4-4D08-B13E-520B91A68197}" srcOrd="0" destOrd="0" presId="urn:microsoft.com/office/officeart/2005/8/layout/vList5"/>
    <dgm:cxn modelId="{FE44B045-E22E-45E1-914D-26D52C9AB65F}" type="presParOf" srcId="{D671BF3E-E159-4EB2-9D12-953AAA1436B1}" destId="{DD36B274-855E-4F86-84D2-31D9F940BA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63A2-16FE-4599-9086-51C904C6F69D}">
      <dsp:nvSpPr>
        <dsp:cNvPr id="0" name=""/>
        <dsp:cNvSpPr/>
      </dsp:nvSpPr>
      <dsp:spPr>
        <a:xfrm rot="5400000">
          <a:off x="4668745" y="-2448102"/>
          <a:ext cx="1214343" cy="64187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역량강화를 위해 신규 및 경력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멘토교사를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위한 연수 운영</a:t>
          </a: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15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시간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1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학점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직무연수</a:t>
          </a: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연수일정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: 2019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년 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5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17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일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금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)~18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일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토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) /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대전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인터시티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호텔</a:t>
          </a:r>
          <a:r>
            <a:rPr lang="en-US" altLang="ko-KR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(2019</a:t>
          </a:r>
          <a:r>
            <a:rPr lang="ko-KR" altLang="en-US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년 기준</a:t>
          </a:r>
          <a:r>
            <a:rPr lang="en-US" altLang="ko-KR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endParaRPr lang="ko-KR" altLang="en-US" sz="14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 rot="-5400000">
        <a:off x="2066550" y="213372"/>
        <a:ext cx="6359456" cy="1095785"/>
      </dsp:txXfrm>
    </dsp:sp>
    <dsp:sp modelId="{BB1528E9-47B9-4206-A91F-424C13007F69}">
      <dsp:nvSpPr>
        <dsp:cNvPr id="0" name=""/>
        <dsp:cNvSpPr/>
      </dsp:nvSpPr>
      <dsp:spPr>
        <a:xfrm>
          <a:off x="429" y="2299"/>
          <a:ext cx="2066119" cy="15179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800" b="1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연수</a:t>
          </a:r>
        </a:p>
      </dsp:txBody>
      <dsp:txXfrm>
        <a:off x="74528" y="76398"/>
        <a:ext cx="1917921" cy="1369731"/>
      </dsp:txXfrm>
    </dsp:sp>
    <dsp:sp modelId="{D587F640-463F-4B1A-8443-099DFE678378}">
      <dsp:nvSpPr>
        <dsp:cNvPr id="0" name=""/>
        <dsp:cNvSpPr/>
      </dsp:nvSpPr>
      <dsp:spPr>
        <a:xfrm rot="5400000">
          <a:off x="4656026" y="-864042"/>
          <a:ext cx="1214343" cy="6438266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KAIST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및 전문가집단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(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중앙컨설팅단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이 연 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2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회 권역 방문</a:t>
          </a: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대상으로 컨설팅 진행 및 의견수렴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(6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10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월</a:t>
          </a:r>
          <a:r>
            <a:rPr lang="en-US" altLang="ko-KR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)(2019</a:t>
          </a:r>
          <a:r>
            <a:rPr lang="ko-KR" altLang="en-US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년 기준</a:t>
          </a:r>
          <a:r>
            <a:rPr lang="en-US" altLang="ko-KR" sz="1400" kern="1200" dirty="0" smtClean="0">
              <a:latin typeface="a스마일L" panose="02020600000000000000" pitchFamily="18" charset="-127"/>
              <a:ea typeface="a스마일L" panose="02020600000000000000" pitchFamily="18" charset="-127"/>
            </a:rPr>
            <a:t>)</a:t>
          </a:r>
          <a:endParaRPr lang="ko-KR" altLang="en-US" sz="14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컨설팅 위원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: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시도교육청 장학사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대표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KAIST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관계자 등 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3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명 이내</a:t>
          </a:r>
        </a:p>
      </dsp:txBody>
      <dsp:txXfrm rot="-5400000">
        <a:off x="2044065" y="1807198"/>
        <a:ext cx="6378987" cy="1095785"/>
      </dsp:txXfrm>
    </dsp:sp>
    <dsp:sp modelId="{BC54AEB4-165E-4B2B-A531-462CA7CBA482}">
      <dsp:nvSpPr>
        <dsp:cNvPr id="0" name=""/>
        <dsp:cNvSpPr/>
      </dsp:nvSpPr>
      <dsp:spPr>
        <a:xfrm>
          <a:off x="429" y="1596126"/>
          <a:ext cx="2043635" cy="151792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중앙컨설팅</a:t>
          </a:r>
          <a:endParaRPr lang="ko-KR" altLang="en-US" sz="18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</dsp:txBody>
      <dsp:txXfrm>
        <a:off x="74528" y="1670225"/>
        <a:ext cx="1895437" cy="1369731"/>
      </dsp:txXfrm>
    </dsp:sp>
    <dsp:sp modelId="{DD36B274-855E-4F86-84D2-31D9F940BAE0}">
      <dsp:nvSpPr>
        <dsp:cNvPr id="0" name=""/>
        <dsp:cNvSpPr/>
      </dsp:nvSpPr>
      <dsp:spPr>
        <a:xfrm rot="5400000">
          <a:off x="4627058" y="698393"/>
          <a:ext cx="1214343" cy="650104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지역별 대표교사가 신규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멘토교사를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대상으로 멘토링 활동 안내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,  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지역별 멘토교사모임 등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지역별 정기 모임을 통해 정보 교류 및 문제점 논의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대표 </a:t>
          </a:r>
          <a:r>
            <a:rPr lang="ko-KR" altLang="en-US" sz="14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멘토교사가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의견 취합하여 </a:t>
          </a:r>
          <a:r>
            <a:rPr lang="en-US" altLang="ko-KR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KAIST</a:t>
          </a:r>
          <a:r>
            <a:rPr lang="ko-KR" altLang="en-US" sz="14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에 개선사항 요청</a:t>
          </a:r>
        </a:p>
      </dsp:txBody>
      <dsp:txXfrm rot="-5400000">
        <a:off x="1983707" y="3401024"/>
        <a:ext cx="6441767" cy="1095785"/>
      </dsp:txXfrm>
    </dsp:sp>
    <dsp:sp modelId="{A618D694-5CE4-4D08-B13E-520B91A68197}">
      <dsp:nvSpPr>
        <dsp:cNvPr id="0" name=""/>
        <dsp:cNvSpPr/>
      </dsp:nvSpPr>
      <dsp:spPr>
        <a:xfrm>
          <a:off x="429" y="3192252"/>
          <a:ext cx="1983277" cy="15179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대표 </a:t>
          </a:r>
          <a:r>
            <a:rPr lang="ko-KR" altLang="en-US" sz="1800" kern="1200" dirty="0" err="1">
              <a:latin typeface="a스마일L" panose="02020600000000000000" pitchFamily="18" charset="-127"/>
              <a:ea typeface="a스마일L" panose="02020600000000000000" pitchFamily="18" charset="-127"/>
            </a:rPr>
            <a:t>멘토교사제</a:t>
          </a:r>
          <a:r>
            <a:rPr lang="ko-KR" altLang="en-US" sz="18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 </a:t>
          </a:r>
          <a:endParaRPr lang="en-US" altLang="ko-KR" sz="1800" kern="1200" dirty="0">
            <a:latin typeface="a스마일L" panose="02020600000000000000" pitchFamily="18" charset="-127"/>
            <a:ea typeface="a스마일L" panose="02020600000000000000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a스마일L" panose="02020600000000000000" pitchFamily="18" charset="-127"/>
              <a:ea typeface="a스마일L" panose="02020600000000000000" pitchFamily="18" charset="-127"/>
            </a:rPr>
            <a:t>운영</a:t>
          </a:r>
        </a:p>
      </dsp:txBody>
      <dsp:txXfrm>
        <a:off x="74528" y="3266351"/>
        <a:ext cx="1835079" cy="13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364" cy="498714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662" y="0"/>
            <a:ext cx="2949363" cy="498714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r">
              <a:defRPr sz="1200"/>
            </a:lvl1pPr>
          </a:lstStyle>
          <a:p>
            <a:fld id="{696DEB36-4CFD-4078-8DD9-5DDB857EFEF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49364" cy="498714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662" y="9440625"/>
            <a:ext cx="2949363" cy="498714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r">
              <a:defRPr sz="1200"/>
            </a:lvl1pPr>
          </a:lstStyle>
          <a:p>
            <a:fld id="{84E1E320-FBEF-4546-9BAE-C788242AE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364" cy="498714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662" y="0"/>
            <a:ext cx="2949363" cy="498714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r">
              <a:defRPr sz="1200"/>
            </a:lvl1pPr>
          </a:lstStyle>
          <a:p>
            <a:fld id="{1F0F78AE-3912-410C-AA4D-511A12115160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73575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7" tIns="45738" rIns="91477" bIns="45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356" y="4783843"/>
            <a:ext cx="5444490" cy="3913475"/>
          </a:xfrm>
          <a:prstGeom prst="rect">
            <a:avLst/>
          </a:prstGeom>
        </p:spPr>
        <p:txBody>
          <a:bodyPr vert="horz" lIns="91477" tIns="45738" rIns="91477" bIns="457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25"/>
            <a:ext cx="2949364" cy="498714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662" y="9440625"/>
            <a:ext cx="2949363" cy="498714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r">
              <a:defRPr sz="1200"/>
            </a:lvl1pPr>
          </a:lstStyle>
          <a:p>
            <a:fld id="{37B45C11-4B58-4D27-8FA5-B3C2E0A9D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6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609-5680-474C-B248-A237281260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5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참가학생과</a:t>
            </a:r>
            <a:r>
              <a:rPr lang="ko-KR" altLang="en-US" dirty="0" smtClean="0"/>
              <a:t> 적극적으로 소통하며 지원할 의지가 있는 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 현직 교사를 선발합니다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45C11-4B58-4D27-8FA5-B3C2E0A9D2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28FF-E107-4098-8AC4-CC875F3B4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37E7B-0596-4F43-A43A-84526F24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0D159-01F9-4E27-8DE0-BBAB7303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268E5-6F24-462E-9DF0-A1358F8F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DF69A-EC87-4AF1-A4FC-51311F4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4D1845-07C2-4B61-92DB-7168C6C442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9847B-3F44-4568-B545-31E9ADF50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043EA-7348-4C8B-98EE-901DDE5A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1A0ED-B86C-48C6-9EC3-CD2204E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329D-2477-4B7C-8F13-FE776416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41CAB-6440-47B8-B027-BBDE2AF6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9"/>
          <a:stretch/>
        </p:blipFill>
        <p:spPr>
          <a:xfrm>
            <a:off x="1" y="0"/>
            <a:ext cx="7353364" cy="55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5080-5FE9-4E72-B5E5-CC0762B4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83420-4854-472A-B5C3-821EFC55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5441B-9F3E-47F4-B4C4-52A7C64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6FEDC-B8FC-4929-88F7-C0BCE9E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25208-0C81-43B7-A085-9F04E2D1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238312-96B7-4173-933D-BD1BACB4A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9"/>
          <a:stretch/>
        </p:blipFill>
        <p:spPr>
          <a:xfrm>
            <a:off x="0" y="0"/>
            <a:ext cx="8961602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04CE-1288-4C13-92EC-BFAAFE58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DD0EA-CAA3-46D6-8443-D5188EEB2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1AF89-2CC7-45E9-8E82-88CEB659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37C4B-2920-40AE-8616-E52D25BA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45D44-373F-4D78-A093-FBCD57D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AD6B0-2ABB-4C3D-AEF7-F8DA9E8F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47E9F5-69D6-44EF-9A22-6C2C54CCB6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9"/>
          <a:stretch/>
        </p:blipFill>
        <p:spPr>
          <a:xfrm>
            <a:off x="0" y="0"/>
            <a:ext cx="8961602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3451-260C-400C-BAB5-2E835BCE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93879-9542-434C-A201-1564E9A8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4BFA4-07E4-4706-A396-D524AE5F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812BD-B8DD-489A-8BEC-7A5268C5C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1CF3F-B3C7-46B1-A017-2C7BEA0DB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B02F1-3B7C-41E7-9DEF-2D879CB3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D7E22-1FD4-438A-A96D-45AA22F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67162-F628-4EE5-AA09-45829F8E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C94A-7EC2-4887-A9BA-3A532608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587FE-25F4-4ABA-A23A-CC8353CC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CC357-B3AF-4754-BF23-649E7BB2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FFE41-1361-48E0-B079-EF9E7B3D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0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FF2C4-50AB-4DE4-95E2-15DDC36A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AF1CE-4F23-4F1F-B5E2-B5DB5FD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2CD02-6261-4660-A477-AF0FC40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DC9A-DB6C-4D8F-831A-95E5D183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A4965-DB06-4570-879A-85F92791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ED898-E951-41AF-8F02-52F8B6420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B10FE-C617-44DA-A9A1-993970CE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59892-670C-471B-BF39-883EC6A6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32ACB-FCE1-48CC-9DB8-C87B319A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4C55-563A-4829-8ACC-40E970D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9CD9C-F437-4B0E-84C3-AFEF02EC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51E22-14AA-460A-BD28-C618E9E0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007DB-83CD-47ED-8651-50414F1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9B848-8241-4170-8270-726FB8FB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4C4BF-B79A-49E9-8EC6-A0B8D8C5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B467-F337-424A-96C7-CBD4439F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F2450-C5E4-483E-A66F-49F735C6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5D766-3F84-4983-8E97-FCAE3F35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AB5BD-5E5C-464D-BA06-BA1CF74E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97A4-AC49-4A5A-B517-F2B69CC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F449-9B11-4766-AF1D-B7C9DAF2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1CCBE-867B-4F95-8EBB-62CFEECD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E68FD-2A71-4597-A7CA-3EA477147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D4D9-5855-4108-9FF7-82A1956674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718EF-843B-4CCA-B55A-86A9DDAA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2F6D2-8767-4905-B177-B6D38B6A9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EE29-D8B8-4261-AC0B-A927C8E15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iencetouch.nrf.re.k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areer.go.kr/cnet/front/main/main.d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ftedup@kaist.ac.k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279CB8-5198-4F4C-A9E1-1DC5635561D9}"/>
              </a:ext>
            </a:extLst>
          </p:cNvPr>
          <p:cNvSpPr txBox="1"/>
          <p:nvPr/>
        </p:nvSpPr>
        <p:spPr>
          <a:xfrm>
            <a:off x="3196230" y="2331475"/>
            <a:ext cx="58368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2020 </a:t>
            </a:r>
            <a:r>
              <a:rPr lang="ko-KR" altLang="en-US" sz="4400" b="1" dirty="0" err="1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4400" b="1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</a:t>
            </a:r>
            <a:endParaRPr lang="en-US" altLang="ko-KR" sz="4400" b="1" dirty="0">
              <a:solidFill>
                <a:schemeClr val="accent3">
                  <a:lumMod val="50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r"/>
            <a:r>
              <a:rPr lang="ko-KR" altLang="en-US" sz="4400" b="1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안내</a:t>
            </a:r>
            <a:r>
              <a:rPr lang="en-US" altLang="ko-KR" sz="4400" b="1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4400" b="1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신규 교사</a:t>
            </a:r>
            <a:r>
              <a:rPr lang="en-US" altLang="ko-KR" sz="4400" b="1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en-US" altLang="ko-KR" sz="4400" b="1" dirty="0">
              <a:solidFill>
                <a:schemeClr val="accent3">
                  <a:lumMod val="50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30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8596" y="2013379"/>
            <a:ext cx="846371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dirty="0" err="1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ko-KR" altLang="en-US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활동비</a:t>
            </a:r>
            <a:r>
              <a:rPr lang="en-US" altLang="ko-KR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수당</a:t>
            </a:r>
            <a:r>
              <a:rPr lang="en-US" altLang="ko-KR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ko-KR" altLang="en-US" sz="2400" kern="0" dirty="0">
              <a:solidFill>
                <a:srgbClr val="00000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b="1" kern="0" dirty="0">
                <a:solidFill>
                  <a:srgbClr val="F4828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‣ </a:t>
            </a:r>
            <a:r>
              <a:rPr lang="ko-KR" altLang="en-US" b="1" kern="0" dirty="0">
                <a:solidFill>
                  <a:schemeClr val="accent5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연간 </a:t>
            </a:r>
            <a:r>
              <a:rPr lang="en-US" altLang="ko-KR" b="1" kern="0" dirty="0">
                <a:solidFill>
                  <a:schemeClr val="accent5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50</a:t>
            </a:r>
            <a:r>
              <a:rPr lang="ko-KR" altLang="en-US" b="1" kern="0" dirty="0">
                <a:solidFill>
                  <a:schemeClr val="accent5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만원의 멘토링 수당 지원 </a:t>
            </a:r>
            <a:endParaRPr lang="en-US" altLang="ko-KR" b="1" kern="0" dirty="0">
              <a:solidFill>
                <a:schemeClr val="accent5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b="1" kern="0" dirty="0">
                <a:solidFill>
                  <a:srgbClr val="F4828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‣ </a:t>
            </a:r>
            <a:r>
              <a:rPr lang="ko-KR" altLang="en-US" b="1" kern="0" dirty="0">
                <a:solidFill>
                  <a:schemeClr val="accent5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별도의 정산 없음 </a:t>
            </a:r>
            <a:endParaRPr lang="en-US" altLang="ko-KR" b="1" kern="0" dirty="0">
              <a:solidFill>
                <a:schemeClr val="accent5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just" fontAlgn="base" latinLnBrk="1">
              <a:lnSpc>
                <a:spcPct val="150000"/>
              </a:lnSpc>
            </a:pPr>
            <a:endParaRPr lang="en-US" altLang="ko-KR" b="1" kern="0" dirty="0">
              <a:solidFill>
                <a:schemeClr val="accent5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문화체험 지도 활동비</a:t>
            </a:r>
            <a:r>
              <a:rPr lang="en-US" altLang="ko-KR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수당</a:t>
            </a:r>
            <a:r>
              <a:rPr lang="en-US" altLang="ko-KR" sz="2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</a:p>
          <a:p>
            <a:pPr algn="just" fontAlgn="base" latinLnBrk="1">
              <a:lnSpc>
                <a:spcPct val="150000"/>
              </a:lnSpc>
            </a:pPr>
            <a:r>
              <a:rPr lang="en-US" altLang="ko-KR" b="1" kern="0" dirty="0">
                <a:solidFill>
                  <a:srgbClr val="F4828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‣ 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연간 </a:t>
            </a:r>
            <a:r>
              <a:rPr lang="en-US" altLang="ko-KR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20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만원 내외 지급</a:t>
            </a:r>
            <a:endParaRPr lang="en-US" altLang="ko-KR" b="1" kern="0" dirty="0">
              <a:solidFill>
                <a:srgbClr val="00000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b="1" kern="0" dirty="0">
                <a:solidFill>
                  <a:srgbClr val="F4828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‣ 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영수증과 증빙 사진을 </a:t>
            </a:r>
            <a:r>
              <a:rPr lang="ko-KR" altLang="en-US" b="1" kern="0" dirty="0" err="1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홈페이지를 이용하여 제출</a:t>
            </a:r>
            <a:r>
              <a:rPr lang="en-US" altLang="ko-KR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필수</a:t>
            </a:r>
            <a:endParaRPr lang="en-US" altLang="ko-KR" b="1" kern="0" dirty="0">
              <a:solidFill>
                <a:srgbClr val="00000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b="1" kern="0" dirty="0">
                <a:solidFill>
                  <a:srgbClr val="F4828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‣ 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지원 금액의 </a:t>
            </a:r>
            <a:r>
              <a:rPr lang="en-US" altLang="ko-KR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8.8% </a:t>
            </a:r>
            <a:r>
              <a:rPr lang="ko-KR" altLang="en-US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제외 후 지급</a:t>
            </a:r>
            <a:endParaRPr lang="en-US" altLang="ko-KR" b="1" kern="0" dirty="0">
              <a:solidFill>
                <a:srgbClr val="00000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22604" y="1151302"/>
            <a:ext cx="7733970" cy="3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14757456" descr="EMB00000b1c0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32" y="1325363"/>
            <a:ext cx="3110444" cy="20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76906" y="238600"/>
            <a:ext cx="8967093" cy="7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교사</a:t>
            </a:r>
            <a:r>
              <a:rPr lang="en-US" altLang="ko-KR" sz="24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지원 프로그램</a:t>
            </a:r>
            <a:r>
              <a:rPr lang="en-US" altLang="ko-KR" sz="24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-</a:t>
            </a:r>
            <a:r>
              <a:rPr lang="ko-KR" altLang="en-US" sz="2400" b="1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 지원 사항</a:t>
            </a:r>
            <a:endParaRPr lang="ko-KR" altLang="en-US" sz="24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8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CD1B9B-3D69-459A-814C-1935E1D97D7F}"/>
              </a:ext>
            </a:extLst>
          </p:cNvPr>
          <p:cNvSpPr/>
          <p:nvPr/>
        </p:nvSpPr>
        <p:spPr>
          <a:xfrm>
            <a:off x="1558995" y="3323115"/>
            <a:ext cx="6026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1. </a:t>
            </a:r>
            <a:r>
              <a:rPr lang="ko-KR" altLang="en-US" sz="3200" b="1" dirty="0" err="1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32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프로젝트의 </a:t>
            </a:r>
            <a:r>
              <a:rPr lang="ko-KR" altLang="en-US" sz="3200" b="1" dirty="0">
                <a:solidFill>
                  <a:srgbClr val="FFC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포트폴리오</a:t>
            </a:r>
            <a:endParaRPr lang="ko-KR" altLang="en-US" sz="3200" b="1" dirty="0">
              <a:gradFill flip="none" rotWithShape="1"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1FBA16-559C-4F99-9226-14C3CDAA2B4C}"/>
              </a:ext>
            </a:extLst>
          </p:cNvPr>
          <p:cNvGrpSpPr/>
          <p:nvPr/>
        </p:nvGrpSpPr>
        <p:grpSpPr>
          <a:xfrm>
            <a:off x="1" y="2402685"/>
            <a:ext cx="9144000" cy="2083953"/>
            <a:chOff x="597" y="3708797"/>
            <a:chExt cx="12960747" cy="21601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D7855B-078E-4A53-A398-81CDB92AC2B8}"/>
                </a:ext>
              </a:extLst>
            </p:cNvPr>
            <p:cNvSpPr/>
            <p:nvPr/>
          </p:nvSpPr>
          <p:spPr>
            <a:xfrm>
              <a:off x="597" y="3708797"/>
              <a:ext cx="12960747" cy="2160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DF5DB54-36D3-47C1-A0C2-FB390F788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51" b="18500"/>
            <a:stretch/>
          </p:blipFill>
          <p:spPr>
            <a:xfrm rot="10800000">
              <a:off x="1728441" y="3917790"/>
              <a:ext cx="10206821" cy="195118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60CCB2-4F72-4526-80BE-841857BBB143}"/>
                </a:ext>
              </a:extLst>
            </p:cNvPr>
            <p:cNvSpPr/>
            <p:nvPr/>
          </p:nvSpPr>
          <p:spPr>
            <a:xfrm>
              <a:off x="2106947" y="4599085"/>
              <a:ext cx="8748053" cy="669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 smtClean="0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2. </a:t>
              </a:r>
              <a:r>
                <a:rPr lang="ko-KR" altLang="en-US" sz="3600" b="1" dirty="0" err="1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영재키움</a:t>
              </a:r>
              <a:r>
                <a:rPr lang="ko-KR" altLang="en-US" sz="3600" b="1" dirty="0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 프로젝트 </a:t>
              </a:r>
              <a:r>
                <a:rPr lang="ko-KR" altLang="en-US" sz="3600" b="1" dirty="0" smtClean="0">
                  <a:solidFill>
                    <a:schemeClr val="accent4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주요 내용</a:t>
              </a:r>
              <a:endParaRPr lang="ko-KR" altLang="en-US" sz="3600" b="1" dirty="0">
                <a:solidFill>
                  <a:schemeClr val="accent4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79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413627" y="178531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226236" y="1134808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A.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1006300" y="1735299"/>
            <a:ext cx="7720066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지원분야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학생과 지원 분야와 </a:t>
            </a:r>
            <a:r>
              <a:rPr lang="ko-KR" altLang="en-US" sz="1600" b="1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멘토교사의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 전공분야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지원분야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가 일치하지 않아 멘토링에 어려움이 있습니다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어떻게 하면 좋을까요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413627" y="2610057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A1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1059958" y="2635245"/>
            <a:ext cx="762684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멘토링은 학습 멘토링보다는 정서 및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진로멘토링에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중점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학생의 적성에 진로를 파악하여 자신의 능력을 최대한 개발할 수 있도록 </a:t>
            </a:r>
            <a:r>
              <a:rPr lang="ko-KR" altLang="en-US" b="1" dirty="0" err="1">
                <a:solidFill>
                  <a:srgbClr val="C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멘토교사가</a:t>
            </a:r>
            <a:r>
              <a:rPr lang="ko-KR" altLang="en-US" b="1" dirty="0">
                <a:solidFill>
                  <a:srgbClr val="C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좋은 프로그램을 찾아주고</a:t>
            </a:r>
            <a:r>
              <a:rPr lang="en-US" altLang="ko-KR" b="1" dirty="0">
                <a:solidFill>
                  <a:srgbClr val="C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함께 체험할 수 있도록 지원</a:t>
            </a:r>
            <a:endParaRPr lang="ko-KR" altLang="en-US" dirty="0">
              <a:solidFill>
                <a:srgbClr val="C0000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8828D-4326-49A8-8935-09C49AD86835}"/>
              </a:ext>
            </a:extLst>
          </p:cNvPr>
          <p:cNvSpPr txBox="1"/>
          <p:nvPr/>
        </p:nvSpPr>
        <p:spPr>
          <a:xfrm>
            <a:off x="387979" y="4440409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B8A6D-A603-4BA3-B08D-67A1A0C528B7}"/>
              </a:ext>
            </a:extLst>
          </p:cNvPr>
          <p:cNvSpPr txBox="1"/>
          <p:nvPr/>
        </p:nvSpPr>
        <p:spPr>
          <a:xfrm>
            <a:off x="1085606" y="4218503"/>
            <a:ext cx="7851897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인문사회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인문사회 분야 프로그램을 보강하여 도움을 주셨으면 하는 의견이 있었습니다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 KAIST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에서 제공되는 대다수의 프로그램이 과학과 수학분야라서 인문사회 분야의 학생에게는 큰 도움이 되지 않았습니다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D2725-F1E3-4322-AF7C-80064884D3DE}"/>
              </a:ext>
            </a:extLst>
          </p:cNvPr>
          <p:cNvSpPr txBox="1"/>
          <p:nvPr/>
        </p:nvSpPr>
        <p:spPr>
          <a:xfrm>
            <a:off x="359969" y="586873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A2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8D7EF-9FEA-4214-B2A8-A8C6B9E2DF0A}"/>
              </a:ext>
            </a:extLst>
          </p:cNvPr>
          <p:cNvSpPr txBox="1"/>
          <p:nvPr/>
        </p:nvSpPr>
        <p:spPr>
          <a:xfrm>
            <a:off x="1099524" y="5375743"/>
            <a:ext cx="762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에서는 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캠프를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통해 인문사회 분야에 대한 프로그램 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제공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또한 다양한 인문사회 분야 체험 프로그램을 찾아 홈페이지를 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통해 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88719E-372A-466E-856F-345627D90AD2}"/>
              </a:ext>
            </a:extLst>
          </p:cNvPr>
          <p:cNvCxnSpPr/>
          <p:nvPr/>
        </p:nvCxnSpPr>
        <p:spPr>
          <a:xfrm>
            <a:off x="387979" y="4085065"/>
            <a:ext cx="851967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84363F-0B06-41B1-9FB3-098C10C2C4AB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멘토교사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주요 문의사항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A.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978289" y="920364"/>
            <a:ext cx="793120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전문가 멘토링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전문가와 함께 하는 멘토링을 실시하는데 있어 전문가 섭외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전문가 연락 등 많이 부담됩니다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어떻게 하면 좋을까요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385617" y="179512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A3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1031948" y="1820310"/>
            <a:ext cx="7931203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1:1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로 멘토링 또는 지역별로 여러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공동으로 운영 가능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 문의를 통해 관련 분야 전문가 섭외 가능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한국연구재단에서 제공하는 ‘금요일에 과학터치’ 등을 활용하여 전문가 멘토링 진행 가능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(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단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서울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부산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대전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광주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대구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인천지역에서 진행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※</a:t>
            </a:r>
            <a:r>
              <a:rPr lang="ko-KR" altLang="en-US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관련 사이트</a:t>
            </a:r>
            <a:r>
              <a:rPr lang="en-US" altLang="ko-KR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: </a:t>
            </a:r>
            <a:r>
              <a:rPr lang="en-US" altLang="ko-KR" b="1" u="sng" dirty="0">
                <a:latin typeface="a스마일L" panose="02020600000000000000" pitchFamily="18" charset="-127"/>
                <a:ea typeface="a스마일L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http://sciencetouch.nrf.re.kr/</a:t>
            </a:r>
            <a:endParaRPr lang="ko-KR" altLang="en-US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E3098-90AE-4B8D-9DC2-E5271593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91338104" descr="EMB000011bc078d">
            <a:extLst>
              <a:ext uri="{FF2B5EF4-FFF2-40B4-BE49-F238E27FC236}">
                <a16:creationId xmlns:a16="http://schemas.microsoft.com/office/drawing/2014/main" id="{C3933B47-978D-4D34-8D79-5E386A9E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48" y="3966847"/>
            <a:ext cx="7431340" cy="265593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0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A.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978289" y="920364"/>
            <a:ext cx="793120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dirty="0">
                <a:latin typeface="a스마일L" panose="02020600000000000000" pitchFamily="18" charset="-127"/>
                <a:ea typeface="a스마일L" panose="02020600000000000000" pitchFamily="18" charset="-127"/>
              </a:rPr>
              <a:t>융합과학 프로젝트</a:t>
            </a:r>
            <a:r>
              <a:rPr lang="en-US" altLang="ko-KR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dirty="0">
                <a:latin typeface="a스마일L" panose="02020600000000000000" pitchFamily="18" charset="-127"/>
                <a:ea typeface="a스마일L" panose="02020600000000000000" pitchFamily="18" charset="-127"/>
              </a:rPr>
              <a:t>융합과학 프로젝트를 단체로 신청하면 </a:t>
            </a:r>
            <a:r>
              <a:rPr lang="en-US" altLang="ko-KR" dirty="0"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dirty="0">
                <a:latin typeface="a스마일L" panose="02020600000000000000" pitchFamily="18" charset="-127"/>
                <a:ea typeface="a스마일L" panose="02020600000000000000" pitchFamily="18" charset="-127"/>
              </a:rPr>
              <a:t>에서 지원해준다고 하던데</a:t>
            </a:r>
            <a:r>
              <a:rPr lang="en-US" altLang="ko-KR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dirty="0">
                <a:latin typeface="a스마일L" panose="02020600000000000000" pitchFamily="18" charset="-127"/>
                <a:ea typeface="a스마일L" panose="02020600000000000000" pitchFamily="18" charset="-127"/>
              </a:rPr>
              <a:t>어떻게 신청하고 어떤 방식으로 지원해주시나요</a:t>
            </a:r>
            <a:r>
              <a:rPr lang="en-US" altLang="ko-KR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385617" y="193918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A4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1057596" y="1939182"/>
            <a:ext cx="8011468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융합과학 프로젝트를 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에서 지원하는 방법은 다음과 같음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① 지역별로 융합과학 프로젝트 운영 일정 논의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(*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반드시 그룹별로 신청 요망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② 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 문의하여 방문 일정 및 장소 확정  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③ 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에서 연구진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학생 멘토가 방문하여 융합과학 프로젝트 실시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④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멘토교사는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학생 참여 과정 관찰 및 포트폴리오 작성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E3098-90AE-4B8D-9DC2-E5271593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8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A.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978289" y="920364"/>
            <a:ext cx="7931203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학생들의 적성과 진로에 대해 상담 및 정서 멘토링을 실시하라고 하는데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관련 자료는 어디서 구할 수 있을까요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398440" y="1981768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A5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1057596" y="1939182"/>
            <a:ext cx="8011468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교육부와 한국직업능력개발원에서 운영하는 ‘진로정보망 커리어넷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CareerNet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)’</a:t>
            </a: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이용을 </a:t>
            </a:r>
            <a:r>
              <a:rPr lang="ko-KR" altLang="en-US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추천드립니다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회원가입 후 여러 진로심리검사도 가능합니다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.(</a:t>
            </a: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단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중등 이상으로 초등 학생의 경우에는 추후 안내 예정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※</a:t>
            </a:r>
            <a:r>
              <a:rPr lang="ko-KR" altLang="en-US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 사이트</a:t>
            </a:r>
            <a:r>
              <a:rPr lang="en-US" altLang="ko-KR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: </a:t>
            </a:r>
            <a:r>
              <a:rPr lang="en-US" altLang="ko-KR" u="sng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https://www.career.go.kr/cnet/front/main/main.do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E3098-90AE-4B8D-9DC2-E5271593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91320968" descr="EMB000011bc0795">
            <a:extLst>
              <a:ext uri="{FF2B5EF4-FFF2-40B4-BE49-F238E27FC236}">
                <a16:creationId xmlns:a16="http://schemas.microsoft.com/office/drawing/2014/main" id="{E9AE9236-0DE0-4CBF-A979-F15AFE14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84" y="3875944"/>
            <a:ext cx="5988050" cy="27670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A.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멘토링</a:t>
            </a:r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1057596" y="1062709"/>
            <a:ext cx="793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에서 제공하는 프로그램은 </a:t>
            </a:r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멘토교사만이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신청이 가능합니까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398440" y="153618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A6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1057596" y="1493596"/>
            <a:ext cx="8011468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담담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멘토교사만이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신청이 가능합니다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학생들에게 관련 내용을 문자를 통해 안내하기 때문에 연락처가 변경되었을 경우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KAIST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 이메일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en-US" altLang="ko-KR" b="1" u="sng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giftedup@kaist.ac.kr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또는 전화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(042-350-6227)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로 반드시 연락하시어 업데이트 하시기 바랍니다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60367E-0675-4457-92F9-7392AC42C131}"/>
              </a:ext>
            </a:extLst>
          </p:cNvPr>
          <p:cNvCxnSpPr/>
          <p:nvPr/>
        </p:nvCxnSpPr>
        <p:spPr>
          <a:xfrm>
            <a:off x="312162" y="3536425"/>
            <a:ext cx="851967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86A367-1FAF-448A-B6CF-F2F5264F6ACA}"/>
              </a:ext>
            </a:extLst>
          </p:cNvPr>
          <p:cNvSpPr txBox="1"/>
          <p:nvPr/>
        </p:nvSpPr>
        <p:spPr>
          <a:xfrm>
            <a:off x="398440" y="3676349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Q7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A1382-EF34-4FBD-A73C-BC4C7DBF4C8A}"/>
              </a:ext>
            </a:extLst>
          </p:cNvPr>
          <p:cNvSpPr txBox="1"/>
          <p:nvPr/>
        </p:nvSpPr>
        <p:spPr>
          <a:xfrm>
            <a:off x="1070419" y="3768682"/>
            <a:ext cx="793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“</a:t>
            </a:r>
            <a:r>
              <a:rPr lang="ko-KR" altLang="en-US" sz="1600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자율 연구 지원프로그램</a:t>
            </a:r>
            <a:r>
              <a:rPr lang="en-US" altLang="ko-KR" sz="1600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”</a:t>
            </a:r>
            <a:r>
              <a:rPr lang="ko-KR" altLang="en-US" sz="1600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은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어떻게 진행하는 것입니까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AEC-008F-48F3-814B-86B67D22F6BF}"/>
              </a:ext>
            </a:extLst>
          </p:cNvPr>
          <p:cNvSpPr txBox="1"/>
          <p:nvPr/>
        </p:nvSpPr>
        <p:spPr>
          <a:xfrm>
            <a:off x="424088" y="4333141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A7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3C829-4E26-4184-8F7A-E848F1C3DC56}"/>
              </a:ext>
            </a:extLst>
          </p:cNvPr>
          <p:cNvSpPr/>
          <p:nvPr/>
        </p:nvSpPr>
        <p:spPr>
          <a:xfrm>
            <a:off x="1070418" y="4199569"/>
            <a:ext cx="7451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자율연구는 학생이 관심이 있는 분야에 대해 학생과 </a:t>
            </a:r>
            <a:r>
              <a:rPr lang="ko-KR" altLang="en-US" b="1" kern="0" spc="-50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멘토교사가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함께 주제를 설정하고 관련 자료를 검색하여 찾아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꾸준히 연구를 수행하는 것입니다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이와 관련해서 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에서 지원 </a:t>
            </a:r>
            <a:r>
              <a:rPr lang="ko-KR" altLang="en-US" b="1" kern="0" spc="-50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안내가 공지된 이후 </a:t>
            </a:r>
            <a:r>
              <a:rPr lang="ko-KR" altLang="en-US" b="1" kern="0" spc="-50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멘토교사는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b="1" kern="0" spc="-50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사업을 신청하여 지원받으시면 됩니다</a:t>
            </a:r>
            <a:r>
              <a:rPr lang="en-US" altLang="ko-KR" b="1" kern="0" spc="-50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sz="1400" kern="0" spc="0" dirty="0">
              <a:solidFill>
                <a:schemeClr val="accent1"/>
              </a:solidFill>
              <a:effectLst/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0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B.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복무 및 </a:t>
            </a:r>
            <a:r>
              <a:rPr lang="ko-KR" altLang="en-US" sz="2400" b="1" dirty="0" err="1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922912" y="798566"/>
            <a:ext cx="7931203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공문시행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프로젝트 참여하기 위해서는 학교 기관장의 승인하에 가능한데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일부의 경우 기관장의 이해 부족으로 참여가 어려운 경우가 많습니다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 KAIST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에서 멘토링 활동에 대한 관련 공문 시행이 가능한지요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411265" y="217390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A1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922912" y="1980302"/>
            <a:ext cx="801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교육부와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교육청을 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통해 학교로 </a:t>
            </a:r>
            <a:r>
              <a:rPr lang="ko-KR" altLang="en-US" b="1" dirty="0" err="1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협조공문이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발송됩니다</a:t>
            </a:r>
            <a:r>
              <a:rPr lang="en-US" altLang="ko-KR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더불어 선생님께서 재직중인 학교의 교장선생님께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「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서신</a:t>
            </a:r>
            <a:r>
              <a:rPr lang="ko-KR" altLang="en-US" b="1" dirty="0" err="1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」이</a:t>
            </a:r>
            <a:r>
              <a:rPr lang="ko-KR" altLang="en-US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발송될 예정입니다</a:t>
            </a:r>
            <a:r>
              <a:rPr lang="en-US" altLang="ko-KR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서신에는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프로젝트에 참여중인 선생님들이 원활하게 참여할 수 있도록 협조요청 관련 내용 등이 포함됩니다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2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B.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복무 및 </a:t>
            </a:r>
            <a:r>
              <a:rPr lang="ko-KR" altLang="en-US" sz="2400" b="1" dirty="0" err="1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관련</a:t>
            </a:r>
            <a:r>
              <a:rPr lang="en-US" altLang="ko-KR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(2019</a:t>
            </a:r>
            <a:r>
              <a:rPr lang="ko-KR" altLang="en-US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년 예시</a:t>
            </a:r>
            <a:r>
              <a:rPr lang="en-US" altLang="ko-KR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ko-KR" altLang="en-US" sz="2400" b="1" dirty="0">
              <a:solidFill>
                <a:schemeClr val="accent2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7AE4CA-9D1E-4E36-A7D8-397A2FCF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770"/>
            <a:ext cx="9144000" cy="43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B.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복무 및 </a:t>
            </a:r>
            <a:r>
              <a:rPr lang="ko-KR" altLang="en-US" sz="2400" b="1" dirty="0" err="1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1027056" y="970376"/>
            <a:ext cx="793120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보험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멘토링 활동에 있어 안전사고에 대한 부담이 크며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이에 대한 안전장치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보험가입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등이 지원되고 있는지 궁금합니다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411265" y="217390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A2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986923" y="2173902"/>
            <a:ext cx="815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멘토링 활동 중 발생한 학생 안전사고가 학교안전법의 교육활동으로 보아 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학교안전공제회에서 보상할 수 있음을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확인받았습니다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(‘18.10</a:t>
            </a:r>
            <a:r>
              <a:rPr lang="en-US" altLang="ko-KR" b="1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.)</a:t>
            </a:r>
            <a:endParaRPr lang="en-US" altLang="ko-KR" b="1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16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A2C38782-7EEB-4D08-AE2C-E439E079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451" y="688063"/>
            <a:ext cx="3634578" cy="100262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목  차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5E1670F4-9705-492F-8010-DEF840C2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306" y="1825625"/>
            <a:ext cx="6366294" cy="22343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1.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2019 </a:t>
            </a:r>
            <a:r>
              <a:rPr lang="ko-KR" altLang="en-US" sz="2400" dirty="0" err="1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주요 내용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2. </a:t>
            </a:r>
            <a:r>
              <a:rPr lang="ko-KR" altLang="en-US" sz="2400" dirty="0" err="1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주요 문의사항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61891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F43FF-40BB-46F4-97E5-F6008B14D022}"/>
              </a:ext>
            </a:extLst>
          </p:cNvPr>
          <p:cNvSpPr txBox="1"/>
          <p:nvPr/>
        </p:nvSpPr>
        <p:spPr>
          <a:xfrm>
            <a:off x="385617" y="97037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1EB6-5452-4107-8821-9C127DAA798F}"/>
              </a:ext>
            </a:extLst>
          </p:cNvPr>
          <p:cNvSpPr txBox="1"/>
          <p:nvPr/>
        </p:nvSpPr>
        <p:spPr>
          <a:xfrm>
            <a:off x="120517" y="235215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B. 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복무 및 </a:t>
            </a:r>
            <a:r>
              <a:rPr lang="ko-KR" altLang="en-US" sz="2400" b="1" dirty="0" err="1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관련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DBFE-B40E-48E7-B68D-F8AEB9A9A9C3}"/>
              </a:ext>
            </a:extLst>
          </p:cNvPr>
          <p:cNvSpPr txBox="1"/>
          <p:nvPr/>
        </p:nvSpPr>
        <p:spPr>
          <a:xfrm>
            <a:off x="1099859" y="1047320"/>
            <a:ext cx="793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수당은 별도로 증빙 자료를 첨부하여 제출하게 되나요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C54A-2FF3-4135-B95A-BD8FA5380B2F}"/>
              </a:ext>
            </a:extLst>
          </p:cNvPr>
          <p:cNvSpPr txBox="1"/>
          <p:nvPr/>
        </p:nvSpPr>
        <p:spPr>
          <a:xfrm>
            <a:off x="411267" y="1495602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A3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DD6A1-8CB2-4BB8-B0F7-1E958BE8E223}"/>
              </a:ext>
            </a:extLst>
          </p:cNvPr>
          <p:cNvSpPr txBox="1"/>
          <p:nvPr/>
        </p:nvSpPr>
        <p:spPr>
          <a:xfrm>
            <a:off x="986923" y="1385874"/>
            <a:ext cx="815707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</a:t>
            </a: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수당은 수당성으로 지급되는 것으로 별도의 정산을 하지 않습니다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(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단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문화체험비는 포트폴리오 작성시 관련 티켓 사진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인증 사진 등을 필히 첨부해주시기 바랍니다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수당 지급과 관련하여 곧 안내될 예정입니다</a:t>
            </a:r>
            <a:r>
              <a:rPr lang="en-US" altLang="ko-KR" b="1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6BD304-CE52-4475-A0ED-BB3A90602A01}"/>
              </a:ext>
            </a:extLst>
          </p:cNvPr>
          <p:cNvCxnSpPr/>
          <p:nvPr/>
        </p:nvCxnSpPr>
        <p:spPr>
          <a:xfrm>
            <a:off x="312162" y="3536425"/>
            <a:ext cx="851967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FE1363-A741-4C2D-BE4C-EA04740BDCF1}"/>
              </a:ext>
            </a:extLst>
          </p:cNvPr>
          <p:cNvSpPr txBox="1"/>
          <p:nvPr/>
        </p:nvSpPr>
        <p:spPr>
          <a:xfrm>
            <a:off x="385615" y="3780720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Q4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E41CA-36EC-45C3-9BC0-1A268EFA7EA2}"/>
              </a:ext>
            </a:extLst>
          </p:cNvPr>
          <p:cNvSpPr txBox="1"/>
          <p:nvPr/>
        </p:nvSpPr>
        <p:spPr>
          <a:xfrm>
            <a:off x="435771" y="4570288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A4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CADEA-A7C6-4132-8628-2316415D805F}"/>
              </a:ext>
            </a:extLst>
          </p:cNvPr>
          <p:cNvSpPr txBox="1"/>
          <p:nvPr/>
        </p:nvSpPr>
        <p:spPr>
          <a:xfrm>
            <a:off x="1099859" y="3859433"/>
            <a:ext cx="793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학부모님들이 </a:t>
            </a:r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멘토교사에게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무리한 요구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학업지도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픽업서비스 등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를 하시는 경우가 종종 있습니다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학부모님들에게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1600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멘토교사의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의미와 역할에 대해 자세히 안내해주시기 바랍니다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.</a:t>
            </a:r>
            <a:endParaRPr lang="ko-KR" altLang="en-US" sz="1600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43031-6D35-4E45-9718-728C75E0C726}"/>
              </a:ext>
            </a:extLst>
          </p:cNvPr>
          <p:cNvSpPr/>
          <p:nvPr/>
        </p:nvSpPr>
        <p:spPr>
          <a:xfrm>
            <a:off x="1057593" y="4492534"/>
            <a:ext cx="76506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b="1" kern="0" spc="-50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멘토교사들의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멘토링 활동에 불편함이 없도록 학부모 대상으로 </a:t>
            </a:r>
            <a:r>
              <a:rPr lang="ko-KR" altLang="en-US" b="1" kern="0" spc="-50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멘토교사의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역할에 대해 안내할 예정입니다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그럼에도 불구하고 학부모님들께서 무리한 요구를 하실 경우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b="1" kern="0" spc="-50" dirty="0" err="1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주관기관인 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 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과학영재교육연구원에 </a:t>
            </a:r>
            <a:r>
              <a:rPr lang="ko-KR" altLang="en-US" b="1" kern="0" spc="-50" dirty="0" smtClean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문의하도록 안내를  부탁드립니다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. (tel.</a:t>
            </a:r>
            <a:r>
              <a:rPr lang="ko-KR" altLang="en-US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en-US" altLang="ko-KR" b="1" kern="0" spc="-50" dirty="0">
                <a:solidFill>
                  <a:schemeClr val="accent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042-350-6227)</a:t>
            </a:r>
            <a:endParaRPr lang="ko-KR" altLang="en-US" sz="1400" kern="0" spc="0" dirty="0">
              <a:solidFill>
                <a:schemeClr val="accent1"/>
              </a:solidFill>
              <a:effectLst/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31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CD1B9B-3D69-459A-814C-1935E1D97D7F}"/>
              </a:ext>
            </a:extLst>
          </p:cNvPr>
          <p:cNvSpPr/>
          <p:nvPr/>
        </p:nvSpPr>
        <p:spPr>
          <a:xfrm>
            <a:off x="1558995" y="3323115"/>
            <a:ext cx="6026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1. </a:t>
            </a:r>
            <a:r>
              <a:rPr lang="ko-KR" altLang="en-US" sz="3200" b="1" dirty="0" err="1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32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프로젝트의 </a:t>
            </a:r>
            <a:r>
              <a:rPr lang="ko-KR" altLang="en-US" sz="3200" b="1" dirty="0">
                <a:solidFill>
                  <a:srgbClr val="FFC00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포트폴리오</a:t>
            </a:r>
            <a:endParaRPr lang="ko-KR" altLang="en-US" sz="3200" b="1" dirty="0">
              <a:gradFill flip="none" rotWithShape="1"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1FBA16-559C-4F99-9226-14C3CDAA2B4C}"/>
              </a:ext>
            </a:extLst>
          </p:cNvPr>
          <p:cNvGrpSpPr/>
          <p:nvPr/>
        </p:nvGrpSpPr>
        <p:grpSpPr>
          <a:xfrm>
            <a:off x="1" y="2402685"/>
            <a:ext cx="9144000" cy="2083953"/>
            <a:chOff x="597" y="3708797"/>
            <a:chExt cx="12960747" cy="21601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D7855B-078E-4A53-A398-81CDB92AC2B8}"/>
                </a:ext>
              </a:extLst>
            </p:cNvPr>
            <p:cNvSpPr/>
            <p:nvPr/>
          </p:nvSpPr>
          <p:spPr>
            <a:xfrm>
              <a:off x="597" y="3708797"/>
              <a:ext cx="12960747" cy="2160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b="1" dirty="0">
                <a:gradFill flip="none" rotWithShape="1">
                  <a:gsLst>
                    <a:gs pos="0">
                      <a:prstClr val="white">
                        <a:lumMod val="9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DF5DB54-36D3-47C1-A0C2-FB390F788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51" b="18500"/>
            <a:stretch/>
          </p:blipFill>
          <p:spPr>
            <a:xfrm rot="10800000">
              <a:off x="1728441" y="3917790"/>
              <a:ext cx="10206821" cy="195118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60CCB2-4F72-4526-80BE-841857BBB143}"/>
                </a:ext>
              </a:extLst>
            </p:cNvPr>
            <p:cNvSpPr/>
            <p:nvPr/>
          </p:nvSpPr>
          <p:spPr>
            <a:xfrm>
              <a:off x="2173973" y="4599085"/>
              <a:ext cx="8613999" cy="669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1. </a:t>
              </a:r>
              <a:r>
                <a:rPr lang="ko-KR" altLang="en-US" sz="3600" b="1" dirty="0" err="1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영재키움</a:t>
              </a:r>
              <a:r>
                <a:rPr lang="ko-KR" altLang="en-US" sz="3600" b="1" dirty="0">
                  <a:gradFill flip="none" rotWithShape="1">
                    <a:gsLst>
                      <a:gs pos="0">
                        <a:prstClr val="white">
                          <a:lumMod val="95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a스마일L" panose="02020600000000000000" pitchFamily="18" charset="-127"/>
                  <a:ea typeface="a스마일L" panose="02020600000000000000" pitchFamily="18" charset="-127"/>
                </a:rPr>
                <a:t> 프로젝트 </a:t>
              </a:r>
              <a:r>
                <a:rPr lang="ko-KR" altLang="en-US" sz="3600" b="1" dirty="0" smtClean="0">
                  <a:solidFill>
                    <a:schemeClr val="accent4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주요 내용</a:t>
              </a:r>
              <a:endParaRPr lang="ko-KR" altLang="en-US" sz="3600" b="1" dirty="0">
                <a:solidFill>
                  <a:schemeClr val="accent4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245E93-1340-4496-A8F6-B3292170FDFD}"/>
              </a:ext>
            </a:extLst>
          </p:cNvPr>
          <p:cNvSpPr/>
          <p:nvPr/>
        </p:nvSpPr>
        <p:spPr>
          <a:xfrm>
            <a:off x="1362630" y="2602905"/>
            <a:ext cx="7040802" cy="3016845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초</a:t>
            </a:r>
            <a:r>
              <a:rPr lang="en-US" altLang="ko-KR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4~</a:t>
            </a:r>
            <a:r>
              <a:rPr lang="ko-KR" altLang="en-US" sz="2800" dirty="0" smtClean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고</a:t>
            </a:r>
            <a:r>
              <a:rPr lang="en-US" altLang="ko-KR" sz="2800" dirty="0" smtClean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3 </a:t>
            </a:r>
            <a:r>
              <a:rPr lang="ko-KR" altLang="en-US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학생 중 소외계층 영재교육 대상자를 선발하여</a:t>
            </a:r>
            <a:r>
              <a:rPr lang="en-US" altLang="ko-KR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영재성과 잠재력이 충분히 발휘될 수 있도록</a:t>
            </a:r>
            <a:r>
              <a:rPr lang="en-US" altLang="ko-KR" sz="2800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맞춤형 교육을 장기적으로 지원하는</a:t>
            </a:r>
            <a:endParaRPr lang="en-US" altLang="ko-KR" sz="2800" b="1" dirty="0">
              <a:solidFill>
                <a:srgbClr val="0070C0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70C0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교육 프로그램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D9B663-30E0-427A-87DD-2FD3F151B253}"/>
              </a:ext>
            </a:extLst>
          </p:cNvPr>
          <p:cNvSpPr/>
          <p:nvPr/>
        </p:nvSpPr>
        <p:spPr>
          <a:xfrm>
            <a:off x="652865" y="1843724"/>
            <a:ext cx="709765" cy="6802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33A0E-6773-45B3-B290-417BEF671E00}"/>
              </a:ext>
            </a:extLst>
          </p:cNvPr>
          <p:cNvSpPr txBox="1"/>
          <p:nvPr/>
        </p:nvSpPr>
        <p:spPr>
          <a:xfrm>
            <a:off x="1545278" y="1934805"/>
            <a:ext cx="37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 프로젝트란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?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2FE2AA5-4190-4D66-AB9C-1FF88D2A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0" y="1968805"/>
            <a:ext cx="385186" cy="455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455EF5-EFC7-40AC-BD06-CBD4D42A75BA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‘20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영재키움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주요 내용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0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21971" y="926867"/>
            <a:ext cx="7577397" cy="5205124"/>
            <a:chOff x="3026556" y="1690689"/>
            <a:chExt cx="5980814" cy="44367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084" y="2613313"/>
              <a:ext cx="3140240" cy="419886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091152" y="1940773"/>
              <a:ext cx="3929298" cy="59304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희망하는 모든 학생에게 영재교육 기회 제공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379455" y="1690689"/>
              <a:ext cx="1127266" cy="3805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비전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91152" y="3207231"/>
              <a:ext cx="3929298" cy="70119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9250" indent="-349250" algn="ctr" fontAlgn="base">
                <a:spcBef>
                  <a:spcPts val="300"/>
                </a:spcBef>
              </a:pPr>
              <a:r>
                <a:rPr lang="ko-KR" altLang="en-US" sz="2000" b="1" kern="0" dirty="0">
                  <a:solidFill>
                    <a:schemeClr val="tx1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맞춤형 교육 지원을 통한 </a:t>
              </a:r>
            </a:p>
            <a:p>
              <a:pPr marL="349250" indent="-349250" algn="ctr" fontAlgn="base"/>
              <a:r>
                <a:rPr lang="ko-KR" altLang="en-US" sz="2000" b="1" kern="0" dirty="0">
                  <a:solidFill>
                    <a:schemeClr val="tx1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영재교육 대상자의 잠재력 및 재능 계발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382215" y="2987428"/>
              <a:ext cx="1176684" cy="3198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목표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084" y="4064750"/>
              <a:ext cx="3140240" cy="419886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027505" y="4601624"/>
              <a:ext cx="1782515" cy="509423"/>
            </a:xfrm>
            <a:prstGeom prst="roundRect">
              <a:avLst/>
            </a:prstGeom>
            <a:solidFill>
              <a:srgbClr val="116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567" y="4680889"/>
              <a:ext cx="387584" cy="331108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5065689" y="4581840"/>
              <a:ext cx="1784412" cy="509423"/>
            </a:xfrm>
            <a:prstGeom prst="roundRect">
              <a:avLst/>
            </a:prstGeom>
            <a:solidFill>
              <a:srgbClr val="07A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19"/>
            <a:stretch/>
          </p:blipFill>
          <p:spPr>
            <a:xfrm>
              <a:off x="5065688" y="4669110"/>
              <a:ext cx="475579" cy="385125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7105770" y="4575290"/>
              <a:ext cx="1730004" cy="512401"/>
            </a:xfrm>
            <a:prstGeom prst="roundRect">
              <a:avLst/>
            </a:prstGeom>
            <a:solidFill>
              <a:srgbClr val="FEA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32" idx="2"/>
            </p:cNvCxnSpPr>
            <p:nvPr/>
          </p:nvCxnSpPr>
          <p:spPr>
            <a:xfrm>
              <a:off x="7970772" y="5087690"/>
              <a:ext cx="84212" cy="216525"/>
            </a:xfrm>
            <a:prstGeom prst="straightConnector1">
              <a:avLst/>
            </a:prstGeom>
            <a:ln>
              <a:solidFill>
                <a:srgbClr val="FEA41C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3"/>
            <a:stretch/>
          </p:blipFill>
          <p:spPr>
            <a:xfrm>
              <a:off x="7120000" y="4619510"/>
              <a:ext cx="490493" cy="40248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53362" y="4629598"/>
              <a:ext cx="1505976" cy="498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맞춤형 영재교육 </a:t>
              </a:r>
              <a:endPara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운영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7973" y="4609814"/>
              <a:ext cx="1371246" cy="49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맞춤형 교육을 위한 지원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36124" y="4579997"/>
              <a:ext cx="1371246" cy="49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성과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체계적 관리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26556" y="5222342"/>
              <a:ext cx="2352899" cy="9050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찾아가는 영재교육 </a:t>
              </a:r>
              <a:r>
                <a:rPr lang="ko-KR" altLang="en-US" sz="1400" b="1" kern="0" dirty="0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프로그램</a:t>
              </a:r>
              <a:endParaRPr lang="ko-KR" altLang="en-US" sz="1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 err="1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창의융합형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 캠프</a:t>
              </a: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체험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·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진로탐색 </a:t>
              </a:r>
              <a:r>
                <a:rPr lang="ko-KR" altLang="en-US" sz="1400" b="1" kern="0" dirty="0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프로그램 </a:t>
              </a:r>
              <a:endParaRPr lang="ko-KR" altLang="en-US" sz="1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5688" y="5196657"/>
              <a:ext cx="1895628" cy="9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대표 </a:t>
              </a:r>
              <a:r>
                <a:rPr lang="ko-KR" altLang="en-US" sz="1400" b="1" kern="0" dirty="0" err="1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멘토교사제</a:t>
              </a:r>
              <a:r>
                <a:rPr lang="ko-KR" altLang="en-US" sz="1400" b="1" kern="0" dirty="0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 </a:t>
              </a:r>
              <a:endParaRPr lang="en-US" altLang="ko-KR" sz="1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 err="1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멘토교사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 직무 </a:t>
              </a:r>
              <a:r>
                <a:rPr lang="ko-KR" altLang="en-US" sz="1400" b="1" kern="0" dirty="0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연수</a:t>
              </a:r>
              <a:endParaRPr lang="en-US" altLang="ko-KR" sz="1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 smtClean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중앙컨설팅단 </a:t>
              </a:r>
              <a:endParaRPr lang="ko-KR" altLang="en-US" sz="1400" b="1" kern="0" dirty="0">
                <a:solidFill>
                  <a:srgbClr val="000000"/>
                </a:solidFill>
                <a:latin typeface="a스마일L" panose="02020600000000000000" pitchFamily="18" charset="-127"/>
                <a:ea typeface="a스마일L" panose="02020600000000000000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5170" y="5151499"/>
              <a:ext cx="1651203" cy="59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개인별 포트폴리오 </a:t>
              </a: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교육 </a:t>
              </a:r>
              <a:r>
                <a:rPr lang="ko-KR" altLang="en-US" sz="1400" b="1" kern="0" dirty="0" err="1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효과성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a스마일L" panose="02020600000000000000" pitchFamily="18" charset="-127"/>
                  <a:ea typeface="a스마일L" panose="02020600000000000000" pitchFamily="18" charset="-127"/>
                </a:rPr>
                <a:t> 검증 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DBC1C-B0BB-4267-8B32-73E219AF9235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‘20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영재키움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추진 체계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48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787" y="1254197"/>
            <a:ext cx="4903907" cy="70113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학생지원 프로그램</a:t>
            </a:r>
            <a:endParaRPr lang="ko-KR" altLang="en-US" sz="2400" dirty="0">
              <a:solidFill>
                <a:schemeClr val="accent2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 rot="21150303" flipH="1">
            <a:off x="849678" y="2455293"/>
            <a:ext cx="2134648" cy="55811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L" panose="02020600000000000000" pitchFamily="18" charset="-127"/>
              <a:ea typeface="a스마일L" panose="02020600000000000000" pitchFamily="18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9881" y="2290749"/>
            <a:ext cx="439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학생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-</a:t>
            </a:r>
            <a:r>
              <a:rPr lang="ko-KR" altLang="en-US" sz="1600" b="1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 자기설계 영재교육 프로그램</a:t>
            </a:r>
            <a:endParaRPr lang="en-US" altLang="ko-KR" sz="16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전문가와 함께하는 영재교육 프로그램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89881" y="3281902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학생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-</a:t>
            </a:r>
            <a:r>
              <a:rPr lang="ko-KR" altLang="en-US" sz="1600" b="1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멘토교사가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 함께하는 다양한 선택교육 과정</a:t>
            </a:r>
            <a:endParaRPr lang="en-US" altLang="ko-KR" sz="16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진로탐색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현장체험학습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문화체험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온라인 </a:t>
            </a:r>
            <a:r>
              <a:rPr lang="ko-KR" altLang="en-US" sz="1600" b="1" dirty="0" err="1">
                <a:latin typeface="a스마일L" panose="02020600000000000000" pitchFamily="18" charset="-127"/>
                <a:ea typeface="a스마일L" panose="02020600000000000000" pitchFamily="18" charset="-127"/>
              </a:rPr>
              <a:t>학습멘토링</a:t>
            </a:r>
            <a:endParaRPr lang="en-US" altLang="ko-KR" sz="16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2920" y="4200514"/>
            <a:ext cx="4414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여름방학 중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KAIST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집합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일 캠프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차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: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초등학생 대상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겨울 방학 중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차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: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중∙고등학생 대상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겨울 방학 중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21150303" flipH="1">
            <a:off x="759020" y="4467535"/>
            <a:ext cx="2134648" cy="55811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L" panose="02020600000000000000" pitchFamily="18" charset="-127"/>
              <a:ea typeface="a스마일L" panose="02020600000000000000" pitchFamily="18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834740" y="2388778"/>
            <a:ext cx="2438179" cy="43828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스마일L" panose="02020600000000000000" pitchFamily="18" charset="-127"/>
                <a:ea typeface="a스마일L" panose="02020600000000000000" pitchFamily="18" charset="-127"/>
                <a:cs typeface="+mn-cs"/>
              </a:rPr>
              <a:t>    찾아가는 영재교육프로그램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스마일L" panose="02020600000000000000" pitchFamily="18" charset="-127"/>
              <a:ea typeface="a스마일L" panose="02020600000000000000" pitchFamily="18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834740" y="4413352"/>
            <a:ext cx="2438179" cy="438287"/>
          </a:xfrm>
          <a:prstGeom prst="rect">
            <a:avLst/>
          </a:prstGeom>
          <a:solidFill>
            <a:srgbClr val="ED7D3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창의융합캠프</a:t>
            </a:r>
            <a:r>
              <a:rPr lang="en-US" altLang="ko-KR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(24</a:t>
            </a:r>
            <a:r>
              <a:rPr lang="ko-KR" alt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시간</a:t>
            </a:r>
            <a:r>
              <a:rPr lang="en-US" altLang="ko-KR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</a:p>
        </p:txBody>
      </p:sp>
      <p:pic>
        <p:nvPicPr>
          <p:cNvPr id="44" name="Picture 7" descr="H:\블로그\20151201 ppt\smartphones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27" y="2459821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 rot="21150303" flipH="1">
            <a:off x="739772" y="3441895"/>
            <a:ext cx="2134648" cy="55811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L" panose="02020600000000000000" pitchFamily="18" charset="-127"/>
              <a:ea typeface="a스마일L" panose="02020600000000000000" pitchFamily="18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835544" y="3377034"/>
            <a:ext cx="2415988" cy="43204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L" panose="02020600000000000000" pitchFamily="18" charset="-127"/>
                <a:ea typeface="a스마일L" panose="02020600000000000000" pitchFamily="18" charset="-127"/>
                <a:cs typeface="+mn-cs"/>
              </a:rPr>
              <a:t>  체험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L" panose="02020600000000000000" pitchFamily="18" charset="-127"/>
                <a:ea typeface="a스마일L" panose="02020600000000000000" pitchFamily="18" charset="-127"/>
                <a:cs typeface="+mn-cs"/>
              </a:rPr>
              <a:t>/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L" panose="02020600000000000000" pitchFamily="18" charset="-127"/>
                <a:ea typeface="a스마일L" panose="02020600000000000000" pitchFamily="18" charset="-127"/>
                <a:cs typeface="+mn-cs"/>
              </a:rPr>
              <a:t>진로탐색 프로그램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스마일L" panose="02020600000000000000" pitchFamily="18" charset="-127"/>
              <a:ea typeface="a스마일L" panose="02020600000000000000" pitchFamily="18" charset="-127"/>
              <a:cs typeface="+mn-cs"/>
            </a:endParaRPr>
          </a:p>
        </p:txBody>
      </p:sp>
      <p:pic>
        <p:nvPicPr>
          <p:cNvPr id="47" name="Picture 12" descr="H:\블로그\20151201 ppt\camera1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0" y="3450362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H:\블로그\20151201 ppt\idea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3" y="4467699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13299" y="5603803"/>
            <a:ext cx="842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스마일L" panose="02020600000000000000" pitchFamily="18" charset="-127"/>
                <a:ea typeface="a스마일L" panose="02020600000000000000" pitchFamily="18" charset="-127"/>
              </a:rPr>
              <a:t>*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찾아가는 영재교육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,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체험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/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진로탐색 프로그램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은 </a:t>
            </a:r>
            <a:r>
              <a:rPr lang="ko-KR" altLang="en-US" sz="1600" dirty="0" err="1" smtClean="0">
                <a:latin typeface="a스마일L" panose="02020600000000000000" pitchFamily="18" charset="-127"/>
                <a:ea typeface="a스마일L" panose="02020600000000000000" pitchFamily="18" charset="-127"/>
              </a:rPr>
              <a:t>멘토교사가</a:t>
            </a:r>
            <a:r>
              <a:rPr lang="ko-KR" altLang="en-US" sz="1600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 </a:t>
            </a:r>
            <a:r>
              <a:rPr lang="ko-KR" altLang="en-US" sz="16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총 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24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시간 이상 자율적으로 편성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하되</a:t>
            </a: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,</a:t>
            </a:r>
            <a:b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</a:br>
            <a:r>
              <a:rPr lang="en-US" altLang="ko-KR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   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각각 프로그램은 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최소 </a:t>
            </a:r>
            <a:r>
              <a:rPr lang="en-US" altLang="ko-KR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3</a:t>
            </a:r>
            <a:r>
              <a:rPr lang="ko-KR" altLang="en-US" sz="1600" b="1" dirty="0">
                <a:latin typeface="a스마일L" panose="02020600000000000000" pitchFamily="18" charset="-127"/>
                <a:ea typeface="a스마일L" panose="02020600000000000000" pitchFamily="18" charset="-127"/>
              </a:rPr>
              <a:t>시간 이상 편성</a:t>
            </a:r>
            <a:r>
              <a:rPr lang="ko-KR" altLang="en-US" sz="1600" dirty="0">
                <a:latin typeface="a스마일L" panose="02020600000000000000" pitchFamily="18" charset="-127"/>
                <a:ea typeface="a스마일L" panose="02020600000000000000" pitchFamily="18" charset="-127"/>
              </a:rPr>
              <a:t>하여 운영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976E6D-A2DD-4F2B-BF59-0FC4A949BD03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1-2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‘20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영재키움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세부 프로그램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4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7" y="127262"/>
            <a:ext cx="9142787" cy="565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3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39" b="1" dirty="0" smtClean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2020</a:t>
            </a:r>
            <a:r>
              <a:rPr lang="ko-KR" altLang="en-US" sz="2539" b="1" dirty="0" smtClean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년 </a:t>
            </a:r>
            <a:r>
              <a:rPr lang="ko-KR" altLang="en-US" sz="2539" b="1" dirty="0" err="1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영재키움</a:t>
            </a:r>
            <a:r>
              <a:rPr lang="ko-KR" altLang="en-US" sz="2539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 프로젝트 교육과정</a:t>
            </a:r>
            <a:r>
              <a:rPr lang="en-US" altLang="ko-KR" sz="2539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-</a:t>
            </a:r>
            <a:r>
              <a:rPr lang="ko-KR" altLang="en-US" sz="2539" b="1" dirty="0">
                <a:solidFill>
                  <a:schemeClr val="bg1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역량기반 영재교육 프로그램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3621"/>
              </p:ext>
            </p:extLst>
          </p:nvPr>
        </p:nvGraphicFramePr>
        <p:xfrm>
          <a:off x="101956" y="897514"/>
          <a:ext cx="8946794" cy="57033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73181">
                  <a:extLst>
                    <a:ext uri="{9D8B030D-6E8A-4147-A177-3AD203B41FA5}">
                      <a16:colId xmlns:a16="http://schemas.microsoft.com/office/drawing/2014/main" val="2713405704"/>
                    </a:ext>
                  </a:extLst>
                </a:gridCol>
                <a:gridCol w="1436770">
                  <a:extLst>
                    <a:ext uri="{9D8B030D-6E8A-4147-A177-3AD203B41FA5}">
                      <a16:colId xmlns:a16="http://schemas.microsoft.com/office/drawing/2014/main" val="2453733816"/>
                    </a:ext>
                  </a:extLst>
                </a:gridCol>
                <a:gridCol w="4420768">
                  <a:extLst>
                    <a:ext uri="{9D8B030D-6E8A-4147-A177-3AD203B41FA5}">
                      <a16:colId xmlns:a16="http://schemas.microsoft.com/office/drawing/2014/main" val="230882000"/>
                    </a:ext>
                  </a:extLst>
                </a:gridCol>
                <a:gridCol w="458700">
                  <a:extLst>
                    <a:ext uri="{9D8B030D-6E8A-4147-A177-3AD203B41FA5}">
                      <a16:colId xmlns:a16="http://schemas.microsoft.com/office/drawing/2014/main" val="671728435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593246653"/>
                    </a:ext>
                  </a:extLst>
                </a:gridCol>
              </a:tblGrid>
              <a:tr h="31406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교육과정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교육내용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시간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비고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99241"/>
                  </a:ext>
                </a:extLst>
              </a:tr>
              <a:tr h="1197191"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역량기반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영재교육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프로그램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찾아가는 영재교육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-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자기설계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영재교육 프로그램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  -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대상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  -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내용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-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자기설계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영재교육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     (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예시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진로적성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검사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상담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자율연구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융합과학 프로젝트 등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24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 rowSpan="3">
                  <a:txBody>
                    <a:bodyPr/>
                    <a:lstStyle/>
                    <a:p>
                      <a:pPr marL="0" marR="0" indent="2540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-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1:1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자율 운영</a:t>
                      </a:r>
                      <a:endParaRPr lang="en-US" altLang="ko-KR" sz="1200" kern="0" spc="-8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2540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프로그램별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최소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3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시간 이상 운영</a:t>
                      </a:r>
                      <a:endParaRPr lang="en-US" altLang="ko-KR" sz="1200" kern="0" spc="-8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extLst>
                  <a:ext uri="{0D108BD9-81ED-4DB2-BD59-A6C34878D82A}">
                    <a16:rowId xmlns:a16="http://schemas.microsoft.com/office/drawing/2014/main" val="2818404849"/>
                  </a:ext>
                </a:extLst>
              </a:tr>
              <a:tr h="1116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전문가와 함께하는 영재교육 프로그램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 -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대상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전문가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  -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내용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관련 분야 전문가와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멘토교사가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함께 맞춤형 멘토링 지원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93721"/>
                  </a:ext>
                </a:extLst>
              </a:tr>
              <a:tr h="8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체험</a:t>
                      </a:r>
                      <a:r>
                        <a:rPr lang="en-US" altLang="ko-KR" sz="1200" b="1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·</a:t>
                      </a:r>
                      <a:r>
                        <a:rPr lang="ko-KR" altLang="en-US" sz="1200" b="1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진로 탐색 프로그램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대상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멘토교사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내용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진로탐색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현장체험 학습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문화체험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온라인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학습멘토링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등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686"/>
                  </a:ext>
                </a:extLst>
              </a:tr>
              <a:tr h="192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창의융합</a:t>
                      </a:r>
                      <a:r>
                        <a:rPr lang="ko-KR" altLang="en-US" sz="1200" b="1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캠프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대상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학생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일정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en-US" altLang="ko-KR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2020</a:t>
                      </a:r>
                      <a:r>
                        <a:rPr lang="ko-KR" altLang="en-US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년 겨울방학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중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2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박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3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일 </a:t>
                      </a:r>
                      <a:endParaRPr lang="en-US" altLang="ko-KR" sz="1200" kern="0" spc="-8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-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초등학생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’19. 7. 21(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일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)~7.23(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화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), 2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박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3</a:t>
                      </a:r>
                      <a:r>
                        <a:rPr lang="ko-KR" altLang="en-US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일</a:t>
                      </a:r>
                      <a:r>
                        <a:rPr lang="en-US" altLang="ko-KR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(2019</a:t>
                      </a:r>
                      <a:r>
                        <a:rPr lang="ko-KR" altLang="en-US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년 예시</a:t>
                      </a:r>
                      <a:r>
                        <a:rPr lang="en-US" altLang="ko-KR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</a:t>
                      </a:r>
                      <a:endParaRPr lang="en-US" altLang="ko-KR" sz="1200" kern="0" spc="-8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-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중∙고등학생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’19. 7. 24(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수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)~7.26(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금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), 2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박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3</a:t>
                      </a:r>
                      <a:r>
                        <a:rPr lang="ko-KR" altLang="en-US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일</a:t>
                      </a:r>
                      <a:r>
                        <a:rPr lang="en-US" altLang="ko-KR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(2019</a:t>
                      </a:r>
                      <a:r>
                        <a:rPr lang="ko-KR" altLang="en-US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년 예시</a:t>
                      </a:r>
                      <a:r>
                        <a:rPr lang="en-US" altLang="ko-KR" sz="1200" kern="0" spc="-80" dirty="0" smtClean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</a:t>
                      </a:r>
                      <a:endParaRPr lang="ko-KR" altLang="en-US" sz="1200" kern="0" spc="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내용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특강 및 다양한 프로그램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(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꿈날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 특강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 err="1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진로멘토링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난제해결하기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,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문화예술 체험 등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)</a:t>
                      </a:r>
                      <a:endParaRPr lang="ko-KR" altLang="en-US" sz="1200" kern="0" spc="-80" dirty="0"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○ 장소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: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대전 </a:t>
                      </a:r>
                      <a:r>
                        <a:rPr lang="en-US" altLang="ko-KR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KAIST 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본원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>
                  <a:txBody>
                    <a:bodyPr/>
                    <a:lstStyle/>
                    <a:p>
                      <a:pPr marL="11113" marR="0" indent="-22225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24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tc>
                  <a:txBody>
                    <a:bodyPr/>
                    <a:lstStyle/>
                    <a:p>
                      <a:pPr marL="0" marR="0" indent="2540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KAIST</a:t>
                      </a:r>
                      <a:r>
                        <a:rPr lang="ko-KR" altLang="en-US" sz="12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에서 실시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64504" marR="64504" marT="32252" marB="32252" anchor="ctr"/>
                </a:tc>
                <a:extLst>
                  <a:ext uri="{0D108BD9-81ED-4DB2-BD59-A6C34878D82A}">
                    <a16:rowId xmlns:a16="http://schemas.microsoft.com/office/drawing/2014/main" val="3802524941"/>
                  </a:ext>
                </a:extLst>
              </a:tr>
              <a:tr h="30291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-80" dirty="0">
                        <a:solidFill>
                          <a:srgbClr val="000000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총 시간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dirty="0">
                          <a:effectLst/>
                          <a:latin typeface="a스마일L" panose="02020600000000000000" pitchFamily="18" charset="-127"/>
                          <a:ea typeface="a스마일L" panose="02020600000000000000" pitchFamily="18" charset="-127"/>
                        </a:rPr>
                        <a:t>48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-80" dirty="0">
                        <a:solidFill>
                          <a:srgbClr val="000000"/>
                        </a:solidFill>
                        <a:effectLst/>
                        <a:latin typeface="a스마일L" panose="02020600000000000000" pitchFamily="18" charset="-127"/>
                        <a:ea typeface="a스마일L" panose="02020600000000000000" pitchFamily="18" charset="-127"/>
                      </a:endParaRPr>
                    </a:p>
                  </a:txBody>
                  <a:tcPr marL="45690" marR="45690" marT="12632" marB="12632" anchor="ctr"/>
                </a:tc>
                <a:extLst>
                  <a:ext uri="{0D108BD9-81ED-4DB2-BD59-A6C34878D82A}">
                    <a16:rowId xmlns:a16="http://schemas.microsoft.com/office/drawing/2014/main" val="331708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384324266"/>
              </p:ext>
            </p:extLst>
          </p:nvPr>
        </p:nvGraphicFramePr>
        <p:xfrm>
          <a:off x="329142" y="1766344"/>
          <a:ext cx="8485715" cy="471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1D0BBA2-41C4-4CEB-BD0A-03B999C58DF1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1-2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‘20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영재키움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세부 프로그램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A09FF-CCD0-42E4-BE87-DCF6D86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2" y="911300"/>
            <a:ext cx="4903907" cy="70113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교사 지원 프로그램</a:t>
            </a:r>
            <a:endParaRPr lang="ko-KR" altLang="en-US" sz="2400" dirty="0">
              <a:solidFill>
                <a:schemeClr val="accent2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0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D0BBA2-41C4-4CEB-BD0A-03B999C58DF1}"/>
              </a:ext>
            </a:extLst>
          </p:cNvPr>
          <p:cNvSpPr/>
          <p:nvPr/>
        </p:nvSpPr>
        <p:spPr>
          <a:xfrm>
            <a:off x="0" y="-6540"/>
            <a:ext cx="9144000" cy="76392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1-2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‘20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영재키움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세부 프로그램</a:t>
            </a:r>
            <a:endParaRPr lang="ko-KR" altLang="en-US" sz="3600" b="1" dirty="0">
              <a:solidFill>
                <a:schemeClr val="bg1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7A09FF-CCD0-42E4-BE87-DCF6D86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2" y="911300"/>
            <a:ext cx="4903907" cy="70113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 교사의 역할</a:t>
            </a:r>
            <a:endParaRPr lang="ko-KR" altLang="en-US" sz="2400" dirty="0">
              <a:solidFill>
                <a:schemeClr val="accent2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353" y="1281801"/>
            <a:ext cx="693948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 smtClean="0"/>
              <a:t>영재키움</a:t>
            </a:r>
            <a:r>
              <a:rPr lang="ko-KR" altLang="en-US" dirty="0" smtClean="0"/>
              <a:t> 참가 학생을 위한 영재교육 프로그램 운영 및 참여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 smtClean="0"/>
              <a:t>영재키움</a:t>
            </a:r>
            <a:r>
              <a:rPr lang="ko-KR" altLang="en-US" dirty="0" smtClean="0"/>
              <a:t> 참가 학생의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정서 발달을 위한 상담 실시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 smtClean="0"/>
              <a:t>영재키움</a:t>
            </a:r>
            <a:r>
              <a:rPr lang="ko-KR" altLang="en-US" dirty="0" smtClean="0"/>
              <a:t> 참가 학생의 </a:t>
            </a:r>
            <a:r>
              <a:rPr lang="ko-KR" altLang="en-US" dirty="0" err="1" smtClean="0"/>
              <a:t>교육이력</a:t>
            </a:r>
            <a:r>
              <a:rPr lang="ko-KR" altLang="en-US" dirty="0" smtClean="0"/>
              <a:t> 및 성장발달 사항 기록</a:t>
            </a:r>
            <a:r>
              <a:rPr lang="en-US" altLang="ko-KR" dirty="0" smtClean="0"/>
              <a:t>.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37A09FF-CCD0-42E4-BE87-DCF6D86DE00B}"/>
              </a:ext>
            </a:extLst>
          </p:cNvPr>
          <p:cNvSpPr txBox="1">
            <a:spLocks/>
          </p:cNvSpPr>
          <p:nvPr/>
        </p:nvSpPr>
        <p:spPr>
          <a:xfrm>
            <a:off x="329142" y="3355735"/>
            <a:ext cx="7058486" cy="70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멘토 교사가 운영할 프로그램</a:t>
            </a:r>
            <a:r>
              <a:rPr lang="en-US" altLang="ko-KR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(24</a:t>
            </a:r>
            <a:r>
              <a:rPr lang="ko-KR" altLang="en-US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시간 이상</a:t>
            </a:r>
            <a:r>
              <a:rPr lang="en-US" altLang="ko-KR" sz="2400" b="1" dirty="0" smtClean="0">
                <a:solidFill>
                  <a:schemeClr val="accent2"/>
                </a:solidFill>
                <a:latin typeface="a스마일L" panose="02020600000000000000" pitchFamily="18" charset="-127"/>
                <a:ea typeface="a스마일L" panose="02020600000000000000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26" y="4087330"/>
            <a:ext cx="3362350" cy="2268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13" y="4096383"/>
            <a:ext cx="3494637" cy="9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1427</Words>
  <Application>Microsoft Office PowerPoint</Application>
  <PresentationFormat>화면 슬라이드 쇼(4:3)</PresentationFormat>
  <Paragraphs>179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a스마일L</vt:lpstr>
      <vt:lpstr>나눔고딕</vt:lpstr>
      <vt:lpstr>맑은 고딕</vt:lpstr>
      <vt:lpstr>Arial</vt:lpstr>
      <vt:lpstr>Wingdings</vt:lpstr>
      <vt:lpstr>Office 테마</vt:lpstr>
      <vt:lpstr>PowerPoint 프레젠테이션</vt:lpstr>
      <vt:lpstr>목  차</vt:lpstr>
      <vt:lpstr>PowerPoint 프레젠테이션</vt:lpstr>
      <vt:lpstr>PowerPoint 프레젠테이션</vt:lpstr>
      <vt:lpstr>PowerPoint 프레젠테이션</vt:lpstr>
      <vt:lpstr>학생지원 프로그램</vt:lpstr>
      <vt:lpstr>PowerPoint 프레젠테이션</vt:lpstr>
      <vt:lpstr>교사 지원 프로그램</vt:lpstr>
      <vt:lpstr>멘토 교사의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영재키움 프로젝트 2차 중앙컨설팅</dc:title>
  <dc:creator>USER</dc:creator>
  <cp:lastModifiedBy>Staff</cp:lastModifiedBy>
  <cp:revision>75</cp:revision>
  <cp:lastPrinted>2020-05-15T06:46:00Z</cp:lastPrinted>
  <dcterms:created xsi:type="dcterms:W3CDTF">2018-10-15T05:22:22Z</dcterms:created>
  <dcterms:modified xsi:type="dcterms:W3CDTF">2020-06-16T06:35:51Z</dcterms:modified>
</cp:coreProperties>
</file>