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18"/>
  </p:notesMasterIdLst>
  <p:sldIdLst>
    <p:sldId id="256" r:id="rId2"/>
    <p:sldId id="275" r:id="rId3"/>
    <p:sldId id="261" r:id="rId4"/>
    <p:sldId id="257" r:id="rId5"/>
    <p:sldId id="258" r:id="rId6"/>
    <p:sldId id="262" r:id="rId7"/>
    <p:sldId id="259" r:id="rId8"/>
    <p:sldId id="271" r:id="rId9"/>
    <p:sldId id="272" r:id="rId10"/>
    <p:sldId id="273" r:id="rId11"/>
    <p:sldId id="260" r:id="rId12"/>
    <p:sldId id="263" r:id="rId13"/>
    <p:sldId id="264" r:id="rId14"/>
    <p:sldId id="265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96E"/>
    <a:srgbClr val="C38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/>
    <p:restoredTop sz="84696"/>
  </p:normalViewPr>
  <p:slideViewPr>
    <p:cSldViewPr snapToGrid="0" snapToObjects="1">
      <p:cViewPr varScale="1">
        <p:scale>
          <a:sx n="82" d="100"/>
          <a:sy n="82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E4609-FE42-4047-A6DF-3C13335D5095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232B-0BD1-DC4E-85AD-A82E87EED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1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788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4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72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CRC-RLS: Use L2 to replace L1, not so sparse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focus more on classification criteria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RASL: focus on low rank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decomposition to solve the problem of alignment of 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RASR: familiar with the above 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MRR: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Coarse-to- fine search, based on RASR and raise the efficiency by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c/2 times, as c is the number of subject.</a:t>
            </a:r>
            <a:endParaRPr lang="en-US" altLang="zh-CN" sz="12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79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Have you ever seen or meet someone, who looks like same your face?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Face is a complex varied high dimensional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This techniques are believed having a great deal of potential application in public security, law enforcement, information security, and etc.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Walmart already used facial recognition technology to catch shoplifters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2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A1: </a:t>
                </a:r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A: Compressive sensing is a kind of methods which uses the sparsity of signals to recover target signals. It can be showed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𝐴𝑥</m:t>
                    </m:r>
                  </m:oMath>
                </a14:m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A2: </a:t>
                </a:r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A: We need to find the recovery matrix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𝐴</m:t>
                    </m:r>
                  </m:oMath>
                </a14:m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 here, which is called dictionary.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A1: </a:t>
                </a:r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A: Compressive sensing is a kind of methods which uses the sparsity of signals to recover target signals. It can be showed as </a:t>
                </a:r>
                <a:r>
                  <a:rPr lang="en-US" sz="1200" b="0" i="0">
                    <a:solidFill>
                      <a:srgbClr val="454545"/>
                    </a:solidFill>
                    <a:latin typeface="Cambria Math" charset="0"/>
                    <a:ea typeface="Microsoft Yahei"/>
                    <a:cs typeface="Microsoft Yahei"/>
                    <a:sym typeface="Microsoft Yahei"/>
                  </a:rPr>
                  <a:t>𝑦=𝐴𝑥</a:t>
                </a:r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A2: </a:t>
                </a:r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A: We need to find the recovery matrix </a:t>
                </a:r>
                <a:r>
                  <a:rPr lang="en-US" altLang="zh-CN" sz="1200" i="0">
                    <a:solidFill>
                      <a:srgbClr val="454545"/>
                    </a:solidFill>
                    <a:latin typeface="Cambria Math" charset="0"/>
                    <a:ea typeface="Microsoft Yahei"/>
                    <a:cs typeface="Microsoft Yahei"/>
                    <a:sym typeface="Microsoft Yahei"/>
                  </a:rPr>
                  <a:t>𝐴</a:t>
                </a:r>
                <a:r>
                  <a:rPr lang="en-US" sz="12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 here, which is called dictionary.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1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representation and the recovery problem in compressive sensing are the same problem essentially.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 can be attributed to 𝑦 = 𝐴𝑥 with constraints. In compressive sensing, we called A as measurement matrix but in sparse representation, we call it dictionary.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48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" altLang="zh-CN" sz="1200" dirty="0"/>
              <a:t>Sparse representation is based on optical model. In other words,  </a:t>
            </a:r>
            <a:r>
              <a:rPr lang="en-US" altLang="zh-CN" sz="1200" dirty="0"/>
              <a:t>in SRC (Sparse Representation based Classification) </a:t>
            </a:r>
            <a:r>
              <a:rPr lang="en" altLang="zh-CN" sz="1200" dirty="0"/>
              <a:t>we can represent one person’s face in a linear combination of all his faces under different light conditions and at different  orientations.</a:t>
            </a:r>
            <a:r>
              <a:rPr lang="en-US" sz="1200" dirty="0"/>
              <a:t> The coefficient of other person’s face would be zero in theory.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As the data set (a linear combination of different people’s faces) growing larger, the coefficient matrix of any person will be sparse.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 is robust with random noise. Even if 80% face is disturbed by random noise, SRC has an acceptable accuracy. Another pro is when some part is covered, e.g. wearing glasses and scarves, SRC also can work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1: SRC (Sparse Representation based Classification) has high robustness. Research shows that even 80% of human face image is noised by random noise, SRC still has a high recognition rate. Moreover, even there are some overlays in the image, for example one person are wearing scarf in the image, SRC still has a high recognition rate. Those two features are characteristics of SRC.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2: Compared with methods of machine learning, SRC has advantage that it don’t need to train a huge data set, which will cost several days even months in machine learning methods like neural networks. In some problems SRC need to be modified a little to implement an easy and quick training. The dictionary used by SRC is all training images after aligned, which is a matrix of training data set. Since L0 problem is an NP hard problem, we will use L1-minimization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62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50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A1: Dictionary is a sparse representation model. It is a matrix of sampling signals (or training signals). Sometimes we need to do some transformations to those original sampling signals to construct the dictionary according to certain problem.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55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232B-0BD1-DC4E-85AD-A82E87EED53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3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5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33E143-99A6-5249-BA84-34C34AC33F69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D47C1D-D6AD-6F42-9DD2-269610D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YsCoHJvoWI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A8D74-94A7-8245-93CA-C92B8BAF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53075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" altLang="zh-TW" dirty="0"/>
              <a:t>Face Recognition </a:t>
            </a:r>
            <a:r>
              <a:rPr lang="en-US" altLang="zh-TW" dirty="0"/>
              <a:t>Via </a:t>
            </a:r>
            <a:br>
              <a:rPr lang="en-US" altLang="zh-TW" dirty="0"/>
            </a:br>
            <a:r>
              <a:rPr lang="en" dirty="0"/>
              <a:t>Sparse-Representation Classification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9255A4-E8FA-B94A-91E0-530CC379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469" y="3759434"/>
            <a:ext cx="7229061" cy="1046942"/>
          </a:xfrm>
        </p:spPr>
        <p:txBody>
          <a:bodyPr>
            <a:noAutofit/>
          </a:bodyPr>
          <a:lstStyle/>
          <a:p>
            <a:r>
              <a:rPr lang="en-US" sz="2800" dirty="0"/>
              <a:t>Group </a:t>
            </a:r>
            <a:r>
              <a:rPr lang="en-US" sz="2800" dirty="0" smtClean="0"/>
              <a:t>5:</a:t>
            </a:r>
          </a:p>
          <a:p>
            <a:r>
              <a:rPr lang="en-US" sz="2800" dirty="0" err="1" smtClean="0"/>
              <a:t>Mingrui</a:t>
            </a:r>
            <a:r>
              <a:rPr lang="en-US" sz="2800" dirty="0" smtClean="0"/>
              <a:t> </a:t>
            </a:r>
            <a:r>
              <a:rPr lang="en-US" sz="2800" dirty="0"/>
              <a:t>Yang, Sang Jae Park, </a:t>
            </a:r>
            <a:r>
              <a:rPr lang="en-US" sz="2800" dirty="0" err="1"/>
              <a:t>Anrui</a:t>
            </a:r>
            <a:r>
              <a:rPr lang="en-US" sz="28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4189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72600" y="232653"/>
            <a:ext cx="7767638" cy="713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2500" dirty="0"/>
              <a:t>Calculate minimum L1 norm</a:t>
            </a:r>
            <a:endParaRPr kumimoji="1" lang="zh-TW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72600" y="1418343"/>
                <a:ext cx="10463338" cy="394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TW" sz="2000" dirty="0" smtClean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sSupPr>
                          <m:e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: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accPr>
                          <m:e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1</m:t>
                        </m:r>
                      </m:sub>
                    </m:sSub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arg</m:t>
                    </m:r>
                    <m:func>
                      <m:funcPr>
                        <m:ctrlPr>
                          <a:rPr lang="mr-IN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funcPr>
                      <m:fName>
                        <m:r>
                          <a:rPr lang="en-US" altLang="zh-TW" sz="2000" b="0" i="1" smtClean="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𝑚𝑖𝑛</m:t>
                        </m:r>
                      </m:fName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000" i="1">
                                    <a:solidFill>
                                      <a:srgbClr val="454545"/>
                                    </a:solidFill>
                                    <a:latin typeface="Cambria Math" charset="0"/>
                                    <a:ea typeface="Microsoft Yahei"/>
                                    <a:cs typeface="Microsoft Yahei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>
                                    <a:solidFill>
                                      <a:srgbClr val="454545"/>
                                    </a:solidFill>
                                    <a:latin typeface="Cambria Math" charset="0"/>
                                    <a:ea typeface="Microsoft Yahei"/>
                                    <a:cs typeface="Microsoft Yahei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 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subject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to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 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𝐴𝑥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𝑦</m:t>
                    </m:r>
                  </m:oMath>
                </a14:m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Let: 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𝑥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r>
                      <a:rPr lang="en-US" altLang="zh-TW" sz="2000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𝑢</m:t>
                    </m:r>
                    <m:r>
                      <a:rPr lang="en-US" altLang="zh-TW" sz="2000" b="0" i="0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−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𝑣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with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 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𝑢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≥0, 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𝑣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≥0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then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dPr>
                          <m:e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1</m:t>
                        </m:r>
                      </m:sub>
                    </m:sSub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sSupPr>
                      <m:e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1</m:t>
                        </m:r>
                      </m:e>
                      <m:sup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𝑇</m:t>
                        </m:r>
                      </m:sup>
                    </m:sSup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𝑢</m:t>
                    </m:r>
                    <m:r>
                      <a:rPr lang="en-US" altLang="zh-TW" sz="20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−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sSupPr>
                      <m:e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1</m:t>
                        </m:r>
                      </m:e>
                      <m:sup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𝑇</m:t>
                        </m:r>
                      </m:sup>
                    </m:sSup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𝑣</m:t>
                    </m:r>
                  </m:oMath>
                </a14:m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Standard LP: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z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>
                                  <a:solidFill>
                                    <a:srgbClr val="454545"/>
                                  </a:solidFill>
                                  <a:latin typeface="Cambria Math" charset="0"/>
                                  <a:ea typeface="Microsoft Yahei"/>
                                  <a:cs typeface="Microsoft Yahei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>
                                  <a:solidFill>
                                    <a:srgbClr val="454545"/>
                                  </a:solidFill>
                                  <a:latin typeface="Cambria Math" charset="0"/>
                                  <a:ea typeface="Microsoft Yahei"/>
                                  <a:cs typeface="Microsoft Yahei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;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𝐵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>
                                  <a:solidFill>
                                    <a:srgbClr val="454545"/>
                                  </a:solidFill>
                                  <a:latin typeface="Cambria Math" charset="0"/>
                                  <a:ea typeface="Microsoft Yahei"/>
                                  <a:cs typeface="Microsoft Yahei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solidFill>
                                    <a:srgbClr val="454545"/>
                                  </a:solidFill>
                                  <a:latin typeface="Cambria Math" charset="0"/>
                                  <a:ea typeface="Microsoft Yahei"/>
                                  <a:cs typeface="Microsoft Yahei"/>
                                </a:rPr>
                                <m:t>−</m:t>
                              </m:r>
                              <m:r>
                                <a:rPr lang="en-US" altLang="zh-TW" sz="2000">
                                  <a:solidFill>
                                    <a:srgbClr val="454545"/>
                                  </a:solidFill>
                                  <a:latin typeface="Cambria Math" charset="0"/>
                                  <a:ea typeface="Microsoft Yahei"/>
                                  <a:cs typeface="Microsoft Yahei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, 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then</m:t>
                    </m:r>
                    <m:func>
                      <m:funcPr>
                        <m:ctrlPr>
                          <a:rPr lang="mr-IN" altLang="zh-TW" sz="2000" i="1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</m:ctrlPr>
                      </m:funcPr>
                      <m:fName>
                        <m:r>
                          <a:rPr lang="en-US" altLang="zh-TW" sz="2000" b="0" i="1" smtClean="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𝑚𝑖𝑛</m:t>
                        </m:r>
                      </m:fName>
                      <m:e>
                        <m:sSup>
                          <m:sSupPr>
                            <m:ctrlPr>
                              <a:rPr lang="mr-IN" altLang="zh-TW" sz="2000" i="1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</m:ctrlPr>
                          </m:sSupPr>
                          <m:e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TW" sz="2000">
                                <a:solidFill>
                                  <a:srgbClr val="454545"/>
                                </a:solidFill>
                                <a:latin typeface="Cambria Math" charset="0"/>
                                <a:ea typeface="Microsoft Yahei"/>
                                <a:cs typeface="Microsoft Yahei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000">
                            <a:solidFill>
                              <a:srgbClr val="454545"/>
                            </a:solidFill>
                            <a:latin typeface="Cambria Math" charset="0"/>
                            <a:ea typeface="Microsoft Yahei"/>
                            <a:cs typeface="Microsoft Yahei"/>
                          </a:rPr>
                          <m:t>𝑧</m:t>
                        </m:r>
                      </m:e>
                    </m:func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subject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to</m:t>
                    </m:r>
                    <m:r>
                      <m:rPr>
                        <m:nor/>
                      </m:rPr>
                      <a:rPr lang="en-US" altLang="zh-TW" sz="2000">
                        <a:solidFill>
                          <a:srgbClr val="454545"/>
                        </a:solidFill>
                        <a:latin typeface="Microsoft Yahei"/>
                        <a:ea typeface="Microsoft Yahei"/>
                        <a:cs typeface="Microsoft Yahei"/>
                      </a:rPr>
                      <m:t> 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𝐵𝑧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=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𝑦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;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𝑧</m:t>
                    </m:r>
                    <m:r>
                      <a:rPr lang="en-US" altLang="zh-TW" sz="200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</a:rPr>
                      <m:t>≥0</m:t>
                    </m:r>
                  </m:oMath>
                </a14:m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Then we chose Interior-point methods to calculate minimum L1 norm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zh-TW" sz="2000" dirty="0">
                  <a:solidFill>
                    <a:srgbClr val="454545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Method Reference: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* S.-J. Kim, K. </a:t>
                </a:r>
                <a:r>
                  <a:rPr lang="en-US" altLang="zh-TW" sz="2000" dirty="0" err="1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Koh</a:t>
                </a: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, M. </a:t>
                </a:r>
                <a:r>
                  <a:rPr lang="en-US" altLang="zh-TW" sz="2000" dirty="0" err="1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Lustig</a:t>
                </a: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, S. Boyd, and D. </a:t>
                </a:r>
                <a:r>
                  <a:rPr lang="en-US" altLang="zh-TW" sz="2000" dirty="0" err="1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Gorinevsky</a:t>
                </a:r>
                <a:r>
                  <a:rPr lang="en-US" altLang="zh-TW" sz="20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</a:rPr>
                  <a:t>. An Interior-Point Method for Large-Scale l1-Regularized Least Squares, (2007), IEEE Journal on Selected Topics in Signal Processing, 1(4):606-617.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00" y="1418343"/>
                <a:ext cx="10463338" cy="3946786"/>
              </a:xfrm>
              <a:prstGeom prst="rect">
                <a:avLst/>
              </a:prstGeom>
              <a:blipFill rotWithShape="0">
                <a:blip r:embed="rId2"/>
                <a:stretch>
                  <a:fillRect l="-524" t="-10046" r="-524" b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1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56511-3289-164D-B816-AEC3A6F7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7" y="1275533"/>
            <a:ext cx="4083489" cy="1656791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Q: </a:t>
            </a:r>
            <a:r>
              <a:rPr lang="en-US" sz="2200" dirty="0"/>
              <a:t>What is dictionary?</a:t>
            </a:r>
          </a:p>
          <a:p>
            <a:endParaRPr lang="en-US" sz="2200" dirty="0"/>
          </a:p>
          <a:p>
            <a:r>
              <a:rPr lang="en-US" sz="2200" dirty="0"/>
              <a:t>Q: What is the dictionary for SRC here.</a:t>
            </a:r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SRC Algorithm: Dictionary</a:t>
            </a:r>
            <a:endParaRPr lang="en" sz="25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4256511-3289-164D-B816-AEC3A6F7B252}"/>
              </a:ext>
            </a:extLst>
          </p:cNvPr>
          <p:cNvSpPr txBox="1">
            <a:spLocks/>
          </p:cNvSpPr>
          <p:nvPr/>
        </p:nvSpPr>
        <p:spPr>
          <a:xfrm>
            <a:off x="4844442" y="1224732"/>
            <a:ext cx="6111425" cy="80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A: Dictionary is a sparse representation model. It is a matrix</a:t>
            </a:r>
            <a:r>
              <a:rPr lang="en-US" sz="2200" dirty="0"/>
              <a:t> of sampling signals (or training signals).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4256511-3289-164D-B816-AEC3A6F7B252}"/>
              </a:ext>
            </a:extLst>
          </p:cNvPr>
          <p:cNvSpPr txBox="1">
            <a:spLocks/>
          </p:cNvSpPr>
          <p:nvPr/>
        </p:nvSpPr>
        <p:spPr>
          <a:xfrm>
            <a:off x="4844442" y="2216710"/>
            <a:ext cx="6111425" cy="850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A: The dictionary here is just a matrix of original sampling signals under some permutation.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4256511-3289-164D-B816-AEC3A6F7B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577" y="3236529"/>
                <a:ext cx="10670556" cy="3333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In our project the dictionary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1,</m:t>
                              </m:r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1,</m:t>
                              </m:r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altLang="zh-CN" sz="22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2200" i="1">
                                      <a:latin typeface="Cambria Math" charset="0"/>
                                    </a:rPr>
                                    <m:t>𝑛𝑘</m:t>
                                  </m:r>
                                  <m:r>
                                    <a:rPr lang="en-US" altLang="zh-CN" sz="22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sz="22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200" b="0" i="1" smtClean="0">
                                  <a:latin typeface="Cambria Math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200" b="0" dirty="0"/>
              </a:p>
              <a:p>
                <a:pPr marL="0" indent="0">
                  <a:buNone/>
                </a:pPr>
                <a:r>
                  <a:rPr lang="en-US" sz="2200" dirty="0"/>
                  <a:t>  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200" dirty="0"/>
                  <a:t> is the number of different class (# of different people)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charset="0"/>
                      </a:rPr>
                      <m:t>n</m:t>
                    </m:r>
                    <m:r>
                      <a:rPr lang="en-US" altLang="zh-CN" sz="2200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200" dirty="0"/>
                  <a:t> is the number of </a:t>
                </a:r>
              </a:p>
              <a:p>
                <a:pPr marL="0" indent="0">
                  <a:buNone/>
                </a:pPr>
                <a:r>
                  <a:rPr lang="en-US" sz="2200" dirty="0"/>
                  <a:t>   instances in class k. So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represents the resized image vector for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𝑗</m:t>
                    </m:r>
                    <m:r>
                      <a:rPr lang="en-US" sz="2200" b="0" i="1" smtClean="0">
                        <a:latin typeface="Cambria Math" charset="0"/>
                      </a:rPr>
                      <m:t>−</m:t>
                    </m:r>
                    <m:r>
                      <a:rPr lang="en-US" sz="2200" b="0" i="1" smtClean="0">
                        <a:latin typeface="Cambria Math" charset="0"/>
                      </a:rPr>
                      <m:t>𝑡h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   instance in class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Finally, for each column in the dictionary, we need to do normalization to make it to a unit column vector.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4256511-3289-164D-B816-AEC3A6F7B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77" y="3236529"/>
                <a:ext cx="10670556" cy="3333604"/>
              </a:xfrm>
              <a:prstGeom prst="rect">
                <a:avLst/>
              </a:prstGeom>
              <a:blipFill rotWithShape="0">
                <a:blip r:embed="rId3"/>
                <a:stretch>
                  <a:fillRect l="-686" t="-1280" r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SRC Algorithm: Robust processing</a:t>
            </a:r>
            <a:endParaRPr lang="en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79577" y="1520444"/>
                <a:ext cx="7927355" cy="476043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Two factors under consideration for robust processing:</a:t>
                </a:r>
                <a:endParaRPr kumimoji="1" lang="en-US" altLang="zh-CN" sz="240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𝑁𝑜𝑖𝑠𝑒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 &amp; 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𝑂𝑣𝑒𝑟𝑙𝑎𝑦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r>
                  <a:rPr kumimoji="1" lang="en-US" altLang="zh-CN" sz="2400" dirty="0"/>
                  <a:t>Extended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dirty="0"/>
              </a:p>
              <a:p>
                <a:pPr marL="0" indent="0" algn="ctr">
                  <a:buNone/>
                </a:pPr>
                <a:endParaRPr kumimoji="1" lang="en-US" altLang="zh-CN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   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𝐼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mr-IN" altLang="zh-C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dirty="0"/>
              </a:p>
              <a:p>
                <a:r>
                  <a:rPr kumimoji="1" lang="en-US" altLang="zh-CN" sz="2400" dirty="0"/>
                  <a:t>Find solution: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</a:t>
                </a:r>
                <a:r>
                  <a:rPr kumimoji="1" lang="en-US" altLang="zh-TW" sz="2400" dirty="0"/>
                  <a:t>Using Interior-point methods, we can get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TW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TW" sz="2400" i="1">
                                <a:latin typeface="Cambria Math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charset="0"/>
                      </a:rPr>
                      <m:t>=    [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TW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TW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charset="0"/>
                      </a:rPr>
                      <m:t>   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en-US" altLang="zh-TW" sz="2400" dirty="0"/>
                  <a:t> and </a:t>
                </a:r>
                <a:r>
                  <a:rPr kumimoji="1" lang="en-US" altLang="zh-CN" sz="2400" dirty="0" smtClean="0"/>
                  <a:t>recover the original </a:t>
                </a:r>
                <a:r>
                  <a:rPr kumimoji="1" lang="en-US" altLang="zh-CN" sz="2400" dirty="0"/>
                  <a:t>face: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9577" y="1520444"/>
                <a:ext cx="7927355" cy="4760435"/>
              </a:xfrm>
              <a:blipFill rotWithShape="0">
                <a:blip r:embed="rId3"/>
                <a:stretch>
                  <a:fillRect l="-1077" t="-1024" b="-4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 20"/>
          <p:cNvGrpSpPr/>
          <p:nvPr/>
        </p:nvGrpSpPr>
        <p:grpSpPr>
          <a:xfrm>
            <a:off x="6481542" y="3117955"/>
            <a:ext cx="668766" cy="1109272"/>
            <a:chOff x="6496532" y="3162925"/>
            <a:chExt cx="668766" cy="1109272"/>
          </a:xfrm>
        </p:grpSpPr>
        <p:sp>
          <p:nvSpPr>
            <p:cNvPr id="12" name="任意形状 11"/>
            <p:cNvSpPr/>
            <p:nvPr/>
          </p:nvSpPr>
          <p:spPr>
            <a:xfrm>
              <a:off x="6655633" y="3162925"/>
              <a:ext cx="509665" cy="1109272"/>
            </a:xfrm>
            <a:custGeom>
              <a:avLst/>
              <a:gdLst>
                <a:gd name="connsiteX0" fmla="*/ 42267 w 864975"/>
                <a:gd name="connsiteY0" fmla="*/ 0 h 1560642"/>
                <a:gd name="connsiteX1" fmla="*/ 731814 w 864975"/>
                <a:gd name="connsiteY1" fmla="*/ 329783 h 1560642"/>
                <a:gd name="connsiteX2" fmla="*/ 806765 w 864975"/>
                <a:gd name="connsiteY2" fmla="*/ 1199213 h 1560642"/>
                <a:gd name="connsiteX3" fmla="*/ 72247 w 864975"/>
                <a:gd name="connsiteY3" fmla="*/ 1514006 h 1560642"/>
                <a:gd name="connsiteX4" fmla="*/ 27276 w 864975"/>
                <a:gd name="connsiteY4" fmla="*/ 1558977 h 156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975" h="1560642">
                  <a:moveTo>
                    <a:pt x="42267" y="0"/>
                  </a:moveTo>
                  <a:cubicBezTo>
                    <a:pt x="323332" y="64957"/>
                    <a:pt x="604398" y="129914"/>
                    <a:pt x="731814" y="329783"/>
                  </a:cubicBezTo>
                  <a:cubicBezTo>
                    <a:pt x="859230" y="529652"/>
                    <a:pt x="916693" y="1001843"/>
                    <a:pt x="806765" y="1199213"/>
                  </a:cubicBezTo>
                  <a:cubicBezTo>
                    <a:pt x="696837" y="1396583"/>
                    <a:pt x="202162" y="1454045"/>
                    <a:pt x="72247" y="1514006"/>
                  </a:cubicBezTo>
                  <a:cubicBezTo>
                    <a:pt x="-57668" y="1573967"/>
                    <a:pt x="27276" y="1558977"/>
                    <a:pt x="27276" y="1558977"/>
                  </a:cubicBezTo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箭头连接符 14"/>
            <p:cNvCxnSpPr>
              <a:stCxn id="12" idx="3"/>
            </p:cNvCxnSpPr>
            <p:nvPr/>
          </p:nvCxnSpPr>
          <p:spPr>
            <a:xfrm flipH="1">
              <a:off x="6496532" y="4239049"/>
              <a:ext cx="201671" cy="1616"/>
            </a:xfrm>
            <a:prstGeom prst="straightConnector1">
              <a:avLst/>
            </a:prstGeom>
            <a:ln w="63500">
              <a:solidFill>
                <a:srgbClr val="BC896E">
                  <a:alpha val="94902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7234479" y="3516309"/>
            <a:ext cx="12019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>
                <a:solidFill>
                  <a:srgbClr val="FF0000"/>
                </a:solidFill>
              </a:rPr>
              <a:t>Extend</a:t>
            </a:r>
            <a:endParaRPr kumimoji="1"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SRC Algorithm: Residue and validation</a:t>
            </a:r>
            <a:endParaRPr lang="en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79578" y="1210955"/>
                <a:ext cx="8698995" cy="524611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200" dirty="0"/>
                  <a:t>Compute the residue of each class: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1" lang="en-US" altLang="zh-CN" sz="2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sz="2200" b="0" i="1" smtClean="0"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2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2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2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2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zh-CN" sz="22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2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2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2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sz="2200" i="1"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kumimoji="1" lang="en-US" altLang="zh-CN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sz="22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2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2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2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200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2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2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zh-CN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200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200" dirty="0"/>
                  <a:t> is the vector with all elements unrelated to 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200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sz="2200" b="0" i="1" smtClean="0">
                        <a:latin typeface="Cambria Math" charset="0"/>
                      </a:rPr>
                      <m:t>𝑡h</m:t>
                    </m:r>
                  </m:oMath>
                </a14:m>
                <a:r>
                  <a:rPr kumimoji="1" lang="en-US" altLang="zh-CN" sz="2200" dirty="0"/>
                  <a:t> </a:t>
                </a:r>
              </a:p>
              <a:p>
                <a:pPr marL="0" indent="0">
                  <a:buNone/>
                </a:pPr>
                <a:r>
                  <a:rPr kumimoji="1" lang="en-US" altLang="zh-CN" sz="2200" dirty="0"/>
                  <a:t>   class assigned to 0. Finally we will choose the class 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sz="2200" dirty="0"/>
                  <a:t> with </a:t>
                </a:r>
              </a:p>
              <a:p>
                <a:pPr marL="0" indent="0">
                  <a:buNone/>
                </a:pPr>
                <a:r>
                  <a:rPr kumimoji="1" lang="en-US" altLang="zh-CN" sz="2200" dirty="0"/>
                  <a:t>   minimized residue as our result class.</a:t>
                </a:r>
              </a:p>
              <a:p>
                <a:r>
                  <a:rPr kumimoji="1" lang="en-US" altLang="zh-CN" sz="2200" dirty="0"/>
                  <a:t>Validation:</a:t>
                </a:r>
              </a:p>
              <a:p>
                <a:pPr marL="0" indent="0">
                  <a:buNone/>
                </a:pPr>
                <a:r>
                  <a:rPr kumimoji="1" lang="en-US" altLang="zh-CN" sz="2200" dirty="0"/>
                  <a:t>   We use SCI (Sparse Concentration Index) to validate our result.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>
                          <a:latin typeface="Cambria Math" charset="0"/>
                        </a:rPr>
                        <m:t>SCI</m:t>
                      </m:r>
                      <m:d>
                        <m:dPr>
                          <m:ctrlPr>
                            <a:rPr lang="mr-IN" altLang="zh-TW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TW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2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TW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mr-IN" altLang="zh-TW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TW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TW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mr-IN" altLang="zh-TW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2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TW" sz="2200" i="1">
                                                          <a:latin typeface="Cambria Math" charset="0"/>
                                                          <a:ea typeface="Cambria Math" charset="0"/>
                                                          <a:cs typeface="Cambria Math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TW" sz="2200" i="1">
                                                          <a:latin typeface="Cambria Math" charset="0"/>
                                                          <a:ea typeface="Cambria Math" charset="0"/>
                                                          <a:cs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TW" sz="22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TW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TW" sz="22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TW" sz="22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TW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altLang="zh-TW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TW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altLang="zh-TW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func>
                        </m:num>
                        <m:den>
                          <m:r>
                            <a:rPr lang="en-US" altLang="zh-TW" sz="22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TW" sz="22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200" dirty="0"/>
                  <a:t>   If 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charset="0"/>
                      </a:rPr>
                      <m:t>𝑆𝐶𝐼</m:t>
                    </m:r>
                    <m:r>
                      <a:rPr kumimoji="1" lang="en-US" altLang="zh-CN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  <m:r>
                      <a:rPr kumimoji="1" lang="en-US" altLang="zh-CN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kumimoji="1" lang="en-US" altLang="zh-CN" sz="2200" dirty="0"/>
                  <a:t> (we choose </a:t>
                </a:r>
                <a14:m>
                  <m:oMath xmlns:m="http://schemas.openxmlformats.org/officeDocument/2006/math">
                    <m:r>
                      <a:rPr kumimoji="1" lang="en-US" altLang="zh-CN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kumimoji="1" lang="en-US" altLang="zh-CN" sz="2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=0.85</m:t>
                    </m:r>
                  </m:oMath>
                </a14:m>
                <a:r>
                  <a:rPr kumimoji="1" lang="en-US" altLang="zh-CN" sz="2200" dirty="0"/>
                  <a:t> here), we get the result class 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sz="2200" dirty="0"/>
                  <a:t>, </a:t>
                </a:r>
              </a:p>
              <a:p>
                <a:pPr marL="0" indent="0">
                  <a:buNone/>
                </a:pPr>
                <a:r>
                  <a:rPr kumimoji="1" lang="en-US" altLang="zh-CN" sz="2200" dirty="0"/>
                  <a:t>   otherwise we will get “invalid input image”.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9578" y="1210955"/>
                <a:ext cx="8698995" cy="5246116"/>
              </a:xfrm>
              <a:blipFill rotWithShape="0">
                <a:blip r:embed="rId3"/>
                <a:stretch>
                  <a:fillRect l="-841"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Results</a:t>
            </a:r>
            <a:endParaRPr lang="en" sz="25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66215" y="1525555"/>
            <a:ext cx="2992347" cy="3781881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We have </a:t>
            </a:r>
            <a:r>
              <a:rPr kumimoji="1" lang="en-US" altLang="zh-CN" sz="2800" dirty="0"/>
              <a:t>tested</a:t>
            </a:r>
            <a:r>
              <a:rPr kumimoji="1" lang="en-US" altLang="zh-CN" sz="2400" dirty="0"/>
              <a:t> </a:t>
            </a:r>
          </a:p>
          <a:p>
            <a:pPr marL="0" indent="0">
              <a:buNone/>
            </a:pPr>
            <a:r>
              <a:rPr kumimoji="1" lang="en-US" altLang="zh-CN" sz="2400" dirty="0"/>
              <a:t>   120 samples.</a:t>
            </a:r>
          </a:p>
          <a:p>
            <a:pPr marL="0" indent="0">
              <a:buNone/>
            </a:pPr>
            <a:r>
              <a:rPr kumimoji="1" lang="en-US" altLang="zh-CN" sz="2400" dirty="0"/>
              <a:t>    The accuracy is 95%.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7" y="1130514"/>
            <a:ext cx="7386637" cy="53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Future work</a:t>
            </a:r>
            <a:endParaRPr lang="en" sz="25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9578" y="1210955"/>
            <a:ext cx="11212421" cy="5647045"/>
          </a:xfrm>
        </p:spPr>
        <p:txBody>
          <a:bodyPr>
            <a:noAutofit/>
          </a:bodyPr>
          <a:lstStyle/>
          <a:p>
            <a:r>
              <a:rPr kumimoji="1" lang="en-US" altLang="zh-CN" sz="2200" dirty="0"/>
              <a:t>Future work: </a:t>
            </a:r>
          </a:p>
          <a:p>
            <a:pPr lvl="1"/>
            <a:r>
              <a:rPr kumimoji="1" lang="en-US" altLang="zh-CN" sz="2200" dirty="0"/>
              <a:t>Try some better algorithms:</a:t>
            </a:r>
          </a:p>
          <a:p>
            <a:pPr lvl="2"/>
            <a:r>
              <a:rPr lang="en-US" altLang="zh-CN" sz="2200" b="1" dirty="0"/>
              <a:t>CRC-RLS</a:t>
            </a:r>
          </a:p>
          <a:p>
            <a:pPr lvl="2"/>
            <a:r>
              <a:rPr lang="en-US" altLang="zh-CN" sz="2200" b="1" dirty="0"/>
              <a:t>RASL</a:t>
            </a:r>
          </a:p>
          <a:p>
            <a:pPr lvl="3"/>
            <a:r>
              <a:rPr lang="en-US" altLang="zh-CN" sz="2200" b="1" dirty="0"/>
              <a:t>Robust batch Alignment of Images by Sparse and Low-Rank Decomposition</a:t>
            </a:r>
          </a:p>
          <a:p>
            <a:pPr lvl="2"/>
            <a:r>
              <a:rPr lang="en-US" altLang="zh-CN" sz="2200" b="1" dirty="0"/>
              <a:t>RASR</a:t>
            </a:r>
          </a:p>
          <a:p>
            <a:pPr lvl="3"/>
            <a:r>
              <a:rPr lang="en-US" altLang="zh-CN" sz="2200" b="1" dirty="0"/>
              <a:t>Robust Alignment and Illumination by Sparse Representation</a:t>
            </a:r>
          </a:p>
          <a:p>
            <a:pPr lvl="2"/>
            <a:r>
              <a:rPr lang="en-US" altLang="zh-CN" sz="2200" b="1" dirty="0"/>
              <a:t>MRR</a:t>
            </a:r>
          </a:p>
          <a:p>
            <a:pPr lvl="3"/>
            <a:r>
              <a:rPr lang="en-US" altLang="zh-CN" sz="2200" b="1" dirty="0"/>
              <a:t>Efficient Misalignment-Robust Representation for Real Time Face Recognition</a:t>
            </a:r>
          </a:p>
          <a:p>
            <a:pPr lvl="2"/>
            <a:endParaRPr kumimoji="1" lang="en-US" altLang="zh-CN" sz="2200" dirty="0"/>
          </a:p>
          <a:p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98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>
            <a:extLst>
              <a:ext uri="{FF2B5EF4-FFF2-40B4-BE49-F238E27FC236}">
                <a16:creationId xmlns:a16="http://schemas.microsoft.com/office/drawing/2014/main" xmlns="" id="{CDF55EC0-6EE6-B044-BD88-9929785F18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Any Questions?</a:t>
            </a:r>
            <a:endParaRPr lang="en" sz="2500" dirty="0"/>
          </a:p>
        </p:txBody>
      </p:sp>
    </p:spTree>
    <p:extLst>
      <p:ext uri="{BB962C8B-B14F-4D97-AF65-F5344CB8AC3E}">
        <p14:creationId xmlns:p14="http://schemas.microsoft.com/office/powerpoint/2010/main" val="20748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2B041-086D-1D45-B440-5219C8CC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8" y="1182802"/>
            <a:ext cx="7729728" cy="310198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Face is a complex varied high dimensional pattern.</a:t>
            </a:r>
          </a:p>
          <a:p>
            <a:r>
              <a:rPr lang="en-US" sz="2400" dirty="0"/>
              <a:t>Great deal of potential application </a:t>
            </a:r>
          </a:p>
          <a:p>
            <a:r>
              <a:rPr lang="en-US" sz="2400" dirty="0">
                <a:hlinkClick r:id="rId3"/>
              </a:rPr>
              <a:t>https://www.youtube.com/watch?v=FYsCoHJvoWI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xmlns="" id="{20FD2E76-A2DC-714C-B249-2617085FE354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dirty="0"/>
              <a:t>introduction</a:t>
            </a:r>
            <a:endParaRPr lang="e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F68310-E84E-FF41-9390-A340C044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78" y="3722802"/>
            <a:ext cx="10750868" cy="269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B7A34D-87FA-DB4F-B528-1F19FA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474" y="1182802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4">
            <a:extLst>
              <a:ext uri="{FF2B5EF4-FFF2-40B4-BE49-F238E27FC236}">
                <a16:creationId xmlns:a16="http://schemas.microsoft.com/office/drawing/2014/main" xmlns="" id="{9684C672-683D-ED4E-AF82-BB4080B22A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79578" y="1952105"/>
            <a:ext cx="4215274" cy="31019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Q: What is compressive sensing?</a:t>
            </a:r>
          </a:p>
          <a:p>
            <a:endParaRPr lang="en-US" sz="2400" dirty="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lang="en-US" sz="2400" dirty="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lang="en-US" sz="2400" dirty="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CN" sz="24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Q: What is the prerequisite of compressive sensing?</a:t>
            </a:r>
            <a:endParaRPr lang="en-US" sz="2400" dirty="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94">
                <a:extLst>
                  <a:ext uri="{FF2B5EF4-FFF2-40B4-BE49-F238E27FC236}">
                    <a16:creationId xmlns:a16="http://schemas.microsoft.com/office/drawing/2014/main" xmlns="" id="{9684C672-683D-ED4E-AF82-BB4080B22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045" y="1952105"/>
                <a:ext cx="5354222" cy="1377365"/>
              </a:xfrm>
              <a:prstGeom prst="rect">
                <a:avLst/>
              </a:prstGeom>
            </p:spPr>
            <p:txBody>
              <a:bodyPr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A: Compressive sensing is a kind of methods which uses the sparsity of signals to recover target signals. It can be showed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𝐴𝑥</m:t>
                    </m:r>
                  </m:oMath>
                </a14:m>
                <a:r>
                  <a:rPr lang="en-US" sz="24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.</a:t>
                </a:r>
              </a:p>
            </p:txBody>
          </p:sp>
        </mc:Choice>
        <mc:Fallback xmlns="">
          <p:sp>
            <p:nvSpPr>
              <p:cNvPr id="5" name="Shape 94">
                <a:extLst>
                  <a:ext uri="{FF2B5EF4-FFF2-40B4-BE49-F238E27FC236}">
                    <a16:creationId xmlns:a16="http://schemas.microsoft.com/office/drawing/2014/main" xmlns="" id="{9684C672-683D-ED4E-AF82-BB4080B2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45" y="1952105"/>
                <a:ext cx="5354222" cy="1377365"/>
              </a:xfrm>
              <a:prstGeom prst="rect">
                <a:avLst/>
              </a:prstGeom>
              <a:blipFill rotWithShape="0">
                <a:blip r:embed="rId3"/>
                <a:stretch>
                  <a:fillRect l="-1595" b="-53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94">
                <a:extLst>
                  <a:ext uri="{FF2B5EF4-FFF2-40B4-BE49-F238E27FC236}">
                    <a16:creationId xmlns:a16="http://schemas.microsoft.com/office/drawing/2014/main" xmlns="" id="{9684C672-683D-ED4E-AF82-BB4080B22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045" y="4340437"/>
                <a:ext cx="5354222" cy="1298363"/>
              </a:xfrm>
              <a:prstGeom prst="rect">
                <a:avLst/>
              </a:prstGeom>
            </p:spPr>
            <p:txBody>
              <a:bodyPr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A: We need to find the recovery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454545"/>
                        </a:solidFill>
                        <a:latin typeface="Cambria Math" charset="0"/>
                        <a:ea typeface="Microsoft Yahei"/>
                        <a:cs typeface="Microsoft Yahei"/>
                        <a:sym typeface="Microsoft Yahei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45454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 here.</a:t>
                </a:r>
              </a:p>
            </p:txBody>
          </p:sp>
        </mc:Choice>
        <mc:Fallback xmlns="">
          <p:sp>
            <p:nvSpPr>
              <p:cNvPr id="6" name="Shape 94">
                <a:extLst>
                  <a:ext uri="{FF2B5EF4-FFF2-40B4-BE49-F238E27FC236}">
                    <a16:creationId xmlns:a16="http://schemas.microsoft.com/office/drawing/2014/main" id="{9684C672-683D-ED4E-AF82-BB4080B2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45" y="4340437"/>
                <a:ext cx="5354222" cy="1298363"/>
              </a:xfrm>
              <a:prstGeom prst="rect">
                <a:avLst/>
              </a:prstGeom>
              <a:blipFill>
                <a:blip r:embed="rId4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CN" sz="2400" dirty="0"/>
              <a:t>Background: Compressive Sensing</a:t>
            </a:r>
            <a:endParaRPr lang="en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0E9221-4A58-6B43-A783-B7178B959BD6}"/>
              </a:ext>
            </a:extLst>
          </p:cNvPr>
          <p:cNvSpPr txBox="1"/>
          <p:nvPr/>
        </p:nvSpPr>
        <p:spPr>
          <a:xfrm>
            <a:off x="1113919" y="6034865"/>
            <a:ext cx="816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54545"/>
                </a:solidFill>
                <a:ea typeface="Microsoft Himalaya" pitchFamily="2" charset="0"/>
                <a:cs typeface="Microsoft Himalaya" pitchFamily="2" charset="0"/>
                <a:sym typeface="Microsoft Yahei"/>
              </a:rPr>
              <a:t>Many Signals. (Ex image signal after Discrete Cosine Transformation are sparse)</a:t>
            </a:r>
            <a:endParaRPr lang="en-US" dirty="0">
              <a:solidFill>
                <a:srgbClr val="454545"/>
              </a:solidFill>
              <a:latin typeface="Microsoft Yahei"/>
              <a:ea typeface="Microsoft Yahei"/>
              <a:cs typeface="Microsoft Himalaya" pitchFamily="2" charset="0"/>
              <a:sym typeface="Microsoft Yahe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4">
            <a:extLst>
              <a:ext uri="{FF2B5EF4-FFF2-40B4-BE49-F238E27FC236}">
                <a16:creationId xmlns:a16="http://schemas.microsoft.com/office/drawing/2014/main" xmlns="" id="{9684C672-683D-ED4E-AF82-BB4080B22A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36827" y="1471233"/>
            <a:ext cx="9639113" cy="201935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400" dirty="0">
                <a:solidFill>
                  <a:srgbClr val="454545"/>
                </a:solidFill>
                <a:latin typeface="+mj-lt"/>
                <a:ea typeface="Microsoft Himalaya" pitchFamily="2" charset="0"/>
                <a:cs typeface="Microsoft Himalaya" pitchFamily="2" charset="0"/>
                <a:sym typeface="Microsoft Yahei"/>
              </a:rPr>
              <a:t>Recovery problem i</a:t>
            </a:r>
            <a:r>
              <a:rPr lang="en-US" sz="2400" dirty="0">
                <a:solidFill>
                  <a:srgbClr val="454545"/>
                </a:solidFill>
                <a:latin typeface="+mj-lt"/>
                <a:ea typeface="Microsoft Himalaya" pitchFamily="2" charset="0"/>
                <a:cs typeface="Microsoft Himalaya" pitchFamily="2" charset="0"/>
                <a:sym typeface="Microsoft Yahei"/>
              </a:rPr>
              <a:t>n compressive sensing and sparse representation are the</a:t>
            </a:r>
            <a:r>
              <a:rPr lang="ko-KR" altLang="en-US" sz="2400" dirty="0">
                <a:solidFill>
                  <a:srgbClr val="454545"/>
                </a:solidFill>
                <a:latin typeface="+mj-lt"/>
                <a:ea typeface="Microsoft Himalaya" pitchFamily="2" charset="0"/>
                <a:cs typeface="Microsoft Himalaya" pitchFamily="2" charset="0"/>
                <a:sym typeface="Microsoft Yahei"/>
              </a:rPr>
              <a:t> </a:t>
            </a:r>
            <a:r>
              <a:rPr lang="en-US" sz="2400" dirty="0">
                <a:solidFill>
                  <a:srgbClr val="454545"/>
                </a:solidFill>
                <a:latin typeface="+mj-lt"/>
                <a:ea typeface="Microsoft Himalaya" pitchFamily="2" charset="0"/>
                <a:cs typeface="Microsoft Himalaya" pitchFamily="2" charset="0"/>
                <a:sym typeface="Microsoft Yahei"/>
              </a:rPr>
              <a:t>same problem essentially.</a:t>
            </a:r>
          </a:p>
          <a:p>
            <a:r>
              <a:rPr lang="en-US" sz="2400" dirty="0">
                <a:solidFill>
                  <a:srgbClr val="454545"/>
                </a:solidFill>
                <a:latin typeface="+mj-lt"/>
                <a:ea typeface="Microsoft Himalaya" pitchFamily="2" charset="0"/>
                <a:cs typeface="Microsoft Himalaya" pitchFamily="2" charset="0"/>
                <a:sym typeface="Microsoft Yahei"/>
              </a:rPr>
              <a:t>Be attributed to y = Ax with constraints.</a:t>
            </a:r>
            <a:r>
              <a:rPr lang="en-US" sz="2400" dirty="0">
                <a:latin typeface="+mj-lt"/>
                <a:ea typeface="Microsoft Himalaya" pitchFamily="2" charset="0"/>
                <a:cs typeface="Microsoft Himalaya" pitchFamily="2" charset="0"/>
              </a:rPr>
              <a:t> (</a:t>
            </a:r>
            <a:r>
              <a:rPr lang="en-US" sz="24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which A is called dictionary)</a:t>
            </a:r>
          </a:p>
          <a:p>
            <a:pPr lvl="0">
              <a:spcAft>
                <a:spcPts val="0"/>
              </a:spcAft>
              <a:buNone/>
            </a:pPr>
            <a:endParaRPr lang="en-US" sz="2400" dirty="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" name="圖片 3">
            <a:extLst>
              <a:ext uri="{FF2B5EF4-FFF2-40B4-BE49-F238E27FC236}">
                <a16:creationId xmlns:a16="http://schemas.microsoft.com/office/drawing/2014/main" xmlns="" id="{4B02DAFC-259C-1E40-9F6B-BE931A199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8" y="3755366"/>
            <a:ext cx="6759729" cy="2697811"/>
          </a:xfrm>
          <a:prstGeom prst="rect">
            <a:avLst/>
          </a:prstGeom>
        </p:spPr>
      </p:pic>
      <p:sp>
        <p:nvSpPr>
          <p:cNvPr id="5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CN" sz="2400" dirty="0"/>
              <a:t>Background: What is SR?</a:t>
            </a:r>
            <a:endParaRPr lang="en" sz="2500" dirty="0"/>
          </a:p>
        </p:txBody>
      </p:sp>
    </p:spTree>
    <p:extLst>
      <p:ext uri="{BB962C8B-B14F-4D97-AF65-F5344CB8AC3E}">
        <p14:creationId xmlns:p14="http://schemas.microsoft.com/office/powerpoint/2010/main" val="6154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E061B-2C9E-E349-BFE2-D104A908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8" y="1577133"/>
            <a:ext cx="9197355" cy="3672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" altLang="zh-CN" sz="2400" dirty="0"/>
              <a:t>Sparse representation is based on optical model. In other words,  </a:t>
            </a:r>
            <a:r>
              <a:rPr lang="en-US" altLang="zh-CN" sz="2400" dirty="0"/>
              <a:t>in SRC (Sparse Representation based Classification) </a:t>
            </a:r>
            <a:r>
              <a:rPr lang="en" altLang="zh-CN" sz="2400" dirty="0"/>
              <a:t>we can represent one person’s face in a linear combination of all his faces under different light conditions and at different  orientations.</a:t>
            </a:r>
            <a:r>
              <a:rPr lang="en-US" sz="2400" dirty="0"/>
              <a:t> The coefficient of other person’s face would be zero in theory. 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As the data set (a linear combination of different people’s faces) growing larger, the coefficient matrix of any person will be sparse.</a:t>
            </a:r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CN" sz="2400" dirty="0"/>
              <a:t>WHY src?</a:t>
            </a:r>
            <a:endParaRPr lang="en" sz="2500" dirty="0"/>
          </a:p>
        </p:txBody>
      </p:sp>
    </p:spTree>
    <p:extLst>
      <p:ext uri="{BB962C8B-B14F-4D97-AF65-F5344CB8AC3E}">
        <p14:creationId xmlns:p14="http://schemas.microsoft.com/office/powerpoint/2010/main" val="5250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E061B-2C9E-E349-BFE2-D104A908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8" y="1695667"/>
            <a:ext cx="9688422" cy="310198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" sz="2400" dirty="0"/>
              <a:t>Advantage 1: SRC </a:t>
            </a:r>
            <a:r>
              <a:rPr lang="en-US" sz="2400" dirty="0"/>
              <a:t>has high robustness.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Research shows that even 80% of human face image is noised by random noise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SRC still has a high recognition rate.</a:t>
            </a:r>
            <a:r>
              <a:rPr lang="ko-KR" altLang="en-US" sz="2400" dirty="0"/>
              <a:t> </a:t>
            </a:r>
            <a:r>
              <a:rPr lang="en-US" altLang="ko-KR" sz="2400" dirty="0"/>
              <a:t>(Ex. one person are wearing scarf)</a:t>
            </a:r>
            <a:endParaRPr lang="en" sz="2400" dirty="0"/>
          </a:p>
          <a:p>
            <a:pPr marL="0" lvl="0" indent="0">
              <a:spcBef>
                <a:spcPts val="0"/>
              </a:spcBef>
              <a:buNone/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en" sz="2400" dirty="0"/>
          </a:p>
          <a:p>
            <a:pPr>
              <a:spcBef>
                <a:spcPts val="0"/>
              </a:spcBef>
            </a:pPr>
            <a:r>
              <a:rPr lang="en-US" sz="2400" dirty="0"/>
              <a:t>Advantage 2:  Don’t need to train a huge data set.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The dictionary used by SRC is all training images after aligned, which is a matrix of training data set.</a:t>
            </a:r>
            <a:endParaRPr lang="en" sz="2400" dirty="0"/>
          </a:p>
          <a:p>
            <a:endParaRPr lang="en-US" sz="2400" dirty="0"/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CN" sz="2400" dirty="0"/>
              <a:t>Advantage of src?</a:t>
            </a:r>
            <a:endParaRPr lang="en" sz="2500" dirty="0"/>
          </a:p>
        </p:txBody>
      </p:sp>
    </p:spTree>
    <p:extLst>
      <p:ext uri="{BB962C8B-B14F-4D97-AF65-F5344CB8AC3E}">
        <p14:creationId xmlns:p14="http://schemas.microsoft.com/office/powerpoint/2010/main" val="20144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56511-3289-164D-B816-AEC3A6F7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8" y="1458012"/>
            <a:ext cx="6698090" cy="4333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Data Set we use: ORL face lib!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ORL face lib contains a set of face images taken between 1992 to 1994 by Cambridge University Computer Lab. There are </a:t>
            </a:r>
            <a:r>
              <a:rPr lang="en-US" sz="2600" dirty="0" smtClean="0">
                <a:solidFill>
                  <a:srgbClr val="FF0000"/>
                </a:solidFill>
              </a:rPr>
              <a:t>10</a:t>
            </a:r>
            <a:r>
              <a:rPr lang="en-US" sz="2600" dirty="0" smtClean="0"/>
              <a:t> different images of each person and the whole data set contains images of </a:t>
            </a:r>
            <a:r>
              <a:rPr lang="en-US" sz="2600" dirty="0" smtClean="0">
                <a:solidFill>
                  <a:srgbClr val="FF0000"/>
                </a:solidFill>
              </a:rPr>
              <a:t>40</a:t>
            </a:r>
            <a:r>
              <a:rPr lang="en-US" sz="2600" dirty="0" smtClean="0"/>
              <a:t> different people. </a:t>
            </a:r>
            <a:r>
              <a:rPr lang="en-US" sz="2600" dirty="0"/>
              <a:t>We choose </a:t>
            </a:r>
            <a:r>
              <a:rPr lang="en-US" sz="2600" dirty="0">
                <a:solidFill>
                  <a:srgbClr val="FF0000"/>
                </a:solidFill>
              </a:rPr>
              <a:t>7</a:t>
            </a:r>
            <a:r>
              <a:rPr lang="en-US" sz="2600" dirty="0"/>
              <a:t> as training samples in each class and the left </a:t>
            </a:r>
            <a:r>
              <a:rPr lang="en-US" sz="2600" dirty="0">
                <a:solidFill>
                  <a:srgbClr val="FF0000"/>
                </a:solidFill>
              </a:rPr>
              <a:t>3</a:t>
            </a:r>
            <a:r>
              <a:rPr lang="en-US" sz="2600" dirty="0"/>
              <a:t> are test samples. 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8229142" y="1956403"/>
            <a:ext cx="2974925" cy="3243418"/>
            <a:chOff x="3350171" y="3398428"/>
            <a:chExt cx="2974925" cy="32434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C46F6C0-56CB-0B41-A821-50F01BAF8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171" y="5156931"/>
              <a:ext cx="1219752" cy="148491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9AA7CA1D-F0F0-2C4A-97B5-F5525C47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345" y="5156931"/>
              <a:ext cx="1219751" cy="14849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F5ADA2-54AD-3D4F-9BF8-F0EC665AE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345" y="3398428"/>
              <a:ext cx="1219199" cy="14842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AF8366F6-0947-AA49-8733-2ED5004C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0171" y="3398428"/>
              <a:ext cx="1219199" cy="1484242"/>
            </a:xfrm>
            <a:prstGeom prst="rect">
              <a:avLst/>
            </a:prstGeom>
          </p:spPr>
        </p:pic>
      </p:grpSp>
      <p:sp>
        <p:nvSpPr>
          <p:cNvPr id="9" name="Shape 93">
            <a:extLst>
              <a:ext uri="{FF2B5EF4-FFF2-40B4-BE49-F238E27FC236}">
                <a16:creationId xmlns:a16="http://schemas.microsoft.com/office/drawing/2014/main" xmlns="" id="{48DDA57D-B5F1-6849-AC4D-71A007A551DA}"/>
              </a:ext>
            </a:extLst>
          </p:cNvPr>
          <p:cNvSpPr txBox="1">
            <a:spLocks/>
          </p:cNvSpPr>
          <p:nvPr/>
        </p:nvSpPr>
        <p:spPr bwMode="black">
          <a:xfrm>
            <a:off x="979578" y="266246"/>
            <a:ext cx="7729728" cy="7050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1" lang="en-US" altLang="zh-CN" sz="2400" dirty="0"/>
              <a:t>Data set</a:t>
            </a:r>
            <a:endParaRPr lang="en" sz="2500" dirty="0"/>
          </a:p>
        </p:txBody>
      </p:sp>
    </p:spTree>
    <p:extLst>
      <p:ext uri="{BB962C8B-B14F-4D97-AF65-F5344CB8AC3E}">
        <p14:creationId xmlns:p14="http://schemas.microsoft.com/office/powerpoint/2010/main" val="10193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972600" y="232653"/>
            <a:ext cx="7767638" cy="7136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Recovery problem</a:t>
            </a:r>
            <a:endParaRPr kumimoji="1" lang="zh-TW" altLang="en-US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972600" y="1763486"/>
            <a:ext cx="10251600" cy="433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Sparse representation and the recovery problem are the same problem. 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As we have learnt L0, L1 and L2 norm minimization, </a:t>
            </a:r>
            <a:r>
              <a:rPr lang="en-US" altLang="zh-TW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we considered 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them all.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If we determine the solution by calculate the minimum L2 norm</a:t>
            </a:r>
          </a:p>
          <a:p>
            <a:pPr lvl="1"/>
            <a:r>
              <a:rPr lang="en-US" altLang="zh-TW" sz="18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𝑥</a:t>
            </a:r>
            <a:r>
              <a:rPr lang="en-US" altLang="zh-TW" sz="1800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lang="en-US" altLang="zh-TW" sz="18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= arg min‖𝑥‖</a:t>
            </a:r>
            <a:r>
              <a:rPr lang="en-US" altLang="zh-TW" sz="1800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lang="en-US" altLang="zh-TW" sz="18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subject to 𝐴𝑥 = 𝑦.</a:t>
            </a:r>
          </a:p>
          <a:p>
            <a:pPr lvl="1"/>
            <a:r>
              <a:rPr lang="en-US" altLang="zh-TW" sz="18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We find that the resolved x is too </a:t>
            </a:r>
            <a:r>
              <a:rPr lang="en-US" altLang="zh-TW" sz="18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dense</a:t>
            </a:r>
            <a:r>
              <a:rPr lang="en-US" altLang="zh-TW" sz="18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and hard to classify.</a:t>
            </a:r>
          </a:p>
          <a:p>
            <a:pPr lvl="1"/>
            <a:endParaRPr lang="en-US" altLang="zh-TW" sz="1400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TW" sz="1400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72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600" y="1418343"/>
            <a:ext cx="86373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If we determine the solution by calculate the minimum L0 norm, </a:t>
            </a:r>
          </a:p>
          <a:p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𝑥</a:t>
            </a:r>
            <a:r>
              <a:rPr lang="en-US" altLang="zh-TW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0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= arg min‖𝑥‖</a:t>
            </a:r>
            <a:r>
              <a:rPr lang="en-US" altLang="zh-TW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0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subject to 𝐴𝑥 = 𝑦.</a:t>
            </a:r>
          </a:p>
          <a:p>
            <a:pPr lvl="1"/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Then the result is sparsest</a:t>
            </a:r>
            <a:r>
              <a:rPr lang="en-US" altLang="zh-CN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lang="zh-CN" altLang="en-US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sounds</a:t>
            </a:r>
            <a:r>
              <a:rPr lang="zh-CN" altLang="en-US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good,</a:t>
            </a:r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r>
              <a:rPr lang="en-US" altLang="zh-CN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BUT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the procedure is </a:t>
            </a:r>
            <a:r>
              <a:rPr lang="en-US" altLang="zh-TW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NP-hard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.</a:t>
            </a:r>
          </a:p>
          <a:p>
            <a:pPr lvl="1"/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Thus we choose to calculate the minimum </a:t>
            </a:r>
            <a:r>
              <a:rPr lang="en-US" altLang="zh-TW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L1 norm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.</a:t>
            </a:r>
          </a:p>
          <a:p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𝑥</a:t>
            </a:r>
            <a:r>
              <a:rPr lang="en-US" altLang="zh-TW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= arg min‖𝑥‖</a:t>
            </a:r>
            <a:r>
              <a:rPr lang="en-US" altLang="zh-TW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subject to 𝐴𝑥 = 𝑦.</a:t>
            </a:r>
          </a:p>
          <a:p>
            <a:pPr lvl="1"/>
            <a:endParaRPr lang="en-US" altLang="zh-TW" dirty="0">
              <a:solidFill>
                <a:srgbClr val="454545"/>
              </a:solidFill>
              <a:latin typeface="Microsoft Yahei"/>
              <a:ea typeface="Microsoft Yahei"/>
              <a:cs typeface="Microsoft Yahei"/>
            </a:endParaRPr>
          </a:p>
          <a:p>
            <a:pPr lvl="1"/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L1 norm can be resolved by standard linear programming tool for polynomial. It will be more efficient if the resolution is sparse. There is noise in the real data, 𝐴𝑥</a:t>
            </a:r>
            <a:r>
              <a:rPr lang="en-US" altLang="zh-TW" baseline="-25000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0</a:t>
            </a:r>
            <a:r>
              <a:rPr lang="en-US" altLang="zh-TW" dirty="0">
                <a:solidFill>
                  <a:srgbClr val="454545"/>
                </a:solidFill>
                <a:latin typeface="Microsoft Yahei"/>
                <a:ea typeface="Microsoft Yahei"/>
                <a:cs typeface="Microsoft Yahei"/>
              </a:rPr>
              <a:t> + 𝑧 = 𝑦, So, x can be resolved by approximate solution of L1 norm.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72600" y="232653"/>
            <a:ext cx="7767638" cy="7136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Recovery problem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{29042267-976B-0049-BB95-DDC9DCABD182}tf10001120</Template>
  <TotalTime>728</TotalTime>
  <Words>1304</Words>
  <Application>Microsoft Macintosh PowerPoint</Application>
  <PresentationFormat>宽屏</PresentationFormat>
  <Paragraphs>156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Cambria Math</vt:lpstr>
      <vt:lpstr>DengXian</vt:lpstr>
      <vt:lpstr>Gill Sans MT</vt:lpstr>
      <vt:lpstr>Mangal</vt:lpstr>
      <vt:lpstr>Microsoft Himalaya</vt:lpstr>
      <vt:lpstr>Microsoft Yahei</vt:lpstr>
      <vt:lpstr>华文中宋</vt:lpstr>
      <vt:lpstr>微軟正黑體</vt:lpstr>
      <vt:lpstr>휴먼매직체</vt:lpstr>
      <vt:lpstr>Parcel</vt:lpstr>
      <vt:lpstr>Face Recognition Via  Sparse-Representation Classification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Recovery problem</vt:lpstr>
      <vt:lpstr>Recovery problem</vt:lpstr>
      <vt:lpstr>Calculate minimum L1 norm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by  Sparse-Representation Classification </dc:title>
  <dc:creator>Microsoft Office User</dc:creator>
  <cp:lastModifiedBy>杨明睿</cp:lastModifiedBy>
  <cp:revision>48</cp:revision>
  <dcterms:created xsi:type="dcterms:W3CDTF">2018-12-05T17:17:16Z</dcterms:created>
  <dcterms:modified xsi:type="dcterms:W3CDTF">2018-12-22T01:51:09Z</dcterms:modified>
</cp:coreProperties>
</file>