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sldIdLst>
    <p:sldId id="256" r:id="rId2"/>
    <p:sldId id="274"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38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5CA58B7-91C4-4A81-9F6C-1427193335E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A58B7-91C4-4A81-9F6C-1427193335E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A58B7-91C4-4A81-9F6C-1427193335E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A58B7-91C4-4A81-9F6C-1427193335E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CA58B7-91C4-4A81-9F6C-1427193335E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A58B7-91C4-4A81-9F6C-1427193335E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CA58B7-91C4-4A81-9F6C-1427193335E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8" name="Slide Number Placeholder 7"/>
          <p:cNvSpPr>
            <a:spLocks noGrp="1"/>
          </p:cNvSpPr>
          <p:nvPr>
            <p:ph type="sldNum" sz="quarter" idx="11"/>
          </p:nvPr>
        </p:nvSpPr>
        <p:spPr/>
        <p:txBody>
          <a:bodyPr/>
          <a:lstStyle/>
          <a:p>
            <a:fld id="{B5CA58B7-91C4-4A81-9F6C-1427193335EF}"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CA58B7-91C4-4A81-9F6C-1427193335E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35AFBC-C6EE-4E82-A768-C357B5AD08CB}"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5CA58B7-91C4-4A81-9F6C-1427193335E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3D35AFBC-C6EE-4E82-A768-C357B5AD08CB}" type="datetimeFigureOut">
              <a:rPr lang="en-US" smtClean="0"/>
              <a:pPr/>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CA58B7-91C4-4A81-9F6C-1427193335E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3D35AFBC-C6EE-4E82-A768-C357B5AD08CB}" type="datetimeFigureOut">
              <a:rPr lang="en-US" smtClean="0"/>
              <a:pPr/>
              <a:t>11/17/2023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5CA58B7-91C4-4A81-9F6C-1427193335E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audio" Target="file:///C:\Users\lenovo\sivaranjani\SIVANI%20HISTORY\Documents\Creating%20Photo%20Essay%20.aac"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asterclass.com/articles/how-to-create-a-photo-essay" TargetMode="External"/><Relationship Id="rId2" Type="http://schemas.openxmlformats.org/officeDocument/2006/relationships/hyperlink" Target="https://digitalstorytelling.we.uh.edu/" TargetMode="External"/><Relationship Id="rId1" Type="http://schemas.openxmlformats.org/officeDocument/2006/relationships/slideLayout" Target="../slideLayouts/slideLayout7.xml"/><Relationship Id="rId6" Type="http://schemas.openxmlformats.org/officeDocument/2006/relationships/hyperlink" Target="https://www.opentextbooks.org.hk/ditatopic/25208" TargetMode="External"/><Relationship Id="rId5" Type="http://schemas.openxmlformats.org/officeDocument/2006/relationships/hyperlink" Target="https://www.samhsa.gov/site/default/files/programs-campaigns/brass-tacs/samhsa-storytelling-gide.pdf" TargetMode="External"/><Relationship Id="rId4" Type="http://schemas.openxmlformats.org/officeDocument/2006/relationships/hyperlink" Target="https://sites.google.com/sile/digitalstorysite/process/create-scrip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audio" Target="file:///C:\Users\lenovo\sivaranjani\SIVANI%20HISTORY\Documents\Digital%20Story%20Telling%20.aa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file:///C:\Users\lenovo\AppData\Local\Microsoft\Windows\Temporary%20Internet%20Files\Content.IE5\XH980F14\Screenrecorder-2023-11-17-17-51-08-748%5b1%5d.mp4" TargetMode="External"/><Relationship Id="rId4" Type="http://schemas.openxmlformats.org/officeDocument/2006/relationships/hyperlink" Target="https://youtu.be/A_fU-f8E1CU?si=MRwg24Mj1mU0sbf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752600"/>
            <a:ext cx="8001000" cy="3046988"/>
          </a:xfrm>
          <a:prstGeom prst="rect">
            <a:avLst/>
          </a:prstGeom>
          <a:noFill/>
        </p:spPr>
        <p:txBody>
          <a:bodyPr wrap="square" lIns="91440" tIns="45720" rIns="91440" bIns="45720">
            <a:spAutoFit/>
          </a:bodyPr>
          <a:lstStyle/>
          <a:p>
            <a:pPr algn="ctr"/>
            <a:r>
              <a:rPr lang="en-US" sz="9600" b="1" i="1" cap="none" spc="0" dirty="0" smtClean="0">
                <a:ln w="10541" cmpd="sng">
                  <a:solidFill>
                    <a:srgbClr val="7D7D7D">
                      <a:tint val="100000"/>
                      <a:shade val="100000"/>
                      <a:satMod val="110000"/>
                    </a:srgbClr>
                  </a:solidFill>
                  <a:prstDash val="solid"/>
                </a:ln>
                <a:solidFill>
                  <a:schemeClr val="tx1">
                    <a:lumMod val="95000"/>
                  </a:schemeClr>
                </a:solidFill>
                <a:effectLst/>
                <a:latin typeface="Times New Roman" pitchFamily="18" charset="0"/>
                <a:cs typeface="Times New Roman" pitchFamily="18" charset="0"/>
              </a:rPr>
              <a:t>Digital Story Telling</a:t>
            </a:r>
            <a:endParaRPr lang="en-US" sz="9600" b="1" i="1" cap="none" spc="0" dirty="0">
              <a:ln w="10541" cmpd="sng">
                <a:solidFill>
                  <a:srgbClr val="7D7D7D">
                    <a:tint val="100000"/>
                    <a:shade val="100000"/>
                    <a:satMod val="110000"/>
                  </a:srgbClr>
                </a:solidFill>
                <a:prstDash val="solid"/>
              </a:ln>
              <a:solidFill>
                <a:schemeClr val="tx1">
                  <a:lumMod val="95000"/>
                </a:schemeClr>
              </a:solidFill>
              <a:effectLst/>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81000"/>
            <a:ext cx="5361789" cy="769441"/>
          </a:xfrm>
          <a:prstGeom prst="rect">
            <a:avLst/>
          </a:prstGeom>
          <a:noFill/>
        </p:spPr>
        <p:txBody>
          <a:bodyPr wrap="none" lIns="91440" tIns="45720" rIns="91440" bIns="45720">
            <a:spAutoFit/>
          </a:bodyPr>
          <a:lstStyle/>
          <a:p>
            <a:pPr algn="ctr"/>
            <a:r>
              <a:rPr lang="en-US" sz="4400" b="1"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Creating photo essay </a:t>
            </a:r>
            <a:endParaRPr lang="en-US" sz="44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4" name="TextBox 3"/>
          <p:cNvSpPr txBox="1"/>
          <p:nvPr/>
        </p:nvSpPr>
        <p:spPr>
          <a:xfrm>
            <a:off x="0" y="1447800"/>
            <a:ext cx="9144000" cy="4093428"/>
          </a:xfrm>
          <a:prstGeom prst="rect">
            <a:avLst/>
          </a:prstGeom>
          <a:noFill/>
        </p:spPr>
        <p:txBody>
          <a:bodyPr wrap="square" rtlCol="0">
            <a:spAutoFit/>
          </a:bodyPr>
          <a:lstStyle/>
          <a:p>
            <a:r>
              <a:rPr lang="en-US" sz="36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A photo essay is a narrative tool through a series of photographs. It can be powerful medium to convey emotions, experiences, or a specific message. Creating a photo essay involves selecting a theme or topic, capturing relevant images, sequencing them effectively, and possibly adding captions or annotations to provide context or enhance the storytelling.  </a:t>
            </a:r>
            <a:endParaRPr lang="en-US" sz="3200" dirty="0">
              <a:latin typeface="Times New Roman" pitchFamily="18" charset="0"/>
              <a:cs typeface="Times New Roman" pitchFamily="18" charset="0"/>
            </a:endParaRPr>
          </a:p>
        </p:txBody>
      </p:sp>
      <p:pic>
        <p:nvPicPr>
          <p:cNvPr id="5" name="Creating Photo Essay .aac">
            <a:hlinkClick r:id="" action="ppaction://media"/>
          </p:cNvPr>
          <p:cNvPicPr>
            <a:picLocks noRot="1" noChangeAspect="1"/>
          </p:cNvPicPr>
          <p:nvPr>
            <a:audioFile r:link="rId1"/>
          </p:nvPr>
        </p:nvPicPr>
        <p:blipFill>
          <a:blip r:embed="rId3"/>
          <a:stretch>
            <a:fillRect/>
          </a:stretch>
        </p:blipFill>
        <p:spPr>
          <a:xfrm>
            <a:off x="2362200" y="5334000"/>
            <a:ext cx="1295400" cy="990600"/>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Digital Storytelling: create and share stories using open digital  technologies | Hacked by tokeichun"/>
          <p:cNvPicPr>
            <a:picLocks noChangeAspect="1" noChangeArrowheads="1"/>
          </p:cNvPicPr>
          <p:nvPr/>
        </p:nvPicPr>
        <p:blipFill>
          <a:blip r:embed="rId2"/>
          <a:srcRect/>
          <a:stretch>
            <a:fillRect/>
          </a:stretch>
        </p:blipFill>
        <p:spPr bwMode="auto">
          <a:xfrm>
            <a:off x="457200" y="381000"/>
            <a:ext cx="7373547" cy="5715000"/>
          </a:xfrm>
          <a:prstGeom prst="rect">
            <a:avLst/>
          </a:prstGeom>
          <a:noFill/>
        </p:spPr>
      </p:pic>
    </p:spTree>
  </p:cSld>
  <p:clrMapOvr>
    <a:masterClrMapping/>
  </p:clrMapOvr>
  <p:transition>
    <p:wedg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769441"/>
          </a:xfrm>
          <a:prstGeom prst="rect">
            <a:avLst/>
          </a:prstGeom>
          <a:noFill/>
        </p:spPr>
        <p:txBody>
          <a:bodyPr wrap="square" lIns="91440" tIns="45720" rIns="91440" bIns="45720">
            <a:spAutoFit/>
          </a:bodyPr>
          <a:lstStyle/>
          <a:p>
            <a:pPr algn="ctr"/>
            <a:r>
              <a:rPr lang="en-US" sz="4400" b="1" cap="none" spc="0"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ICT based concept mapping : Tools</a:t>
            </a:r>
            <a:endParaRPr lang="en-US" sz="44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3" name="TextBox 2"/>
          <p:cNvSpPr txBox="1"/>
          <p:nvPr/>
        </p:nvSpPr>
        <p:spPr>
          <a:xfrm>
            <a:off x="0" y="1295400"/>
            <a:ext cx="9144000" cy="5755422"/>
          </a:xfrm>
          <a:prstGeom prst="rect">
            <a:avLst/>
          </a:prstGeom>
          <a:noFill/>
        </p:spPr>
        <p:txBody>
          <a:bodyPr wrap="square" rtlCol="0">
            <a:spAutoFit/>
          </a:bodyPr>
          <a:lstStyle/>
          <a:p>
            <a:pPr>
              <a:lnSpc>
                <a:spcPct val="150000"/>
              </a:lnSpc>
            </a:pPr>
            <a:r>
              <a:rPr lang="en-US" sz="3200" dirty="0" smtClean="0">
                <a:latin typeface="Times New Roman" pitchFamily="18" charset="0"/>
                <a:cs typeface="Times New Roman" pitchFamily="18" charset="0"/>
              </a:rPr>
              <a:t>			ICT- based concept mapping tools are software applications or online platforms that enable users to create, edit and manipulate concept maps digitally. These tools use graphical elements to illustrate the connections between various concepts, facilitating the understanding of complex information structures. </a:t>
            </a:r>
          </a:p>
          <a:p>
            <a:endParaRPr lang="en-US" sz="32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418459" cy="646331"/>
          </a:xfrm>
          <a:prstGeom prst="rect">
            <a:avLst/>
          </a:prstGeom>
          <a:noFill/>
        </p:spPr>
        <p:txBody>
          <a:bodyPr wrap="none" lIns="91440" tIns="45720" rIns="91440" bIns="45720">
            <a:spAutoFit/>
          </a:bodyPr>
          <a:lstStyle/>
          <a:p>
            <a:pPr algn="ctr"/>
            <a:r>
              <a:rPr lang="en-US" sz="3600" b="1" cap="none" spc="0"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ICT- based concept mapping: Worksheets</a:t>
            </a:r>
            <a:endParaRPr lang="en-US" sz="36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4" name="TextBox 3"/>
          <p:cNvSpPr txBox="1"/>
          <p:nvPr/>
        </p:nvSpPr>
        <p:spPr>
          <a:xfrm>
            <a:off x="0" y="1143000"/>
            <a:ext cx="9144000" cy="4524315"/>
          </a:xfrm>
          <a:prstGeom prst="rect">
            <a:avLst/>
          </a:prstGeom>
          <a:noFill/>
        </p:spPr>
        <p:txBody>
          <a:bodyPr wrap="square" rtlCol="0">
            <a:spAutoFit/>
          </a:bodyPr>
          <a:lstStyle/>
          <a:p>
            <a:r>
              <a:rPr lang="en-US" sz="3200" dirty="0" smtClean="0">
                <a:latin typeface="Times New Roman" pitchFamily="18" charset="0"/>
                <a:cs typeface="Times New Roman" pitchFamily="18" charset="0"/>
              </a:rPr>
              <a:t>ICT- based concept mapping worksheets refer to digital worksheets or templates designed specifically for creating and practicing concept mapping. These worksheet can be accessed and completed electronically using ICT devices such as computers, smart phones. Worksheets are printed or digital materials that provide structured activities (or) exercises aimed at enhancing learning and reinforcing concept.  </a:t>
            </a:r>
            <a:endParaRPr lang="en-US" sz="32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5262274" cy="769441"/>
          </a:xfrm>
          <a:prstGeom prst="rect">
            <a:avLst/>
          </a:prstGeom>
          <a:noFill/>
        </p:spPr>
        <p:txBody>
          <a:bodyPr wrap="none" lIns="91440" tIns="45720" rIns="91440" bIns="45720">
            <a:spAutoFit/>
          </a:bodyPr>
          <a:lstStyle/>
          <a:p>
            <a:pPr algn="ctr"/>
            <a:r>
              <a:rPr lang="en-US" sz="4400" b="1" cap="none" spc="0"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Games and Activities</a:t>
            </a:r>
            <a:endParaRPr lang="en-US" sz="44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3" name="TextBox 2"/>
          <p:cNvSpPr txBox="1"/>
          <p:nvPr/>
        </p:nvSpPr>
        <p:spPr>
          <a:xfrm>
            <a:off x="2590800" y="990600"/>
            <a:ext cx="6781800" cy="2123658"/>
          </a:xfrm>
          <a:prstGeom prst="rect">
            <a:avLst/>
          </a:prstGeom>
          <a:noFill/>
        </p:spPr>
        <p:txBody>
          <a:bodyPr wrap="square" rtlCol="0">
            <a:spAutoFit/>
          </a:bodyPr>
          <a:lstStyle/>
          <a:p>
            <a:pPr>
              <a:buFont typeface="Wingdings" pitchFamily="2" charset="2"/>
              <a:buChar char="v"/>
            </a:pPr>
            <a:r>
              <a:rPr lang="en-US" sz="36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Matching games </a:t>
            </a:r>
          </a:p>
          <a:p>
            <a:pPr>
              <a:buFont typeface="Wingdings" pitchFamily="2" charset="2"/>
              <a:buChar char="v"/>
            </a:pPr>
            <a:r>
              <a:rPr lang="en-US" sz="3200" dirty="0" smtClean="0">
                <a:latin typeface="Times New Roman" pitchFamily="18" charset="0"/>
                <a:cs typeface="Times New Roman" pitchFamily="18" charset="0"/>
              </a:rPr>
              <a:t> Sorting activities</a:t>
            </a:r>
          </a:p>
          <a:p>
            <a:pPr>
              <a:buFont typeface="Wingdings" pitchFamily="2" charset="2"/>
              <a:buChar char="v"/>
            </a:pPr>
            <a:r>
              <a:rPr lang="en-US" sz="3200" dirty="0" smtClean="0">
                <a:latin typeface="Times New Roman" pitchFamily="18" charset="0"/>
                <a:cs typeface="Times New Roman" pitchFamily="18" charset="0"/>
              </a:rPr>
              <a:t> Quiz – based games </a:t>
            </a:r>
          </a:p>
          <a:p>
            <a:pPr>
              <a:buFont typeface="Wingdings" pitchFamily="2" charset="2"/>
              <a:buChar char="v"/>
            </a:pPr>
            <a:r>
              <a:rPr lang="en-US" sz="3200" dirty="0" smtClean="0">
                <a:latin typeface="Times New Roman" pitchFamily="18" charset="0"/>
                <a:cs typeface="Times New Roman" pitchFamily="18" charset="0"/>
              </a:rPr>
              <a:t> Interactive simulations </a:t>
            </a:r>
            <a:endParaRPr lang="en-US" sz="3200" dirty="0">
              <a:latin typeface="Times New Roman" pitchFamily="18" charset="0"/>
              <a:cs typeface="Times New Roman" pitchFamily="18" charset="0"/>
            </a:endParaRPr>
          </a:p>
        </p:txBody>
      </p:sp>
      <p:sp>
        <p:nvSpPr>
          <p:cNvPr id="4" name="Rectangle 3"/>
          <p:cNvSpPr/>
          <p:nvPr/>
        </p:nvSpPr>
        <p:spPr>
          <a:xfrm>
            <a:off x="0" y="3124200"/>
            <a:ext cx="8447549" cy="646331"/>
          </a:xfrm>
          <a:prstGeom prst="rect">
            <a:avLst/>
          </a:prstGeom>
          <a:noFill/>
        </p:spPr>
        <p:txBody>
          <a:bodyPr wrap="square" lIns="91440" tIns="45720" rIns="91440" bIns="45720">
            <a:spAutoFit/>
          </a:bodyPr>
          <a:lstStyle/>
          <a:p>
            <a:r>
              <a:rPr lang="en-US" sz="3600" b="1" cap="none" spc="0"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Relation to Digital story telling:</a:t>
            </a:r>
            <a:endParaRPr lang="en-US" sz="36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5" name="TextBox 4"/>
          <p:cNvSpPr txBox="1"/>
          <p:nvPr/>
        </p:nvSpPr>
        <p:spPr>
          <a:xfrm>
            <a:off x="0" y="3733801"/>
            <a:ext cx="9144000" cy="2062103"/>
          </a:xfrm>
          <a:prstGeom prst="rect">
            <a:avLst/>
          </a:prstGeom>
          <a:noFill/>
        </p:spPr>
        <p:txBody>
          <a:bodyPr wrap="square" rtlCol="0">
            <a:spAutoFit/>
          </a:bodyPr>
          <a:lstStyle/>
          <a:p>
            <a:r>
              <a:rPr lang="en-US" sz="3200" dirty="0" smtClean="0">
                <a:latin typeface="Times New Roman" pitchFamily="18" charset="0"/>
                <a:cs typeface="Times New Roman" pitchFamily="18" charset="0"/>
              </a:rPr>
              <a:t>ICT- based concept mapping games and activities can relate to digital storytelling by;</a:t>
            </a: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
        <p:nvSpPr>
          <p:cNvPr id="6" name="TextBox 5"/>
          <p:cNvSpPr txBox="1"/>
          <p:nvPr/>
        </p:nvSpPr>
        <p:spPr>
          <a:xfrm>
            <a:off x="2819400" y="4800600"/>
            <a:ext cx="6324600" cy="1569660"/>
          </a:xfrm>
          <a:prstGeom prst="rect">
            <a:avLst/>
          </a:prstGeom>
          <a:noFill/>
        </p:spPr>
        <p:txBody>
          <a:bodyPr wrap="square" rtlCol="0">
            <a:spAutoFit/>
          </a:bodyPr>
          <a:lstStyle/>
          <a:p>
            <a:pPr>
              <a:buFont typeface="Wingdings" pitchFamily="2" charset="2"/>
              <a:buChar char="v"/>
            </a:pPr>
            <a:r>
              <a:rPr lang="en-US" sz="3200" dirty="0" smtClean="0">
                <a:latin typeface="Times New Roman" pitchFamily="18" charset="0"/>
                <a:cs typeface="Times New Roman" pitchFamily="18" charset="0"/>
              </a:rPr>
              <a:t> Storytelling challenges</a:t>
            </a:r>
          </a:p>
          <a:p>
            <a:pPr>
              <a:buFont typeface="Wingdings" pitchFamily="2" charset="2"/>
              <a:buChar char="v"/>
            </a:pPr>
            <a:r>
              <a:rPr lang="en-US" sz="3200" dirty="0" smtClean="0">
                <a:latin typeface="Times New Roman" pitchFamily="18" charset="0"/>
                <a:cs typeface="Times New Roman" pitchFamily="18" charset="0"/>
              </a:rPr>
              <a:t> Character Development</a:t>
            </a:r>
          </a:p>
          <a:p>
            <a:pPr>
              <a:buFont typeface="Wingdings" pitchFamily="2" charset="2"/>
              <a:buChar char="v"/>
            </a:pPr>
            <a:r>
              <a:rPr lang="en-US" sz="3200" dirty="0" smtClean="0">
                <a:latin typeface="Times New Roman" pitchFamily="18" charset="0"/>
                <a:cs typeface="Times New Roman" pitchFamily="18" charset="0"/>
              </a:rPr>
              <a:t> Interactive narratives </a:t>
            </a:r>
            <a:endParaRPr lang="en-US" sz="32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3833101" cy="707886"/>
          </a:xfrm>
          <a:prstGeom prst="rect">
            <a:avLst/>
          </a:prstGeom>
          <a:noFill/>
        </p:spPr>
        <p:txBody>
          <a:bodyPr wrap="none" lIns="91440" tIns="45720" rIns="91440" bIns="45720">
            <a:spAutoFit/>
          </a:bodyPr>
          <a:lstStyle/>
          <a:p>
            <a:pPr algn="ctr"/>
            <a:r>
              <a:rPr lang="en-US" sz="4000" b="1" cap="none" spc="0"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CONCLUSION:</a:t>
            </a:r>
            <a:endParaRPr lang="en-US" sz="40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3" name="TextBox 2"/>
          <p:cNvSpPr txBox="1"/>
          <p:nvPr/>
        </p:nvSpPr>
        <p:spPr>
          <a:xfrm>
            <a:off x="0" y="990600"/>
            <a:ext cx="9144000" cy="5016758"/>
          </a:xfrm>
          <a:prstGeom prst="rect">
            <a:avLst/>
          </a:prstGeom>
          <a:noFill/>
        </p:spPr>
        <p:txBody>
          <a:bodyPr wrap="square" rtlCol="0">
            <a:spAutoFit/>
          </a:bodyPr>
          <a:lstStyle/>
          <a:p>
            <a:r>
              <a:rPr lang="en-US" sz="3200" dirty="0" smtClean="0">
                <a:latin typeface="Times New Roman" pitchFamily="18" charset="0"/>
                <a:cs typeface="Times New Roman" pitchFamily="18" charset="0"/>
              </a:rPr>
              <a:t>			Digital storytelling through photo essays offers a captivating way to communicate ideas and stories. By following the steps outlined above and integrating ICT- based concept mapping tools, we can create visually impactful narratives. Additionally, incorporating a worksheet, games and activities can further engage the audience and provide an enriching experience. Embrace the creativity, experiment with different elements and enjoy the process of creating a remarkable digital photo essay.  </a:t>
            </a:r>
            <a:endParaRPr lang="en-US" sz="3200" dirty="0">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228600"/>
            <a:ext cx="2740174" cy="707886"/>
          </a:xfrm>
          <a:prstGeom prst="rect">
            <a:avLst/>
          </a:prstGeom>
          <a:noFill/>
        </p:spPr>
        <p:txBody>
          <a:bodyPr wrap="none" lIns="91440" tIns="45720" rIns="91440" bIns="45720">
            <a:spAutoFit/>
          </a:bodyPr>
          <a:lstStyle/>
          <a:p>
            <a:pPr algn="ctr"/>
            <a:r>
              <a:rPr lang="en-US" sz="4000" b="1" cap="none" spc="0"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References:</a:t>
            </a:r>
            <a:endParaRPr lang="en-US" sz="40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4" name="TextBox 3"/>
          <p:cNvSpPr txBox="1"/>
          <p:nvPr/>
        </p:nvSpPr>
        <p:spPr>
          <a:xfrm>
            <a:off x="0" y="914400"/>
            <a:ext cx="9144000" cy="5509200"/>
          </a:xfrm>
          <a:prstGeom prst="rect">
            <a:avLst/>
          </a:prstGeom>
          <a:noFill/>
        </p:spPr>
        <p:txBody>
          <a:bodyPr wrap="square" rtlCol="0">
            <a:spAutoFit/>
          </a:bodyPr>
          <a:lstStyle/>
          <a:p>
            <a:pPr marL="514350" indent="-514350">
              <a:buFont typeface="+mj-lt"/>
              <a:buAutoNum type="arabicPeriod"/>
            </a:pPr>
            <a:r>
              <a:rPr lang="en-US" sz="3200" dirty="0" smtClean="0">
                <a:latin typeface="Times New Roman" pitchFamily="18" charset="0"/>
                <a:cs typeface="Times New Roman" pitchFamily="18" charset="0"/>
              </a:rPr>
              <a:t> Joe Lambert, “digital storytelling: Capturing live, creating community”- January 2022(last update)</a:t>
            </a:r>
          </a:p>
          <a:p>
            <a:pPr marL="514350" indent="-514350">
              <a:buFont typeface="+mj-lt"/>
              <a:buAutoNum type="arabicPeriod"/>
            </a:pPr>
            <a:r>
              <a:rPr lang="en-US" sz="3200" dirty="0" smtClean="0">
                <a:latin typeface="Times New Roman" pitchFamily="18" charset="0"/>
                <a:cs typeface="Times New Roman" pitchFamily="18" charset="0"/>
              </a:rPr>
              <a:t>Jason </a:t>
            </a:r>
            <a:r>
              <a:rPr lang="en-US" sz="3200" dirty="0" err="1" smtClean="0">
                <a:latin typeface="Times New Roman" pitchFamily="18" charset="0"/>
                <a:cs typeface="Times New Roman" pitchFamily="18" charset="0"/>
              </a:rPr>
              <a:t>ohler</a:t>
            </a:r>
            <a:r>
              <a:rPr lang="en-US" sz="3200" dirty="0" smtClean="0">
                <a:latin typeface="Times New Roman" pitchFamily="18" charset="0"/>
                <a:cs typeface="Times New Roman" pitchFamily="18" charset="0"/>
              </a:rPr>
              <a:t>, “Digital storytelling in the classroom: New media pathways to literacy, learning and creativity” </a:t>
            </a:r>
          </a:p>
          <a:p>
            <a:pPr marL="514350" indent="-514350">
              <a:buFont typeface="+mj-lt"/>
              <a:buAutoNum type="arabicPeriod"/>
            </a:pPr>
            <a:r>
              <a:rPr lang="en-US" sz="3200" dirty="0" smtClean="0">
                <a:latin typeface="Times New Roman" pitchFamily="18" charset="0"/>
                <a:cs typeface="Times New Roman" pitchFamily="18" charset="0"/>
              </a:rPr>
              <a:t>Creating ICT Resources with Digital storytelling by Ireland. National centre for technology in education </a:t>
            </a:r>
          </a:p>
          <a:p>
            <a:pPr marL="514350" indent="-514350">
              <a:buFont typeface="+mj-lt"/>
              <a:buAutoNum type="arabicPeriod"/>
            </a:pPr>
            <a:r>
              <a:rPr lang="en-US" sz="3200" dirty="0" err="1" smtClean="0">
                <a:latin typeface="Times New Roman" pitchFamily="18" charset="0"/>
                <a:cs typeface="Times New Roman" pitchFamily="18" charset="0"/>
              </a:rPr>
              <a:t>Angi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simmons</a:t>
            </a:r>
            <a:r>
              <a:rPr lang="en-US" sz="3200" dirty="0" smtClean="0">
                <a:latin typeface="Times New Roman" pitchFamily="18" charset="0"/>
                <a:cs typeface="Times New Roman" pitchFamily="18" charset="0"/>
              </a:rPr>
              <a:t>, “Learning journeys with ICT”, Essential resources-2006</a:t>
            </a:r>
          </a:p>
          <a:p>
            <a:pPr marL="514350" indent="-514350">
              <a:buFont typeface="+mj-lt"/>
              <a:buAutoNum type="arabicPeriod"/>
            </a:pPr>
            <a:r>
              <a:rPr lang="en-US" sz="3200" dirty="0" err="1" smtClean="0">
                <a:latin typeface="Times New Roman" pitchFamily="18" charset="0"/>
                <a:cs typeface="Times New Roman" pitchFamily="18" charset="0"/>
              </a:rPr>
              <a:t>Karam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singh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sethi</a:t>
            </a:r>
            <a:r>
              <a:rPr lang="en-US" sz="3200" dirty="0" smtClean="0">
                <a:latin typeface="Times New Roman" pitchFamily="18" charset="0"/>
                <a:cs typeface="Times New Roman" pitchFamily="18" charset="0"/>
              </a:rPr>
              <a:t>, “Digital storytelling: Rise of user generated content”, Springer publication-2019  </a:t>
            </a:r>
            <a:endParaRPr lang="en-US" sz="32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57200"/>
            <a:ext cx="9144000" cy="6001643"/>
          </a:xfrm>
          <a:prstGeom prst="rect">
            <a:avLst/>
          </a:prstGeom>
          <a:noFill/>
        </p:spPr>
        <p:txBody>
          <a:bodyPr wrap="square" rtlCol="0">
            <a:spAutoFit/>
          </a:bodyPr>
          <a:lstStyle/>
          <a:p>
            <a:pPr marL="514350" indent="-514350">
              <a:buFont typeface="+mj-lt"/>
              <a:buAutoNum type="arabicPeriod" startAt="6"/>
            </a:pPr>
            <a:r>
              <a:rPr lang="en-US" sz="3200" dirty="0" smtClean="0">
                <a:latin typeface="Times New Roman" pitchFamily="18" charset="0"/>
                <a:cs typeface="Times New Roman" pitchFamily="18" charset="0"/>
              </a:rPr>
              <a:t> Joseph </a:t>
            </a:r>
            <a:r>
              <a:rPr lang="en-US" sz="3200" dirty="0" err="1" smtClean="0">
                <a:latin typeface="Times New Roman" pitchFamily="18" charset="0"/>
                <a:cs typeface="Times New Roman" pitchFamily="18" charset="0"/>
              </a:rPr>
              <a:t>D.Novak</a:t>
            </a:r>
            <a:r>
              <a:rPr lang="en-US" sz="3200" dirty="0" smtClean="0">
                <a:latin typeface="Times New Roman" pitchFamily="18" charset="0"/>
                <a:cs typeface="Times New Roman" pitchFamily="18" charset="0"/>
              </a:rPr>
              <a:t>, “ Teaching and learning with concept maps”, </a:t>
            </a:r>
            <a:r>
              <a:rPr lang="en-US" sz="3200" dirty="0" err="1" smtClean="0">
                <a:latin typeface="Times New Roman" pitchFamily="18" charset="0"/>
                <a:cs typeface="Times New Roman" pitchFamily="18" charset="0"/>
              </a:rPr>
              <a:t>wiley</a:t>
            </a:r>
            <a:r>
              <a:rPr lang="en-US" sz="3200" dirty="0" smtClean="0">
                <a:latin typeface="Times New Roman" pitchFamily="18" charset="0"/>
                <a:cs typeface="Times New Roman" pitchFamily="18" charset="0"/>
              </a:rPr>
              <a:t> publications-2007</a:t>
            </a:r>
          </a:p>
          <a:p>
            <a:pPr marL="514350" indent="-514350">
              <a:buFont typeface="+mj-lt"/>
              <a:buAutoNum type="arabicPeriod" startAt="6"/>
            </a:pPr>
            <a:r>
              <a:rPr lang="en-US" sz="3200" dirty="0" smtClean="0">
                <a:latin typeface="Times New Roman" pitchFamily="18" charset="0"/>
                <a:cs typeface="Times New Roman" pitchFamily="18" charset="0"/>
              </a:rPr>
              <a:t> Alberto </a:t>
            </a:r>
            <a:r>
              <a:rPr lang="en-US" sz="3200" dirty="0" err="1" smtClean="0">
                <a:latin typeface="Times New Roman" pitchFamily="18" charset="0"/>
                <a:cs typeface="Times New Roman" pitchFamily="18" charset="0"/>
              </a:rPr>
              <a:t>canas</a:t>
            </a:r>
            <a:r>
              <a:rPr lang="en-US" sz="3200" dirty="0" smtClean="0">
                <a:latin typeface="Times New Roman" pitchFamily="18" charset="0"/>
                <a:cs typeface="Times New Roman" pitchFamily="18" charset="0"/>
              </a:rPr>
              <a:t>, Joseph, Novak, PRIT </a:t>
            </a:r>
            <a:r>
              <a:rPr lang="en-US" sz="3200" dirty="0" err="1" smtClean="0">
                <a:latin typeface="Times New Roman" pitchFamily="18" charset="0"/>
                <a:cs typeface="Times New Roman" pitchFamily="18" charset="0"/>
              </a:rPr>
              <a:t>Riska</a:t>
            </a:r>
            <a:r>
              <a:rPr lang="en-US" sz="3200" dirty="0" smtClean="0">
                <a:latin typeface="Times New Roman" pitchFamily="18" charset="0"/>
                <a:cs typeface="Times New Roman" pitchFamily="18" charset="0"/>
              </a:rPr>
              <a:t>, “Innovating with concept mapping”, Springer international publishing-2016</a:t>
            </a:r>
          </a:p>
          <a:p>
            <a:pPr marL="514350" indent="-514350">
              <a:buFont typeface="+mj-lt"/>
              <a:buAutoNum type="arabicPeriod" startAt="6"/>
            </a:pPr>
            <a:r>
              <a:rPr lang="en-US" sz="3200" dirty="0" smtClean="0">
                <a:latin typeface="Times New Roman" pitchFamily="18" charset="0"/>
                <a:cs typeface="Times New Roman" pitchFamily="18" charset="0"/>
              </a:rPr>
              <a:t> Patricia, Rita, “Handbook of Research on collaborative learning using concept mapping”, IGI Global publication-2009 </a:t>
            </a:r>
          </a:p>
          <a:p>
            <a:pPr marL="514350" indent="-514350">
              <a:buFont typeface="+mj-lt"/>
              <a:buAutoNum type="arabicPeriod" startAt="6"/>
            </a:pPr>
            <a:r>
              <a:rPr lang="en-US" sz="3200" dirty="0" smtClean="0">
                <a:latin typeface="Times New Roman" pitchFamily="18" charset="0"/>
                <a:cs typeface="Times New Roman" pitchFamily="18" charset="0"/>
              </a:rPr>
              <a:t> ICT in education by </a:t>
            </a:r>
            <a:r>
              <a:rPr lang="en-US" sz="3200" dirty="0" err="1" smtClean="0">
                <a:latin typeface="Times New Roman" pitchFamily="18" charset="0"/>
                <a:cs typeface="Times New Roman" pitchFamily="18" charset="0"/>
              </a:rPr>
              <a:t>Jayante</a:t>
            </a:r>
            <a:r>
              <a:rPr lang="en-US" sz="3200" dirty="0" smtClean="0">
                <a:latin typeface="Times New Roman" pitchFamily="18" charset="0"/>
                <a:cs typeface="Times New Roman" pitchFamily="18" charset="0"/>
              </a:rPr>
              <a:t> Mete</a:t>
            </a:r>
          </a:p>
          <a:p>
            <a:pPr marL="514350" indent="-514350">
              <a:buFont typeface="+mj-lt"/>
              <a:buAutoNum type="arabicPeriod" startAt="6"/>
            </a:pPr>
            <a:r>
              <a:rPr lang="en-US" sz="3200" dirty="0" smtClean="0">
                <a:latin typeface="Times New Roman" pitchFamily="18" charset="0"/>
                <a:cs typeface="Times New Roman" pitchFamily="18" charset="0"/>
              </a:rPr>
              <a:t> AMM Sharif </a:t>
            </a:r>
            <a:r>
              <a:rPr lang="en-US" sz="3200" dirty="0" err="1" smtClean="0">
                <a:latin typeface="Times New Roman" pitchFamily="18" charset="0"/>
                <a:cs typeface="Times New Roman" pitchFamily="18" charset="0"/>
              </a:rPr>
              <a:t>Ullah</a:t>
            </a:r>
            <a:r>
              <a:rPr lang="en-US" sz="3200" dirty="0" smtClean="0">
                <a:latin typeface="Times New Roman" pitchFamily="18" charset="0"/>
                <a:cs typeface="Times New Roman" pitchFamily="18" charset="0"/>
              </a:rPr>
              <a:t>, “Concept mapping and education”, </a:t>
            </a:r>
            <a:r>
              <a:rPr lang="en-US" sz="3200" dirty="0" err="1" smtClean="0">
                <a:latin typeface="Times New Roman" pitchFamily="18" charset="0"/>
                <a:cs typeface="Times New Roman" pitchFamily="18" charset="0"/>
              </a:rPr>
              <a:t>Mdpi</a:t>
            </a:r>
            <a:r>
              <a:rPr lang="en-US" sz="3200" dirty="0" smtClean="0">
                <a:latin typeface="Times New Roman" pitchFamily="18" charset="0"/>
                <a:cs typeface="Times New Roman" pitchFamily="18" charset="0"/>
              </a:rPr>
              <a:t> AG – 2020</a:t>
            </a:r>
          </a:p>
          <a:p>
            <a:pPr marL="514350" indent="-514350"/>
            <a:endParaRPr lang="en-US" sz="32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3005952" cy="707886"/>
          </a:xfrm>
          <a:prstGeom prst="rect">
            <a:avLst/>
          </a:prstGeom>
          <a:noFill/>
        </p:spPr>
        <p:txBody>
          <a:bodyPr wrap="none" lIns="91440" tIns="45720" rIns="91440" bIns="45720">
            <a:spAutoFit/>
          </a:bodyPr>
          <a:lstStyle/>
          <a:p>
            <a:pPr algn="ctr"/>
            <a:r>
              <a:rPr lang="en-US" sz="4000" b="1" cap="none" spc="0"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WEBSITES:</a:t>
            </a:r>
            <a:endParaRPr lang="en-US" sz="40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3" name="TextBox 2"/>
          <p:cNvSpPr txBox="1"/>
          <p:nvPr/>
        </p:nvSpPr>
        <p:spPr>
          <a:xfrm>
            <a:off x="0" y="1295400"/>
            <a:ext cx="9144000" cy="4524315"/>
          </a:xfrm>
          <a:prstGeom prst="rect">
            <a:avLst/>
          </a:prstGeom>
          <a:noFill/>
        </p:spPr>
        <p:txBody>
          <a:bodyPr wrap="square" rtlCol="0">
            <a:spAutoFit/>
          </a:bodyPr>
          <a:lstStyle/>
          <a:p>
            <a:pPr marL="514350" indent="-514350">
              <a:buFont typeface="+mj-lt"/>
              <a:buAutoNum type="arabicPeriod"/>
            </a:pPr>
            <a:r>
              <a:rPr lang="en-US" sz="3200" smtClean="0">
                <a:latin typeface="Times New Roman" pitchFamily="18" charset="0"/>
                <a:cs typeface="Times New Roman" pitchFamily="18" charset="0"/>
                <a:hlinkClick r:id="rId2"/>
              </a:rPr>
              <a:t>https://digitalstorytelling.we.uh.edu</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smtClean="0">
                <a:latin typeface="Times New Roman" pitchFamily="18" charset="0"/>
                <a:cs typeface="Times New Roman" pitchFamily="18" charset="0"/>
                <a:hlinkClick r:id="rId3"/>
              </a:rPr>
              <a:t>https://www.masterclass.com/articles/how-to-create-a-photo-essay</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smtClean="0">
                <a:latin typeface="Times New Roman" pitchFamily="18" charset="0"/>
                <a:cs typeface="Times New Roman" pitchFamily="18" charset="0"/>
                <a:hlinkClick r:id="rId4"/>
              </a:rPr>
              <a:t>https://sites.google.com/sile/digitalstorysite/process/create-script</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smtClean="0">
                <a:latin typeface="Times New Roman" pitchFamily="18" charset="0"/>
                <a:cs typeface="Times New Roman" pitchFamily="18" charset="0"/>
                <a:hlinkClick r:id="rId5"/>
              </a:rPr>
              <a:t>https://www.samhsa.gov/site/default/files/programs-campaigns/brass-tacs/samhsa-storytelling-gide.pdf</a:t>
            </a:r>
            <a:endParaRPr lang="en-US" sz="3200" dirty="0" smtClean="0">
              <a:latin typeface="Times New Roman" pitchFamily="18" charset="0"/>
              <a:cs typeface="Times New Roman" pitchFamily="18" charset="0"/>
            </a:endParaRPr>
          </a:p>
          <a:p>
            <a:pPr marL="514350" indent="-514350">
              <a:buFont typeface="+mj-lt"/>
              <a:buAutoNum type="arabicPeriod"/>
            </a:pPr>
            <a:r>
              <a:rPr lang="en-US" sz="3200" dirty="0" smtClean="0">
                <a:latin typeface="Times New Roman" pitchFamily="18" charset="0"/>
                <a:cs typeface="Times New Roman" pitchFamily="18" charset="0"/>
                <a:hlinkClick r:id="rId6"/>
              </a:rPr>
              <a:t>https://www.opentextbooks.org.hk/ditatopic/25208</a:t>
            </a:r>
            <a:endParaRPr lang="en-US" sz="3200" dirty="0" smtClean="0">
              <a:latin typeface="Times New Roman" pitchFamily="18" charset="0"/>
              <a:cs typeface="Times New Roman" pitchFamily="18" charset="0"/>
            </a:endParaRPr>
          </a:p>
          <a:p>
            <a:pPr marL="514350" indent="-514350"/>
            <a:r>
              <a:rPr lang="en-US" sz="3200" dirty="0" smtClean="0">
                <a:latin typeface="Times New Roman" pitchFamily="18" charset="0"/>
                <a:cs typeface="Times New Roman" pitchFamily="18" charset="0"/>
              </a:rPr>
              <a:t> </a:t>
            </a:r>
            <a:endParaRPr lang="en-US" sz="3200" dirty="0">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28600" y="685800"/>
          <a:ext cx="8610600" cy="5943600"/>
        </p:xfrm>
        <a:graphic>
          <a:graphicData uri="http://schemas.openxmlformats.org/drawingml/2006/table">
            <a:tbl>
              <a:tblPr>
                <a:tableStyleId>{073A0DAA-6AF3-43AB-8588-CEC1D06C72B9}</a:tableStyleId>
              </a:tblPr>
              <a:tblGrid>
                <a:gridCol w="816522"/>
                <a:gridCol w="6829097"/>
                <a:gridCol w="964981"/>
              </a:tblGrid>
              <a:tr h="812800">
                <a:tc>
                  <a:txBody>
                    <a:bodyPr/>
                    <a:lstStyle/>
                    <a:p>
                      <a:pPr algn="ctr">
                        <a:lnSpc>
                          <a:spcPct val="200000"/>
                        </a:lnSpc>
                      </a:pPr>
                      <a:r>
                        <a:rPr lang="en-US" sz="2400" b="1" dirty="0" err="1" smtClean="0">
                          <a:latin typeface="Times New Roman" pitchFamily="18" charset="0"/>
                          <a:cs typeface="Times New Roman" pitchFamily="18" charset="0"/>
                        </a:rPr>
                        <a:t>S.No</a:t>
                      </a:r>
                      <a:endParaRPr lang="en-US" sz="2400" b="1" dirty="0">
                        <a:latin typeface="Times New Roman" pitchFamily="18" charset="0"/>
                        <a:cs typeface="Times New Roman" pitchFamily="18" charset="0"/>
                      </a:endParaRPr>
                    </a:p>
                  </a:txBody>
                  <a:tcPr/>
                </a:tc>
                <a:tc>
                  <a:txBody>
                    <a:bodyPr/>
                    <a:lstStyle/>
                    <a:p>
                      <a:pPr algn="ctr">
                        <a:lnSpc>
                          <a:spcPct val="200000"/>
                        </a:lnSpc>
                      </a:pPr>
                      <a:r>
                        <a:rPr lang="en-US" sz="2400" b="1" dirty="0" smtClean="0">
                          <a:latin typeface="Times New Roman" pitchFamily="18" charset="0"/>
                          <a:cs typeface="Times New Roman" pitchFamily="18" charset="0"/>
                        </a:rPr>
                        <a:t>TOPIC</a:t>
                      </a:r>
                      <a:endParaRPr lang="en-US" sz="2400" b="1" dirty="0">
                        <a:latin typeface="Times New Roman" pitchFamily="18" charset="0"/>
                        <a:cs typeface="Times New Roman" pitchFamily="18" charset="0"/>
                      </a:endParaRPr>
                    </a:p>
                  </a:txBody>
                  <a:tcPr/>
                </a:tc>
                <a:tc>
                  <a:txBody>
                    <a:bodyPr/>
                    <a:lstStyle/>
                    <a:p>
                      <a:pPr algn="ctr">
                        <a:lnSpc>
                          <a:spcPct val="100000"/>
                        </a:lnSpc>
                      </a:pPr>
                      <a:r>
                        <a:rPr lang="en-US" sz="2000" b="1" dirty="0" smtClean="0">
                          <a:latin typeface="Times New Roman" pitchFamily="18" charset="0"/>
                          <a:cs typeface="Times New Roman" pitchFamily="18" charset="0"/>
                        </a:rPr>
                        <a:t>Page</a:t>
                      </a:r>
                      <a:r>
                        <a:rPr lang="en-US" sz="2000" b="1" baseline="0" dirty="0" smtClean="0">
                          <a:latin typeface="Times New Roman" pitchFamily="18" charset="0"/>
                          <a:cs typeface="Times New Roman" pitchFamily="18" charset="0"/>
                        </a:rPr>
                        <a:t> No</a:t>
                      </a:r>
                      <a:endParaRPr lang="en-US" sz="2000" b="1" dirty="0">
                        <a:latin typeface="Times New Roman" pitchFamily="18" charset="0"/>
                        <a:cs typeface="Times New Roman" pitchFamily="18" charset="0"/>
                      </a:endParaRPr>
                    </a:p>
                  </a:txBody>
                  <a:tcPr/>
                </a:tc>
              </a:tr>
              <a:tr h="584200">
                <a:tc>
                  <a:txBody>
                    <a:bodyPr/>
                    <a:lstStyle/>
                    <a:p>
                      <a:r>
                        <a:rPr lang="en-US" dirty="0" smtClean="0">
                          <a:latin typeface="Times New Roman" pitchFamily="18" charset="0"/>
                          <a:cs typeface="Times New Roman" pitchFamily="18" charset="0"/>
                        </a:rPr>
                        <a:t>01</a:t>
                      </a:r>
                      <a:endParaRPr lang="en-US" dirty="0">
                        <a:latin typeface="Times New Roman" pitchFamily="18" charset="0"/>
                        <a:cs typeface="Times New Roman" pitchFamily="18" charset="0"/>
                      </a:endParaRPr>
                    </a:p>
                  </a:txBody>
                  <a:tcPr/>
                </a:tc>
                <a:tc>
                  <a:txBody>
                    <a:bodyPr/>
                    <a:lstStyle/>
                    <a:p>
                      <a:r>
                        <a:rPr lang="en-US" dirty="0" smtClean="0"/>
                        <a:t>INTRODUCATION</a:t>
                      </a:r>
                      <a:endParaRPr lang="en-US" dirty="0"/>
                    </a:p>
                  </a:txBody>
                  <a:tcPr/>
                </a:tc>
                <a:tc>
                  <a:txBody>
                    <a:bodyPr/>
                    <a:lstStyle/>
                    <a:p>
                      <a:r>
                        <a:rPr lang="en-US" dirty="0" smtClean="0"/>
                        <a:t>01</a:t>
                      </a:r>
                      <a:endParaRPr lang="en-US" dirty="0"/>
                    </a:p>
                  </a:txBody>
                  <a:tcPr/>
                </a:tc>
              </a:tr>
              <a:tr h="584200">
                <a:tc>
                  <a:txBody>
                    <a:bodyPr/>
                    <a:lstStyle/>
                    <a:p>
                      <a:r>
                        <a:rPr lang="en-US" dirty="0" smtClean="0"/>
                        <a:t>02</a:t>
                      </a:r>
                      <a:endParaRPr lang="en-US" dirty="0"/>
                    </a:p>
                  </a:txBody>
                  <a:tcPr/>
                </a:tc>
                <a:tc>
                  <a:txBody>
                    <a:bodyPr/>
                    <a:lstStyle/>
                    <a:p>
                      <a:r>
                        <a:rPr lang="en-US" dirty="0" smtClean="0"/>
                        <a:t>DIGITAL STORY TELLING</a:t>
                      </a:r>
                      <a:endParaRPr lang="en-US" dirty="0"/>
                    </a:p>
                  </a:txBody>
                  <a:tcPr/>
                </a:tc>
                <a:tc>
                  <a:txBody>
                    <a:bodyPr/>
                    <a:lstStyle/>
                    <a:p>
                      <a:r>
                        <a:rPr lang="en-US" dirty="0" smtClean="0"/>
                        <a:t>02</a:t>
                      </a:r>
                      <a:endParaRPr lang="en-US" dirty="0"/>
                    </a:p>
                  </a:txBody>
                  <a:tcPr/>
                </a:tc>
              </a:tr>
              <a:tr h="584200">
                <a:tc>
                  <a:txBody>
                    <a:bodyPr/>
                    <a:lstStyle/>
                    <a:p>
                      <a:r>
                        <a:rPr lang="en-US" dirty="0" smtClean="0"/>
                        <a:t>03</a:t>
                      </a:r>
                      <a:endParaRPr lang="en-US" dirty="0"/>
                    </a:p>
                  </a:txBody>
                  <a:tcPr/>
                </a:tc>
                <a:tc>
                  <a:txBody>
                    <a:bodyPr/>
                    <a:lstStyle/>
                    <a:p>
                      <a:r>
                        <a:rPr lang="en-US" dirty="0" smtClean="0"/>
                        <a:t>SCRIPTING AND STEPS IN DIGITAL STORY TELLING</a:t>
                      </a:r>
                      <a:endParaRPr lang="en-US" dirty="0"/>
                    </a:p>
                  </a:txBody>
                  <a:tcPr/>
                </a:tc>
                <a:tc>
                  <a:txBody>
                    <a:bodyPr/>
                    <a:lstStyle/>
                    <a:p>
                      <a:r>
                        <a:rPr lang="en-US" dirty="0" smtClean="0"/>
                        <a:t>06</a:t>
                      </a:r>
                      <a:endParaRPr lang="en-US" dirty="0"/>
                    </a:p>
                  </a:txBody>
                  <a:tcPr/>
                </a:tc>
              </a:tr>
              <a:tr h="584200">
                <a:tc>
                  <a:txBody>
                    <a:bodyPr/>
                    <a:lstStyle/>
                    <a:p>
                      <a:r>
                        <a:rPr lang="en-US" dirty="0" smtClean="0"/>
                        <a:t>04</a:t>
                      </a:r>
                      <a:endParaRPr lang="en-US" dirty="0"/>
                    </a:p>
                  </a:txBody>
                  <a:tcPr/>
                </a:tc>
                <a:tc>
                  <a:txBody>
                    <a:bodyPr/>
                    <a:lstStyle/>
                    <a:p>
                      <a:r>
                        <a:rPr lang="en-US" dirty="0" smtClean="0"/>
                        <a:t>CREATING PHOTO ESSAY </a:t>
                      </a:r>
                      <a:endParaRPr lang="en-US" dirty="0"/>
                    </a:p>
                  </a:txBody>
                  <a:tcPr/>
                </a:tc>
                <a:tc>
                  <a:txBody>
                    <a:bodyPr/>
                    <a:lstStyle/>
                    <a:p>
                      <a:r>
                        <a:rPr lang="en-US" dirty="0" smtClean="0"/>
                        <a:t>08</a:t>
                      </a:r>
                      <a:endParaRPr lang="en-US" dirty="0"/>
                    </a:p>
                  </a:txBody>
                  <a:tcPr/>
                </a:tc>
              </a:tr>
              <a:tr h="584200">
                <a:tc>
                  <a:txBody>
                    <a:bodyPr/>
                    <a:lstStyle/>
                    <a:p>
                      <a:r>
                        <a:rPr lang="en-US" dirty="0" smtClean="0"/>
                        <a:t>05</a:t>
                      </a:r>
                      <a:endParaRPr lang="en-US" dirty="0"/>
                    </a:p>
                  </a:txBody>
                  <a:tcPr/>
                </a:tc>
                <a:tc>
                  <a:txBody>
                    <a:bodyPr/>
                    <a:lstStyle/>
                    <a:p>
                      <a:r>
                        <a:rPr lang="en-US" dirty="0" smtClean="0"/>
                        <a:t>ICT BASED CONCEPT MAPPING - TOOLS </a:t>
                      </a:r>
                      <a:endParaRPr lang="en-US" dirty="0"/>
                    </a:p>
                  </a:txBody>
                  <a:tcPr/>
                </a:tc>
                <a:tc>
                  <a:txBody>
                    <a:bodyPr/>
                    <a:lstStyle/>
                    <a:p>
                      <a:r>
                        <a:rPr lang="en-US" dirty="0" smtClean="0"/>
                        <a:t>10</a:t>
                      </a:r>
                      <a:endParaRPr lang="en-US" dirty="0"/>
                    </a:p>
                  </a:txBody>
                  <a:tcPr/>
                </a:tc>
              </a:tr>
              <a:tr h="584200">
                <a:tc>
                  <a:txBody>
                    <a:bodyPr/>
                    <a:lstStyle/>
                    <a:p>
                      <a:r>
                        <a:rPr lang="en-US" dirty="0" smtClean="0"/>
                        <a:t>06</a:t>
                      </a:r>
                      <a:endParaRPr lang="en-US" dirty="0"/>
                    </a:p>
                  </a:txBody>
                  <a:tcPr/>
                </a:tc>
                <a:tc>
                  <a:txBody>
                    <a:bodyPr/>
                    <a:lstStyle/>
                    <a:p>
                      <a:r>
                        <a:rPr lang="en-US" dirty="0" smtClean="0"/>
                        <a:t>ICT BASED CONCEPT MAPPING - WORKSHEET</a:t>
                      </a:r>
                      <a:endParaRPr lang="en-US" dirty="0"/>
                    </a:p>
                  </a:txBody>
                  <a:tcPr/>
                </a:tc>
                <a:tc>
                  <a:txBody>
                    <a:bodyPr/>
                    <a:lstStyle/>
                    <a:p>
                      <a:r>
                        <a:rPr lang="en-US" dirty="0" smtClean="0"/>
                        <a:t>11</a:t>
                      </a:r>
                      <a:endParaRPr lang="en-US" dirty="0"/>
                    </a:p>
                  </a:txBody>
                  <a:tcPr/>
                </a:tc>
              </a:tr>
              <a:tr h="584200">
                <a:tc>
                  <a:txBody>
                    <a:bodyPr/>
                    <a:lstStyle/>
                    <a:p>
                      <a:r>
                        <a:rPr lang="en-US" dirty="0" smtClean="0"/>
                        <a:t>07</a:t>
                      </a:r>
                      <a:endParaRPr lang="en-US" dirty="0"/>
                    </a:p>
                  </a:txBody>
                  <a:tcPr/>
                </a:tc>
                <a:tc>
                  <a:txBody>
                    <a:bodyPr/>
                    <a:lstStyle/>
                    <a:p>
                      <a:r>
                        <a:rPr lang="en-US" dirty="0" smtClean="0"/>
                        <a:t>GAMES </a:t>
                      </a:r>
                      <a:r>
                        <a:rPr lang="en-US" baseline="0" dirty="0" smtClean="0"/>
                        <a:t> AND  ACTIVITIES</a:t>
                      </a:r>
                      <a:endParaRPr lang="en-US" dirty="0"/>
                    </a:p>
                  </a:txBody>
                  <a:tcPr/>
                </a:tc>
                <a:tc>
                  <a:txBody>
                    <a:bodyPr/>
                    <a:lstStyle/>
                    <a:p>
                      <a:r>
                        <a:rPr lang="en-US" dirty="0" smtClean="0"/>
                        <a:t>12</a:t>
                      </a:r>
                      <a:endParaRPr lang="en-US" dirty="0"/>
                    </a:p>
                  </a:txBody>
                  <a:tcPr/>
                </a:tc>
              </a:tr>
              <a:tr h="584200">
                <a:tc>
                  <a:txBody>
                    <a:bodyPr/>
                    <a:lstStyle/>
                    <a:p>
                      <a:r>
                        <a:rPr lang="en-US" dirty="0" smtClean="0"/>
                        <a:t>08 </a:t>
                      </a:r>
                      <a:endParaRPr lang="en-US" dirty="0"/>
                    </a:p>
                  </a:txBody>
                  <a:tcPr/>
                </a:tc>
                <a:tc>
                  <a:txBody>
                    <a:bodyPr/>
                    <a:lstStyle/>
                    <a:p>
                      <a:r>
                        <a:rPr lang="en-US" dirty="0" smtClean="0"/>
                        <a:t>CONCLUSION</a:t>
                      </a:r>
                      <a:endParaRPr lang="en-US" dirty="0"/>
                    </a:p>
                  </a:txBody>
                  <a:tcPr/>
                </a:tc>
                <a:tc>
                  <a:txBody>
                    <a:bodyPr/>
                    <a:lstStyle/>
                    <a:p>
                      <a:r>
                        <a:rPr lang="en-US" dirty="0" smtClean="0"/>
                        <a:t>13</a:t>
                      </a:r>
                      <a:endParaRPr lang="en-US" dirty="0"/>
                    </a:p>
                  </a:txBody>
                  <a:tcPr/>
                </a:tc>
              </a:tr>
              <a:tr h="447040">
                <a:tc>
                  <a:txBody>
                    <a:bodyPr/>
                    <a:lstStyle/>
                    <a:p>
                      <a:r>
                        <a:rPr lang="en-US" dirty="0" smtClean="0"/>
                        <a:t>09</a:t>
                      </a:r>
                      <a:endParaRPr lang="en-US" dirty="0"/>
                    </a:p>
                  </a:txBody>
                  <a:tcPr/>
                </a:tc>
                <a:tc>
                  <a:txBody>
                    <a:bodyPr/>
                    <a:lstStyle/>
                    <a:p>
                      <a:r>
                        <a:rPr lang="en-US" dirty="0" smtClean="0"/>
                        <a:t>REFERENCE</a:t>
                      </a:r>
                      <a:endParaRPr lang="en-US" dirty="0"/>
                    </a:p>
                  </a:txBody>
                  <a:tcPr/>
                </a:tc>
                <a:tc>
                  <a:txBody>
                    <a:bodyPr/>
                    <a:lstStyle/>
                    <a:p>
                      <a:r>
                        <a:rPr lang="en-US" dirty="0" smtClean="0"/>
                        <a:t>14</a:t>
                      </a:r>
                      <a:endParaRPr lang="en-US" dirty="0"/>
                    </a:p>
                  </a:txBody>
                  <a:tcPr/>
                </a:tc>
              </a:tr>
            </a:tbl>
          </a:graphicData>
        </a:graphic>
      </p:graphicFrame>
      <p:sp>
        <p:nvSpPr>
          <p:cNvPr id="4" name="Rectangle 3"/>
          <p:cNvSpPr/>
          <p:nvPr/>
        </p:nvSpPr>
        <p:spPr>
          <a:xfrm>
            <a:off x="3048000" y="0"/>
            <a:ext cx="3276600" cy="769441"/>
          </a:xfrm>
          <a:prstGeom prst="rect">
            <a:avLst/>
          </a:prstGeom>
          <a:noFill/>
        </p:spPr>
        <p:txBody>
          <a:bodyPr wrap="square" lIns="91440" tIns="45720" rIns="91440" bIns="45720">
            <a:spAutoFit/>
          </a:bodyPr>
          <a:lstStyle/>
          <a:p>
            <a:pPr algn="ctr"/>
            <a:r>
              <a:rPr lang="en-US" sz="4400" b="1" dirty="0" smtClean="0">
                <a:ln w="10541" cmpd="sng">
                  <a:solidFill>
                    <a:srgbClr val="7D7D7D">
                      <a:tint val="100000"/>
                      <a:shade val="100000"/>
                      <a:satMod val="110000"/>
                    </a:srgbClr>
                  </a:solidFill>
                  <a:prstDash val="solid"/>
                </a:ln>
                <a:solidFill>
                  <a:schemeClr val="tx1">
                    <a:lumMod val="95000"/>
                  </a:schemeClr>
                </a:solidFill>
                <a:latin typeface="Times New Roman" pitchFamily="18" charset="0"/>
                <a:cs typeface="Times New Roman" pitchFamily="18" charset="0"/>
              </a:rPr>
              <a:t>INDEX</a:t>
            </a:r>
            <a:endParaRPr lang="en-US" sz="4400" b="1" cap="none" spc="0" dirty="0">
              <a:ln w="10541" cmpd="sng">
                <a:solidFill>
                  <a:srgbClr val="7D7D7D">
                    <a:tint val="100000"/>
                    <a:shade val="100000"/>
                    <a:satMod val="110000"/>
                  </a:srgbClr>
                </a:solidFill>
                <a:prstDash val="solid"/>
              </a:ln>
              <a:solidFill>
                <a:schemeClr val="tx1">
                  <a:lumMod val="95000"/>
                </a:schemeClr>
              </a:solidFill>
              <a:effectLst/>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8600"/>
            <a:ext cx="5587556" cy="830997"/>
          </a:xfrm>
          <a:prstGeom prst="rect">
            <a:avLst/>
          </a:prstGeom>
          <a:noFill/>
        </p:spPr>
        <p:txBody>
          <a:bodyPr wrap="none" lIns="91440" tIns="45720" rIns="91440" bIns="45720">
            <a:spAutoFit/>
          </a:bodyPr>
          <a:lstStyle/>
          <a:p>
            <a:pPr algn="ctr"/>
            <a:r>
              <a:rPr lang="en-US" sz="4800" b="1" spc="50" dirty="0" smtClean="0">
                <a:ln w="12700" cmpd="sng">
                  <a:solidFill>
                    <a:schemeClr val="accent6">
                      <a:satMod val="120000"/>
                      <a:shade val="80000"/>
                    </a:schemeClr>
                  </a:solidFill>
                  <a:prstDash val="solid"/>
                </a:ln>
                <a:solidFill>
                  <a:schemeClr val="accent2">
                    <a:lumMod val="20000"/>
                    <a:lumOff val="80000"/>
                  </a:schemeClr>
                </a:solidFill>
                <a:effectLst>
                  <a:glow rad="53100">
                    <a:schemeClr val="accent6">
                      <a:satMod val="180000"/>
                      <a:alpha val="30000"/>
                    </a:schemeClr>
                  </a:glow>
                </a:effectLst>
                <a:latin typeface="Times New Roman" pitchFamily="18" charset="0"/>
                <a:cs typeface="Times New Roman" pitchFamily="18" charset="0"/>
              </a:rPr>
              <a:t>INTRODUCATION</a:t>
            </a:r>
            <a:endParaRPr lang="en-US" sz="4800" b="1" spc="50" dirty="0">
              <a:ln w="12700" cmpd="sng">
                <a:solidFill>
                  <a:schemeClr val="accent6">
                    <a:satMod val="120000"/>
                    <a:shade val="80000"/>
                  </a:schemeClr>
                </a:solidFill>
                <a:prstDash val="solid"/>
              </a:ln>
              <a:solidFill>
                <a:schemeClr val="accent2">
                  <a:lumMod val="20000"/>
                  <a:lumOff val="80000"/>
                </a:schemeClr>
              </a:solidFill>
              <a:effectLst>
                <a:glow rad="53100">
                  <a:schemeClr val="accent6">
                    <a:satMod val="180000"/>
                    <a:alpha val="30000"/>
                  </a:schemeClr>
                </a:glow>
              </a:effectLst>
              <a:latin typeface="Times New Roman" pitchFamily="18" charset="0"/>
              <a:cs typeface="Times New Roman" pitchFamily="18" charset="0"/>
            </a:endParaRPr>
          </a:p>
        </p:txBody>
      </p:sp>
      <p:sp>
        <p:nvSpPr>
          <p:cNvPr id="5" name="Rectangle 4"/>
          <p:cNvSpPr/>
          <p:nvPr/>
        </p:nvSpPr>
        <p:spPr>
          <a:xfrm>
            <a:off x="0" y="1066800"/>
            <a:ext cx="9144000" cy="5509200"/>
          </a:xfrm>
          <a:prstGeom prst="rect">
            <a:avLst/>
          </a:prstGeom>
          <a:noFill/>
        </p:spPr>
        <p:txBody>
          <a:bodyPr wrap="square" lIns="91440" tIns="45720" rIns="91440" bIns="45720">
            <a:spAutoFit/>
          </a:bodyPr>
          <a:lstStyle/>
          <a:p>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t>
            </a:r>
          </a:p>
          <a:p>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rPr>
              <a:t>		Digital story telling is a powerful technique that combines multimedia elements such as images, audio, video and text to create engaging narratives. It provides an interactive way for individuals to express their idea, thoughts and experiences. In this, We will explore the process of creating a digital photo essay using ICT-based concept mapping tools, along with the accompanying worksheet, games and activities.</a:t>
            </a:r>
          </a:p>
          <a:p>
            <a:endParaRPr lang="en-US" sz="32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28600"/>
            <a:ext cx="8070927" cy="830997"/>
          </a:xfrm>
          <a:prstGeom prst="rect">
            <a:avLst/>
          </a:prstGeom>
          <a:noFill/>
        </p:spPr>
        <p:txBody>
          <a:bodyPr wrap="none" lIns="91440" tIns="45720" rIns="91440" bIns="45720">
            <a:spAutoFit/>
          </a:bodyPr>
          <a:lstStyle/>
          <a:p>
            <a:r>
              <a:rPr lang="en-US" sz="4800" b="1" spc="50" dirty="0" smtClean="0">
                <a:ln w="12700" cmpd="sng">
                  <a:solidFill>
                    <a:schemeClr val="accent6">
                      <a:satMod val="120000"/>
                      <a:shade val="80000"/>
                    </a:schemeClr>
                  </a:solidFill>
                  <a:prstDash val="solid"/>
                </a:ln>
                <a:solidFill>
                  <a:schemeClr val="accent2">
                    <a:lumMod val="20000"/>
                    <a:lumOff val="80000"/>
                  </a:schemeClr>
                </a:solidFill>
                <a:effectLst>
                  <a:glow rad="53100">
                    <a:schemeClr val="accent6">
                      <a:satMod val="180000"/>
                      <a:alpha val="30000"/>
                    </a:schemeClr>
                  </a:glow>
                  <a:outerShdw blurRad="38100" dist="38100" dir="2700000" algn="tl">
                    <a:srgbClr val="000000">
                      <a:alpha val="43137"/>
                    </a:srgbClr>
                  </a:outerShdw>
                </a:effectLst>
                <a:latin typeface="Times New Roman" pitchFamily="18" charset="0"/>
                <a:cs typeface="Times New Roman" pitchFamily="18" charset="0"/>
              </a:rPr>
              <a:t>DIGITAL STORY TELLING</a:t>
            </a:r>
            <a:endParaRPr lang="en-US" sz="4800" b="1" spc="50" dirty="0">
              <a:ln w="12700" cmpd="sng">
                <a:solidFill>
                  <a:schemeClr val="accent6">
                    <a:satMod val="120000"/>
                    <a:shade val="80000"/>
                  </a:schemeClr>
                </a:solidFill>
                <a:prstDash val="solid"/>
              </a:ln>
              <a:solidFill>
                <a:schemeClr val="accent2">
                  <a:lumMod val="20000"/>
                  <a:lumOff val="80000"/>
                </a:schemeClr>
              </a:solidFill>
              <a:effectLst>
                <a:glow rad="53100">
                  <a:schemeClr val="accent6">
                    <a:satMod val="180000"/>
                    <a:alpha val="30000"/>
                  </a:schemeClr>
                </a:glow>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Box 7"/>
          <p:cNvSpPr txBox="1"/>
          <p:nvPr/>
        </p:nvSpPr>
        <p:spPr>
          <a:xfrm>
            <a:off x="0" y="1219200"/>
            <a:ext cx="9144000" cy="3539430"/>
          </a:xfrm>
          <a:prstGeom prst="rect">
            <a:avLst/>
          </a:prstGeom>
          <a:noFill/>
        </p:spPr>
        <p:txBody>
          <a:bodyPr wrap="square" rtlCol="0">
            <a:spAutoFit/>
          </a:bodyPr>
          <a:lstStyle/>
          <a:p>
            <a:r>
              <a:rPr lang="en-US" sz="3200" dirty="0" smtClean="0">
                <a:latin typeface="Times New Roman" pitchFamily="18" charset="0"/>
                <a:cs typeface="Times New Roman" pitchFamily="18" charset="0"/>
              </a:rPr>
              <a:t>			</a:t>
            </a:r>
            <a:r>
              <a:rPr lang="en-US" sz="3200" dirty="0" smtClean="0">
                <a:effectLst>
                  <a:outerShdw blurRad="38100" dist="38100" dir="2700000" algn="tl">
                    <a:srgbClr val="000000">
                      <a:alpha val="43137"/>
                    </a:srgbClr>
                  </a:outerShdw>
                </a:effectLst>
                <a:latin typeface="Times New Roman" pitchFamily="18" charset="0"/>
                <a:cs typeface="Times New Roman" pitchFamily="18" charset="0"/>
              </a:rPr>
              <a:t>It refers to the use of digital tools and techniques to tell stories. It combines elements of narrative, multimedia and technology to create engaging and interactive storytelling experiences. It often involves scripting a story, creating visuals, incorporating audio elements and using digital platforms to share the final product.</a:t>
            </a:r>
            <a:endParaRPr lang="en-US" sz="3200" dirty="0">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Digital Story Telling .aac">
            <a:hlinkClick r:id="" action="ppaction://media"/>
          </p:cNvPr>
          <p:cNvPicPr>
            <a:picLocks noRot="1" noChangeAspect="1"/>
          </p:cNvPicPr>
          <p:nvPr>
            <a:audioFile r:link="rId1"/>
          </p:nvPr>
        </p:nvPicPr>
        <p:blipFill>
          <a:blip r:embed="rId3"/>
          <a:stretch>
            <a:fillRect/>
          </a:stretch>
        </p:blipFill>
        <p:spPr>
          <a:xfrm>
            <a:off x="2362200" y="5029200"/>
            <a:ext cx="1371600" cy="1371600"/>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4293162" cy="1446550"/>
          </a:xfrm>
          <a:prstGeom prst="rect">
            <a:avLst/>
          </a:prstGeom>
          <a:noFill/>
        </p:spPr>
        <p:txBody>
          <a:bodyPr wrap="none" lIns="91440" tIns="45720" rIns="91440" bIns="45720">
            <a:spAutoFit/>
          </a:bodyPr>
          <a:lstStyle/>
          <a:p>
            <a:pPr algn="ctr"/>
            <a:r>
              <a:rPr lang="en-US" sz="4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rPr>
              <a:t>COMPONENTS</a:t>
            </a:r>
          </a:p>
          <a:p>
            <a:pPr algn="ctr"/>
            <a:endParaRPr lang="en-US" sz="4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pitchFamily="18" charset="0"/>
              <a:cs typeface="Times New Roman" pitchFamily="18" charset="0"/>
            </a:endParaRPr>
          </a:p>
        </p:txBody>
      </p:sp>
      <p:sp>
        <p:nvSpPr>
          <p:cNvPr id="3" name="Rectangle 2"/>
          <p:cNvSpPr/>
          <p:nvPr/>
        </p:nvSpPr>
        <p:spPr>
          <a:xfrm>
            <a:off x="0" y="1371600"/>
            <a:ext cx="9144000" cy="4708981"/>
          </a:xfrm>
          <a:prstGeom prst="rect">
            <a:avLst/>
          </a:prstGeom>
          <a:noFill/>
        </p:spPr>
        <p:txBody>
          <a:bodyPr wrap="square" lIns="91440" tIns="45720" rIns="91440" bIns="45720">
            <a:spAutoFit/>
          </a:bodyPr>
          <a:lstStyle/>
          <a:p>
            <a:r>
              <a:rPr lang="en-US" sz="3600" cap="none" spc="50" dirty="0" smtClean="0">
                <a:ln w="13500">
                  <a:solidFill>
                    <a:schemeClr val="accent1">
                      <a:shade val="2500"/>
                      <a:alpha val="6500"/>
                    </a:schemeClr>
                  </a:solidFill>
                  <a:prstDash val="solid"/>
                </a:ln>
                <a:solidFill>
                  <a:schemeClr val="bg1">
                    <a:lumMod val="95000"/>
                    <a:lumOff val="5000"/>
                  </a:schemeClr>
                </a:solidFill>
                <a:effectLst>
                  <a:innerShdw blurRad="50900" dist="38500" dir="13500000">
                    <a:srgbClr val="000000">
                      <a:alpha val="60000"/>
                    </a:srgbClr>
                  </a:innerShdw>
                </a:effectLst>
                <a:latin typeface="Times New Roman" pitchFamily="18" charset="0"/>
                <a:cs typeface="Times New Roman" pitchFamily="18" charset="0"/>
              </a:rPr>
              <a:t>Multimedia Elements:</a:t>
            </a:r>
          </a:p>
          <a:p>
            <a:r>
              <a:rPr lang="en-US" sz="36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		      </a:t>
            </a:r>
            <a:r>
              <a:rPr lang="en-US"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Images, Video, Sound and text are used to convey the narrative.</a:t>
            </a:r>
          </a:p>
          <a:p>
            <a:r>
              <a:rPr lang="en-US" sz="3600" cap="none" spc="50" dirty="0" smtClean="0">
                <a:ln w="13500">
                  <a:solidFill>
                    <a:schemeClr val="accent1">
                      <a:shade val="2500"/>
                      <a:alpha val="6500"/>
                    </a:schemeClr>
                  </a:solidFill>
                  <a:prstDash val="solid"/>
                </a:ln>
                <a:solidFill>
                  <a:schemeClr val="bg1">
                    <a:lumMod val="95000"/>
                    <a:lumOff val="5000"/>
                  </a:schemeClr>
                </a:solidFill>
                <a:effectLst>
                  <a:innerShdw blurRad="50900" dist="38500" dir="13500000">
                    <a:srgbClr val="000000">
                      <a:alpha val="60000"/>
                    </a:srgbClr>
                  </a:innerShdw>
                </a:effectLst>
                <a:latin typeface="Times New Roman" pitchFamily="18" charset="0"/>
                <a:cs typeface="Times New Roman" pitchFamily="18" charset="0"/>
              </a:rPr>
              <a:t>Narration:</a:t>
            </a:r>
          </a:p>
          <a:p>
            <a:r>
              <a:rPr lang="en-US"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rPr>
              <a:t>The story is often accompanied by spoken narration or text, guiding the audience through the narrative.</a:t>
            </a:r>
          </a:p>
          <a:p>
            <a:endParaRPr lang="en-US"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endParaRPr>
          </a:p>
          <a:p>
            <a:endParaRPr lang="en-US" sz="3200" b="1" cap="none"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2514600" cy="769441"/>
          </a:xfrm>
          <a:prstGeom prst="rect">
            <a:avLst/>
          </a:prstGeom>
          <a:noFill/>
        </p:spPr>
        <p:txBody>
          <a:bodyPr wrap="square" lIns="91440" tIns="45720" rIns="91440" bIns="45720">
            <a:spAutoFit/>
          </a:bodyPr>
          <a:lstStyle/>
          <a:p>
            <a:pPr algn="ctr"/>
            <a:r>
              <a:rPr lang="en-US" sz="4400" b="1" spc="50" dirty="0" smtClean="0">
                <a:ln w="12700" cmpd="sng">
                  <a:solidFill>
                    <a:schemeClr val="accent6">
                      <a:satMod val="120000"/>
                      <a:shade val="80000"/>
                    </a:schemeClr>
                  </a:solidFill>
                  <a:prstDash val="solid"/>
                </a:ln>
                <a:solidFill>
                  <a:schemeClr val="accent2">
                    <a:lumMod val="20000"/>
                    <a:lumOff val="80000"/>
                  </a:schemeClr>
                </a:solidFill>
                <a:effectLst>
                  <a:glow rad="53100">
                    <a:schemeClr val="accent6">
                      <a:satMod val="180000"/>
                      <a:alpha val="30000"/>
                    </a:schemeClr>
                  </a:glow>
                </a:effectLst>
                <a:latin typeface="Times New Roman" pitchFamily="18" charset="0"/>
                <a:cs typeface="Times New Roman" pitchFamily="18" charset="0"/>
              </a:rPr>
              <a:t>Process:</a:t>
            </a:r>
            <a:endParaRPr lang="en-US" sz="4400" b="1" cap="none" spc="50" dirty="0">
              <a:ln w="12700" cmpd="sng">
                <a:solidFill>
                  <a:schemeClr val="accent6">
                    <a:satMod val="120000"/>
                    <a:shade val="80000"/>
                  </a:schemeClr>
                </a:solidFill>
                <a:prstDash val="solid"/>
              </a:ln>
              <a:solidFill>
                <a:schemeClr val="accent2">
                  <a:lumMod val="20000"/>
                  <a:lumOff val="80000"/>
                </a:schemeClr>
              </a:solidFill>
              <a:effectLst>
                <a:glow rad="53100">
                  <a:schemeClr val="accent6">
                    <a:satMod val="180000"/>
                    <a:alpha val="30000"/>
                  </a:schemeClr>
                </a:glow>
              </a:effectLst>
              <a:latin typeface="Times New Roman" pitchFamily="18" charset="0"/>
              <a:cs typeface="Times New Roman" pitchFamily="18" charset="0"/>
            </a:endParaRPr>
          </a:p>
        </p:txBody>
      </p:sp>
      <p:sp>
        <p:nvSpPr>
          <p:cNvPr id="5" name="TextBox 4"/>
          <p:cNvSpPr txBox="1"/>
          <p:nvPr/>
        </p:nvSpPr>
        <p:spPr>
          <a:xfrm>
            <a:off x="0" y="914400"/>
            <a:ext cx="9144000" cy="4893647"/>
          </a:xfrm>
          <a:prstGeom prst="rect">
            <a:avLst/>
          </a:prstGeom>
          <a:noFill/>
        </p:spPr>
        <p:txBody>
          <a:bodyPr wrap="square" rtlCol="0">
            <a:spAutoFit/>
          </a:bodyPr>
          <a:lstStyle/>
          <a:p>
            <a:pPr>
              <a:buFont typeface="Wingdings" pitchFamily="2" charset="2"/>
              <a:buChar char="q"/>
            </a:pPr>
            <a:r>
              <a:rPr lang="en-US" sz="3200" dirty="0" smtClean="0">
                <a:latin typeface="Times New Roman" pitchFamily="18" charset="0"/>
                <a:cs typeface="Times New Roman" pitchFamily="18" charset="0"/>
              </a:rPr>
              <a:t> </a:t>
            </a:r>
            <a:r>
              <a:rPr lang="en-US" sz="2800" b="1" dirty="0" smtClean="0">
                <a:solidFill>
                  <a:schemeClr val="bg1">
                    <a:lumMod val="95000"/>
                    <a:lumOff val="5000"/>
                  </a:schemeClr>
                </a:solidFill>
                <a:latin typeface="Times New Roman" pitchFamily="18" charset="0"/>
                <a:cs typeface="Times New Roman" pitchFamily="18" charset="0"/>
              </a:rPr>
              <a:t>Scripting and planning : </a:t>
            </a:r>
            <a:r>
              <a:rPr lang="en-US" sz="2800" dirty="0" smtClean="0">
                <a:latin typeface="Times New Roman" pitchFamily="18" charset="0"/>
                <a:cs typeface="Times New Roman" pitchFamily="18" charset="0"/>
              </a:rPr>
              <a:t>Developing a script that outlines the storyline, dialogue and sequence of events.</a:t>
            </a:r>
            <a:endParaRPr lang="en-US" sz="2800" b="1" dirty="0" smtClean="0">
              <a:solidFill>
                <a:schemeClr val="bg1">
                  <a:lumMod val="95000"/>
                  <a:lumOff val="5000"/>
                </a:schemeClr>
              </a:solidFill>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Media Compilation: </a:t>
            </a:r>
            <a:r>
              <a:rPr lang="en-US" sz="2800" dirty="0" smtClean="0">
                <a:latin typeface="Times New Roman" pitchFamily="18" charset="0"/>
                <a:cs typeface="Times New Roman" pitchFamily="18" charset="0"/>
              </a:rPr>
              <a:t>Gathering relevant multimedia elements to support the story</a:t>
            </a:r>
          </a:p>
          <a:p>
            <a:pPr>
              <a:buFont typeface="Wingdings" pitchFamily="2" charset="2"/>
              <a:buChar char="q"/>
            </a:pPr>
            <a:r>
              <a:rPr lang="en-US" sz="2800" dirty="0" smtClean="0">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Story Construction: </a:t>
            </a:r>
            <a:r>
              <a:rPr lang="en-US" sz="2800" dirty="0" smtClean="0">
                <a:latin typeface="Times New Roman" pitchFamily="18" charset="0"/>
                <a:cs typeface="Times New Roman" pitchFamily="18" charset="0"/>
              </a:rPr>
              <a:t>Arranging and editing the media components to create a cohesive narrative.</a:t>
            </a:r>
          </a:p>
          <a:p>
            <a:pPr>
              <a:buFont typeface="Wingdings" pitchFamily="2" charset="2"/>
              <a:buChar char="q"/>
            </a:pPr>
            <a:r>
              <a:rPr lang="en-US" sz="2800" dirty="0" smtClean="0">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Enhancement and Interactivity: </a:t>
            </a:r>
            <a:r>
              <a:rPr lang="en-US" sz="2800" dirty="0" smtClean="0">
                <a:latin typeface="Times New Roman" pitchFamily="18" charset="0"/>
                <a:cs typeface="Times New Roman" pitchFamily="18" charset="0"/>
              </a:rPr>
              <a:t>Adding effects, sound and interactive elements to enhance the storytelling experience.</a:t>
            </a:r>
          </a:p>
          <a:p>
            <a:pPr>
              <a:buFont typeface="Wingdings" pitchFamily="2" charset="2"/>
              <a:buChar char="q"/>
            </a:pPr>
            <a:r>
              <a:rPr lang="en-US" sz="2800" dirty="0" smtClean="0">
                <a:latin typeface="Times New Roman" pitchFamily="18" charset="0"/>
                <a:cs typeface="Times New Roman" pitchFamily="18" charset="0"/>
              </a:rPr>
              <a:t> </a:t>
            </a:r>
            <a:r>
              <a:rPr lang="en-US" sz="2800" b="1" dirty="0" smtClean="0">
                <a:solidFill>
                  <a:schemeClr val="bg1"/>
                </a:solidFill>
                <a:latin typeface="Times New Roman" pitchFamily="18" charset="0"/>
                <a:cs typeface="Times New Roman" pitchFamily="18" charset="0"/>
              </a:rPr>
              <a:t>Review and Publishing: </a:t>
            </a:r>
            <a:r>
              <a:rPr lang="en-US" sz="2800" dirty="0" smtClean="0">
                <a:latin typeface="Times New Roman" pitchFamily="18" charset="0"/>
                <a:cs typeface="Times New Roman" pitchFamily="18" charset="0"/>
              </a:rPr>
              <a:t>Reviewing the story and sharing it through various digital platforms.</a:t>
            </a:r>
          </a:p>
        </p:txBody>
      </p:sp>
    </p:spTree>
  </p:cSld>
  <p:clrMapOvr>
    <a:masterClrMapping/>
  </p:clrMapOvr>
  <p:transition>
    <p:wedg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creenrecorder-2023-11-17-17-51-08-748[1].mp4">
            <a:hlinkClick r:id="" action="ppaction://media"/>
          </p:cNvPr>
          <p:cNvPicPr>
            <a:picLocks noRot="1" noChangeAspect="1"/>
          </p:cNvPicPr>
          <p:nvPr>
            <a:videoFile r:link="rId1"/>
          </p:nvPr>
        </p:nvPicPr>
        <p:blipFill>
          <a:blip r:embed="rId3"/>
          <a:stretch>
            <a:fillRect/>
          </a:stretch>
        </p:blipFill>
        <p:spPr>
          <a:xfrm>
            <a:off x="609600" y="1752600"/>
            <a:ext cx="7467600" cy="3124200"/>
          </a:xfrm>
          <a:prstGeom prst="rect">
            <a:avLst/>
          </a:prstGeom>
        </p:spPr>
      </p:pic>
      <p:sp>
        <p:nvSpPr>
          <p:cNvPr id="4" name="Rectangle 3"/>
          <p:cNvSpPr/>
          <p:nvPr/>
        </p:nvSpPr>
        <p:spPr>
          <a:xfrm>
            <a:off x="304800" y="304800"/>
            <a:ext cx="7624652" cy="769441"/>
          </a:xfrm>
          <a:prstGeom prst="rect">
            <a:avLst/>
          </a:prstGeom>
          <a:noFill/>
        </p:spPr>
        <p:txBody>
          <a:bodyPr wrap="none" lIns="91440" tIns="45720" rIns="91440" bIns="45720">
            <a:spAutoFit/>
          </a:bodyPr>
          <a:lstStyle/>
          <a:p>
            <a:pPr algn="ctr"/>
            <a:r>
              <a:rPr lang="en-US" sz="4400" b="1"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DIGITAL  STORY TELLING:</a:t>
            </a:r>
            <a:endParaRPr lang="en-US" sz="44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5" name="TextBox 4"/>
          <p:cNvSpPr txBox="1"/>
          <p:nvPr/>
        </p:nvSpPr>
        <p:spPr>
          <a:xfrm>
            <a:off x="762000" y="5181600"/>
            <a:ext cx="8610600" cy="1077218"/>
          </a:xfrm>
          <a:prstGeom prst="rect">
            <a:avLst/>
          </a:prstGeom>
          <a:noFill/>
        </p:spPr>
        <p:txBody>
          <a:bodyPr wrap="square" rtlCol="0">
            <a:spAutoFit/>
          </a:bodyPr>
          <a:lstStyle/>
          <a:p>
            <a:r>
              <a:rPr lang="en-US" sz="3200" dirty="0" smtClean="0">
                <a:solidFill>
                  <a:schemeClr val="tx1">
                    <a:lumMod val="95000"/>
                  </a:schemeClr>
                </a:solidFill>
                <a:latin typeface="Times New Roman" pitchFamily="18" charset="0"/>
                <a:cs typeface="Times New Roman" pitchFamily="18" charset="0"/>
                <a:hlinkClick r:id="rId4"/>
              </a:rPr>
              <a:t>https://youtu.be/A_fU-f8E1CU?si=MRwg24Mj1mU0sbfN</a:t>
            </a:r>
            <a:endParaRPr lang="en-US" sz="3200" dirty="0">
              <a:solidFill>
                <a:schemeClr val="tx1">
                  <a:lumMod val="95000"/>
                </a:schemeClr>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1446550"/>
          </a:xfrm>
          <a:prstGeom prst="rect">
            <a:avLst/>
          </a:prstGeom>
          <a:noFill/>
        </p:spPr>
        <p:txBody>
          <a:bodyPr wrap="square" lIns="91440" tIns="45720" rIns="91440" bIns="45720">
            <a:spAutoFit/>
          </a:bodyPr>
          <a:lstStyle/>
          <a:p>
            <a:r>
              <a:rPr lang="en-US" sz="4400" b="1" cap="none" spc="0" dirty="0" smtClean="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rPr>
              <a:t>Scripting and Steps in digital story telling:</a:t>
            </a:r>
            <a:endParaRPr lang="en-US" sz="4400" b="1" cap="none" spc="0" dirty="0">
              <a:ln w="18000">
                <a:solidFill>
                  <a:schemeClr val="accent2">
                    <a:satMod val="140000"/>
                  </a:schemeClr>
                </a:solidFill>
                <a:prstDash val="solid"/>
                <a:miter lim="800000"/>
              </a:ln>
              <a:solidFill>
                <a:schemeClr val="accent2">
                  <a:lumMod val="20000"/>
                  <a:lumOff val="80000"/>
                </a:schemeClr>
              </a:solidFill>
              <a:effectLst>
                <a:outerShdw blurRad="25500" dist="23000" dir="7020000" algn="tl">
                  <a:srgbClr val="000000">
                    <a:alpha val="50000"/>
                  </a:srgbClr>
                </a:outerShdw>
              </a:effectLst>
              <a:latin typeface="Times New Roman" pitchFamily="18" charset="0"/>
              <a:cs typeface="Times New Roman" pitchFamily="18" charset="0"/>
            </a:endParaRPr>
          </a:p>
        </p:txBody>
      </p:sp>
      <p:sp>
        <p:nvSpPr>
          <p:cNvPr id="3" name="TextBox 2"/>
          <p:cNvSpPr txBox="1"/>
          <p:nvPr/>
        </p:nvSpPr>
        <p:spPr>
          <a:xfrm>
            <a:off x="0" y="1981200"/>
            <a:ext cx="9144000" cy="3539430"/>
          </a:xfrm>
          <a:prstGeom prst="rect">
            <a:avLst/>
          </a:prstGeom>
          <a:noFill/>
        </p:spPr>
        <p:txBody>
          <a:bodyPr wrap="square" rtlCol="0">
            <a:spAutoFit/>
          </a:bodyPr>
          <a:lstStyle/>
          <a:p>
            <a:r>
              <a:rPr lang="en-US" sz="3200" dirty="0" smtClean="0">
                <a:latin typeface="Times New Roman" pitchFamily="18" charset="0"/>
                <a:cs typeface="Times New Roman" pitchFamily="18" charset="0"/>
              </a:rPr>
              <a:t>		Scripting is a crucial step in digital storytelling. It involves planning the narrative, organizing content and outlining the sequence of events. The steps generally include concept development, creating a story board, writing a script, organizing media elements, recording narration and editing the final story. </a:t>
            </a:r>
            <a:endParaRPr lang="en-US" sz="32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228600"/>
            <a:ext cx="9144000" cy="707886"/>
          </a:xfrm>
          <a:prstGeom prst="rect">
            <a:avLst/>
          </a:prstGeom>
          <a:noFill/>
        </p:spPr>
        <p:txBody>
          <a:bodyPr wrap="square" rtlCol="0">
            <a:spAutoFit/>
          </a:bodyPr>
          <a:lstStyle/>
          <a:p>
            <a:r>
              <a:rPr lang="en-US" sz="4000" b="1" dirty="0" smtClean="0">
                <a:solidFill>
                  <a:schemeClr val="accent2">
                    <a:lumMod val="60000"/>
                    <a:lumOff val="40000"/>
                  </a:schemeClr>
                </a:solidFill>
                <a:latin typeface="Times New Roman" pitchFamily="18" charset="0"/>
                <a:cs typeface="Times New Roman" pitchFamily="18" charset="0"/>
              </a:rPr>
              <a:t>The Steps Involved in Scripting:</a:t>
            </a:r>
            <a:endParaRPr lang="en-US" sz="4000" b="1" dirty="0">
              <a:solidFill>
                <a:schemeClr val="accent2">
                  <a:lumMod val="60000"/>
                  <a:lumOff val="40000"/>
                </a:schemeClr>
              </a:solidFill>
              <a:latin typeface="Times New Roman" pitchFamily="18" charset="0"/>
              <a:cs typeface="Times New Roman" pitchFamily="18" charset="0"/>
            </a:endParaRPr>
          </a:p>
        </p:txBody>
      </p:sp>
      <p:sp>
        <p:nvSpPr>
          <p:cNvPr id="4" name="TextBox 3"/>
          <p:cNvSpPr txBox="1"/>
          <p:nvPr/>
        </p:nvSpPr>
        <p:spPr>
          <a:xfrm>
            <a:off x="0" y="1295400"/>
            <a:ext cx="9144000" cy="5078313"/>
          </a:xfrm>
          <a:prstGeom prst="rect">
            <a:avLst/>
          </a:prstGeom>
          <a:noFill/>
        </p:spPr>
        <p:txBody>
          <a:bodyPr wrap="square" rtlCol="0">
            <a:spAutoFit/>
          </a:bodyPr>
          <a:lstStyle/>
          <a:p>
            <a:pPr>
              <a:buFont typeface="Wingdings" pitchFamily="2" charset="2"/>
              <a:buChar char="Ø"/>
            </a:pPr>
            <a:r>
              <a:rPr lang="en-US" sz="3600" dirty="0" smtClean="0">
                <a:latin typeface="Times New Roman" pitchFamily="18" charset="0"/>
                <a:cs typeface="Times New Roman" pitchFamily="18" charset="0"/>
              </a:rPr>
              <a:t> Conceptualization</a:t>
            </a:r>
          </a:p>
          <a:p>
            <a:pPr>
              <a:buFont typeface="Wingdings" pitchFamily="2" charset="2"/>
              <a:buChar char="Ø"/>
            </a:pPr>
            <a:r>
              <a:rPr lang="en-US" sz="3600" dirty="0" smtClean="0">
                <a:latin typeface="Times New Roman" pitchFamily="18" charset="0"/>
                <a:cs typeface="Times New Roman" pitchFamily="18" charset="0"/>
              </a:rPr>
              <a:t> Story Structure</a:t>
            </a:r>
          </a:p>
          <a:p>
            <a:pPr>
              <a:buFont typeface="Wingdings" pitchFamily="2" charset="2"/>
              <a:buChar char="Ø"/>
            </a:pPr>
            <a:r>
              <a:rPr lang="en-US" sz="3600" dirty="0" smtClean="0">
                <a:latin typeface="Times New Roman" pitchFamily="18" charset="0"/>
                <a:cs typeface="Times New Roman" pitchFamily="18" charset="0"/>
              </a:rPr>
              <a:t> Script Writing </a:t>
            </a:r>
          </a:p>
          <a:p>
            <a:pPr>
              <a:buFont typeface="Wingdings" pitchFamily="2" charset="2"/>
              <a:buChar char="Ø"/>
            </a:pPr>
            <a:r>
              <a:rPr lang="en-US" sz="3600" dirty="0" smtClean="0">
                <a:latin typeface="Times New Roman" pitchFamily="18" charset="0"/>
                <a:cs typeface="Times New Roman" pitchFamily="18" charset="0"/>
              </a:rPr>
              <a:t> Length and Timing</a:t>
            </a:r>
          </a:p>
          <a:p>
            <a:pPr>
              <a:buFont typeface="Wingdings" pitchFamily="2" charset="2"/>
              <a:buChar char="Ø"/>
            </a:pPr>
            <a:r>
              <a:rPr lang="en-US" sz="3600" dirty="0" smtClean="0">
                <a:latin typeface="Times New Roman" pitchFamily="18" charset="0"/>
                <a:cs typeface="Times New Roman" pitchFamily="18" charset="0"/>
              </a:rPr>
              <a:t> Iteration and revision</a:t>
            </a:r>
          </a:p>
          <a:p>
            <a:pPr>
              <a:buFont typeface="Wingdings" pitchFamily="2" charset="2"/>
              <a:buChar char="Ø"/>
            </a:pPr>
            <a:r>
              <a:rPr lang="en-US" sz="3600" dirty="0" smtClean="0">
                <a:latin typeface="Times New Roman" pitchFamily="18" charset="0"/>
                <a:cs typeface="Times New Roman" pitchFamily="18" charset="0"/>
              </a:rPr>
              <a:t> Alignment with Multimedia Element </a:t>
            </a:r>
          </a:p>
          <a:p>
            <a:pPr>
              <a:buFont typeface="Wingdings" pitchFamily="2" charset="2"/>
              <a:buChar char="Ø"/>
            </a:pPr>
            <a:r>
              <a:rPr lang="en-US" sz="3600" dirty="0" smtClean="0">
                <a:latin typeface="Times New Roman" pitchFamily="18" charset="0"/>
                <a:cs typeface="Times New Roman" pitchFamily="18" charset="0"/>
              </a:rPr>
              <a:t> Voiceover (or) Narration</a:t>
            </a:r>
          </a:p>
          <a:p>
            <a:pPr>
              <a:buFont typeface="Wingdings" pitchFamily="2" charset="2"/>
              <a:buChar char="Ø"/>
            </a:pPr>
            <a:r>
              <a:rPr lang="en-US" sz="3600" dirty="0" smtClean="0">
                <a:latin typeface="Times New Roman" pitchFamily="18" charset="0"/>
                <a:cs typeface="Times New Roman" pitchFamily="18" charset="0"/>
              </a:rPr>
              <a:t> Adaptation to platform (or) Medium</a:t>
            </a:r>
          </a:p>
          <a:p>
            <a:pPr>
              <a:buFont typeface="Wingdings" pitchFamily="2" charset="2"/>
              <a:buChar char="Ø"/>
            </a:pPr>
            <a:r>
              <a:rPr lang="en-US" sz="3600" dirty="0" smtClean="0">
                <a:latin typeface="Times New Roman" pitchFamily="18" charset="0"/>
                <a:cs typeface="Times New Roman" pitchFamily="18" charset="0"/>
              </a:rPr>
              <a:t> Testing and Feedback</a:t>
            </a:r>
            <a:endParaRPr lang="en-US" sz="36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theme/theme1.xml><?xml version="1.0" encoding="utf-8"?>
<a:theme xmlns:a="http://schemas.openxmlformats.org/drawingml/2006/main" name="Techn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329</TotalTime>
  <Words>508</Words>
  <Application>Microsoft Office PowerPoint</Application>
  <PresentationFormat>On-screen Show (4:3)</PresentationFormat>
  <Paragraphs>100</Paragraphs>
  <Slides>18</Slides>
  <Notes>0</Notes>
  <HiddenSlides>0</HiddenSlides>
  <MMClips>3</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Technic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41</cp:revision>
  <dcterms:created xsi:type="dcterms:W3CDTF">2023-11-16T12:08:37Z</dcterms:created>
  <dcterms:modified xsi:type="dcterms:W3CDTF">2023-11-17T12:57:53Z</dcterms:modified>
</cp:coreProperties>
</file>