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70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5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c0f3dd5f45c275d/Desktop/Employee%20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data.csv]Employee data!PivotTable1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data'!$B$3:$B$4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'Employee data'!$A$5:$A$15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data'!$B$5:$B$15</c:f>
              <c:numCache>
                <c:formatCode>General</c:formatCode>
                <c:ptCount val="10"/>
                <c:pt idx="0">
                  <c:v>12</c:v>
                </c:pt>
                <c:pt idx="1">
                  <c:v>15</c:v>
                </c:pt>
                <c:pt idx="2">
                  <c:v>10</c:v>
                </c:pt>
                <c:pt idx="3">
                  <c:v>13</c:v>
                </c:pt>
                <c:pt idx="4">
                  <c:v>10</c:v>
                </c:pt>
                <c:pt idx="5">
                  <c:v>12</c:v>
                </c:pt>
                <c:pt idx="6">
                  <c:v>11</c:v>
                </c:pt>
                <c:pt idx="7">
                  <c:v>11</c:v>
                </c:pt>
                <c:pt idx="8">
                  <c:v>12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9C-40DA-B3AB-ECA56A93529E}"/>
            </c:ext>
          </c:extLst>
        </c:ser>
        <c:ser>
          <c:idx val="1"/>
          <c:order val="1"/>
          <c:tx>
            <c:strRef>
              <c:f>'Employee data'!$C$3:$C$4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data'!$A$5:$A$15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data'!$C$5:$C$15</c:f>
              <c:numCache>
                <c:formatCode>General</c:formatCode>
                <c:ptCount val="10"/>
                <c:pt idx="0">
                  <c:v>84</c:v>
                </c:pt>
                <c:pt idx="1">
                  <c:v>91</c:v>
                </c:pt>
                <c:pt idx="2">
                  <c:v>80</c:v>
                </c:pt>
                <c:pt idx="3">
                  <c:v>86</c:v>
                </c:pt>
                <c:pt idx="4">
                  <c:v>83</c:v>
                </c:pt>
                <c:pt idx="5">
                  <c:v>82</c:v>
                </c:pt>
                <c:pt idx="6">
                  <c:v>82</c:v>
                </c:pt>
                <c:pt idx="7">
                  <c:v>79</c:v>
                </c:pt>
                <c:pt idx="8">
                  <c:v>79</c:v>
                </c:pt>
                <c:pt idx="9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9C-40DA-B3AB-ECA56A93529E}"/>
            </c:ext>
          </c:extLst>
        </c:ser>
        <c:ser>
          <c:idx val="2"/>
          <c:order val="2"/>
          <c:tx>
            <c:strRef>
              <c:f>'Employee data'!$D$3:$D$4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'Employee data'!$A$5:$A$15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data'!$D$5:$D$15</c:f>
              <c:numCache>
                <c:formatCode>General</c:formatCode>
                <c:ptCount val="10"/>
                <c:pt idx="0">
                  <c:v>10</c:v>
                </c:pt>
                <c:pt idx="1">
                  <c:v>8</c:v>
                </c:pt>
                <c:pt idx="2">
                  <c:v>4</c:v>
                </c:pt>
                <c:pt idx="3">
                  <c:v>5</c:v>
                </c:pt>
                <c:pt idx="4">
                  <c:v>2</c:v>
                </c:pt>
                <c:pt idx="5">
                  <c:v>5</c:v>
                </c:pt>
                <c:pt idx="6">
                  <c:v>11</c:v>
                </c:pt>
                <c:pt idx="7">
                  <c:v>4</c:v>
                </c:pt>
                <c:pt idx="8">
                  <c:v>7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49C-40DA-B3AB-ECA56A93529E}"/>
            </c:ext>
          </c:extLst>
        </c:ser>
        <c:ser>
          <c:idx val="3"/>
          <c:order val="3"/>
          <c:tx>
            <c:strRef>
              <c:f>'Employee data'!$E$3:$E$4</c:f>
              <c:strCache>
                <c:ptCount val="1"/>
                <c:pt idx="0">
                  <c:v>PIP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'Employee data'!$A$5:$A$15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data'!$E$5:$E$15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5</c:v>
                </c:pt>
                <c:pt idx="3">
                  <c:v>2</c:v>
                </c:pt>
                <c:pt idx="4">
                  <c:v>5</c:v>
                </c:pt>
                <c:pt idx="5">
                  <c:v>6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49C-40DA-B3AB-ECA56A9352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3753487"/>
        <c:axId val="963749167"/>
      </c:barChart>
      <c:catAx>
        <c:axId val="963753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3749167"/>
        <c:crosses val="autoZero"/>
        <c:auto val="1"/>
        <c:lblAlgn val="ctr"/>
        <c:lblOffset val="100"/>
        <c:noMultiLvlLbl val="0"/>
      </c:catAx>
      <c:valAx>
        <c:axId val="963749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3753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parkavi.R</a:t>
            </a:r>
            <a:endParaRPr lang="en-US" sz="2400" dirty="0"/>
          </a:p>
          <a:p>
            <a:r>
              <a:rPr lang="en-US" sz="2400" dirty="0"/>
              <a:t>REGISTER NO:312216421</a:t>
            </a:r>
          </a:p>
          <a:p>
            <a:r>
              <a:rPr lang="en-US" sz="2400" dirty="0"/>
              <a:t>DEPARTMENT:BCOM CA</a:t>
            </a:r>
          </a:p>
          <a:p>
            <a:r>
              <a:rPr lang="en-US" sz="2400" dirty="0"/>
              <a:t>COLLEGE SHASUN JAIN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15A1-4A5D-33F2-F112-3121E99D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/>
          <a:lstStyle/>
          <a:p>
            <a:r>
              <a:rPr lang="en-US" dirty="0"/>
              <a:t>MODELING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F729B-9B19-93BE-D5AB-0C0AC798F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107996"/>
          </a:xfrm>
        </p:spPr>
        <p:txBody>
          <a:bodyPr/>
          <a:lstStyle/>
          <a:p>
            <a:r>
              <a:rPr lang="en-US" dirty="0"/>
              <a:t>DATA COLLETION</a:t>
            </a:r>
          </a:p>
          <a:p>
            <a:r>
              <a:rPr lang="en-US" dirty="0"/>
              <a:t>FEATURE COLLECTION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PERFORMANCE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3586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7F1DDB9-D2E5-75A6-6ACE-85A3F366DF0B}"/>
              </a:ext>
            </a:extLst>
          </p:cNvPr>
          <p:cNvGraphicFramePr>
            <a:graphicFrameLocks noGrp="1"/>
          </p:cNvGraphicFramePr>
          <p:nvPr/>
        </p:nvGraphicFramePr>
        <p:xfrm>
          <a:off x="609598" y="2311841"/>
          <a:ext cx="10972805" cy="3058230"/>
        </p:xfrm>
        <a:graphic>
          <a:graphicData uri="http://schemas.openxmlformats.org/drawingml/2006/table">
            <a:tbl>
              <a:tblPr/>
              <a:tblGrid>
                <a:gridCol w="950639">
                  <a:extLst>
                    <a:ext uri="{9D8B030D-6E8A-4147-A177-3AD203B41FA5}">
                      <a16:colId xmlns:a16="http://schemas.microsoft.com/office/drawing/2014/main" val="2137904167"/>
                    </a:ext>
                  </a:extLst>
                </a:gridCol>
                <a:gridCol w="849507">
                  <a:extLst>
                    <a:ext uri="{9D8B030D-6E8A-4147-A177-3AD203B41FA5}">
                      <a16:colId xmlns:a16="http://schemas.microsoft.com/office/drawing/2014/main" val="125240175"/>
                    </a:ext>
                  </a:extLst>
                </a:gridCol>
                <a:gridCol w="576451">
                  <a:extLst>
                    <a:ext uri="{9D8B030D-6E8A-4147-A177-3AD203B41FA5}">
                      <a16:colId xmlns:a16="http://schemas.microsoft.com/office/drawing/2014/main" val="2909263636"/>
                    </a:ext>
                  </a:extLst>
                </a:gridCol>
                <a:gridCol w="1011318">
                  <a:extLst>
                    <a:ext uri="{9D8B030D-6E8A-4147-A177-3AD203B41FA5}">
                      <a16:colId xmlns:a16="http://schemas.microsoft.com/office/drawing/2014/main" val="302028308"/>
                    </a:ext>
                  </a:extLst>
                </a:gridCol>
                <a:gridCol w="202264">
                  <a:extLst>
                    <a:ext uri="{9D8B030D-6E8A-4147-A177-3AD203B41FA5}">
                      <a16:colId xmlns:a16="http://schemas.microsoft.com/office/drawing/2014/main" val="837995172"/>
                    </a:ext>
                  </a:extLst>
                </a:gridCol>
                <a:gridCol w="586564">
                  <a:extLst>
                    <a:ext uri="{9D8B030D-6E8A-4147-A177-3AD203B41FA5}">
                      <a16:colId xmlns:a16="http://schemas.microsoft.com/office/drawing/2014/main" val="3737067042"/>
                    </a:ext>
                  </a:extLst>
                </a:gridCol>
                <a:gridCol w="485433">
                  <a:extLst>
                    <a:ext uri="{9D8B030D-6E8A-4147-A177-3AD203B41FA5}">
                      <a16:colId xmlns:a16="http://schemas.microsoft.com/office/drawing/2014/main" val="2721525089"/>
                    </a:ext>
                  </a:extLst>
                </a:gridCol>
                <a:gridCol w="485433">
                  <a:extLst>
                    <a:ext uri="{9D8B030D-6E8A-4147-A177-3AD203B41FA5}">
                      <a16:colId xmlns:a16="http://schemas.microsoft.com/office/drawing/2014/main" val="2928403801"/>
                    </a:ext>
                  </a:extLst>
                </a:gridCol>
                <a:gridCol w="485433">
                  <a:extLst>
                    <a:ext uri="{9D8B030D-6E8A-4147-A177-3AD203B41FA5}">
                      <a16:colId xmlns:a16="http://schemas.microsoft.com/office/drawing/2014/main" val="2490771214"/>
                    </a:ext>
                  </a:extLst>
                </a:gridCol>
                <a:gridCol w="485433">
                  <a:extLst>
                    <a:ext uri="{9D8B030D-6E8A-4147-A177-3AD203B41FA5}">
                      <a16:colId xmlns:a16="http://schemas.microsoft.com/office/drawing/2014/main" val="4214289002"/>
                    </a:ext>
                  </a:extLst>
                </a:gridCol>
                <a:gridCol w="485433">
                  <a:extLst>
                    <a:ext uri="{9D8B030D-6E8A-4147-A177-3AD203B41FA5}">
                      <a16:colId xmlns:a16="http://schemas.microsoft.com/office/drawing/2014/main" val="3948413910"/>
                    </a:ext>
                  </a:extLst>
                </a:gridCol>
                <a:gridCol w="485433">
                  <a:extLst>
                    <a:ext uri="{9D8B030D-6E8A-4147-A177-3AD203B41FA5}">
                      <a16:colId xmlns:a16="http://schemas.microsoft.com/office/drawing/2014/main" val="621329622"/>
                    </a:ext>
                  </a:extLst>
                </a:gridCol>
                <a:gridCol w="485433">
                  <a:extLst>
                    <a:ext uri="{9D8B030D-6E8A-4147-A177-3AD203B41FA5}">
                      <a16:colId xmlns:a16="http://schemas.microsoft.com/office/drawing/2014/main" val="4036364150"/>
                    </a:ext>
                  </a:extLst>
                </a:gridCol>
                <a:gridCol w="485433">
                  <a:extLst>
                    <a:ext uri="{9D8B030D-6E8A-4147-A177-3AD203B41FA5}">
                      <a16:colId xmlns:a16="http://schemas.microsoft.com/office/drawing/2014/main" val="3826436362"/>
                    </a:ext>
                  </a:extLst>
                </a:gridCol>
                <a:gridCol w="485433">
                  <a:extLst>
                    <a:ext uri="{9D8B030D-6E8A-4147-A177-3AD203B41FA5}">
                      <a16:colId xmlns:a16="http://schemas.microsoft.com/office/drawing/2014/main" val="1729796026"/>
                    </a:ext>
                  </a:extLst>
                </a:gridCol>
                <a:gridCol w="485433">
                  <a:extLst>
                    <a:ext uri="{9D8B030D-6E8A-4147-A177-3AD203B41FA5}">
                      <a16:colId xmlns:a16="http://schemas.microsoft.com/office/drawing/2014/main" val="1570371396"/>
                    </a:ext>
                  </a:extLst>
                </a:gridCol>
                <a:gridCol w="485433">
                  <a:extLst>
                    <a:ext uri="{9D8B030D-6E8A-4147-A177-3AD203B41FA5}">
                      <a16:colId xmlns:a16="http://schemas.microsoft.com/office/drawing/2014/main" val="629056622"/>
                    </a:ext>
                  </a:extLst>
                </a:gridCol>
                <a:gridCol w="485433">
                  <a:extLst>
                    <a:ext uri="{9D8B030D-6E8A-4147-A177-3AD203B41FA5}">
                      <a16:colId xmlns:a16="http://schemas.microsoft.com/office/drawing/2014/main" val="508216632"/>
                    </a:ext>
                  </a:extLst>
                </a:gridCol>
                <a:gridCol w="485433">
                  <a:extLst>
                    <a:ext uri="{9D8B030D-6E8A-4147-A177-3AD203B41FA5}">
                      <a16:colId xmlns:a16="http://schemas.microsoft.com/office/drawing/2014/main" val="485915252"/>
                    </a:ext>
                  </a:extLst>
                </a:gridCol>
                <a:gridCol w="485433">
                  <a:extLst>
                    <a:ext uri="{9D8B030D-6E8A-4147-A177-3AD203B41FA5}">
                      <a16:colId xmlns:a16="http://schemas.microsoft.com/office/drawing/2014/main" val="2285072580"/>
                    </a:ext>
                  </a:extLst>
                </a:gridCol>
              </a:tblGrid>
              <a:tr h="14563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GenderCode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(All)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045796"/>
                  </a:ext>
                </a:extLst>
              </a:tr>
              <a:tr h="145630"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398975"/>
                  </a:ext>
                </a:extLst>
              </a:tr>
              <a:tr h="14563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FirstName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Labels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rowSpan="15" gridSpan="4"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rowSpan="15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261088"/>
                  </a:ext>
                </a:extLst>
              </a:tr>
              <a:tr h="14563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Exceeds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Meets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Improvement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4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182083"/>
                  </a:ext>
                </a:extLst>
              </a:tr>
              <a:tr h="14563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4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47531"/>
                  </a:ext>
                </a:extLst>
              </a:tr>
              <a:tr h="14563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CCDR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4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191610"/>
                  </a:ext>
                </a:extLst>
              </a:tr>
              <a:tr h="14563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EW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4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127939"/>
                  </a:ext>
                </a:extLst>
              </a:tr>
              <a:tr h="14563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4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16821"/>
                  </a:ext>
                </a:extLst>
              </a:tr>
              <a:tr h="14563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4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986917"/>
                  </a:ext>
                </a:extLst>
              </a:tr>
              <a:tr h="14563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4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989140"/>
                  </a:ext>
                </a:extLst>
              </a:tr>
              <a:tr h="14563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PYZ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4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101017"/>
                  </a:ext>
                </a:extLst>
              </a:tr>
              <a:tr h="14563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4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453050"/>
                  </a:ext>
                </a:extLst>
              </a:tr>
              <a:tr h="14563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4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922295"/>
                  </a:ext>
                </a:extLst>
              </a:tr>
              <a:tr h="14563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WBL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4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000821"/>
                  </a:ext>
                </a:extLst>
              </a:tr>
              <a:tr h="14563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4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846918"/>
                  </a:ext>
                </a:extLst>
              </a:tr>
              <a:tr h="145630"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4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071033"/>
                  </a:ext>
                </a:extLst>
              </a:tr>
              <a:tr h="145630"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4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606424"/>
                  </a:ext>
                </a:extLst>
              </a:tr>
              <a:tr h="145630"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256068"/>
                  </a:ext>
                </a:extLst>
              </a:tr>
              <a:tr h="145630"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983964"/>
                  </a:ext>
                </a:extLst>
              </a:tr>
              <a:tr h="145630"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6901359"/>
                  </a:ext>
                </a:extLst>
              </a:tr>
              <a:tr h="145630"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514928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93EA9F8-4BF2-6BDC-5937-82EBA1100F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712377"/>
              </p:ext>
            </p:extLst>
          </p:nvPr>
        </p:nvGraphicFramePr>
        <p:xfrm>
          <a:off x="5126600" y="218196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table">
            <a:extLst>
              <a:ext uri="{FF2B5EF4-FFF2-40B4-BE49-F238E27FC236}">
                <a16:creationId xmlns:a16="http://schemas.microsoft.com/office/drawing/2014/main" id="{EFB88206-92BF-EDE7-59DB-D4D459091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00" y="2514600"/>
            <a:ext cx="1828800" cy="24669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9331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ARE PERFORMED WELL COMPARING TO THE REMAING DEPARTMENT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10291128" cy="1978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r>
              <a:rPr lang="en-US" sz="4250" spc="10" dirty="0"/>
              <a:t> :                                           LOW PRODUCTIVITY</a:t>
            </a:r>
            <a:br>
              <a:rPr lang="en-US" sz="4250" spc="10" dirty="0"/>
            </a:br>
            <a:r>
              <a:rPr lang="en-US" sz="4250" spc="10" dirty="0"/>
              <a:t>HIGH ABSENTEEISM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72109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r>
              <a:rPr lang="en-US" sz="4250" spc="-20" dirty="0"/>
              <a:t> EMPLOYEE DATA ANALYSIS:ANALYSIN THE PERFORMANCE OF THE EMPLOYEE BY CONSIDERING VARIOUS FACTOR LIKE GENDER, PERFORMANCE SCORE AND ACHIVEMENT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24788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r>
              <a:rPr lang="en-US" sz="3200" spc="5" dirty="0"/>
              <a:t> MANAGER</a:t>
            </a:r>
            <a:br>
              <a:rPr lang="en-US" sz="3200" spc="5" dirty="0"/>
            </a:br>
            <a:r>
              <a:rPr lang="en-US" sz="3200" spc="5" dirty="0"/>
              <a:t>EMPLOYEES</a:t>
            </a:r>
            <a:br>
              <a:rPr lang="en-US" sz="3200" spc="5" dirty="0"/>
            </a:br>
            <a:r>
              <a:rPr lang="en-US" sz="3200" spc="5" dirty="0"/>
              <a:t>EMPLOYER</a:t>
            </a:r>
            <a:br>
              <a:rPr lang="en-US" sz="3200" spc="5" dirty="0"/>
            </a:br>
            <a:r>
              <a:rPr lang="en-US" sz="3200" spc="5" dirty="0"/>
              <a:t>IT SECTER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lang="en-US" sz="3600" dirty="0"/>
              <a:t> CONDITIONAL FORMATTING,FILTERING,FORMULA,GRAPH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170646"/>
          </a:xfrm>
        </p:spPr>
        <p:txBody>
          <a:bodyPr/>
          <a:lstStyle/>
          <a:p>
            <a:r>
              <a:rPr lang="en-IN" dirty="0"/>
              <a:t>Dataset Description EMPLOYEE –KAGGLE</a:t>
            </a:r>
            <a:br>
              <a:rPr lang="en-IN" dirty="0"/>
            </a:br>
            <a:r>
              <a:rPr lang="en-IN" dirty="0"/>
              <a:t>26 FEATURES</a:t>
            </a:r>
            <a:br>
              <a:rPr lang="en-IN" dirty="0"/>
            </a:br>
            <a:r>
              <a:rPr lang="en-IN" dirty="0"/>
              <a:t>9 FEATURES</a:t>
            </a:r>
            <a:br>
              <a:rPr lang="en-IN" dirty="0"/>
            </a:br>
            <a:r>
              <a:rPr lang="en-IN" dirty="0"/>
              <a:t>NAME TEXT</a:t>
            </a:r>
            <a:br>
              <a:rPr lang="en-IN" dirty="0"/>
            </a:br>
            <a:r>
              <a:rPr lang="en-IN" dirty="0"/>
              <a:t>EMP TYPE</a:t>
            </a:r>
            <a:br>
              <a:rPr lang="en-IN" dirty="0"/>
            </a:br>
            <a:r>
              <a:rPr lang="en-IN" dirty="0"/>
              <a:t>PERFORMANCE LEVEL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39408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r>
              <a:rPr lang="en-US" sz="4250" spc="20" dirty="0"/>
              <a:t> </a:t>
            </a:r>
            <a:br>
              <a:rPr lang="en-US" sz="4250" spc="20" dirty="0"/>
            </a:br>
            <a:br>
              <a:rPr lang="en-US" sz="4250" spc="20" dirty="0"/>
            </a:br>
            <a:r>
              <a:rPr lang="en-US" sz="4250" spc="20" dirty="0"/>
              <a:t>PERFORMANCE LEVEL=IFS(Z8&gt;=5,”VERY HIGH”,Z8&gt;=3,”MED”&lt;TRUE&lt;LOW”)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296</Words>
  <Application>Microsoft Office PowerPoint</Application>
  <PresentationFormat>Widescreen</PresentationFormat>
  <Paragraphs>121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 :                                           LOW PRODUCTIVITY HIGH ABSENTEEISM</vt:lpstr>
      <vt:lpstr>PROJECT OVERVIEW EMPLOYEE DATA ANALYSIS:ANALYSIN THE PERFORMANCE OF THE EMPLOYEE BY CONSIDERING VARIOUS FACTOR LIKE GENDER, PERFORMANCE SCORE AND ACHIVEMENT</vt:lpstr>
      <vt:lpstr>WHO ARE THE END USERS? MANAGER EMPLOYEES EMPLOYER IT SECTER</vt:lpstr>
      <vt:lpstr>OUR SOLUTION AND ITS VALUE PROPOSITION CONDITIONAL FORMATTING,FILTERING,FORMULA,GRAPH</vt:lpstr>
      <vt:lpstr>Dataset Description EMPLOYEE –KAGGLE 26 FEATURES 9 FEATURES NAME TEXT EMP TYPE PERFORMANCE LEVEL</vt:lpstr>
      <vt:lpstr>THE "WOW" IN OUR SOLUTION   PERFORMANCE LEVEL=IFS(Z8&gt;=5,”VERY HIGH”,Z8&gt;=3,”MED”&lt;TRUE&lt;LOW”)</vt:lpstr>
      <vt:lpstr>MODELING </vt:lpstr>
      <vt:lpstr>RESULTS</vt:lpstr>
      <vt:lpstr>Conclusion  THEY ARE PERFORMED WELL COMPARING TO THE REMAING DEPARTMENT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bharkaviraja@outlook.com</cp:lastModifiedBy>
  <cp:revision>14</cp:revision>
  <dcterms:created xsi:type="dcterms:W3CDTF">2024-03-29T15:07:22Z</dcterms:created>
  <dcterms:modified xsi:type="dcterms:W3CDTF">2024-11-14T14:48:26Z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