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72" r:id="rId4"/>
    <p:sldMasterId id="2147483675" r:id="rId5"/>
  </p:sldMasterIdLst>
  <p:notesMasterIdLst>
    <p:notesMasterId r:id="rId26"/>
  </p:notesMasterIdLst>
  <p:sldIdLst>
    <p:sldId id="285" r:id="rId6"/>
    <p:sldId id="295" r:id="rId7"/>
    <p:sldId id="296" r:id="rId8"/>
    <p:sldId id="312" r:id="rId9"/>
    <p:sldId id="314" r:id="rId10"/>
    <p:sldId id="316" r:id="rId11"/>
    <p:sldId id="317" r:id="rId12"/>
    <p:sldId id="321" r:id="rId13"/>
    <p:sldId id="320" r:id="rId14"/>
    <p:sldId id="315" r:id="rId15"/>
    <p:sldId id="304" r:id="rId16"/>
    <p:sldId id="322" r:id="rId17"/>
    <p:sldId id="324" r:id="rId18"/>
    <p:sldId id="306" r:id="rId19"/>
    <p:sldId id="325" r:id="rId20"/>
    <p:sldId id="326" r:id="rId21"/>
    <p:sldId id="327" r:id="rId22"/>
    <p:sldId id="330" r:id="rId23"/>
    <p:sldId id="331" r:id="rId24"/>
    <p:sldId id="332" r:id="rId25"/>
  </p:sldIdLst>
  <p:sldSz cx="9906000" cy="6858000" type="A4"/>
  <p:notesSz cx="6807200" cy="9939338"/>
  <p:embeddedFontLst>
    <p:embeddedFont>
      <p:font typeface="Arial Narrow" panose="020B060602020203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LG EI" panose="020B0500000101010101" pitchFamily="50" charset="-127"/>
      <p:regular r:id="rId36"/>
      <p:bold r:id="rId37"/>
    </p:embeddedFont>
    <p:embeddedFont>
      <p:font typeface="LG스마트체 Bold" panose="020B0600000101010101" pitchFamily="50" charset="-127"/>
      <p:bold r:id="rId38"/>
    </p:embeddedFont>
    <p:embeddedFont>
      <p:font typeface="LG스마트체 Regular" panose="020B0600000101010101" pitchFamily="50" charset="-127"/>
      <p:regular r:id="rId39"/>
    </p:embeddedFont>
    <p:embeddedFont>
      <p:font typeface="LG스마트체 SemiBold" panose="020B0600000101010101" pitchFamily="50" charset="-127"/>
      <p:bold r:id="rId40"/>
    </p:embeddedFont>
    <p:embeddedFont>
      <p:font typeface="LG스마트체2.0 Bold" panose="020B0600000101010101" pitchFamily="50" charset="-127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459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orient="horz" pos="1139" userDrawn="1">
          <p15:clr>
            <a:srgbClr val="A4A3A4"/>
          </p15:clr>
        </p15:guide>
        <p15:guide id="12" orient="horz" pos="3956" userDrawn="1">
          <p15:clr>
            <a:srgbClr val="A4A3A4"/>
          </p15:clr>
        </p15:guide>
        <p15:guide id="13" pos="59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태원/선임연구원/미래기술센터 인공지능(연)ThinQ AI 전략/사업화Task(taewon.jang@lge.com)" initials="장인A전" lastIdx="1" clrIdx="0">
    <p:extLst>
      <p:ext uri="{19B8F6BF-5375-455C-9EA6-DF929625EA0E}">
        <p15:presenceInfo xmlns:p15="http://schemas.microsoft.com/office/powerpoint/2012/main" userId="S-1-5-21-2543426832-1914326140-3112152631-1223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31F"/>
    <a:srgbClr val="507A22"/>
    <a:srgbClr val="689F2C"/>
    <a:srgbClr val="253710"/>
    <a:srgbClr val="7EC135"/>
    <a:srgbClr val="CFE7AF"/>
    <a:srgbClr val="A7D872"/>
    <a:srgbClr val="6BA42C"/>
    <a:srgbClr val="FFFFFF"/>
    <a:srgbClr val="87C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393" autoAdjust="0"/>
  </p:normalViewPr>
  <p:slideViewPr>
    <p:cSldViewPr snapToObjects="1">
      <p:cViewPr varScale="1">
        <p:scale>
          <a:sx n="92" d="100"/>
          <a:sy n="92" d="100"/>
        </p:scale>
        <p:origin x="1484" y="52"/>
      </p:cViewPr>
      <p:guideLst>
        <p:guide orient="horz" pos="459"/>
        <p:guide pos="308"/>
        <p:guide orient="horz" pos="1139"/>
        <p:guide orient="horz" pos="3956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9575" cy="498475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40" y="2"/>
            <a:ext cx="2949575" cy="498475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2CF9C4F1-9DCE-4165-9C2F-AB511A29FCEB}" type="datetimeFigureOut">
              <a:rPr lang="ko-KR" altLang="en-US" smtClean="0"/>
              <a:pPr/>
              <a:t>2023-12-08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40"/>
            <a:ext cx="5445125" cy="3913187"/>
          </a:xfrm>
          <a:prstGeom prst="rect">
            <a:avLst/>
          </a:prstGeom>
        </p:spPr>
        <p:txBody>
          <a:bodyPr vert="horz" lIns="91420" tIns="45710" rIns="91420" bIns="4571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863"/>
            <a:ext cx="2949575" cy="498475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40" y="9440863"/>
            <a:ext cx="2949575" cy="498475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EB623A15-F635-4479-8481-15DFC286C3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43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28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4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5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8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01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5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09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67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9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88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1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0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4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5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7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2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23A15-F635-4479-8481-15DFC286C3F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3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5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9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5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7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vmlDrawing" Target="../drawings/vmlDrawing1.vml"/><Relationship Id="rId1" Type="http://schemas.openxmlformats.org/officeDocument/2006/relationships/theme" Target="../theme/theme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SIPCMContentMarking" descr="{&quot;HashCode&quot;:966751382,&quot;Placement&quot;:&quot;Header&quot;,&quot;Top&quot;:0.0,&quot;Left&quot;:323.954651,&quot;SlideWidth&quot;:780,&quot;SlideHeight&quot;:540}">
            <a:extLst>
              <a:ext uri="{FF2B5EF4-FFF2-40B4-BE49-F238E27FC236}">
                <a16:creationId xmlns:a16="http://schemas.microsoft.com/office/drawing/2014/main" id="{6864D8C8-A7E7-4FE9-BCB5-E7193360020E}"/>
              </a:ext>
            </a:extLst>
          </p:cNvPr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LGE Internal Use Only</a:t>
            </a:r>
            <a:endParaRPr lang="ko-KR" altLang="en-US" sz="1200" dirty="0">
              <a:solidFill>
                <a:srgbClr val="000000"/>
              </a:solidFill>
              <a:latin typeface="Calibri" panose="020F050202020403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66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2pPr>
      <a:lvl3pPr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3pPr>
      <a:lvl4pPr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4pPr>
      <a:lvl5pPr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5pPr>
      <a:lvl6pPr marL="457200"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6pPr>
      <a:lvl7pPr marL="914400"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7pPr>
      <a:lvl8pPr marL="1371600"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8pPr>
      <a:lvl9pPr marL="1828800" algn="l" defTabSz="911225" rtl="0" fontAlgn="base" latinLnBrk="1">
        <a:spcBef>
          <a:spcPct val="0"/>
        </a:spcBef>
        <a:spcAft>
          <a:spcPct val="0"/>
        </a:spcAft>
        <a:tabLst>
          <a:tab pos="342900" algn="l"/>
        </a:tabLst>
        <a:defRPr kumimoji="1" sz="2000" b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1313" indent="-341313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120000"/>
        <a:buFont typeface="Wingdings" pitchFamily="2" charset="2"/>
        <a:buChar char="q"/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144463" indent="-142875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120000"/>
        <a:buChar char="•"/>
        <a:defRPr kumimoji="1" sz="1600">
          <a:solidFill>
            <a:schemeClr val="tx1"/>
          </a:solidFill>
          <a:latin typeface="+mn-lt"/>
          <a:ea typeface="+mn-ea"/>
        </a:defRPr>
      </a:lvl2pPr>
      <a:lvl3pPr marL="298450" indent="-149225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438150" indent="-134938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89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592138" indent="-149225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7500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1049338" indent="-149225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75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1506538" indent="-149225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75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1963738" indent="-149225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75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2420938" indent="-149225" algn="l" defTabSz="911225" rtl="0" fontAlgn="base" latinLnBrk="1">
        <a:lnSpc>
          <a:spcPct val="120000"/>
        </a:lnSpc>
        <a:spcBef>
          <a:spcPct val="0"/>
        </a:spcBef>
        <a:spcAft>
          <a:spcPct val="0"/>
        </a:spcAft>
        <a:buSzPct val="75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629A039C-9DA0-4942-B29D-E500B58C7C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DAE0B971-1108-4E7F-BA07-3B4EEDAC41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966751382,&quot;Placement&quot;:&quot;Header&quot;,&quot;Top&quot;:0.0,&quot;Left&quot;:323.954651,&quot;SlideWidth&quot;:780,&quot;SlideHeight&quot;:540}">
            <a:extLst>
              <a:ext uri="{FF2B5EF4-FFF2-40B4-BE49-F238E27FC236}">
                <a16:creationId xmlns:a16="http://schemas.microsoft.com/office/drawing/2014/main" id="{7704A2FE-4E21-41E4-B7E0-5C6E420A7CF4}"/>
              </a:ext>
            </a:extLst>
          </p:cNvPr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6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www.lg.com/global/business/inquiry-to-buy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11" Type="http://schemas.openxmlformats.org/officeDocument/2006/relationships/image" Target="../media/image5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svg"/><Relationship Id="rId9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2476878" y="3121224"/>
            <a:ext cx="495224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4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Introduction</a:t>
            </a:r>
            <a:endParaRPr lang="ko-KR" altLang="en-US" sz="34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4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고객 지수를 통한 비즈니스 효과</a:t>
            </a:r>
            <a:endParaRPr lang="ko-KR" altLang="en-US" sz="22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6DBF76E-B4BF-4FC0-A689-6DD225517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00" y="1736812"/>
            <a:ext cx="1080000" cy="10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482B660-1652-4E19-8497-2DCFE76F17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391" y="1736812"/>
            <a:ext cx="1080000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D8BB35A-7A70-4B72-96DE-89800AEEE3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9" y="1736812"/>
            <a:ext cx="1080000" cy="108000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B6AE52F6-E901-4109-8F5C-B3C0E15112C6}"/>
              </a:ext>
            </a:extLst>
          </p:cNvPr>
          <p:cNvSpPr/>
          <p:nvPr/>
        </p:nvSpPr>
        <p:spPr bwMode="auto">
          <a:xfrm>
            <a:off x="6709491" y="2951862"/>
            <a:ext cx="2376264" cy="2376264"/>
          </a:xfrm>
          <a:prstGeom prst="ellipse">
            <a:avLst/>
          </a:prstGeom>
          <a:noFill/>
          <a:ln w="762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19CF11-F7BF-40D0-B7F9-EF621F73E205}"/>
              </a:ext>
            </a:extLst>
          </p:cNvPr>
          <p:cNvSpPr/>
          <p:nvPr/>
        </p:nvSpPr>
        <p:spPr bwMode="auto">
          <a:xfrm>
            <a:off x="3764868" y="2951862"/>
            <a:ext cx="2376264" cy="2376264"/>
          </a:xfrm>
          <a:prstGeom prst="ellipse">
            <a:avLst/>
          </a:prstGeom>
          <a:noFill/>
          <a:ln w="762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1A54604-C9BF-4260-B04B-08F8C3C1D20F}"/>
              </a:ext>
            </a:extLst>
          </p:cNvPr>
          <p:cNvSpPr/>
          <p:nvPr/>
        </p:nvSpPr>
        <p:spPr bwMode="auto">
          <a:xfrm>
            <a:off x="820245" y="2951862"/>
            <a:ext cx="2376264" cy="2376264"/>
          </a:xfrm>
          <a:prstGeom prst="ellipse">
            <a:avLst/>
          </a:prstGeom>
          <a:noFill/>
          <a:ln w="762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684BFEC-4DA1-4F4E-A52D-D7B4A9D4111C}"/>
              </a:ext>
            </a:extLst>
          </p:cNvPr>
          <p:cNvSpPr txBox="1"/>
          <p:nvPr/>
        </p:nvSpPr>
        <p:spPr>
          <a:xfrm>
            <a:off x="1063271" y="3754375"/>
            <a:ext cx="1883236" cy="8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선제적인</a:t>
            </a:r>
            <a:endParaRPr lang="en-US" altLang="ko-KR" sz="200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marL="0" lvl="0" indent="0" algn="ctr" defTabSz="914400">
              <a:buNone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이슈 대응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ABF3A11-0EE1-4A56-8D75-E6E5438A4EBA}"/>
              </a:ext>
            </a:extLst>
          </p:cNvPr>
          <p:cNvSpPr txBox="1"/>
          <p:nvPr/>
        </p:nvSpPr>
        <p:spPr>
          <a:xfrm>
            <a:off x="4011382" y="3752894"/>
            <a:ext cx="1883236" cy="8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맞춤형</a:t>
            </a:r>
            <a:endParaRPr lang="en-US" altLang="ko-KR" sz="200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marL="0" lvl="0" indent="0" algn="ctr" defTabSz="914400">
              <a:buNone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서비스 제공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4BB57ABE-7CEC-45FE-BC9D-B5122DF4E72D}"/>
              </a:ext>
            </a:extLst>
          </p:cNvPr>
          <p:cNvSpPr txBox="1"/>
          <p:nvPr/>
        </p:nvSpPr>
        <p:spPr>
          <a:xfrm>
            <a:off x="6959493" y="3718789"/>
            <a:ext cx="1883236" cy="8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비즈니스</a:t>
            </a:r>
            <a:endParaRPr lang="en-US" altLang="ko-KR" sz="200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marL="0" lvl="0" indent="0" algn="ctr" defTabSz="914400">
              <a:buNone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전략 수립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26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영업기회전환지수 배경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734667-C5E6-43F0-B308-459E35B0CE12}"/>
              </a:ext>
            </a:extLst>
          </p:cNvPr>
          <p:cNvSpPr/>
          <p:nvPr/>
        </p:nvSpPr>
        <p:spPr>
          <a:xfrm>
            <a:off x="363894" y="992883"/>
            <a:ext cx="9477107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B2B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마케팅의 목표는 고객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상대로 영업기회를 발굴하는 것이고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통해 지속적인 재매출을 이루어 내는 것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MQL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고객들 중 영업 전환 가능성이 높은 고객을 대상으로 영업 사원을 할당하여 마케팅 진행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408D8F1-F5F0-403B-A446-7346328E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4" y="2096852"/>
            <a:ext cx="8613957" cy="1980220"/>
          </a:xfrm>
          <a:prstGeom prst="rect">
            <a:avLst/>
          </a:prstGeom>
        </p:spPr>
      </p:pic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9556F6EB-7463-41C1-9A1D-72C4A055957F}"/>
              </a:ext>
            </a:extLst>
          </p:cNvPr>
          <p:cNvSpPr/>
          <p:nvPr/>
        </p:nvSpPr>
        <p:spPr bwMode="auto">
          <a:xfrm>
            <a:off x="668524" y="1844824"/>
            <a:ext cx="8424936" cy="324036"/>
          </a:xfrm>
          <a:prstGeom prst="homePlate">
            <a:avLst/>
          </a:prstGeom>
          <a:solidFill>
            <a:srgbClr val="FFFFFF"/>
          </a:solidFill>
          <a:ln w="15875" cap="flat" cmpd="sng" algn="ctr">
            <a:solidFill>
              <a:srgbClr val="9DC3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전자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B2B Marketing Flow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F41D44F-D063-4730-AC9A-6E58C5716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69" y="4184092"/>
            <a:ext cx="7848872" cy="4572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5B7E843-0FC2-4C84-B379-CF10E889A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897" y="4764555"/>
            <a:ext cx="2236514" cy="17967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3B0A04D-5393-4EE9-84C6-E3F4AE5A1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01" y="4767949"/>
            <a:ext cx="2279425" cy="1774172"/>
          </a:xfrm>
          <a:prstGeom prst="rect">
            <a:avLst/>
          </a:prstGeom>
        </p:spPr>
      </p:pic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81FCC3D-28AE-4865-A804-56BCBE833A80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895764" y="3761595"/>
            <a:ext cx="747900" cy="554309"/>
          </a:xfrm>
          <a:prstGeom prst="bentConnector2">
            <a:avLst/>
          </a:prstGeom>
          <a:ln w="25400">
            <a:solidFill>
              <a:srgbClr val="1F4E7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976516-A889-4AA1-BD5A-725A792BFB23}"/>
              </a:ext>
            </a:extLst>
          </p:cNvPr>
          <p:cNvSpPr/>
          <p:nvPr/>
        </p:nvSpPr>
        <p:spPr bwMode="auto">
          <a:xfrm>
            <a:off x="8340910" y="4390745"/>
            <a:ext cx="911273" cy="243844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55" name="그래픽 54" descr="커서">
            <a:extLst>
              <a:ext uri="{FF2B5EF4-FFF2-40B4-BE49-F238E27FC236}">
                <a16:creationId xmlns:a16="http://schemas.microsoft.com/office/drawing/2014/main" id="{D82B8B37-1FA3-4BFD-B43D-4DB6AC1946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5971" y="4539341"/>
            <a:ext cx="457216" cy="45721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01DE72-2E6B-4DBD-B7ED-D46002752072}"/>
              </a:ext>
            </a:extLst>
          </p:cNvPr>
          <p:cNvSpPr/>
          <p:nvPr/>
        </p:nvSpPr>
        <p:spPr>
          <a:xfrm>
            <a:off x="1546870" y="3876315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333333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  <a:r>
              <a:rPr lang="en-US" altLang="ko-KR" sz="1400">
                <a:solidFill>
                  <a:srgbClr val="0052CC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9"/>
              </a:rPr>
              <a:t>lge.com/b2b</a:t>
            </a:r>
            <a:r>
              <a:rPr lang="en-US" altLang="ko-KR" sz="1400">
                <a:solidFill>
                  <a:srgbClr val="0052CC"/>
                </a:solidFill>
                <a:latin typeface="LG스마트체 Regular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페이지 화면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1DB26FE-4A68-42B4-ADAE-A85EB44DE838}"/>
              </a:ext>
            </a:extLst>
          </p:cNvPr>
          <p:cNvSpPr/>
          <p:nvPr/>
        </p:nvSpPr>
        <p:spPr>
          <a:xfrm>
            <a:off x="6784500" y="5370563"/>
            <a:ext cx="2002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고객이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관심 상품과 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본인 정보를 직접 작성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207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영업기회전환지수 필요성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734667-C5E6-43F0-B308-459E35B0CE12}"/>
              </a:ext>
            </a:extLst>
          </p:cNvPr>
          <p:cNvSpPr/>
          <p:nvPr/>
        </p:nvSpPr>
        <p:spPr>
          <a:xfrm>
            <a:off x="363894" y="992883"/>
            <a:ext cx="9477107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한정된 수의 영업 사원의 개인적인 판단과 도메인 지식을 기반으로 고객을 선별하여 마케팅 활동을 진행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이러한 마케팅 활동은 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MQL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고객을 효과적으로 대응하는데 한계가 존재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7" name="그래픽 26" descr="사람들 집단">
            <a:extLst>
              <a:ext uri="{FF2B5EF4-FFF2-40B4-BE49-F238E27FC236}">
                <a16:creationId xmlns:a16="http://schemas.microsoft.com/office/drawing/2014/main" id="{0F0CBF9E-BC18-428A-9F94-DE577A456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r="32120"/>
          <a:stretch/>
        </p:blipFill>
        <p:spPr>
          <a:xfrm>
            <a:off x="812540" y="3764606"/>
            <a:ext cx="540060" cy="1608610"/>
          </a:xfrm>
          <a:prstGeom prst="rect">
            <a:avLst/>
          </a:prstGeom>
        </p:spPr>
      </p:pic>
      <p:pic>
        <p:nvPicPr>
          <p:cNvPr id="28" name="그래픽 27" descr="사람들 집단">
            <a:extLst>
              <a:ext uri="{FF2B5EF4-FFF2-40B4-BE49-F238E27FC236}">
                <a16:creationId xmlns:a16="http://schemas.microsoft.com/office/drawing/2014/main" id="{957D9868-E0A5-41CA-AED4-F2BC6657A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r="32120"/>
          <a:stretch/>
        </p:blipFill>
        <p:spPr>
          <a:xfrm>
            <a:off x="1389553" y="3764606"/>
            <a:ext cx="540060" cy="1608610"/>
          </a:xfrm>
          <a:prstGeom prst="rect">
            <a:avLst/>
          </a:prstGeom>
        </p:spPr>
      </p:pic>
      <p:pic>
        <p:nvPicPr>
          <p:cNvPr id="29" name="그래픽 28" descr="사람들 집단">
            <a:extLst>
              <a:ext uri="{FF2B5EF4-FFF2-40B4-BE49-F238E27FC236}">
                <a16:creationId xmlns:a16="http://schemas.microsoft.com/office/drawing/2014/main" id="{45981EF9-9221-448C-8A1A-221295555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r="32120"/>
          <a:stretch/>
        </p:blipFill>
        <p:spPr>
          <a:xfrm>
            <a:off x="1966566" y="3764606"/>
            <a:ext cx="540060" cy="1608610"/>
          </a:xfrm>
          <a:prstGeom prst="rect">
            <a:avLst/>
          </a:prstGeom>
        </p:spPr>
      </p:pic>
      <p:pic>
        <p:nvPicPr>
          <p:cNvPr id="31" name="그래픽 30" descr="사람들 집단">
            <a:extLst>
              <a:ext uri="{FF2B5EF4-FFF2-40B4-BE49-F238E27FC236}">
                <a16:creationId xmlns:a16="http://schemas.microsoft.com/office/drawing/2014/main" id="{D888BAB4-C710-4ED2-9E36-E6DB520F9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r="32120"/>
          <a:stretch/>
        </p:blipFill>
        <p:spPr>
          <a:xfrm>
            <a:off x="2543579" y="3764606"/>
            <a:ext cx="540060" cy="1608610"/>
          </a:xfrm>
          <a:prstGeom prst="rect">
            <a:avLst/>
          </a:prstGeom>
        </p:spPr>
      </p:pic>
      <p:pic>
        <p:nvPicPr>
          <p:cNvPr id="36" name="그래픽 35" descr="사람들 집단">
            <a:extLst>
              <a:ext uri="{FF2B5EF4-FFF2-40B4-BE49-F238E27FC236}">
                <a16:creationId xmlns:a16="http://schemas.microsoft.com/office/drawing/2014/main" id="{09437E81-F323-4CDD-9032-5EB3F0F7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t="65340" r="32120"/>
          <a:stretch/>
        </p:blipFill>
        <p:spPr>
          <a:xfrm>
            <a:off x="812540" y="3317383"/>
            <a:ext cx="540060" cy="557543"/>
          </a:xfrm>
          <a:prstGeom prst="rect">
            <a:avLst/>
          </a:prstGeom>
        </p:spPr>
      </p:pic>
      <p:pic>
        <p:nvPicPr>
          <p:cNvPr id="37" name="그래픽 36" descr="사람들 집단">
            <a:extLst>
              <a:ext uri="{FF2B5EF4-FFF2-40B4-BE49-F238E27FC236}">
                <a16:creationId xmlns:a16="http://schemas.microsoft.com/office/drawing/2014/main" id="{5DBBF1F4-CCE2-4BE5-8692-649C5397F0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t="65340" r="32120"/>
          <a:stretch/>
        </p:blipFill>
        <p:spPr>
          <a:xfrm>
            <a:off x="1390669" y="3317382"/>
            <a:ext cx="540060" cy="557543"/>
          </a:xfrm>
          <a:prstGeom prst="rect">
            <a:avLst/>
          </a:prstGeom>
        </p:spPr>
      </p:pic>
      <p:pic>
        <p:nvPicPr>
          <p:cNvPr id="38" name="그래픽 37" descr="사람들 집단">
            <a:extLst>
              <a:ext uri="{FF2B5EF4-FFF2-40B4-BE49-F238E27FC236}">
                <a16:creationId xmlns:a16="http://schemas.microsoft.com/office/drawing/2014/main" id="{0CD0B116-B40C-47DF-A279-FF63779E98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t="65340" r="32120"/>
          <a:stretch/>
        </p:blipFill>
        <p:spPr>
          <a:xfrm>
            <a:off x="1968798" y="3317381"/>
            <a:ext cx="540060" cy="557543"/>
          </a:xfrm>
          <a:prstGeom prst="rect">
            <a:avLst/>
          </a:prstGeom>
        </p:spPr>
      </p:pic>
      <p:pic>
        <p:nvPicPr>
          <p:cNvPr id="39" name="그래픽 38" descr="사람들 집단">
            <a:extLst>
              <a:ext uri="{FF2B5EF4-FFF2-40B4-BE49-F238E27FC236}">
                <a16:creationId xmlns:a16="http://schemas.microsoft.com/office/drawing/2014/main" id="{603470A3-81B3-408A-8910-5812F1ABA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t="65340" r="32120"/>
          <a:stretch/>
        </p:blipFill>
        <p:spPr>
          <a:xfrm>
            <a:off x="2546927" y="3317380"/>
            <a:ext cx="540060" cy="557543"/>
          </a:xfrm>
          <a:prstGeom prst="rect">
            <a:avLst/>
          </a:prstGeom>
        </p:spPr>
      </p:pic>
      <p:pic>
        <p:nvPicPr>
          <p:cNvPr id="40" name="그래픽 39" descr="사람들 집단">
            <a:extLst>
              <a:ext uri="{FF2B5EF4-FFF2-40B4-BE49-F238E27FC236}">
                <a16:creationId xmlns:a16="http://schemas.microsoft.com/office/drawing/2014/main" id="{53CC2CA5-1E29-4EE4-B3FF-98AB61AFA2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r="32120"/>
          <a:stretch/>
        </p:blipFill>
        <p:spPr>
          <a:xfrm>
            <a:off x="6867747" y="3764606"/>
            <a:ext cx="540060" cy="1608610"/>
          </a:xfrm>
          <a:prstGeom prst="rect">
            <a:avLst/>
          </a:prstGeom>
        </p:spPr>
      </p:pic>
      <p:pic>
        <p:nvPicPr>
          <p:cNvPr id="43" name="그래픽 42" descr="사람들 집단">
            <a:extLst>
              <a:ext uri="{FF2B5EF4-FFF2-40B4-BE49-F238E27FC236}">
                <a16:creationId xmlns:a16="http://schemas.microsoft.com/office/drawing/2014/main" id="{B3538912-0FEC-449B-8E6D-922257B11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r="32120"/>
          <a:stretch/>
        </p:blipFill>
        <p:spPr>
          <a:xfrm>
            <a:off x="7444760" y="3764606"/>
            <a:ext cx="540060" cy="1608610"/>
          </a:xfrm>
          <a:prstGeom prst="rect">
            <a:avLst/>
          </a:prstGeom>
        </p:spPr>
      </p:pic>
      <p:pic>
        <p:nvPicPr>
          <p:cNvPr id="44" name="그래픽 43" descr="사람들 집단">
            <a:extLst>
              <a:ext uri="{FF2B5EF4-FFF2-40B4-BE49-F238E27FC236}">
                <a16:creationId xmlns:a16="http://schemas.microsoft.com/office/drawing/2014/main" id="{8D5F19B1-DC92-4D7D-8F08-B267B72EAD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r="32120"/>
          <a:stretch/>
        </p:blipFill>
        <p:spPr>
          <a:xfrm>
            <a:off x="8021773" y="3764606"/>
            <a:ext cx="540060" cy="1608610"/>
          </a:xfrm>
          <a:prstGeom prst="rect">
            <a:avLst/>
          </a:prstGeom>
        </p:spPr>
      </p:pic>
      <p:pic>
        <p:nvPicPr>
          <p:cNvPr id="45" name="그래픽 44" descr="사람들 집단">
            <a:extLst>
              <a:ext uri="{FF2B5EF4-FFF2-40B4-BE49-F238E27FC236}">
                <a16:creationId xmlns:a16="http://schemas.microsoft.com/office/drawing/2014/main" id="{07CA0E9B-404E-48DB-A25D-DDEA42DA8C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r="32120"/>
          <a:stretch/>
        </p:blipFill>
        <p:spPr>
          <a:xfrm>
            <a:off x="8598786" y="3764606"/>
            <a:ext cx="540060" cy="1608610"/>
          </a:xfrm>
          <a:prstGeom prst="rect">
            <a:avLst/>
          </a:prstGeom>
        </p:spPr>
      </p:pic>
      <p:pic>
        <p:nvPicPr>
          <p:cNvPr id="46" name="그래픽 45" descr="사람들 집단">
            <a:extLst>
              <a:ext uri="{FF2B5EF4-FFF2-40B4-BE49-F238E27FC236}">
                <a16:creationId xmlns:a16="http://schemas.microsoft.com/office/drawing/2014/main" id="{D0D4B273-185C-447D-9756-12F116CE4E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4307" t="65340" r="32120"/>
          <a:stretch/>
        </p:blipFill>
        <p:spPr>
          <a:xfrm>
            <a:off x="6867747" y="3317383"/>
            <a:ext cx="540060" cy="557543"/>
          </a:xfrm>
          <a:prstGeom prst="rect">
            <a:avLst/>
          </a:prstGeom>
        </p:spPr>
      </p:pic>
      <p:pic>
        <p:nvPicPr>
          <p:cNvPr id="47" name="그래픽 46" descr="사람들 집단">
            <a:extLst>
              <a:ext uri="{FF2B5EF4-FFF2-40B4-BE49-F238E27FC236}">
                <a16:creationId xmlns:a16="http://schemas.microsoft.com/office/drawing/2014/main" id="{30C3656F-CC47-4559-9CFE-8B5532D391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307" t="65340" r="32120"/>
          <a:stretch/>
        </p:blipFill>
        <p:spPr>
          <a:xfrm>
            <a:off x="7445876" y="3317382"/>
            <a:ext cx="540060" cy="557543"/>
          </a:xfrm>
          <a:prstGeom prst="rect">
            <a:avLst/>
          </a:prstGeom>
        </p:spPr>
      </p:pic>
      <p:pic>
        <p:nvPicPr>
          <p:cNvPr id="48" name="그래픽 47" descr="사람들 집단">
            <a:extLst>
              <a:ext uri="{FF2B5EF4-FFF2-40B4-BE49-F238E27FC236}">
                <a16:creationId xmlns:a16="http://schemas.microsoft.com/office/drawing/2014/main" id="{AB39A9BE-BBA3-47CD-B435-CB3BE10507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t="65340" r="32120"/>
          <a:stretch/>
        </p:blipFill>
        <p:spPr>
          <a:xfrm>
            <a:off x="8024005" y="3317381"/>
            <a:ext cx="540060" cy="557543"/>
          </a:xfrm>
          <a:prstGeom prst="rect">
            <a:avLst/>
          </a:prstGeom>
        </p:spPr>
      </p:pic>
      <p:pic>
        <p:nvPicPr>
          <p:cNvPr id="49" name="그래픽 48" descr="사람들 집단">
            <a:extLst>
              <a:ext uri="{FF2B5EF4-FFF2-40B4-BE49-F238E27FC236}">
                <a16:creationId xmlns:a16="http://schemas.microsoft.com/office/drawing/2014/main" id="{D7E03C86-F58F-45D7-97FF-E3F64D05E0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t="65340" r="32120"/>
          <a:stretch/>
        </p:blipFill>
        <p:spPr>
          <a:xfrm>
            <a:off x="8602134" y="3317380"/>
            <a:ext cx="540060" cy="55754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9BCF21-CB02-493B-B7C2-9EBEC941B50B}"/>
              </a:ext>
            </a:extLst>
          </p:cNvPr>
          <p:cNvSpPr/>
          <p:nvPr/>
        </p:nvSpPr>
        <p:spPr>
          <a:xfrm>
            <a:off x="1124258" y="2730406"/>
            <a:ext cx="1612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수많은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MQL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고객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87CF24-D145-4652-99A4-135445DA2ACA}"/>
              </a:ext>
            </a:extLst>
          </p:cNvPr>
          <p:cNvSpPr/>
          <p:nvPr/>
        </p:nvSpPr>
        <p:spPr>
          <a:xfrm>
            <a:off x="6831403" y="2605714"/>
            <a:ext cx="2327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영업기회로 전환된 고객은 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극히 일부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9FB0C9-2FBD-4DB8-A09B-482C4DA07880}"/>
              </a:ext>
            </a:extLst>
          </p:cNvPr>
          <p:cNvSpPr/>
          <p:nvPr/>
        </p:nvSpPr>
        <p:spPr>
          <a:xfrm>
            <a:off x="3615536" y="4294326"/>
            <a:ext cx="2791149" cy="790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부족한 영업 사원들의 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Resource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주관적인 판단을 통한 영업 활동</a:t>
            </a:r>
          </a:p>
        </p:txBody>
      </p:sp>
      <p:sp>
        <p:nvSpPr>
          <p:cNvPr id="23" name="화살표: 아래로 구부러짐 22">
            <a:extLst>
              <a:ext uri="{FF2B5EF4-FFF2-40B4-BE49-F238E27FC236}">
                <a16:creationId xmlns:a16="http://schemas.microsoft.com/office/drawing/2014/main" id="{E4EDEF99-883F-4A73-A3FB-506337F48F6B}"/>
              </a:ext>
            </a:extLst>
          </p:cNvPr>
          <p:cNvSpPr/>
          <p:nvPr/>
        </p:nvSpPr>
        <p:spPr bwMode="auto">
          <a:xfrm>
            <a:off x="3284367" y="2647052"/>
            <a:ext cx="3544459" cy="790858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579673A0-AE3E-4BEA-847D-4EBB407D7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8359" y="2867232"/>
            <a:ext cx="1565505" cy="15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3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영업기회전환지수 목표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734667-C5E6-43F0-B308-459E35B0CE12}"/>
              </a:ext>
            </a:extLst>
          </p:cNvPr>
          <p:cNvSpPr/>
          <p:nvPr/>
        </p:nvSpPr>
        <p:spPr>
          <a:xfrm>
            <a:off x="363894" y="992883"/>
            <a:ext cx="9477107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지수를 통해 수많은 고객 중 영업 성공 가능성이 높은 고객을 선별하고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 기회 전환율을 높여 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B2B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매출 상승에 기여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6" name="그래픽 35" descr="사람들 집단">
            <a:extLst>
              <a:ext uri="{FF2B5EF4-FFF2-40B4-BE49-F238E27FC236}">
                <a16:creationId xmlns:a16="http://schemas.microsoft.com/office/drawing/2014/main" id="{09437E81-F323-4CDD-9032-5EB3F0F7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t="65340" r="32120"/>
          <a:stretch/>
        </p:blipFill>
        <p:spPr>
          <a:xfrm>
            <a:off x="4916996" y="2959234"/>
            <a:ext cx="540060" cy="557543"/>
          </a:xfrm>
          <a:prstGeom prst="rect">
            <a:avLst/>
          </a:prstGeom>
        </p:spPr>
      </p:pic>
      <p:pic>
        <p:nvPicPr>
          <p:cNvPr id="37" name="그래픽 36" descr="사람들 집단">
            <a:extLst>
              <a:ext uri="{FF2B5EF4-FFF2-40B4-BE49-F238E27FC236}">
                <a16:creationId xmlns:a16="http://schemas.microsoft.com/office/drawing/2014/main" id="{5DBBF1F4-CCE2-4BE5-8692-649C5397F0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07" t="65340" r="32120"/>
          <a:stretch/>
        </p:blipFill>
        <p:spPr>
          <a:xfrm>
            <a:off x="5495125" y="2959233"/>
            <a:ext cx="540060" cy="557543"/>
          </a:xfrm>
          <a:prstGeom prst="rect">
            <a:avLst/>
          </a:prstGeom>
        </p:spPr>
      </p:pic>
      <p:pic>
        <p:nvPicPr>
          <p:cNvPr id="38" name="그래픽 37" descr="사람들 집단">
            <a:extLst>
              <a:ext uri="{FF2B5EF4-FFF2-40B4-BE49-F238E27FC236}">
                <a16:creationId xmlns:a16="http://schemas.microsoft.com/office/drawing/2014/main" id="{0CD0B116-B40C-47DF-A279-FF63779E98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t="65340" r="32120"/>
          <a:stretch/>
        </p:blipFill>
        <p:spPr>
          <a:xfrm>
            <a:off x="6073254" y="2959232"/>
            <a:ext cx="540060" cy="557543"/>
          </a:xfrm>
          <a:prstGeom prst="rect">
            <a:avLst/>
          </a:prstGeom>
        </p:spPr>
      </p:pic>
      <p:pic>
        <p:nvPicPr>
          <p:cNvPr id="39" name="그래픽 38" descr="사람들 집단">
            <a:extLst>
              <a:ext uri="{FF2B5EF4-FFF2-40B4-BE49-F238E27FC236}">
                <a16:creationId xmlns:a16="http://schemas.microsoft.com/office/drawing/2014/main" id="{603470A3-81B3-408A-8910-5812F1ABA9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t="65340" r="32120"/>
          <a:stretch/>
        </p:blipFill>
        <p:spPr>
          <a:xfrm>
            <a:off x="6651383" y="2959231"/>
            <a:ext cx="540060" cy="557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29FB0C9-2FBD-4DB8-A09B-482C4DA07880}"/>
                  </a:ext>
                </a:extLst>
              </p:cNvPr>
              <p:cNvSpPr/>
              <p:nvPr/>
            </p:nvSpPr>
            <p:spPr>
              <a:xfrm>
                <a:off x="5346767" y="4787541"/>
                <a:ext cx="4153442" cy="513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600" b="1" dirty="0">
                    <a:solidFill>
                      <a:srgbClr val="C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영업 기회 </a:t>
                </a:r>
                <a:r>
                  <a:rPr lang="ko-KR" altLang="en-US" sz="1600" b="1" dirty="0" err="1">
                    <a:solidFill>
                      <a:srgbClr val="C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전환율</a:t>
                </a:r>
                <a:r>
                  <a:rPr lang="ko-KR" altLang="en-US" sz="1600" b="1" dirty="0">
                    <a:solidFill>
                      <a:srgbClr val="C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↑</m:t>
                    </m:r>
                  </m:oMath>
                </a14:m>
                <a:r>
                  <a:rPr lang="en-US" altLang="ko-KR" sz="1600" b="1" dirty="0">
                    <a:solidFill>
                      <a:srgbClr val="C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1600" b="1" dirty="0">
                    <a:solidFill>
                      <a:srgbClr val="C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B2B </a:t>
                </a:r>
                <a:r>
                  <a:rPr lang="ko-KR" altLang="en-US" sz="1600" b="1">
                    <a:solidFill>
                      <a:srgbClr val="C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매출 상승에 기여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↑</m:t>
                    </m:r>
                  </m:oMath>
                </a14:m>
                <a:endParaRPr lang="ko-KR" altLang="en-US" sz="1600" b="1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29FB0C9-2FBD-4DB8-A09B-482C4DA0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67" y="4787541"/>
                <a:ext cx="4153442" cy="513667"/>
              </a:xfrm>
              <a:prstGeom prst="rect">
                <a:avLst/>
              </a:prstGeom>
              <a:blipFill>
                <a:blip r:embed="rId7"/>
                <a:stretch>
                  <a:fillRect l="-734" b="-14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사람들 집단">
            <a:extLst>
              <a:ext uri="{FF2B5EF4-FFF2-40B4-BE49-F238E27FC236}">
                <a16:creationId xmlns:a16="http://schemas.microsoft.com/office/drawing/2014/main" id="{3A60972C-4ECD-42F9-AFEC-F950BD6F3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t="65340" r="32120"/>
          <a:stretch/>
        </p:blipFill>
        <p:spPr>
          <a:xfrm>
            <a:off x="4916996" y="3466898"/>
            <a:ext cx="540060" cy="557543"/>
          </a:xfrm>
          <a:prstGeom prst="rect">
            <a:avLst/>
          </a:prstGeom>
        </p:spPr>
      </p:pic>
      <p:pic>
        <p:nvPicPr>
          <p:cNvPr id="26" name="그래픽 25" descr="사람들 집단">
            <a:extLst>
              <a:ext uri="{FF2B5EF4-FFF2-40B4-BE49-F238E27FC236}">
                <a16:creationId xmlns:a16="http://schemas.microsoft.com/office/drawing/2014/main" id="{780EABB3-54A2-40DF-BF02-413108939C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t="65340" r="32120"/>
          <a:stretch/>
        </p:blipFill>
        <p:spPr>
          <a:xfrm>
            <a:off x="5495125" y="3466897"/>
            <a:ext cx="540060" cy="557543"/>
          </a:xfrm>
          <a:prstGeom prst="rect">
            <a:avLst/>
          </a:prstGeom>
        </p:spPr>
      </p:pic>
      <p:pic>
        <p:nvPicPr>
          <p:cNvPr id="30" name="그래픽 29" descr="사람들 집단">
            <a:extLst>
              <a:ext uri="{FF2B5EF4-FFF2-40B4-BE49-F238E27FC236}">
                <a16:creationId xmlns:a16="http://schemas.microsoft.com/office/drawing/2014/main" id="{570A469A-70F3-47B4-B349-CB197F29C1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07" t="65340" r="32120"/>
          <a:stretch/>
        </p:blipFill>
        <p:spPr>
          <a:xfrm>
            <a:off x="6073254" y="3466896"/>
            <a:ext cx="540060" cy="557543"/>
          </a:xfrm>
          <a:prstGeom prst="rect">
            <a:avLst/>
          </a:prstGeom>
        </p:spPr>
      </p:pic>
      <p:pic>
        <p:nvPicPr>
          <p:cNvPr id="32" name="그래픽 31" descr="사람들 집단">
            <a:extLst>
              <a:ext uri="{FF2B5EF4-FFF2-40B4-BE49-F238E27FC236}">
                <a16:creationId xmlns:a16="http://schemas.microsoft.com/office/drawing/2014/main" id="{C4A1E712-7883-47F0-AFA1-DD57C0A81E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307" t="65340" r="32120"/>
          <a:stretch/>
        </p:blipFill>
        <p:spPr>
          <a:xfrm>
            <a:off x="6651383" y="3466895"/>
            <a:ext cx="540060" cy="557543"/>
          </a:xfrm>
          <a:prstGeom prst="rect">
            <a:avLst/>
          </a:prstGeom>
        </p:spPr>
      </p:pic>
      <p:pic>
        <p:nvPicPr>
          <p:cNvPr id="33" name="그래픽 32" descr="사람들 집단">
            <a:extLst>
              <a:ext uri="{FF2B5EF4-FFF2-40B4-BE49-F238E27FC236}">
                <a16:creationId xmlns:a16="http://schemas.microsoft.com/office/drawing/2014/main" id="{C3CAE67F-6E91-4295-B53D-30AA4236D2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307" t="65340" r="32120"/>
          <a:stretch/>
        </p:blipFill>
        <p:spPr>
          <a:xfrm>
            <a:off x="4916996" y="3970954"/>
            <a:ext cx="540060" cy="557543"/>
          </a:xfrm>
          <a:prstGeom prst="rect">
            <a:avLst/>
          </a:prstGeom>
        </p:spPr>
      </p:pic>
      <p:pic>
        <p:nvPicPr>
          <p:cNvPr id="34" name="그래픽 33" descr="사람들 집단">
            <a:extLst>
              <a:ext uri="{FF2B5EF4-FFF2-40B4-BE49-F238E27FC236}">
                <a16:creationId xmlns:a16="http://schemas.microsoft.com/office/drawing/2014/main" id="{738F387A-6C75-41B7-898E-4838E86651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307" t="65340" r="32120"/>
          <a:stretch/>
        </p:blipFill>
        <p:spPr>
          <a:xfrm>
            <a:off x="5495125" y="3970953"/>
            <a:ext cx="540060" cy="557543"/>
          </a:xfrm>
          <a:prstGeom prst="rect">
            <a:avLst/>
          </a:prstGeom>
        </p:spPr>
      </p:pic>
      <p:pic>
        <p:nvPicPr>
          <p:cNvPr id="35" name="그래픽 34" descr="사람들 집단">
            <a:extLst>
              <a:ext uri="{FF2B5EF4-FFF2-40B4-BE49-F238E27FC236}">
                <a16:creationId xmlns:a16="http://schemas.microsoft.com/office/drawing/2014/main" id="{980E5664-2681-4863-AE57-399A80BDB0B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307" t="65340" r="32120"/>
          <a:stretch/>
        </p:blipFill>
        <p:spPr>
          <a:xfrm>
            <a:off x="6073254" y="3970952"/>
            <a:ext cx="540060" cy="557543"/>
          </a:xfrm>
          <a:prstGeom prst="rect">
            <a:avLst/>
          </a:prstGeom>
        </p:spPr>
      </p:pic>
      <p:pic>
        <p:nvPicPr>
          <p:cNvPr id="41" name="그래픽 40" descr="사람들 집단">
            <a:extLst>
              <a:ext uri="{FF2B5EF4-FFF2-40B4-BE49-F238E27FC236}">
                <a16:creationId xmlns:a16="http://schemas.microsoft.com/office/drawing/2014/main" id="{61E91CB1-9EF3-44EA-BE82-29C5F87641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307" t="65340" r="32120"/>
          <a:stretch/>
        </p:blipFill>
        <p:spPr>
          <a:xfrm>
            <a:off x="6651383" y="3970951"/>
            <a:ext cx="540060" cy="5575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8EC221-8015-4C0E-843C-8D4BAC93D3B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-1"/>
          <a:stretch/>
        </p:blipFill>
        <p:spPr>
          <a:xfrm rot="10800000">
            <a:off x="7476149" y="3008613"/>
            <a:ext cx="212467" cy="15416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B3BBFAD-47F3-4C01-87D5-B3D534EE7DEC}"/>
              </a:ext>
            </a:extLst>
          </p:cNvPr>
          <p:cNvSpPr/>
          <p:nvPr/>
        </p:nvSpPr>
        <p:spPr bwMode="auto">
          <a:xfrm>
            <a:off x="7348388" y="3530494"/>
            <a:ext cx="150200" cy="3323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A8D1B3-86DC-4CB7-A4F4-301AB121E849}"/>
              </a:ext>
            </a:extLst>
          </p:cNvPr>
          <p:cNvSpPr/>
          <p:nvPr/>
        </p:nvSpPr>
        <p:spPr>
          <a:xfrm>
            <a:off x="7685419" y="3107197"/>
            <a:ext cx="16802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영업전환 가능성 높은 고객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670719-CA6A-4C7F-A670-30BB270403F7}"/>
              </a:ext>
            </a:extLst>
          </p:cNvPr>
          <p:cNvSpPr/>
          <p:nvPr/>
        </p:nvSpPr>
        <p:spPr>
          <a:xfrm>
            <a:off x="7685419" y="4099453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영업전환 가능성 낮은 고객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FB873D4-6B97-41E6-B097-163205A565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3258" y="3584802"/>
            <a:ext cx="661767" cy="661767"/>
          </a:xfrm>
          <a:prstGeom prst="rect">
            <a:avLst/>
          </a:prstGeom>
        </p:spPr>
      </p:pic>
      <p:sp>
        <p:nvSpPr>
          <p:cNvPr id="59" name="TextBox 3">
            <a:extLst>
              <a:ext uri="{FF2B5EF4-FFF2-40B4-BE49-F238E27FC236}">
                <a16:creationId xmlns:a16="http://schemas.microsoft.com/office/drawing/2014/main" id="{EC3D937A-AFBE-420E-B4C3-17C6F797A2C6}"/>
              </a:ext>
            </a:extLst>
          </p:cNvPr>
          <p:cNvSpPr txBox="1"/>
          <p:nvPr/>
        </p:nvSpPr>
        <p:spPr>
          <a:xfrm>
            <a:off x="460085" y="2510723"/>
            <a:ext cx="1512640" cy="3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입력값</a:t>
            </a:r>
            <a:r>
              <a:rPr lang="en-US" altLang="ko-KR" sz="16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(X)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C3440FA4-E18A-4A27-ABCF-16FCAEB23BD3}"/>
              </a:ext>
            </a:extLst>
          </p:cNvPr>
          <p:cNvSpPr txBox="1"/>
          <p:nvPr/>
        </p:nvSpPr>
        <p:spPr>
          <a:xfrm>
            <a:off x="1436486" y="2510723"/>
            <a:ext cx="2660094" cy="3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6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MQL </a:t>
            </a:r>
            <a:r>
              <a:rPr lang="ko-KR" altLang="en-US" sz="16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고객</a:t>
            </a:r>
            <a:r>
              <a:rPr lang="en-US" altLang="ko-KR" sz="16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6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50BE709-74C7-486D-AC7F-ECE3E551D16E}"/>
              </a:ext>
            </a:extLst>
          </p:cNvPr>
          <p:cNvSpPr txBox="1"/>
          <p:nvPr/>
        </p:nvSpPr>
        <p:spPr>
          <a:xfrm>
            <a:off x="1881756" y="5117341"/>
            <a:ext cx="1883236" cy="3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6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영업전환 성공여부</a:t>
            </a:r>
            <a:endParaRPr lang="en-US" altLang="ko-KR" sz="1600" b="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3" name="TextBox 3">
            <a:extLst>
              <a:ext uri="{FF2B5EF4-FFF2-40B4-BE49-F238E27FC236}">
                <a16:creationId xmlns:a16="http://schemas.microsoft.com/office/drawing/2014/main" id="{8EF3F339-43A3-4A37-A60F-A89FA60ABA52}"/>
              </a:ext>
            </a:extLst>
          </p:cNvPr>
          <p:cNvSpPr txBox="1"/>
          <p:nvPr/>
        </p:nvSpPr>
        <p:spPr>
          <a:xfrm>
            <a:off x="274787" y="5117341"/>
            <a:ext cx="1883236" cy="3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예측값</a:t>
            </a:r>
            <a:r>
              <a:rPr lang="en-US" altLang="ko-KR" sz="16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(Y)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4A2C345F-7010-4A9A-975A-573CE4651B02}"/>
              </a:ext>
            </a:extLst>
          </p:cNvPr>
          <p:cNvSpPr/>
          <p:nvPr/>
        </p:nvSpPr>
        <p:spPr bwMode="auto">
          <a:xfrm rot="5400000">
            <a:off x="1864667" y="2951905"/>
            <a:ext cx="346878" cy="56633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54F207-5BA1-49BE-ACA7-85973714E468}"/>
              </a:ext>
            </a:extLst>
          </p:cNvPr>
          <p:cNvSpPr/>
          <p:nvPr/>
        </p:nvSpPr>
        <p:spPr>
          <a:xfrm>
            <a:off x="7811646" y="2582541"/>
            <a:ext cx="1261884" cy="339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영업기회전환지수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046AF2C-47C1-4E15-9B69-4C313770B91A}"/>
              </a:ext>
            </a:extLst>
          </p:cNvPr>
          <p:cNvSpPr/>
          <p:nvPr/>
        </p:nvSpPr>
        <p:spPr bwMode="auto">
          <a:xfrm rot="5400000">
            <a:off x="1864667" y="4382106"/>
            <a:ext cx="346878" cy="56633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5DEF5173-6D1A-4F31-B11E-0ED306543F97}"/>
              </a:ext>
            </a:extLst>
          </p:cNvPr>
          <p:cNvSpPr txBox="1"/>
          <p:nvPr/>
        </p:nvSpPr>
        <p:spPr>
          <a:xfrm>
            <a:off x="296575" y="3719920"/>
            <a:ext cx="1883236" cy="3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6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AI</a:t>
            </a:r>
            <a:r>
              <a:rPr lang="ko-KR" altLang="en-US" sz="16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모델 학습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3EA6078-1A67-45D4-A01D-A6DA9950062E}"/>
              </a:ext>
            </a:extLst>
          </p:cNvPr>
          <p:cNvCxnSpPr/>
          <p:nvPr/>
        </p:nvCxnSpPr>
        <p:spPr>
          <a:xfrm>
            <a:off x="3538518" y="3881168"/>
            <a:ext cx="11161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6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ACF75-ECB9-42B0-8611-AFDB5A3E564C}"/>
              </a:ext>
            </a:extLst>
          </p:cNvPr>
          <p:cNvSpPr/>
          <p:nvPr/>
        </p:nvSpPr>
        <p:spPr bwMode="auto">
          <a:xfrm>
            <a:off x="587245" y="3032956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/>
              <a:t>해커톤</a:t>
            </a:r>
            <a:r>
              <a:rPr lang="ko-KR" altLang="en-US"/>
              <a:t> 문제</a:t>
            </a:r>
            <a:endParaRPr lang="ko-KR" altLang="en-US" dirty="0"/>
          </a:p>
        </p:txBody>
      </p:sp>
      <p:sp>
        <p:nvSpPr>
          <p:cNvPr id="5" name="오각형 42">
            <a:extLst>
              <a:ext uri="{FF2B5EF4-FFF2-40B4-BE49-F238E27FC236}">
                <a16:creationId xmlns:a16="http://schemas.microsoft.com/office/drawing/2014/main" id="{98BB2BFA-E080-46D3-98BC-D110653BDD4F}"/>
              </a:ext>
            </a:extLst>
          </p:cNvPr>
          <p:cNvSpPr/>
          <p:nvPr/>
        </p:nvSpPr>
        <p:spPr bwMode="auto">
          <a:xfrm>
            <a:off x="496618" y="2168860"/>
            <a:ext cx="8912763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30" dirty="0" err="1">
                <a:solidFill>
                  <a:srgbClr val="FFFFFF"/>
                </a:solidFill>
                <a:latin typeface="Arial Narrow"/>
                <a:ea typeface="LG스마트체 Regular"/>
              </a:rPr>
              <a:t>정답셋</a:t>
            </a:r>
            <a:r>
              <a:rPr lang="ko-KR" altLang="en-US" sz="1400" b="1" spc="-30" dirty="0">
                <a:solidFill>
                  <a:srgbClr val="FFFFFF"/>
                </a:solidFill>
                <a:latin typeface="Arial Narrow"/>
                <a:ea typeface="LG스마트체 Regular"/>
              </a:rPr>
              <a:t> 기반 예측 알고리즘 모델 개발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E6243-CD3C-4EB2-9C8E-C085598B2481}"/>
              </a:ext>
            </a:extLst>
          </p:cNvPr>
          <p:cNvSpPr/>
          <p:nvPr/>
        </p:nvSpPr>
        <p:spPr>
          <a:xfrm>
            <a:off x="406935" y="3109880"/>
            <a:ext cx="201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MQL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83C9F40-D376-4340-B06C-783593148938}"/>
              </a:ext>
            </a:extLst>
          </p:cNvPr>
          <p:cNvSpPr/>
          <p:nvPr/>
        </p:nvSpPr>
        <p:spPr>
          <a:xfrm rot="5400000">
            <a:off x="2123892" y="3833592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F4008-C674-4037-BAC4-72D12292B12B}"/>
              </a:ext>
            </a:extLst>
          </p:cNvPr>
          <p:cNvSpPr/>
          <p:nvPr/>
        </p:nvSpPr>
        <p:spPr>
          <a:xfrm>
            <a:off x="2683281" y="3109880"/>
            <a:ext cx="210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engineering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6B7CD35-3DDD-47AF-B831-4AE0DD45EEB7}"/>
              </a:ext>
            </a:extLst>
          </p:cNvPr>
          <p:cNvSpPr/>
          <p:nvPr/>
        </p:nvSpPr>
        <p:spPr>
          <a:xfrm rot="5400000">
            <a:off x="4465325" y="383359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D2A36-B469-4ECD-B71E-C2F56FF3CEB7}"/>
              </a:ext>
            </a:extLst>
          </p:cNvPr>
          <p:cNvSpPr/>
          <p:nvPr/>
        </p:nvSpPr>
        <p:spPr>
          <a:xfrm>
            <a:off x="5234859" y="3104964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2C6BC-DC5F-44A3-9DAE-FF81AB0AAB60}"/>
              </a:ext>
            </a:extLst>
          </p:cNvPr>
          <p:cNvSpPr/>
          <p:nvPr/>
        </p:nvSpPr>
        <p:spPr>
          <a:xfrm>
            <a:off x="2923795" y="3841884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 fontAlgn="ctr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가공변수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CEF39-46FA-4ED2-89BD-92F94CBB93D7}"/>
              </a:ext>
            </a:extLst>
          </p:cNvPr>
          <p:cNvSpPr/>
          <p:nvPr/>
        </p:nvSpPr>
        <p:spPr>
          <a:xfrm>
            <a:off x="5251771" y="3841884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지도 학습 기반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endParaRPr lang="ko-KR" altLang="en-US" sz="14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10F1B44-DB94-4B7B-98B2-8E0FAF640078}"/>
              </a:ext>
            </a:extLst>
          </p:cNvPr>
          <p:cNvSpPr/>
          <p:nvPr/>
        </p:nvSpPr>
        <p:spPr>
          <a:xfrm rot="5400000">
            <a:off x="6785809" y="3833596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04B69-CCFA-49DE-87A6-9A170C11F3CD}"/>
              </a:ext>
            </a:extLst>
          </p:cNvPr>
          <p:cNvSpPr/>
          <p:nvPr/>
        </p:nvSpPr>
        <p:spPr>
          <a:xfrm>
            <a:off x="7589304" y="3109880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C43AE-D3D6-47EE-A239-817500E4E258}"/>
              </a:ext>
            </a:extLst>
          </p:cNvPr>
          <p:cNvSpPr/>
          <p:nvPr/>
        </p:nvSpPr>
        <p:spPr>
          <a:xfrm>
            <a:off x="363894" y="992883"/>
            <a:ext cx="9477107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지수를 산출하기 위해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MQL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정보를 활용하여 영업 전환 성공 여부를 예측하는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개발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2259A1-0DC5-44AB-B50F-8AD3CF1EA864}"/>
              </a:ext>
            </a:extLst>
          </p:cNvPr>
          <p:cNvSpPr/>
          <p:nvPr/>
        </p:nvSpPr>
        <p:spPr>
          <a:xfrm>
            <a:off x="7589304" y="3841853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F1-score</a:t>
            </a:r>
          </a:p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성능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DADB25-57ED-4EBA-BB16-FDDA5AD531E3}"/>
              </a:ext>
            </a:extLst>
          </p:cNvPr>
          <p:cNvSpPr/>
          <p:nvPr/>
        </p:nvSpPr>
        <p:spPr>
          <a:xfrm>
            <a:off x="669800" y="3940719"/>
            <a:ext cx="1472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파악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528E2-1C73-4062-A415-A4300D262B2D}"/>
              </a:ext>
            </a:extLst>
          </p:cNvPr>
          <p:cNvSpPr/>
          <p:nvPr/>
        </p:nvSpPr>
        <p:spPr bwMode="auto">
          <a:xfrm>
            <a:off x="2915221" y="3032956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FE09F-A316-4FFE-8184-340A7C345DB8}"/>
              </a:ext>
            </a:extLst>
          </p:cNvPr>
          <p:cNvSpPr/>
          <p:nvPr/>
        </p:nvSpPr>
        <p:spPr bwMode="auto">
          <a:xfrm>
            <a:off x="5243197" y="3032956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F859D1-3FD5-4FF1-978F-D74513AAE5B0}"/>
              </a:ext>
            </a:extLst>
          </p:cNvPr>
          <p:cNvSpPr/>
          <p:nvPr/>
        </p:nvSpPr>
        <p:spPr bwMode="auto">
          <a:xfrm>
            <a:off x="7572098" y="3035679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77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ACF75-ECB9-42B0-8611-AFDB5A3E564C}"/>
              </a:ext>
            </a:extLst>
          </p:cNvPr>
          <p:cNvSpPr/>
          <p:nvPr/>
        </p:nvSpPr>
        <p:spPr bwMode="auto">
          <a:xfrm>
            <a:off x="587245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데이터 소개</a:t>
            </a:r>
          </a:p>
        </p:txBody>
      </p:sp>
      <p:sp>
        <p:nvSpPr>
          <p:cNvPr id="5" name="오각형 42">
            <a:extLst>
              <a:ext uri="{FF2B5EF4-FFF2-40B4-BE49-F238E27FC236}">
                <a16:creationId xmlns:a16="http://schemas.microsoft.com/office/drawing/2014/main" id="{98BB2BFA-E080-46D3-98BC-D110653BDD4F}"/>
              </a:ext>
            </a:extLst>
          </p:cNvPr>
          <p:cNvSpPr/>
          <p:nvPr/>
        </p:nvSpPr>
        <p:spPr bwMode="auto">
          <a:xfrm>
            <a:off x="496618" y="1016732"/>
            <a:ext cx="8912763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30" dirty="0" err="1">
                <a:solidFill>
                  <a:srgbClr val="FFFFFF"/>
                </a:solidFill>
                <a:latin typeface="Arial Narrow"/>
                <a:ea typeface="LG스마트체 Regular"/>
              </a:rPr>
              <a:t>정답셋</a:t>
            </a:r>
            <a:r>
              <a:rPr lang="ko-KR" altLang="en-US" sz="1400" b="1" spc="-30" dirty="0">
                <a:solidFill>
                  <a:srgbClr val="FFFFFF"/>
                </a:solidFill>
                <a:latin typeface="Arial Narrow"/>
                <a:ea typeface="LG스마트체 Regular"/>
              </a:rPr>
              <a:t> 기반 예측 알고리즘 모델 개발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E6243-CD3C-4EB2-9C8E-C085598B2481}"/>
              </a:ext>
            </a:extLst>
          </p:cNvPr>
          <p:cNvSpPr/>
          <p:nvPr/>
        </p:nvSpPr>
        <p:spPr>
          <a:xfrm>
            <a:off x="406935" y="1677842"/>
            <a:ext cx="201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MQL </a:t>
            </a:r>
          </a:p>
          <a:p>
            <a:pPr algn="ctr"/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정보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83C9F40-D376-4340-B06C-783593148938}"/>
              </a:ext>
            </a:extLst>
          </p:cNvPr>
          <p:cNvSpPr/>
          <p:nvPr/>
        </p:nvSpPr>
        <p:spPr>
          <a:xfrm rot="5400000">
            <a:off x="2123892" y="240155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F4008-C674-4037-BAC4-72D12292B12B}"/>
              </a:ext>
            </a:extLst>
          </p:cNvPr>
          <p:cNvSpPr/>
          <p:nvPr/>
        </p:nvSpPr>
        <p:spPr>
          <a:xfrm>
            <a:off x="2683281" y="1677842"/>
            <a:ext cx="210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engineering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6B7CD35-3DDD-47AF-B831-4AE0DD45EEB7}"/>
              </a:ext>
            </a:extLst>
          </p:cNvPr>
          <p:cNvSpPr/>
          <p:nvPr/>
        </p:nvSpPr>
        <p:spPr>
          <a:xfrm rot="5400000">
            <a:off x="4465325" y="2401556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D2A36-B469-4ECD-B71E-C2F56FF3CEB7}"/>
              </a:ext>
            </a:extLst>
          </p:cNvPr>
          <p:cNvSpPr/>
          <p:nvPr/>
        </p:nvSpPr>
        <p:spPr>
          <a:xfrm>
            <a:off x="5234859" y="1672926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2C6BC-DC5F-44A3-9DAE-FF81AB0AAB60}"/>
              </a:ext>
            </a:extLst>
          </p:cNvPr>
          <p:cNvSpPr/>
          <p:nvPr/>
        </p:nvSpPr>
        <p:spPr>
          <a:xfrm>
            <a:off x="2923795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 fontAlgn="ctr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가공변수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CEF39-46FA-4ED2-89BD-92F94CBB93D7}"/>
              </a:ext>
            </a:extLst>
          </p:cNvPr>
          <p:cNvSpPr/>
          <p:nvPr/>
        </p:nvSpPr>
        <p:spPr>
          <a:xfrm>
            <a:off x="5251771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지도 학습 기반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endParaRPr lang="ko-KR" altLang="en-US" sz="14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10F1B44-DB94-4B7B-98B2-8E0FAF640078}"/>
              </a:ext>
            </a:extLst>
          </p:cNvPr>
          <p:cNvSpPr/>
          <p:nvPr/>
        </p:nvSpPr>
        <p:spPr>
          <a:xfrm rot="5400000">
            <a:off x="6785809" y="2401558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04B69-CCFA-49DE-87A6-9A170C11F3CD}"/>
              </a:ext>
            </a:extLst>
          </p:cNvPr>
          <p:cNvSpPr/>
          <p:nvPr/>
        </p:nvSpPr>
        <p:spPr>
          <a:xfrm>
            <a:off x="7589304" y="1677842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2259A1-0DC5-44AB-B50F-8AD3CF1EA864}"/>
              </a:ext>
            </a:extLst>
          </p:cNvPr>
          <p:cNvSpPr/>
          <p:nvPr/>
        </p:nvSpPr>
        <p:spPr>
          <a:xfrm>
            <a:off x="7589304" y="240981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F1-score</a:t>
            </a:r>
          </a:p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성능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DADB25-57ED-4EBA-BB16-FDDA5AD531E3}"/>
              </a:ext>
            </a:extLst>
          </p:cNvPr>
          <p:cNvSpPr/>
          <p:nvPr/>
        </p:nvSpPr>
        <p:spPr>
          <a:xfrm>
            <a:off x="669800" y="2508681"/>
            <a:ext cx="1472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파악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528E2-1C73-4062-A415-A4300D262B2D}"/>
              </a:ext>
            </a:extLst>
          </p:cNvPr>
          <p:cNvSpPr/>
          <p:nvPr/>
        </p:nvSpPr>
        <p:spPr bwMode="auto">
          <a:xfrm>
            <a:off x="2915221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FE09F-A316-4FFE-8184-340A7C345DB8}"/>
              </a:ext>
            </a:extLst>
          </p:cNvPr>
          <p:cNvSpPr/>
          <p:nvPr/>
        </p:nvSpPr>
        <p:spPr bwMode="auto">
          <a:xfrm>
            <a:off x="5243197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F859D1-3FD5-4FF1-978F-D74513AAE5B0}"/>
              </a:ext>
            </a:extLst>
          </p:cNvPr>
          <p:cNvSpPr/>
          <p:nvPr/>
        </p:nvSpPr>
        <p:spPr bwMode="auto">
          <a:xfrm>
            <a:off x="7572098" y="1603641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E8FCE7-746C-442D-BC44-5406F8FB863A}"/>
              </a:ext>
            </a:extLst>
          </p:cNvPr>
          <p:cNvSpPr/>
          <p:nvPr/>
        </p:nvSpPr>
        <p:spPr bwMode="auto">
          <a:xfrm>
            <a:off x="2288704" y="1520788"/>
            <a:ext cx="7120677" cy="1512168"/>
          </a:xfrm>
          <a:prstGeom prst="rect">
            <a:avLst/>
          </a:prstGeom>
          <a:solidFill>
            <a:srgbClr val="FFFFFF">
              <a:alpha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1FE3BC-369E-4754-AB5C-C21CC8913E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4323700"/>
            <a:ext cx="1651127" cy="165112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FA0D6E-FC7C-4E0D-9AC7-9EC8BBA8F664}"/>
              </a:ext>
            </a:extLst>
          </p:cNvPr>
          <p:cNvSpPr/>
          <p:nvPr/>
        </p:nvSpPr>
        <p:spPr>
          <a:xfrm>
            <a:off x="2142637" y="3284984"/>
            <a:ext cx="768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MQL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정보에는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정보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회사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직급 등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구매요청 정보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예산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니즈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영업사원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마케팅 활동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정보등이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포함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C6F8C2D-5A66-44CD-9A69-0666EB897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63379"/>
              </p:ext>
            </p:extLst>
          </p:nvPr>
        </p:nvGraphicFramePr>
        <p:xfrm>
          <a:off x="2266992" y="4428202"/>
          <a:ext cx="3622112" cy="1546625"/>
        </p:xfrm>
        <a:graphic>
          <a:graphicData uri="http://schemas.openxmlformats.org/drawingml/2006/table">
            <a:tbl>
              <a:tblPr/>
              <a:tblGrid>
                <a:gridCol w="48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3950939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41618609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4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고객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ID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직책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제품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유입채널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5" gridSpan="4"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MQL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정보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변수 약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개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영업전환이력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성공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: 1</a:t>
                      </a:r>
                    </a:p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실패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67645"/>
                  </a:ext>
                </a:extLst>
              </a:tr>
              <a:tr h="24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US" sz="800" kern="120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십자형 17">
            <a:extLst>
              <a:ext uri="{FF2B5EF4-FFF2-40B4-BE49-F238E27FC236}">
                <a16:creationId xmlns:a16="http://schemas.microsoft.com/office/drawing/2014/main" id="{3267D4AB-7EA4-4C67-BC39-1EA0BF203EF1}"/>
              </a:ext>
            </a:extLst>
          </p:cNvPr>
          <p:cNvSpPr/>
          <p:nvPr/>
        </p:nvSpPr>
        <p:spPr bwMode="auto">
          <a:xfrm>
            <a:off x="6105128" y="5021374"/>
            <a:ext cx="523220" cy="523220"/>
          </a:xfrm>
          <a:prstGeom prst="plus">
            <a:avLst>
              <a:gd name="adj" fmla="val 42773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2A8925-6F8B-40D3-A76F-141E14A6851A}"/>
              </a:ext>
            </a:extLst>
          </p:cNvPr>
          <p:cNvSpPr/>
          <p:nvPr/>
        </p:nvSpPr>
        <p:spPr>
          <a:xfrm>
            <a:off x="2266992" y="3963886"/>
            <a:ext cx="362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 data</a:t>
            </a:r>
            <a:endParaRPr lang="ko-KR" altLang="en-US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9690D-CFF5-4C33-B4DF-9EDD34F5D079}"/>
              </a:ext>
            </a:extLst>
          </p:cNvPr>
          <p:cNvSpPr/>
          <p:nvPr/>
        </p:nvSpPr>
        <p:spPr>
          <a:xfrm>
            <a:off x="6716954" y="3963886"/>
            <a:ext cx="275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data</a:t>
            </a:r>
            <a:endParaRPr lang="ko-KR" altLang="en-US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50806-C634-494C-8AA6-F68E782ACBB1}"/>
              </a:ext>
            </a:extLst>
          </p:cNvPr>
          <p:cNvSpPr/>
          <p:nvPr/>
        </p:nvSpPr>
        <p:spPr>
          <a:xfrm>
            <a:off x="6716954" y="4428202"/>
            <a:ext cx="2692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고객이 직접 작성한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 메시지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영어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B5E917-11F9-4C29-81CB-A66A441D7BC9}"/>
              </a:ext>
            </a:extLst>
          </p:cNvPr>
          <p:cNvSpPr/>
          <p:nvPr/>
        </p:nvSpPr>
        <p:spPr>
          <a:xfrm>
            <a:off x="6841279" y="5515933"/>
            <a:ext cx="269242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 need Air Ventilation Solution ASAP for our new building…</a:t>
            </a:r>
            <a:endParaRPr lang="ko-KR" altLang="en-US" sz="13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B3002B-7F8A-4554-9F1A-C2DCE12C1C5F}"/>
              </a:ext>
            </a:extLst>
          </p:cNvPr>
          <p:cNvSpPr/>
          <p:nvPr/>
        </p:nvSpPr>
        <p:spPr>
          <a:xfrm>
            <a:off x="6841279" y="5237141"/>
            <a:ext cx="268754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예시</a:t>
            </a:r>
            <a:r>
              <a:rPr lang="en-US" altLang="ko-KR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70772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ACF75-ECB9-42B0-8611-AFDB5A3E564C}"/>
              </a:ext>
            </a:extLst>
          </p:cNvPr>
          <p:cNvSpPr/>
          <p:nvPr/>
        </p:nvSpPr>
        <p:spPr bwMode="auto">
          <a:xfrm>
            <a:off x="587245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모델링</a:t>
            </a:r>
          </a:p>
        </p:txBody>
      </p:sp>
      <p:sp>
        <p:nvSpPr>
          <p:cNvPr id="5" name="오각형 42">
            <a:extLst>
              <a:ext uri="{FF2B5EF4-FFF2-40B4-BE49-F238E27FC236}">
                <a16:creationId xmlns:a16="http://schemas.microsoft.com/office/drawing/2014/main" id="{98BB2BFA-E080-46D3-98BC-D110653BDD4F}"/>
              </a:ext>
            </a:extLst>
          </p:cNvPr>
          <p:cNvSpPr/>
          <p:nvPr/>
        </p:nvSpPr>
        <p:spPr bwMode="auto">
          <a:xfrm>
            <a:off x="496618" y="1016732"/>
            <a:ext cx="8912763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30" dirty="0" err="1">
                <a:solidFill>
                  <a:srgbClr val="FFFFFF"/>
                </a:solidFill>
                <a:latin typeface="Arial Narrow"/>
                <a:ea typeface="LG스마트체 Regular"/>
              </a:rPr>
              <a:t>정답셋</a:t>
            </a:r>
            <a:r>
              <a:rPr lang="ko-KR" altLang="en-US" sz="1400" b="1" spc="-30" dirty="0">
                <a:solidFill>
                  <a:srgbClr val="FFFFFF"/>
                </a:solidFill>
                <a:latin typeface="Arial Narrow"/>
                <a:ea typeface="LG스마트체 Regular"/>
              </a:rPr>
              <a:t> 기반 예측 알고리즘 모델 개발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E6243-CD3C-4EB2-9C8E-C085598B2481}"/>
              </a:ext>
            </a:extLst>
          </p:cNvPr>
          <p:cNvSpPr/>
          <p:nvPr/>
        </p:nvSpPr>
        <p:spPr>
          <a:xfrm>
            <a:off x="406935" y="1677842"/>
            <a:ext cx="201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endParaRPr lang="en-US" altLang="ko-KR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Lead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83C9F40-D376-4340-B06C-783593148938}"/>
              </a:ext>
            </a:extLst>
          </p:cNvPr>
          <p:cNvSpPr/>
          <p:nvPr/>
        </p:nvSpPr>
        <p:spPr>
          <a:xfrm rot="5400000">
            <a:off x="2123892" y="240155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F4008-C674-4037-BAC4-72D12292B12B}"/>
              </a:ext>
            </a:extLst>
          </p:cNvPr>
          <p:cNvSpPr/>
          <p:nvPr/>
        </p:nvSpPr>
        <p:spPr>
          <a:xfrm>
            <a:off x="2683281" y="1677842"/>
            <a:ext cx="210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engineering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6B7CD35-3DDD-47AF-B831-4AE0DD45EEB7}"/>
              </a:ext>
            </a:extLst>
          </p:cNvPr>
          <p:cNvSpPr/>
          <p:nvPr/>
        </p:nvSpPr>
        <p:spPr>
          <a:xfrm rot="5400000">
            <a:off x="4465325" y="2401556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D2A36-B469-4ECD-B71E-C2F56FF3CEB7}"/>
              </a:ext>
            </a:extLst>
          </p:cNvPr>
          <p:cNvSpPr/>
          <p:nvPr/>
        </p:nvSpPr>
        <p:spPr>
          <a:xfrm>
            <a:off x="5234859" y="1672926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2C6BC-DC5F-44A3-9DAE-FF81AB0AAB60}"/>
              </a:ext>
            </a:extLst>
          </p:cNvPr>
          <p:cNvSpPr/>
          <p:nvPr/>
        </p:nvSpPr>
        <p:spPr>
          <a:xfrm>
            <a:off x="2923795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 fontAlgn="ctr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가공변수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CEF39-46FA-4ED2-89BD-92F94CBB93D7}"/>
              </a:ext>
            </a:extLst>
          </p:cNvPr>
          <p:cNvSpPr/>
          <p:nvPr/>
        </p:nvSpPr>
        <p:spPr>
          <a:xfrm>
            <a:off x="5251771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지도 학습 기반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endParaRPr lang="ko-KR" altLang="en-US" sz="14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10F1B44-DB94-4B7B-98B2-8E0FAF640078}"/>
              </a:ext>
            </a:extLst>
          </p:cNvPr>
          <p:cNvSpPr/>
          <p:nvPr/>
        </p:nvSpPr>
        <p:spPr>
          <a:xfrm rot="5400000">
            <a:off x="6785809" y="2401558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04B69-CCFA-49DE-87A6-9A170C11F3CD}"/>
              </a:ext>
            </a:extLst>
          </p:cNvPr>
          <p:cNvSpPr/>
          <p:nvPr/>
        </p:nvSpPr>
        <p:spPr>
          <a:xfrm>
            <a:off x="7589304" y="1677842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2259A1-0DC5-44AB-B50F-8AD3CF1EA864}"/>
              </a:ext>
            </a:extLst>
          </p:cNvPr>
          <p:cNvSpPr/>
          <p:nvPr/>
        </p:nvSpPr>
        <p:spPr>
          <a:xfrm>
            <a:off x="7589304" y="240981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F1-score</a:t>
            </a:r>
          </a:p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성능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DADB25-57ED-4EBA-BB16-FDDA5AD531E3}"/>
              </a:ext>
            </a:extLst>
          </p:cNvPr>
          <p:cNvSpPr/>
          <p:nvPr/>
        </p:nvSpPr>
        <p:spPr>
          <a:xfrm>
            <a:off x="669800" y="2508681"/>
            <a:ext cx="1472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파악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528E2-1C73-4062-A415-A4300D262B2D}"/>
              </a:ext>
            </a:extLst>
          </p:cNvPr>
          <p:cNvSpPr/>
          <p:nvPr/>
        </p:nvSpPr>
        <p:spPr bwMode="auto">
          <a:xfrm>
            <a:off x="2915221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FE09F-A316-4FFE-8184-340A7C345DB8}"/>
              </a:ext>
            </a:extLst>
          </p:cNvPr>
          <p:cNvSpPr/>
          <p:nvPr/>
        </p:nvSpPr>
        <p:spPr bwMode="auto">
          <a:xfrm>
            <a:off x="5243197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F859D1-3FD5-4FF1-978F-D74513AAE5B0}"/>
              </a:ext>
            </a:extLst>
          </p:cNvPr>
          <p:cNvSpPr/>
          <p:nvPr/>
        </p:nvSpPr>
        <p:spPr bwMode="auto">
          <a:xfrm>
            <a:off x="7572098" y="1603641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F690B3-38FC-402D-8140-0D866866BEB0}"/>
              </a:ext>
            </a:extLst>
          </p:cNvPr>
          <p:cNvSpPr/>
          <p:nvPr/>
        </p:nvSpPr>
        <p:spPr bwMode="auto">
          <a:xfrm>
            <a:off x="7091052" y="1520788"/>
            <a:ext cx="2318329" cy="1512168"/>
          </a:xfrm>
          <a:prstGeom prst="rect">
            <a:avLst/>
          </a:prstGeom>
          <a:solidFill>
            <a:srgbClr val="FFFFFF">
              <a:alpha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9B879F-8C18-4576-A82F-5DC4473F92D6}"/>
              </a:ext>
            </a:extLst>
          </p:cNvPr>
          <p:cNvSpPr/>
          <p:nvPr/>
        </p:nvSpPr>
        <p:spPr bwMode="auto">
          <a:xfrm>
            <a:off x="521687" y="1531633"/>
            <a:ext cx="2318329" cy="1512168"/>
          </a:xfrm>
          <a:prstGeom prst="rect">
            <a:avLst/>
          </a:prstGeom>
          <a:solidFill>
            <a:srgbClr val="FFFFFF">
              <a:alpha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319D90-23CD-4905-9B38-604A981133C9}"/>
              </a:ext>
            </a:extLst>
          </p:cNvPr>
          <p:cNvCxnSpPr/>
          <p:nvPr/>
        </p:nvCxnSpPr>
        <p:spPr>
          <a:xfrm>
            <a:off x="4953000" y="3248980"/>
            <a:ext cx="0" cy="316835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909405-94AF-4269-971B-173CA1A2FF25}"/>
              </a:ext>
            </a:extLst>
          </p:cNvPr>
          <p:cNvSpPr/>
          <p:nvPr/>
        </p:nvSpPr>
        <p:spPr>
          <a:xfrm>
            <a:off x="493608" y="3885806"/>
            <a:ext cx="436826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결측치가 </a:t>
            </a:r>
            <a:r>
              <a:rPr lang="ko-KR" altLang="en-US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있는 컬럼에 대해서 삭제하거나 특정 값으로 채우기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BE7738-0517-407C-954F-4691E91A3B64}"/>
              </a:ext>
            </a:extLst>
          </p:cNvPr>
          <p:cNvSpPr/>
          <p:nvPr/>
        </p:nvSpPr>
        <p:spPr bwMode="auto">
          <a:xfrm>
            <a:off x="493608" y="3446190"/>
            <a:ext cx="1154944" cy="39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결측치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 처리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9CFC3F-6AB3-4BBC-97CF-42A60CCDFD4B}"/>
              </a:ext>
            </a:extLst>
          </p:cNvPr>
          <p:cNvSpPr/>
          <p:nvPr/>
        </p:nvSpPr>
        <p:spPr>
          <a:xfrm>
            <a:off x="493608" y="4874005"/>
            <a:ext cx="436826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범주형 변수에 대해서 인코딩을 통해 수치로 변환</a:t>
            </a:r>
            <a:endParaRPr lang="ko-KR" altLang="en-US" sz="13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3EAF85-A725-438C-96F9-3059A4A22E79}"/>
              </a:ext>
            </a:extLst>
          </p:cNvPr>
          <p:cNvSpPr/>
          <p:nvPr/>
        </p:nvSpPr>
        <p:spPr bwMode="auto">
          <a:xfrm>
            <a:off x="493608" y="4434389"/>
            <a:ext cx="1154944" cy="39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인코딩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D9D07-88C7-4DBB-AAC6-F54A2A9395E4}"/>
              </a:ext>
            </a:extLst>
          </p:cNvPr>
          <p:cNvSpPr/>
          <p:nvPr/>
        </p:nvSpPr>
        <p:spPr>
          <a:xfrm>
            <a:off x="493608" y="5862204"/>
            <a:ext cx="42914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</a:t>
            </a:r>
            <a:r>
              <a:rPr lang="en-US" altLang="ko-KR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</a:t>
            </a:r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파악하고 비즈니스 도메인 지식을 활용하여 다양한 파생 변수 생성</a:t>
            </a:r>
            <a:endParaRPr lang="ko-KR" altLang="en-US" sz="13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91AE2F-D0B4-476A-AB2A-A76657A584B2}"/>
              </a:ext>
            </a:extLst>
          </p:cNvPr>
          <p:cNvSpPr/>
          <p:nvPr/>
        </p:nvSpPr>
        <p:spPr bwMode="auto">
          <a:xfrm>
            <a:off x="493608" y="5422588"/>
            <a:ext cx="1154944" cy="39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가공변수 생성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0688E8-90CA-4ED7-BD28-EDEFACDE0003}"/>
              </a:ext>
            </a:extLst>
          </p:cNvPr>
          <p:cNvSpPr/>
          <p:nvPr/>
        </p:nvSpPr>
        <p:spPr>
          <a:xfrm>
            <a:off x="5097017" y="4155994"/>
            <a:ext cx="43682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주어진 데이터에 적합한 </a:t>
            </a:r>
            <a:r>
              <a:rPr lang="en-US" altLang="ko-KR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알고리즘을 활용하고</a:t>
            </a:r>
            <a:r>
              <a:rPr lang="en-US" altLang="ko-KR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fontAlgn="ctr"/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모델의 예측 성능을 향상시킬 수 있는 다양한 방법론을 적용</a:t>
            </a:r>
            <a:r>
              <a:rPr lang="en-US" altLang="ko-KR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3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5F233A-6B45-493E-A994-98C804CE9B10}"/>
              </a:ext>
            </a:extLst>
          </p:cNvPr>
          <p:cNvSpPr/>
          <p:nvPr/>
        </p:nvSpPr>
        <p:spPr bwMode="auto">
          <a:xfrm>
            <a:off x="5097016" y="3716378"/>
            <a:ext cx="1429409" cy="39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이진 분류 모델 생성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43CDA3-A5E4-40FE-9957-968B3F7059FC}"/>
              </a:ext>
            </a:extLst>
          </p:cNvPr>
          <p:cNvSpPr/>
          <p:nvPr/>
        </p:nvSpPr>
        <p:spPr>
          <a:xfrm>
            <a:off x="5097016" y="5548880"/>
            <a:ext cx="46542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3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자연어처리 과정을 통해 고객이 작성한 메시지 정보에서 유의미한 정보를 추출하여 예측 과정에 활용</a:t>
            </a:r>
            <a:endParaRPr lang="ko-KR" altLang="en-US" sz="13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91A837-EF8B-41E5-B3C0-7D3A105544E5}"/>
              </a:ext>
            </a:extLst>
          </p:cNvPr>
          <p:cNvSpPr/>
          <p:nvPr/>
        </p:nvSpPr>
        <p:spPr bwMode="auto">
          <a:xfrm>
            <a:off x="5097017" y="5109264"/>
            <a:ext cx="1154944" cy="39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텍스트 마이닝</a:t>
            </a:r>
          </a:p>
        </p:txBody>
      </p:sp>
    </p:spTree>
    <p:extLst>
      <p:ext uri="{BB962C8B-B14F-4D97-AF65-F5344CB8AC3E}">
        <p14:creationId xmlns:p14="http://schemas.microsoft.com/office/powerpoint/2010/main" val="238976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ACF75-ECB9-42B0-8611-AFDB5A3E564C}"/>
              </a:ext>
            </a:extLst>
          </p:cNvPr>
          <p:cNvSpPr/>
          <p:nvPr/>
        </p:nvSpPr>
        <p:spPr bwMode="auto">
          <a:xfrm>
            <a:off x="587245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평가 지표</a:t>
            </a:r>
          </a:p>
        </p:txBody>
      </p:sp>
      <p:sp>
        <p:nvSpPr>
          <p:cNvPr id="5" name="오각형 42">
            <a:extLst>
              <a:ext uri="{FF2B5EF4-FFF2-40B4-BE49-F238E27FC236}">
                <a16:creationId xmlns:a16="http://schemas.microsoft.com/office/drawing/2014/main" id="{98BB2BFA-E080-46D3-98BC-D110653BDD4F}"/>
              </a:ext>
            </a:extLst>
          </p:cNvPr>
          <p:cNvSpPr/>
          <p:nvPr/>
        </p:nvSpPr>
        <p:spPr bwMode="auto">
          <a:xfrm>
            <a:off x="496618" y="1016732"/>
            <a:ext cx="8912763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30" dirty="0" err="1">
                <a:solidFill>
                  <a:srgbClr val="FFFFFF"/>
                </a:solidFill>
                <a:latin typeface="Arial Narrow"/>
                <a:ea typeface="LG스마트체 Regular"/>
              </a:rPr>
              <a:t>정답셋</a:t>
            </a:r>
            <a:r>
              <a:rPr lang="ko-KR" altLang="en-US" sz="1400" b="1" spc="-30" dirty="0">
                <a:solidFill>
                  <a:srgbClr val="FFFFFF"/>
                </a:solidFill>
                <a:latin typeface="Arial Narrow"/>
                <a:ea typeface="LG스마트체 Regular"/>
              </a:rPr>
              <a:t> 기반 예측 알고리즘 모델 개발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E6243-CD3C-4EB2-9C8E-C085598B2481}"/>
              </a:ext>
            </a:extLst>
          </p:cNvPr>
          <p:cNvSpPr/>
          <p:nvPr/>
        </p:nvSpPr>
        <p:spPr>
          <a:xfrm>
            <a:off x="406935" y="1677842"/>
            <a:ext cx="201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endParaRPr lang="en-US" altLang="ko-KR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Lead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83C9F40-D376-4340-B06C-783593148938}"/>
              </a:ext>
            </a:extLst>
          </p:cNvPr>
          <p:cNvSpPr/>
          <p:nvPr/>
        </p:nvSpPr>
        <p:spPr>
          <a:xfrm rot="5400000">
            <a:off x="2123892" y="240155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F4008-C674-4037-BAC4-72D12292B12B}"/>
              </a:ext>
            </a:extLst>
          </p:cNvPr>
          <p:cNvSpPr/>
          <p:nvPr/>
        </p:nvSpPr>
        <p:spPr>
          <a:xfrm>
            <a:off x="2683281" y="1677842"/>
            <a:ext cx="210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engineering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6B7CD35-3DDD-47AF-B831-4AE0DD45EEB7}"/>
              </a:ext>
            </a:extLst>
          </p:cNvPr>
          <p:cNvSpPr/>
          <p:nvPr/>
        </p:nvSpPr>
        <p:spPr>
          <a:xfrm rot="5400000">
            <a:off x="4465325" y="2401556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D2A36-B469-4ECD-B71E-C2F56FF3CEB7}"/>
              </a:ext>
            </a:extLst>
          </p:cNvPr>
          <p:cNvSpPr/>
          <p:nvPr/>
        </p:nvSpPr>
        <p:spPr>
          <a:xfrm>
            <a:off x="5234859" y="1672926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2C6BC-DC5F-44A3-9DAE-FF81AB0AAB60}"/>
              </a:ext>
            </a:extLst>
          </p:cNvPr>
          <p:cNvSpPr/>
          <p:nvPr/>
        </p:nvSpPr>
        <p:spPr>
          <a:xfrm>
            <a:off x="2923795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 fontAlgn="ctr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가공변수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CEF39-46FA-4ED2-89BD-92F94CBB93D7}"/>
              </a:ext>
            </a:extLst>
          </p:cNvPr>
          <p:cNvSpPr/>
          <p:nvPr/>
        </p:nvSpPr>
        <p:spPr>
          <a:xfrm>
            <a:off x="5251771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지도 학습 기반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endParaRPr lang="ko-KR" altLang="en-US" sz="14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10F1B44-DB94-4B7B-98B2-8E0FAF640078}"/>
              </a:ext>
            </a:extLst>
          </p:cNvPr>
          <p:cNvSpPr/>
          <p:nvPr/>
        </p:nvSpPr>
        <p:spPr>
          <a:xfrm rot="5400000">
            <a:off x="6785809" y="2401558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04B69-CCFA-49DE-87A6-9A170C11F3CD}"/>
              </a:ext>
            </a:extLst>
          </p:cNvPr>
          <p:cNvSpPr/>
          <p:nvPr/>
        </p:nvSpPr>
        <p:spPr>
          <a:xfrm>
            <a:off x="7589304" y="1677842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2259A1-0DC5-44AB-B50F-8AD3CF1EA864}"/>
              </a:ext>
            </a:extLst>
          </p:cNvPr>
          <p:cNvSpPr/>
          <p:nvPr/>
        </p:nvSpPr>
        <p:spPr>
          <a:xfrm>
            <a:off x="7589304" y="240981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F1-score</a:t>
            </a:r>
          </a:p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성능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DADB25-57ED-4EBA-BB16-FDDA5AD531E3}"/>
              </a:ext>
            </a:extLst>
          </p:cNvPr>
          <p:cNvSpPr/>
          <p:nvPr/>
        </p:nvSpPr>
        <p:spPr>
          <a:xfrm>
            <a:off x="669800" y="2508681"/>
            <a:ext cx="1472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파악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528E2-1C73-4062-A415-A4300D262B2D}"/>
              </a:ext>
            </a:extLst>
          </p:cNvPr>
          <p:cNvSpPr/>
          <p:nvPr/>
        </p:nvSpPr>
        <p:spPr bwMode="auto">
          <a:xfrm>
            <a:off x="2915221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FE09F-A316-4FFE-8184-340A7C345DB8}"/>
              </a:ext>
            </a:extLst>
          </p:cNvPr>
          <p:cNvSpPr/>
          <p:nvPr/>
        </p:nvSpPr>
        <p:spPr bwMode="auto">
          <a:xfrm>
            <a:off x="5243197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F859D1-3FD5-4FF1-978F-D74513AAE5B0}"/>
              </a:ext>
            </a:extLst>
          </p:cNvPr>
          <p:cNvSpPr/>
          <p:nvPr/>
        </p:nvSpPr>
        <p:spPr bwMode="auto">
          <a:xfrm>
            <a:off x="7572098" y="1603641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9E3B5A-1577-450A-B789-0A13AB32760F}"/>
              </a:ext>
            </a:extLst>
          </p:cNvPr>
          <p:cNvSpPr/>
          <p:nvPr/>
        </p:nvSpPr>
        <p:spPr bwMode="auto">
          <a:xfrm>
            <a:off x="521687" y="1531633"/>
            <a:ext cx="6987597" cy="1512168"/>
          </a:xfrm>
          <a:prstGeom prst="rect">
            <a:avLst/>
          </a:prstGeom>
          <a:solidFill>
            <a:srgbClr val="FFFFFF">
              <a:alpha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2A306886-6658-4F83-ADA9-22761A54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2567" y="3573016"/>
            <a:ext cx="540060" cy="540060"/>
          </a:xfrm>
          <a:prstGeom prst="rect">
            <a:avLst/>
          </a:prstGeom>
        </p:spPr>
      </p:pic>
      <p:pic>
        <p:nvPicPr>
          <p:cNvPr id="22" name="그래픽 21" descr="사용자">
            <a:extLst>
              <a:ext uri="{FF2B5EF4-FFF2-40B4-BE49-F238E27FC236}">
                <a16:creationId xmlns:a16="http://schemas.microsoft.com/office/drawing/2014/main" id="{97DD77C0-3E7C-4BAE-8DF1-8F5812EB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6618" y="3574510"/>
            <a:ext cx="540060" cy="540060"/>
          </a:xfrm>
          <a:prstGeom prst="rect">
            <a:avLst/>
          </a:prstGeom>
        </p:spPr>
      </p:pic>
      <p:pic>
        <p:nvPicPr>
          <p:cNvPr id="26" name="그래픽 25" descr="사용자">
            <a:extLst>
              <a:ext uri="{FF2B5EF4-FFF2-40B4-BE49-F238E27FC236}">
                <a16:creationId xmlns:a16="http://schemas.microsoft.com/office/drawing/2014/main" id="{F91D6EAB-A84C-43BC-B873-CDC0A27C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284" y="3573016"/>
            <a:ext cx="540060" cy="540060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943B43DA-18AA-4496-B425-BB46450B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1335" y="3574510"/>
            <a:ext cx="540060" cy="540060"/>
          </a:xfrm>
          <a:prstGeom prst="rect">
            <a:avLst/>
          </a:prstGeom>
        </p:spPr>
      </p:pic>
      <p:pic>
        <p:nvPicPr>
          <p:cNvPr id="28" name="그래픽 27" descr="사용자">
            <a:extLst>
              <a:ext uri="{FF2B5EF4-FFF2-40B4-BE49-F238E27FC236}">
                <a16:creationId xmlns:a16="http://schemas.microsoft.com/office/drawing/2014/main" id="{ACD042CB-1477-44C4-AA0D-A7317C61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2001" y="3573016"/>
            <a:ext cx="540060" cy="54006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D86A20A9-C89F-404B-8C95-07D76932F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102231"/>
            <a:ext cx="540060" cy="540060"/>
          </a:xfrm>
          <a:prstGeom prst="rect">
            <a:avLst/>
          </a:prstGeom>
        </p:spPr>
      </p:pic>
      <p:pic>
        <p:nvPicPr>
          <p:cNvPr id="30" name="그래픽 29" descr="사용자">
            <a:extLst>
              <a:ext uri="{FF2B5EF4-FFF2-40B4-BE49-F238E27FC236}">
                <a16:creationId xmlns:a16="http://schemas.microsoft.com/office/drawing/2014/main" id="{2C24D743-390E-4F09-BA87-F605F065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103725"/>
            <a:ext cx="540060" cy="540060"/>
          </a:xfrm>
          <a:prstGeom prst="rect">
            <a:avLst/>
          </a:prstGeom>
        </p:spPr>
      </p:pic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EC544541-9F9D-45F3-A238-7555DDC7A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102231"/>
            <a:ext cx="540060" cy="540060"/>
          </a:xfrm>
          <a:prstGeom prst="rect">
            <a:avLst/>
          </a:prstGeom>
        </p:spPr>
      </p:pic>
      <p:pic>
        <p:nvPicPr>
          <p:cNvPr id="32" name="그래픽 31" descr="사용자">
            <a:extLst>
              <a:ext uri="{FF2B5EF4-FFF2-40B4-BE49-F238E27FC236}">
                <a16:creationId xmlns:a16="http://schemas.microsoft.com/office/drawing/2014/main" id="{F7259988-D915-4861-8471-1923E369D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103725"/>
            <a:ext cx="540060" cy="540060"/>
          </a:xfrm>
          <a:prstGeom prst="rect">
            <a:avLst/>
          </a:prstGeom>
        </p:spPr>
      </p:pic>
      <p:pic>
        <p:nvPicPr>
          <p:cNvPr id="33" name="그래픽 32" descr="사용자">
            <a:extLst>
              <a:ext uri="{FF2B5EF4-FFF2-40B4-BE49-F238E27FC236}">
                <a16:creationId xmlns:a16="http://schemas.microsoft.com/office/drawing/2014/main" id="{7A66C3C3-DEE9-40FA-BE60-8237D062F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102231"/>
            <a:ext cx="540060" cy="540060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5FCF9B4B-C18E-4747-B6FF-17264C1F7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631446"/>
            <a:ext cx="540060" cy="540060"/>
          </a:xfrm>
          <a:prstGeom prst="rect">
            <a:avLst/>
          </a:prstGeom>
        </p:spPr>
      </p:pic>
      <p:pic>
        <p:nvPicPr>
          <p:cNvPr id="35" name="그래픽 34" descr="사용자">
            <a:extLst>
              <a:ext uri="{FF2B5EF4-FFF2-40B4-BE49-F238E27FC236}">
                <a16:creationId xmlns:a16="http://schemas.microsoft.com/office/drawing/2014/main" id="{DEEC45A7-2949-48A5-9249-9CCAFB19E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632940"/>
            <a:ext cx="540060" cy="540060"/>
          </a:xfrm>
          <a:prstGeom prst="rect">
            <a:avLst/>
          </a:prstGeom>
        </p:spPr>
      </p:pic>
      <p:pic>
        <p:nvPicPr>
          <p:cNvPr id="36" name="그래픽 35" descr="사용자">
            <a:extLst>
              <a:ext uri="{FF2B5EF4-FFF2-40B4-BE49-F238E27FC236}">
                <a16:creationId xmlns:a16="http://schemas.microsoft.com/office/drawing/2014/main" id="{DDD294B3-28DC-4A77-93EA-641D1F443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631446"/>
            <a:ext cx="540060" cy="540060"/>
          </a:xfrm>
          <a:prstGeom prst="rect">
            <a:avLst/>
          </a:prstGeom>
        </p:spPr>
      </p:pic>
      <p:pic>
        <p:nvPicPr>
          <p:cNvPr id="37" name="그래픽 36" descr="사용자">
            <a:extLst>
              <a:ext uri="{FF2B5EF4-FFF2-40B4-BE49-F238E27FC236}">
                <a16:creationId xmlns:a16="http://schemas.microsoft.com/office/drawing/2014/main" id="{A657601A-4207-4682-A2C9-A5482C870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632940"/>
            <a:ext cx="540060" cy="540060"/>
          </a:xfrm>
          <a:prstGeom prst="rect">
            <a:avLst/>
          </a:prstGeom>
        </p:spPr>
      </p:pic>
      <p:pic>
        <p:nvPicPr>
          <p:cNvPr id="38" name="그래픽 37" descr="사용자">
            <a:extLst>
              <a:ext uri="{FF2B5EF4-FFF2-40B4-BE49-F238E27FC236}">
                <a16:creationId xmlns:a16="http://schemas.microsoft.com/office/drawing/2014/main" id="{E885510A-9ACA-4BA0-9400-C048CF8BF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631446"/>
            <a:ext cx="540060" cy="540060"/>
          </a:xfrm>
          <a:prstGeom prst="rect">
            <a:avLst/>
          </a:prstGeom>
        </p:spPr>
      </p:pic>
      <p:pic>
        <p:nvPicPr>
          <p:cNvPr id="39" name="그래픽 38" descr="사용자">
            <a:extLst>
              <a:ext uri="{FF2B5EF4-FFF2-40B4-BE49-F238E27FC236}">
                <a16:creationId xmlns:a16="http://schemas.microsoft.com/office/drawing/2014/main" id="{82F153E8-ADB1-4CE5-BB48-854573FC7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5160661"/>
            <a:ext cx="540060" cy="540060"/>
          </a:xfrm>
          <a:prstGeom prst="rect">
            <a:avLst/>
          </a:prstGeom>
        </p:spPr>
      </p:pic>
      <p:pic>
        <p:nvPicPr>
          <p:cNvPr id="40" name="그래픽 39" descr="사용자">
            <a:extLst>
              <a:ext uri="{FF2B5EF4-FFF2-40B4-BE49-F238E27FC236}">
                <a16:creationId xmlns:a16="http://schemas.microsoft.com/office/drawing/2014/main" id="{9289763B-5441-4456-B53A-E019170E6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5162155"/>
            <a:ext cx="540060" cy="540060"/>
          </a:xfrm>
          <a:prstGeom prst="rect">
            <a:avLst/>
          </a:prstGeom>
        </p:spPr>
      </p:pic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E40BB564-8684-4D0A-9301-B944CEF45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5160661"/>
            <a:ext cx="540060" cy="540060"/>
          </a:xfrm>
          <a:prstGeom prst="rect">
            <a:avLst/>
          </a:prstGeom>
        </p:spPr>
      </p:pic>
      <p:pic>
        <p:nvPicPr>
          <p:cNvPr id="42" name="그래픽 41" descr="사용자">
            <a:extLst>
              <a:ext uri="{FF2B5EF4-FFF2-40B4-BE49-F238E27FC236}">
                <a16:creationId xmlns:a16="http://schemas.microsoft.com/office/drawing/2014/main" id="{1DF589B7-68CC-4D3A-B9D7-050CCA9D0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5162155"/>
            <a:ext cx="540060" cy="540060"/>
          </a:xfrm>
          <a:prstGeom prst="rect">
            <a:avLst/>
          </a:prstGeom>
        </p:spPr>
      </p:pic>
      <p:pic>
        <p:nvPicPr>
          <p:cNvPr id="43" name="그래픽 42" descr="사용자">
            <a:extLst>
              <a:ext uri="{FF2B5EF4-FFF2-40B4-BE49-F238E27FC236}">
                <a16:creationId xmlns:a16="http://schemas.microsoft.com/office/drawing/2014/main" id="{20846256-8FBB-48BC-A9FB-68281542F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5160661"/>
            <a:ext cx="540060" cy="540060"/>
          </a:xfrm>
          <a:prstGeom prst="rect">
            <a:avLst/>
          </a:prstGeom>
        </p:spPr>
      </p:pic>
      <p:sp>
        <p:nvSpPr>
          <p:cNvPr id="44" name="TextBox 3">
            <a:extLst>
              <a:ext uri="{FF2B5EF4-FFF2-40B4-BE49-F238E27FC236}">
                <a16:creationId xmlns:a16="http://schemas.microsoft.com/office/drawing/2014/main" id="{E08E6478-3455-4BEF-94F9-A66884EC688E}"/>
              </a:ext>
            </a:extLst>
          </p:cNvPr>
          <p:cNvSpPr txBox="1"/>
          <p:nvPr/>
        </p:nvSpPr>
        <p:spPr>
          <a:xfrm>
            <a:off x="467183" y="3549749"/>
            <a:ext cx="1264237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전환</a:t>
            </a:r>
            <a:r>
              <a:rPr lang="en-US" altLang="ko-KR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(y=1)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B48C9343-B2C0-48E5-80CB-99BEE98C164C}"/>
              </a:ext>
            </a:extLst>
          </p:cNvPr>
          <p:cNvSpPr txBox="1"/>
          <p:nvPr/>
        </p:nvSpPr>
        <p:spPr>
          <a:xfrm>
            <a:off x="521687" y="4646116"/>
            <a:ext cx="1209733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</a:t>
            </a:r>
            <a:r>
              <a:rPr lang="ko-KR" altLang="en-US" sz="14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비전환</a:t>
            </a:r>
            <a:r>
              <a:rPr lang="en-US" altLang="ko-KR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(y=0)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31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80E9CA-2B09-44D1-820E-D068EBE76255}"/>
              </a:ext>
            </a:extLst>
          </p:cNvPr>
          <p:cNvSpPr/>
          <p:nvPr/>
        </p:nvSpPr>
        <p:spPr bwMode="auto">
          <a:xfrm>
            <a:off x="2684748" y="3560677"/>
            <a:ext cx="1375932" cy="1085439"/>
          </a:xfrm>
          <a:prstGeom prst="roundRect">
            <a:avLst>
              <a:gd name="adj" fmla="val 7485"/>
            </a:avLst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ACF75-ECB9-42B0-8611-AFDB5A3E564C}"/>
              </a:ext>
            </a:extLst>
          </p:cNvPr>
          <p:cNvSpPr/>
          <p:nvPr/>
        </p:nvSpPr>
        <p:spPr bwMode="auto">
          <a:xfrm>
            <a:off x="587245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평가 지표</a:t>
            </a:r>
          </a:p>
        </p:txBody>
      </p:sp>
      <p:sp>
        <p:nvSpPr>
          <p:cNvPr id="5" name="오각형 42">
            <a:extLst>
              <a:ext uri="{FF2B5EF4-FFF2-40B4-BE49-F238E27FC236}">
                <a16:creationId xmlns:a16="http://schemas.microsoft.com/office/drawing/2014/main" id="{98BB2BFA-E080-46D3-98BC-D110653BDD4F}"/>
              </a:ext>
            </a:extLst>
          </p:cNvPr>
          <p:cNvSpPr/>
          <p:nvPr/>
        </p:nvSpPr>
        <p:spPr bwMode="auto">
          <a:xfrm>
            <a:off x="496618" y="1016732"/>
            <a:ext cx="8912763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30" dirty="0" err="1">
                <a:solidFill>
                  <a:srgbClr val="FFFFFF"/>
                </a:solidFill>
                <a:latin typeface="Arial Narrow"/>
                <a:ea typeface="LG스마트체 Regular"/>
              </a:rPr>
              <a:t>정답셋</a:t>
            </a:r>
            <a:r>
              <a:rPr lang="ko-KR" altLang="en-US" sz="1400" b="1" spc="-30" dirty="0">
                <a:solidFill>
                  <a:srgbClr val="FFFFFF"/>
                </a:solidFill>
                <a:latin typeface="Arial Narrow"/>
                <a:ea typeface="LG스마트체 Regular"/>
              </a:rPr>
              <a:t> 기반 예측 알고리즘 모델 개발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E6243-CD3C-4EB2-9C8E-C085598B2481}"/>
              </a:ext>
            </a:extLst>
          </p:cNvPr>
          <p:cNvSpPr/>
          <p:nvPr/>
        </p:nvSpPr>
        <p:spPr>
          <a:xfrm>
            <a:off x="406935" y="1677842"/>
            <a:ext cx="201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endParaRPr lang="en-US" altLang="ko-KR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Lead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83C9F40-D376-4340-B06C-783593148938}"/>
              </a:ext>
            </a:extLst>
          </p:cNvPr>
          <p:cNvSpPr/>
          <p:nvPr/>
        </p:nvSpPr>
        <p:spPr>
          <a:xfrm rot="5400000">
            <a:off x="2123892" y="240155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F4008-C674-4037-BAC4-72D12292B12B}"/>
              </a:ext>
            </a:extLst>
          </p:cNvPr>
          <p:cNvSpPr/>
          <p:nvPr/>
        </p:nvSpPr>
        <p:spPr>
          <a:xfrm>
            <a:off x="2683281" y="1677842"/>
            <a:ext cx="210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engineering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6B7CD35-3DDD-47AF-B831-4AE0DD45EEB7}"/>
              </a:ext>
            </a:extLst>
          </p:cNvPr>
          <p:cNvSpPr/>
          <p:nvPr/>
        </p:nvSpPr>
        <p:spPr>
          <a:xfrm rot="5400000">
            <a:off x="4465325" y="2401556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D2A36-B469-4ECD-B71E-C2F56FF3CEB7}"/>
              </a:ext>
            </a:extLst>
          </p:cNvPr>
          <p:cNvSpPr/>
          <p:nvPr/>
        </p:nvSpPr>
        <p:spPr>
          <a:xfrm>
            <a:off x="5234859" y="1672926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2C6BC-DC5F-44A3-9DAE-FF81AB0AAB60}"/>
              </a:ext>
            </a:extLst>
          </p:cNvPr>
          <p:cNvSpPr/>
          <p:nvPr/>
        </p:nvSpPr>
        <p:spPr>
          <a:xfrm>
            <a:off x="2923795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 fontAlgn="ctr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가공변수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CEF39-46FA-4ED2-89BD-92F94CBB93D7}"/>
              </a:ext>
            </a:extLst>
          </p:cNvPr>
          <p:cNvSpPr/>
          <p:nvPr/>
        </p:nvSpPr>
        <p:spPr>
          <a:xfrm>
            <a:off x="5251771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지도 학습 기반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endParaRPr lang="ko-KR" altLang="en-US" sz="14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10F1B44-DB94-4B7B-98B2-8E0FAF640078}"/>
              </a:ext>
            </a:extLst>
          </p:cNvPr>
          <p:cNvSpPr/>
          <p:nvPr/>
        </p:nvSpPr>
        <p:spPr>
          <a:xfrm rot="5400000">
            <a:off x="6785809" y="2401558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04B69-CCFA-49DE-87A6-9A170C11F3CD}"/>
              </a:ext>
            </a:extLst>
          </p:cNvPr>
          <p:cNvSpPr/>
          <p:nvPr/>
        </p:nvSpPr>
        <p:spPr>
          <a:xfrm>
            <a:off x="7589304" y="1677842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2259A1-0DC5-44AB-B50F-8AD3CF1EA864}"/>
              </a:ext>
            </a:extLst>
          </p:cNvPr>
          <p:cNvSpPr/>
          <p:nvPr/>
        </p:nvSpPr>
        <p:spPr>
          <a:xfrm>
            <a:off x="7589304" y="240981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F1-score</a:t>
            </a:r>
          </a:p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성능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DADB25-57ED-4EBA-BB16-FDDA5AD531E3}"/>
              </a:ext>
            </a:extLst>
          </p:cNvPr>
          <p:cNvSpPr/>
          <p:nvPr/>
        </p:nvSpPr>
        <p:spPr>
          <a:xfrm>
            <a:off x="669800" y="2508681"/>
            <a:ext cx="1472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파악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528E2-1C73-4062-A415-A4300D262B2D}"/>
              </a:ext>
            </a:extLst>
          </p:cNvPr>
          <p:cNvSpPr/>
          <p:nvPr/>
        </p:nvSpPr>
        <p:spPr bwMode="auto">
          <a:xfrm>
            <a:off x="2915221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FE09F-A316-4FFE-8184-340A7C345DB8}"/>
              </a:ext>
            </a:extLst>
          </p:cNvPr>
          <p:cNvSpPr/>
          <p:nvPr/>
        </p:nvSpPr>
        <p:spPr bwMode="auto">
          <a:xfrm>
            <a:off x="5243197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F859D1-3FD5-4FF1-978F-D74513AAE5B0}"/>
              </a:ext>
            </a:extLst>
          </p:cNvPr>
          <p:cNvSpPr/>
          <p:nvPr/>
        </p:nvSpPr>
        <p:spPr bwMode="auto">
          <a:xfrm>
            <a:off x="7572098" y="1603641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9E3B5A-1577-450A-B789-0A13AB32760F}"/>
              </a:ext>
            </a:extLst>
          </p:cNvPr>
          <p:cNvSpPr/>
          <p:nvPr/>
        </p:nvSpPr>
        <p:spPr bwMode="auto">
          <a:xfrm>
            <a:off x="521687" y="1531633"/>
            <a:ext cx="6987597" cy="1512168"/>
          </a:xfrm>
          <a:prstGeom prst="rect">
            <a:avLst/>
          </a:prstGeom>
          <a:solidFill>
            <a:srgbClr val="FFFFFF">
              <a:alpha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2A306886-6658-4F83-ADA9-22761A54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2567" y="3573016"/>
            <a:ext cx="540060" cy="540060"/>
          </a:xfrm>
          <a:prstGeom prst="rect">
            <a:avLst/>
          </a:prstGeom>
        </p:spPr>
      </p:pic>
      <p:pic>
        <p:nvPicPr>
          <p:cNvPr id="22" name="그래픽 21" descr="사용자">
            <a:extLst>
              <a:ext uri="{FF2B5EF4-FFF2-40B4-BE49-F238E27FC236}">
                <a16:creationId xmlns:a16="http://schemas.microsoft.com/office/drawing/2014/main" id="{97DD77C0-3E7C-4BAE-8DF1-8F5812EB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6618" y="3574510"/>
            <a:ext cx="540060" cy="540060"/>
          </a:xfrm>
          <a:prstGeom prst="rect">
            <a:avLst/>
          </a:prstGeom>
        </p:spPr>
      </p:pic>
      <p:pic>
        <p:nvPicPr>
          <p:cNvPr id="26" name="그래픽 25" descr="사용자">
            <a:extLst>
              <a:ext uri="{FF2B5EF4-FFF2-40B4-BE49-F238E27FC236}">
                <a16:creationId xmlns:a16="http://schemas.microsoft.com/office/drawing/2014/main" id="{F91D6EAB-A84C-43BC-B873-CDC0A27C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284" y="3573016"/>
            <a:ext cx="540060" cy="540060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943B43DA-18AA-4496-B425-BB46450B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1335" y="3574510"/>
            <a:ext cx="540060" cy="540060"/>
          </a:xfrm>
          <a:prstGeom prst="rect">
            <a:avLst/>
          </a:prstGeom>
        </p:spPr>
      </p:pic>
      <p:pic>
        <p:nvPicPr>
          <p:cNvPr id="28" name="그래픽 27" descr="사용자">
            <a:extLst>
              <a:ext uri="{FF2B5EF4-FFF2-40B4-BE49-F238E27FC236}">
                <a16:creationId xmlns:a16="http://schemas.microsoft.com/office/drawing/2014/main" id="{ACD042CB-1477-44C4-AA0D-A7317C61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2001" y="3573016"/>
            <a:ext cx="540060" cy="54006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D86A20A9-C89F-404B-8C95-07D76932F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102231"/>
            <a:ext cx="540060" cy="540060"/>
          </a:xfrm>
          <a:prstGeom prst="rect">
            <a:avLst/>
          </a:prstGeom>
        </p:spPr>
      </p:pic>
      <p:pic>
        <p:nvPicPr>
          <p:cNvPr id="30" name="그래픽 29" descr="사용자">
            <a:extLst>
              <a:ext uri="{FF2B5EF4-FFF2-40B4-BE49-F238E27FC236}">
                <a16:creationId xmlns:a16="http://schemas.microsoft.com/office/drawing/2014/main" id="{2C24D743-390E-4F09-BA87-F605F065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103725"/>
            <a:ext cx="540060" cy="540060"/>
          </a:xfrm>
          <a:prstGeom prst="rect">
            <a:avLst/>
          </a:prstGeom>
        </p:spPr>
      </p:pic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EC544541-9F9D-45F3-A238-7555DDC7A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102231"/>
            <a:ext cx="540060" cy="540060"/>
          </a:xfrm>
          <a:prstGeom prst="rect">
            <a:avLst/>
          </a:prstGeom>
        </p:spPr>
      </p:pic>
      <p:pic>
        <p:nvPicPr>
          <p:cNvPr id="32" name="그래픽 31" descr="사용자">
            <a:extLst>
              <a:ext uri="{FF2B5EF4-FFF2-40B4-BE49-F238E27FC236}">
                <a16:creationId xmlns:a16="http://schemas.microsoft.com/office/drawing/2014/main" id="{F7259988-D915-4861-8471-1923E369D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103725"/>
            <a:ext cx="540060" cy="540060"/>
          </a:xfrm>
          <a:prstGeom prst="rect">
            <a:avLst/>
          </a:prstGeom>
        </p:spPr>
      </p:pic>
      <p:pic>
        <p:nvPicPr>
          <p:cNvPr id="33" name="그래픽 32" descr="사용자">
            <a:extLst>
              <a:ext uri="{FF2B5EF4-FFF2-40B4-BE49-F238E27FC236}">
                <a16:creationId xmlns:a16="http://schemas.microsoft.com/office/drawing/2014/main" id="{7A66C3C3-DEE9-40FA-BE60-8237D062F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102231"/>
            <a:ext cx="540060" cy="540060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5FCF9B4B-C18E-4747-B6FF-17264C1F7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631446"/>
            <a:ext cx="540060" cy="540060"/>
          </a:xfrm>
          <a:prstGeom prst="rect">
            <a:avLst/>
          </a:prstGeom>
        </p:spPr>
      </p:pic>
      <p:pic>
        <p:nvPicPr>
          <p:cNvPr id="35" name="그래픽 34" descr="사용자">
            <a:extLst>
              <a:ext uri="{FF2B5EF4-FFF2-40B4-BE49-F238E27FC236}">
                <a16:creationId xmlns:a16="http://schemas.microsoft.com/office/drawing/2014/main" id="{DEEC45A7-2949-48A5-9249-9CCAFB19E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632940"/>
            <a:ext cx="540060" cy="540060"/>
          </a:xfrm>
          <a:prstGeom prst="rect">
            <a:avLst/>
          </a:prstGeom>
        </p:spPr>
      </p:pic>
      <p:pic>
        <p:nvPicPr>
          <p:cNvPr id="36" name="그래픽 35" descr="사용자">
            <a:extLst>
              <a:ext uri="{FF2B5EF4-FFF2-40B4-BE49-F238E27FC236}">
                <a16:creationId xmlns:a16="http://schemas.microsoft.com/office/drawing/2014/main" id="{DDD294B3-28DC-4A77-93EA-641D1F443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631446"/>
            <a:ext cx="540060" cy="540060"/>
          </a:xfrm>
          <a:prstGeom prst="rect">
            <a:avLst/>
          </a:prstGeom>
        </p:spPr>
      </p:pic>
      <p:pic>
        <p:nvPicPr>
          <p:cNvPr id="37" name="그래픽 36" descr="사용자">
            <a:extLst>
              <a:ext uri="{FF2B5EF4-FFF2-40B4-BE49-F238E27FC236}">
                <a16:creationId xmlns:a16="http://schemas.microsoft.com/office/drawing/2014/main" id="{A657601A-4207-4682-A2C9-A5482C870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632940"/>
            <a:ext cx="540060" cy="540060"/>
          </a:xfrm>
          <a:prstGeom prst="rect">
            <a:avLst/>
          </a:prstGeom>
        </p:spPr>
      </p:pic>
      <p:pic>
        <p:nvPicPr>
          <p:cNvPr id="38" name="그래픽 37" descr="사용자">
            <a:extLst>
              <a:ext uri="{FF2B5EF4-FFF2-40B4-BE49-F238E27FC236}">
                <a16:creationId xmlns:a16="http://schemas.microsoft.com/office/drawing/2014/main" id="{E885510A-9ACA-4BA0-9400-C048CF8BF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631446"/>
            <a:ext cx="540060" cy="540060"/>
          </a:xfrm>
          <a:prstGeom prst="rect">
            <a:avLst/>
          </a:prstGeom>
        </p:spPr>
      </p:pic>
      <p:pic>
        <p:nvPicPr>
          <p:cNvPr id="39" name="그래픽 38" descr="사용자">
            <a:extLst>
              <a:ext uri="{FF2B5EF4-FFF2-40B4-BE49-F238E27FC236}">
                <a16:creationId xmlns:a16="http://schemas.microsoft.com/office/drawing/2014/main" id="{82F153E8-ADB1-4CE5-BB48-854573FC7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5160661"/>
            <a:ext cx="540060" cy="540060"/>
          </a:xfrm>
          <a:prstGeom prst="rect">
            <a:avLst/>
          </a:prstGeom>
        </p:spPr>
      </p:pic>
      <p:pic>
        <p:nvPicPr>
          <p:cNvPr id="40" name="그래픽 39" descr="사용자">
            <a:extLst>
              <a:ext uri="{FF2B5EF4-FFF2-40B4-BE49-F238E27FC236}">
                <a16:creationId xmlns:a16="http://schemas.microsoft.com/office/drawing/2014/main" id="{9289763B-5441-4456-B53A-E019170E6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5162155"/>
            <a:ext cx="540060" cy="540060"/>
          </a:xfrm>
          <a:prstGeom prst="rect">
            <a:avLst/>
          </a:prstGeom>
        </p:spPr>
      </p:pic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E40BB564-8684-4D0A-9301-B944CEF45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5160661"/>
            <a:ext cx="540060" cy="540060"/>
          </a:xfrm>
          <a:prstGeom prst="rect">
            <a:avLst/>
          </a:prstGeom>
        </p:spPr>
      </p:pic>
      <p:pic>
        <p:nvPicPr>
          <p:cNvPr id="42" name="그래픽 41" descr="사용자">
            <a:extLst>
              <a:ext uri="{FF2B5EF4-FFF2-40B4-BE49-F238E27FC236}">
                <a16:creationId xmlns:a16="http://schemas.microsoft.com/office/drawing/2014/main" id="{1DF589B7-68CC-4D3A-B9D7-050CCA9D0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5162155"/>
            <a:ext cx="540060" cy="540060"/>
          </a:xfrm>
          <a:prstGeom prst="rect">
            <a:avLst/>
          </a:prstGeom>
        </p:spPr>
      </p:pic>
      <p:pic>
        <p:nvPicPr>
          <p:cNvPr id="43" name="그래픽 42" descr="사용자">
            <a:extLst>
              <a:ext uri="{FF2B5EF4-FFF2-40B4-BE49-F238E27FC236}">
                <a16:creationId xmlns:a16="http://schemas.microsoft.com/office/drawing/2014/main" id="{20846256-8FBB-48BC-A9FB-68281542F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5160661"/>
            <a:ext cx="540060" cy="540060"/>
          </a:xfrm>
          <a:prstGeom prst="rect">
            <a:avLst/>
          </a:prstGeom>
        </p:spPr>
      </p:pic>
      <p:sp>
        <p:nvSpPr>
          <p:cNvPr id="44" name="TextBox 3">
            <a:extLst>
              <a:ext uri="{FF2B5EF4-FFF2-40B4-BE49-F238E27FC236}">
                <a16:creationId xmlns:a16="http://schemas.microsoft.com/office/drawing/2014/main" id="{E08E6478-3455-4BEF-94F9-A66884EC688E}"/>
              </a:ext>
            </a:extLst>
          </p:cNvPr>
          <p:cNvSpPr txBox="1"/>
          <p:nvPr/>
        </p:nvSpPr>
        <p:spPr>
          <a:xfrm>
            <a:off x="467183" y="3549749"/>
            <a:ext cx="1264237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전환</a:t>
            </a:r>
            <a:r>
              <a:rPr lang="en-US" altLang="ko-KR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(y=1)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B48C9343-B2C0-48E5-80CB-99BEE98C164C}"/>
              </a:ext>
            </a:extLst>
          </p:cNvPr>
          <p:cNvSpPr txBox="1"/>
          <p:nvPr/>
        </p:nvSpPr>
        <p:spPr>
          <a:xfrm>
            <a:off x="521687" y="4646116"/>
            <a:ext cx="1209733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</a:t>
            </a:r>
            <a:r>
              <a:rPr lang="ko-KR" altLang="en-US" sz="14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비전환</a:t>
            </a:r>
            <a:r>
              <a:rPr lang="en-US" altLang="ko-KR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(y=0)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59292292-489B-49E7-BDF0-5C908245EE6A}"/>
              </a:ext>
            </a:extLst>
          </p:cNvPr>
          <p:cNvSpPr txBox="1"/>
          <p:nvPr/>
        </p:nvSpPr>
        <p:spPr>
          <a:xfrm>
            <a:off x="2312259" y="3191592"/>
            <a:ext cx="2156325" cy="3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b="0" dirty="0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전환 고객으로 예측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BD715CBC-348F-4E73-A658-9ADC62E1D455}"/>
              </a:ext>
            </a:extLst>
          </p:cNvPr>
          <p:cNvSpPr txBox="1"/>
          <p:nvPr/>
        </p:nvSpPr>
        <p:spPr>
          <a:xfrm>
            <a:off x="4250480" y="3551607"/>
            <a:ext cx="2156325" cy="3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defTabSz="914400"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Precision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03A472-AAEC-48CD-836A-A312709451DC}"/>
              </a:ext>
            </a:extLst>
          </p:cNvPr>
          <p:cNvSpPr/>
          <p:nvPr/>
        </p:nvSpPr>
        <p:spPr>
          <a:xfrm>
            <a:off x="4378227" y="3885790"/>
            <a:ext cx="4988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모델이 영업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전환 고객이라고 예측한 고객 중 실제 영업 전환 고객 비율</a:t>
            </a:r>
            <a:endParaRPr lang="ko-KR" altLang="en-US" sz="12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5822085-605B-41C0-B6F7-02F6AE2EA7A2}"/>
              </a:ext>
            </a:extLst>
          </p:cNvPr>
          <p:cNvSpPr/>
          <p:nvPr/>
        </p:nvSpPr>
        <p:spPr bwMode="auto">
          <a:xfrm>
            <a:off x="4617100" y="5196329"/>
            <a:ext cx="1375932" cy="1085439"/>
          </a:xfrm>
          <a:prstGeom prst="roundRect">
            <a:avLst>
              <a:gd name="adj" fmla="val 7485"/>
            </a:avLst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52" name="그래픽 51" descr="사용자">
            <a:extLst>
              <a:ext uri="{FF2B5EF4-FFF2-40B4-BE49-F238E27FC236}">
                <a16:creationId xmlns:a16="http://schemas.microsoft.com/office/drawing/2014/main" id="{4E75973E-EECE-4B9C-A321-DA83921D2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9636" y="5208668"/>
            <a:ext cx="540060" cy="540060"/>
          </a:xfrm>
          <a:prstGeom prst="rect">
            <a:avLst/>
          </a:prstGeom>
        </p:spPr>
      </p:pic>
      <p:pic>
        <p:nvPicPr>
          <p:cNvPr id="53" name="그래픽 52" descr="사용자">
            <a:extLst>
              <a:ext uri="{FF2B5EF4-FFF2-40B4-BE49-F238E27FC236}">
                <a16:creationId xmlns:a16="http://schemas.microsoft.com/office/drawing/2014/main" id="{A1CB03E4-CE23-46DE-BF4B-90EA9475A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3687" y="5210162"/>
            <a:ext cx="540060" cy="540060"/>
          </a:xfrm>
          <a:prstGeom prst="rect">
            <a:avLst/>
          </a:prstGeom>
        </p:spPr>
      </p:pic>
      <p:pic>
        <p:nvPicPr>
          <p:cNvPr id="54" name="그래픽 53" descr="사용자">
            <a:extLst>
              <a:ext uri="{FF2B5EF4-FFF2-40B4-BE49-F238E27FC236}">
                <a16:creationId xmlns:a16="http://schemas.microsoft.com/office/drawing/2014/main" id="{CC71450E-7709-48D0-8A15-7B6792EB2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4353" y="5208668"/>
            <a:ext cx="540060" cy="540060"/>
          </a:xfrm>
          <a:prstGeom prst="rect">
            <a:avLst/>
          </a:prstGeom>
        </p:spPr>
      </p:pic>
      <p:pic>
        <p:nvPicPr>
          <p:cNvPr id="55" name="그래픽 54" descr="사용자">
            <a:extLst>
              <a:ext uri="{FF2B5EF4-FFF2-40B4-BE49-F238E27FC236}">
                <a16:creationId xmlns:a16="http://schemas.microsoft.com/office/drawing/2014/main" id="{26262ED2-3F15-4529-BE6F-39AFAAACB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9636" y="5737883"/>
            <a:ext cx="540060" cy="540060"/>
          </a:xfrm>
          <a:prstGeom prst="rect">
            <a:avLst/>
          </a:prstGeom>
        </p:spPr>
      </p:pic>
      <p:pic>
        <p:nvPicPr>
          <p:cNvPr id="56" name="그래픽 55" descr="사용자">
            <a:extLst>
              <a:ext uri="{FF2B5EF4-FFF2-40B4-BE49-F238E27FC236}">
                <a16:creationId xmlns:a16="http://schemas.microsoft.com/office/drawing/2014/main" id="{AF4C801D-1DFB-486D-BD12-209C0B7FD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3687" y="5739377"/>
            <a:ext cx="540060" cy="540060"/>
          </a:xfrm>
          <a:prstGeom prst="rect">
            <a:avLst/>
          </a:prstGeom>
        </p:spPr>
      </p:pic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972580DC-E14A-4122-B8D1-30A3A4C88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4353" y="5737883"/>
            <a:ext cx="540060" cy="54006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480BFF-24D1-4A66-9150-E47EEC1CB502}"/>
              </a:ext>
            </a:extLst>
          </p:cNvPr>
          <p:cNvCxnSpPr/>
          <p:nvPr/>
        </p:nvCxnSpPr>
        <p:spPr>
          <a:xfrm>
            <a:off x="4468584" y="5085184"/>
            <a:ext cx="1672548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D58527A-0BD3-46A4-B122-AB5E1B63264C}"/>
              </a:ext>
            </a:extLst>
          </p:cNvPr>
          <p:cNvSpPr/>
          <p:nvPr/>
        </p:nvSpPr>
        <p:spPr bwMode="auto">
          <a:xfrm>
            <a:off x="4617100" y="4386007"/>
            <a:ext cx="1375932" cy="553893"/>
          </a:xfrm>
          <a:prstGeom prst="roundRect">
            <a:avLst>
              <a:gd name="adj" fmla="val 7485"/>
            </a:avLst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70" name="그래픽 69" descr="사용자">
            <a:extLst>
              <a:ext uri="{FF2B5EF4-FFF2-40B4-BE49-F238E27FC236}">
                <a16:creationId xmlns:a16="http://schemas.microsoft.com/office/drawing/2014/main" id="{90D113CF-E05F-4C4E-BE7B-E478B37E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9636" y="4398346"/>
            <a:ext cx="540060" cy="540060"/>
          </a:xfrm>
          <a:prstGeom prst="rect">
            <a:avLst/>
          </a:prstGeom>
        </p:spPr>
      </p:pic>
      <p:pic>
        <p:nvPicPr>
          <p:cNvPr id="71" name="그래픽 70" descr="사용자">
            <a:extLst>
              <a:ext uri="{FF2B5EF4-FFF2-40B4-BE49-F238E27FC236}">
                <a16:creationId xmlns:a16="http://schemas.microsoft.com/office/drawing/2014/main" id="{1D5074DE-76CF-4A3A-80F3-8E8491A7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3687" y="4399840"/>
            <a:ext cx="540060" cy="540060"/>
          </a:xfrm>
          <a:prstGeom prst="rect">
            <a:avLst/>
          </a:prstGeom>
        </p:spPr>
      </p:pic>
      <p:pic>
        <p:nvPicPr>
          <p:cNvPr id="72" name="그래픽 71" descr="사용자">
            <a:extLst>
              <a:ext uri="{FF2B5EF4-FFF2-40B4-BE49-F238E27FC236}">
                <a16:creationId xmlns:a16="http://schemas.microsoft.com/office/drawing/2014/main" id="{07FB9556-1708-41F7-ACF0-3F6B4F23F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4353" y="4398346"/>
            <a:ext cx="540060" cy="540060"/>
          </a:xfrm>
          <a:prstGeom prst="rect">
            <a:avLst/>
          </a:prstGeom>
        </p:spPr>
      </p:pic>
      <p:sp>
        <p:nvSpPr>
          <p:cNvPr id="18" name="같음 기호 17">
            <a:extLst>
              <a:ext uri="{FF2B5EF4-FFF2-40B4-BE49-F238E27FC236}">
                <a16:creationId xmlns:a16="http://schemas.microsoft.com/office/drawing/2014/main" id="{778CCFB0-E23E-4AC8-BA26-D7A326B4EF04}"/>
              </a:ext>
            </a:extLst>
          </p:cNvPr>
          <p:cNvSpPr/>
          <p:nvPr/>
        </p:nvSpPr>
        <p:spPr bwMode="auto">
          <a:xfrm>
            <a:off x="6339644" y="4938406"/>
            <a:ext cx="387664" cy="310060"/>
          </a:xfrm>
          <a:prstGeom prst="mathEqual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BF17925-E90C-4D06-AA65-5FBEA00A1AB8}"/>
              </a:ext>
            </a:extLst>
          </p:cNvPr>
          <p:cNvCxnSpPr>
            <a:cxnSpLocks/>
          </p:cNvCxnSpPr>
          <p:nvPr/>
        </p:nvCxnSpPr>
        <p:spPr>
          <a:xfrm>
            <a:off x="6886175" y="5085184"/>
            <a:ext cx="479093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3">
            <a:extLst>
              <a:ext uri="{FF2B5EF4-FFF2-40B4-BE49-F238E27FC236}">
                <a16:creationId xmlns:a16="http://schemas.microsoft.com/office/drawing/2014/main" id="{C037D931-E4B5-4318-A01A-2926704C88F1}"/>
              </a:ext>
            </a:extLst>
          </p:cNvPr>
          <p:cNvSpPr txBox="1"/>
          <p:nvPr/>
        </p:nvSpPr>
        <p:spPr>
          <a:xfrm>
            <a:off x="6962654" y="5144798"/>
            <a:ext cx="333517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6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78" name="TextBox 3">
            <a:extLst>
              <a:ext uri="{FF2B5EF4-FFF2-40B4-BE49-F238E27FC236}">
                <a16:creationId xmlns:a16="http://schemas.microsoft.com/office/drawing/2014/main" id="{A7A0E5A1-033F-4377-B551-6895862E98F7}"/>
              </a:ext>
            </a:extLst>
          </p:cNvPr>
          <p:cNvSpPr txBox="1"/>
          <p:nvPr/>
        </p:nvSpPr>
        <p:spPr>
          <a:xfrm>
            <a:off x="6958962" y="4603251"/>
            <a:ext cx="333517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3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79" name="같음 기호 78">
            <a:extLst>
              <a:ext uri="{FF2B5EF4-FFF2-40B4-BE49-F238E27FC236}">
                <a16:creationId xmlns:a16="http://schemas.microsoft.com/office/drawing/2014/main" id="{FFB973A4-4B72-4C3E-8772-6931B9B9E44D}"/>
              </a:ext>
            </a:extLst>
          </p:cNvPr>
          <p:cNvSpPr/>
          <p:nvPr/>
        </p:nvSpPr>
        <p:spPr bwMode="auto">
          <a:xfrm>
            <a:off x="7495550" y="4920973"/>
            <a:ext cx="387664" cy="310060"/>
          </a:xfrm>
          <a:prstGeom prst="mathEqual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Box 3">
            <a:extLst>
              <a:ext uri="{FF2B5EF4-FFF2-40B4-BE49-F238E27FC236}">
                <a16:creationId xmlns:a16="http://schemas.microsoft.com/office/drawing/2014/main" id="{7E73F703-6800-4BAF-9E71-97D08FD7AD7B}"/>
              </a:ext>
            </a:extLst>
          </p:cNvPr>
          <p:cNvSpPr txBox="1"/>
          <p:nvPr/>
        </p:nvSpPr>
        <p:spPr>
          <a:xfrm>
            <a:off x="7831193" y="4864838"/>
            <a:ext cx="768160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0.5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50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80E9CA-2B09-44D1-820E-D068EBE76255}"/>
              </a:ext>
            </a:extLst>
          </p:cNvPr>
          <p:cNvSpPr/>
          <p:nvPr/>
        </p:nvSpPr>
        <p:spPr bwMode="auto">
          <a:xfrm>
            <a:off x="2684748" y="3560677"/>
            <a:ext cx="1375932" cy="1085439"/>
          </a:xfrm>
          <a:prstGeom prst="roundRect">
            <a:avLst>
              <a:gd name="adj" fmla="val 7485"/>
            </a:avLst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ACF75-ECB9-42B0-8611-AFDB5A3E564C}"/>
              </a:ext>
            </a:extLst>
          </p:cNvPr>
          <p:cNvSpPr/>
          <p:nvPr/>
        </p:nvSpPr>
        <p:spPr bwMode="auto">
          <a:xfrm>
            <a:off x="587245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평가 지표</a:t>
            </a:r>
          </a:p>
        </p:txBody>
      </p:sp>
      <p:sp>
        <p:nvSpPr>
          <p:cNvPr id="5" name="오각형 42">
            <a:extLst>
              <a:ext uri="{FF2B5EF4-FFF2-40B4-BE49-F238E27FC236}">
                <a16:creationId xmlns:a16="http://schemas.microsoft.com/office/drawing/2014/main" id="{98BB2BFA-E080-46D3-98BC-D110653BDD4F}"/>
              </a:ext>
            </a:extLst>
          </p:cNvPr>
          <p:cNvSpPr/>
          <p:nvPr/>
        </p:nvSpPr>
        <p:spPr bwMode="auto">
          <a:xfrm>
            <a:off x="496618" y="1016732"/>
            <a:ext cx="8912763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30" dirty="0" err="1">
                <a:solidFill>
                  <a:srgbClr val="FFFFFF"/>
                </a:solidFill>
                <a:latin typeface="Arial Narrow"/>
                <a:ea typeface="LG스마트체 Regular"/>
              </a:rPr>
              <a:t>정답셋</a:t>
            </a:r>
            <a:r>
              <a:rPr lang="ko-KR" altLang="en-US" sz="1400" b="1" spc="-30" dirty="0">
                <a:solidFill>
                  <a:srgbClr val="FFFFFF"/>
                </a:solidFill>
                <a:latin typeface="Arial Narrow"/>
                <a:ea typeface="LG스마트체 Regular"/>
              </a:rPr>
              <a:t> 기반 예측 알고리즘 모델 개발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E6243-CD3C-4EB2-9C8E-C085598B2481}"/>
              </a:ext>
            </a:extLst>
          </p:cNvPr>
          <p:cNvSpPr/>
          <p:nvPr/>
        </p:nvSpPr>
        <p:spPr>
          <a:xfrm>
            <a:off x="406935" y="1677842"/>
            <a:ext cx="201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endParaRPr lang="en-US" altLang="ko-KR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Lead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83C9F40-D376-4340-B06C-783593148938}"/>
              </a:ext>
            </a:extLst>
          </p:cNvPr>
          <p:cNvSpPr/>
          <p:nvPr/>
        </p:nvSpPr>
        <p:spPr>
          <a:xfrm rot="5400000">
            <a:off x="2123892" y="240155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F4008-C674-4037-BAC4-72D12292B12B}"/>
              </a:ext>
            </a:extLst>
          </p:cNvPr>
          <p:cNvSpPr/>
          <p:nvPr/>
        </p:nvSpPr>
        <p:spPr>
          <a:xfrm>
            <a:off x="2683281" y="1677842"/>
            <a:ext cx="210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engineering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6B7CD35-3DDD-47AF-B831-4AE0DD45EEB7}"/>
              </a:ext>
            </a:extLst>
          </p:cNvPr>
          <p:cNvSpPr/>
          <p:nvPr/>
        </p:nvSpPr>
        <p:spPr>
          <a:xfrm rot="5400000">
            <a:off x="4465325" y="2401556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D2A36-B469-4ECD-B71E-C2F56FF3CEB7}"/>
              </a:ext>
            </a:extLst>
          </p:cNvPr>
          <p:cNvSpPr/>
          <p:nvPr/>
        </p:nvSpPr>
        <p:spPr>
          <a:xfrm>
            <a:off x="5234859" y="1672926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2C6BC-DC5F-44A3-9DAE-FF81AB0AAB60}"/>
              </a:ext>
            </a:extLst>
          </p:cNvPr>
          <p:cNvSpPr/>
          <p:nvPr/>
        </p:nvSpPr>
        <p:spPr>
          <a:xfrm>
            <a:off x="2923795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 fontAlgn="ctr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가공변수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CEF39-46FA-4ED2-89BD-92F94CBB93D7}"/>
              </a:ext>
            </a:extLst>
          </p:cNvPr>
          <p:cNvSpPr/>
          <p:nvPr/>
        </p:nvSpPr>
        <p:spPr>
          <a:xfrm>
            <a:off x="5251771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지도 학습 기반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endParaRPr lang="ko-KR" altLang="en-US" sz="14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10F1B44-DB94-4B7B-98B2-8E0FAF640078}"/>
              </a:ext>
            </a:extLst>
          </p:cNvPr>
          <p:cNvSpPr/>
          <p:nvPr/>
        </p:nvSpPr>
        <p:spPr>
          <a:xfrm rot="5400000">
            <a:off x="6785809" y="2401558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04B69-CCFA-49DE-87A6-9A170C11F3CD}"/>
              </a:ext>
            </a:extLst>
          </p:cNvPr>
          <p:cNvSpPr/>
          <p:nvPr/>
        </p:nvSpPr>
        <p:spPr>
          <a:xfrm>
            <a:off x="7589304" y="1677842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2259A1-0DC5-44AB-B50F-8AD3CF1EA864}"/>
              </a:ext>
            </a:extLst>
          </p:cNvPr>
          <p:cNvSpPr/>
          <p:nvPr/>
        </p:nvSpPr>
        <p:spPr>
          <a:xfrm>
            <a:off x="7589304" y="240981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F1-score</a:t>
            </a:r>
          </a:p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성능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DADB25-57ED-4EBA-BB16-FDDA5AD531E3}"/>
              </a:ext>
            </a:extLst>
          </p:cNvPr>
          <p:cNvSpPr/>
          <p:nvPr/>
        </p:nvSpPr>
        <p:spPr>
          <a:xfrm>
            <a:off x="669800" y="2508681"/>
            <a:ext cx="1472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파악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528E2-1C73-4062-A415-A4300D262B2D}"/>
              </a:ext>
            </a:extLst>
          </p:cNvPr>
          <p:cNvSpPr/>
          <p:nvPr/>
        </p:nvSpPr>
        <p:spPr bwMode="auto">
          <a:xfrm>
            <a:off x="2915221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FE09F-A316-4FFE-8184-340A7C345DB8}"/>
              </a:ext>
            </a:extLst>
          </p:cNvPr>
          <p:cNvSpPr/>
          <p:nvPr/>
        </p:nvSpPr>
        <p:spPr bwMode="auto">
          <a:xfrm>
            <a:off x="5243197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F859D1-3FD5-4FF1-978F-D74513AAE5B0}"/>
              </a:ext>
            </a:extLst>
          </p:cNvPr>
          <p:cNvSpPr/>
          <p:nvPr/>
        </p:nvSpPr>
        <p:spPr bwMode="auto">
          <a:xfrm>
            <a:off x="7572098" y="1603641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9E3B5A-1577-450A-B789-0A13AB32760F}"/>
              </a:ext>
            </a:extLst>
          </p:cNvPr>
          <p:cNvSpPr/>
          <p:nvPr/>
        </p:nvSpPr>
        <p:spPr bwMode="auto">
          <a:xfrm>
            <a:off x="521687" y="1531633"/>
            <a:ext cx="6987597" cy="1512168"/>
          </a:xfrm>
          <a:prstGeom prst="rect">
            <a:avLst/>
          </a:prstGeom>
          <a:solidFill>
            <a:srgbClr val="FFFFFF">
              <a:alpha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2A306886-6658-4F83-ADA9-22761A54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2567" y="3573016"/>
            <a:ext cx="540060" cy="540060"/>
          </a:xfrm>
          <a:prstGeom prst="rect">
            <a:avLst/>
          </a:prstGeom>
        </p:spPr>
      </p:pic>
      <p:pic>
        <p:nvPicPr>
          <p:cNvPr id="22" name="그래픽 21" descr="사용자">
            <a:extLst>
              <a:ext uri="{FF2B5EF4-FFF2-40B4-BE49-F238E27FC236}">
                <a16:creationId xmlns:a16="http://schemas.microsoft.com/office/drawing/2014/main" id="{97DD77C0-3E7C-4BAE-8DF1-8F5812EB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6618" y="3574510"/>
            <a:ext cx="540060" cy="540060"/>
          </a:xfrm>
          <a:prstGeom prst="rect">
            <a:avLst/>
          </a:prstGeom>
        </p:spPr>
      </p:pic>
      <p:pic>
        <p:nvPicPr>
          <p:cNvPr id="26" name="그래픽 25" descr="사용자">
            <a:extLst>
              <a:ext uri="{FF2B5EF4-FFF2-40B4-BE49-F238E27FC236}">
                <a16:creationId xmlns:a16="http://schemas.microsoft.com/office/drawing/2014/main" id="{F91D6EAB-A84C-43BC-B873-CDC0A27C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284" y="3573016"/>
            <a:ext cx="540060" cy="540060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943B43DA-18AA-4496-B425-BB46450B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1335" y="3574510"/>
            <a:ext cx="540060" cy="540060"/>
          </a:xfrm>
          <a:prstGeom prst="rect">
            <a:avLst/>
          </a:prstGeom>
        </p:spPr>
      </p:pic>
      <p:pic>
        <p:nvPicPr>
          <p:cNvPr id="28" name="그래픽 27" descr="사용자">
            <a:extLst>
              <a:ext uri="{FF2B5EF4-FFF2-40B4-BE49-F238E27FC236}">
                <a16:creationId xmlns:a16="http://schemas.microsoft.com/office/drawing/2014/main" id="{ACD042CB-1477-44C4-AA0D-A7317C61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2001" y="3573016"/>
            <a:ext cx="540060" cy="54006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D86A20A9-C89F-404B-8C95-07D76932F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102231"/>
            <a:ext cx="540060" cy="540060"/>
          </a:xfrm>
          <a:prstGeom prst="rect">
            <a:avLst/>
          </a:prstGeom>
        </p:spPr>
      </p:pic>
      <p:pic>
        <p:nvPicPr>
          <p:cNvPr id="30" name="그래픽 29" descr="사용자">
            <a:extLst>
              <a:ext uri="{FF2B5EF4-FFF2-40B4-BE49-F238E27FC236}">
                <a16:creationId xmlns:a16="http://schemas.microsoft.com/office/drawing/2014/main" id="{2C24D743-390E-4F09-BA87-F605F065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103725"/>
            <a:ext cx="540060" cy="540060"/>
          </a:xfrm>
          <a:prstGeom prst="rect">
            <a:avLst/>
          </a:prstGeom>
        </p:spPr>
      </p:pic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EC544541-9F9D-45F3-A238-7555DDC7A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102231"/>
            <a:ext cx="540060" cy="540060"/>
          </a:xfrm>
          <a:prstGeom prst="rect">
            <a:avLst/>
          </a:prstGeom>
        </p:spPr>
      </p:pic>
      <p:pic>
        <p:nvPicPr>
          <p:cNvPr id="32" name="그래픽 31" descr="사용자">
            <a:extLst>
              <a:ext uri="{FF2B5EF4-FFF2-40B4-BE49-F238E27FC236}">
                <a16:creationId xmlns:a16="http://schemas.microsoft.com/office/drawing/2014/main" id="{F7259988-D915-4861-8471-1923E369D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103725"/>
            <a:ext cx="540060" cy="540060"/>
          </a:xfrm>
          <a:prstGeom prst="rect">
            <a:avLst/>
          </a:prstGeom>
        </p:spPr>
      </p:pic>
      <p:pic>
        <p:nvPicPr>
          <p:cNvPr id="33" name="그래픽 32" descr="사용자">
            <a:extLst>
              <a:ext uri="{FF2B5EF4-FFF2-40B4-BE49-F238E27FC236}">
                <a16:creationId xmlns:a16="http://schemas.microsoft.com/office/drawing/2014/main" id="{7A66C3C3-DEE9-40FA-BE60-8237D062F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102231"/>
            <a:ext cx="540060" cy="540060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5FCF9B4B-C18E-4747-B6FF-17264C1F7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631446"/>
            <a:ext cx="540060" cy="540060"/>
          </a:xfrm>
          <a:prstGeom prst="rect">
            <a:avLst/>
          </a:prstGeom>
        </p:spPr>
      </p:pic>
      <p:pic>
        <p:nvPicPr>
          <p:cNvPr id="35" name="그래픽 34" descr="사용자">
            <a:extLst>
              <a:ext uri="{FF2B5EF4-FFF2-40B4-BE49-F238E27FC236}">
                <a16:creationId xmlns:a16="http://schemas.microsoft.com/office/drawing/2014/main" id="{DEEC45A7-2949-48A5-9249-9CCAFB19E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632940"/>
            <a:ext cx="540060" cy="540060"/>
          </a:xfrm>
          <a:prstGeom prst="rect">
            <a:avLst/>
          </a:prstGeom>
        </p:spPr>
      </p:pic>
      <p:pic>
        <p:nvPicPr>
          <p:cNvPr id="36" name="그래픽 35" descr="사용자">
            <a:extLst>
              <a:ext uri="{FF2B5EF4-FFF2-40B4-BE49-F238E27FC236}">
                <a16:creationId xmlns:a16="http://schemas.microsoft.com/office/drawing/2014/main" id="{DDD294B3-28DC-4A77-93EA-641D1F443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631446"/>
            <a:ext cx="540060" cy="540060"/>
          </a:xfrm>
          <a:prstGeom prst="rect">
            <a:avLst/>
          </a:prstGeom>
        </p:spPr>
      </p:pic>
      <p:pic>
        <p:nvPicPr>
          <p:cNvPr id="37" name="그래픽 36" descr="사용자">
            <a:extLst>
              <a:ext uri="{FF2B5EF4-FFF2-40B4-BE49-F238E27FC236}">
                <a16:creationId xmlns:a16="http://schemas.microsoft.com/office/drawing/2014/main" id="{A657601A-4207-4682-A2C9-A5482C870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632940"/>
            <a:ext cx="540060" cy="540060"/>
          </a:xfrm>
          <a:prstGeom prst="rect">
            <a:avLst/>
          </a:prstGeom>
        </p:spPr>
      </p:pic>
      <p:pic>
        <p:nvPicPr>
          <p:cNvPr id="38" name="그래픽 37" descr="사용자">
            <a:extLst>
              <a:ext uri="{FF2B5EF4-FFF2-40B4-BE49-F238E27FC236}">
                <a16:creationId xmlns:a16="http://schemas.microsoft.com/office/drawing/2014/main" id="{E885510A-9ACA-4BA0-9400-C048CF8BF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631446"/>
            <a:ext cx="540060" cy="540060"/>
          </a:xfrm>
          <a:prstGeom prst="rect">
            <a:avLst/>
          </a:prstGeom>
        </p:spPr>
      </p:pic>
      <p:pic>
        <p:nvPicPr>
          <p:cNvPr id="39" name="그래픽 38" descr="사용자">
            <a:extLst>
              <a:ext uri="{FF2B5EF4-FFF2-40B4-BE49-F238E27FC236}">
                <a16:creationId xmlns:a16="http://schemas.microsoft.com/office/drawing/2014/main" id="{82F153E8-ADB1-4CE5-BB48-854573FC7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5160661"/>
            <a:ext cx="540060" cy="540060"/>
          </a:xfrm>
          <a:prstGeom prst="rect">
            <a:avLst/>
          </a:prstGeom>
        </p:spPr>
      </p:pic>
      <p:pic>
        <p:nvPicPr>
          <p:cNvPr id="40" name="그래픽 39" descr="사용자">
            <a:extLst>
              <a:ext uri="{FF2B5EF4-FFF2-40B4-BE49-F238E27FC236}">
                <a16:creationId xmlns:a16="http://schemas.microsoft.com/office/drawing/2014/main" id="{9289763B-5441-4456-B53A-E019170E6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5162155"/>
            <a:ext cx="540060" cy="540060"/>
          </a:xfrm>
          <a:prstGeom prst="rect">
            <a:avLst/>
          </a:prstGeom>
        </p:spPr>
      </p:pic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E40BB564-8684-4D0A-9301-B944CEF45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5160661"/>
            <a:ext cx="540060" cy="540060"/>
          </a:xfrm>
          <a:prstGeom prst="rect">
            <a:avLst/>
          </a:prstGeom>
        </p:spPr>
      </p:pic>
      <p:pic>
        <p:nvPicPr>
          <p:cNvPr id="42" name="그래픽 41" descr="사용자">
            <a:extLst>
              <a:ext uri="{FF2B5EF4-FFF2-40B4-BE49-F238E27FC236}">
                <a16:creationId xmlns:a16="http://schemas.microsoft.com/office/drawing/2014/main" id="{1DF589B7-68CC-4D3A-B9D7-050CCA9D0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5162155"/>
            <a:ext cx="540060" cy="540060"/>
          </a:xfrm>
          <a:prstGeom prst="rect">
            <a:avLst/>
          </a:prstGeom>
        </p:spPr>
      </p:pic>
      <p:pic>
        <p:nvPicPr>
          <p:cNvPr id="43" name="그래픽 42" descr="사용자">
            <a:extLst>
              <a:ext uri="{FF2B5EF4-FFF2-40B4-BE49-F238E27FC236}">
                <a16:creationId xmlns:a16="http://schemas.microsoft.com/office/drawing/2014/main" id="{20846256-8FBB-48BC-A9FB-68281542F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5160661"/>
            <a:ext cx="540060" cy="540060"/>
          </a:xfrm>
          <a:prstGeom prst="rect">
            <a:avLst/>
          </a:prstGeom>
        </p:spPr>
      </p:pic>
      <p:sp>
        <p:nvSpPr>
          <p:cNvPr id="44" name="TextBox 3">
            <a:extLst>
              <a:ext uri="{FF2B5EF4-FFF2-40B4-BE49-F238E27FC236}">
                <a16:creationId xmlns:a16="http://schemas.microsoft.com/office/drawing/2014/main" id="{E08E6478-3455-4BEF-94F9-A66884EC688E}"/>
              </a:ext>
            </a:extLst>
          </p:cNvPr>
          <p:cNvSpPr txBox="1"/>
          <p:nvPr/>
        </p:nvSpPr>
        <p:spPr>
          <a:xfrm>
            <a:off x="467183" y="3549749"/>
            <a:ext cx="1264237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전환</a:t>
            </a:r>
            <a:r>
              <a:rPr lang="en-US" altLang="ko-KR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(y=1)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B48C9343-B2C0-48E5-80CB-99BEE98C164C}"/>
              </a:ext>
            </a:extLst>
          </p:cNvPr>
          <p:cNvSpPr txBox="1"/>
          <p:nvPr/>
        </p:nvSpPr>
        <p:spPr>
          <a:xfrm>
            <a:off x="521687" y="4646116"/>
            <a:ext cx="1209733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</a:t>
            </a:r>
            <a:r>
              <a:rPr lang="ko-KR" altLang="en-US" sz="14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비전환</a:t>
            </a:r>
            <a:r>
              <a:rPr lang="en-US" altLang="ko-KR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(y=0)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59292292-489B-49E7-BDF0-5C908245EE6A}"/>
              </a:ext>
            </a:extLst>
          </p:cNvPr>
          <p:cNvSpPr txBox="1"/>
          <p:nvPr/>
        </p:nvSpPr>
        <p:spPr>
          <a:xfrm>
            <a:off x="2312259" y="3191592"/>
            <a:ext cx="2156325" cy="3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b="0" dirty="0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전환 고객으로 예측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BD715CBC-348F-4E73-A658-9ADC62E1D455}"/>
              </a:ext>
            </a:extLst>
          </p:cNvPr>
          <p:cNvSpPr txBox="1"/>
          <p:nvPr/>
        </p:nvSpPr>
        <p:spPr>
          <a:xfrm>
            <a:off x="4250480" y="3551607"/>
            <a:ext cx="2156325" cy="3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>
              <a:defRPr/>
            </a:pPr>
            <a:r>
              <a:rPr lang="en-US" altLang="ko-KR" sz="1400" b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Recall</a:t>
            </a:r>
            <a:endParaRPr lang="en-US" altLang="ko-KR" sz="1400" b="0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03A472-AAEC-48CD-836A-A312709451DC}"/>
              </a:ext>
            </a:extLst>
          </p:cNvPr>
          <p:cNvSpPr/>
          <p:nvPr/>
        </p:nvSpPr>
        <p:spPr>
          <a:xfrm>
            <a:off x="4378227" y="3885790"/>
            <a:ext cx="4988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영업 전환 고객 중 모델이 영업 전환 고객으로 옳게 예측한 고객 비율</a:t>
            </a:r>
            <a:endParaRPr lang="ko-KR" altLang="en-US" sz="12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6168EF0-110C-4A21-B775-29C877EC6131}"/>
              </a:ext>
            </a:extLst>
          </p:cNvPr>
          <p:cNvSpPr/>
          <p:nvPr/>
        </p:nvSpPr>
        <p:spPr bwMode="auto">
          <a:xfrm>
            <a:off x="5293597" y="5240466"/>
            <a:ext cx="1358599" cy="553893"/>
          </a:xfrm>
          <a:prstGeom prst="roundRect">
            <a:avLst>
              <a:gd name="adj" fmla="val 7485"/>
            </a:avLst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AD2DD1D-5DED-4354-845E-1BD1961890EA}"/>
              </a:ext>
            </a:extLst>
          </p:cNvPr>
          <p:cNvCxnSpPr>
            <a:cxnSpLocks/>
          </p:cNvCxnSpPr>
          <p:nvPr/>
        </p:nvCxnSpPr>
        <p:spPr>
          <a:xfrm>
            <a:off x="4468584" y="5085184"/>
            <a:ext cx="2183612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BD8B127-E2BB-4730-8F0D-957562875E5B}"/>
              </a:ext>
            </a:extLst>
          </p:cNvPr>
          <p:cNvSpPr/>
          <p:nvPr/>
        </p:nvSpPr>
        <p:spPr bwMode="auto">
          <a:xfrm>
            <a:off x="4913839" y="4386007"/>
            <a:ext cx="1375932" cy="553893"/>
          </a:xfrm>
          <a:prstGeom prst="roundRect">
            <a:avLst>
              <a:gd name="adj" fmla="val 7485"/>
            </a:avLst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0" name="그래픽 59" descr="사용자">
            <a:extLst>
              <a:ext uri="{FF2B5EF4-FFF2-40B4-BE49-F238E27FC236}">
                <a16:creationId xmlns:a16="http://schemas.microsoft.com/office/drawing/2014/main" id="{CCF31035-BC06-4D23-A84E-A1DDB441E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6375" y="4398346"/>
            <a:ext cx="540060" cy="540060"/>
          </a:xfrm>
          <a:prstGeom prst="rect">
            <a:avLst/>
          </a:prstGeom>
        </p:spPr>
      </p:pic>
      <p:pic>
        <p:nvPicPr>
          <p:cNvPr id="61" name="그래픽 60" descr="사용자">
            <a:extLst>
              <a:ext uri="{FF2B5EF4-FFF2-40B4-BE49-F238E27FC236}">
                <a16:creationId xmlns:a16="http://schemas.microsoft.com/office/drawing/2014/main" id="{C7A59567-19B5-4A93-958A-8ED07F0C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0426" y="4399840"/>
            <a:ext cx="540060" cy="540060"/>
          </a:xfrm>
          <a:prstGeom prst="rect">
            <a:avLst/>
          </a:prstGeom>
        </p:spPr>
      </p:pic>
      <p:pic>
        <p:nvPicPr>
          <p:cNvPr id="62" name="그래픽 61" descr="사용자">
            <a:extLst>
              <a:ext uri="{FF2B5EF4-FFF2-40B4-BE49-F238E27FC236}">
                <a16:creationId xmlns:a16="http://schemas.microsoft.com/office/drawing/2014/main" id="{2F48ED1A-FDBE-4A9E-871C-081E4CDC3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092" y="4398346"/>
            <a:ext cx="540060" cy="540060"/>
          </a:xfrm>
          <a:prstGeom prst="rect">
            <a:avLst/>
          </a:prstGeom>
        </p:spPr>
      </p:pic>
      <p:sp>
        <p:nvSpPr>
          <p:cNvPr id="63" name="같음 기호 62">
            <a:extLst>
              <a:ext uri="{FF2B5EF4-FFF2-40B4-BE49-F238E27FC236}">
                <a16:creationId xmlns:a16="http://schemas.microsoft.com/office/drawing/2014/main" id="{3F8F72F8-DE9E-48B5-8294-7E67E8FA9EF6}"/>
              </a:ext>
            </a:extLst>
          </p:cNvPr>
          <p:cNvSpPr/>
          <p:nvPr/>
        </p:nvSpPr>
        <p:spPr bwMode="auto">
          <a:xfrm>
            <a:off x="6793695" y="4938406"/>
            <a:ext cx="387664" cy="310060"/>
          </a:xfrm>
          <a:prstGeom prst="mathEqual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D2BC6AB-A309-46D8-B776-9FA8880B420C}"/>
              </a:ext>
            </a:extLst>
          </p:cNvPr>
          <p:cNvCxnSpPr>
            <a:cxnSpLocks/>
          </p:cNvCxnSpPr>
          <p:nvPr/>
        </p:nvCxnSpPr>
        <p:spPr>
          <a:xfrm>
            <a:off x="7340226" y="5085184"/>
            <a:ext cx="479093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3">
            <a:extLst>
              <a:ext uri="{FF2B5EF4-FFF2-40B4-BE49-F238E27FC236}">
                <a16:creationId xmlns:a16="http://schemas.microsoft.com/office/drawing/2014/main" id="{1651EC12-009B-4666-854A-0F044FF4600E}"/>
              </a:ext>
            </a:extLst>
          </p:cNvPr>
          <p:cNvSpPr txBox="1"/>
          <p:nvPr/>
        </p:nvSpPr>
        <p:spPr>
          <a:xfrm>
            <a:off x="7416705" y="5144798"/>
            <a:ext cx="333517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5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6890FFCD-BC3E-422D-8F6A-E2471F8C4CD7}"/>
              </a:ext>
            </a:extLst>
          </p:cNvPr>
          <p:cNvSpPr txBox="1"/>
          <p:nvPr/>
        </p:nvSpPr>
        <p:spPr>
          <a:xfrm>
            <a:off x="7413013" y="4603251"/>
            <a:ext cx="333517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3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67" name="같음 기호 66">
            <a:extLst>
              <a:ext uri="{FF2B5EF4-FFF2-40B4-BE49-F238E27FC236}">
                <a16:creationId xmlns:a16="http://schemas.microsoft.com/office/drawing/2014/main" id="{3061F25C-6073-4004-885C-2308736036C7}"/>
              </a:ext>
            </a:extLst>
          </p:cNvPr>
          <p:cNvSpPr/>
          <p:nvPr/>
        </p:nvSpPr>
        <p:spPr bwMode="auto">
          <a:xfrm>
            <a:off x="7949601" y="4920973"/>
            <a:ext cx="387664" cy="310060"/>
          </a:xfrm>
          <a:prstGeom prst="mathEqual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TextBox 3">
            <a:extLst>
              <a:ext uri="{FF2B5EF4-FFF2-40B4-BE49-F238E27FC236}">
                <a16:creationId xmlns:a16="http://schemas.microsoft.com/office/drawing/2014/main" id="{A1D5C0DD-D5E3-45BF-BB66-A4F3F15DA7A0}"/>
              </a:ext>
            </a:extLst>
          </p:cNvPr>
          <p:cNvSpPr txBox="1"/>
          <p:nvPr/>
        </p:nvSpPr>
        <p:spPr>
          <a:xfrm>
            <a:off x="8285244" y="4864838"/>
            <a:ext cx="768160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0.6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pic>
        <p:nvPicPr>
          <p:cNvPr id="69" name="그래픽 68" descr="사용자">
            <a:extLst>
              <a:ext uri="{FF2B5EF4-FFF2-40B4-BE49-F238E27FC236}">
                <a16:creationId xmlns:a16="http://schemas.microsoft.com/office/drawing/2014/main" id="{2FDA4DBB-EDEC-40C2-A899-975304959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548" y="5255588"/>
            <a:ext cx="540060" cy="540060"/>
          </a:xfrm>
          <a:prstGeom prst="rect">
            <a:avLst/>
          </a:prstGeom>
        </p:spPr>
      </p:pic>
      <p:pic>
        <p:nvPicPr>
          <p:cNvPr id="70" name="그래픽 69" descr="사용자">
            <a:extLst>
              <a:ext uri="{FF2B5EF4-FFF2-40B4-BE49-F238E27FC236}">
                <a16:creationId xmlns:a16="http://schemas.microsoft.com/office/drawing/2014/main" id="{81F2EEBD-D043-424E-8042-E19D8AF6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5599" y="5257082"/>
            <a:ext cx="540060" cy="540060"/>
          </a:xfrm>
          <a:prstGeom prst="rect">
            <a:avLst/>
          </a:prstGeom>
        </p:spPr>
      </p:pic>
      <p:pic>
        <p:nvPicPr>
          <p:cNvPr id="71" name="그래픽 70" descr="사용자">
            <a:extLst>
              <a:ext uri="{FF2B5EF4-FFF2-40B4-BE49-F238E27FC236}">
                <a16:creationId xmlns:a16="http://schemas.microsoft.com/office/drawing/2014/main" id="{B25DCC56-1F7F-453B-89F8-75143480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6265" y="5255588"/>
            <a:ext cx="540060" cy="540060"/>
          </a:xfrm>
          <a:prstGeom prst="rect">
            <a:avLst/>
          </a:prstGeom>
        </p:spPr>
      </p:pic>
      <p:pic>
        <p:nvPicPr>
          <p:cNvPr id="72" name="그래픽 71" descr="사용자">
            <a:extLst>
              <a:ext uri="{FF2B5EF4-FFF2-40B4-BE49-F238E27FC236}">
                <a16:creationId xmlns:a16="http://schemas.microsoft.com/office/drawing/2014/main" id="{69704463-6297-4BA1-A09B-9C512D4B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0316" y="5257082"/>
            <a:ext cx="540060" cy="540060"/>
          </a:xfrm>
          <a:prstGeom prst="rect">
            <a:avLst/>
          </a:prstGeom>
        </p:spPr>
      </p:pic>
      <p:pic>
        <p:nvPicPr>
          <p:cNvPr id="73" name="그래픽 72" descr="사용자">
            <a:extLst>
              <a:ext uri="{FF2B5EF4-FFF2-40B4-BE49-F238E27FC236}">
                <a16:creationId xmlns:a16="http://schemas.microsoft.com/office/drawing/2014/main" id="{C0387B6D-F135-47CD-BFF4-870B1CCDD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0982" y="5255588"/>
            <a:ext cx="54006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목차</a:t>
            </a:r>
            <a:endParaRPr lang="ko-KR" altLang="en-US" sz="24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AA7BCD-926F-4758-AAAB-36BE47C9747E}"/>
              </a:ext>
            </a:extLst>
          </p:cNvPr>
          <p:cNvSpPr/>
          <p:nvPr/>
        </p:nvSpPr>
        <p:spPr>
          <a:xfrm>
            <a:off x="363895" y="992883"/>
            <a:ext cx="6929366" cy="3890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배경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지수 및 사례 소개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AutoNum type="circleNumDbPlain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영업기회전환지수 설명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해커톤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문제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AutoNum type="circleNumDbPlain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및 모델링 소개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AutoNum type="circleNumDbPlain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지표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703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80E9CA-2B09-44D1-820E-D068EBE76255}"/>
              </a:ext>
            </a:extLst>
          </p:cNvPr>
          <p:cNvSpPr/>
          <p:nvPr/>
        </p:nvSpPr>
        <p:spPr bwMode="auto">
          <a:xfrm>
            <a:off x="2684748" y="3560677"/>
            <a:ext cx="1375932" cy="1085439"/>
          </a:xfrm>
          <a:prstGeom prst="roundRect">
            <a:avLst>
              <a:gd name="adj" fmla="val 7485"/>
            </a:avLst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ACF75-ECB9-42B0-8611-AFDB5A3E564C}"/>
              </a:ext>
            </a:extLst>
          </p:cNvPr>
          <p:cNvSpPr/>
          <p:nvPr/>
        </p:nvSpPr>
        <p:spPr bwMode="auto">
          <a:xfrm>
            <a:off x="587245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평가 지표</a:t>
            </a:r>
          </a:p>
        </p:txBody>
      </p:sp>
      <p:sp>
        <p:nvSpPr>
          <p:cNvPr id="5" name="오각형 42">
            <a:extLst>
              <a:ext uri="{FF2B5EF4-FFF2-40B4-BE49-F238E27FC236}">
                <a16:creationId xmlns:a16="http://schemas.microsoft.com/office/drawing/2014/main" id="{98BB2BFA-E080-46D3-98BC-D110653BDD4F}"/>
              </a:ext>
            </a:extLst>
          </p:cNvPr>
          <p:cNvSpPr/>
          <p:nvPr/>
        </p:nvSpPr>
        <p:spPr bwMode="auto">
          <a:xfrm>
            <a:off x="496618" y="1016732"/>
            <a:ext cx="8912763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30" dirty="0" err="1">
                <a:solidFill>
                  <a:srgbClr val="FFFFFF"/>
                </a:solidFill>
                <a:latin typeface="Arial Narrow"/>
                <a:ea typeface="LG스마트체 Regular"/>
              </a:rPr>
              <a:t>정답셋</a:t>
            </a:r>
            <a:r>
              <a:rPr lang="ko-KR" altLang="en-US" sz="1400" b="1" spc="-30" dirty="0">
                <a:solidFill>
                  <a:srgbClr val="FFFFFF"/>
                </a:solidFill>
                <a:latin typeface="Arial Narrow"/>
                <a:ea typeface="LG스마트체 Regular"/>
              </a:rPr>
              <a:t> 기반 예측 알고리즘 모델 개발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E6243-CD3C-4EB2-9C8E-C085598B2481}"/>
              </a:ext>
            </a:extLst>
          </p:cNvPr>
          <p:cNvSpPr/>
          <p:nvPr/>
        </p:nvSpPr>
        <p:spPr>
          <a:xfrm>
            <a:off x="406935" y="1677842"/>
            <a:ext cx="201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endParaRPr lang="en-US" altLang="ko-KR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Lead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83C9F40-D376-4340-B06C-783593148938}"/>
              </a:ext>
            </a:extLst>
          </p:cNvPr>
          <p:cNvSpPr/>
          <p:nvPr/>
        </p:nvSpPr>
        <p:spPr>
          <a:xfrm rot="5400000">
            <a:off x="2123892" y="240155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F4008-C674-4037-BAC4-72D12292B12B}"/>
              </a:ext>
            </a:extLst>
          </p:cNvPr>
          <p:cNvSpPr/>
          <p:nvPr/>
        </p:nvSpPr>
        <p:spPr>
          <a:xfrm>
            <a:off x="2683281" y="1677842"/>
            <a:ext cx="210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engineering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6B7CD35-3DDD-47AF-B831-4AE0DD45EEB7}"/>
              </a:ext>
            </a:extLst>
          </p:cNvPr>
          <p:cNvSpPr/>
          <p:nvPr/>
        </p:nvSpPr>
        <p:spPr>
          <a:xfrm rot="5400000">
            <a:off x="4465325" y="2401556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D2A36-B469-4ECD-B71E-C2F56FF3CEB7}"/>
              </a:ext>
            </a:extLst>
          </p:cNvPr>
          <p:cNvSpPr/>
          <p:nvPr/>
        </p:nvSpPr>
        <p:spPr>
          <a:xfrm>
            <a:off x="5234859" y="1672926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2C6BC-DC5F-44A3-9DAE-FF81AB0AAB60}"/>
              </a:ext>
            </a:extLst>
          </p:cNvPr>
          <p:cNvSpPr/>
          <p:nvPr/>
        </p:nvSpPr>
        <p:spPr>
          <a:xfrm>
            <a:off x="2923795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ctr" fontAlgn="ctr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가공변수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CEF39-46FA-4ED2-89BD-92F94CBB93D7}"/>
              </a:ext>
            </a:extLst>
          </p:cNvPr>
          <p:cNvSpPr/>
          <p:nvPr/>
        </p:nvSpPr>
        <p:spPr>
          <a:xfrm>
            <a:off x="5251771" y="2409846"/>
            <a:ext cx="1629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지도 학습 기반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ML/DL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endParaRPr lang="ko-KR" altLang="en-US" sz="14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10F1B44-DB94-4B7B-98B2-8E0FAF640078}"/>
              </a:ext>
            </a:extLst>
          </p:cNvPr>
          <p:cNvSpPr/>
          <p:nvPr/>
        </p:nvSpPr>
        <p:spPr>
          <a:xfrm rot="5400000">
            <a:off x="6785809" y="2401558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04B69-CCFA-49DE-87A6-9A170C11F3CD}"/>
              </a:ext>
            </a:extLst>
          </p:cNvPr>
          <p:cNvSpPr/>
          <p:nvPr/>
        </p:nvSpPr>
        <p:spPr>
          <a:xfrm>
            <a:off x="7589304" y="1677842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</a:p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2259A1-0DC5-44AB-B50F-8AD3CF1EA864}"/>
              </a:ext>
            </a:extLst>
          </p:cNvPr>
          <p:cNvSpPr/>
          <p:nvPr/>
        </p:nvSpPr>
        <p:spPr>
          <a:xfrm>
            <a:off x="7589304" y="240981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F1-score</a:t>
            </a:r>
          </a:p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성능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DADB25-57ED-4EBA-BB16-FDDA5AD531E3}"/>
              </a:ext>
            </a:extLst>
          </p:cNvPr>
          <p:cNvSpPr/>
          <p:nvPr/>
        </p:nvSpPr>
        <p:spPr>
          <a:xfrm>
            <a:off x="669800" y="2508681"/>
            <a:ext cx="1472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파악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528E2-1C73-4062-A415-A4300D262B2D}"/>
              </a:ext>
            </a:extLst>
          </p:cNvPr>
          <p:cNvSpPr/>
          <p:nvPr/>
        </p:nvSpPr>
        <p:spPr bwMode="auto">
          <a:xfrm>
            <a:off x="2915221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FE09F-A316-4FFE-8184-340A7C345DB8}"/>
              </a:ext>
            </a:extLst>
          </p:cNvPr>
          <p:cNvSpPr/>
          <p:nvPr/>
        </p:nvSpPr>
        <p:spPr bwMode="auto">
          <a:xfrm>
            <a:off x="5243197" y="1600918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F859D1-3FD5-4FF1-978F-D74513AAE5B0}"/>
              </a:ext>
            </a:extLst>
          </p:cNvPr>
          <p:cNvSpPr/>
          <p:nvPr/>
        </p:nvSpPr>
        <p:spPr bwMode="auto">
          <a:xfrm>
            <a:off x="7572098" y="1603641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9E3B5A-1577-450A-B789-0A13AB32760F}"/>
              </a:ext>
            </a:extLst>
          </p:cNvPr>
          <p:cNvSpPr/>
          <p:nvPr/>
        </p:nvSpPr>
        <p:spPr bwMode="auto">
          <a:xfrm>
            <a:off x="521687" y="1531633"/>
            <a:ext cx="6987597" cy="1512168"/>
          </a:xfrm>
          <a:prstGeom prst="rect">
            <a:avLst/>
          </a:prstGeom>
          <a:solidFill>
            <a:srgbClr val="FFFFFF">
              <a:alpha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2A306886-6658-4F83-ADA9-22761A54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2567" y="3573016"/>
            <a:ext cx="540060" cy="540060"/>
          </a:xfrm>
          <a:prstGeom prst="rect">
            <a:avLst/>
          </a:prstGeom>
        </p:spPr>
      </p:pic>
      <p:pic>
        <p:nvPicPr>
          <p:cNvPr id="22" name="그래픽 21" descr="사용자">
            <a:extLst>
              <a:ext uri="{FF2B5EF4-FFF2-40B4-BE49-F238E27FC236}">
                <a16:creationId xmlns:a16="http://schemas.microsoft.com/office/drawing/2014/main" id="{97DD77C0-3E7C-4BAE-8DF1-8F5812EB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6618" y="3574510"/>
            <a:ext cx="540060" cy="540060"/>
          </a:xfrm>
          <a:prstGeom prst="rect">
            <a:avLst/>
          </a:prstGeom>
        </p:spPr>
      </p:pic>
      <p:pic>
        <p:nvPicPr>
          <p:cNvPr id="26" name="그래픽 25" descr="사용자">
            <a:extLst>
              <a:ext uri="{FF2B5EF4-FFF2-40B4-BE49-F238E27FC236}">
                <a16:creationId xmlns:a16="http://schemas.microsoft.com/office/drawing/2014/main" id="{F91D6EAB-A84C-43BC-B873-CDC0A27C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284" y="3573016"/>
            <a:ext cx="540060" cy="540060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943B43DA-18AA-4496-B425-BB46450B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1335" y="3574510"/>
            <a:ext cx="540060" cy="540060"/>
          </a:xfrm>
          <a:prstGeom prst="rect">
            <a:avLst/>
          </a:prstGeom>
        </p:spPr>
      </p:pic>
      <p:pic>
        <p:nvPicPr>
          <p:cNvPr id="28" name="그래픽 27" descr="사용자">
            <a:extLst>
              <a:ext uri="{FF2B5EF4-FFF2-40B4-BE49-F238E27FC236}">
                <a16:creationId xmlns:a16="http://schemas.microsoft.com/office/drawing/2014/main" id="{ACD042CB-1477-44C4-AA0D-A7317C61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2001" y="3573016"/>
            <a:ext cx="540060" cy="54006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D86A20A9-C89F-404B-8C95-07D76932F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102231"/>
            <a:ext cx="540060" cy="540060"/>
          </a:xfrm>
          <a:prstGeom prst="rect">
            <a:avLst/>
          </a:prstGeom>
        </p:spPr>
      </p:pic>
      <p:pic>
        <p:nvPicPr>
          <p:cNvPr id="30" name="그래픽 29" descr="사용자">
            <a:extLst>
              <a:ext uri="{FF2B5EF4-FFF2-40B4-BE49-F238E27FC236}">
                <a16:creationId xmlns:a16="http://schemas.microsoft.com/office/drawing/2014/main" id="{2C24D743-390E-4F09-BA87-F605F065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103725"/>
            <a:ext cx="540060" cy="540060"/>
          </a:xfrm>
          <a:prstGeom prst="rect">
            <a:avLst/>
          </a:prstGeom>
        </p:spPr>
      </p:pic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EC544541-9F9D-45F3-A238-7555DDC7A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102231"/>
            <a:ext cx="540060" cy="540060"/>
          </a:xfrm>
          <a:prstGeom prst="rect">
            <a:avLst/>
          </a:prstGeom>
        </p:spPr>
      </p:pic>
      <p:pic>
        <p:nvPicPr>
          <p:cNvPr id="32" name="그래픽 31" descr="사용자">
            <a:extLst>
              <a:ext uri="{FF2B5EF4-FFF2-40B4-BE49-F238E27FC236}">
                <a16:creationId xmlns:a16="http://schemas.microsoft.com/office/drawing/2014/main" id="{F7259988-D915-4861-8471-1923E369D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103725"/>
            <a:ext cx="540060" cy="540060"/>
          </a:xfrm>
          <a:prstGeom prst="rect">
            <a:avLst/>
          </a:prstGeom>
        </p:spPr>
      </p:pic>
      <p:pic>
        <p:nvPicPr>
          <p:cNvPr id="33" name="그래픽 32" descr="사용자">
            <a:extLst>
              <a:ext uri="{FF2B5EF4-FFF2-40B4-BE49-F238E27FC236}">
                <a16:creationId xmlns:a16="http://schemas.microsoft.com/office/drawing/2014/main" id="{7A66C3C3-DEE9-40FA-BE60-8237D062F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102231"/>
            <a:ext cx="540060" cy="540060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5FCF9B4B-C18E-4747-B6FF-17264C1F7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4631446"/>
            <a:ext cx="540060" cy="540060"/>
          </a:xfrm>
          <a:prstGeom prst="rect">
            <a:avLst/>
          </a:prstGeom>
        </p:spPr>
      </p:pic>
      <p:pic>
        <p:nvPicPr>
          <p:cNvPr id="35" name="그래픽 34" descr="사용자">
            <a:extLst>
              <a:ext uri="{FF2B5EF4-FFF2-40B4-BE49-F238E27FC236}">
                <a16:creationId xmlns:a16="http://schemas.microsoft.com/office/drawing/2014/main" id="{DEEC45A7-2949-48A5-9249-9CCAFB19E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4632940"/>
            <a:ext cx="540060" cy="540060"/>
          </a:xfrm>
          <a:prstGeom prst="rect">
            <a:avLst/>
          </a:prstGeom>
        </p:spPr>
      </p:pic>
      <p:pic>
        <p:nvPicPr>
          <p:cNvPr id="36" name="그래픽 35" descr="사용자">
            <a:extLst>
              <a:ext uri="{FF2B5EF4-FFF2-40B4-BE49-F238E27FC236}">
                <a16:creationId xmlns:a16="http://schemas.microsoft.com/office/drawing/2014/main" id="{DDD294B3-28DC-4A77-93EA-641D1F443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4631446"/>
            <a:ext cx="540060" cy="540060"/>
          </a:xfrm>
          <a:prstGeom prst="rect">
            <a:avLst/>
          </a:prstGeom>
        </p:spPr>
      </p:pic>
      <p:pic>
        <p:nvPicPr>
          <p:cNvPr id="37" name="그래픽 36" descr="사용자">
            <a:extLst>
              <a:ext uri="{FF2B5EF4-FFF2-40B4-BE49-F238E27FC236}">
                <a16:creationId xmlns:a16="http://schemas.microsoft.com/office/drawing/2014/main" id="{A657601A-4207-4682-A2C9-A5482C870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4632940"/>
            <a:ext cx="540060" cy="540060"/>
          </a:xfrm>
          <a:prstGeom prst="rect">
            <a:avLst/>
          </a:prstGeom>
        </p:spPr>
      </p:pic>
      <p:pic>
        <p:nvPicPr>
          <p:cNvPr id="38" name="그래픽 37" descr="사용자">
            <a:extLst>
              <a:ext uri="{FF2B5EF4-FFF2-40B4-BE49-F238E27FC236}">
                <a16:creationId xmlns:a16="http://schemas.microsoft.com/office/drawing/2014/main" id="{E885510A-9ACA-4BA0-9400-C048CF8BF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4631446"/>
            <a:ext cx="540060" cy="540060"/>
          </a:xfrm>
          <a:prstGeom prst="rect">
            <a:avLst/>
          </a:prstGeom>
        </p:spPr>
      </p:pic>
      <p:pic>
        <p:nvPicPr>
          <p:cNvPr id="39" name="그래픽 38" descr="사용자">
            <a:extLst>
              <a:ext uri="{FF2B5EF4-FFF2-40B4-BE49-F238E27FC236}">
                <a16:creationId xmlns:a16="http://schemas.microsoft.com/office/drawing/2014/main" id="{82F153E8-ADB1-4CE5-BB48-854573FC7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2567" y="5160661"/>
            <a:ext cx="540060" cy="540060"/>
          </a:xfrm>
          <a:prstGeom prst="rect">
            <a:avLst/>
          </a:prstGeom>
        </p:spPr>
      </p:pic>
      <p:pic>
        <p:nvPicPr>
          <p:cNvPr id="40" name="그래픽 39" descr="사용자">
            <a:extLst>
              <a:ext uri="{FF2B5EF4-FFF2-40B4-BE49-F238E27FC236}">
                <a16:creationId xmlns:a16="http://schemas.microsoft.com/office/drawing/2014/main" id="{9289763B-5441-4456-B53A-E019170E6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18" y="5162155"/>
            <a:ext cx="540060" cy="540060"/>
          </a:xfrm>
          <a:prstGeom prst="rect">
            <a:avLst/>
          </a:prstGeom>
        </p:spPr>
      </p:pic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E40BB564-8684-4D0A-9301-B944CEF45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7284" y="5160661"/>
            <a:ext cx="540060" cy="540060"/>
          </a:xfrm>
          <a:prstGeom prst="rect">
            <a:avLst/>
          </a:prstGeom>
        </p:spPr>
      </p:pic>
      <p:pic>
        <p:nvPicPr>
          <p:cNvPr id="42" name="그래픽 41" descr="사용자">
            <a:extLst>
              <a:ext uri="{FF2B5EF4-FFF2-40B4-BE49-F238E27FC236}">
                <a16:creationId xmlns:a16="http://schemas.microsoft.com/office/drawing/2014/main" id="{1DF589B7-68CC-4D3A-B9D7-050CCA9D0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335" y="5162155"/>
            <a:ext cx="540060" cy="540060"/>
          </a:xfrm>
          <a:prstGeom prst="rect">
            <a:avLst/>
          </a:prstGeom>
        </p:spPr>
      </p:pic>
      <p:pic>
        <p:nvPicPr>
          <p:cNvPr id="43" name="그래픽 42" descr="사용자">
            <a:extLst>
              <a:ext uri="{FF2B5EF4-FFF2-40B4-BE49-F238E27FC236}">
                <a16:creationId xmlns:a16="http://schemas.microsoft.com/office/drawing/2014/main" id="{20846256-8FBB-48BC-A9FB-68281542F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01" y="5160661"/>
            <a:ext cx="540060" cy="540060"/>
          </a:xfrm>
          <a:prstGeom prst="rect">
            <a:avLst/>
          </a:prstGeom>
        </p:spPr>
      </p:pic>
      <p:sp>
        <p:nvSpPr>
          <p:cNvPr id="44" name="TextBox 3">
            <a:extLst>
              <a:ext uri="{FF2B5EF4-FFF2-40B4-BE49-F238E27FC236}">
                <a16:creationId xmlns:a16="http://schemas.microsoft.com/office/drawing/2014/main" id="{E08E6478-3455-4BEF-94F9-A66884EC688E}"/>
              </a:ext>
            </a:extLst>
          </p:cNvPr>
          <p:cNvSpPr txBox="1"/>
          <p:nvPr/>
        </p:nvSpPr>
        <p:spPr>
          <a:xfrm>
            <a:off x="467183" y="3549749"/>
            <a:ext cx="1264237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전환</a:t>
            </a:r>
            <a:r>
              <a:rPr lang="en-US" altLang="ko-KR" sz="1400" dirty="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rgbClr val="00B05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(y=1)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B48C9343-B2C0-48E5-80CB-99BEE98C164C}"/>
              </a:ext>
            </a:extLst>
          </p:cNvPr>
          <p:cNvSpPr txBox="1"/>
          <p:nvPr/>
        </p:nvSpPr>
        <p:spPr>
          <a:xfrm>
            <a:off x="521687" y="4646116"/>
            <a:ext cx="1209733" cy="5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</a:t>
            </a:r>
            <a:r>
              <a:rPr lang="ko-KR" altLang="en-US" sz="14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비전환</a:t>
            </a:r>
            <a:r>
              <a:rPr lang="en-US" altLang="ko-KR" sz="14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</a:t>
            </a:r>
            <a:r>
              <a:rPr lang="en-US" altLang="ko-KR" sz="14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(y=0)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59292292-489B-49E7-BDF0-5C908245EE6A}"/>
              </a:ext>
            </a:extLst>
          </p:cNvPr>
          <p:cNvSpPr txBox="1"/>
          <p:nvPr/>
        </p:nvSpPr>
        <p:spPr>
          <a:xfrm>
            <a:off x="2312259" y="3191592"/>
            <a:ext cx="2156325" cy="3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400" b="0" dirty="0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영업 전환 고객으로 예측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BD715CBC-348F-4E73-A658-9ADC62E1D455}"/>
              </a:ext>
            </a:extLst>
          </p:cNvPr>
          <p:cNvSpPr txBox="1"/>
          <p:nvPr/>
        </p:nvSpPr>
        <p:spPr>
          <a:xfrm>
            <a:off x="4250480" y="3551607"/>
            <a:ext cx="2156325" cy="3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F1-score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03A472-AAEC-48CD-836A-A312709451DC}"/>
              </a:ext>
            </a:extLst>
          </p:cNvPr>
          <p:cNvSpPr/>
          <p:nvPr/>
        </p:nvSpPr>
        <p:spPr>
          <a:xfrm>
            <a:off x="4378226" y="3885790"/>
            <a:ext cx="52912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Precision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Recall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조화 평균으로 정확한 예측과 재현율의 평균을 동시에 고려</a:t>
            </a:r>
            <a:endParaRPr lang="ko-KR" altLang="en-US" sz="12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AD2DD1D-5DED-4354-845E-1BD1961890EA}"/>
              </a:ext>
            </a:extLst>
          </p:cNvPr>
          <p:cNvCxnSpPr>
            <a:cxnSpLocks/>
          </p:cNvCxnSpPr>
          <p:nvPr/>
        </p:nvCxnSpPr>
        <p:spPr>
          <a:xfrm>
            <a:off x="4468584" y="5085184"/>
            <a:ext cx="2032588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같음 기호 62">
            <a:extLst>
              <a:ext uri="{FF2B5EF4-FFF2-40B4-BE49-F238E27FC236}">
                <a16:creationId xmlns:a16="http://schemas.microsoft.com/office/drawing/2014/main" id="{3F8F72F8-DE9E-48B5-8294-7E67E8FA9EF6}"/>
              </a:ext>
            </a:extLst>
          </p:cNvPr>
          <p:cNvSpPr/>
          <p:nvPr/>
        </p:nvSpPr>
        <p:spPr bwMode="auto">
          <a:xfrm>
            <a:off x="6623601" y="4938406"/>
            <a:ext cx="387664" cy="310060"/>
          </a:xfrm>
          <a:prstGeom prst="mathEqual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같음 기호 66">
            <a:extLst>
              <a:ext uri="{FF2B5EF4-FFF2-40B4-BE49-F238E27FC236}">
                <a16:creationId xmlns:a16="http://schemas.microsoft.com/office/drawing/2014/main" id="{3061F25C-6073-4004-885C-2308736036C7}"/>
              </a:ext>
            </a:extLst>
          </p:cNvPr>
          <p:cNvSpPr/>
          <p:nvPr/>
        </p:nvSpPr>
        <p:spPr bwMode="auto">
          <a:xfrm>
            <a:off x="8565721" y="4920973"/>
            <a:ext cx="387664" cy="310060"/>
          </a:xfrm>
          <a:prstGeom prst="mathEqual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TextBox 3">
            <a:extLst>
              <a:ext uri="{FF2B5EF4-FFF2-40B4-BE49-F238E27FC236}">
                <a16:creationId xmlns:a16="http://schemas.microsoft.com/office/drawing/2014/main" id="{A1D5C0DD-D5E3-45BF-BB66-A4F3F15DA7A0}"/>
              </a:ext>
            </a:extLst>
          </p:cNvPr>
          <p:cNvSpPr txBox="1"/>
          <p:nvPr/>
        </p:nvSpPr>
        <p:spPr>
          <a:xfrm>
            <a:off x="8901364" y="4864838"/>
            <a:ext cx="768160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0.54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61F903-7AC1-4025-8E2B-E43A1334E3A4}"/>
              </a:ext>
            </a:extLst>
          </p:cNvPr>
          <p:cNvSpPr/>
          <p:nvPr/>
        </p:nvSpPr>
        <p:spPr>
          <a:xfrm>
            <a:off x="4463829" y="5162155"/>
            <a:ext cx="203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Precision + Recall</a:t>
            </a:r>
            <a:endParaRPr lang="ko-KR" altLang="en-US" sz="14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EC7999-0F96-4C3B-AA4E-B51993B3032F}"/>
              </a:ext>
            </a:extLst>
          </p:cNvPr>
          <p:cNvSpPr/>
          <p:nvPr/>
        </p:nvSpPr>
        <p:spPr>
          <a:xfrm>
            <a:off x="4463828" y="4687889"/>
            <a:ext cx="203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2 * Precision * Recall</a:t>
            </a:r>
            <a:endParaRPr lang="ko-KR" altLang="en-US" sz="14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DC96AA9-97DA-4CD6-9D81-10235AB82FD0}"/>
              </a:ext>
            </a:extLst>
          </p:cNvPr>
          <p:cNvCxnSpPr>
            <a:cxnSpLocks/>
          </p:cNvCxnSpPr>
          <p:nvPr/>
        </p:nvCxnSpPr>
        <p:spPr>
          <a:xfrm>
            <a:off x="7136732" y="5083690"/>
            <a:ext cx="136022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3C81DC-E49D-422A-BC5B-9943BB019E4E}"/>
              </a:ext>
            </a:extLst>
          </p:cNvPr>
          <p:cNvSpPr/>
          <p:nvPr/>
        </p:nvSpPr>
        <p:spPr>
          <a:xfrm>
            <a:off x="7131977" y="5160661"/>
            <a:ext cx="136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0.5 + 0.6</a:t>
            </a:r>
            <a:endParaRPr lang="ko-KR" altLang="en-US" sz="14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79F530-4F8B-4155-AC16-38294A2AED39}"/>
              </a:ext>
            </a:extLst>
          </p:cNvPr>
          <p:cNvSpPr/>
          <p:nvPr/>
        </p:nvSpPr>
        <p:spPr>
          <a:xfrm>
            <a:off x="7131976" y="4686395"/>
            <a:ext cx="1364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2 * 0.5 * 0.6</a:t>
            </a:r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EDAD61-1BE1-4BE8-8B5B-16EC525CE3C0}"/>
              </a:ext>
            </a:extLst>
          </p:cNvPr>
          <p:cNvSpPr/>
          <p:nvPr/>
        </p:nvSpPr>
        <p:spPr>
          <a:xfrm>
            <a:off x="496618" y="6212381"/>
            <a:ext cx="8912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30" dirty="0">
                <a:solidFill>
                  <a:schemeClr val="tx2"/>
                </a:solidFill>
                <a:latin typeface="Arial Narrow"/>
                <a:ea typeface="LG스마트체 Regular"/>
              </a:rPr>
              <a:t>※ </a:t>
            </a:r>
            <a:r>
              <a:rPr lang="ko-KR" altLang="en-US" sz="1400" spc="-30" dirty="0" err="1">
                <a:solidFill>
                  <a:schemeClr val="tx2"/>
                </a:solidFill>
                <a:latin typeface="Arial Narrow"/>
                <a:ea typeface="LG스마트체 Regular"/>
              </a:rPr>
              <a:t>해커톤</a:t>
            </a:r>
            <a:r>
              <a:rPr lang="ko-KR" altLang="en-US" sz="1400" spc="-30" dirty="0">
                <a:solidFill>
                  <a:schemeClr val="tx2"/>
                </a:solidFill>
                <a:latin typeface="Arial Narrow"/>
                <a:ea typeface="LG스마트체 Regular"/>
              </a:rPr>
              <a:t> 모델 평가 지표는 </a:t>
            </a:r>
            <a:r>
              <a:rPr lang="en-US" altLang="ko-KR" sz="1400" spc="-30" dirty="0">
                <a:solidFill>
                  <a:schemeClr val="tx2"/>
                </a:solidFill>
                <a:latin typeface="Arial Narrow"/>
                <a:ea typeface="LG스마트체 Regular"/>
              </a:rPr>
              <a:t>F1-score</a:t>
            </a:r>
            <a:r>
              <a:rPr lang="ko-KR" altLang="en-US" sz="1400" spc="-30" dirty="0">
                <a:solidFill>
                  <a:schemeClr val="tx2"/>
                </a:solidFill>
                <a:latin typeface="Arial Narrow"/>
                <a:ea typeface="LG스마트체 Regular"/>
              </a:rPr>
              <a:t>이 아닌 다른 평가 지표를 사용할 수도 있습니다</a:t>
            </a:r>
            <a:r>
              <a:rPr lang="en-US" altLang="ko-KR" sz="1400" spc="-30" dirty="0">
                <a:solidFill>
                  <a:schemeClr val="tx2"/>
                </a:solidFill>
                <a:latin typeface="Arial Narrow"/>
                <a:ea typeface="LG스마트체 Regular"/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0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고객 지수</a:t>
            </a:r>
            <a:endParaRPr lang="ko-KR" altLang="en-US" sz="22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8C519C3-3078-40C5-A848-23F7D244A0D7}"/>
              </a:ext>
            </a:extLst>
          </p:cNvPr>
          <p:cNvSpPr txBox="1"/>
          <p:nvPr/>
        </p:nvSpPr>
        <p:spPr>
          <a:xfrm>
            <a:off x="1521592" y="4332018"/>
            <a:ext cx="6862815" cy="8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한 명 단위로 데이터가 모이면 </a:t>
            </a:r>
            <a:endParaRPr lang="en-US" altLang="ko-KR" sz="2000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marL="0" lvl="0" indent="0" algn="ctr" defTabSz="914400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어떤 일을 할 수 있을까요</a:t>
            </a:r>
            <a:r>
              <a:rPr lang="en-US" altLang="ko-KR" sz="20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? 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C7C61F-8AF5-4FC6-A245-875C2E3D66D9}"/>
              </a:ext>
            </a:extLst>
          </p:cNvPr>
          <p:cNvSpPr/>
          <p:nvPr/>
        </p:nvSpPr>
        <p:spPr>
          <a:xfrm>
            <a:off x="2198724" y="1204512"/>
            <a:ext cx="1203960" cy="3068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 이력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8B4BDE-7D09-4AC9-9C9B-6AF161A789F3}"/>
              </a:ext>
            </a:extLst>
          </p:cNvPr>
          <p:cNvSpPr/>
          <p:nvPr/>
        </p:nvSpPr>
        <p:spPr>
          <a:xfrm>
            <a:off x="2198724" y="1565954"/>
            <a:ext cx="1203960" cy="114427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 제품명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 정보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출하 가격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주문 일자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D4825B-3729-460C-8815-2FB5793C1C3E}"/>
              </a:ext>
            </a:extLst>
          </p:cNvPr>
          <p:cNvSpPr/>
          <p:nvPr/>
        </p:nvSpPr>
        <p:spPr>
          <a:xfrm>
            <a:off x="763624" y="1204512"/>
            <a:ext cx="1203960" cy="3068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CRM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D08786-ABF2-4268-A1DE-7EECC30B69C5}"/>
              </a:ext>
            </a:extLst>
          </p:cNvPr>
          <p:cNvSpPr/>
          <p:nvPr/>
        </p:nvSpPr>
        <p:spPr>
          <a:xfrm>
            <a:off x="763624" y="1565954"/>
            <a:ext cx="1203960" cy="114427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나이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성별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거주 형태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멤버십 여부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결혼 여부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1A514-B717-4D09-B0E6-532EF245DDDE}"/>
              </a:ext>
            </a:extLst>
          </p:cNvPr>
          <p:cNvSpPr/>
          <p:nvPr/>
        </p:nvSpPr>
        <p:spPr>
          <a:xfrm>
            <a:off x="3633824" y="1204512"/>
            <a:ext cx="1203960" cy="3068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기기 사용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3BE79C-F656-4931-BC65-ECE9DC260867}"/>
              </a:ext>
            </a:extLst>
          </p:cNvPr>
          <p:cNvSpPr/>
          <p:nvPr/>
        </p:nvSpPr>
        <p:spPr>
          <a:xfrm>
            <a:off x="3633824" y="1565954"/>
            <a:ext cx="1203960" cy="114427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가전제품 정보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시간대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코스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옵션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F3808D9-3BB0-4D50-9076-C006B816BF68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2589439" y="1486389"/>
            <a:ext cx="809633" cy="3257302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492B23-5AE0-4225-AF91-402392DFBB4B}"/>
              </a:ext>
            </a:extLst>
          </p:cNvPr>
          <p:cNvSpPr/>
          <p:nvPr/>
        </p:nvSpPr>
        <p:spPr>
          <a:xfrm>
            <a:off x="6548603" y="1205909"/>
            <a:ext cx="1203960" cy="3068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위치 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ABB929-CF69-4E7E-9231-FA0171279B4C}"/>
              </a:ext>
            </a:extLst>
          </p:cNvPr>
          <p:cNvSpPr/>
          <p:nvPr/>
        </p:nvSpPr>
        <p:spPr>
          <a:xfrm>
            <a:off x="6548603" y="1567351"/>
            <a:ext cx="1203960" cy="114427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방문 매장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주변 상권 정보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단골 매장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거주 위치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4C3C43-A975-488D-A314-C84D7513CC86}"/>
              </a:ext>
            </a:extLst>
          </p:cNvPr>
          <p:cNvSpPr/>
          <p:nvPr/>
        </p:nvSpPr>
        <p:spPr>
          <a:xfrm>
            <a:off x="5113503" y="1205909"/>
            <a:ext cx="1203960" cy="3068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VOC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CCB6-0CC2-4E8D-BE40-10C00BC84DB0}"/>
              </a:ext>
            </a:extLst>
          </p:cNvPr>
          <p:cNvSpPr/>
          <p:nvPr/>
        </p:nvSpPr>
        <p:spPr>
          <a:xfrm>
            <a:off x="5113503" y="1567351"/>
            <a:ext cx="1203960" cy="114427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수리 접수 정보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상담원 정보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수리 제품명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클레임 이력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5B6E8A-AA9B-4A38-AF0E-677D7393D6EE}"/>
              </a:ext>
            </a:extLst>
          </p:cNvPr>
          <p:cNvSpPr/>
          <p:nvPr/>
        </p:nvSpPr>
        <p:spPr>
          <a:xfrm>
            <a:off x="7983703" y="1205909"/>
            <a:ext cx="1203960" cy="3068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설문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843220-ED57-4F05-A7AF-BA96DA2B5267}"/>
              </a:ext>
            </a:extLst>
          </p:cNvPr>
          <p:cNvSpPr/>
          <p:nvPr/>
        </p:nvSpPr>
        <p:spPr>
          <a:xfrm>
            <a:off x="7983703" y="1567351"/>
            <a:ext cx="1203960" cy="114427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관심사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펫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자녀 보유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취미 생활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만족도</a:t>
            </a: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3B323DE-6DC9-4F38-B0D9-81924AA636CD}"/>
              </a:ext>
            </a:extLst>
          </p:cNvPr>
          <p:cNvCxnSpPr>
            <a:cxnSpLocks/>
            <a:stCxn id="8" idx="2"/>
            <a:endCxn id="63" idx="1"/>
          </p:cNvCxnSpPr>
          <p:nvPr/>
        </p:nvCxnSpPr>
        <p:spPr>
          <a:xfrm rot="16200000" flipH="1">
            <a:off x="3248948" y="2261979"/>
            <a:ext cx="809633" cy="1706121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F5B97546-1404-4FB6-8282-97D167BEDCCF}"/>
              </a:ext>
            </a:extLst>
          </p:cNvPr>
          <p:cNvCxnSpPr>
            <a:cxnSpLocks/>
            <a:stCxn id="14" idx="2"/>
            <a:endCxn id="63" idx="1"/>
          </p:cNvCxnSpPr>
          <p:nvPr/>
        </p:nvCxnSpPr>
        <p:spPr>
          <a:xfrm rot="16200000" flipH="1">
            <a:off x="3966498" y="2979529"/>
            <a:ext cx="809633" cy="271021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08FC3DAD-7D4A-4FED-BA4C-B9F14C832B13}"/>
              </a:ext>
            </a:extLst>
          </p:cNvPr>
          <p:cNvCxnSpPr>
            <a:cxnSpLocks/>
            <a:stCxn id="28" idx="2"/>
            <a:endCxn id="63" idx="3"/>
          </p:cNvCxnSpPr>
          <p:nvPr/>
        </p:nvCxnSpPr>
        <p:spPr>
          <a:xfrm rot="5400000">
            <a:off x="5899701" y="2268975"/>
            <a:ext cx="808236" cy="1693528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A6E2C5A-06B3-4EBA-80A9-26A8BDC1E07F}"/>
              </a:ext>
            </a:extLst>
          </p:cNvPr>
          <p:cNvCxnSpPr>
            <a:cxnSpLocks/>
            <a:stCxn id="32" idx="2"/>
            <a:endCxn id="63" idx="3"/>
          </p:cNvCxnSpPr>
          <p:nvPr/>
        </p:nvCxnSpPr>
        <p:spPr>
          <a:xfrm rot="5400000">
            <a:off x="6617251" y="1551425"/>
            <a:ext cx="808236" cy="3128628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F247FD-D6FA-4F60-B475-DA7409EC39AB}"/>
              </a:ext>
            </a:extLst>
          </p:cNvPr>
          <p:cNvSpPr/>
          <p:nvPr/>
        </p:nvSpPr>
        <p:spPr bwMode="auto">
          <a:xfrm>
            <a:off x="4506825" y="3157095"/>
            <a:ext cx="950230" cy="725523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6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E485764-16A2-4966-B293-4D3957DC4E76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>
            <a:off x="5182151" y="2986525"/>
            <a:ext cx="808236" cy="258428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61E8D9AF-3825-4D8B-826C-5C995E75A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22" y="2771909"/>
            <a:ext cx="1550154" cy="1513717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3C3A48C9-4CD4-4805-8D2C-7513FD55C804}"/>
              </a:ext>
            </a:extLst>
          </p:cNvPr>
          <p:cNvGrpSpPr/>
          <p:nvPr/>
        </p:nvGrpSpPr>
        <p:grpSpPr>
          <a:xfrm>
            <a:off x="889619" y="5516906"/>
            <a:ext cx="8126762" cy="369332"/>
            <a:chOff x="1038706" y="5516906"/>
            <a:chExt cx="8126762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D45C3B4-F7DE-42B7-A269-C1CB8FB4D743}"/>
                </a:ext>
              </a:extLst>
            </p:cNvPr>
            <p:cNvSpPr/>
            <p:nvPr/>
          </p:nvSpPr>
          <p:spPr>
            <a:xfrm>
              <a:off x="1182340" y="5532295"/>
              <a:ext cx="798312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7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고객의 행동 및 특성을 정량적으로 측정하고 분석하여</a:t>
              </a:r>
              <a:r>
                <a:rPr lang="en-US" altLang="ko-KR" sz="17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1700" b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 지수</a:t>
              </a:r>
              <a:r>
                <a:rPr lang="ko-KR" altLang="en-US" sz="17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만들 수 있습니다</a:t>
              </a:r>
              <a:r>
                <a:rPr lang="en-US" altLang="ko-KR" sz="17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17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A7787F7C-5A82-4490-B78A-FEEC2AB8EEF2}"/>
                </a:ext>
              </a:extLst>
            </p:cNvPr>
            <p:cNvSpPr/>
            <p:nvPr/>
          </p:nvSpPr>
          <p:spPr bwMode="auto">
            <a:xfrm>
              <a:off x="1038706" y="5516906"/>
              <a:ext cx="288906" cy="369332"/>
            </a:xfrm>
            <a:prstGeom prst="rightArrow">
              <a:avLst/>
            </a:prstGeom>
            <a:solidFill>
              <a:schemeClr val="tx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9585" tIns="44791" rIns="89585" bIns="4479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2618" rtl="0" eaLnBrk="1" fontAlgn="base" latinLnBrk="1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B144FE-2DAF-46B2-A17E-92BC13980532}"/>
              </a:ext>
            </a:extLst>
          </p:cNvPr>
          <p:cNvSpPr/>
          <p:nvPr/>
        </p:nvSpPr>
        <p:spPr>
          <a:xfrm>
            <a:off x="308484" y="6076495"/>
            <a:ext cx="9289032" cy="383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지수 </a:t>
            </a:r>
            <a:r>
              <a:rPr lang="en-US" altLang="ko-KR" sz="17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7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데이터로부터 고객을 분석하고 이해하여</a:t>
            </a:r>
            <a:r>
              <a:rPr lang="en-US" altLang="ko-KR" sz="17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고객에게 새로운 가치를 제공해줄 수 있는 중요한 도구</a:t>
            </a:r>
            <a:endParaRPr lang="en-US" altLang="ko-KR" sz="17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1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8F4C66-8AC8-40F7-8CD0-79A0FB9CADAD}"/>
              </a:ext>
            </a:extLst>
          </p:cNvPr>
          <p:cNvSpPr/>
          <p:nvPr/>
        </p:nvSpPr>
        <p:spPr bwMode="auto">
          <a:xfrm>
            <a:off x="706230" y="3254279"/>
            <a:ext cx="3115927" cy="46876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통계 기반의 고객 지수</a:t>
            </a:r>
            <a:endParaRPr lang="ko-KR" altLang="en-US" sz="22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316702-C786-46FB-B9CD-90A54B5E3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54" y="1227729"/>
            <a:ext cx="1751762" cy="17517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E97E47-A8D2-499E-A221-68FECD10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30" y="3908844"/>
            <a:ext cx="1404156" cy="20472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F1EDA8-140F-44DF-BD66-4995BCFE3D6E}"/>
              </a:ext>
            </a:extLst>
          </p:cNvPr>
          <p:cNvSpPr/>
          <p:nvPr/>
        </p:nvSpPr>
        <p:spPr>
          <a:xfrm>
            <a:off x="2383721" y="3900398"/>
            <a:ext cx="1656184" cy="189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세탁기 정보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182563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시간대</a:t>
            </a:r>
            <a:endParaRPr lang="en-US" altLang="ko-KR" sz="16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182563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코스</a:t>
            </a:r>
            <a:endParaRPr lang="en-US" altLang="ko-KR" sz="1600" b="1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182563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옵션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>
              <a:lnSpc>
                <a:spcPct val="150000"/>
              </a:lnSpc>
            </a:pP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1DF369-F46C-49BD-904E-516499AD1EE2}"/>
              </a:ext>
            </a:extLst>
          </p:cNvPr>
          <p:cNvSpPr/>
          <p:nvPr/>
        </p:nvSpPr>
        <p:spPr>
          <a:xfrm>
            <a:off x="1459161" y="3303996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세탁기 사용 이력</a:t>
            </a:r>
            <a:endParaRPr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FBBF9-94FB-43D3-A25E-BDF75CF70B34}"/>
              </a:ext>
            </a:extLst>
          </p:cNvPr>
          <p:cNvSpPr/>
          <p:nvPr/>
        </p:nvSpPr>
        <p:spPr>
          <a:xfrm>
            <a:off x="4601453" y="3319529"/>
            <a:ext cx="2765501" cy="1169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아침 시간대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(07~11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사용율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2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70 %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점심 시간대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(12~14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사용율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10 %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저녁 시간대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(15~24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사용율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15 %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새벽 시간대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(01~06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사용율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5 %</a:t>
            </a:r>
            <a:endParaRPr lang="ko-KR" altLang="en-US" sz="1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C522929-6BA8-403D-9565-DF4796834B9E}"/>
              </a:ext>
            </a:extLst>
          </p:cNvPr>
          <p:cNvSpPr/>
          <p:nvPr/>
        </p:nvSpPr>
        <p:spPr>
          <a:xfrm>
            <a:off x="4425632" y="3244160"/>
            <a:ext cx="5135880" cy="1381760"/>
          </a:xfrm>
          <a:prstGeom prst="roundRect">
            <a:avLst>
              <a:gd name="adj" fmla="val 7108"/>
            </a:avLst>
          </a:prstGeom>
          <a:noFill/>
          <a:ln w="1905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DB0B4D-A0DE-4E45-98D8-5D597DDA1954}"/>
              </a:ext>
            </a:extLst>
          </p:cNvPr>
          <p:cNvSpPr/>
          <p:nvPr/>
        </p:nvSpPr>
        <p:spPr>
          <a:xfrm>
            <a:off x="7544251" y="3768983"/>
            <a:ext cx="1880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아침 선호형 지수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B8B8F1-D92F-4B66-9D2E-9ABE84814299}"/>
              </a:ext>
            </a:extLst>
          </p:cNvPr>
          <p:cNvSpPr/>
          <p:nvPr/>
        </p:nvSpPr>
        <p:spPr>
          <a:xfrm>
            <a:off x="4601453" y="4930921"/>
            <a:ext cx="2837636" cy="616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고객 평균 위생 코스 사용률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10 %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위생 코스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사용율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60 %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5F6C04A-6DD1-42B9-8228-58D6C0D26B01}"/>
              </a:ext>
            </a:extLst>
          </p:cNvPr>
          <p:cNvSpPr/>
          <p:nvPr/>
        </p:nvSpPr>
        <p:spPr>
          <a:xfrm>
            <a:off x="4425632" y="4855552"/>
            <a:ext cx="5135880" cy="1381760"/>
          </a:xfrm>
          <a:prstGeom prst="roundRect">
            <a:avLst>
              <a:gd name="adj" fmla="val 7108"/>
            </a:avLst>
          </a:prstGeom>
          <a:noFill/>
          <a:ln w="19050">
            <a:solidFill>
              <a:srgbClr val="0000F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42885B-DEB4-4EBE-9D69-CE0521EDEEAA}"/>
              </a:ext>
            </a:extLst>
          </p:cNvPr>
          <p:cNvSpPr/>
          <p:nvPr/>
        </p:nvSpPr>
        <p:spPr>
          <a:xfrm>
            <a:off x="7559837" y="5361766"/>
            <a:ext cx="1880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위생 민감 지수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2843C5E-8568-443C-81AC-2C89652F7214}"/>
              </a:ext>
            </a:extLst>
          </p:cNvPr>
          <p:cNvSpPr/>
          <p:nvPr/>
        </p:nvSpPr>
        <p:spPr>
          <a:xfrm>
            <a:off x="5243357" y="5669691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고객 대비 </a:t>
            </a:r>
            <a:r>
              <a:rPr lang="en-US" altLang="ko-KR" sz="14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+50%p</a:t>
            </a:r>
            <a:endParaRPr lang="ko-KR" altLang="en-US" sz="1400" u="sng" dirty="0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672E13FC-7EBC-43CB-8FD1-3DEBE6CCC8BB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3822157" y="3935040"/>
            <a:ext cx="603475" cy="576384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703F2-4D32-48DA-B2DE-9EECC5BB5A47}"/>
              </a:ext>
            </a:extLst>
          </p:cNvPr>
          <p:cNvSpPr/>
          <p:nvPr/>
        </p:nvSpPr>
        <p:spPr bwMode="auto">
          <a:xfrm>
            <a:off x="2479030" y="4277041"/>
            <a:ext cx="1343127" cy="4687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58D531-ABF6-4491-98A1-C3D3D674B546}"/>
              </a:ext>
            </a:extLst>
          </p:cNvPr>
          <p:cNvSpPr/>
          <p:nvPr/>
        </p:nvSpPr>
        <p:spPr bwMode="auto">
          <a:xfrm>
            <a:off x="2498852" y="4659026"/>
            <a:ext cx="1343127" cy="4687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A844CC3F-4B92-47BF-878E-6C1113BED085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>
            <a:off x="3841979" y="4893409"/>
            <a:ext cx="583653" cy="653023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4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AI</a:t>
            </a:r>
            <a:r>
              <a:rPr lang="ko-KR" altLang="en-US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모델 </a:t>
            </a:r>
            <a:r>
              <a:rPr lang="ko-KR" altLang="en-US" sz="22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기반의 고객 지수</a:t>
            </a:r>
            <a:endParaRPr lang="ko-KR" altLang="en-US" sz="22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BEDD6B-53F8-4696-8D4C-FEAA744F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96" y="3248027"/>
            <a:ext cx="1493609" cy="1493609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3961E5AA-27E5-4398-A440-93229F0CAB78}"/>
              </a:ext>
            </a:extLst>
          </p:cNvPr>
          <p:cNvSpPr txBox="1"/>
          <p:nvPr/>
        </p:nvSpPr>
        <p:spPr>
          <a:xfrm>
            <a:off x="659245" y="2178824"/>
            <a:ext cx="1883236" cy="5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8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입력값</a:t>
            </a:r>
            <a:r>
              <a:rPr lang="en-US" altLang="ko-KR" sz="28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(X)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B61FE93-2BAA-4BAD-9F73-2ED499E1146C}"/>
              </a:ext>
            </a:extLst>
          </p:cNvPr>
          <p:cNvSpPr txBox="1"/>
          <p:nvPr/>
        </p:nvSpPr>
        <p:spPr>
          <a:xfrm>
            <a:off x="7160485" y="2178823"/>
            <a:ext cx="1883236" cy="5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80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예측값</a:t>
            </a:r>
            <a:r>
              <a:rPr lang="en-US" altLang="ko-KR" sz="28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</a:t>
            </a:r>
            <a:r>
              <a:rPr lang="en-US" altLang="ko-KR" sz="28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Y</a:t>
            </a:r>
            <a:r>
              <a:rPr lang="en-US" altLang="ko-KR" sz="28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)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581F1E3-649E-4DDD-BB7B-DF53CD5C5C47}"/>
              </a:ext>
            </a:extLst>
          </p:cNvPr>
          <p:cNvSpPr txBox="1"/>
          <p:nvPr/>
        </p:nvSpPr>
        <p:spPr>
          <a:xfrm>
            <a:off x="3201718" y="2178824"/>
            <a:ext cx="3123964" cy="5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8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최적모델 학습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5FD4D22-865C-4968-A922-EEE6A8BC1774}"/>
              </a:ext>
            </a:extLst>
          </p:cNvPr>
          <p:cNvSpPr/>
          <p:nvPr/>
        </p:nvSpPr>
        <p:spPr bwMode="auto">
          <a:xfrm>
            <a:off x="2964628" y="3756588"/>
            <a:ext cx="474179" cy="46805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A2C5E40-049D-42F2-A40B-6B9D2873933F}"/>
              </a:ext>
            </a:extLst>
          </p:cNvPr>
          <p:cNvSpPr/>
          <p:nvPr/>
        </p:nvSpPr>
        <p:spPr bwMode="auto">
          <a:xfrm>
            <a:off x="6088592" y="3756588"/>
            <a:ext cx="474179" cy="46805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C1B34E4-D615-4981-9932-02262C323C6C}"/>
              </a:ext>
            </a:extLst>
          </p:cNvPr>
          <p:cNvSpPr txBox="1"/>
          <p:nvPr/>
        </p:nvSpPr>
        <p:spPr>
          <a:xfrm>
            <a:off x="655182" y="3427094"/>
            <a:ext cx="1883236" cy="11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8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다양한</a:t>
            </a:r>
            <a:endParaRPr lang="en-US" altLang="ko-KR" sz="2800" b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0" lvl="0" indent="0" algn="ctr" defTabSz="914400">
              <a:buNone/>
              <a:defRPr/>
            </a:pPr>
            <a:r>
              <a:rPr lang="ko-KR" altLang="en-US" sz="2800" b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고객 정보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90E9CDBA-742A-4DAF-B07C-D59D719B5AA5}"/>
              </a:ext>
            </a:extLst>
          </p:cNvPr>
          <p:cNvSpPr txBox="1"/>
          <p:nvPr/>
        </p:nvSpPr>
        <p:spPr>
          <a:xfrm>
            <a:off x="6831995" y="3427094"/>
            <a:ext cx="2540217" cy="11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28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추론하고자 하는</a:t>
            </a:r>
            <a:endParaRPr lang="en-US" altLang="ko-KR" sz="2800" b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0" lvl="0" indent="0" algn="ctr" defTabSz="914400">
              <a:buNone/>
              <a:defRPr/>
            </a:pPr>
            <a:r>
              <a:rPr lang="ko-KR" altLang="en-US" sz="2800" b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고객 </a:t>
            </a:r>
            <a:r>
              <a:rPr lang="ko-KR" altLang="en-US" sz="28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9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고객 지수 사례 </a:t>
            </a:r>
            <a:r>
              <a:rPr lang="en-US" altLang="ko-KR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렌탈해지방어지수</a:t>
            </a:r>
            <a:endParaRPr lang="ko-KR" altLang="en-US" sz="22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B42EB1-03AA-4BC0-B6C7-6EB9D5F0F8E2}"/>
              </a:ext>
            </a:extLst>
          </p:cNvPr>
          <p:cNvSpPr/>
          <p:nvPr/>
        </p:nvSpPr>
        <p:spPr>
          <a:xfrm>
            <a:off x="363894" y="992883"/>
            <a:ext cx="9477107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렌탈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정수기를 사용하는 고객들은 대부분 사용 시기가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36~40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도래하면 이탈하는 경향을 발견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렌탈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계약 유지 고객과 이탈 고객을 구분할 수 있는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모델을 개발하여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렌탈 중도해지 위험도가 높은 고객을 파악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8FBD9-6260-4AEA-B205-1623211F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92" y="2522867"/>
            <a:ext cx="1284331" cy="1812266"/>
          </a:xfrm>
          <a:prstGeom prst="rect">
            <a:avLst/>
          </a:prstGeom>
        </p:spPr>
      </p:pic>
      <p:pic>
        <p:nvPicPr>
          <p:cNvPr id="6" name="Picture 4" descr="Apple에서단안경을 쓴 얼굴그림 이모티콘이 어떻게 보이는지.">
            <a:extLst>
              <a:ext uri="{FF2B5EF4-FFF2-40B4-BE49-F238E27FC236}">
                <a16:creationId xmlns:a16="http://schemas.microsoft.com/office/drawing/2014/main" id="{02573EC4-E5C2-4C71-8EB3-1AB14574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48" y="4761148"/>
            <a:ext cx="612068" cy="61206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E4706CD-1E7A-4546-9942-A0547FB73CB5}"/>
              </a:ext>
            </a:extLst>
          </p:cNvPr>
          <p:cNvGrpSpPr/>
          <p:nvPr/>
        </p:nvGrpSpPr>
        <p:grpSpPr>
          <a:xfrm>
            <a:off x="3548844" y="2213185"/>
            <a:ext cx="4023865" cy="2104948"/>
            <a:chOff x="150473" y="2285633"/>
            <a:chExt cx="3455132" cy="17703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67BCC5-2002-4554-9630-251D431BA713}"/>
                </a:ext>
              </a:extLst>
            </p:cNvPr>
            <p:cNvSpPr txBox="1"/>
            <p:nvPr/>
          </p:nvSpPr>
          <p:spPr>
            <a:xfrm>
              <a:off x="358290" y="2285633"/>
              <a:ext cx="3247315" cy="25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사용 개월 수에 따른</a:t>
              </a:r>
              <a:r>
                <a:rPr lang="en-US" altLang="ko-KR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 </a:t>
              </a:r>
              <a:r>
                <a:rPr lang="ko-KR" altLang="en-US" sz="1400" u="sng" dirty="0" err="1">
                  <a:latin typeface="LG EI" panose="020B0500000101010101" pitchFamily="50" charset="-127"/>
                  <a:ea typeface="LG EI" panose="020B0500000101010101" pitchFamily="50" charset="-127"/>
                </a:rPr>
                <a:t>렌탈</a:t>
              </a:r>
              <a:r>
                <a:rPr lang="ko-KR" altLang="en-US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 </a:t>
              </a:r>
              <a:r>
                <a:rPr lang="ko-KR" altLang="en-US" sz="1400" u="sng" dirty="0" err="1">
                  <a:latin typeface="LG EI" panose="020B0500000101010101" pitchFamily="50" charset="-127"/>
                  <a:ea typeface="LG EI" panose="020B0500000101010101" pitchFamily="50" charset="-127"/>
                </a:rPr>
                <a:t>해지율</a:t>
              </a:r>
              <a:r>
                <a:rPr lang="en-US" altLang="ko-KR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 (</a:t>
              </a:r>
              <a:r>
                <a:rPr lang="ko-KR" altLang="en-US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제품</a:t>
              </a:r>
              <a:r>
                <a:rPr lang="en-US" altLang="ko-KR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: </a:t>
              </a:r>
              <a:r>
                <a:rPr lang="ko-KR" altLang="en-US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정수기</a:t>
              </a:r>
              <a:r>
                <a:rPr lang="en-US" altLang="ko-KR" sz="1400" u="sng" dirty="0">
                  <a:latin typeface="LG EI" panose="020B0500000101010101" pitchFamily="50" charset="-127"/>
                  <a:ea typeface="LG EI" panose="020B0500000101010101" pitchFamily="50" charset="-127"/>
                </a:rPr>
                <a:t>)</a:t>
              </a:r>
              <a:endParaRPr lang="ko-KR" altLang="en-US" sz="1200" u="sng" dirty="0">
                <a:latin typeface="LG EI" panose="020B0500000101010101" pitchFamily="50" charset="-127"/>
                <a:ea typeface="LG EI" panose="020B05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8BC0AFD-DD21-4DFF-8851-B1A5AE177831}"/>
                </a:ext>
              </a:extLst>
            </p:cNvPr>
            <p:cNvGrpSpPr/>
            <p:nvPr/>
          </p:nvGrpSpPr>
          <p:grpSpPr>
            <a:xfrm>
              <a:off x="150473" y="2546097"/>
              <a:ext cx="3445496" cy="1509929"/>
              <a:chOff x="312574" y="2536965"/>
              <a:chExt cx="4241584" cy="168260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FD9C5A1-49E7-4693-945F-C41613516C87}"/>
                  </a:ext>
                </a:extLst>
              </p:cNvPr>
              <p:cNvGrpSpPr/>
              <p:nvPr/>
            </p:nvGrpSpPr>
            <p:grpSpPr>
              <a:xfrm>
                <a:off x="825514" y="2666094"/>
                <a:ext cx="3728644" cy="1287917"/>
                <a:chOff x="883255" y="5067461"/>
                <a:chExt cx="3200556" cy="1105509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2E78C73E-02CB-4481-8B81-7D110D20F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255" y="5067461"/>
                  <a:ext cx="3200556" cy="1105509"/>
                </a:xfrm>
                <a:prstGeom prst="rect">
                  <a:avLst/>
                </a:prstGeom>
              </p:spPr>
            </p:pic>
            <p:sp>
              <p:nvSpPr>
                <p:cNvPr id="14" name="모서리가 둥근 직사각형 108">
                  <a:extLst>
                    <a:ext uri="{FF2B5EF4-FFF2-40B4-BE49-F238E27FC236}">
                      <a16:creationId xmlns:a16="http://schemas.microsoft.com/office/drawing/2014/main" id="{FF9A6494-DA3E-454A-97F6-B9431B679BE9}"/>
                    </a:ext>
                  </a:extLst>
                </p:cNvPr>
                <p:cNvSpPr/>
                <p:nvPr/>
              </p:nvSpPr>
              <p:spPr>
                <a:xfrm>
                  <a:off x="2782311" y="5126121"/>
                  <a:ext cx="251419" cy="1046849"/>
                </a:xfrm>
                <a:prstGeom prst="roundRect">
                  <a:avLst>
                    <a:gd name="adj" fmla="val 5000"/>
                  </a:avLst>
                </a:prstGeom>
                <a:noFill/>
                <a:ln w="19050"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25">
                    <a:latin typeface="LG EI" panose="020B0500000101010101" pitchFamily="50" charset="-127"/>
                    <a:ea typeface="LG EI" panose="020B0500000101010101" pitchFamily="50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35BAF4-8031-4095-969C-E7CC7AC2FC56}"/>
                    </a:ext>
                  </a:extLst>
                </p:cNvPr>
                <p:cNvSpPr txBox="1"/>
                <p:nvPr/>
              </p:nvSpPr>
              <p:spPr>
                <a:xfrm>
                  <a:off x="3033730" y="5127651"/>
                  <a:ext cx="971881" cy="222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b="1" dirty="0" err="1">
                      <a:solidFill>
                        <a:srgbClr val="C00000"/>
                      </a:solidFill>
                      <a:latin typeface="LG EI" panose="020B0500000101010101" pitchFamily="50" charset="-127"/>
                      <a:ea typeface="LG EI" panose="020B0500000101010101" pitchFamily="50" charset="-127"/>
                    </a:rPr>
                    <a:t>해지고위험구간</a:t>
                  </a:r>
                  <a:endParaRPr lang="ko-KR" altLang="en-US" sz="1200" b="1" dirty="0">
                    <a:solidFill>
                      <a:srgbClr val="C00000"/>
                    </a:solidFill>
                    <a:latin typeface="LG EI" panose="020B0500000101010101" pitchFamily="50" charset="-127"/>
                    <a:ea typeface="LG EI" panose="020B0500000101010101" pitchFamily="50" charset="-127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72227-B50F-4315-89C5-A98341BD10C5}"/>
                  </a:ext>
                </a:extLst>
              </p:cNvPr>
              <p:cNvSpPr txBox="1"/>
              <p:nvPr/>
            </p:nvSpPr>
            <p:spPr>
              <a:xfrm rot="16200000">
                <a:off x="-7034" y="3079406"/>
                <a:ext cx="1409542" cy="324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dirty="0" err="1">
                    <a:solidFill>
                      <a:prstClr val="black"/>
                    </a:solidFill>
                    <a:latin typeface="LG EI" panose="020B0500000101010101" pitchFamily="50" charset="-127"/>
                    <a:ea typeface="LG EI" panose="020B0500000101010101" pitchFamily="50" charset="-127"/>
                    <a:cs typeface="Arial" pitchFamily="34" charset="0"/>
                  </a:rPr>
                  <a:t>해지율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LG EI" panose="020B0500000101010101" pitchFamily="50" charset="-127"/>
                    <a:ea typeface="LG EI" panose="020B0500000101010101" pitchFamily="50" charset="-127"/>
                    <a:cs typeface="Arial" pitchFamily="34" charset="0"/>
                  </a:rPr>
                  <a:t>(%)</a:t>
                </a:r>
                <a:endParaRPr lang="ko-KR" altLang="en-US" sz="1200" dirty="0">
                  <a:solidFill>
                    <a:prstClr val="black"/>
                  </a:solidFill>
                  <a:latin typeface="LG EI" panose="020B0500000101010101" pitchFamily="50" charset="-127"/>
                  <a:ea typeface="LG EI" panose="020B05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8F099-D6E2-428E-A500-C4D1DBBB2D0B}"/>
                  </a:ext>
                </a:extLst>
              </p:cNvPr>
              <p:cNvSpPr txBox="1"/>
              <p:nvPr/>
            </p:nvSpPr>
            <p:spPr>
              <a:xfrm>
                <a:off x="312574" y="3931706"/>
                <a:ext cx="3856420" cy="28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dirty="0">
                    <a:solidFill>
                      <a:prstClr val="black"/>
                    </a:solidFill>
                    <a:latin typeface="LG EI" panose="020B0500000101010101" pitchFamily="50" charset="-127"/>
                    <a:ea typeface="LG EI" panose="020B0500000101010101" pitchFamily="50" charset="-127"/>
                    <a:cs typeface="Arial" pitchFamily="34" charset="0"/>
                  </a:rPr>
                  <a:t>사용 개월 수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LG EI" panose="020B0500000101010101" pitchFamily="50" charset="-127"/>
                    <a:ea typeface="LG EI" panose="020B0500000101010101" pitchFamily="50" charset="-127"/>
                    <a:cs typeface="Arial" pitchFamily="34" charset="0"/>
                  </a:rPr>
                  <a:t>(month)</a:t>
                </a:r>
                <a:endParaRPr lang="ko-KR" altLang="en-US" sz="1200" dirty="0">
                  <a:solidFill>
                    <a:prstClr val="black"/>
                  </a:solidFill>
                  <a:latin typeface="LG EI" panose="020B0500000101010101" pitchFamily="50" charset="-127"/>
                  <a:ea typeface="LG EI" panose="020B0500000101010101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2C21A3-2BE7-4CA4-805B-46B5B17D44CC}"/>
              </a:ext>
            </a:extLst>
          </p:cNvPr>
          <p:cNvSpPr/>
          <p:nvPr/>
        </p:nvSpPr>
        <p:spPr>
          <a:xfrm>
            <a:off x="2162365" y="2245868"/>
            <a:ext cx="1101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전자 정수기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1589C8-92DB-4D7D-AB3A-F24FFBD9C587}"/>
              </a:ext>
            </a:extLst>
          </p:cNvPr>
          <p:cNvCxnSpPr>
            <a:cxnSpLocks/>
          </p:cNvCxnSpPr>
          <p:nvPr/>
        </p:nvCxnSpPr>
        <p:spPr>
          <a:xfrm>
            <a:off x="6265782" y="4026789"/>
            <a:ext cx="0" cy="628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1BFC5-AF7F-489B-9EF9-9B45C9E06E8A}"/>
              </a:ext>
            </a:extLst>
          </p:cNvPr>
          <p:cNvSpPr/>
          <p:nvPr/>
        </p:nvSpPr>
        <p:spPr bwMode="auto">
          <a:xfrm>
            <a:off x="5877832" y="5362008"/>
            <a:ext cx="832866" cy="4291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ABB547-EDC1-41A4-B759-FC3AE705E08E}"/>
              </a:ext>
            </a:extLst>
          </p:cNvPr>
          <p:cNvSpPr/>
          <p:nvPr/>
        </p:nvSpPr>
        <p:spPr>
          <a:xfrm>
            <a:off x="4299692" y="5385940"/>
            <a:ext cx="3932179" cy="87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7">
              <a:lnSpc>
                <a:spcPct val="150000"/>
              </a:lnSpc>
              <a:defRPr/>
            </a:pPr>
            <a:r>
              <a:rPr lang="ko-KR" altLang="en-US" dirty="0" err="1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렌탈</a:t>
            </a:r>
            <a:r>
              <a:rPr lang="ko-KR" altLang="en-US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중도해지 위험도가 높은 사람들을</a:t>
            </a:r>
            <a:endParaRPr lang="en-US" altLang="ko-KR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algn="ctr" defTabSz="914307">
              <a:lnSpc>
                <a:spcPct val="150000"/>
              </a:lnSpc>
              <a:defRPr/>
            </a:pPr>
            <a:r>
              <a:rPr lang="ko-KR" altLang="en-US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고객지수로 나타낼 수 없을까</a:t>
            </a:r>
            <a:r>
              <a:rPr lang="en-US" altLang="ko-KR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?</a:t>
            </a:r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0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고객 지수 사례 </a:t>
            </a:r>
            <a:r>
              <a:rPr lang="en-US" altLang="ko-KR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렌탈해지방어지수</a:t>
            </a:r>
            <a:endParaRPr lang="ko-KR" altLang="en-US" sz="22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60094-6D8B-4BCE-92FA-388C1714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12" y="2624621"/>
            <a:ext cx="1044880" cy="1044880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62ABEFAB-152C-4466-9485-769128825A28}"/>
              </a:ext>
            </a:extLst>
          </p:cNvPr>
          <p:cNvSpPr txBox="1"/>
          <p:nvPr/>
        </p:nvSpPr>
        <p:spPr>
          <a:xfrm>
            <a:off x="1489816" y="1530445"/>
            <a:ext cx="1883236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8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입력값</a:t>
            </a:r>
            <a:r>
              <a:rPr lang="en-US" altLang="ko-KR" sz="18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(X)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05E988-3754-4D93-9EDE-98731C42307D}"/>
              </a:ext>
            </a:extLst>
          </p:cNvPr>
          <p:cNvSpPr txBox="1"/>
          <p:nvPr/>
        </p:nvSpPr>
        <p:spPr>
          <a:xfrm>
            <a:off x="4600075" y="1524000"/>
            <a:ext cx="2006490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AI</a:t>
            </a:r>
            <a:r>
              <a:rPr lang="ko-KR" altLang="en-US" sz="18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모델 학습</a:t>
            </a:r>
            <a:endParaRPr lang="en-US" altLang="ko-KR" sz="180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5D8CCD8-9214-4833-A77F-FD9585E3A6B9}"/>
              </a:ext>
            </a:extLst>
          </p:cNvPr>
          <p:cNvSpPr/>
          <p:nvPr/>
        </p:nvSpPr>
        <p:spPr bwMode="auto">
          <a:xfrm>
            <a:off x="4381135" y="2882952"/>
            <a:ext cx="346878" cy="56633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6039DBE-8F9A-4D34-9A89-EA0F30532F6D}"/>
              </a:ext>
            </a:extLst>
          </p:cNvPr>
          <p:cNvSpPr txBox="1"/>
          <p:nvPr/>
        </p:nvSpPr>
        <p:spPr>
          <a:xfrm>
            <a:off x="955908" y="2089903"/>
            <a:ext cx="2660094" cy="3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en-US" altLang="ko-KR" sz="1600" b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250</a:t>
            </a:r>
            <a:r>
              <a:rPr lang="ko-KR" altLang="en-US" sz="1600" b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여개의 고객 특성인자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1E364A4-0C95-4192-9204-6221CFCA6F46}"/>
              </a:ext>
            </a:extLst>
          </p:cNvPr>
          <p:cNvSpPr txBox="1"/>
          <p:nvPr/>
        </p:nvSpPr>
        <p:spPr>
          <a:xfrm>
            <a:off x="7034988" y="2946878"/>
            <a:ext cx="1883236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800" b="0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렌탈해지</a:t>
            </a:r>
            <a:r>
              <a:rPr lang="ko-KR" altLang="en-US" sz="18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여부</a:t>
            </a:r>
            <a:endParaRPr lang="en-US" altLang="ko-KR" sz="1800" b="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A86EBB2-61BA-48CE-93D0-1909D9F0DF0D}"/>
              </a:ext>
            </a:extLst>
          </p:cNvPr>
          <p:cNvGrpSpPr/>
          <p:nvPr/>
        </p:nvGrpSpPr>
        <p:grpSpPr>
          <a:xfrm>
            <a:off x="626212" y="2645521"/>
            <a:ext cx="3446499" cy="1610908"/>
            <a:chOff x="1422615" y="2652287"/>
            <a:chExt cx="3275795" cy="1169054"/>
          </a:xfrm>
          <a:solidFill>
            <a:schemeClr val="bg1">
              <a:lumMod val="95000"/>
            </a:schemeClr>
          </a:solidFill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B5A3CBD5-8D78-478C-B2BC-9CDBF16AF8DB}"/>
                </a:ext>
              </a:extLst>
            </p:cNvPr>
            <p:cNvCxnSpPr>
              <a:stCxn id="172" idx="2"/>
              <a:endCxn id="174" idx="0"/>
            </p:cNvCxnSpPr>
            <p:nvPr/>
          </p:nvCxnSpPr>
          <p:spPr bwMode="auto">
            <a:xfrm>
              <a:off x="3060513" y="2971639"/>
              <a:ext cx="0" cy="530350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 type="none"/>
            </a:ln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39F81358-E2E7-4F0A-8709-A192EC628F13}"/>
                </a:ext>
              </a:extLst>
            </p:cNvPr>
            <p:cNvCxnSpPr/>
            <p:nvPr/>
          </p:nvCxnSpPr>
          <p:spPr bwMode="auto">
            <a:xfrm>
              <a:off x="1907199" y="3235588"/>
              <a:ext cx="2280751" cy="0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 type="none"/>
            </a:ln>
          </p:spPr>
        </p:cxn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0F92E73-2983-4399-A19E-62E07374176E}"/>
                </a:ext>
              </a:extLst>
            </p:cNvPr>
            <p:cNvSpPr/>
            <p:nvPr/>
          </p:nvSpPr>
          <p:spPr bwMode="auto">
            <a:xfrm>
              <a:off x="1916679" y="2812424"/>
              <a:ext cx="2263140" cy="822316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 type="none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69" name="모서리가 둥근 직사각형 21">
              <a:extLst>
                <a:ext uri="{FF2B5EF4-FFF2-40B4-BE49-F238E27FC236}">
                  <a16:creationId xmlns:a16="http://schemas.microsoft.com/office/drawing/2014/main" id="{B2A60AA8-1799-44DB-9F5E-811048D7467D}"/>
                </a:ext>
              </a:extLst>
            </p:cNvPr>
            <p:cNvSpPr/>
            <p:nvPr/>
          </p:nvSpPr>
          <p:spPr>
            <a:xfrm>
              <a:off x="1422615" y="2652287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0" name="모서리가 둥근 직사각형 21">
              <a:extLst>
                <a:ext uri="{FF2B5EF4-FFF2-40B4-BE49-F238E27FC236}">
                  <a16:creationId xmlns:a16="http://schemas.microsoft.com/office/drawing/2014/main" id="{75EBEAFA-2641-40E0-8D3D-8992E21D3B70}"/>
                </a:ext>
              </a:extLst>
            </p:cNvPr>
            <p:cNvSpPr/>
            <p:nvPr/>
          </p:nvSpPr>
          <p:spPr>
            <a:xfrm>
              <a:off x="1422615" y="3075451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회원 및 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동의 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1" name="모서리가 둥근 직사각형 21">
              <a:extLst>
                <a:ext uri="{FF2B5EF4-FFF2-40B4-BE49-F238E27FC236}">
                  <a16:creationId xmlns:a16="http://schemas.microsoft.com/office/drawing/2014/main" id="{1BC96229-A65C-4A81-8F9E-2D972EC2D9D3}"/>
                </a:ext>
              </a:extLst>
            </p:cNvPr>
            <p:cNvSpPr/>
            <p:nvPr/>
          </p:nvSpPr>
          <p:spPr>
            <a:xfrm>
              <a:off x="1422615" y="3498615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렌탈 제품 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계약 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2" name="모서리가 둥근 직사각형 21">
              <a:extLst>
                <a:ext uri="{FF2B5EF4-FFF2-40B4-BE49-F238E27FC236}">
                  <a16:creationId xmlns:a16="http://schemas.microsoft.com/office/drawing/2014/main" id="{F7F67CAB-F061-4199-B832-C8F70372551E}"/>
                </a:ext>
              </a:extLst>
            </p:cNvPr>
            <p:cNvSpPr/>
            <p:nvPr/>
          </p:nvSpPr>
          <p:spPr>
            <a:xfrm>
              <a:off x="2556258" y="2655661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en-US" altLang="ko-KR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VOC </a:t>
              </a:r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및 </a:t>
              </a:r>
              <a:r>
                <a:rPr lang="en-US" altLang="ko-KR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AS</a:t>
              </a:r>
            </a:p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집계 현황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3" name="모서리가 둥근 직사각형 21">
              <a:extLst>
                <a:ext uri="{FF2B5EF4-FFF2-40B4-BE49-F238E27FC236}">
                  <a16:creationId xmlns:a16="http://schemas.microsoft.com/office/drawing/2014/main" id="{B1FE84C3-1A3E-4BA0-BDB9-D9022C578A9E}"/>
                </a:ext>
              </a:extLst>
            </p:cNvPr>
            <p:cNvSpPr/>
            <p:nvPr/>
          </p:nvSpPr>
          <p:spPr>
            <a:xfrm>
              <a:off x="2556258" y="3078825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모델 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4" name="모서리가 둥근 직사각형 21">
              <a:extLst>
                <a:ext uri="{FF2B5EF4-FFF2-40B4-BE49-F238E27FC236}">
                  <a16:creationId xmlns:a16="http://schemas.microsoft.com/office/drawing/2014/main" id="{18D49A13-5D6C-419D-BC73-1C63074CE1B8}"/>
                </a:ext>
              </a:extLst>
            </p:cNvPr>
            <p:cNvSpPr/>
            <p:nvPr/>
          </p:nvSpPr>
          <p:spPr>
            <a:xfrm>
              <a:off x="2556258" y="3501989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요금 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5" name="모서리가 둥근 직사각형 21">
              <a:extLst>
                <a:ext uri="{FF2B5EF4-FFF2-40B4-BE49-F238E27FC236}">
                  <a16:creationId xmlns:a16="http://schemas.microsoft.com/office/drawing/2014/main" id="{A8EF7720-9EEF-41E6-A69F-8B83FE882B14}"/>
                </a:ext>
              </a:extLst>
            </p:cNvPr>
            <p:cNvSpPr/>
            <p:nvPr/>
          </p:nvSpPr>
          <p:spPr>
            <a:xfrm>
              <a:off x="3689901" y="2659035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계약정보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6" name="모서리가 둥근 직사각형 21">
              <a:extLst>
                <a:ext uri="{FF2B5EF4-FFF2-40B4-BE49-F238E27FC236}">
                  <a16:creationId xmlns:a16="http://schemas.microsoft.com/office/drawing/2014/main" id="{F35CC96F-3C34-4AA4-A5D7-44C424FDC1B1}"/>
                </a:ext>
              </a:extLst>
            </p:cNvPr>
            <p:cNvSpPr/>
            <p:nvPr/>
          </p:nvSpPr>
          <p:spPr>
            <a:xfrm>
              <a:off x="3689901" y="3082199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en-US" altLang="ko-KR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LGE.COM</a:t>
              </a:r>
            </a:p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행동정보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7" name="모서리가 둥근 직사각형 21">
              <a:extLst>
                <a:ext uri="{FF2B5EF4-FFF2-40B4-BE49-F238E27FC236}">
                  <a16:creationId xmlns:a16="http://schemas.microsoft.com/office/drawing/2014/main" id="{5B316583-F2A4-42CF-9A51-0CF2A35C1FF6}"/>
                </a:ext>
              </a:extLst>
            </p:cNvPr>
            <p:cNvSpPr/>
            <p:nvPr/>
          </p:nvSpPr>
          <p:spPr>
            <a:xfrm>
              <a:off x="3689901" y="3505363"/>
              <a:ext cx="1008509" cy="315978"/>
            </a:xfrm>
            <a:prstGeom prst="roundRect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</p:spPr>
          <p:txBody>
            <a:bodyPr lIns="91429" tIns="45714" rIns="91429" bIns="45714" rtlCol="0" anchor="ctr"/>
            <a:lstStyle/>
            <a:p>
              <a:pPr algn="ctr" defTabSz="1221821"/>
              <a:r>
                <a:rPr lang="ko-KR" altLang="en-US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방문 정보</a:t>
              </a:r>
              <a:endPara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78" name="TextBox 3">
            <a:extLst>
              <a:ext uri="{FF2B5EF4-FFF2-40B4-BE49-F238E27FC236}">
                <a16:creationId xmlns:a16="http://schemas.microsoft.com/office/drawing/2014/main" id="{B9E436D8-88BC-4FC3-8EF9-169936E8C2F6}"/>
              </a:ext>
            </a:extLst>
          </p:cNvPr>
          <p:cNvSpPr txBox="1"/>
          <p:nvPr/>
        </p:nvSpPr>
        <p:spPr>
          <a:xfrm>
            <a:off x="7029745" y="1524000"/>
            <a:ext cx="1883236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8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예측값</a:t>
            </a:r>
            <a:r>
              <a:rPr lang="en-US" altLang="ko-KR" sz="18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(Y)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79" name="화살표: 오른쪽 178">
            <a:extLst>
              <a:ext uri="{FF2B5EF4-FFF2-40B4-BE49-F238E27FC236}">
                <a16:creationId xmlns:a16="http://schemas.microsoft.com/office/drawing/2014/main" id="{0C4D5CE7-562F-419D-A574-4C7E7CE846DA}"/>
              </a:ext>
            </a:extLst>
          </p:cNvPr>
          <p:cNvSpPr/>
          <p:nvPr/>
        </p:nvSpPr>
        <p:spPr bwMode="auto">
          <a:xfrm>
            <a:off x="6494301" y="2863894"/>
            <a:ext cx="346878" cy="56633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F5D8573-8ACB-4953-9505-57AD96FA200C}"/>
              </a:ext>
            </a:extLst>
          </p:cNvPr>
          <p:cNvSpPr/>
          <p:nvPr/>
        </p:nvSpPr>
        <p:spPr>
          <a:xfrm>
            <a:off x="3365335" y="4934265"/>
            <a:ext cx="4503989" cy="87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7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모델의 </a:t>
            </a:r>
            <a:r>
              <a:rPr lang="ko-KR" altLang="en-US" dirty="0" err="1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출력값을</a:t>
            </a:r>
            <a:r>
              <a:rPr lang="ko-KR" altLang="en-US" dirty="0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렌탈해지방어지수</a:t>
            </a:r>
            <a:r>
              <a:rPr lang="ko-KR" altLang="en-US" dirty="0" err="1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로</a:t>
            </a:r>
            <a:r>
              <a:rPr lang="ko-KR" altLang="en-US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사용</a:t>
            </a:r>
            <a:endParaRPr lang="en-US" altLang="ko-KR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algn="ctr" defTabSz="914307">
              <a:lnSpc>
                <a:spcPct val="150000"/>
              </a:lnSpc>
              <a:defRPr/>
            </a:pPr>
            <a:r>
              <a:rPr lang="ko-KR" altLang="en-US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해지에 영향을 주는 </a:t>
            </a:r>
            <a:r>
              <a:rPr lang="ko-KR" altLang="en-US" dirty="0">
                <a:solidFill>
                  <a:srgbClr val="C0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주요 인자 파악</a:t>
            </a:r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086B75CF-10D4-4FB3-B2C1-6F182639F676}"/>
              </a:ext>
            </a:extLst>
          </p:cNvPr>
          <p:cNvCxnSpPr>
            <a:cxnSpLocks/>
          </p:cNvCxnSpPr>
          <p:nvPr/>
        </p:nvCxnSpPr>
        <p:spPr>
          <a:xfrm>
            <a:off x="5583452" y="3821024"/>
            <a:ext cx="0" cy="958586"/>
          </a:xfrm>
          <a:prstGeom prst="line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2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고객 지수 사례 </a:t>
            </a:r>
            <a:r>
              <a:rPr lang="en-US" altLang="ko-KR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rPr>
              <a:t>렌탈해지방어지수</a:t>
            </a:r>
            <a:endParaRPr lang="ko-KR" altLang="en-US" sz="2200" b="1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60094-6D8B-4BCE-92FA-388C1714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43" y="3774586"/>
            <a:ext cx="1044880" cy="1044880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62ABEFAB-152C-4466-9485-769128825A28}"/>
              </a:ext>
            </a:extLst>
          </p:cNvPr>
          <p:cNvSpPr txBox="1"/>
          <p:nvPr/>
        </p:nvSpPr>
        <p:spPr>
          <a:xfrm>
            <a:off x="930813" y="3289411"/>
            <a:ext cx="1883236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800" dirty="0" err="1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입력값</a:t>
            </a:r>
            <a:r>
              <a:rPr lang="en-US" altLang="ko-KR" sz="18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(X)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05E988-3754-4D93-9EDE-98731C42307D}"/>
              </a:ext>
            </a:extLst>
          </p:cNvPr>
          <p:cNvSpPr txBox="1"/>
          <p:nvPr/>
        </p:nvSpPr>
        <p:spPr>
          <a:xfrm>
            <a:off x="3796638" y="3289411"/>
            <a:ext cx="2006490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학습된 </a:t>
            </a:r>
            <a:r>
              <a:rPr lang="en-US" altLang="ko-KR" sz="18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AI </a:t>
            </a:r>
            <a:r>
              <a:rPr lang="ko-KR" altLang="en-US" sz="180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모델</a:t>
            </a:r>
            <a:endParaRPr lang="en-US" altLang="ko-KR" sz="1800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5D8CCD8-9214-4833-A77F-FD9585E3A6B9}"/>
              </a:ext>
            </a:extLst>
          </p:cNvPr>
          <p:cNvSpPr/>
          <p:nvPr/>
        </p:nvSpPr>
        <p:spPr bwMode="auto">
          <a:xfrm>
            <a:off x="3333849" y="3861096"/>
            <a:ext cx="346878" cy="56633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E481AA2-474F-4008-9C7F-69A19033EDC0}"/>
              </a:ext>
            </a:extLst>
          </p:cNvPr>
          <p:cNvSpPr/>
          <p:nvPr/>
        </p:nvSpPr>
        <p:spPr bwMode="auto">
          <a:xfrm>
            <a:off x="5766234" y="3910237"/>
            <a:ext cx="474179" cy="46805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6039DBE-8F9A-4D34-9A89-EA0F30532F6D}"/>
              </a:ext>
            </a:extLst>
          </p:cNvPr>
          <p:cNvSpPr txBox="1"/>
          <p:nvPr/>
        </p:nvSpPr>
        <p:spPr>
          <a:xfrm>
            <a:off x="542384" y="4048229"/>
            <a:ext cx="2660094" cy="77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180975" lvl="0" indent="-180975" eaLnBrk="0" latinLnBrk="0" hangingPunct="0">
              <a:lnSpc>
                <a:spcPct val="120000"/>
              </a:lnSpc>
              <a:spcBef>
                <a:spcPts val="300"/>
              </a:spcBef>
              <a:buSzPct val="85000"/>
              <a:buFont typeface="Wingdings" panose="05000000000000000000" pitchFamily="2" charset="2"/>
              <a:buChar char="§"/>
              <a:defRPr sz="1300" b="1" kern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해지 위험도를 알고 싶은</a:t>
            </a:r>
            <a:endParaRPr lang="en-US" altLang="ko-KR" sz="1800" b="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0" lvl="0" indent="0" algn="ctr" defTabSz="91440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고객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938F8-4CF6-4BD0-95CB-DD7FA5E8576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21" y="4266252"/>
            <a:ext cx="2786400" cy="2331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E94DE7BA-9B2D-4756-8B3F-9FB280D78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621" y="1667261"/>
            <a:ext cx="2784772" cy="2331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C104-477A-4EFB-AE2B-AB7AD9428994}"/>
              </a:ext>
            </a:extLst>
          </p:cNvPr>
          <p:cNvSpPr/>
          <p:nvPr/>
        </p:nvSpPr>
        <p:spPr>
          <a:xfrm>
            <a:off x="363894" y="992883"/>
            <a:ext cx="9477107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렌탈해지방어지수를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기반으로 상담사에게 고객의 해지 위험도와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 영향도가 높은 주요 인자 정보를 제공함으로써</a:t>
            </a:r>
            <a:r>
              <a:rPr lang="en-US" altLang="ko-KR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맞춤형 고객 대응이 가능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1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E32CC-7124-4473-B390-24C69765F0FE}"/>
              </a:ext>
            </a:extLst>
          </p:cNvPr>
          <p:cNvSpPr txBox="1"/>
          <p:nvPr/>
        </p:nvSpPr>
        <p:spPr>
          <a:xfrm>
            <a:off x="363894" y="328583"/>
            <a:ext cx="49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고객 지수 사례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C7F2F0-A597-477D-A082-29D3CA4C405E}"/>
              </a:ext>
            </a:extLst>
          </p:cNvPr>
          <p:cNvSpPr/>
          <p:nvPr/>
        </p:nvSpPr>
        <p:spPr>
          <a:xfrm>
            <a:off x="1417833" y="1160748"/>
            <a:ext cx="1161809" cy="471337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latinLnBrk="0"/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74CC8E-6B50-48E0-B15F-1199DF9BEB56}"/>
              </a:ext>
            </a:extLst>
          </p:cNvPr>
          <p:cNvSpPr/>
          <p:nvPr/>
        </p:nvSpPr>
        <p:spPr>
          <a:xfrm>
            <a:off x="1417833" y="4135290"/>
            <a:ext cx="1103155" cy="471337"/>
          </a:xfrm>
          <a:prstGeom prst="rect">
            <a:avLst/>
          </a:prstGeom>
          <a:solidFill>
            <a:srgbClr val="EF5B7D">
              <a:alpha val="60000"/>
            </a:srgbClr>
          </a:solidFill>
          <a:ln>
            <a:noFill/>
          </a:ln>
        </p:spPr>
        <p:txBody>
          <a:bodyPr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latinLnBrk="0"/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심리지수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D2BEBF-234B-43A8-862E-E5CD308F1C8A}"/>
              </a:ext>
            </a:extLst>
          </p:cNvPr>
          <p:cNvSpPr/>
          <p:nvPr/>
        </p:nvSpPr>
        <p:spPr>
          <a:xfrm>
            <a:off x="384028" y="1650433"/>
            <a:ext cx="3388190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성별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연령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가구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가족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경제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교육수준 등</a:t>
            </a:r>
            <a:b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인구통계학적 정보 기반의 지수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74CA50-8ECC-4A46-BE57-8684AE9018EE}"/>
              </a:ext>
            </a:extLst>
          </p:cNvPr>
          <p:cNvSpPr/>
          <p:nvPr/>
        </p:nvSpPr>
        <p:spPr>
          <a:xfrm>
            <a:off x="292614" y="4774012"/>
            <a:ext cx="3339142" cy="59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고객의 맥락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관심사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만족도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영향력 등 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고객의 라이프스타일을 이해할 수 있는 지수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236FA4-8923-42AD-9251-6004735F02FC}"/>
              </a:ext>
            </a:extLst>
          </p:cNvPr>
          <p:cNvGrpSpPr/>
          <p:nvPr/>
        </p:nvGrpSpPr>
        <p:grpSpPr>
          <a:xfrm>
            <a:off x="2776890" y="1290691"/>
            <a:ext cx="4187294" cy="4431850"/>
            <a:chOff x="505911" y="1275029"/>
            <a:chExt cx="4967097" cy="5225139"/>
          </a:xfrm>
        </p:grpSpPr>
        <p:sp>
          <p:nvSpPr>
            <p:cNvPr id="11" name="자유형 175">
              <a:extLst>
                <a:ext uri="{FF2B5EF4-FFF2-40B4-BE49-F238E27FC236}">
                  <a16:creationId xmlns:a16="http://schemas.microsoft.com/office/drawing/2014/main" id="{D7B98E09-85C2-4D0A-8F9C-AD8CFC764880}"/>
                </a:ext>
              </a:extLst>
            </p:cNvPr>
            <p:cNvSpPr/>
            <p:nvPr/>
          </p:nvSpPr>
          <p:spPr>
            <a:xfrm rot="12000000">
              <a:off x="1996829" y="2305615"/>
              <a:ext cx="1217187" cy="1464272"/>
            </a:xfrm>
            <a:custGeom>
              <a:avLst/>
              <a:gdLst>
                <a:gd name="connsiteX0" fmla="*/ 302276 w 1217187"/>
                <a:gd name="connsiteY0" fmla="*/ 1464272 h 1464272"/>
                <a:gd name="connsiteX1" fmla="*/ 0 w 1217187"/>
                <a:gd name="connsiteY1" fmla="*/ 633773 h 1464272"/>
                <a:gd name="connsiteX2" fmla="*/ 69440 w 1217187"/>
                <a:gd name="connsiteY2" fmla="*/ 600269 h 1464272"/>
                <a:gd name="connsiteX3" fmla="*/ 318299 w 1217187"/>
                <a:gd name="connsiteY3" fmla="*/ 259950 h 1464272"/>
                <a:gd name="connsiteX4" fmla="*/ 334052 w 1217187"/>
                <a:gd name="connsiteY4" fmla="*/ 154454 h 1464272"/>
                <a:gd name="connsiteX5" fmla="*/ 1210001 w 1217187"/>
                <a:gd name="connsiteY5" fmla="*/ 0 h 1464272"/>
                <a:gd name="connsiteX6" fmla="*/ 1215575 w 1217187"/>
                <a:gd name="connsiteY6" fmla="*/ 57057 h 1464272"/>
                <a:gd name="connsiteX7" fmla="*/ 405115 w 1217187"/>
                <a:gd name="connsiteY7" fmla="*/ 1420850 h 1464272"/>
                <a:gd name="connsiteX8" fmla="*/ 302276 w 1217187"/>
                <a:gd name="connsiteY8" fmla="*/ 1464272 h 146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7187" h="1464272">
                  <a:moveTo>
                    <a:pt x="302276" y="1464272"/>
                  </a:moveTo>
                  <a:lnTo>
                    <a:pt x="0" y="633773"/>
                  </a:lnTo>
                  <a:lnTo>
                    <a:pt x="69440" y="600269"/>
                  </a:lnTo>
                  <a:cubicBezTo>
                    <a:pt x="195807" y="522635"/>
                    <a:pt x="283528" y="398970"/>
                    <a:pt x="318299" y="259950"/>
                  </a:cubicBezTo>
                  <a:lnTo>
                    <a:pt x="334052" y="154454"/>
                  </a:lnTo>
                  <a:lnTo>
                    <a:pt x="1210001" y="0"/>
                  </a:lnTo>
                  <a:lnTo>
                    <a:pt x="1215575" y="57057"/>
                  </a:lnTo>
                  <a:cubicBezTo>
                    <a:pt x="1242492" y="623074"/>
                    <a:pt x="930808" y="1166734"/>
                    <a:pt x="405115" y="1420850"/>
                  </a:cubicBezTo>
                  <a:lnTo>
                    <a:pt x="302276" y="1464272"/>
                  </a:lnTo>
                  <a:close/>
                </a:path>
              </a:pathLst>
            </a:custGeom>
            <a:solidFill>
              <a:srgbClr val="FFC000">
                <a:alpha val="60000"/>
              </a:srgbClr>
            </a:solidFill>
            <a:ln>
              <a:noFill/>
            </a:ln>
          </p:spPr>
          <p:txBody>
            <a:bodyPr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latinLnBrk="0"/>
              <a:endParaRPr lang="ko-KR" altLang="en-US" sz="40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" name="자유형 176">
              <a:extLst>
                <a:ext uri="{FF2B5EF4-FFF2-40B4-BE49-F238E27FC236}">
                  <a16:creationId xmlns:a16="http://schemas.microsoft.com/office/drawing/2014/main" id="{D94DBFDE-9129-4245-9223-BBD786B0D4B0}"/>
                </a:ext>
              </a:extLst>
            </p:cNvPr>
            <p:cNvSpPr/>
            <p:nvPr/>
          </p:nvSpPr>
          <p:spPr>
            <a:xfrm rot="12000000">
              <a:off x="2692258" y="2620419"/>
              <a:ext cx="1898197" cy="2879170"/>
            </a:xfrm>
            <a:custGeom>
              <a:avLst/>
              <a:gdLst>
                <a:gd name="connsiteX0" fmla="*/ 1898197 w 1898197"/>
                <a:gd name="connsiteY0" fmla="*/ 2802618 h 2879170"/>
                <a:gd name="connsiteX1" fmla="*/ 1792005 w 1898197"/>
                <a:gd name="connsiteY1" fmla="*/ 2835306 h 2879170"/>
                <a:gd name="connsiteX2" fmla="*/ 87234 w 1898197"/>
                <a:gd name="connsiteY2" fmla="*/ 1931288 h 2879170"/>
                <a:gd name="connsiteX3" fmla="*/ 947882 w 1898197"/>
                <a:gd name="connsiteY3" fmla="*/ 85621 h 2879170"/>
                <a:gd name="connsiteX4" fmla="*/ 1372412 w 1898197"/>
                <a:gd name="connsiteY4" fmla="*/ 0 h 2879170"/>
                <a:gd name="connsiteX5" fmla="*/ 1423190 w 1898197"/>
                <a:gd name="connsiteY5" fmla="*/ 91 h 2879170"/>
                <a:gd name="connsiteX6" fmla="*/ 1423190 w 1898197"/>
                <a:gd name="connsiteY6" fmla="*/ 883537 h 2879170"/>
                <a:gd name="connsiteX7" fmla="*/ 1359096 w 1898197"/>
                <a:gd name="connsiteY7" fmla="*/ 886621 h 2879170"/>
                <a:gd name="connsiteX8" fmla="*/ 1249544 w 1898197"/>
                <a:gd name="connsiteY8" fmla="*/ 914430 h 2879170"/>
                <a:gd name="connsiteX9" fmla="*/ 916043 w 1898197"/>
                <a:gd name="connsiteY9" fmla="*/ 1629626 h 2879170"/>
                <a:gd name="connsiteX10" fmla="*/ 1521687 w 1898197"/>
                <a:gd name="connsiteY10" fmla="*/ 1990936 h 2879170"/>
                <a:gd name="connsiteX11" fmla="*/ 1595911 w 1898197"/>
                <a:gd name="connsiteY11" fmla="*/ 1972095 h 2879170"/>
                <a:gd name="connsiteX12" fmla="*/ 1898197 w 1898197"/>
                <a:gd name="connsiteY12" fmla="*/ 2802618 h 287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8197" h="2879170">
                  <a:moveTo>
                    <a:pt x="1898197" y="2802618"/>
                  </a:moveTo>
                  <a:lnTo>
                    <a:pt x="1792005" y="2835306"/>
                  </a:lnTo>
                  <a:cubicBezTo>
                    <a:pt x="1084446" y="3014362"/>
                    <a:pt x="342239" y="2631908"/>
                    <a:pt x="87234" y="1931288"/>
                  </a:cubicBezTo>
                  <a:cubicBezTo>
                    <a:pt x="-184771" y="1183960"/>
                    <a:pt x="200554" y="357626"/>
                    <a:pt x="947882" y="85621"/>
                  </a:cubicBezTo>
                  <a:cubicBezTo>
                    <a:pt x="1088007" y="34620"/>
                    <a:pt x="1230908" y="6728"/>
                    <a:pt x="1372412" y="0"/>
                  </a:cubicBezTo>
                  <a:lnTo>
                    <a:pt x="1423190" y="91"/>
                  </a:lnTo>
                  <a:lnTo>
                    <a:pt x="1423190" y="883537"/>
                  </a:lnTo>
                  <a:lnTo>
                    <a:pt x="1359096" y="886621"/>
                  </a:lnTo>
                  <a:cubicBezTo>
                    <a:pt x="1322420" y="892060"/>
                    <a:pt x="1285743" y="901255"/>
                    <a:pt x="1249544" y="914430"/>
                  </a:cubicBezTo>
                  <a:cubicBezTo>
                    <a:pt x="959954" y="1019832"/>
                    <a:pt x="810641" y="1340036"/>
                    <a:pt x="916043" y="1629626"/>
                  </a:cubicBezTo>
                  <a:cubicBezTo>
                    <a:pt x="1008270" y="1883017"/>
                    <a:pt x="1264954" y="2029009"/>
                    <a:pt x="1521687" y="1990936"/>
                  </a:cubicBezTo>
                  <a:lnTo>
                    <a:pt x="1595911" y="1972095"/>
                  </a:lnTo>
                  <a:lnTo>
                    <a:pt x="1898197" y="2802618"/>
                  </a:lnTo>
                  <a:close/>
                </a:path>
              </a:pathLst>
            </a:custGeom>
            <a:solidFill>
              <a:srgbClr val="009999">
                <a:alpha val="40000"/>
              </a:srgbClr>
            </a:solidFill>
            <a:ln>
              <a:noFill/>
            </a:ln>
          </p:spPr>
          <p:txBody>
            <a:bodyPr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latinLnBrk="0"/>
              <a:endParaRPr lang="ko-KR" altLang="en-US" sz="40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" name="자유형 177">
              <a:extLst>
                <a:ext uri="{FF2B5EF4-FFF2-40B4-BE49-F238E27FC236}">
                  <a16:creationId xmlns:a16="http://schemas.microsoft.com/office/drawing/2014/main" id="{7ABDA9F3-F377-47C1-8B00-8F87471CD281}"/>
                </a:ext>
              </a:extLst>
            </p:cNvPr>
            <p:cNvSpPr/>
            <p:nvPr/>
          </p:nvSpPr>
          <p:spPr>
            <a:xfrm rot="12000000">
              <a:off x="1544949" y="3663086"/>
              <a:ext cx="1336504" cy="1363765"/>
            </a:xfrm>
            <a:custGeom>
              <a:avLst/>
              <a:gdLst>
                <a:gd name="connsiteX0" fmla="*/ 1336504 w 1336504"/>
                <a:gd name="connsiteY0" fmla="*/ 1210538 h 1363765"/>
                <a:gd name="connsiteX1" fmla="*/ 467511 w 1336504"/>
                <a:gd name="connsiteY1" fmla="*/ 1363765 h 1363765"/>
                <a:gd name="connsiteX2" fmla="*/ 467138 w 1336504"/>
                <a:gd name="connsiteY2" fmla="*/ 1356017 h 1363765"/>
                <a:gd name="connsiteX3" fmla="*/ 439329 w 1336504"/>
                <a:gd name="connsiteY3" fmla="*/ 1246465 h 1363765"/>
                <a:gd name="connsiteX4" fmla="*/ 49895 w 1336504"/>
                <a:gd name="connsiteY4" fmla="*/ 895811 h 1363765"/>
                <a:gd name="connsiteX5" fmla="*/ 0 w 1336504"/>
                <a:gd name="connsiteY5" fmla="*/ 888360 h 1363765"/>
                <a:gd name="connsiteX6" fmla="*/ 0 w 1336504"/>
                <a:gd name="connsiteY6" fmla="*/ 0 h 1363765"/>
                <a:gd name="connsiteX7" fmla="*/ 126909 w 1336504"/>
                <a:gd name="connsiteY7" fmla="*/ 12715 h 1363765"/>
                <a:gd name="connsiteX8" fmla="*/ 1268138 w 1336504"/>
                <a:gd name="connsiteY8" fmla="*/ 944804 h 1363765"/>
                <a:gd name="connsiteX9" fmla="*/ 1311508 w 1336504"/>
                <a:gd name="connsiteY9" fmla="*/ 1085699 h 1363765"/>
                <a:gd name="connsiteX10" fmla="*/ 1336504 w 1336504"/>
                <a:gd name="connsiteY10" fmla="*/ 1210538 h 136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6504" h="1363765">
                  <a:moveTo>
                    <a:pt x="1336504" y="1210538"/>
                  </a:moveTo>
                  <a:lnTo>
                    <a:pt x="467511" y="1363765"/>
                  </a:lnTo>
                  <a:lnTo>
                    <a:pt x="467138" y="1356017"/>
                  </a:lnTo>
                  <a:cubicBezTo>
                    <a:pt x="461700" y="1319341"/>
                    <a:pt x="452504" y="1282664"/>
                    <a:pt x="439329" y="1246465"/>
                  </a:cubicBezTo>
                  <a:cubicBezTo>
                    <a:pt x="373453" y="1065472"/>
                    <a:pt x="223669" y="939273"/>
                    <a:pt x="49895" y="895811"/>
                  </a:cubicBezTo>
                  <a:lnTo>
                    <a:pt x="0" y="888360"/>
                  </a:lnTo>
                  <a:lnTo>
                    <a:pt x="0" y="0"/>
                  </a:lnTo>
                  <a:lnTo>
                    <a:pt x="126909" y="12715"/>
                  </a:lnTo>
                  <a:cubicBezTo>
                    <a:pt x="632124" y="88330"/>
                    <a:pt x="1081134" y="431015"/>
                    <a:pt x="1268138" y="944804"/>
                  </a:cubicBezTo>
                  <a:cubicBezTo>
                    <a:pt x="1285138" y="991512"/>
                    <a:pt x="1299571" y="1038528"/>
                    <a:pt x="1311508" y="1085699"/>
                  </a:cubicBezTo>
                  <a:lnTo>
                    <a:pt x="1336504" y="1210538"/>
                  </a:lnTo>
                  <a:close/>
                </a:path>
              </a:pathLst>
            </a:custGeom>
            <a:solidFill>
              <a:srgbClr val="EF5B7D">
                <a:alpha val="60000"/>
              </a:srgbClr>
            </a:solidFill>
            <a:ln>
              <a:noFill/>
            </a:ln>
          </p:spPr>
          <p:txBody>
            <a:bodyPr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latinLnBrk="0"/>
              <a:endParaRPr lang="ko-KR" altLang="en-US" sz="40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" name="자유형 178">
              <a:extLst>
                <a:ext uri="{FF2B5EF4-FFF2-40B4-BE49-F238E27FC236}">
                  <a16:creationId xmlns:a16="http://schemas.microsoft.com/office/drawing/2014/main" id="{3CF31BBC-E973-4AF7-9BDF-44D7569407F3}"/>
                </a:ext>
              </a:extLst>
            </p:cNvPr>
            <p:cNvSpPr/>
            <p:nvPr/>
          </p:nvSpPr>
          <p:spPr>
            <a:xfrm rot="12000000">
              <a:off x="1250693" y="1275029"/>
              <a:ext cx="1815156" cy="2466589"/>
            </a:xfrm>
            <a:custGeom>
              <a:avLst/>
              <a:gdLst>
                <a:gd name="connsiteX0" fmla="*/ 307819 w 1815156"/>
                <a:gd name="connsiteY0" fmla="*/ 2466589 h 2466589"/>
                <a:gd name="connsiteX1" fmla="*/ 0 w 1815156"/>
                <a:gd name="connsiteY1" fmla="*/ 1620866 h 2466589"/>
                <a:gd name="connsiteX2" fmla="*/ 102839 w 1815156"/>
                <a:gd name="connsiteY2" fmla="*/ 1577444 h 2466589"/>
                <a:gd name="connsiteX3" fmla="*/ 913299 w 1815156"/>
                <a:gd name="connsiteY3" fmla="*/ 213651 h 2466589"/>
                <a:gd name="connsiteX4" fmla="*/ 907725 w 1815156"/>
                <a:gd name="connsiteY4" fmla="*/ 156594 h 2466589"/>
                <a:gd name="connsiteX5" fmla="*/ 1795814 w 1815156"/>
                <a:gd name="connsiteY5" fmla="*/ 0 h 2466589"/>
                <a:gd name="connsiteX6" fmla="*/ 1812536 w 1815156"/>
                <a:gd name="connsiteY6" fmla="*/ 171163 h 2466589"/>
                <a:gd name="connsiteX7" fmla="*/ 495538 w 1815156"/>
                <a:gd name="connsiteY7" fmla="*/ 2387329 h 2466589"/>
                <a:gd name="connsiteX8" fmla="*/ 307819 w 1815156"/>
                <a:gd name="connsiteY8" fmla="*/ 2466589 h 246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156" h="2466589">
                  <a:moveTo>
                    <a:pt x="307819" y="2466589"/>
                  </a:moveTo>
                  <a:lnTo>
                    <a:pt x="0" y="1620866"/>
                  </a:lnTo>
                  <a:lnTo>
                    <a:pt x="102839" y="1577444"/>
                  </a:lnTo>
                  <a:cubicBezTo>
                    <a:pt x="628532" y="1323328"/>
                    <a:pt x="940216" y="779668"/>
                    <a:pt x="913299" y="213651"/>
                  </a:cubicBezTo>
                  <a:lnTo>
                    <a:pt x="907725" y="156594"/>
                  </a:lnTo>
                  <a:lnTo>
                    <a:pt x="1795814" y="0"/>
                  </a:lnTo>
                  <a:lnTo>
                    <a:pt x="1812536" y="171163"/>
                  </a:lnTo>
                  <a:cubicBezTo>
                    <a:pt x="1856276" y="1090941"/>
                    <a:pt x="1349790" y="1974390"/>
                    <a:pt x="495538" y="2387329"/>
                  </a:cubicBezTo>
                  <a:lnTo>
                    <a:pt x="307819" y="2466589"/>
                  </a:lnTo>
                  <a:close/>
                </a:path>
              </a:pathLst>
            </a:cu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latinLnBrk="0"/>
              <a:endParaRPr lang="ko-KR" altLang="en-US" sz="40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자유형 179">
              <a:extLst>
                <a:ext uri="{FF2B5EF4-FFF2-40B4-BE49-F238E27FC236}">
                  <a16:creationId xmlns:a16="http://schemas.microsoft.com/office/drawing/2014/main" id="{EF50B6F4-E559-4F64-80FE-E88D6F1FAC41}"/>
                </a:ext>
              </a:extLst>
            </p:cNvPr>
            <p:cNvSpPr/>
            <p:nvPr/>
          </p:nvSpPr>
          <p:spPr>
            <a:xfrm rot="12000000">
              <a:off x="2366748" y="1821516"/>
              <a:ext cx="3106260" cy="4678652"/>
            </a:xfrm>
            <a:custGeom>
              <a:avLst/>
              <a:gdLst>
                <a:gd name="connsiteX0" fmla="*/ 3106260 w 3106260"/>
                <a:gd name="connsiteY0" fmla="*/ 4547579 h 4678652"/>
                <a:gd name="connsiteX1" fmla="*/ 2912009 w 3106260"/>
                <a:gd name="connsiteY1" fmla="*/ 4607373 h 4678652"/>
                <a:gd name="connsiteX2" fmla="*/ 141756 w 3106260"/>
                <a:gd name="connsiteY2" fmla="*/ 3138343 h 4678652"/>
                <a:gd name="connsiteX3" fmla="*/ 1540309 w 3106260"/>
                <a:gd name="connsiteY3" fmla="*/ 139135 h 4678652"/>
                <a:gd name="connsiteX4" fmla="*/ 2230170 w 3106260"/>
                <a:gd name="connsiteY4" fmla="*/ 0 h 4678652"/>
                <a:gd name="connsiteX5" fmla="*/ 2323435 w 3106260"/>
                <a:gd name="connsiteY5" fmla="*/ 167 h 4678652"/>
                <a:gd name="connsiteX6" fmla="*/ 2323435 w 3106260"/>
                <a:gd name="connsiteY6" fmla="*/ 899328 h 4678652"/>
                <a:gd name="connsiteX7" fmla="*/ 2272657 w 3106260"/>
                <a:gd name="connsiteY7" fmla="*/ 899237 h 4678652"/>
                <a:gd name="connsiteX8" fmla="*/ 1848127 w 3106260"/>
                <a:gd name="connsiteY8" fmla="*/ 984858 h 4678652"/>
                <a:gd name="connsiteX9" fmla="*/ 987479 w 3106260"/>
                <a:gd name="connsiteY9" fmla="*/ 2830525 h 4678652"/>
                <a:gd name="connsiteX10" fmla="*/ 2692250 w 3106260"/>
                <a:gd name="connsiteY10" fmla="*/ 3734543 h 4678652"/>
                <a:gd name="connsiteX11" fmla="*/ 2798442 w 3106260"/>
                <a:gd name="connsiteY11" fmla="*/ 3701855 h 4678652"/>
                <a:gd name="connsiteX12" fmla="*/ 3106260 w 3106260"/>
                <a:gd name="connsiteY12" fmla="*/ 4547579 h 467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6260" h="4678652">
                  <a:moveTo>
                    <a:pt x="3106260" y="4547579"/>
                  </a:moveTo>
                  <a:lnTo>
                    <a:pt x="2912009" y="4607373"/>
                  </a:lnTo>
                  <a:cubicBezTo>
                    <a:pt x="1762225" y="4898338"/>
                    <a:pt x="556139" y="4276851"/>
                    <a:pt x="141756" y="3138343"/>
                  </a:cubicBezTo>
                  <a:cubicBezTo>
                    <a:pt x="-300253" y="1923935"/>
                    <a:pt x="325901" y="581143"/>
                    <a:pt x="1540309" y="139135"/>
                  </a:cubicBezTo>
                  <a:cubicBezTo>
                    <a:pt x="1768011" y="56258"/>
                    <a:pt x="2000226" y="10934"/>
                    <a:pt x="2230170" y="0"/>
                  </a:cubicBezTo>
                  <a:lnTo>
                    <a:pt x="2323435" y="167"/>
                  </a:lnTo>
                  <a:lnTo>
                    <a:pt x="2323435" y="899328"/>
                  </a:lnTo>
                  <a:lnTo>
                    <a:pt x="2272657" y="899237"/>
                  </a:lnTo>
                  <a:cubicBezTo>
                    <a:pt x="2131153" y="905965"/>
                    <a:pt x="1988252" y="933857"/>
                    <a:pt x="1848127" y="984858"/>
                  </a:cubicBezTo>
                  <a:cubicBezTo>
                    <a:pt x="1100799" y="1256863"/>
                    <a:pt x="715474" y="2083197"/>
                    <a:pt x="987479" y="2830525"/>
                  </a:cubicBezTo>
                  <a:cubicBezTo>
                    <a:pt x="1242484" y="3531145"/>
                    <a:pt x="1984691" y="3913599"/>
                    <a:pt x="2692250" y="3734543"/>
                  </a:cubicBezTo>
                  <a:lnTo>
                    <a:pt x="2798442" y="3701855"/>
                  </a:lnTo>
                  <a:lnTo>
                    <a:pt x="3106260" y="4547579"/>
                  </a:lnTo>
                  <a:close/>
                </a:path>
              </a:pathLst>
            </a:custGeom>
            <a:solidFill>
              <a:srgbClr val="009999">
                <a:alpha val="20000"/>
              </a:srgbClr>
            </a:solidFill>
            <a:ln>
              <a:noFill/>
            </a:ln>
          </p:spPr>
          <p:txBody>
            <a:bodyPr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latinLnBrk="0"/>
              <a:endParaRPr lang="ko-KR" altLang="en-US" sz="40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6" name="자유형 180">
              <a:extLst>
                <a:ext uri="{FF2B5EF4-FFF2-40B4-BE49-F238E27FC236}">
                  <a16:creationId xmlns:a16="http://schemas.microsoft.com/office/drawing/2014/main" id="{BDD14523-D7A3-4543-AEE8-D6202E3C6CF2}"/>
                </a:ext>
              </a:extLst>
            </p:cNvPr>
            <p:cNvSpPr/>
            <p:nvPr/>
          </p:nvSpPr>
          <p:spPr>
            <a:xfrm rot="12000000">
              <a:off x="505911" y="3633103"/>
              <a:ext cx="2222071" cy="2110890"/>
            </a:xfrm>
            <a:custGeom>
              <a:avLst/>
              <a:gdLst>
                <a:gd name="connsiteX0" fmla="*/ 2222071 w 2222071"/>
                <a:gd name="connsiteY0" fmla="*/ 1954741 h 2110890"/>
                <a:gd name="connsiteX1" fmla="*/ 1336504 w 2222071"/>
                <a:gd name="connsiteY1" fmla="*/ 2110890 h 2110890"/>
                <a:gd name="connsiteX2" fmla="*/ 1311508 w 2222071"/>
                <a:gd name="connsiteY2" fmla="*/ 1986051 h 2110890"/>
                <a:gd name="connsiteX3" fmla="*/ 1268138 w 2222071"/>
                <a:gd name="connsiteY3" fmla="*/ 1845156 h 2110890"/>
                <a:gd name="connsiteX4" fmla="*/ 126909 w 2222071"/>
                <a:gd name="connsiteY4" fmla="*/ 913067 h 2110890"/>
                <a:gd name="connsiteX5" fmla="*/ 0 w 2222071"/>
                <a:gd name="connsiteY5" fmla="*/ 900352 h 2110890"/>
                <a:gd name="connsiteX6" fmla="*/ 0 w 2222071"/>
                <a:gd name="connsiteY6" fmla="*/ 0 h 2110890"/>
                <a:gd name="connsiteX7" fmla="*/ 33450 w 2222071"/>
                <a:gd name="connsiteY7" fmla="*/ 60 h 2110890"/>
                <a:gd name="connsiteX8" fmla="*/ 2113861 w 2222071"/>
                <a:gd name="connsiteY8" fmla="*/ 1537338 h 2110890"/>
                <a:gd name="connsiteX9" fmla="*/ 2184338 w 2222071"/>
                <a:gd name="connsiteY9" fmla="*/ 1766292 h 2110890"/>
                <a:gd name="connsiteX10" fmla="*/ 2222071 w 2222071"/>
                <a:gd name="connsiteY10" fmla="*/ 1954741 h 211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2071" h="2110890">
                  <a:moveTo>
                    <a:pt x="2222071" y="1954741"/>
                  </a:moveTo>
                  <a:lnTo>
                    <a:pt x="1336504" y="2110890"/>
                  </a:lnTo>
                  <a:lnTo>
                    <a:pt x="1311508" y="1986051"/>
                  </a:lnTo>
                  <a:cubicBezTo>
                    <a:pt x="1299571" y="1938880"/>
                    <a:pt x="1285138" y="1891864"/>
                    <a:pt x="1268138" y="1845156"/>
                  </a:cubicBezTo>
                  <a:cubicBezTo>
                    <a:pt x="1081134" y="1331367"/>
                    <a:pt x="632124" y="988682"/>
                    <a:pt x="126909" y="913067"/>
                  </a:cubicBezTo>
                  <a:lnTo>
                    <a:pt x="0" y="900352"/>
                  </a:lnTo>
                  <a:lnTo>
                    <a:pt x="0" y="0"/>
                  </a:lnTo>
                  <a:lnTo>
                    <a:pt x="33450" y="60"/>
                  </a:lnTo>
                  <a:cubicBezTo>
                    <a:pt x="944158" y="46618"/>
                    <a:pt x="1782355" y="626532"/>
                    <a:pt x="2113861" y="1537338"/>
                  </a:cubicBezTo>
                  <a:cubicBezTo>
                    <a:pt x="2141487" y="1613238"/>
                    <a:pt x="2164940" y="1689640"/>
                    <a:pt x="2184338" y="1766292"/>
                  </a:cubicBezTo>
                  <a:lnTo>
                    <a:pt x="2222071" y="1954741"/>
                  </a:lnTo>
                  <a:close/>
                </a:path>
              </a:pathLst>
            </a:custGeom>
            <a:solidFill>
              <a:srgbClr val="EF5B7D">
                <a:alpha val="20000"/>
              </a:srgbClr>
            </a:solidFill>
            <a:ln>
              <a:noFill/>
            </a:ln>
          </p:spPr>
          <p:txBody>
            <a:bodyPr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latinLnBrk="0"/>
              <a:endParaRPr lang="ko-KR" altLang="en-US" sz="40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831FE-E5E3-4B24-91FB-8952924F028C}"/>
                </a:ext>
              </a:extLst>
            </p:cNvPr>
            <p:cNvSpPr txBox="1"/>
            <p:nvPr/>
          </p:nvSpPr>
          <p:spPr>
            <a:xfrm>
              <a:off x="2649617" y="3696017"/>
              <a:ext cx="1047774" cy="47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974DDA-E1FA-4BDB-95C7-A6BA57EB6CB4}"/>
              </a:ext>
            </a:extLst>
          </p:cNvPr>
          <p:cNvSpPr txBox="1"/>
          <p:nvPr/>
        </p:nvSpPr>
        <p:spPr>
          <a:xfrm>
            <a:off x="6337233" y="2809613"/>
            <a:ext cx="52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56B8BA-1C83-439C-BC12-6803E854A3B6}"/>
              </a:ext>
            </a:extLst>
          </p:cNvPr>
          <p:cNvSpPr txBox="1"/>
          <p:nvPr/>
        </p:nvSpPr>
        <p:spPr>
          <a:xfrm>
            <a:off x="5955526" y="2237954"/>
            <a:ext cx="52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821AC-3D1A-4889-8A31-044810EC7B99}"/>
              </a:ext>
            </a:extLst>
          </p:cNvPr>
          <p:cNvSpPr txBox="1"/>
          <p:nvPr/>
        </p:nvSpPr>
        <p:spPr>
          <a:xfrm>
            <a:off x="5336700" y="1791853"/>
            <a:ext cx="52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3CB02-8DF6-44A8-9017-1736558C0B6A}"/>
              </a:ext>
            </a:extLst>
          </p:cNvPr>
          <p:cNvSpPr txBox="1"/>
          <p:nvPr/>
        </p:nvSpPr>
        <p:spPr>
          <a:xfrm>
            <a:off x="5813521" y="4565633"/>
            <a:ext cx="52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830F5B-0DD7-48CF-BB5A-FA10EF99D74F}"/>
              </a:ext>
            </a:extLst>
          </p:cNvPr>
          <p:cNvSpPr txBox="1"/>
          <p:nvPr/>
        </p:nvSpPr>
        <p:spPr>
          <a:xfrm>
            <a:off x="6230424" y="4025310"/>
            <a:ext cx="5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734A9-96AD-406B-AF51-9DC48B58AE8B}"/>
              </a:ext>
            </a:extLst>
          </p:cNvPr>
          <p:cNvSpPr txBox="1"/>
          <p:nvPr/>
        </p:nvSpPr>
        <p:spPr>
          <a:xfrm>
            <a:off x="5215968" y="4932086"/>
            <a:ext cx="50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9256F-51DF-48E4-AC46-863594931007}"/>
              </a:ext>
            </a:extLst>
          </p:cNvPr>
          <p:cNvSpPr txBox="1"/>
          <p:nvPr/>
        </p:nvSpPr>
        <p:spPr>
          <a:xfrm>
            <a:off x="6409495" y="3428391"/>
            <a:ext cx="51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0A5E1-2B55-453A-92EA-5D1F74FB410B}"/>
              </a:ext>
            </a:extLst>
          </p:cNvPr>
          <p:cNvSpPr txBox="1"/>
          <p:nvPr/>
        </p:nvSpPr>
        <p:spPr>
          <a:xfrm>
            <a:off x="4575753" y="5002520"/>
            <a:ext cx="49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955A6-2078-4F5E-90A9-2A6FA19151BC}"/>
              </a:ext>
            </a:extLst>
          </p:cNvPr>
          <p:cNvSpPr txBox="1"/>
          <p:nvPr/>
        </p:nvSpPr>
        <p:spPr>
          <a:xfrm>
            <a:off x="3101919" y="3352586"/>
            <a:ext cx="64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맥락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4F784-77DB-43A9-A07F-70236059A115}"/>
              </a:ext>
            </a:extLst>
          </p:cNvPr>
          <p:cNvSpPr txBox="1"/>
          <p:nvPr/>
        </p:nvSpPr>
        <p:spPr>
          <a:xfrm>
            <a:off x="4443912" y="1748777"/>
            <a:ext cx="52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AF6F97-04F6-4986-B4AE-C4EB688BBA12}"/>
              </a:ext>
            </a:extLst>
          </p:cNvPr>
          <p:cNvSpPr txBox="1"/>
          <p:nvPr/>
        </p:nvSpPr>
        <p:spPr>
          <a:xfrm>
            <a:off x="3792209" y="1941964"/>
            <a:ext cx="75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5D0917-D464-4351-B7DC-584712B4B98E}"/>
              </a:ext>
            </a:extLst>
          </p:cNvPr>
          <p:cNvSpPr txBox="1"/>
          <p:nvPr/>
        </p:nvSpPr>
        <p:spPr>
          <a:xfrm>
            <a:off x="3294741" y="2742749"/>
            <a:ext cx="48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82F24-145D-4450-8D4E-0841575D0DCD}"/>
              </a:ext>
            </a:extLst>
          </p:cNvPr>
          <p:cNvSpPr txBox="1"/>
          <p:nvPr/>
        </p:nvSpPr>
        <p:spPr>
          <a:xfrm>
            <a:off x="3555408" y="2320984"/>
            <a:ext cx="49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C580BA-E6D0-4038-B9FE-AA1992942551}"/>
              </a:ext>
            </a:extLst>
          </p:cNvPr>
          <p:cNvSpPr txBox="1"/>
          <p:nvPr/>
        </p:nvSpPr>
        <p:spPr>
          <a:xfrm>
            <a:off x="3196987" y="3872219"/>
            <a:ext cx="63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영향력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D3FD59-EFA9-4ECB-B81C-C3F7BCDE10F7}"/>
              </a:ext>
            </a:extLst>
          </p:cNvPr>
          <p:cNvSpPr txBox="1"/>
          <p:nvPr/>
        </p:nvSpPr>
        <p:spPr>
          <a:xfrm>
            <a:off x="3380340" y="4317046"/>
            <a:ext cx="64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관심사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4F1047-BFF4-4606-9060-A0C9BD59112D}"/>
              </a:ext>
            </a:extLst>
          </p:cNvPr>
          <p:cNvSpPr txBox="1"/>
          <p:nvPr/>
        </p:nvSpPr>
        <p:spPr>
          <a:xfrm>
            <a:off x="5643833" y="3307960"/>
            <a:ext cx="53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행동</a:t>
            </a:r>
            <a:endParaRPr lang="en-US" altLang="ko-KR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546B0-4291-490A-9E25-3DA3D33FC46A}"/>
              </a:ext>
            </a:extLst>
          </p:cNvPr>
          <p:cNvSpPr txBox="1"/>
          <p:nvPr/>
        </p:nvSpPr>
        <p:spPr>
          <a:xfrm>
            <a:off x="3937296" y="3597003"/>
            <a:ext cx="102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심리</a:t>
            </a:r>
            <a:endParaRPr lang="en-US" altLang="ko-KR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7EA219-A8D4-4347-8A1F-C6242933631C}"/>
              </a:ext>
            </a:extLst>
          </p:cNvPr>
          <p:cNvSpPr txBox="1"/>
          <p:nvPr/>
        </p:nvSpPr>
        <p:spPr>
          <a:xfrm>
            <a:off x="4213832" y="2521136"/>
            <a:ext cx="92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</a:t>
            </a:r>
            <a:endParaRPr lang="en-US" altLang="ko-KR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2AAE439-DA04-4D6F-82F3-219E9F683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65" y="2808628"/>
            <a:ext cx="1372116" cy="13398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A41FA9-1AC2-499D-8D54-A5A616F0B05C}"/>
              </a:ext>
            </a:extLst>
          </p:cNvPr>
          <p:cNvSpPr txBox="1"/>
          <p:nvPr/>
        </p:nvSpPr>
        <p:spPr>
          <a:xfrm>
            <a:off x="3767029" y="4720255"/>
            <a:ext cx="64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만족도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316CB7-3570-4F08-83EB-1DD95CF120C2}"/>
              </a:ext>
            </a:extLst>
          </p:cNvPr>
          <p:cNvSpPr/>
          <p:nvPr/>
        </p:nvSpPr>
        <p:spPr>
          <a:xfrm>
            <a:off x="7830854" y="3104052"/>
            <a:ext cx="1103155" cy="455683"/>
          </a:xfrm>
          <a:prstGeom prst="rect">
            <a:avLst/>
          </a:prstGeom>
          <a:solidFill>
            <a:srgbClr val="009999">
              <a:alpha val="40000"/>
            </a:srgbClr>
          </a:solidFill>
          <a:ln>
            <a:noFill/>
          </a:ln>
        </p:spPr>
        <p:txBody>
          <a:bodyPr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latinLnBrk="0"/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행동지수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810115-D0B3-45F8-BCE4-EE8FC2A8209D}"/>
              </a:ext>
            </a:extLst>
          </p:cNvPr>
          <p:cNvSpPr/>
          <p:nvPr/>
        </p:nvSpPr>
        <p:spPr>
          <a:xfrm>
            <a:off x="6959033" y="3675573"/>
            <a:ext cx="2782499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4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관리에 이르는 고객 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CEJ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단계에서 고객의 행동을 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이해할 수 있는 지수 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969950-446B-4CD8-9B78-B7AD1206A8BA}"/>
              </a:ext>
            </a:extLst>
          </p:cNvPr>
          <p:cNvSpPr/>
          <p:nvPr/>
        </p:nvSpPr>
        <p:spPr>
          <a:xfrm>
            <a:off x="869973" y="6076495"/>
            <a:ext cx="8166055" cy="3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데이터로부터 고객을 분석하고 이해하여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고객에게 새로운 가치를 제공해줄 수 있는 중요한 도구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endParaRPr lang="en-US" altLang="ko-KR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6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G전자 보고 양식">
  <a:themeElements>
    <a:clrScheme name="LG전자 보고 양식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EDDF"/>
      </a:accent1>
      <a:accent2>
        <a:srgbClr val="B2C9DC"/>
      </a:accent2>
      <a:accent3>
        <a:srgbClr val="FFFFFF"/>
      </a:accent3>
      <a:accent4>
        <a:srgbClr val="000000"/>
      </a:accent4>
      <a:accent5>
        <a:srgbClr val="F4F4EC"/>
      </a:accent5>
      <a:accent6>
        <a:srgbClr val="A1B6C7"/>
      </a:accent6>
      <a:hlink>
        <a:srgbClr val="6C6E70"/>
      </a:hlink>
      <a:folHlink>
        <a:srgbClr val="D0233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 Narrow" panose="020B0606020202030204" pitchFamily="34" charset="0"/>
            <a:ea typeface="LG스마트체2.0 Regular" panose="020B0600000101010101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1400" dirty="0" smtClean="0"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LG전자 보고 양식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전자 보고 양식 2">
        <a:dk1>
          <a:srgbClr val="000000"/>
        </a:dk1>
        <a:lt1>
          <a:srgbClr val="FFFFFF"/>
        </a:lt1>
        <a:dk2>
          <a:srgbClr val="004B8C"/>
        </a:dk2>
        <a:lt2>
          <a:srgbClr val="FFFFFF"/>
        </a:lt2>
        <a:accent1>
          <a:srgbClr val="ECEDDF"/>
        </a:accent1>
        <a:accent2>
          <a:srgbClr val="B2C9DC"/>
        </a:accent2>
        <a:accent3>
          <a:srgbClr val="FFFFFF"/>
        </a:accent3>
        <a:accent4>
          <a:srgbClr val="000000"/>
        </a:accent4>
        <a:accent5>
          <a:srgbClr val="F4F4EC"/>
        </a:accent5>
        <a:accent6>
          <a:srgbClr val="A1B6C7"/>
        </a:accent6>
        <a:hlink>
          <a:srgbClr val="4D81AF"/>
        </a:hlink>
        <a:folHlink>
          <a:srgbClr val="004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전자 보고 양식 3">
        <a:dk1>
          <a:srgbClr val="000000"/>
        </a:dk1>
        <a:lt1>
          <a:srgbClr val="FFFFFF"/>
        </a:lt1>
        <a:dk2>
          <a:srgbClr val="004B8C"/>
        </a:dk2>
        <a:lt2>
          <a:srgbClr val="FFFFFF"/>
        </a:lt2>
        <a:accent1>
          <a:srgbClr val="ECEDDF"/>
        </a:accent1>
        <a:accent2>
          <a:srgbClr val="B2C9DC"/>
        </a:accent2>
        <a:accent3>
          <a:srgbClr val="FFFFFF"/>
        </a:accent3>
        <a:accent4>
          <a:srgbClr val="000000"/>
        </a:accent4>
        <a:accent5>
          <a:srgbClr val="F4F4EC"/>
        </a:accent5>
        <a:accent6>
          <a:srgbClr val="A1B6C7"/>
        </a:accent6>
        <a:hlink>
          <a:srgbClr val="6C6E70"/>
        </a:hlink>
        <a:folHlink>
          <a:srgbClr val="D023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전자 보고 양식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CEDDF"/>
        </a:accent1>
        <a:accent2>
          <a:srgbClr val="B2C9DC"/>
        </a:accent2>
        <a:accent3>
          <a:srgbClr val="FFFFFF"/>
        </a:accent3>
        <a:accent4>
          <a:srgbClr val="000000"/>
        </a:accent4>
        <a:accent5>
          <a:srgbClr val="F4F4EC"/>
        </a:accent5>
        <a:accent6>
          <a:srgbClr val="A1B6C7"/>
        </a:accent6>
        <a:hlink>
          <a:srgbClr val="6C6E70"/>
        </a:hlink>
        <a:folHlink>
          <a:srgbClr val="D023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6350" cap="flat" cmpd="sng" algn="ctr">
          <a:solidFill>
            <a:srgbClr val="0064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9585" tIns="44791" rIns="89585" bIns="44791" numCol="1" rtlCol="0" anchor="ctr" anchorCtr="0" compatLnSpc="1">
        <a:prstTxWarp prst="textNoShape">
          <a:avLst/>
        </a:prstTxWarp>
      </a:bodyPr>
      <a:lstStyle>
        <a:defPPr marL="0" marR="0" indent="0" algn="ctr" defTabSz="842618" rtl="0" eaLnBrk="1" fontAlgn="base" latinLnBrk="1" hangingPunct="1">
          <a:spcBef>
            <a:spcPts val="0"/>
          </a:spcBef>
          <a:spcAft>
            <a:spcPts val="600"/>
          </a:spcAft>
          <a:buClrTx/>
          <a:buSzTx/>
          <a:buFontTx/>
          <a:buNone/>
          <a:tabLst/>
          <a:defRPr kumimoji="1" sz="10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37D81AE7EEF04FA9ED84D20F187966" ma:contentTypeVersion="10" ma:contentTypeDescription="새 문서를 만듭니다." ma:contentTypeScope="" ma:versionID="fb590c8fdd1aa59bf2457608b22ef95d">
  <xsd:schema xmlns:xsd="http://www.w3.org/2001/XMLSchema" xmlns:xs="http://www.w3.org/2001/XMLSchema" xmlns:p="http://schemas.microsoft.com/office/2006/metadata/properties" xmlns:ns2="4ffaf94a-d557-41a1-823a-068ab3d518ae" targetNamespace="http://schemas.microsoft.com/office/2006/metadata/properties" ma:root="true" ma:fieldsID="59f5dac63a13df37e9e1c2c9ad658c9f" ns2:_="">
    <xsd:import namespace="4ffaf94a-d557-41a1-823a-068ab3d518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f94a-d557-41a1-823a-068ab3d51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C83980-30ED-494A-9B1E-2F6DD7780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faf94a-d557-41a1-823a-068ab3d518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90489-5B34-460B-852A-1E4CD0D03220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ffaf94a-d557-41a1-823a-068ab3d518a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634483-C6C0-4E8B-A740-8227F64A4F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138123</TotalTime>
  <Words>1257</Words>
  <Application>Microsoft Office PowerPoint</Application>
  <PresentationFormat>A4 용지(210x297mm)</PresentationFormat>
  <Paragraphs>383</Paragraphs>
  <Slides>20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6" baseType="lpstr">
      <vt:lpstr>Cambria Math</vt:lpstr>
      <vt:lpstr>Arial</vt:lpstr>
      <vt:lpstr>LG스마트체 Regular</vt:lpstr>
      <vt:lpstr>LG스마트체 Bold</vt:lpstr>
      <vt:lpstr>Wingdings</vt:lpstr>
      <vt:lpstr>LG스마트체2.0 Bold</vt:lpstr>
      <vt:lpstr>돋움</vt:lpstr>
      <vt:lpstr>맑은 고딕</vt:lpstr>
      <vt:lpstr>Calibri</vt:lpstr>
      <vt:lpstr>LG EI</vt:lpstr>
      <vt:lpstr>LG스마트체 SemiBold</vt:lpstr>
      <vt:lpstr>Arial Narrow</vt:lpstr>
      <vt:lpstr>굴림</vt:lpstr>
      <vt:lpstr>LG전자 보고 양식</vt:lpstr>
      <vt:lpstr>1_Office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sbc_user</dc:creator>
  <cp:lastModifiedBy>정기원/연구원/CX기술팀(keewon.jeong@lge.com)</cp:lastModifiedBy>
  <cp:revision>4214</cp:revision>
  <cp:lastPrinted>2020-11-24T23:36:55Z</cp:lastPrinted>
  <dcterms:created xsi:type="dcterms:W3CDTF">2018-07-05T01:18:15Z</dcterms:created>
  <dcterms:modified xsi:type="dcterms:W3CDTF">2023-12-08T02:22:01Z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0x0101003A37D81AE7EEF04FA9ED84D20F187966</vt:lpwstr>
  </property>
  <property fmtid="{D5CDD505-2E9C-101B-9397-08002B2CF9AE}" pid="3" name="MSIP_Label_cc6ed9fc-fefc-4a0c-a6d6-10cf236c0d4f_Enabled">
    <vt:lpwstr>true</vt:lpwstr>
  </property>
  <property fmtid="{D5CDD505-2E9C-101B-9397-08002B2CF9AE}" pid="4" name="MSIP_Label_cc6ed9fc-fefc-4a0c-a6d6-10cf236c0d4f_SetDate">
    <vt:lpwstr>2023-12-08T02:21:51Z</vt:lpwstr>
  </property>
  <property fmtid="{D5CDD505-2E9C-101B-9397-08002B2CF9AE}" pid="5" name="MSIP_Label_cc6ed9fc-fefc-4a0c-a6d6-10cf236c0d4f_Method">
    <vt:lpwstr>Standard</vt:lpwstr>
  </property>
  <property fmtid="{D5CDD505-2E9C-101B-9397-08002B2CF9AE}" pid="6" name="MSIP_Label_cc6ed9fc-fefc-4a0c-a6d6-10cf236c0d4f_Name">
    <vt:lpwstr>Internal use only</vt:lpwstr>
  </property>
  <property fmtid="{D5CDD505-2E9C-101B-9397-08002B2CF9AE}" pid="7" name="MSIP_Label_cc6ed9fc-fefc-4a0c-a6d6-10cf236c0d4f_SiteId">
    <vt:lpwstr>5069cde4-642a-45c0-8094-d0c2dec10be3</vt:lpwstr>
  </property>
  <property fmtid="{D5CDD505-2E9C-101B-9397-08002B2CF9AE}" pid="8" name="MSIP_Label_cc6ed9fc-fefc-4a0c-a6d6-10cf236c0d4f_ActionId">
    <vt:lpwstr>7b188e10-1c62-4335-9433-222f71aab9d8</vt:lpwstr>
  </property>
  <property fmtid="{D5CDD505-2E9C-101B-9397-08002B2CF9AE}" pid="9" name="MSIP_Label_cc6ed9fc-fefc-4a0c-a6d6-10cf236c0d4f_ContentBits">
    <vt:lpwstr>1</vt:lpwstr>
  </property>
</Properties>
</file>