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87" r:id="rId3"/>
    <p:sldId id="288" r:id="rId4"/>
    <p:sldId id="285" r:id="rId5"/>
    <p:sldId id="269" r:id="rId6"/>
    <p:sldId id="280" r:id="rId7"/>
    <p:sldId id="283" r:id="rId8"/>
    <p:sldId id="291" r:id="rId9"/>
    <p:sldId id="297" r:id="rId10"/>
    <p:sldId id="298" r:id="rId11"/>
    <p:sldId id="299" r:id="rId12"/>
    <p:sldId id="284" r:id="rId13"/>
    <p:sldId id="282" r:id="rId14"/>
    <p:sldId id="292" r:id="rId15"/>
    <p:sldId id="295" r:id="rId16"/>
    <p:sldId id="296" r:id="rId17"/>
    <p:sldId id="293" r:id="rId18"/>
    <p:sldId id="290" r:id="rId19"/>
    <p:sldId id="289" r:id="rId20"/>
    <p:sldId id="294" r:id="rId21"/>
    <p:sldId id="2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63D"/>
    <a:srgbClr val="FF3B3B"/>
    <a:srgbClr val="FFFF99"/>
    <a:srgbClr val="FF0000"/>
    <a:srgbClr val="FF0066"/>
    <a:srgbClr val="CCCCFF"/>
    <a:srgbClr val="3A2EDA"/>
    <a:srgbClr val="ED7D31"/>
    <a:srgbClr val="E7C537"/>
    <a:srgbClr val="F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>
      <p:cViewPr varScale="1">
        <p:scale>
          <a:sx n="77" d="100"/>
          <a:sy n="77" d="100"/>
        </p:scale>
        <p:origin x="1176" y="54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656693"/>
            <a:ext cx="9156700" cy="620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9342"/>
            <a:ext cx="9156700" cy="598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16">
            <a:extLst>
              <a:ext uri="{FF2B5EF4-FFF2-40B4-BE49-F238E27FC236}">
                <a16:creationId xmlns:a16="http://schemas.microsoft.com/office/drawing/2014/main" id="{EBD9B39C-978A-42C7-AF7F-B5BBCC232A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15" y="641733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10" name="그림 16">
            <a:extLst>
              <a:ext uri="{FF2B5EF4-FFF2-40B4-BE49-F238E27FC236}">
                <a16:creationId xmlns:a16="http://schemas.microsoft.com/office/drawing/2014/main" id="{82507C95-C9F1-4435-99F0-F35D16F92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566782"/>
            <a:ext cx="1972985" cy="2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9592" y="98072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800" b="1" dirty="0" err="1"/>
              <a:t>딥러닝을</a:t>
            </a:r>
            <a:r>
              <a:rPr lang="ko-KR" altLang="en-US" sz="2800" b="1" dirty="0"/>
              <a:t> 이용한 언어장애인용</a:t>
            </a:r>
            <a:endParaRPr lang="en-US" altLang="ko-KR" sz="2800" b="1" dirty="0"/>
          </a:p>
          <a:p>
            <a:pPr>
              <a:spcBef>
                <a:spcPts val="600"/>
              </a:spcBef>
            </a:pPr>
            <a:r>
              <a:rPr lang="ko-KR" altLang="en-US" sz="2800" b="1" dirty="0"/>
              <a:t>음성인식 애플리케이션  </a:t>
            </a:r>
            <a:endParaRPr lang="en-US" altLang="ko-KR" sz="2800" b="1" dirty="0"/>
          </a:p>
          <a:p>
            <a:endParaRPr lang="en-US" altLang="ko-KR" sz="10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7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Speech Recognize Application using Deep Learning for Speech Disabled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2A94F9-5678-4E47-AEB8-FD1D526D22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07804" y="5948266"/>
            <a:ext cx="4925849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2018150000</a:t>
            </a: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	</a:t>
            </a:r>
            <a:r>
              <a:rPr kumimoji="0"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윤</a:t>
            </a: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00</a:t>
            </a:r>
            <a:r>
              <a:rPr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           </a:t>
            </a:r>
            <a:r>
              <a:rPr kumimoji="0"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지도교수 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전광일</a:t>
            </a: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2018150000</a:t>
            </a: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	</a:t>
            </a:r>
            <a:r>
              <a:rPr kumimoji="0"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허</a:t>
            </a: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00</a:t>
            </a: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	  </a:t>
            </a: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지도교수 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전광일 </a:t>
            </a: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2018154000</a:t>
            </a:r>
            <a:r>
              <a:rPr kumimoji="0"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	</a:t>
            </a:r>
            <a:r>
              <a:rPr kumimoji="0"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김</a:t>
            </a:r>
            <a:r>
              <a:rPr kumimoji="0" lang="en-US" altLang="ko-KR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00</a:t>
            </a:r>
            <a:r>
              <a:rPr lang="ko-KR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</a:t>
            </a:r>
            <a:r>
              <a:rPr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지도교수 </a:t>
            </a:r>
            <a:r>
              <a:rPr kumimoji="0" lang="ko-KR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전광일</a:t>
            </a: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E6017-DD9B-438E-943B-4A46EB8ABB80}"/>
              </a:ext>
            </a:extLst>
          </p:cNvPr>
          <p:cNvSpPr txBox="1"/>
          <p:nvPr/>
        </p:nvSpPr>
        <p:spPr>
          <a:xfrm>
            <a:off x="431540" y="5585720"/>
            <a:ext cx="1519991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Team.  </a:t>
            </a:r>
            <a:r>
              <a:rPr lang="en-US" altLang="ko-KR" sz="2000" spc="-50" dirty="0" err="1">
                <a:solidFill>
                  <a:srgbClr val="FF3B3B"/>
                </a:solidFill>
                <a:latin typeface="+mn-ea"/>
              </a:rPr>
              <a:t>SRed</a:t>
            </a:r>
            <a:endParaRPr lang="en-US" altLang="ko-KR" sz="2000" spc="-50" dirty="0">
              <a:solidFill>
                <a:srgbClr val="FF3B3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BAE240-4F86-43C7-BBA8-56EA3825EC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5"/>
          <a:stretch/>
        </p:blipFill>
        <p:spPr>
          <a:xfrm>
            <a:off x="1554437" y="980728"/>
            <a:ext cx="5443617" cy="504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19DC9-2B0F-4A57-A71B-FB91D13E0C6D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err="1">
                <a:latin typeface="+mn-ea"/>
              </a:rPr>
              <a:t>SamplingClass</a:t>
            </a:r>
            <a:r>
              <a:rPr lang="en-US" altLang="ko-KR" sz="3200" b="1" spc="-50" dirty="0">
                <a:latin typeface="+mn-ea"/>
              </a:rPr>
              <a:t> – </a:t>
            </a:r>
            <a:r>
              <a:rPr lang="en-US" altLang="ko-KR" sz="3200" b="1" spc="-50" dirty="0" err="1">
                <a:latin typeface="+mn-ea"/>
              </a:rPr>
              <a:t>pushWaveHeader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21D2F-F3A9-4B01-AE84-374C559DDF45}"/>
              </a:ext>
            </a:extLst>
          </p:cNvPr>
          <p:cNvSpPr txBox="1"/>
          <p:nvPr/>
        </p:nvSpPr>
        <p:spPr>
          <a:xfrm>
            <a:off x="1550481" y="5985637"/>
            <a:ext cx="56498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• .m4a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.wav</a:t>
            </a:r>
            <a:r>
              <a:rPr kumimoji="1" lang="ko-KR" altLang="en-US" dirty="0"/>
              <a:t> 파일로 변환하기 위해 </a:t>
            </a:r>
            <a:r>
              <a:rPr kumimoji="1" lang="en-US" altLang="ko-KR" dirty="0"/>
              <a:t>wav</a:t>
            </a:r>
            <a:r>
              <a:rPr kumimoji="1" lang="ko-KR" altLang="en-US" dirty="0"/>
              <a:t>용 헤더를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녹음한 음성 데이터에 넣어주는 메소드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00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C0DB07-F839-4EDE-975D-7F5F89810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1"/>
          <a:stretch/>
        </p:blipFill>
        <p:spPr>
          <a:xfrm>
            <a:off x="107504" y="1187046"/>
            <a:ext cx="7353300" cy="39353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4E55ED2-D603-4B55-A8D1-6D3B90571E8B}"/>
              </a:ext>
            </a:extLst>
          </p:cNvPr>
          <p:cNvGrpSpPr/>
          <p:nvPr/>
        </p:nvGrpSpPr>
        <p:grpSpPr>
          <a:xfrm>
            <a:off x="5760132" y="3681028"/>
            <a:ext cx="3276600" cy="2362200"/>
            <a:chOff x="5688124" y="3933056"/>
            <a:chExt cx="3276600" cy="23622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EFC6DED-21F3-4BCB-99B3-08015DB3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8124" y="3933056"/>
              <a:ext cx="3276600" cy="2362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3D1A1C-3AAB-457B-BAD3-BD9264955627}"/>
                </a:ext>
              </a:extLst>
            </p:cNvPr>
            <p:cNvSpPr txBox="1"/>
            <p:nvPr/>
          </p:nvSpPr>
          <p:spPr>
            <a:xfrm>
              <a:off x="6372200" y="4977172"/>
              <a:ext cx="1332148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A79CDE-0713-494B-9484-0C5485324632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err="1">
                <a:latin typeface="+mn-ea"/>
              </a:rPr>
              <a:t>mainClass</a:t>
            </a:r>
            <a:r>
              <a:rPr lang="en-US" altLang="ko-KR" sz="3200" b="1" spc="-50" dirty="0">
                <a:latin typeface="+mn-ea"/>
              </a:rPr>
              <a:t> – TTS Listener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250E6-C614-437D-99B4-97BD84DDAE4E}"/>
              </a:ext>
            </a:extLst>
          </p:cNvPr>
          <p:cNvSpPr txBox="1"/>
          <p:nvPr/>
        </p:nvSpPr>
        <p:spPr>
          <a:xfrm>
            <a:off x="341530" y="5520958"/>
            <a:ext cx="846094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• </a:t>
            </a:r>
            <a:r>
              <a:rPr kumimoji="1" lang="ko-KR" altLang="en-US" dirty="0"/>
              <a:t>사용자가 음성을 입력하면 음성파일을 전달한다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</a:t>
            </a:r>
            <a:r>
              <a:rPr kumimoji="1" lang="ko-KR" altLang="en-US" dirty="0"/>
              <a:t>개인화 모델에서 결과를 얻어와 </a:t>
            </a:r>
            <a:r>
              <a:rPr kumimoji="1" lang="en-US" altLang="ko-KR" dirty="0"/>
              <a:t>result</a:t>
            </a:r>
            <a:r>
              <a:rPr kumimoji="1" lang="ko-KR" altLang="en-US" dirty="0"/>
              <a:t>를 갱신 시켜주면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</a:t>
            </a:r>
            <a:r>
              <a:rPr kumimoji="1" lang="ko-KR" altLang="en-US" dirty="0"/>
              <a:t>앱에서 음성을 출력한다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9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71BEC9-5400-40A7-B7ED-18D70E170A8E}"/>
              </a:ext>
            </a:extLst>
          </p:cNvPr>
          <p:cNvGrpSpPr/>
          <p:nvPr/>
        </p:nvGrpSpPr>
        <p:grpSpPr>
          <a:xfrm>
            <a:off x="575556" y="1124744"/>
            <a:ext cx="2562067" cy="5234555"/>
            <a:chOff x="3846137" y="1506813"/>
            <a:chExt cx="2316383" cy="37882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007626-FBC7-4371-A45A-C0816BF8D0E8}"/>
                </a:ext>
              </a:extLst>
            </p:cNvPr>
            <p:cNvSpPr/>
            <p:nvPr/>
          </p:nvSpPr>
          <p:spPr>
            <a:xfrm>
              <a:off x="3846137" y="1506813"/>
              <a:ext cx="2316383" cy="3788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84789C73-91C2-4353-9938-8F676B212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978" y="3324228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RealTime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DataBase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B2BC4632-4EEC-499A-9222-BFEE6A8E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978" y="4458429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Storage</a:t>
              </a: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B8B0E15A-0183-4193-9B6F-551778F8A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978" y="2190027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Remote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Config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8E8FD55-585E-4DEC-9B03-7C84CB12722D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모듈 상세 설계 </a:t>
            </a:r>
            <a:r>
              <a:rPr lang="en-US" altLang="ko-KR" sz="3200" b="1" spc="-50" dirty="0">
                <a:latin typeface="+mn-ea"/>
              </a:rPr>
              <a:t>– Firebase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6622F-FD1C-4989-BCC4-C0AD39270CD8}"/>
              </a:ext>
            </a:extLst>
          </p:cNvPr>
          <p:cNvSpPr txBox="1"/>
          <p:nvPr/>
        </p:nvSpPr>
        <p:spPr>
          <a:xfrm>
            <a:off x="3419872" y="3511702"/>
            <a:ext cx="49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정보저장과</a:t>
            </a:r>
            <a:endParaRPr lang="en-US" altLang="ko-KR" dirty="0"/>
          </a:p>
          <a:p>
            <a:r>
              <a:rPr lang="ko-KR" altLang="en-US" dirty="0"/>
              <a:t>앱 요청과 </a:t>
            </a:r>
            <a:r>
              <a:rPr lang="en-US" altLang="ko-KR" dirty="0"/>
              <a:t>PC</a:t>
            </a:r>
            <a:r>
              <a:rPr lang="ko-KR" altLang="en-US" dirty="0"/>
              <a:t>의 연동을 위한</a:t>
            </a:r>
            <a:endParaRPr lang="en-US" altLang="ko-KR" dirty="0"/>
          </a:p>
          <a:p>
            <a:r>
              <a:rPr lang="ko-KR" altLang="en-US" dirty="0"/>
              <a:t>실시간 데이터베이스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522D1-7F1F-403F-A642-2354E2CAC465}"/>
              </a:ext>
            </a:extLst>
          </p:cNvPr>
          <p:cNvSpPr txBox="1"/>
          <p:nvPr/>
        </p:nvSpPr>
        <p:spPr>
          <a:xfrm>
            <a:off x="3419872" y="5212384"/>
            <a:ext cx="49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딥러닝 모델 학습 및 사용을 위한</a:t>
            </a:r>
            <a:endParaRPr lang="en-US" altLang="ko-KR" dirty="0"/>
          </a:p>
          <a:p>
            <a:r>
              <a:rPr lang="ko-KR" altLang="en-US" dirty="0"/>
              <a:t>데이터 저장소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C6E01-16DC-4D05-87A1-CFBFA40F7C11}"/>
              </a:ext>
            </a:extLst>
          </p:cNvPr>
          <p:cNvSpPr txBox="1"/>
          <p:nvPr/>
        </p:nvSpPr>
        <p:spPr>
          <a:xfrm>
            <a:off x="3419872" y="2088019"/>
            <a:ext cx="49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관리자가 원격으로 앱 버전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UI/UX</a:t>
            </a:r>
            <a:r>
              <a:rPr lang="ko-KR" altLang="en-US" dirty="0"/>
              <a:t>의 변경을 제어하기 위한 관리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75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EF864-4375-46DD-A48D-4612782D24A3}"/>
              </a:ext>
            </a:extLst>
          </p:cNvPr>
          <p:cNvGrpSpPr/>
          <p:nvPr/>
        </p:nvGrpSpPr>
        <p:grpSpPr>
          <a:xfrm>
            <a:off x="575556" y="944724"/>
            <a:ext cx="2664296" cy="5688632"/>
            <a:chOff x="6569814" y="1530080"/>
            <a:chExt cx="2316383" cy="37975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AC1172-8A17-4861-BDAE-28A2BB32BE0C}"/>
                </a:ext>
              </a:extLst>
            </p:cNvPr>
            <p:cNvSpPr/>
            <p:nvPr/>
          </p:nvSpPr>
          <p:spPr>
            <a:xfrm>
              <a:off x="6569814" y="1530080"/>
              <a:ext cx="2316383" cy="3797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4">
              <a:extLst>
                <a:ext uri="{FF2B5EF4-FFF2-40B4-BE49-F238E27FC236}">
                  <a16:creationId xmlns:a16="http://schemas.microsoft.com/office/drawing/2014/main" id="{0514E14B-D738-4776-88BC-311DBA6A1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878" y="1691525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Firebase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Listener</a:t>
              </a:r>
            </a:p>
          </p:txBody>
        </p:sp>
        <p:sp>
          <p:nvSpPr>
            <p:cNvPr id="6" name="모서리가 둥근 직사각형 4">
              <a:extLst>
                <a:ext uri="{FF2B5EF4-FFF2-40B4-BE49-F238E27FC236}">
                  <a16:creationId xmlns:a16="http://schemas.microsoft.com/office/drawing/2014/main" id="{0F601B63-0735-4A3F-9005-84951533F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022" y="4483307"/>
              <a:ext cx="1083454" cy="4938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Classifier</a:t>
              </a: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227214C8-4DCC-4F96-B48B-82E68721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894" y="4483307"/>
              <a:ext cx="1083454" cy="4938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Learning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CNN model</a:t>
              </a:r>
            </a:p>
          </p:txBody>
        </p:sp>
        <p:sp>
          <p:nvSpPr>
            <p:cNvPr id="8" name="모서리가 둥근 직사각형 4">
              <a:extLst>
                <a:ext uri="{FF2B5EF4-FFF2-40B4-BE49-F238E27FC236}">
                  <a16:creationId xmlns:a16="http://schemas.microsoft.com/office/drawing/2014/main" id="{75791D46-B1F5-4AD2-A444-FD57A659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878" y="3497817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wav to spectrogram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F25BD9C-06A9-46A2-9040-F89B2230813A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7768917" y="2234776"/>
              <a:ext cx="0" cy="359895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181F5FB-9349-4680-B7B8-DAED6E01C76E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7162621" y="4041068"/>
              <a:ext cx="606296" cy="442239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75">
              <a:extLst>
                <a:ext uri="{FF2B5EF4-FFF2-40B4-BE49-F238E27FC236}">
                  <a16:creationId xmlns:a16="http://schemas.microsoft.com/office/drawing/2014/main" id="{5B408714-2DEB-4565-BEB0-F9B675B22CDD}"/>
                </a:ext>
              </a:extLst>
            </p:cNvPr>
            <p:cNvCxnSpPr>
              <a:cxnSpLocks/>
              <a:stCxn id="6" idx="3"/>
              <a:endCxn id="4" idx="3"/>
            </p:cNvCxnSpPr>
            <p:nvPr/>
          </p:nvCxnSpPr>
          <p:spPr>
            <a:xfrm flipH="1" flipV="1">
              <a:off x="8489955" y="1963151"/>
              <a:ext cx="366521" cy="2767089"/>
            </a:xfrm>
            <a:prstGeom prst="bentConnector3">
              <a:avLst>
                <a:gd name="adj1" fmla="val -62370"/>
              </a:avLst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1ED60FF-CFD2-46F4-AA81-AB6AC5AD4D37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7768917" y="4041068"/>
              <a:ext cx="545832" cy="442239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BB718328-6CA8-4FA0-BBC6-AE45750B20F4}"/>
                </a:ext>
              </a:extLst>
            </p:cNvPr>
            <p:cNvCxnSpPr>
              <a:stCxn id="7" idx="2"/>
              <a:endCxn id="6" idx="2"/>
            </p:cNvCxnSpPr>
            <p:nvPr/>
          </p:nvCxnSpPr>
          <p:spPr>
            <a:xfrm rot="16200000" flipH="1">
              <a:off x="7738685" y="4401108"/>
              <a:ext cx="12700" cy="115212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모서리가 둥근 직사각형 4">
              <a:extLst>
                <a:ext uri="{FF2B5EF4-FFF2-40B4-BE49-F238E27FC236}">
                  <a16:creationId xmlns:a16="http://schemas.microsoft.com/office/drawing/2014/main" id="{4C94AB0B-D857-44E4-B366-3C465CFB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878" y="2594671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File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Downloader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9602C67-46E4-4739-8805-963804500536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7768917" y="3137922"/>
              <a:ext cx="0" cy="359895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BA0FCB-5017-4FD3-97D7-E7E464690E7D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모듈 상세 설계 </a:t>
            </a:r>
            <a:r>
              <a:rPr lang="en-US" altLang="ko-KR" sz="3200" b="1" spc="-50" dirty="0">
                <a:latin typeface="+mn-ea"/>
              </a:rPr>
              <a:t>– DL Device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2CCE8-D0D6-4913-A960-9ADCE062A73F}"/>
              </a:ext>
            </a:extLst>
          </p:cNvPr>
          <p:cNvSpPr txBox="1"/>
          <p:nvPr/>
        </p:nvSpPr>
        <p:spPr>
          <a:xfrm>
            <a:off x="3599892" y="127028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Firebase-admin </a:t>
            </a:r>
            <a:r>
              <a:rPr lang="ko-KR" altLang="en-US" dirty="0"/>
              <a:t>라이브러리 사용</a:t>
            </a:r>
            <a:endParaRPr lang="en-US" altLang="ko-KR" dirty="0"/>
          </a:p>
          <a:p>
            <a:r>
              <a:rPr lang="ko-KR" altLang="en-US" dirty="0"/>
              <a:t>실시간 데이터베이스에 반영된 요청 감지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70927-982B-48F1-9C86-025634248F17}"/>
              </a:ext>
            </a:extLst>
          </p:cNvPr>
          <p:cNvSpPr txBox="1"/>
          <p:nvPr/>
        </p:nvSpPr>
        <p:spPr>
          <a:xfrm>
            <a:off x="3599892" y="2762375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r>
              <a:rPr lang="ko-KR" altLang="en-US" dirty="0"/>
              <a:t>에 저장된 음성파일 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E5393-C0BF-47F6-8129-E275C84D7925}"/>
              </a:ext>
            </a:extLst>
          </p:cNvPr>
          <p:cNvSpPr txBox="1"/>
          <p:nvPr/>
        </p:nvSpPr>
        <p:spPr>
          <a:xfrm>
            <a:off x="3599892" y="397746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Sox</a:t>
            </a:r>
            <a:r>
              <a:rPr lang="ko-KR" altLang="en-US" dirty="0"/>
              <a:t>를 이용하여 자동으로</a:t>
            </a:r>
            <a:endParaRPr lang="en-US" altLang="ko-KR" dirty="0"/>
          </a:p>
          <a:p>
            <a:r>
              <a:rPr lang="ko-KR" altLang="en-US" dirty="0"/>
              <a:t>음성파일을 </a:t>
            </a:r>
            <a:r>
              <a:rPr lang="ko-KR" altLang="en-US" dirty="0" err="1"/>
              <a:t>스펙트로그램으로</a:t>
            </a:r>
            <a:r>
              <a:rPr lang="ko-KR" altLang="en-US" dirty="0"/>
              <a:t> 변환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1C4CA-309C-4252-AEF2-1E88384D5B17}"/>
              </a:ext>
            </a:extLst>
          </p:cNvPr>
          <p:cNvSpPr txBox="1"/>
          <p:nvPr/>
        </p:nvSpPr>
        <p:spPr>
          <a:xfrm>
            <a:off x="3599892" y="5032139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Learning </a:t>
            </a:r>
            <a:r>
              <a:rPr lang="ko-KR" altLang="en-US" dirty="0"/>
              <a:t>요청일 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스펙트로그램으로</a:t>
            </a:r>
            <a:r>
              <a:rPr lang="ko-KR" altLang="en-US" dirty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모델 학습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7ADC4-812F-4260-990D-C904343411F3}"/>
              </a:ext>
            </a:extLst>
          </p:cNvPr>
          <p:cNvSpPr txBox="1"/>
          <p:nvPr/>
        </p:nvSpPr>
        <p:spPr>
          <a:xfrm>
            <a:off x="3599892" y="5763644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Using </a:t>
            </a:r>
            <a:r>
              <a:rPr lang="ko-KR" altLang="en-US" dirty="0"/>
              <a:t>요청일 시</a:t>
            </a:r>
            <a:endParaRPr lang="en-US" altLang="ko-KR" dirty="0"/>
          </a:p>
          <a:p>
            <a:r>
              <a:rPr lang="ko-KR" altLang="en-US" dirty="0"/>
              <a:t>   학습된 모델을 통해 올바른 문장 반환 </a:t>
            </a:r>
          </a:p>
        </p:txBody>
      </p:sp>
    </p:spTree>
    <p:extLst>
      <p:ext uri="{BB962C8B-B14F-4D97-AF65-F5344CB8AC3E}">
        <p14:creationId xmlns:p14="http://schemas.microsoft.com/office/powerpoint/2010/main" val="218363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CA1A94-8351-41D3-9951-1DC44F3D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45" y="1162238"/>
            <a:ext cx="3845720" cy="29492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CA0D96-2110-48EA-A168-8DD01A01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9" y="1162238"/>
            <a:ext cx="3287511" cy="3670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D83E0-B977-465D-8F60-6701A5A778FB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latin typeface="+mn-ea"/>
              </a:rPr>
              <a:t>Firebase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2A0BC-7CEE-466C-9D6A-EB6D19CC5DFA}"/>
              </a:ext>
            </a:extLst>
          </p:cNvPr>
          <p:cNvSpPr txBox="1"/>
          <p:nvPr/>
        </p:nvSpPr>
        <p:spPr>
          <a:xfrm>
            <a:off x="317766" y="4463859"/>
            <a:ext cx="500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lang="en-US" altLang="ko-KR" dirty="0"/>
              <a:t>Firebase-admin </a:t>
            </a:r>
            <a:r>
              <a:rPr lang="ko-KR" altLang="en-US" dirty="0"/>
              <a:t>라이브러리 사용하여</a:t>
            </a:r>
            <a:endParaRPr lang="en-US" altLang="ko-KR" dirty="0"/>
          </a:p>
          <a:p>
            <a:r>
              <a:rPr lang="ko-KR" altLang="en-US" dirty="0"/>
              <a:t>실시간 데이터베이스에 발생한 이벤트를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 형식으로 받음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38FBF-9EA7-489E-843F-6460354B022B}"/>
              </a:ext>
            </a:extLst>
          </p:cNvPr>
          <p:cNvSpPr txBox="1"/>
          <p:nvPr/>
        </p:nvSpPr>
        <p:spPr>
          <a:xfrm>
            <a:off x="317766" y="5550931"/>
            <a:ext cx="68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ko-KR" altLang="en-US" dirty="0"/>
              <a:t>요청한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를 구분하여</a:t>
            </a:r>
            <a:r>
              <a:rPr kumimoji="1" lang="en-US" altLang="ko-KR" dirty="0"/>
              <a:t> </a:t>
            </a:r>
            <a:r>
              <a:rPr kumimoji="1" lang="ko-KR" altLang="en-US" dirty="0"/>
              <a:t>해당하는 작업 수행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DF898-D7F8-4624-9DB8-22676BFE0642}"/>
              </a:ext>
            </a:extLst>
          </p:cNvPr>
          <p:cNvSpPr txBox="1"/>
          <p:nvPr/>
        </p:nvSpPr>
        <p:spPr>
          <a:xfrm>
            <a:off x="317766" y="6084004"/>
            <a:ext cx="794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lang="ko-KR" altLang="en-US" dirty="0"/>
              <a:t>작업 수행의 결과를 실시간</a:t>
            </a:r>
            <a:r>
              <a:rPr lang="en-US" altLang="ko-KR" dirty="0"/>
              <a:t> </a:t>
            </a:r>
            <a:r>
              <a:rPr lang="ko-KR" altLang="en-US" dirty="0"/>
              <a:t>데이터베이스에 반영하여 </a:t>
            </a:r>
            <a:r>
              <a:rPr lang="en-US" altLang="ko-KR" dirty="0"/>
              <a:t>APP</a:t>
            </a:r>
            <a:r>
              <a:rPr lang="ko-KR" altLang="en-US" dirty="0"/>
              <a:t>에게 알림</a:t>
            </a:r>
          </a:p>
        </p:txBody>
      </p:sp>
    </p:spTree>
    <p:extLst>
      <p:ext uri="{BB962C8B-B14F-4D97-AF65-F5344CB8AC3E}">
        <p14:creationId xmlns:p14="http://schemas.microsoft.com/office/powerpoint/2010/main" val="426540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39F8DB-0F23-4D62-92D4-0E3C82A2C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36" y="4360579"/>
            <a:ext cx="1944216" cy="1944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A1BE90-91C5-4BF9-923D-3C834A337917}"/>
              </a:ext>
            </a:extLst>
          </p:cNvPr>
          <p:cNvSpPr txBox="1"/>
          <p:nvPr/>
        </p:nvSpPr>
        <p:spPr>
          <a:xfrm>
            <a:off x="4641022" y="1534396"/>
            <a:ext cx="687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Firebase</a:t>
            </a:r>
            <a:r>
              <a:rPr kumimoji="1" lang="ko-KR" altLang="en-US" dirty="0"/>
              <a:t> </a:t>
            </a:r>
            <a:r>
              <a:rPr kumimoji="1" lang="en-US" altLang="ko-KR" dirty="0"/>
              <a:t>Storage</a:t>
            </a:r>
            <a:r>
              <a:rPr kumimoji="1" lang="ko-KR" altLang="en-US" dirty="0"/>
              <a:t>로부터</a:t>
            </a:r>
            <a:endParaRPr kumimoji="1" lang="en-US" altLang="ko-KR" dirty="0"/>
          </a:p>
          <a:p>
            <a:r>
              <a:rPr kumimoji="1" lang="ko-KR" altLang="en-US" dirty="0"/>
              <a:t>사용자의 음성 파일을 다운로드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3CA220-AC04-4B4D-9FCC-B38850AD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16732"/>
            <a:ext cx="4140460" cy="4018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620A96-C46E-4416-AF13-17A9A178D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313982"/>
            <a:ext cx="6063186" cy="990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3F6247-20CD-4485-88EF-A19E74BC8B0B}"/>
              </a:ext>
            </a:extLst>
          </p:cNvPr>
          <p:cNvSpPr txBox="1"/>
          <p:nvPr/>
        </p:nvSpPr>
        <p:spPr>
          <a:xfrm>
            <a:off x="4641022" y="2613682"/>
            <a:ext cx="687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ko-KR" altLang="en-US" dirty="0"/>
              <a:t>쉘 스크립트로 </a:t>
            </a:r>
            <a:r>
              <a:rPr kumimoji="1" lang="en-US" altLang="ko-KR" dirty="0"/>
              <a:t>Sox </a:t>
            </a:r>
            <a:r>
              <a:rPr kumimoji="1" lang="ko-KR" altLang="en-US" dirty="0"/>
              <a:t>프로그램을 실행</a:t>
            </a:r>
            <a:endParaRPr kumimoji="1" lang="en-US" altLang="ko-KR" dirty="0"/>
          </a:p>
          <a:p>
            <a:r>
              <a:rPr kumimoji="1" lang="ko-KR" altLang="en-US" dirty="0"/>
              <a:t>다운로드 받은 음성 파일</a:t>
            </a:r>
            <a:r>
              <a:rPr kumimoji="1" lang="en-US" altLang="ko-KR" dirty="0"/>
              <a:t>(.wav)</a:t>
            </a:r>
            <a:r>
              <a:rPr kumimoji="1" lang="ko-KR" altLang="en-US" dirty="0"/>
              <a:t>을</a:t>
            </a:r>
            <a:endParaRPr kumimoji="1" lang="en-US" altLang="ko-KR" dirty="0"/>
          </a:p>
          <a:p>
            <a:r>
              <a:rPr kumimoji="1" lang="ko-KR" altLang="en-US" dirty="0" err="1"/>
              <a:t>스펙트로그램</a:t>
            </a:r>
            <a:r>
              <a:rPr kumimoji="1" lang="ko-KR" altLang="en-US" dirty="0"/>
              <a:t> 파일</a:t>
            </a:r>
            <a:r>
              <a:rPr kumimoji="1" lang="en-US" altLang="ko-KR" dirty="0"/>
              <a:t>(.</a:t>
            </a:r>
            <a:r>
              <a:rPr kumimoji="1" lang="en-US" altLang="ko-KR" dirty="0" err="1"/>
              <a:t>png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변환</a:t>
            </a:r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6F566-24E0-490F-B845-FE00CAF5FB72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latin typeface="+mn-ea"/>
              </a:rPr>
              <a:t>Download &amp; Convert</a:t>
            </a:r>
          </a:p>
        </p:txBody>
      </p:sp>
    </p:spTree>
    <p:extLst>
      <p:ext uri="{BB962C8B-B14F-4D97-AF65-F5344CB8AC3E}">
        <p14:creationId xmlns:p14="http://schemas.microsoft.com/office/powerpoint/2010/main" val="162662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991B01-2682-46DA-8707-2FF5AF9D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44724"/>
            <a:ext cx="7056784" cy="554814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C2AB8E-9F44-4039-8B36-E2B03AF1A510}"/>
              </a:ext>
            </a:extLst>
          </p:cNvPr>
          <p:cNvSpPr/>
          <p:nvPr/>
        </p:nvSpPr>
        <p:spPr>
          <a:xfrm>
            <a:off x="6156176" y="1088740"/>
            <a:ext cx="2592288" cy="432048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스펙트로그램</a:t>
            </a:r>
            <a:r>
              <a:rPr lang="ko-KR" altLang="en-US" sz="1200" dirty="0">
                <a:solidFill>
                  <a:schemeClr val="tx1"/>
                </a:solidFill>
              </a:rPr>
              <a:t> 파일 </a:t>
            </a:r>
            <a:r>
              <a:rPr lang="en-US" altLang="ko-KR" sz="1200" dirty="0">
                <a:solidFill>
                  <a:schemeClr val="tx1"/>
                </a:solidFill>
              </a:rPr>
              <a:t>Read,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Ndarray</a:t>
            </a:r>
            <a:r>
              <a:rPr lang="ko-KR" altLang="en-US" sz="1200" dirty="0">
                <a:solidFill>
                  <a:schemeClr val="tx1"/>
                </a:solidFill>
              </a:rPr>
              <a:t>로 변환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5E2F96-5DDA-4BAF-92D9-9B9E971F1927}"/>
              </a:ext>
            </a:extLst>
          </p:cNvPr>
          <p:cNvSpPr/>
          <p:nvPr/>
        </p:nvSpPr>
        <p:spPr>
          <a:xfrm>
            <a:off x="6154892" y="2096852"/>
            <a:ext cx="2592287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가중치</a:t>
            </a:r>
            <a:r>
              <a:rPr lang="en-US" altLang="ko-KR" sz="1200" dirty="0">
                <a:solidFill>
                  <a:schemeClr val="tx1"/>
                </a:solidFill>
              </a:rPr>
              <a:t>(w)</a:t>
            </a:r>
            <a:r>
              <a:rPr lang="ko-KR" altLang="en-US" sz="1200" dirty="0">
                <a:solidFill>
                  <a:schemeClr val="tx1"/>
                </a:solidFill>
              </a:rPr>
              <a:t>와 편향</a:t>
            </a:r>
            <a:r>
              <a:rPr lang="en-US" altLang="ko-KR" sz="1200" dirty="0">
                <a:solidFill>
                  <a:schemeClr val="tx1"/>
                </a:solidFill>
              </a:rPr>
              <a:t>(b)</a:t>
            </a:r>
            <a:r>
              <a:rPr lang="ko-KR" altLang="en-US" sz="1200" dirty="0">
                <a:solidFill>
                  <a:schemeClr val="tx1"/>
                </a:solidFill>
              </a:rPr>
              <a:t>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랜덤으로 초기화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23E05D-7109-4EAF-8756-BAADEDAD1939}"/>
              </a:ext>
            </a:extLst>
          </p:cNvPr>
          <p:cNvSpPr/>
          <p:nvPr/>
        </p:nvSpPr>
        <p:spPr>
          <a:xfrm>
            <a:off x="6154893" y="3286746"/>
            <a:ext cx="2592286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CNN </a:t>
            </a:r>
            <a:r>
              <a:rPr lang="ko-KR" altLang="en-US" sz="1200" dirty="0">
                <a:solidFill>
                  <a:schemeClr val="tx1"/>
                </a:solidFill>
              </a:rPr>
              <a:t>모델의 </a:t>
            </a:r>
            <a:r>
              <a:rPr lang="en-US" altLang="ko-KR" sz="1200" dirty="0">
                <a:solidFill>
                  <a:schemeClr val="tx1"/>
                </a:solidFill>
              </a:rPr>
              <a:t>Layer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8EF1B5-CD73-4B36-A586-271EE096C8DA}"/>
              </a:ext>
            </a:extLst>
          </p:cNvPr>
          <p:cNvSpPr/>
          <p:nvPr/>
        </p:nvSpPr>
        <p:spPr>
          <a:xfrm>
            <a:off x="6154892" y="4446256"/>
            <a:ext cx="2592285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</a:t>
            </a:r>
            <a:r>
              <a:rPr lang="ko-KR" altLang="en-US" sz="1200">
                <a:solidFill>
                  <a:schemeClr val="tx1"/>
                </a:solidFill>
              </a:rPr>
              <a:t>셋으로 학습 시작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D827C-B4EB-43D2-B9E1-1EE0A8D0BBAA}"/>
              </a:ext>
            </a:extLst>
          </p:cNvPr>
          <p:cNvSpPr/>
          <p:nvPr/>
        </p:nvSpPr>
        <p:spPr>
          <a:xfrm>
            <a:off x="6154893" y="6093296"/>
            <a:ext cx="2592284" cy="43204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역전파</a:t>
            </a:r>
            <a:r>
              <a:rPr lang="ko-KR" altLang="en-US" sz="1200" dirty="0">
                <a:solidFill>
                  <a:schemeClr val="tx1"/>
                </a:solidFill>
              </a:rPr>
              <a:t> 알고리즘으로 가중치 갱신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A3786-40F3-4A86-981C-1115431B2F3D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latin typeface="+mn-ea"/>
              </a:rPr>
              <a:t>Learning CNN Model</a:t>
            </a:r>
          </a:p>
        </p:txBody>
      </p:sp>
    </p:spTree>
    <p:extLst>
      <p:ext uri="{BB962C8B-B14F-4D97-AF65-F5344CB8AC3E}">
        <p14:creationId xmlns:p14="http://schemas.microsoft.com/office/powerpoint/2010/main" val="342110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>
            <a:extLst>
              <a:ext uri="{FF2B5EF4-FFF2-40B4-BE49-F238E27FC236}">
                <a16:creationId xmlns:a16="http://schemas.microsoft.com/office/drawing/2014/main" id="{1024420E-7650-4E58-AAB4-1C3B3286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809898"/>
            <a:ext cx="8568444" cy="578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데모 환경 구성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학습은 완료된 상태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Bauhaus 93" panose="04030905020B02020C02" pitchFamily="82" charset="0"/>
              </a:rPr>
              <a:t>스마트폰</a:t>
            </a:r>
            <a:r>
              <a:rPr kumimoji="1" lang="ko-KR" altLang="en-US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: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+mn-lt"/>
              </a:rPr>
              <a:t>앱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 실행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/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음성녹음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 / Firebase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연동</a:t>
            </a:r>
            <a:endParaRPr kumimoji="1" lang="en-US" altLang="ko-KR" sz="1400" b="0" dirty="0">
              <a:solidFill>
                <a:schemeClr val="tx1"/>
              </a:solidFill>
              <a:latin typeface="+mn-lt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ko-KR" altLang="en-US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노트북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: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음성분류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 / Firebase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</a:rPr>
              <a:t>연동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 데모 방법 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8" t="17500" r="19288" b="16701"/>
          <a:stretch/>
        </p:blipFill>
        <p:spPr>
          <a:xfrm>
            <a:off x="867518" y="3681028"/>
            <a:ext cx="1398570" cy="268297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723514" y="4666254"/>
            <a:ext cx="936104" cy="233783"/>
          </a:xfrm>
          <a:prstGeom prst="rightArrow">
            <a:avLst>
              <a:gd name="adj1" fmla="val 31771"/>
              <a:gd name="adj2" fmla="val 628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9" t="1" r="19580" b="-2368"/>
          <a:stretch/>
        </p:blipFill>
        <p:spPr bwMode="auto">
          <a:xfrm>
            <a:off x="3760773" y="3764233"/>
            <a:ext cx="1662372" cy="228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flipH="1">
            <a:off x="2651506" y="5107303"/>
            <a:ext cx="936104" cy="233783"/>
          </a:xfrm>
          <a:prstGeom prst="rightArrow">
            <a:avLst>
              <a:gd name="adj1" fmla="val 31771"/>
              <a:gd name="adj2" fmla="val 628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6" name="Picture 18" descr="Image result for lapt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99" y="3681028"/>
            <a:ext cx="2052228" cy="26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E8FD55-585E-4DEC-9B03-7C84CB12722D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데모 환경 설계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5692038" y="4666254"/>
            <a:ext cx="936104" cy="233783"/>
          </a:xfrm>
          <a:prstGeom prst="rightArrow">
            <a:avLst>
              <a:gd name="adj1" fmla="val 31771"/>
              <a:gd name="adj2" fmla="val 628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flipH="1">
            <a:off x="5620030" y="5107303"/>
            <a:ext cx="936104" cy="233783"/>
          </a:xfrm>
          <a:prstGeom prst="rightArrow">
            <a:avLst>
              <a:gd name="adj1" fmla="val 31771"/>
              <a:gd name="adj2" fmla="val 628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9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F636C-AE9B-4802-A223-759D8F58E031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50" dirty="0">
                <a:latin typeface="+mn-ea"/>
              </a:rPr>
              <a:t>개발 환경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F64F94A-8296-4FFA-BB2A-9FC685C67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841" y="1292967"/>
            <a:ext cx="3600450" cy="40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b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97515" y="1339167"/>
            <a:ext cx="6181488" cy="1112549"/>
            <a:chOff x="778332" y="3049063"/>
            <a:chExt cx="6181488" cy="1112549"/>
          </a:xfrm>
        </p:grpSpPr>
        <p:pic>
          <p:nvPicPr>
            <p:cNvPr id="13" name="그림 3">
              <a:extLst>
                <a:ext uri="{FF2B5EF4-FFF2-40B4-BE49-F238E27FC236}">
                  <a16:creationId xmlns:a16="http://schemas.microsoft.com/office/drawing/2014/main" id="{7D89ED44-9012-407C-8B32-09429CBF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32" y="3277179"/>
              <a:ext cx="700058" cy="70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34A74E1F-5FBB-4134-A28B-28EF23EF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3359882"/>
              <a:ext cx="3151188" cy="40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600" b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AE45AFE5-08C2-4F73-8BD0-422DD7BF0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382" y="3049063"/>
              <a:ext cx="4897438" cy="11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Android Studio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•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JAVA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언어를 이용한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APP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개발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•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target API 24 (Nougat)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1495" y="5166560"/>
            <a:ext cx="6407650" cy="1112549"/>
            <a:chOff x="900447" y="4546439"/>
            <a:chExt cx="6407650" cy="1112549"/>
          </a:xfrm>
        </p:grpSpPr>
        <p:pic>
          <p:nvPicPr>
            <p:cNvPr id="12" name="그림 1">
              <a:extLst>
                <a:ext uri="{FF2B5EF4-FFF2-40B4-BE49-F238E27FC236}">
                  <a16:creationId xmlns:a16="http://schemas.microsoft.com/office/drawing/2014/main" id="{8C7B1686-D7A0-43E8-8D3D-2F49D7F4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47" y="4762625"/>
              <a:ext cx="735620" cy="73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4B2AD75B-944D-45B1-8672-0A1E53F3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022" y="4546439"/>
              <a:ext cx="5172075" cy="1112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PyCharm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•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Python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언어를 이용해 </a:t>
              </a:r>
              <a:r>
                <a:rPr kumimoji="1" lang="ko-KR" altLang="en-US" sz="1400" b="0" dirty="0" err="1">
                  <a:solidFill>
                    <a:schemeClr val="tx1"/>
                  </a:solidFill>
                  <a:latin typeface="맑은 고딕" panose="020B0503020000020004" pitchFamily="50" charset="-127"/>
                </a:rPr>
                <a:t>딥러닝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알고리즘 구현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•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Python 3.6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862" y="2594307"/>
            <a:ext cx="6488703" cy="936501"/>
            <a:chOff x="793511" y="1636367"/>
            <a:chExt cx="6488703" cy="936501"/>
          </a:xfrm>
        </p:grpSpPr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F5DEAE88-A100-4D63-8C41-885A27079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139" y="1783485"/>
              <a:ext cx="5172075" cy="789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Firebase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• 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사용자 데이터 저장을 위한 데이터베이스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32" r="26715" b="30102"/>
            <a:stretch/>
          </p:blipFill>
          <p:spPr bwMode="auto">
            <a:xfrm>
              <a:off x="793511" y="1636367"/>
              <a:ext cx="776079" cy="91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786542" y="3975323"/>
            <a:ext cx="6456125" cy="873464"/>
            <a:chOff x="797515" y="4293096"/>
            <a:chExt cx="6456125" cy="873464"/>
          </a:xfrm>
        </p:grpSpPr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04" t="4772" r="31344" b="41885"/>
            <a:stretch/>
          </p:blipFill>
          <p:spPr bwMode="auto">
            <a:xfrm>
              <a:off x="797515" y="4386132"/>
              <a:ext cx="728399" cy="780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F5DEAE88-A100-4D63-8C41-885A27079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565" y="4293096"/>
              <a:ext cx="51720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800" dirty="0" err="1">
                  <a:solidFill>
                    <a:schemeClr val="tx1"/>
                  </a:solidFill>
                  <a:latin typeface="맑은 고딕" panose="020B0503020000020004" pitchFamily="50" charset="-127"/>
                </a:rPr>
                <a:t>TensorFlow</a:t>
              </a:r>
              <a:endParaRPr kumimoji="1"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ko-KR" sz="1400" b="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• </a:t>
              </a:r>
              <a:r>
                <a:rPr kumimoji="1" lang="ko-KR" altLang="en-US" sz="1400" b="0" dirty="0" err="1">
                  <a:solidFill>
                    <a:schemeClr val="tx1"/>
                  </a:solidFill>
                  <a:latin typeface="Bauhaus 93" panose="04030905020B02020C02" pitchFamily="82" charset="0"/>
                </a:rPr>
                <a:t>딥러닝</a:t>
              </a:r>
              <a:r>
                <a:rPr kumimoji="1" lang="ko-KR" altLang="en-US" sz="1400" b="0" dirty="0">
                  <a:solidFill>
                    <a:schemeClr val="tx1"/>
                  </a:solidFill>
                  <a:latin typeface="Bauhaus 93" panose="04030905020B02020C02" pitchFamily="82" charset="0"/>
                </a:rPr>
                <a:t> 구현을 위한 라이브러리</a:t>
              </a:r>
              <a:endPara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61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1C03B-9461-460E-86EE-5B3E7B4CD6C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업무 분담</a:t>
            </a:r>
            <a:endParaRPr lang="en-US" altLang="ko-KR" sz="3200" b="1" spc="-5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1E6BED-9B8A-45FA-A66A-474E7BA6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79083"/>
              </p:ext>
            </p:extLst>
          </p:nvPr>
        </p:nvGraphicFramePr>
        <p:xfrm>
          <a:off x="1006487" y="1269009"/>
          <a:ext cx="7273925" cy="5040311"/>
        </p:xfrm>
        <a:graphic>
          <a:graphicData uri="http://schemas.openxmlformats.org/drawingml/2006/table">
            <a:tbl>
              <a:tblPr firstRow="1" bandRow="1"/>
              <a:tblGrid>
                <a:gridCol w="136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10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윤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자료수집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Learning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Learning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Learning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설계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학습데이터 분석 설계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알고리즘 구현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전처리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7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음성인식 및 출력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(App)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음성 변환기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정확성 테스트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3" marB="45723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610692" y="872716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>
                <a:latin typeface="+mn-ea"/>
              </a:rPr>
              <a:t>CONTENTS</a:t>
            </a:r>
            <a:endParaRPr lang="ko-KR" altLang="en-US" sz="3400" spc="-50" dirty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692" y="1464900"/>
            <a:ext cx="2698433" cy="1014504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000" b="1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  </a:t>
            </a:r>
            <a:r>
              <a:rPr lang="ko-KR" altLang="en-US" sz="2000" b="1" spc="-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례</a:t>
            </a:r>
            <a:endParaRPr lang="en-US" altLang="ko-KR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715282C-0BA4-4511-82C0-16C7F0CB9386}"/>
              </a:ext>
            </a:extLst>
          </p:cNvPr>
          <p:cNvGrpSpPr/>
          <p:nvPr/>
        </p:nvGrpSpPr>
        <p:grpSpPr>
          <a:xfrm>
            <a:off x="5129456" y="1691335"/>
            <a:ext cx="3971527" cy="400110"/>
            <a:chOff x="3604338" y="2948357"/>
            <a:chExt cx="3971527" cy="4001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DDFE76-784C-44DE-8EDC-2AFB60F8C7E5}"/>
                </a:ext>
              </a:extLst>
            </p:cNvPr>
            <p:cNvSpPr txBox="1"/>
            <p:nvPr/>
          </p:nvSpPr>
          <p:spPr>
            <a:xfrm>
              <a:off x="3986076" y="2948357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종합설계 개요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23CE1535-7925-469B-A5F9-D65D8077F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t="4228" b="82415"/>
            <a:stretch/>
          </p:blipFill>
          <p:spPr>
            <a:xfrm>
              <a:off x="3604338" y="3004298"/>
              <a:ext cx="548688" cy="290692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CBB023-7DC6-49EE-BE4C-09DEF8AF4649}"/>
              </a:ext>
            </a:extLst>
          </p:cNvPr>
          <p:cNvGrpSpPr/>
          <p:nvPr/>
        </p:nvGrpSpPr>
        <p:grpSpPr>
          <a:xfrm>
            <a:off x="5129456" y="2144729"/>
            <a:ext cx="3971527" cy="400110"/>
            <a:chOff x="3604338" y="3356730"/>
            <a:chExt cx="3971527" cy="40011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34DD457-25D9-465D-AFF9-9771DD5EECD1}"/>
                </a:ext>
              </a:extLst>
            </p:cNvPr>
            <p:cNvSpPr txBox="1"/>
            <p:nvPr/>
          </p:nvSpPr>
          <p:spPr>
            <a:xfrm>
              <a:off x="3986076" y="3356730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시스템 수행 시나리오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2A0E901-B957-48D2-BB48-D2ADF9939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t="22231" b="64441"/>
            <a:stretch/>
          </p:blipFill>
          <p:spPr>
            <a:xfrm>
              <a:off x="3604338" y="3396092"/>
              <a:ext cx="548688" cy="290083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DF74AC4-A28B-4CAF-8669-A881C7F240C6}"/>
              </a:ext>
            </a:extLst>
          </p:cNvPr>
          <p:cNvGrpSpPr/>
          <p:nvPr/>
        </p:nvGrpSpPr>
        <p:grpSpPr>
          <a:xfrm>
            <a:off x="5129456" y="2598123"/>
            <a:ext cx="3971527" cy="400110"/>
            <a:chOff x="3604338" y="3765103"/>
            <a:chExt cx="3971527" cy="4001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906EC7E-E997-42D3-8AFB-01BCD9048127}"/>
                </a:ext>
              </a:extLst>
            </p:cNvPr>
            <p:cNvSpPr txBox="1"/>
            <p:nvPr/>
          </p:nvSpPr>
          <p:spPr>
            <a:xfrm>
              <a:off x="3986076" y="3765103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시스템 구성도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C34FE8F-AFA5-4887-88C5-4BF4ED054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t="41247" b="45332"/>
            <a:stretch/>
          </p:blipFill>
          <p:spPr>
            <a:xfrm>
              <a:off x="3604338" y="3810001"/>
              <a:ext cx="548688" cy="2921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137A556-BA24-4002-9624-9840EB5B85DD}"/>
              </a:ext>
            </a:extLst>
          </p:cNvPr>
          <p:cNvGrpSpPr/>
          <p:nvPr/>
        </p:nvGrpSpPr>
        <p:grpSpPr>
          <a:xfrm>
            <a:off x="5129456" y="3051517"/>
            <a:ext cx="3971527" cy="400110"/>
            <a:chOff x="3604338" y="4173476"/>
            <a:chExt cx="3971527" cy="40011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70700DF-3881-45CB-AEF6-B8615E3A34BF}"/>
                </a:ext>
              </a:extLst>
            </p:cNvPr>
            <p:cNvSpPr txBox="1"/>
            <p:nvPr/>
          </p:nvSpPr>
          <p:spPr>
            <a:xfrm>
              <a:off x="3986076" y="4173476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모듈 상세 설계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3AA6F6F-7896-48BA-B3BD-623E76427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t="60357" b="25183"/>
            <a:stretch/>
          </p:blipFill>
          <p:spPr>
            <a:xfrm>
              <a:off x="3604338" y="4225927"/>
              <a:ext cx="548688" cy="314711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ECBE98A-9063-4F22-93F8-5D68E3F750FF}"/>
              </a:ext>
            </a:extLst>
          </p:cNvPr>
          <p:cNvGrpSpPr/>
          <p:nvPr/>
        </p:nvGrpSpPr>
        <p:grpSpPr>
          <a:xfrm>
            <a:off x="5129456" y="3504911"/>
            <a:ext cx="3971527" cy="400110"/>
            <a:chOff x="3604338" y="4581849"/>
            <a:chExt cx="3971527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9F13AE6-CAAB-4851-9A73-B9920A7AE9C4}"/>
                </a:ext>
              </a:extLst>
            </p:cNvPr>
            <p:cNvSpPr txBox="1"/>
            <p:nvPr/>
          </p:nvSpPr>
          <p:spPr>
            <a:xfrm>
              <a:off x="3986076" y="4581849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데모 환경 설계</a:t>
              </a:r>
              <a:endParaRPr lang="en-US" altLang="ko-KR" sz="2000" spc="-50" dirty="0">
                <a:latin typeface="+mn-ea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F379F0C7-E4DB-416C-8F6D-40FB5859F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t="79176" b="7404"/>
            <a:stretch/>
          </p:blipFill>
          <p:spPr>
            <a:xfrm>
              <a:off x="3604338" y="4635500"/>
              <a:ext cx="548688" cy="2921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B5A40D-3031-42E3-9EFB-7FA6518055F7}"/>
              </a:ext>
            </a:extLst>
          </p:cNvPr>
          <p:cNvGrpSpPr/>
          <p:nvPr/>
        </p:nvGrpSpPr>
        <p:grpSpPr>
          <a:xfrm>
            <a:off x="5129456" y="3958305"/>
            <a:ext cx="3956202" cy="400110"/>
            <a:chOff x="5129456" y="4576356"/>
            <a:chExt cx="3956202" cy="400110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7AAB576-3BE1-498A-B546-62091449D2B2}"/>
                </a:ext>
              </a:extLst>
            </p:cNvPr>
            <p:cNvGrpSpPr/>
            <p:nvPr/>
          </p:nvGrpSpPr>
          <p:grpSpPr>
            <a:xfrm>
              <a:off x="5129456" y="4630361"/>
              <a:ext cx="548688" cy="292100"/>
              <a:chOff x="5278328" y="760636"/>
              <a:chExt cx="548688" cy="292100"/>
            </a:xfrm>
          </p:grpSpPr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9951501E-8B48-467D-9FCB-42417169BB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9176" b="7404"/>
              <a:stretch/>
            </p:blipFill>
            <p:spPr>
              <a:xfrm>
                <a:off x="5278328" y="760636"/>
                <a:ext cx="548688" cy="2921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894766C-A457-474E-8B38-EACD622FBD62}"/>
                  </a:ext>
                </a:extLst>
              </p:cNvPr>
              <p:cNvSpPr txBox="1"/>
              <p:nvPr/>
            </p:nvSpPr>
            <p:spPr>
              <a:xfrm>
                <a:off x="5446817" y="795580"/>
                <a:ext cx="203220" cy="226281"/>
              </a:xfrm>
              <a:prstGeom prst="rect">
                <a:avLst/>
              </a:prstGeom>
              <a:solidFill>
                <a:srgbClr val="D38BA5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Ⅵ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C476BF-DA5D-44DD-8119-7FF7582E7FD2}"/>
                </a:ext>
              </a:extLst>
            </p:cNvPr>
            <p:cNvSpPr txBox="1"/>
            <p:nvPr/>
          </p:nvSpPr>
          <p:spPr>
            <a:xfrm>
              <a:off x="5495869" y="4576356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개발 환경</a:t>
              </a:r>
              <a:endParaRPr lang="en-US" altLang="ko-KR" sz="2000" spc="-50" dirty="0">
                <a:latin typeface="+mn-ea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4FE0746-F554-4835-8A3C-B68F86C72E60}"/>
              </a:ext>
            </a:extLst>
          </p:cNvPr>
          <p:cNvGrpSpPr/>
          <p:nvPr/>
        </p:nvGrpSpPr>
        <p:grpSpPr>
          <a:xfrm>
            <a:off x="5129456" y="4411699"/>
            <a:ext cx="3954080" cy="400110"/>
            <a:chOff x="5129456" y="4949644"/>
            <a:chExt cx="3954080" cy="40011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BF29C8E-7773-432F-9A4B-1523D2F21D8E}"/>
                </a:ext>
              </a:extLst>
            </p:cNvPr>
            <p:cNvGrpSpPr/>
            <p:nvPr/>
          </p:nvGrpSpPr>
          <p:grpSpPr>
            <a:xfrm>
              <a:off x="5129456" y="5003649"/>
              <a:ext cx="548688" cy="292100"/>
              <a:chOff x="5278328" y="760636"/>
              <a:chExt cx="548688" cy="292100"/>
            </a:xfrm>
          </p:grpSpPr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336CB37A-E740-4141-9A0D-98CEE9712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9176" b="7404"/>
              <a:stretch/>
            </p:blipFill>
            <p:spPr>
              <a:xfrm>
                <a:off x="5278328" y="760636"/>
                <a:ext cx="548688" cy="292100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E8B9342-15B0-4DDD-8E28-CAB4969538ED}"/>
                  </a:ext>
                </a:extLst>
              </p:cNvPr>
              <p:cNvSpPr txBox="1"/>
              <p:nvPr/>
            </p:nvSpPr>
            <p:spPr>
              <a:xfrm>
                <a:off x="5446817" y="795580"/>
                <a:ext cx="203220" cy="226281"/>
              </a:xfrm>
              <a:prstGeom prst="rect">
                <a:avLst/>
              </a:prstGeom>
              <a:solidFill>
                <a:srgbClr val="D38BA5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Ⅶ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8A552-E96B-45E1-BC8D-7F680B5B565C}"/>
                </a:ext>
              </a:extLst>
            </p:cNvPr>
            <p:cNvSpPr txBox="1"/>
            <p:nvPr/>
          </p:nvSpPr>
          <p:spPr>
            <a:xfrm>
              <a:off x="5493747" y="4949644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업무 분담</a:t>
              </a:r>
              <a:endParaRPr lang="en-US" altLang="ko-KR" sz="2000" spc="-50" dirty="0">
                <a:latin typeface="+mn-ea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B551C40-2EAE-4D76-B549-26BB099EE929}"/>
              </a:ext>
            </a:extLst>
          </p:cNvPr>
          <p:cNvGrpSpPr/>
          <p:nvPr/>
        </p:nvGrpSpPr>
        <p:grpSpPr>
          <a:xfrm>
            <a:off x="5129456" y="4865094"/>
            <a:ext cx="3954080" cy="400110"/>
            <a:chOff x="5129456" y="5322931"/>
            <a:chExt cx="3954080" cy="400110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296C72E-111B-4224-B9D2-8D151756D696}"/>
                </a:ext>
              </a:extLst>
            </p:cNvPr>
            <p:cNvGrpSpPr/>
            <p:nvPr/>
          </p:nvGrpSpPr>
          <p:grpSpPr>
            <a:xfrm>
              <a:off x="5129456" y="5376936"/>
              <a:ext cx="548688" cy="292100"/>
              <a:chOff x="5278328" y="760636"/>
              <a:chExt cx="548688" cy="292100"/>
            </a:xfrm>
          </p:grpSpPr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4ED92C57-85D1-4BFA-B521-275E6AE1E3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t="79176" b="7404"/>
              <a:stretch/>
            </p:blipFill>
            <p:spPr>
              <a:xfrm>
                <a:off x="5278328" y="760636"/>
                <a:ext cx="548688" cy="29210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7E713F3-5A39-42D5-8C23-6E7352381D02}"/>
                  </a:ext>
                </a:extLst>
              </p:cNvPr>
              <p:cNvSpPr txBox="1"/>
              <p:nvPr/>
            </p:nvSpPr>
            <p:spPr>
              <a:xfrm>
                <a:off x="5446817" y="795580"/>
                <a:ext cx="203220" cy="226281"/>
              </a:xfrm>
              <a:prstGeom prst="rect">
                <a:avLst/>
              </a:prstGeom>
              <a:solidFill>
                <a:srgbClr val="D38BA5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Ⅷ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155EAD-D499-4188-AE53-BA85B88B7DE7}"/>
                </a:ext>
              </a:extLst>
            </p:cNvPr>
            <p:cNvSpPr txBox="1"/>
            <p:nvPr/>
          </p:nvSpPr>
          <p:spPr>
            <a:xfrm>
              <a:off x="5493747" y="532293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latin typeface="+mn-ea"/>
                </a:rPr>
                <a:t>종합설계 수행일정</a:t>
              </a:r>
              <a:endParaRPr lang="en-US" altLang="ko-KR" sz="2000" spc="-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29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1C03B-9461-460E-86EE-5B3E7B4CD6C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종합설계 수행일정</a:t>
            </a:r>
            <a:endParaRPr lang="en-US" altLang="ko-KR" sz="3200" b="1" spc="-50" dirty="0">
              <a:latin typeface="+mn-ea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B9BA1FC-2F54-498C-B0FD-634EEBB5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340867"/>
            <a:ext cx="7899246" cy="489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93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latin typeface="+mn-ea"/>
              </a:rPr>
              <a:t>Q &amp; A</a:t>
            </a:r>
            <a:endParaRPr lang="ko-KR" altLang="en-US" sz="5200" b="1" spc="-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종합설계 개요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024420E-7650-4E58-AAB4-1C3B3286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809898"/>
            <a:ext cx="8568444" cy="578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연구 개발 배경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AI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스피커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스마트폰 등 음성인식 기술 발전으로 생활의 편의성 증대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음성 인식 기술로부터 소외되는 언어장애인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이미 해외에서는 언어장애인을 위한 음성인식 시스템 개발 중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 연구 개발 목표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딥러닝을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이용해 언어장애가 있는 사람도 사용할 수 있는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음성인식 변환기 제작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실제 사용을 위한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App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제작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 연구 개발 효과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언어장애인도 음성인식 기술 이용 가능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이해 및 학습 효과</a:t>
            </a:r>
          </a:p>
        </p:txBody>
      </p:sp>
    </p:spTree>
    <p:extLst>
      <p:ext uri="{BB962C8B-B14F-4D97-AF65-F5344CB8AC3E}">
        <p14:creationId xmlns:p14="http://schemas.microsoft.com/office/powerpoint/2010/main" val="42175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F2C48-3AAD-456C-8032-5FE8E3056DA6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종합설계 개요</a:t>
            </a:r>
            <a:endParaRPr lang="en-US" altLang="ko-KR" sz="3200" b="1" spc="-50" dirty="0">
              <a:latin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024420E-7650-4E58-AAB4-1C3B32866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809898"/>
            <a:ext cx="8568444" cy="578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지난 발표에서의 지적 사항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기존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STT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를 사용하지 않고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딥러닝을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사용하는 이유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딥러닝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구현 방법에 대한 명확한 제시 </a:t>
            </a:r>
            <a:endParaRPr kumimoji="1" lang="en-US" altLang="ko-KR" sz="14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b="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  지적 사항에 대한 답변</a:t>
            </a:r>
            <a:endParaRPr kumimoji="1" lang="en-US" altLang="ko-KR" sz="18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일반인 발음을 인식하는 기존의 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STT</a:t>
            </a:r>
            <a:r>
              <a:rPr kumimoji="1"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는 언어장애인의 음성인식 불가</a:t>
            </a: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kumimoji="1" lang="en-US" altLang="ko-KR" sz="1400" b="0" dirty="0">
                <a:solidFill>
                  <a:schemeClr val="tx1"/>
                </a:solidFill>
                <a:latin typeface="Bauhaus 93" panose="04030905020B02020C02" pitchFamily="82" charset="0"/>
              </a:rPr>
              <a:t>•   </a:t>
            </a:r>
            <a:r>
              <a:rPr kumimoji="1" lang="en-US" altLang="ko-KR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스피커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이용을 위한 특정 문장들의 그룹만 인식하면 되고 </a:t>
            </a:r>
            <a:endParaRPr kumimoji="1" lang="en-US" altLang="ko-KR" sz="1400" b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      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부정확한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발음의 음성 데이터 인식은 힘듦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       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따라서 음성을 이미지화 하여 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CNN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1" lang="ko-KR" altLang="en-US" sz="1400" b="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딥러닝</a:t>
            </a:r>
            <a:r>
              <a:rPr kumimoji="1" lang="ko-KR" altLang="en-US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구현</a:t>
            </a:r>
            <a:r>
              <a:rPr kumimoji="1" lang="en-US" altLang="ko-KR" sz="14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  <a:endParaRPr kumimoji="1" lang="en-US" altLang="ko-KR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F2C48-3AAD-456C-8032-5FE8E3056DA6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시스템 수행 시나리오</a:t>
            </a:r>
            <a:endParaRPr lang="en-US" altLang="ko-KR" sz="3200" b="1" spc="-50" dirty="0"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EE469D-CA08-4037-905E-858D7C3F4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5" y="1268760"/>
            <a:ext cx="6992989" cy="4943733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64113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8173F46-CBFA-4CD5-83ED-F02AB66FB690}"/>
              </a:ext>
            </a:extLst>
          </p:cNvPr>
          <p:cNvGrpSpPr/>
          <p:nvPr/>
        </p:nvGrpSpPr>
        <p:grpSpPr>
          <a:xfrm>
            <a:off x="775558" y="993464"/>
            <a:ext cx="2806415" cy="5018208"/>
            <a:chOff x="775558" y="1137480"/>
            <a:chExt cx="2806415" cy="5018208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CA52DE7C-76AC-4052-9C82-267799445792}"/>
                </a:ext>
              </a:extLst>
            </p:cNvPr>
            <p:cNvGrpSpPr/>
            <p:nvPr/>
          </p:nvGrpSpPr>
          <p:grpSpPr>
            <a:xfrm>
              <a:off x="775558" y="1137480"/>
              <a:ext cx="2806415" cy="5018208"/>
              <a:chOff x="1225522" y="835065"/>
              <a:chExt cx="2806415" cy="501820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69588" y="1194807"/>
                <a:ext cx="2662349" cy="37882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  <a:alpha val="98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3">
                <a:extLst>
                  <a:ext uri="{FF2B5EF4-FFF2-40B4-BE49-F238E27FC236}">
                    <a16:creationId xmlns:a16="http://schemas.microsoft.com/office/drawing/2014/main" id="{60F862BB-1C61-4CF3-9F53-B9C93D86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114" y="2139800"/>
                <a:ext cx="975951" cy="43687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Login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53" name="모서리가 둥근 직사각형 3">
                <a:extLst>
                  <a:ext uri="{FF2B5EF4-FFF2-40B4-BE49-F238E27FC236}">
                    <a16:creationId xmlns:a16="http://schemas.microsoft.com/office/drawing/2014/main" id="{C0E3192B-4F26-4618-B965-66D0F3271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114" y="4011338"/>
                <a:ext cx="975951" cy="48339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Main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55" name="모서리가 둥근 직사각형 3">
                <a:extLst>
                  <a:ext uri="{FF2B5EF4-FFF2-40B4-BE49-F238E27FC236}">
                    <a16:creationId xmlns:a16="http://schemas.microsoft.com/office/drawing/2014/main" id="{120A5CBD-6EF9-4F37-9AF2-887CAFBDA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789" y="2112608"/>
                <a:ext cx="953051" cy="48339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Register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57" name="모서리가 둥근 직사각형 3">
                <a:extLst>
                  <a:ext uri="{FF2B5EF4-FFF2-40B4-BE49-F238E27FC236}">
                    <a16:creationId xmlns:a16="http://schemas.microsoft.com/office/drawing/2014/main" id="{06BAE0DF-D0E0-428D-95F1-C82BB3FD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114" y="1381615"/>
                <a:ext cx="975951" cy="46012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Splash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Class</a:t>
                </a:r>
              </a:p>
            </p:txBody>
          </p:sp>
          <p:sp>
            <p:nvSpPr>
              <p:cNvPr id="60" name="모서리가 둥근 직사각형 3">
                <a:extLst>
                  <a:ext uri="{FF2B5EF4-FFF2-40B4-BE49-F238E27FC236}">
                    <a16:creationId xmlns:a16="http://schemas.microsoft.com/office/drawing/2014/main" id="{F5B07B0D-70B8-4DE9-B14F-DD5EEBDFB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789" y="4007225"/>
                <a:ext cx="953051" cy="48339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lIns="0" rIns="0"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Sampling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cxnSp>
            <p:nvCxnSpPr>
              <p:cNvPr id="24" name="직선 화살표 연결선 23"/>
              <p:cNvCxnSpPr>
                <a:cxnSpLocks/>
                <a:endCxn id="57" idx="1"/>
              </p:cNvCxnSpPr>
              <p:nvPr/>
            </p:nvCxnSpPr>
            <p:spPr>
              <a:xfrm>
                <a:off x="1225522" y="1607746"/>
                <a:ext cx="1770592" cy="39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cxnSpLocks/>
                <a:stCxn id="57" idx="2"/>
                <a:endCxn id="51" idx="0"/>
              </p:cNvCxnSpPr>
              <p:nvPr/>
            </p:nvCxnSpPr>
            <p:spPr>
              <a:xfrm>
                <a:off x="3484090" y="1841738"/>
                <a:ext cx="0" cy="29806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cxnSpLocks/>
                <a:stCxn id="53" idx="2"/>
                <a:endCxn id="59" idx="0"/>
              </p:cNvCxnSpPr>
              <p:nvPr/>
            </p:nvCxnSpPr>
            <p:spPr>
              <a:xfrm flipH="1">
                <a:off x="3476684" y="4494737"/>
                <a:ext cx="7406" cy="84805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/>
              <p:cNvSpPr/>
              <p:nvPr/>
            </p:nvSpPr>
            <p:spPr>
              <a:xfrm>
                <a:off x="3005740" y="5342792"/>
                <a:ext cx="941887" cy="51048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음성</a:t>
                </a:r>
                <a:endParaRPr lang="en-US" altLang="ko-KR" sz="1600" dirty="0"/>
              </a:p>
              <a:p>
                <a:pPr algn="ctr"/>
                <a:r>
                  <a:rPr lang="ko-KR" altLang="en-US" sz="1600" dirty="0"/>
                  <a:t>출력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51960" y="835065"/>
                <a:ext cx="62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</a:t>
                </a:r>
                <a:endParaRPr lang="ko-KR" altLang="en-US" dirty="0"/>
              </a:p>
            </p:txBody>
          </p:sp>
          <p:cxnSp>
            <p:nvCxnSpPr>
              <p:cNvPr id="69" name="직선 화살표 연결선 68"/>
              <p:cNvCxnSpPr>
                <a:cxnSpLocks/>
                <a:stCxn id="53" idx="1"/>
                <a:endCxn id="60" idx="3"/>
              </p:cNvCxnSpPr>
              <p:nvPr/>
            </p:nvCxnSpPr>
            <p:spPr>
              <a:xfrm flipH="1" flipV="1">
                <a:off x="2440840" y="4248925"/>
                <a:ext cx="555274" cy="411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93CFD8FE-658C-4BF6-8A79-CE487CCF311B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3484090" y="2576678"/>
                <a:ext cx="0" cy="143466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4AD46046-4470-419B-9B85-B878A9B89483}"/>
                  </a:ext>
                </a:extLst>
              </p:cNvPr>
              <p:cNvCxnSpPr>
                <a:cxnSpLocks/>
                <a:stCxn id="51" idx="1"/>
                <a:endCxn id="55" idx="3"/>
              </p:cNvCxnSpPr>
              <p:nvPr/>
            </p:nvCxnSpPr>
            <p:spPr>
              <a:xfrm flipH="1" flipV="1">
                <a:off x="2440840" y="2354308"/>
                <a:ext cx="555274" cy="3931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모서리가 둥근 직사각형 3">
              <a:extLst>
                <a:ext uri="{FF2B5EF4-FFF2-40B4-BE49-F238E27FC236}">
                  <a16:creationId xmlns:a16="http://schemas.microsoft.com/office/drawing/2014/main" id="{80F2F102-7BE5-41A6-B7F6-FE190BF7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081" y="3309681"/>
              <a:ext cx="1120723" cy="565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FireBase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class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3356F5A-6087-4D1E-B620-15633B970D3C}"/>
                </a:ext>
              </a:extLst>
            </p:cNvPr>
            <p:cNvCxnSpPr>
              <a:cxnSpLocks/>
              <a:stCxn id="65" idx="0"/>
              <a:endCxn id="55" idx="2"/>
            </p:cNvCxnSpPr>
            <p:nvPr/>
          </p:nvCxnSpPr>
          <p:spPr>
            <a:xfrm flipH="1" flipV="1">
              <a:off x="1514351" y="2898422"/>
              <a:ext cx="733092" cy="41125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E8657A3-6668-49D9-9E96-5C75A9EE9F9A}"/>
                </a:ext>
              </a:extLst>
            </p:cNvPr>
            <p:cNvCxnSpPr>
              <a:cxnSpLocks/>
              <a:stCxn id="65" idx="0"/>
              <a:endCxn id="51" idx="2"/>
            </p:cNvCxnSpPr>
            <p:nvPr/>
          </p:nvCxnSpPr>
          <p:spPr>
            <a:xfrm flipV="1">
              <a:off x="2247443" y="2879093"/>
              <a:ext cx="786683" cy="43058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5CE562D8-B1C5-4D1D-A323-F95357A81AD2}"/>
                </a:ext>
              </a:extLst>
            </p:cNvPr>
            <p:cNvCxnSpPr>
              <a:cxnSpLocks/>
              <a:stCxn id="60" idx="0"/>
              <a:endCxn id="65" idx="2"/>
            </p:cNvCxnSpPr>
            <p:nvPr/>
          </p:nvCxnSpPr>
          <p:spPr>
            <a:xfrm flipV="1">
              <a:off x="1514351" y="3874789"/>
              <a:ext cx="733092" cy="43485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0C7512A-A1BC-496A-8BBD-E1476434FFB2}"/>
                </a:ext>
              </a:extLst>
            </p:cNvPr>
            <p:cNvCxnSpPr>
              <a:cxnSpLocks/>
              <a:stCxn id="53" idx="0"/>
              <a:endCxn id="65" idx="2"/>
            </p:cNvCxnSpPr>
            <p:nvPr/>
          </p:nvCxnSpPr>
          <p:spPr>
            <a:xfrm flipH="1" flipV="1">
              <a:off x="2247443" y="3874789"/>
              <a:ext cx="786683" cy="43896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FDDDC448-2E2D-48BB-80EA-1C0E1201C8E2}"/>
                </a:ext>
              </a:extLst>
            </p:cNvPr>
            <p:cNvCxnSpPr>
              <a:cxnSpLocks/>
              <a:stCxn id="65" idx="1"/>
              <a:endCxn id="57" idx="0"/>
            </p:cNvCxnSpPr>
            <p:nvPr/>
          </p:nvCxnSpPr>
          <p:spPr>
            <a:xfrm rot="10800000" flipH="1">
              <a:off x="1687080" y="1684031"/>
              <a:ext cx="1347045" cy="1908205"/>
            </a:xfrm>
            <a:prstGeom prst="curvedConnector4">
              <a:avLst>
                <a:gd name="adj1" fmla="val -53174"/>
                <a:gd name="adj2" fmla="val 106960"/>
              </a:avLst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257D3FE-7E5D-4660-A30A-03375356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0" y="1156182"/>
            <a:ext cx="704058" cy="40670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User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E846E40-C95F-4EE5-BB29-FC0259510019}"/>
              </a:ext>
            </a:extLst>
          </p:cNvPr>
          <p:cNvGrpSpPr/>
          <p:nvPr/>
        </p:nvGrpSpPr>
        <p:grpSpPr>
          <a:xfrm>
            <a:off x="3846137" y="980728"/>
            <a:ext cx="2316383" cy="4170313"/>
            <a:chOff x="3846137" y="1124744"/>
            <a:chExt cx="2316383" cy="4170313"/>
          </a:xfrm>
        </p:grpSpPr>
        <p:sp>
          <p:nvSpPr>
            <p:cNvPr id="8" name="직사각형 7"/>
            <p:cNvSpPr/>
            <p:nvPr/>
          </p:nvSpPr>
          <p:spPr>
            <a:xfrm>
              <a:off x="3846137" y="1506813"/>
              <a:ext cx="2316383" cy="3788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71796" y="1124744"/>
              <a:ext cx="1166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FireBase</a:t>
              </a:r>
              <a:endParaRPr lang="ko-KR" altLang="en-US" dirty="0"/>
            </a:p>
          </p:txBody>
        </p:sp>
        <p:sp>
          <p:nvSpPr>
            <p:cNvPr id="157" name="모서리가 둥근 직사각형 4">
              <a:extLst>
                <a:ext uri="{FF2B5EF4-FFF2-40B4-BE49-F238E27FC236}">
                  <a16:creationId xmlns:a16="http://schemas.microsoft.com/office/drawing/2014/main" id="{E93360BE-26F3-40B0-AD26-31293D62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978" y="3324228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RealTime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DataBase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</p:txBody>
        </p:sp>
        <p:sp>
          <p:nvSpPr>
            <p:cNvPr id="158" name="모서리가 둥근 직사각형 4">
              <a:extLst>
                <a:ext uri="{FF2B5EF4-FFF2-40B4-BE49-F238E27FC236}">
                  <a16:creationId xmlns:a16="http://schemas.microsoft.com/office/drawing/2014/main" id="{3005D42D-79A8-431D-9343-319E6518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978" y="4458429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Storage</a:t>
              </a:r>
            </a:p>
          </p:txBody>
        </p:sp>
        <p:sp>
          <p:nvSpPr>
            <p:cNvPr id="161" name="모서리가 둥근 직사각형 4">
              <a:extLst>
                <a:ext uri="{FF2B5EF4-FFF2-40B4-BE49-F238E27FC236}">
                  <a16:creationId xmlns:a16="http://schemas.microsoft.com/office/drawing/2014/main" id="{ECC08957-5AFD-4EB6-B3E9-33406960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978" y="2190027"/>
              <a:ext cx="1025374" cy="488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Remote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Config</a:t>
              </a:r>
            </a:p>
          </p:txBody>
        </p: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D45F8BB2-EB2B-4B34-BBFC-E41775953C27}"/>
              </a:ext>
            </a:extLst>
          </p:cNvPr>
          <p:cNvCxnSpPr>
            <a:cxnSpLocks/>
            <a:stCxn id="157" idx="1"/>
            <a:endCxn id="65" idx="3"/>
          </p:cNvCxnSpPr>
          <p:nvPr/>
        </p:nvCxnSpPr>
        <p:spPr>
          <a:xfrm flipH="1">
            <a:off x="2807804" y="3424344"/>
            <a:ext cx="1686174" cy="2387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D305455-8D03-4953-9BA7-74ECDC54367C}"/>
              </a:ext>
            </a:extLst>
          </p:cNvPr>
          <p:cNvCxnSpPr>
            <a:cxnSpLocks/>
            <a:stCxn id="65" idx="3"/>
            <a:endCxn id="158" idx="1"/>
          </p:cNvCxnSpPr>
          <p:nvPr/>
        </p:nvCxnSpPr>
        <p:spPr>
          <a:xfrm>
            <a:off x="2807804" y="3448219"/>
            <a:ext cx="1686174" cy="1110326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80">
            <a:extLst>
              <a:ext uri="{FF2B5EF4-FFF2-40B4-BE49-F238E27FC236}">
                <a16:creationId xmlns:a16="http://schemas.microsoft.com/office/drawing/2014/main" id="{E7456B96-98D1-4338-B25A-FEBA73F1986C}"/>
              </a:ext>
            </a:extLst>
          </p:cNvPr>
          <p:cNvCxnSpPr>
            <a:cxnSpLocks/>
            <a:stCxn id="161" idx="1"/>
            <a:endCxn id="65" idx="3"/>
          </p:cNvCxnSpPr>
          <p:nvPr/>
        </p:nvCxnSpPr>
        <p:spPr>
          <a:xfrm flipH="1">
            <a:off x="2807804" y="2290143"/>
            <a:ext cx="1686174" cy="1158076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F8ABCC9C-E823-41EE-83F2-781EF105CA87}"/>
              </a:ext>
            </a:extLst>
          </p:cNvPr>
          <p:cNvGrpSpPr/>
          <p:nvPr/>
        </p:nvGrpSpPr>
        <p:grpSpPr>
          <a:xfrm>
            <a:off x="6328148" y="987363"/>
            <a:ext cx="2558049" cy="4166902"/>
            <a:chOff x="6469736" y="1160748"/>
            <a:chExt cx="2416461" cy="4166902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947C04B4-8F97-4D1E-8071-7319F92BB1BC}"/>
                </a:ext>
              </a:extLst>
            </p:cNvPr>
            <p:cNvSpPr/>
            <p:nvPr/>
          </p:nvSpPr>
          <p:spPr>
            <a:xfrm>
              <a:off x="6569814" y="1530080"/>
              <a:ext cx="2316383" cy="3797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50000"/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모서리가 둥근 직사각형 4">
              <a:extLst>
                <a:ext uri="{FF2B5EF4-FFF2-40B4-BE49-F238E27FC236}">
                  <a16:creationId xmlns:a16="http://schemas.microsoft.com/office/drawing/2014/main" id="{58149991-285A-4FA0-9651-F4A2081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878" y="1691525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Firebase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Listener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2D7A42B-97BE-4FFC-B142-14963F380198}"/>
                </a:ext>
              </a:extLst>
            </p:cNvPr>
            <p:cNvSpPr txBox="1"/>
            <p:nvPr/>
          </p:nvSpPr>
          <p:spPr>
            <a:xfrm>
              <a:off x="6469736" y="1160748"/>
              <a:ext cx="241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DL Device </a:t>
              </a:r>
              <a:endParaRPr lang="ko-KR" altLang="en-US" dirty="0"/>
            </a:p>
          </p:txBody>
        </p:sp>
        <p:sp>
          <p:nvSpPr>
            <p:cNvPr id="166" name="모서리가 둥근 직사각형 4">
              <a:extLst>
                <a:ext uri="{FF2B5EF4-FFF2-40B4-BE49-F238E27FC236}">
                  <a16:creationId xmlns:a16="http://schemas.microsoft.com/office/drawing/2014/main" id="{9DCFEFF9-34F6-458B-B20D-80852AFF2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022" y="4483307"/>
              <a:ext cx="1083454" cy="4938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Classifier</a:t>
              </a:r>
            </a:p>
          </p:txBody>
        </p:sp>
        <p:sp>
          <p:nvSpPr>
            <p:cNvPr id="167" name="모서리가 둥근 직사각형 4">
              <a:extLst>
                <a:ext uri="{FF2B5EF4-FFF2-40B4-BE49-F238E27FC236}">
                  <a16:creationId xmlns:a16="http://schemas.microsoft.com/office/drawing/2014/main" id="{FF2B63A2-A63C-45AC-989D-BD7A84B71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894" y="4483307"/>
              <a:ext cx="1083454" cy="49386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Learning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CNN model</a:t>
              </a:r>
            </a:p>
          </p:txBody>
        </p:sp>
        <p:sp>
          <p:nvSpPr>
            <p:cNvPr id="168" name="모서리가 둥근 직사각형 4">
              <a:extLst>
                <a:ext uri="{FF2B5EF4-FFF2-40B4-BE49-F238E27FC236}">
                  <a16:creationId xmlns:a16="http://schemas.microsoft.com/office/drawing/2014/main" id="{6039B802-D993-4029-AABF-8312ED830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878" y="3497817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wav to spectrogram</a:t>
              </a:r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7F8B316-A105-4FCE-8DBB-5BB569799844}"/>
                </a:ext>
              </a:extLst>
            </p:cNvPr>
            <p:cNvCxnSpPr>
              <a:cxnSpLocks/>
              <a:stCxn id="164" idx="2"/>
              <a:endCxn id="175" idx="0"/>
            </p:cNvCxnSpPr>
            <p:nvPr/>
          </p:nvCxnSpPr>
          <p:spPr>
            <a:xfrm>
              <a:off x="7768917" y="2234776"/>
              <a:ext cx="0" cy="359895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66AEC6B4-0FB3-4848-BCA0-7B233C9D4DE5}"/>
                </a:ext>
              </a:extLst>
            </p:cNvPr>
            <p:cNvCxnSpPr>
              <a:cxnSpLocks/>
              <a:stCxn id="168" idx="2"/>
              <a:endCxn id="167" idx="0"/>
            </p:cNvCxnSpPr>
            <p:nvPr/>
          </p:nvCxnSpPr>
          <p:spPr>
            <a:xfrm flipH="1">
              <a:off x="7162621" y="4041068"/>
              <a:ext cx="606296" cy="442239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75">
              <a:extLst>
                <a:ext uri="{FF2B5EF4-FFF2-40B4-BE49-F238E27FC236}">
                  <a16:creationId xmlns:a16="http://schemas.microsoft.com/office/drawing/2014/main" id="{8833E4B1-5B0E-4D23-AA06-2EC9934AE9FE}"/>
                </a:ext>
              </a:extLst>
            </p:cNvPr>
            <p:cNvCxnSpPr>
              <a:cxnSpLocks/>
              <a:stCxn id="166" idx="3"/>
              <a:endCxn id="164" idx="3"/>
            </p:cNvCxnSpPr>
            <p:nvPr/>
          </p:nvCxnSpPr>
          <p:spPr>
            <a:xfrm flipH="1" flipV="1">
              <a:off x="8489955" y="1963151"/>
              <a:ext cx="366521" cy="2767089"/>
            </a:xfrm>
            <a:prstGeom prst="bentConnector3">
              <a:avLst>
                <a:gd name="adj1" fmla="val -62370"/>
              </a:avLst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4264321-5871-4AC0-B79D-8D9182A9E345}"/>
                </a:ext>
              </a:extLst>
            </p:cNvPr>
            <p:cNvCxnSpPr>
              <a:cxnSpLocks/>
              <a:stCxn id="168" idx="2"/>
              <a:endCxn id="166" idx="0"/>
            </p:cNvCxnSpPr>
            <p:nvPr/>
          </p:nvCxnSpPr>
          <p:spPr>
            <a:xfrm>
              <a:off x="7768917" y="4041068"/>
              <a:ext cx="545832" cy="442239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9B87C83B-B9F6-461A-9FB6-61DE4E171E35}"/>
                </a:ext>
              </a:extLst>
            </p:cNvPr>
            <p:cNvCxnSpPr>
              <a:stCxn id="167" idx="2"/>
              <a:endCxn id="166" idx="2"/>
            </p:cNvCxnSpPr>
            <p:nvPr/>
          </p:nvCxnSpPr>
          <p:spPr>
            <a:xfrm rot="16200000" flipH="1">
              <a:off x="7738685" y="4401108"/>
              <a:ext cx="12700" cy="1152128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5" name="모서리가 둥근 직사각형 4">
              <a:extLst>
                <a:ext uri="{FF2B5EF4-FFF2-40B4-BE49-F238E27FC236}">
                  <a16:creationId xmlns:a16="http://schemas.microsoft.com/office/drawing/2014/main" id="{5BC8189A-1D27-43B5-AE45-CF494AE7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878" y="2594671"/>
              <a:ext cx="1442077" cy="543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File</a:t>
              </a:r>
            </a:p>
            <a:p>
              <a:pPr lvl="0"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kern="0" dirty="0">
                  <a:solidFill>
                    <a:srgbClr val="000000"/>
                  </a:solidFill>
                </a:rPr>
                <a:t>Downloader</a:t>
              </a:r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237339BC-125F-40EF-B35A-C5BB4774602B}"/>
                </a:ext>
              </a:extLst>
            </p:cNvPr>
            <p:cNvCxnSpPr>
              <a:cxnSpLocks/>
              <a:stCxn id="175" idx="2"/>
              <a:endCxn id="168" idx="0"/>
            </p:cNvCxnSpPr>
            <p:nvPr/>
          </p:nvCxnSpPr>
          <p:spPr>
            <a:xfrm>
              <a:off x="7768917" y="3137922"/>
              <a:ext cx="0" cy="359895"/>
            </a:xfrm>
            <a:prstGeom prst="straightConnector1">
              <a:avLst/>
            </a:prstGeom>
            <a:ln w="28575">
              <a:solidFill>
                <a:srgbClr val="CF1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직선 화살표 연결선 180">
            <a:extLst>
              <a:ext uri="{FF2B5EF4-FFF2-40B4-BE49-F238E27FC236}">
                <a16:creationId xmlns:a16="http://schemas.microsoft.com/office/drawing/2014/main" id="{A5F15E93-0455-481E-A41F-AD748EFE2AA6}"/>
              </a:ext>
            </a:extLst>
          </p:cNvPr>
          <p:cNvCxnSpPr>
            <a:cxnSpLocks/>
            <a:stCxn id="164" idx="1"/>
            <a:endCxn id="157" idx="0"/>
          </p:cNvCxnSpPr>
          <p:nvPr/>
        </p:nvCxnSpPr>
        <p:spPr>
          <a:xfrm flipH="1">
            <a:off x="5006665" y="1789766"/>
            <a:ext cx="1933500" cy="1390446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80">
            <a:extLst>
              <a:ext uri="{FF2B5EF4-FFF2-40B4-BE49-F238E27FC236}">
                <a16:creationId xmlns:a16="http://schemas.microsoft.com/office/drawing/2014/main" id="{BA17F312-41CE-411F-A84A-3199F0B4A2D6}"/>
              </a:ext>
            </a:extLst>
          </p:cNvPr>
          <p:cNvCxnSpPr>
            <a:cxnSpLocks/>
            <a:stCxn id="175" idx="1"/>
            <a:endCxn id="158" idx="0"/>
          </p:cNvCxnSpPr>
          <p:nvPr/>
        </p:nvCxnSpPr>
        <p:spPr>
          <a:xfrm flipH="1">
            <a:off x="5006665" y="2692912"/>
            <a:ext cx="1933500" cy="16215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D8A56D3-EB53-4F08-82A5-E14E137E24AC}"/>
              </a:ext>
            </a:extLst>
          </p:cNvPr>
          <p:cNvGrpSpPr/>
          <p:nvPr/>
        </p:nvGrpSpPr>
        <p:grpSpPr>
          <a:xfrm>
            <a:off x="88732" y="5465346"/>
            <a:ext cx="1924041" cy="1312026"/>
            <a:chOff x="5388545" y="5453695"/>
            <a:chExt cx="1924041" cy="1312026"/>
          </a:xfrm>
        </p:grpSpPr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4C907737-C184-48A6-A9DC-AC0EACE455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8545" y="5812192"/>
              <a:ext cx="555274" cy="3931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C0ED6CE1-9E29-417B-9A49-8D8611FC5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82" y="6028394"/>
              <a:ext cx="554400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80">
              <a:extLst>
                <a:ext uri="{FF2B5EF4-FFF2-40B4-BE49-F238E27FC236}">
                  <a16:creationId xmlns:a16="http://schemas.microsoft.com/office/drawing/2014/main" id="{E2F54189-38BD-4D02-9859-2D5F5872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82" y="6321345"/>
              <a:ext cx="554400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94BCFE9-06EB-402D-BC0E-3946E8C526B7}"/>
                </a:ext>
              </a:extLst>
            </p:cNvPr>
            <p:cNvCxnSpPr>
              <a:cxnSpLocks/>
            </p:cNvCxnSpPr>
            <p:nvPr/>
          </p:nvCxnSpPr>
          <p:spPr>
            <a:xfrm>
              <a:off x="5388982" y="5615414"/>
              <a:ext cx="5544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0860CB9-1C7A-49DD-A7CD-51FDE4B2643A}"/>
                </a:ext>
              </a:extLst>
            </p:cNvPr>
            <p:cNvSpPr txBox="1"/>
            <p:nvPr/>
          </p:nvSpPr>
          <p:spPr>
            <a:xfrm>
              <a:off x="5940152" y="5453695"/>
              <a:ext cx="1372434" cy="13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u="sng" dirty="0">
                  <a:solidFill>
                    <a:srgbClr val="FF0000"/>
                  </a:solidFill>
                </a:rPr>
                <a:t>사용자 입력</a:t>
              </a:r>
              <a:endParaRPr lang="en-US" altLang="ko-KR" sz="900" b="1" u="sng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b="1" u="sng" dirty="0">
                  <a:solidFill>
                    <a:srgbClr val="FFC000"/>
                  </a:solidFill>
                </a:rPr>
                <a:t>화면 이동</a:t>
              </a:r>
              <a:r>
                <a:rPr lang="en-US" altLang="ko-KR" sz="900" b="1" u="sng" dirty="0">
                  <a:solidFill>
                    <a:srgbClr val="FFC000"/>
                  </a:solidFill>
                </a:rPr>
                <a:t>/</a:t>
              </a:r>
              <a:r>
                <a:rPr lang="ko-KR" altLang="en-US" sz="900" b="1" u="sng" dirty="0">
                  <a:solidFill>
                    <a:srgbClr val="FFC000"/>
                  </a:solidFill>
                </a:rPr>
                <a:t>변경</a:t>
              </a:r>
              <a:endParaRPr lang="en-US" altLang="ko-KR" sz="900" b="1" u="sng" dirty="0">
                <a:solidFill>
                  <a:srgbClr val="FFC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b="1" u="sng" dirty="0">
                  <a:solidFill>
                    <a:srgbClr val="00B050"/>
                  </a:solidFill>
                </a:rPr>
                <a:t>Firebase</a:t>
              </a:r>
              <a:r>
                <a:rPr lang="ko-KR" altLang="en-US" sz="900" b="1" u="sng" dirty="0">
                  <a:solidFill>
                    <a:srgbClr val="00B050"/>
                  </a:solidFill>
                </a:rPr>
                <a:t> 연결</a:t>
              </a:r>
              <a:endParaRPr lang="en-US" altLang="ko-KR" sz="900" b="1" u="sng" dirty="0">
                <a:solidFill>
                  <a:srgbClr val="00B05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b="1" u="sng" dirty="0">
                  <a:solidFill>
                    <a:srgbClr val="0070C0"/>
                  </a:solidFill>
                </a:rPr>
                <a:t>HTTP</a:t>
              </a:r>
              <a:r>
                <a:rPr lang="ko-KR" altLang="en-US" sz="900" b="1" u="sng" dirty="0">
                  <a:solidFill>
                    <a:srgbClr val="0070C0"/>
                  </a:solidFill>
                </a:rPr>
                <a:t>프로토콜을</a:t>
              </a:r>
              <a:endParaRPr lang="en-US" altLang="ko-KR" sz="900" b="1" u="sng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b="1" u="sng" dirty="0">
                  <a:solidFill>
                    <a:srgbClr val="0070C0"/>
                  </a:solidFill>
                </a:rPr>
                <a:t>이용한 데이터 통신</a:t>
              </a:r>
              <a:endParaRPr lang="en-US" altLang="ko-KR" sz="900" b="1" u="sng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b="1" u="sng" dirty="0">
                  <a:solidFill>
                    <a:srgbClr val="CF17B9"/>
                  </a:solidFill>
                </a:rPr>
                <a:t>PC</a:t>
              </a:r>
              <a:r>
                <a:rPr lang="ko-KR" altLang="en-US" sz="900" b="1" u="sng" dirty="0">
                  <a:solidFill>
                    <a:srgbClr val="CF17B9"/>
                  </a:solidFill>
                </a:rPr>
                <a:t> 동작 흐름</a:t>
              </a:r>
            </a:p>
          </p:txBody>
        </p:sp>
        <p:cxnSp>
          <p:nvCxnSpPr>
            <p:cNvPr id="210" name="직선 화살표 연결선 180">
              <a:extLst>
                <a:ext uri="{FF2B5EF4-FFF2-40B4-BE49-F238E27FC236}">
                  <a16:creationId xmlns:a16="http://schemas.microsoft.com/office/drawing/2014/main" id="{D03381C1-EFEB-4550-8EFD-3E534B008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82" y="6645381"/>
              <a:ext cx="554400" cy="0"/>
            </a:xfrm>
            <a:prstGeom prst="straightConnector1">
              <a:avLst/>
            </a:prstGeom>
            <a:ln w="76200">
              <a:solidFill>
                <a:srgbClr val="CF17B9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401F112-4748-45C2-83FF-E13F29A0040E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시스템 구성도</a:t>
            </a:r>
            <a:endParaRPr lang="en-US" altLang="ko-KR" sz="3200" b="1" spc="-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84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A146BA1-32E2-4A22-91D1-27E680308DBF}"/>
              </a:ext>
            </a:extLst>
          </p:cNvPr>
          <p:cNvGrpSpPr/>
          <p:nvPr/>
        </p:nvGrpSpPr>
        <p:grpSpPr>
          <a:xfrm>
            <a:off x="575556" y="1016732"/>
            <a:ext cx="2880320" cy="5580620"/>
            <a:chOff x="919624" y="1497222"/>
            <a:chExt cx="2662349" cy="46584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BC0F90-7956-400C-B810-88453DE35766}"/>
                </a:ext>
              </a:extLst>
            </p:cNvPr>
            <p:cNvGrpSpPr/>
            <p:nvPr/>
          </p:nvGrpSpPr>
          <p:grpSpPr>
            <a:xfrm>
              <a:off x="919624" y="1497222"/>
              <a:ext cx="2662349" cy="4658466"/>
              <a:chOff x="1369588" y="1194807"/>
              <a:chExt cx="2662349" cy="465846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844F23-7E3F-4922-A728-3D13D8254EC1}"/>
                  </a:ext>
                </a:extLst>
              </p:cNvPr>
              <p:cNvSpPr/>
              <p:nvPr/>
            </p:nvSpPr>
            <p:spPr>
              <a:xfrm>
                <a:off x="1369588" y="1194807"/>
                <a:ext cx="2662349" cy="37882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shade val="50000"/>
                    <a:alpha val="98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">
                <a:extLst>
                  <a:ext uri="{FF2B5EF4-FFF2-40B4-BE49-F238E27FC236}">
                    <a16:creationId xmlns:a16="http://schemas.microsoft.com/office/drawing/2014/main" id="{052BD4A9-11AA-4AAB-A030-423C9D877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114" y="2139800"/>
                <a:ext cx="975951" cy="43687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Login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12" name="모서리가 둥근 직사각형 3">
                <a:extLst>
                  <a:ext uri="{FF2B5EF4-FFF2-40B4-BE49-F238E27FC236}">
                    <a16:creationId xmlns:a16="http://schemas.microsoft.com/office/drawing/2014/main" id="{741B65C5-F202-4032-B134-FE0DA97D0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114" y="4011338"/>
                <a:ext cx="975951" cy="48339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Main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13" name="모서리가 둥근 직사각형 3">
                <a:extLst>
                  <a:ext uri="{FF2B5EF4-FFF2-40B4-BE49-F238E27FC236}">
                    <a16:creationId xmlns:a16="http://schemas.microsoft.com/office/drawing/2014/main" id="{1224EB44-F1EF-4FD1-8808-EEA7D210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789" y="2112608"/>
                <a:ext cx="953051" cy="48339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Register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sp>
            <p:nvSpPr>
              <p:cNvPr id="14" name="모서리가 둥근 직사각형 3">
                <a:extLst>
                  <a:ext uri="{FF2B5EF4-FFF2-40B4-BE49-F238E27FC236}">
                    <a16:creationId xmlns:a16="http://schemas.microsoft.com/office/drawing/2014/main" id="{CAC8E471-4297-4040-8AA2-CD98428DC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114" y="1381615"/>
                <a:ext cx="975951" cy="46012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Splash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rPr>
                  <a:t>Class</a:t>
                </a:r>
              </a:p>
            </p:txBody>
          </p:sp>
          <p:sp>
            <p:nvSpPr>
              <p:cNvPr id="15" name="모서리가 둥근 직사각형 3">
                <a:extLst>
                  <a:ext uri="{FF2B5EF4-FFF2-40B4-BE49-F238E27FC236}">
                    <a16:creationId xmlns:a16="http://schemas.microsoft.com/office/drawing/2014/main" id="{47718C0F-696E-4373-A2BA-208FB557E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789" y="4007225"/>
                <a:ext cx="953051" cy="48339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FF">
                      <a:shade val="51000"/>
                      <a:satMod val="130000"/>
                    </a:srgbClr>
                  </a:gs>
                  <a:gs pos="80000">
                    <a:srgbClr val="FFFFFF">
                      <a:shade val="93000"/>
                      <a:satMod val="130000"/>
                    </a:srgbClr>
                  </a:gs>
                  <a:gs pos="100000">
                    <a:srgbClr val="FFFFFF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lIns="0" rIns="0" anchor="ctr"/>
              <a:lstStyle>
                <a:lvl1pPr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1pPr>
                <a:lvl2pPr marL="742950" indent="-28575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2pPr>
                <a:lvl3pPr marL="11430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3pPr>
                <a:lvl4pPr marL="16002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4pPr>
                <a:lvl5pPr marL="2057400" indent="-228600"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2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Sampling</a:t>
                </a: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1200" kern="0" dirty="0">
                    <a:solidFill>
                      <a:srgbClr val="000000"/>
                    </a:solidFill>
                  </a:rPr>
                  <a:t>Class</a:t>
                </a:r>
                <a:endPara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1BD7C74-33DE-4B5B-81FB-6303E99D1609}"/>
                  </a:ext>
                </a:extLst>
              </p:cNvPr>
              <p:cNvCxnSpPr>
                <a:cxnSpLocks/>
                <a:stCxn id="14" idx="2"/>
                <a:endCxn id="11" idx="0"/>
              </p:cNvCxnSpPr>
              <p:nvPr/>
            </p:nvCxnSpPr>
            <p:spPr>
              <a:xfrm>
                <a:off x="3484090" y="1841738"/>
                <a:ext cx="0" cy="29806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1119EFCC-520E-479D-8049-54DAFD4857FE}"/>
                  </a:ext>
                </a:extLst>
              </p:cNvPr>
              <p:cNvCxnSpPr>
                <a:cxnSpLocks/>
                <a:stCxn id="12" idx="2"/>
                <a:endCxn id="19" idx="0"/>
              </p:cNvCxnSpPr>
              <p:nvPr/>
            </p:nvCxnSpPr>
            <p:spPr>
              <a:xfrm flipH="1">
                <a:off x="3476684" y="4494737"/>
                <a:ext cx="7406" cy="848055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10439BD-5BEF-4B5E-AD4A-854F31A9CCCB}"/>
                  </a:ext>
                </a:extLst>
              </p:cNvPr>
              <p:cNvSpPr/>
              <p:nvPr/>
            </p:nvSpPr>
            <p:spPr>
              <a:xfrm>
                <a:off x="3005740" y="5342792"/>
                <a:ext cx="941887" cy="510481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음성</a:t>
                </a:r>
                <a:endParaRPr lang="en-US" altLang="ko-KR" sz="1600" dirty="0"/>
              </a:p>
              <a:p>
                <a:pPr algn="ctr"/>
                <a:r>
                  <a:rPr lang="ko-KR" altLang="en-US" sz="1600" dirty="0"/>
                  <a:t>출력</a:t>
                </a: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97A2E78B-0FB6-4F4F-9508-8E1B1953617C}"/>
                  </a:ext>
                </a:extLst>
              </p:cNvPr>
              <p:cNvCxnSpPr>
                <a:cxnSpLocks/>
                <a:stCxn id="12" idx="1"/>
                <a:endCxn id="15" idx="3"/>
              </p:cNvCxnSpPr>
              <p:nvPr/>
            </p:nvCxnSpPr>
            <p:spPr>
              <a:xfrm flipH="1" flipV="1">
                <a:off x="2440840" y="4248925"/>
                <a:ext cx="555274" cy="411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554F5D2-2E28-438D-B590-0C92E22E5324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3484090" y="2576678"/>
                <a:ext cx="0" cy="143466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8A1CDE1-98E7-4EA9-AB98-DF70F8B43021}"/>
                  </a:ext>
                </a:extLst>
              </p:cNvPr>
              <p:cNvCxnSpPr>
                <a:cxnSpLocks/>
                <a:stCxn id="11" idx="1"/>
                <a:endCxn id="13" idx="3"/>
              </p:cNvCxnSpPr>
              <p:nvPr/>
            </p:nvCxnSpPr>
            <p:spPr>
              <a:xfrm flipH="1" flipV="1">
                <a:off x="2440840" y="2354308"/>
                <a:ext cx="555274" cy="3931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91125BA-FE46-4BEF-BE40-66E704CE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081" y="3309681"/>
              <a:ext cx="1120723" cy="565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kern="0" dirty="0" err="1">
                  <a:solidFill>
                    <a:srgbClr val="000000"/>
                  </a:solidFill>
                </a:rPr>
                <a:t>FireBase</a:t>
              </a:r>
              <a:endParaRPr lang="en-US" altLang="ko-KR" sz="1200" kern="0" dirty="0">
                <a:solidFill>
                  <a:srgbClr val="000000"/>
                </a:solidFill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class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5A0D8A5-622F-4934-B592-2EA9846F1B26}"/>
                </a:ext>
              </a:extLst>
            </p:cNvPr>
            <p:cNvCxnSpPr>
              <a:cxnSpLocks/>
              <a:stCxn id="4" idx="0"/>
              <a:endCxn id="13" idx="2"/>
            </p:cNvCxnSpPr>
            <p:nvPr/>
          </p:nvCxnSpPr>
          <p:spPr>
            <a:xfrm flipH="1" flipV="1">
              <a:off x="1514351" y="2898422"/>
              <a:ext cx="733092" cy="41125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0AAA376-1F68-496A-96F1-AFB4229BBE1C}"/>
                </a:ext>
              </a:extLst>
            </p:cNvPr>
            <p:cNvCxnSpPr>
              <a:cxnSpLocks/>
              <a:stCxn id="4" idx="0"/>
              <a:endCxn id="11" idx="2"/>
            </p:cNvCxnSpPr>
            <p:nvPr/>
          </p:nvCxnSpPr>
          <p:spPr>
            <a:xfrm flipV="1">
              <a:off x="2247443" y="2879093"/>
              <a:ext cx="786683" cy="43058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D784E8A-5E52-4F7C-8F69-7B4FF41D5413}"/>
                </a:ext>
              </a:extLst>
            </p:cNvPr>
            <p:cNvCxnSpPr>
              <a:cxnSpLocks/>
              <a:stCxn id="15" idx="0"/>
              <a:endCxn id="4" idx="2"/>
            </p:cNvCxnSpPr>
            <p:nvPr/>
          </p:nvCxnSpPr>
          <p:spPr>
            <a:xfrm flipV="1">
              <a:off x="1514351" y="3874789"/>
              <a:ext cx="733092" cy="43485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3D3F09A-CE49-47E0-BB27-78317B00B526}"/>
                </a:ext>
              </a:extLst>
            </p:cNvPr>
            <p:cNvCxnSpPr>
              <a:cxnSpLocks/>
              <a:stCxn id="12" idx="0"/>
              <a:endCxn id="4" idx="2"/>
            </p:cNvCxnSpPr>
            <p:nvPr/>
          </p:nvCxnSpPr>
          <p:spPr>
            <a:xfrm flipH="1" flipV="1">
              <a:off x="2247443" y="3874789"/>
              <a:ext cx="786683" cy="43896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122">
              <a:extLst>
                <a:ext uri="{FF2B5EF4-FFF2-40B4-BE49-F238E27FC236}">
                  <a16:creationId xmlns:a16="http://schemas.microsoft.com/office/drawing/2014/main" id="{12D72544-F2CF-4730-9484-4DB735C7A91E}"/>
                </a:ext>
              </a:extLst>
            </p:cNvPr>
            <p:cNvCxnSpPr>
              <a:cxnSpLocks/>
              <a:stCxn id="4" idx="1"/>
              <a:endCxn id="14" idx="0"/>
            </p:cNvCxnSpPr>
            <p:nvPr/>
          </p:nvCxnSpPr>
          <p:spPr>
            <a:xfrm rot="10800000" flipH="1">
              <a:off x="1687080" y="1684031"/>
              <a:ext cx="1347045" cy="1908205"/>
            </a:xfrm>
            <a:prstGeom prst="curvedConnector4">
              <a:avLst>
                <a:gd name="adj1" fmla="val -53174"/>
                <a:gd name="adj2" fmla="val 106960"/>
              </a:avLst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16544AD-E2BB-46D3-BF35-68D7A56D29E9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latin typeface="+mn-ea"/>
              </a:rPr>
              <a:t>모듈 상세 설계 </a:t>
            </a:r>
            <a:r>
              <a:rPr lang="en-US" altLang="ko-KR" sz="3200" b="1" spc="-50" dirty="0">
                <a:latin typeface="+mn-ea"/>
              </a:rPr>
              <a:t>–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4C90E-AF33-4103-9273-3C3D973DF14F}"/>
              </a:ext>
            </a:extLst>
          </p:cNvPr>
          <p:cNvSpPr txBox="1"/>
          <p:nvPr/>
        </p:nvSpPr>
        <p:spPr>
          <a:xfrm>
            <a:off x="3634610" y="103992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Splash class</a:t>
            </a:r>
            <a:r>
              <a:rPr lang="ko-KR" altLang="en-US" dirty="0"/>
              <a:t>는 </a:t>
            </a:r>
            <a:r>
              <a:rPr lang="en-US" altLang="ko-KR" dirty="0"/>
              <a:t>remote config</a:t>
            </a:r>
            <a:r>
              <a:rPr lang="ko-KR" altLang="en-US" dirty="0"/>
              <a:t>에서 넘겨주는 플래그를 확인하고 앱을 제어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685812-BCB7-46A5-AA72-41C6152E5519}"/>
              </a:ext>
            </a:extLst>
          </p:cNvPr>
          <p:cNvSpPr txBox="1"/>
          <p:nvPr/>
        </p:nvSpPr>
        <p:spPr>
          <a:xfrm>
            <a:off x="3634610" y="264873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Login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  <a:r>
              <a:rPr lang="ko-KR" altLang="en-US" dirty="0"/>
              <a:t>는 등록된 계정을 확인하고 서버로부터 사용자의 정보를 받음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702DA-9126-4F08-AFD9-C91B5404BAFF}"/>
              </a:ext>
            </a:extLst>
          </p:cNvPr>
          <p:cNvSpPr txBox="1"/>
          <p:nvPr/>
        </p:nvSpPr>
        <p:spPr>
          <a:xfrm>
            <a:off x="3634610" y="184433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  <a:r>
              <a:rPr lang="ko-KR" altLang="en-US" dirty="0"/>
              <a:t>는 개인화를 위해 서버에 정보를 등록 함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3D68D-A9FC-453C-A680-17931A6765C7}"/>
              </a:ext>
            </a:extLst>
          </p:cNvPr>
          <p:cNvSpPr txBox="1"/>
          <p:nvPr/>
        </p:nvSpPr>
        <p:spPr>
          <a:xfrm>
            <a:off x="3634610" y="345314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Sampling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  <a:r>
              <a:rPr lang="ko-KR" altLang="en-US" dirty="0"/>
              <a:t>는 </a:t>
            </a:r>
            <a:r>
              <a:rPr lang="ko-KR" altLang="en-US" dirty="0" err="1"/>
              <a:t>딥러닝에</a:t>
            </a:r>
            <a:r>
              <a:rPr lang="ko-KR" altLang="en-US" dirty="0"/>
              <a:t> 사용될 개인 음성 데이터를 입력 받고 서버에 전달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D6B20-2C33-4875-BFF7-4583BEFAB7EC}"/>
              </a:ext>
            </a:extLst>
          </p:cNvPr>
          <p:cNvSpPr txBox="1"/>
          <p:nvPr/>
        </p:nvSpPr>
        <p:spPr>
          <a:xfrm>
            <a:off x="3634610" y="4257548"/>
            <a:ext cx="500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Main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  <a:r>
              <a:rPr lang="ko-KR" altLang="en-US" dirty="0"/>
              <a:t>는 음성을 입력 받아 </a:t>
            </a:r>
            <a:r>
              <a:rPr lang="en-US" altLang="ko-KR" dirty="0"/>
              <a:t>Sampling </a:t>
            </a:r>
            <a:r>
              <a:rPr lang="ko-KR" altLang="en-US" dirty="0"/>
              <a:t>단계에서 학습시킨 개인화 모델에 넘겨주고 결과값을 받음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A9F60-EB4A-413F-BBC7-989DDA2106F3}"/>
              </a:ext>
            </a:extLst>
          </p:cNvPr>
          <p:cNvSpPr txBox="1"/>
          <p:nvPr/>
        </p:nvSpPr>
        <p:spPr>
          <a:xfrm>
            <a:off x="3634610" y="533895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FireBase</a:t>
            </a:r>
            <a:r>
              <a:rPr lang="en-US" altLang="ko-KR" b="1" dirty="0"/>
              <a:t> Class</a:t>
            </a:r>
            <a:r>
              <a:rPr lang="ko-KR" altLang="en-US" dirty="0"/>
              <a:t>는 서버와 통신하기 위한 </a:t>
            </a:r>
            <a:endParaRPr lang="en-US" altLang="ko-KR" dirty="0"/>
          </a:p>
          <a:p>
            <a:r>
              <a:rPr lang="ko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2324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7AABF-E322-447D-8E12-D385ECF23E1A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err="1">
                <a:latin typeface="+mn-ea"/>
              </a:rPr>
              <a:t>RegisterClass</a:t>
            </a:r>
            <a:r>
              <a:rPr lang="en-US" altLang="ko-KR" sz="3200" b="1" spc="-50" dirty="0">
                <a:latin typeface="+mn-ea"/>
              </a:rPr>
              <a:t> –</a:t>
            </a:r>
            <a:r>
              <a:rPr lang="ko-KR" altLang="en-US" sz="3200" b="1" spc="-50" dirty="0">
                <a:latin typeface="+mn-ea"/>
              </a:rPr>
              <a:t>개인 모델 초기화</a:t>
            </a:r>
            <a:endParaRPr lang="en-US" altLang="ko-KR" sz="3200" b="1" spc="-5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0C3EE8-6555-4191-9F84-39C58731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7704348" cy="33490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94E5D7-B5B3-45B1-A6DF-DD1E2147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825044"/>
            <a:ext cx="2710257" cy="2550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E0EDF-8D50-4622-A3AD-7EEAEF293CA7}"/>
              </a:ext>
            </a:extLst>
          </p:cNvPr>
          <p:cNvSpPr txBox="1"/>
          <p:nvPr/>
        </p:nvSpPr>
        <p:spPr>
          <a:xfrm>
            <a:off x="-6" y="4777079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• </a:t>
            </a:r>
            <a:r>
              <a:rPr kumimoji="1" lang="ko-KR" altLang="en-US" dirty="0"/>
              <a:t>사용자가 계정을 만들면 데이터베이스에 사용자의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</a:t>
            </a:r>
            <a:r>
              <a:rPr kumimoji="1" lang="ko-KR" altLang="en-US" dirty="0"/>
              <a:t>레코드를 만들고 초기화 시킨다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7342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F7054-D533-4053-B99A-4E82B07456E0}"/>
              </a:ext>
            </a:extLst>
          </p:cNvPr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err="1">
                <a:latin typeface="+mn-ea"/>
              </a:rPr>
              <a:t>LoginClass</a:t>
            </a:r>
            <a:r>
              <a:rPr lang="en-US" altLang="ko-KR" sz="3200" b="1" spc="-50" dirty="0">
                <a:latin typeface="+mn-ea"/>
              </a:rPr>
              <a:t> – </a:t>
            </a:r>
            <a:r>
              <a:rPr lang="en-US" altLang="ko-KR" sz="3200" b="1" spc="-50" dirty="0" err="1">
                <a:latin typeface="+mn-ea"/>
              </a:rPr>
              <a:t>recordCheck</a:t>
            </a:r>
            <a:endParaRPr lang="en-US" altLang="ko-KR" sz="3200" b="1" spc="-5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B161D4-7AA7-4121-9B63-8AA7DEFCB7E5}"/>
              </a:ext>
            </a:extLst>
          </p:cNvPr>
          <p:cNvGrpSpPr/>
          <p:nvPr/>
        </p:nvGrpSpPr>
        <p:grpSpPr>
          <a:xfrm>
            <a:off x="1439652" y="980728"/>
            <a:ext cx="6482860" cy="5126389"/>
            <a:chOff x="-6" y="809896"/>
            <a:chExt cx="6482860" cy="51263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AEE3D8-07BB-4816-AFD3-6D9CC614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" y="809896"/>
              <a:ext cx="6480218" cy="512638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7F480D-74DA-4F92-B64F-021720D59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302" b="6591"/>
            <a:stretch/>
          </p:blipFill>
          <p:spPr>
            <a:xfrm>
              <a:off x="2636" y="1359430"/>
              <a:ext cx="6480218" cy="17068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C699991-56DD-45AB-896B-5C9F6D0498EB}"/>
              </a:ext>
            </a:extLst>
          </p:cNvPr>
          <p:cNvSpPr txBox="1"/>
          <p:nvPr/>
        </p:nvSpPr>
        <p:spPr>
          <a:xfrm>
            <a:off x="1151620" y="6021288"/>
            <a:ext cx="84609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• </a:t>
            </a:r>
            <a:r>
              <a:rPr kumimoji="1" lang="ko-KR" altLang="en-US" dirty="0"/>
              <a:t>사용자가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음성 녹음을 모두 마치고 개인용 모델을 생성하여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</a:t>
            </a:r>
            <a:r>
              <a:rPr kumimoji="1" lang="ko-KR" altLang="en-US" dirty="0"/>
              <a:t>사용할 준비가 완료 되었는지 확인하는 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5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749</Words>
  <Application>Microsoft Office PowerPoint</Application>
  <PresentationFormat>화면 슬라이드 쇼(4:3)</PresentationFormat>
  <Paragraphs>217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맑은 고딕</vt:lpstr>
      <vt:lpstr>Arial</vt:lpstr>
      <vt:lpstr>Bauhaus 93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YunKi Hyeon</dc:creator>
  <cp:lastModifiedBy>홍 주영</cp:lastModifiedBy>
  <cp:revision>127</cp:revision>
  <dcterms:created xsi:type="dcterms:W3CDTF">2018-12-13T08:09:07Z</dcterms:created>
  <dcterms:modified xsi:type="dcterms:W3CDTF">2020-01-30T01:44:25Z</dcterms:modified>
</cp:coreProperties>
</file>