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56" r:id="rId2"/>
    <p:sldId id="257" r:id="rId3"/>
    <p:sldId id="289" r:id="rId4"/>
    <p:sldId id="290" r:id="rId5"/>
    <p:sldId id="258" r:id="rId6"/>
    <p:sldId id="259" r:id="rId7"/>
    <p:sldId id="260" r:id="rId8"/>
    <p:sldId id="261" r:id="rId9"/>
    <p:sldId id="262" r:id="rId10"/>
    <p:sldId id="294" r:id="rId11"/>
    <p:sldId id="281" r:id="rId12"/>
    <p:sldId id="283" r:id="rId13"/>
    <p:sldId id="288" r:id="rId14"/>
    <p:sldId id="285" r:id="rId15"/>
    <p:sldId id="297" r:id="rId16"/>
    <p:sldId id="286" r:id="rId17"/>
    <p:sldId id="280" r:id="rId18"/>
    <p:sldId id="319" r:id="rId19"/>
    <p:sldId id="299" r:id="rId20"/>
    <p:sldId id="300" r:id="rId21"/>
    <p:sldId id="314" r:id="rId22"/>
    <p:sldId id="318" r:id="rId23"/>
    <p:sldId id="316" r:id="rId24"/>
    <p:sldId id="317" r:id="rId25"/>
    <p:sldId id="312" r:id="rId26"/>
    <p:sldId id="313" r:id="rId27"/>
    <p:sldId id="310" r:id="rId28"/>
    <p:sldId id="308" r:id="rId29"/>
    <p:sldId id="315" r:id="rId30"/>
    <p:sldId id="293" r:id="rId31"/>
    <p:sldId id="295" r:id="rId32"/>
    <p:sldId id="296" r:id="rId33"/>
    <p:sldId id="269" r:id="rId34"/>
    <p:sldId id="270" r:id="rId35"/>
    <p:sldId id="271" r:id="rId36"/>
    <p:sldId id="298" r:id="rId37"/>
    <p:sldId id="27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/>
    <p:restoredTop sz="99636" autoAdjust="0"/>
  </p:normalViewPr>
  <p:slideViewPr>
    <p:cSldViewPr snapToGrid="0">
      <p:cViewPr varScale="1">
        <p:scale>
          <a:sx n="77" d="100"/>
          <a:sy n="77" d="100"/>
        </p:scale>
        <p:origin x="102" y="90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2020-01-30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2020-01-30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2020-01-30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rgbClr val="1C47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06D52C71-3B52-4F0D-9491-F3C07D3CFC92}" type="datetime1">
              <a:rPr lang="ko-KR" altLang="en-US"/>
              <a:pPr lvl="0">
                <a:defRPr lang="ko-KR" altLang="en-US"/>
              </a:pPr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F389582F-FE53-4125-A938-2AE203D349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puS4-04/cubism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bpia.co.kr/Journal/PDFViewNew?id=NODE06597518&amp;prevPathCode" TargetMode="External"/><Relationship Id="rId3" Type="http://schemas.openxmlformats.org/officeDocument/2006/relationships/hyperlink" Target="http://www.dbpia.co.kr/Journal/ArticleDetail/NODE00949046" TargetMode="External"/><Relationship Id="rId7" Type="http://schemas.openxmlformats.org/officeDocument/2006/relationships/hyperlink" Target="http://www.dbpia.co.kr/Journal/PDFViewNew?id=NODE07237674&amp;prevPathCode" TargetMode="External"/><Relationship Id="rId2" Type="http://schemas.openxmlformats.org/officeDocument/2006/relationships/hyperlink" Target="https://www.sciencetimes.co.kr/?news=%EC%8B%9C%EA%B0%81%EC%9E%A5%EC%95%A0-%EB%B6%88%ED%8E%B8-%EB%8D%9C%EC%96%B4%EC%A4%84-%EA%B3%BC%ED%95%99%EA%B8%B0%EC%88%A0%EC%9D%8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-asr.org/upload/pdf/asr-8-1-1.pdf" TargetMode="External"/><Relationship Id="rId5" Type="http://schemas.openxmlformats.org/officeDocument/2006/relationships/hyperlink" Target="http://legacy.www.hani.co.kr/section-005006001/2003/08/005006001200308031523128.html" TargetMode="External"/><Relationship Id="rId4" Type="http://schemas.openxmlformats.org/officeDocument/2006/relationships/hyperlink" Target="http://www.ksse.or.kr/data/2016/04-2016.pdf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2446" y="163285"/>
            <a:ext cx="11867106" cy="6531430"/>
            <a:chOff x="162446" y="163285"/>
            <a:chExt cx="11867106" cy="6531430"/>
          </a:xfrm>
        </p:grpSpPr>
        <p:grpSp>
          <p:nvGrpSpPr>
            <p:cNvPr id="6" name="그룹 5"/>
            <p:cNvGrpSpPr/>
            <p:nvPr/>
          </p:nvGrpSpPr>
          <p:grpSpPr>
            <a:xfrm>
              <a:off x="162446" y="163285"/>
              <a:ext cx="11867106" cy="6531430"/>
              <a:chOff x="162446" y="163285"/>
              <a:chExt cx="11867106" cy="653143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62449" y="163286"/>
                <a:ext cx="11867103" cy="65314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62446" y="2105561"/>
                <a:ext cx="11420094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4000" b="1" dirty="0">
                    <a:solidFill>
                      <a:srgbClr val="1F4E79"/>
                    </a:solidFill>
                    <a:latin typeface="HY견고딕"/>
                    <a:ea typeface="HY견고딕"/>
                  </a:rPr>
                  <a:t>시각 장애인을 위한 기억력 훈련 </a:t>
                </a:r>
              </a:p>
              <a:p>
                <a:pPr algn="ctr">
                  <a:defRPr lang="ko-KR" altLang="en-US"/>
                </a:pPr>
                <a:r>
                  <a:rPr lang="ko-KR" altLang="en-US" sz="4000" b="1" dirty="0">
                    <a:solidFill>
                      <a:srgbClr val="1F4E79"/>
                    </a:solidFill>
                    <a:latin typeface="HY견고딕"/>
                    <a:ea typeface="HY견고딕"/>
                  </a:rPr>
                  <a:t>진동장난감</a:t>
                </a: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flipH="1">
                <a:off x="162446" y="5428528"/>
                <a:ext cx="11867103" cy="1245888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flipH="1">
                <a:off x="6886936" y="4132162"/>
                <a:ext cx="5142611" cy="2542253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 rot="10800000">
                <a:off x="162447" y="163285"/>
                <a:ext cx="11867103" cy="1727920"/>
                <a:chOff x="162447" y="2577829"/>
                <a:chExt cx="11867103" cy="1727920"/>
              </a:xfrm>
            </p:grpSpPr>
            <p:sp>
              <p:nvSpPr>
                <p:cNvPr id="14" name="직각 삼각형 13"/>
                <p:cNvSpPr/>
                <p:nvPr/>
              </p:nvSpPr>
              <p:spPr>
                <a:xfrm flipH="1">
                  <a:off x="162447" y="3326078"/>
                  <a:ext cx="11867103" cy="979671"/>
                </a:xfrm>
                <a:prstGeom prst="rtTriangle">
                  <a:avLst/>
                </a:prstGeom>
                <a:solidFill>
                  <a:srgbClr val="1F4E79">
                    <a:alpha val="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15" name="직각 삼각형 14"/>
                <p:cNvSpPr/>
                <p:nvPr/>
              </p:nvSpPr>
              <p:spPr>
                <a:xfrm flipH="1">
                  <a:off x="6967958" y="2577829"/>
                  <a:ext cx="5061591" cy="1727919"/>
                </a:xfrm>
                <a:prstGeom prst="rtTriangle">
                  <a:avLst/>
                </a:prstGeom>
                <a:solidFill>
                  <a:srgbClr val="1F4E79">
                    <a:alpha val="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</p:grpSp>
          <p:sp>
            <p:nvSpPr>
              <p:cNvPr id="18" name="직각 삼각형 17"/>
              <p:cNvSpPr/>
              <p:nvPr/>
            </p:nvSpPr>
            <p:spPr>
              <a:xfrm rot="10800000" flipH="1" flipV="1">
                <a:off x="162447" y="5995686"/>
                <a:ext cx="11867103" cy="678728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276817" y="3932106"/>
                <a:ext cx="1191352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2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HY견고딕"/>
                    <a:ea typeface="HY견고딕"/>
                  </a:rPr>
                  <a:t>설계문서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528791" y="5403288"/>
                <a:ext cx="1973617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6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HY견고딕"/>
                    <a:ea typeface="HY견고딕"/>
                  </a:rPr>
                  <a:t>강</a:t>
                </a:r>
                <a:r>
                  <a:rPr lang="en-US" altLang="ko-KR" sz="16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HY견고딕"/>
                    <a:ea typeface="HY견고딕"/>
                  </a:rPr>
                  <a:t>00</a:t>
                </a:r>
                <a:r>
                  <a:rPr lang="ko-KR" altLang="en-US" sz="16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HY견고딕"/>
                    <a:ea typeface="HY견고딕"/>
                  </a:rPr>
                  <a:t> </a:t>
                </a:r>
                <a:r>
                  <a:rPr lang="en-US" altLang="ko-KR" sz="16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HY견고딕"/>
                    <a:ea typeface="HY견고딕"/>
                  </a:rPr>
                  <a:t>2017156000</a:t>
                </a:r>
                <a:endPara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견고딕"/>
                  <a:ea typeface="HY견고딕"/>
                </a:endParaRPr>
              </a:p>
              <a:p>
                <a:pPr algn="ctr">
                  <a:defRPr lang="ko-KR" altLang="en-US"/>
                </a:pPr>
                <a:r>
                  <a:rPr lang="ko-KR" altLang="en-US" sz="16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HY견고딕"/>
                    <a:ea typeface="HY견고딕"/>
                  </a:rPr>
                  <a:t>노</a:t>
                </a:r>
                <a:r>
                  <a:rPr lang="en-US" altLang="ko-KR" sz="16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HY견고딕"/>
                    <a:ea typeface="HY견고딕"/>
                  </a:rPr>
                  <a:t>00</a:t>
                </a:r>
                <a:r>
                  <a:rPr lang="ko-KR" altLang="en-US" sz="16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HY견고딕"/>
                    <a:ea typeface="HY견고딕"/>
                  </a:rPr>
                  <a:t> </a:t>
                </a:r>
                <a:r>
                  <a:rPr lang="en-US" altLang="ko-KR" sz="16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HY견고딕"/>
                    <a:ea typeface="HY견고딕"/>
                  </a:rPr>
                  <a:t>2017156000</a:t>
                </a:r>
                <a:endPara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견고딕"/>
                  <a:ea typeface="HY견고딕"/>
                </a:endParaRPr>
              </a:p>
              <a:p>
                <a:pPr algn="ctr">
                  <a:defRPr lang="ko-KR" altLang="en-US"/>
                </a:pPr>
                <a:r>
                  <a:rPr lang="ko-KR" altLang="en-US" sz="16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HY견고딕"/>
                    <a:ea typeface="HY견고딕"/>
                  </a:rPr>
                  <a:t>이</a:t>
                </a:r>
                <a:r>
                  <a:rPr lang="en-US" altLang="ko-KR" sz="16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HY견고딕"/>
                    <a:ea typeface="HY견고딕"/>
                  </a:rPr>
                  <a:t>00</a:t>
                </a:r>
                <a:r>
                  <a:rPr lang="ko-KR" altLang="en-US" sz="16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HY견고딕"/>
                    <a:ea typeface="HY견고딕"/>
                  </a:rPr>
                  <a:t> </a:t>
                </a:r>
                <a:r>
                  <a:rPr lang="en-US" altLang="ko-KR" sz="16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HY견고딕"/>
                    <a:ea typeface="HY견고딕"/>
                  </a:rPr>
                  <a:t>2015156000</a:t>
                </a:r>
                <a:endParaRPr lang="ko-KR" altLang="en-US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견고딕"/>
                  <a:ea typeface="HY견고딕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206424" y="3446483"/>
              <a:ext cx="97791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견고딕"/>
                  <a:ea typeface="HY견고딕"/>
                </a:rPr>
                <a:t>Memory development toy, using touch and hearing without sight</a:t>
              </a:r>
              <a:endPara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/>
                <a:ea typeface="HY견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2447" y="157013"/>
            <a:ext cx="11867106" cy="6541500"/>
            <a:chOff x="162446" y="163285"/>
            <a:chExt cx="11867106" cy="6531430"/>
          </a:xfrm>
        </p:grpSpPr>
        <p:sp>
          <p:nvSpPr>
            <p:cNvPr id="4" name="직사각형 3"/>
            <p:cNvSpPr/>
            <p:nvPr/>
          </p:nvSpPr>
          <p:spPr>
            <a:xfrm>
              <a:off x="162449" y="163286"/>
              <a:ext cx="11867103" cy="6531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14" name="직각 삼각형 13"/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8" name="직각 삼각형 17"/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51062" y="292428"/>
              <a:ext cx="3159839" cy="590813"/>
              <a:chOff x="2214586" y="752980"/>
              <a:chExt cx="3159839" cy="59081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214586" y="882128"/>
                <a:ext cx="31598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sz="2400" dirty="0">
                    <a:solidFill>
                      <a:srgbClr val="1F4E79"/>
                    </a:solidFill>
                    <a:latin typeface="HY견고딕"/>
                    <a:ea typeface="HY견고딕"/>
                  </a:rPr>
                  <a:t>시스템 수행 시나리오</a:t>
                </a: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227748" y="752980"/>
                <a:ext cx="757451" cy="276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200" dirty="0">
                    <a:ln w="9525">
                      <a:solidFill>
                        <a:srgbClr val="1F4E79">
                          <a:alpha val="50000"/>
                        </a:srgbClr>
                      </a:solidFill>
                    </a:ln>
                    <a:solidFill>
                      <a:srgbClr val="1F4E7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조선일보명조"/>
                  </a:rPr>
                  <a:t>PART 04</a:t>
                </a:r>
                <a:endParaRPr lang="ko-KR" altLang="en-US" sz="1200" dirty="0">
                  <a:ln w="9525"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조선일보명조"/>
                </a:endParaRPr>
              </a:p>
            </p:txBody>
          </p:sp>
        </p:grpSp>
      </p:grpSp>
      <p:grpSp>
        <p:nvGrpSpPr>
          <p:cNvPr id="81" name="그룹 80"/>
          <p:cNvGrpSpPr/>
          <p:nvPr/>
        </p:nvGrpSpPr>
        <p:grpSpPr>
          <a:xfrm>
            <a:off x="598575" y="2548476"/>
            <a:ext cx="3549355" cy="1850480"/>
            <a:chOff x="550129" y="1135482"/>
            <a:chExt cx="4574138" cy="2434466"/>
          </a:xfrm>
        </p:grpSpPr>
        <p:grpSp>
          <p:nvGrpSpPr>
            <p:cNvPr id="50" name="그룹 49"/>
            <p:cNvGrpSpPr/>
            <p:nvPr/>
          </p:nvGrpSpPr>
          <p:grpSpPr>
            <a:xfrm>
              <a:off x="550129" y="1135482"/>
              <a:ext cx="3732679" cy="2434466"/>
              <a:chOff x="610916" y="2176402"/>
              <a:chExt cx="3732679" cy="2434466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610916" y="2176402"/>
                <a:ext cx="3732679" cy="2434466"/>
                <a:chOff x="1491359" y="1617854"/>
                <a:chExt cx="3732679" cy="2434466"/>
              </a:xfrm>
            </p:grpSpPr>
            <p:pic>
              <p:nvPicPr>
                <p:cNvPr id="8" name="그림 7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491359" y="1683282"/>
                  <a:ext cx="3732679" cy="2369038"/>
                </a:xfrm>
                <a:prstGeom prst="rect">
                  <a:avLst/>
                </a:prstGeom>
              </p:spPr>
            </p:pic>
            <p:sp>
              <p:nvSpPr>
                <p:cNvPr id="39" name="TextBox 38"/>
                <p:cNvSpPr txBox="1"/>
                <p:nvPr/>
              </p:nvSpPr>
              <p:spPr>
                <a:xfrm>
                  <a:off x="2940505" y="1617854"/>
                  <a:ext cx="867300" cy="41805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 lang="ko-KR" altLang="en-US"/>
                  </a:pPr>
                  <a:r>
                    <a:rPr lang="ko-KR" altLang="en-US" sz="1500" b="1" dirty="0">
                      <a:solidFill>
                        <a:srgbClr val="002060"/>
                      </a:solidFill>
                      <a:latin typeface="HY견고딕"/>
                      <a:ea typeface="HY견고딕"/>
                    </a:rPr>
                    <a:t>정면</a:t>
                  </a:r>
                  <a:endParaRPr lang="ko-KR" altLang="en-US" sz="1500" b="1" dirty="0">
                    <a:solidFill>
                      <a:srgbClr val="FF0000"/>
                    </a:solidFill>
                    <a:latin typeface="HY견고딕"/>
                    <a:ea typeface="HY견고딕"/>
                  </a:endParaRPr>
                </a:p>
              </p:txBody>
            </p:sp>
          </p:grpSp>
          <p:sp>
            <p:nvSpPr>
              <p:cNvPr id="43" name="타원 42"/>
              <p:cNvSpPr/>
              <p:nvPr/>
            </p:nvSpPr>
            <p:spPr>
              <a:xfrm>
                <a:off x="2302151" y="2753814"/>
                <a:ext cx="383148" cy="1037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3582848" y="2169950"/>
              <a:ext cx="1541419" cy="425151"/>
            </a:xfrm>
            <a:prstGeom prst="rect">
              <a:avLst/>
            </a:prstGeom>
            <a:noFill/>
            <a:ln w="28575">
              <a:solidFill>
                <a:srgbClr val="1C476E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500" b="1" dirty="0">
                  <a:solidFill>
                    <a:srgbClr val="002060"/>
                  </a:solidFill>
                  <a:latin typeface="HY견고딕"/>
                  <a:ea typeface="HY견고딕"/>
                </a:rPr>
                <a:t>OTA </a:t>
              </a:r>
              <a:r>
                <a:rPr lang="ko-KR" altLang="en-US" sz="1500" b="1" dirty="0">
                  <a:solidFill>
                    <a:srgbClr val="002060"/>
                  </a:solidFill>
                  <a:latin typeface="HY견고딕"/>
                  <a:ea typeface="HY견고딕"/>
                </a:rPr>
                <a:t>선택</a:t>
              </a:r>
              <a:endParaRPr lang="ko-KR" altLang="en-US" sz="1500" b="1" dirty="0">
                <a:solidFill>
                  <a:srgbClr val="FF0000"/>
                </a:solidFill>
                <a:latin typeface="HY견고딕"/>
                <a:ea typeface="HY견고딕"/>
              </a:endParaRPr>
            </a:p>
          </p:txBody>
        </p:sp>
        <p:cxnSp>
          <p:nvCxnSpPr>
            <p:cNvPr id="57" name="직선 화살표 연결선 56"/>
            <p:cNvCxnSpPr>
              <a:stCxn id="56" idx="1"/>
            </p:cNvCxnSpPr>
            <p:nvPr/>
          </p:nvCxnSpPr>
          <p:spPr>
            <a:xfrm flipH="1">
              <a:off x="2866574" y="2382526"/>
              <a:ext cx="716274" cy="2902"/>
            </a:xfrm>
            <a:prstGeom prst="straightConnector1">
              <a:avLst/>
            </a:prstGeom>
            <a:ln w="38100">
              <a:solidFill>
                <a:srgbClr val="1535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73287" y="2806603"/>
            <a:ext cx="1240815" cy="1240815"/>
          </a:xfrm>
          <a:prstGeom prst="rect">
            <a:avLst/>
          </a:prstGeom>
        </p:spPr>
      </p:pic>
      <p:pic>
        <p:nvPicPr>
          <p:cNvPr id="86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848738" y="2189609"/>
            <a:ext cx="2107152" cy="2107152"/>
          </a:xfrm>
          <a:prstGeom prst="rect">
            <a:avLst/>
          </a:prstGeom>
        </p:spPr>
      </p:pic>
      <p:sp>
        <p:nvSpPr>
          <p:cNvPr id="91" name="TextBox 51"/>
          <p:cNvSpPr txBox="1"/>
          <p:nvPr/>
        </p:nvSpPr>
        <p:spPr>
          <a:xfrm>
            <a:off x="1586990" y="4137204"/>
            <a:ext cx="945125" cy="319114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500" b="1" dirty="0">
                <a:solidFill>
                  <a:schemeClr val="tx1"/>
                </a:solidFill>
                <a:latin typeface="HY견고딕"/>
                <a:ea typeface="HY견고딕"/>
              </a:rPr>
              <a:t>사용자</a:t>
            </a:r>
          </a:p>
        </p:txBody>
      </p:sp>
      <p:sp>
        <p:nvSpPr>
          <p:cNvPr id="92" name="TextBox 51"/>
          <p:cNvSpPr txBox="1"/>
          <p:nvPr/>
        </p:nvSpPr>
        <p:spPr>
          <a:xfrm>
            <a:off x="5721388" y="4143057"/>
            <a:ext cx="945125" cy="319114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 b="1" dirty="0">
                <a:solidFill>
                  <a:schemeClr val="tx1"/>
                </a:solidFill>
                <a:latin typeface="HY견고딕"/>
                <a:ea typeface="HY견고딕"/>
              </a:rPr>
              <a:t>DB</a:t>
            </a:r>
          </a:p>
        </p:txBody>
      </p:sp>
      <p:sp>
        <p:nvSpPr>
          <p:cNvPr id="93" name="TextBox 51"/>
          <p:cNvSpPr txBox="1"/>
          <p:nvPr/>
        </p:nvSpPr>
        <p:spPr>
          <a:xfrm>
            <a:off x="9069162" y="4149368"/>
            <a:ext cx="1666304" cy="31508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500" b="1" dirty="0">
                <a:solidFill>
                  <a:schemeClr val="tx1"/>
                </a:solidFill>
                <a:latin typeface="HY견고딕"/>
                <a:ea typeface="HY견고딕"/>
              </a:rPr>
              <a:t>관리자 페이지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32F2B5-7C57-40C9-A3B6-AB667758E0CB}"/>
              </a:ext>
            </a:extLst>
          </p:cNvPr>
          <p:cNvSpPr txBox="1"/>
          <p:nvPr/>
        </p:nvSpPr>
        <p:spPr>
          <a:xfrm>
            <a:off x="3442765" y="4766830"/>
            <a:ext cx="2593002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/>
              <a:t>Data</a:t>
            </a:r>
          </a:p>
          <a:p>
            <a:r>
              <a:rPr lang="ko-KR" altLang="en-US" sz="1500" dirty="0"/>
              <a:t>최신 업데이트 버전</a:t>
            </a:r>
            <a:endParaRPr lang="en-US" altLang="ko-KR" sz="1500" dirty="0"/>
          </a:p>
          <a:p>
            <a:r>
              <a:rPr lang="ko-KR" altLang="en-US" sz="1500" dirty="0"/>
              <a:t>최신 업데이트 버전의 날짜</a:t>
            </a:r>
            <a:endParaRPr lang="en-US" altLang="ko-KR" sz="15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56EE7F-CE0A-497D-9FBB-FCCB4B5DED00}"/>
              </a:ext>
            </a:extLst>
          </p:cNvPr>
          <p:cNvSpPr txBox="1"/>
          <p:nvPr/>
        </p:nvSpPr>
        <p:spPr>
          <a:xfrm>
            <a:off x="4497681" y="2763523"/>
            <a:ext cx="75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Data</a:t>
            </a:r>
            <a:endParaRPr lang="ko-KR" alt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1072C80-3FA5-476D-978E-8B3B22D0918D}"/>
              </a:ext>
            </a:extLst>
          </p:cNvPr>
          <p:cNvSpPr txBox="1"/>
          <p:nvPr/>
        </p:nvSpPr>
        <p:spPr>
          <a:xfrm>
            <a:off x="7490526" y="2760025"/>
            <a:ext cx="75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Data</a:t>
            </a:r>
            <a:endParaRPr lang="ko-KR" altLang="en-US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D5DF134-23B8-4763-AE18-8C61EF48AE6F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4739266" y="3722750"/>
            <a:ext cx="0" cy="104408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F677D57-33C2-4D84-869E-3814A8CE880E}"/>
              </a:ext>
            </a:extLst>
          </p:cNvPr>
          <p:cNvSpPr txBox="1"/>
          <p:nvPr/>
        </p:nvSpPr>
        <p:spPr>
          <a:xfrm>
            <a:off x="6573133" y="4766087"/>
            <a:ext cx="2593002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/>
              <a:t>Data</a:t>
            </a:r>
          </a:p>
          <a:p>
            <a:r>
              <a:rPr lang="ko-KR" altLang="en-US" sz="1500" dirty="0"/>
              <a:t>최신 업데이트 버전</a:t>
            </a:r>
            <a:endParaRPr lang="en-US" altLang="ko-KR" sz="1500" dirty="0"/>
          </a:p>
          <a:p>
            <a:r>
              <a:rPr lang="ko-KR" altLang="en-US" sz="1500" dirty="0"/>
              <a:t>최신 업데이트 버전의 날짜</a:t>
            </a:r>
            <a:endParaRPr lang="en-US" altLang="ko-KR" sz="15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08C93CF-6EFE-4870-8959-25DC72AE4AA5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7869634" y="3723997"/>
            <a:ext cx="0" cy="10420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A375B1-A401-4591-9041-D76EAF2C4062}"/>
              </a:ext>
            </a:extLst>
          </p:cNvPr>
          <p:cNvSpPr txBox="1"/>
          <p:nvPr/>
        </p:nvSpPr>
        <p:spPr>
          <a:xfrm>
            <a:off x="1334837" y="2183731"/>
            <a:ext cx="178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OTA(</a:t>
            </a:r>
            <a:r>
              <a:rPr lang="ko-KR" altLang="en-US" b="1" dirty="0"/>
              <a:t>업데이트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1D657DB-3AC5-4D01-960F-076E0AEEF905}"/>
              </a:ext>
            </a:extLst>
          </p:cNvPr>
          <p:cNvSpPr/>
          <p:nvPr/>
        </p:nvSpPr>
        <p:spPr>
          <a:xfrm flipH="1">
            <a:off x="4517755" y="3243185"/>
            <a:ext cx="568346" cy="4094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9">
            <a:extLst>
              <a:ext uri="{FF2B5EF4-FFF2-40B4-BE49-F238E27FC236}">
                <a16:creationId xmlns:a16="http://schemas.microsoft.com/office/drawing/2014/main" id="{D1D657DB-3AC5-4D01-960F-076E0AEEF905}"/>
              </a:ext>
            </a:extLst>
          </p:cNvPr>
          <p:cNvSpPr/>
          <p:nvPr/>
        </p:nvSpPr>
        <p:spPr>
          <a:xfrm flipH="1">
            <a:off x="7490526" y="3250951"/>
            <a:ext cx="568346" cy="4094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378135" y="2430592"/>
            <a:ext cx="2195151" cy="323165"/>
          </a:xfrm>
          <a:prstGeom prst="rect">
            <a:avLst/>
          </a:prstGeom>
          <a:noFill/>
          <a:ln w="28575">
            <a:solidFill>
              <a:srgbClr val="1C476E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500" b="1" dirty="0">
                <a:solidFill>
                  <a:srgbClr val="FF0000"/>
                </a:solidFill>
                <a:latin typeface="HY견고딕"/>
                <a:ea typeface="HY견고딕"/>
              </a:rPr>
              <a:t>버전 확인 후 업데이트</a:t>
            </a:r>
          </a:p>
        </p:txBody>
      </p:sp>
      <p:cxnSp>
        <p:nvCxnSpPr>
          <p:cNvPr id="53" name="직선 화살표 연결선 52"/>
          <p:cNvCxnSpPr>
            <a:stCxn id="52" idx="1"/>
            <a:endCxn id="54" idx="3"/>
          </p:cNvCxnSpPr>
          <p:nvPr/>
        </p:nvCxnSpPr>
        <p:spPr>
          <a:xfrm flipH="1">
            <a:off x="2428352" y="2592175"/>
            <a:ext cx="949783" cy="746805"/>
          </a:xfrm>
          <a:prstGeom prst="straightConnector1">
            <a:avLst/>
          </a:prstGeom>
          <a:ln w="38100">
            <a:solidFill>
              <a:srgbClr val="1535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690771" y="3132855"/>
            <a:ext cx="737581" cy="4122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600" dirty="0"/>
              <a:t>Keypad</a:t>
            </a:r>
          </a:p>
          <a:p>
            <a:pPr algn="ctr">
              <a:defRPr lang="ko-KR" altLang="en-US"/>
            </a:pPr>
            <a:r>
              <a:rPr lang="en-US" altLang="ko-KR" sz="600" dirty="0" err="1"/>
              <a:t>Sheild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57489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2447" y="157013"/>
            <a:ext cx="11867106" cy="6541500"/>
            <a:chOff x="162446" y="163285"/>
            <a:chExt cx="11867106" cy="6531430"/>
          </a:xfrm>
        </p:grpSpPr>
        <p:sp>
          <p:nvSpPr>
            <p:cNvPr id="4" name="직사각형 3"/>
            <p:cNvSpPr/>
            <p:nvPr/>
          </p:nvSpPr>
          <p:spPr>
            <a:xfrm>
              <a:off x="162449" y="163286"/>
              <a:ext cx="11867103" cy="6531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14" name="직각 삼각형 13"/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8" name="직각 삼각형 17"/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51062" y="292428"/>
              <a:ext cx="3159839" cy="590813"/>
              <a:chOff x="2214586" y="752980"/>
              <a:chExt cx="3159839" cy="59081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214586" y="882128"/>
                <a:ext cx="31598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sz="2400" dirty="0">
                    <a:solidFill>
                      <a:srgbClr val="1F4E79"/>
                    </a:solidFill>
                    <a:latin typeface="HY견고딕"/>
                    <a:ea typeface="HY견고딕"/>
                  </a:rPr>
                  <a:t>시스템 수행 시나리오</a:t>
                </a: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227748" y="752980"/>
                <a:ext cx="757451" cy="276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200" dirty="0">
                    <a:ln w="9525">
                      <a:solidFill>
                        <a:srgbClr val="1F4E79">
                          <a:alpha val="50000"/>
                        </a:srgbClr>
                      </a:solidFill>
                    </a:ln>
                    <a:solidFill>
                      <a:srgbClr val="1F4E7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조선일보명조"/>
                  </a:rPr>
                  <a:t>PART 04</a:t>
                </a:r>
                <a:endParaRPr lang="ko-KR" altLang="en-US" sz="1200" dirty="0">
                  <a:ln w="9525"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조선일보명조"/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A11B857-14DB-4E8B-BCA0-14956015B6A8}"/>
              </a:ext>
            </a:extLst>
          </p:cNvPr>
          <p:cNvGrpSpPr/>
          <p:nvPr/>
        </p:nvGrpSpPr>
        <p:grpSpPr>
          <a:xfrm>
            <a:off x="1161267" y="1074477"/>
            <a:ext cx="4364890" cy="2552589"/>
            <a:chOff x="550134" y="1017354"/>
            <a:chExt cx="4364890" cy="2552589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2D67609-4BCF-4D22-BDED-1DE147B7D405}"/>
                </a:ext>
              </a:extLst>
            </p:cNvPr>
            <p:cNvGrpSpPr/>
            <p:nvPr/>
          </p:nvGrpSpPr>
          <p:grpSpPr>
            <a:xfrm>
              <a:off x="550134" y="1200905"/>
              <a:ext cx="3732679" cy="2369038"/>
              <a:chOff x="610920" y="2241828"/>
              <a:chExt cx="3732679" cy="2369038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A6B09387-3A77-47F2-84C1-41CDC88812FB}"/>
                  </a:ext>
                </a:extLst>
              </p:cNvPr>
              <p:cNvGrpSpPr/>
              <p:nvPr/>
            </p:nvGrpSpPr>
            <p:grpSpPr>
              <a:xfrm>
                <a:off x="610920" y="2241828"/>
                <a:ext cx="3732679" cy="2369038"/>
                <a:chOff x="1491360" y="1683283"/>
                <a:chExt cx="3732679" cy="2369038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C333AB92-4842-4C5F-B12B-E5E6BB086C2A}"/>
                    </a:ext>
                  </a:extLst>
                </p:cNvPr>
                <p:cNvGrpSpPr/>
                <p:nvPr/>
              </p:nvGrpSpPr>
              <p:grpSpPr>
                <a:xfrm>
                  <a:off x="1491360" y="1683283"/>
                  <a:ext cx="3732679" cy="2369038"/>
                  <a:chOff x="2262407" y="1727062"/>
                  <a:chExt cx="3732679" cy="2369038"/>
                </a:xfrm>
              </p:grpSpPr>
              <p:pic>
                <p:nvPicPr>
                  <p:cNvPr id="65" name="그림 64">
                    <a:extLst>
                      <a:ext uri="{FF2B5EF4-FFF2-40B4-BE49-F238E27FC236}">
                        <a16:creationId xmlns:a16="http://schemas.microsoft.com/office/drawing/2014/main" id="{ED6C2F80-C69F-46DC-9642-43C3823CE0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62407" y="1727062"/>
                    <a:ext cx="3732679" cy="2369038"/>
                  </a:xfrm>
                  <a:prstGeom prst="rect">
                    <a:avLst/>
                  </a:prstGeom>
                </p:spPr>
              </p:pic>
              <p:sp>
                <p:nvSpPr>
                  <p:cNvPr id="66" name="직사각형 65">
                    <a:extLst>
                      <a:ext uri="{FF2B5EF4-FFF2-40B4-BE49-F238E27FC236}">
                        <a16:creationId xmlns:a16="http://schemas.microsoft.com/office/drawing/2014/main" id="{8576B137-C250-4EB3-9B9C-FB263F564C3C}"/>
                      </a:ext>
                    </a:extLst>
                  </p:cNvPr>
                  <p:cNvSpPr/>
                  <p:nvPr/>
                </p:nvSpPr>
                <p:spPr>
                  <a:xfrm>
                    <a:off x="3635268" y="2435872"/>
                    <a:ext cx="986955" cy="594357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/>
                      <a:t>Keypad</a:t>
                    </a:r>
                  </a:p>
                  <a:p>
                    <a:pPr algn="ctr"/>
                    <a:r>
                      <a:rPr lang="en-US" altLang="ko-KR" sz="1000" dirty="0"/>
                      <a:t>Shield</a:t>
                    </a:r>
                    <a:endParaRPr lang="ko-KR" altLang="en-US" sz="1000" dirty="0"/>
                  </a:p>
                </p:txBody>
              </p:sp>
            </p:grp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4203F0F-6A4A-44F0-957C-CCEFB0D4889E}"/>
                    </a:ext>
                  </a:extLst>
                </p:cNvPr>
                <p:cNvSpPr txBox="1"/>
                <p:nvPr/>
              </p:nvSpPr>
              <p:spPr>
                <a:xfrm>
                  <a:off x="3063273" y="1725267"/>
                  <a:ext cx="62178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500" b="1" dirty="0">
                      <a:solidFill>
                        <a:srgbClr val="002060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정면</a:t>
                  </a:r>
                  <a:endParaRPr lang="ko-KR" altLang="en-US" sz="1500" b="1" dirty="0">
                    <a:solidFill>
                      <a:srgbClr val="FF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</p:grp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2C8A351D-358E-4239-B9CC-70E0ACB37910}"/>
                  </a:ext>
                </a:extLst>
              </p:cNvPr>
              <p:cNvSpPr/>
              <p:nvPr/>
            </p:nvSpPr>
            <p:spPr>
              <a:xfrm>
                <a:off x="2302151" y="2753814"/>
                <a:ext cx="383148" cy="1037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AB401F-C8E7-42AD-9058-2A98B7CB6B2F}"/>
                </a:ext>
              </a:extLst>
            </p:cNvPr>
            <p:cNvSpPr txBox="1"/>
            <p:nvPr/>
          </p:nvSpPr>
          <p:spPr>
            <a:xfrm>
              <a:off x="3693960" y="1017354"/>
              <a:ext cx="796994" cy="323165"/>
            </a:xfrm>
            <a:prstGeom prst="rect">
              <a:avLst/>
            </a:prstGeom>
            <a:noFill/>
            <a:ln w="28575">
              <a:solidFill>
                <a:srgbClr val="1C476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스피커</a:t>
              </a:r>
              <a:endParaRPr lang="ko-KR" altLang="en-US" sz="15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38F5404E-C561-4C5F-AD84-A8A5AA906B88}"/>
                </a:ext>
              </a:extLst>
            </p:cNvPr>
            <p:cNvCxnSpPr>
              <a:stCxn id="41" idx="2"/>
              <a:endCxn id="55" idx="6"/>
            </p:cNvCxnSpPr>
            <p:nvPr/>
          </p:nvCxnSpPr>
          <p:spPr>
            <a:xfrm flipH="1">
              <a:off x="2624513" y="1340519"/>
              <a:ext cx="1467944" cy="424246"/>
            </a:xfrm>
            <a:prstGeom prst="straightConnector1">
              <a:avLst/>
            </a:prstGeom>
            <a:ln w="38100">
              <a:solidFill>
                <a:srgbClr val="1535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6D487DD-23AB-4CF3-B343-202BCEF15345}"/>
                </a:ext>
              </a:extLst>
            </p:cNvPr>
            <p:cNvSpPr txBox="1"/>
            <p:nvPr/>
          </p:nvSpPr>
          <p:spPr>
            <a:xfrm>
              <a:off x="3582851" y="2169953"/>
              <a:ext cx="1332173" cy="323165"/>
            </a:xfrm>
            <a:prstGeom prst="rect">
              <a:avLst/>
            </a:prstGeom>
            <a:noFill/>
            <a:ln w="28575">
              <a:solidFill>
                <a:srgbClr val="1C476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 err="1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쉴드</a:t>
              </a:r>
              <a:r>
                <a:rPr lang="ko-KR" altLang="en-US" sz="1500" b="1" dirty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내 버튼</a:t>
              </a:r>
              <a:endParaRPr lang="ko-KR" altLang="en-US" sz="15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BE1B14B2-4F73-4C82-8E9E-44FABD93B0C9}"/>
                </a:ext>
              </a:extLst>
            </p:cNvPr>
            <p:cNvCxnSpPr>
              <a:cxnSpLocks/>
              <a:stCxn id="51" idx="1"/>
            </p:cNvCxnSpPr>
            <p:nvPr/>
          </p:nvCxnSpPr>
          <p:spPr>
            <a:xfrm flipH="1" flipV="1">
              <a:off x="2909950" y="2287376"/>
              <a:ext cx="672901" cy="44160"/>
            </a:xfrm>
            <a:prstGeom prst="straightConnector1">
              <a:avLst/>
            </a:prstGeom>
            <a:ln w="38100">
              <a:solidFill>
                <a:srgbClr val="1535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56A22C2-9252-46A9-84A5-2C73D1037517}"/>
              </a:ext>
            </a:extLst>
          </p:cNvPr>
          <p:cNvGrpSpPr/>
          <p:nvPr/>
        </p:nvGrpSpPr>
        <p:grpSpPr>
          <a:xfrm>
            <a:off x="6005031" y="724371"/>
            <a:ext cx="4327688" cy="3051520"/>
            <a:chOff x="5224040" y="900971"/>
            <a:chExt cx="4327688" cy="3051520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63D5C526-E110-49AC-9AE8-4EA042C56DC1}"/>
                </a:ext>
              </a:extLst>
            </p:cNvPr>
            <p:cNvGrpSpPr/>
            <p:nvPr/>
          </p:nvGrpSpPr>
          <p:grpSpPr>
            <a:xfrm>
              <a:off x="5224040" y="900971"/>
              <a:ext cx="4327688" cy="2968905"/>
              <a:chOff x="5442323" y="1142957"/>
              <a:chExt cx="4327688" cy="2968905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942349C-D82A-4984-8E1D-B2225EAF9B01}"/>
                  </a:ext>
                </a:extLst>
              </p:cNvPr>
              <p:cNvGrpSpPr/>
              <p:nvPr/>
            </p:nvGrpSpPr>
            <p:grpSpPr>
              <a:xfrm>
                <a:off x="5442323" y="1166907"/>
                <a:ext cx="4327688" cy="2944955"/>
                <a:chOff x="5538016" y="1551811"/>
                <a:chExt cx="4327688" cy="2944955"/>
              </a:xfrm>
            </p:grpSpPr>
            <p:pic>
              <p:nvPicPr>
                <p:cNvPr id="75" name="그림 74">
                  <a:extLst>
                    <a:ext uri="{FF2B5EF4-FFF2-40B4-BE49-F238E27FC236}">
                      <a16:creationId xmlns:a16="http://schemas.microsoft.com/office/drawing/2014/main" id="{77168AC5-1A93-4D31-9079-A01F1CC275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8016" y="1551811"/>
                  <a:ext cx="4327688" cy="2944955"/>
                </a:xfrm>
                <a:prstGeom prst="rect">
                  <a:avLst/>
                </a:prstGeom>
              </p:spPr>
            </p:pic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E90504A2-341C-4A61-B05A-CA874AE3655D}"/>
                    </a:ext>
                  </a:extLst>
                </p:cNvPr>
                <p:cNvSpPr/>
                <p:nvPr/>
              </p:nvSpPr>
              <p:spPr>
                <a:xfrm rot="21244788">
                  <a:off x="6548200" y="2413476"/>
                  <a:ext cx="698456" cy="18509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0884C446-D359-4F9D-8C16-78B15FE0F888}"/>
                    </a:ext>
                  </a:extLst>
                </p:cNvPr>
                <p:cNvSpPr/>
                <p:nvPr/>
              </p:nvSpPr>
              <p:spPr>
                <a:xfrm rot="21165021">
                  <a:off x="6546997" y="2639319"/>
                  <a:ext cx="698456" cy="18509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66CAEFEF-9C61-498A-9A4D-A69D67046AF9}"/>
                    </a:ext>
                  </a:extLst>
                </p:cNvPr>
                <p:cNvSpPr/>
                <p:nvPr/>
              </p:nvSpPr>
              <p:spPr>
                <a:xfrm rot="21088689">
                  <a:off x="6562809" y="2851804"/>
                  <a:ext cx="698456" cy="18509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2A203598-8808-48EF-AA6B-1B6D95074953}"/>
                    </a:ext>
                  </a:extLst>
                </p:cNvPr>
                <p:cNvSpPr/>
                <p:nvPr/>
              </p:nvSpPr>
              <p:spPr>
                <a:xfrm rot="21088689">
                  <a:off x="6562808" y="3075017"/>
                  <a:ext cx="698456" cy="18509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F83F09BC-BFEC-4784-92FB-ED77F99A2965}"/>
                    </a:ext>
                  </a:extLst>
                </p:cNvPr>
                <p:cNvSpPr/>
                <p:nvPr/>
              </p:nvSpPr>
              <p:spPr>
                <a:xfrm rot="514626">
                  <a:off x="8210793" y="2426617"/>
                  <a:ext cx="698456" cy="18509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F84B4137-12BE-4D6A-B247-117D725253BF}"/>
                    </a:ext>
                  </a:extLst>
                </p:cNvPr>
                <p:cNvSpPr/>
                <p:nvPr/>
              </p:nvSpPr>
              <p:spPr>
                <a:xfrm rot="514626">
                  <a:off x="8210792" y="2647037"/>
                  <a:ext cx="698456" cy="18509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D1F552F7-775D-4DB0-A0BE-D215791950BE}"/>
                    </a:ext>
                  </a:extLst>
                </p:cNvPr>
                <p:cNvSpPr/>
                <p:nvPr/>
              </p:nvSpPr>
              <p:spPr>
                <a:xfrm rot="514626">
                  <a:off x="8210792" y="2867457"/>
                  <a:ext cx="698456" cy="18509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F70EFFBB-5971-4A21-B73A-F47144B148EE}"/>
                    </a:ext>
                  </a:extLst>
                </p:cNvPr>
                <p:cNvSpPr/>
                <p:nvPr/>
              </p:nvSpPr>
              <p:spPr>
                <a:xfrm rot="514626">
                  <a:off x="8194006" y="3084493"/>
                  <a:ext cx="698456" cy="18509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8" name="타원 87">
                  <a:extLst>
                    <a:ext uri="{FF2B5EF4-FFF2-40B4-BE49-F238E27FC236}">
                      <a16:creationId xmlns:a16="http://schemas.microsoft.com/office/drawing/2014/main" id="{711B30A9-7A93-4B53-A9D1-2C7D7A3CBA04}"/>
                    </a:ext>
                  </a:extLst>
                </p:cNvPr>
                <p:cNvSpPr/>
                <p:nvPr/>
              </p:nvSpPr>
              <p:spPr>
                <a:xfrm rot="514626">
                  <a:off x="8278224" y="2425915"/>
                  <a:ext cx="111572" cy="12839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58F24369-F404-4ED4-8146-4720385F1001}"/>
                    </a:ext>
                  </a:extLst>
                </p:cNvPr>
                <p:cNvSpPr/>
                <p:nvPr/>
              </p:nvSpPr>
              <p:spPr>
                <a:xfrm rot="514626">
                  <a:off x="8278223" y="2640766"/>
                  <a:ext cx="111572" cy="12839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타원 94">
                  <a:extLst>
                    <a:ext uri="{FF2B5EF4-FFF2-40B4-BE49-F238E27FC236}">
                      <a16:creationId xmlns:a16="http://schemas.microsoft.com/office/drawing/2014/main" id="{ACDF4DC0-E8BC-4A0C-A7AA-126D4C645EC9}"/>
                    </a:ext>
                  </a:extLst>
                </p:cNvPr>
                <p:cNvSpPr/>
                <p:nvPr/>
              </p:nvSpPr>
              <p:spPr>
                <a:xfrm rot="514626">
                  <a:off x="8278225" y="2868399"/>
                  <a:ext cx="111572" cy="12839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104327C2-2828-48DB-94D7-45CCEE812DB2}"/>
                    </a:ext>
                  </a:extLst>
                </p:cNvPr>
                <p:cNvSpPr/>
                <p:nvPr/>
              </p:nvSpPr>
              <p:spPr>
                <a:xfrm rot="514626">
                  <a:off x="8278226" y="3083793"/>
                  <a:ext cx="111572" cy="12839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F32294CC-8EBC-4971-955A-4400F7A4B21F}"/>
                    </a:ext>
                  </a:extLst>
                </p:cNvPr>
                <p:cNvSpPr/>
                <p:nvPr/>
              </p:nvSpPr>
              <p:spPr>
                <a:xfrm rot="514626">
                  <a:off x="7056534" y="2419248"/>
                  <a:ext cx="111572" cy="12839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A04DC312-6178-4D35-894C-C0BC72A90ABE}"/>
                    </a:ext>
                  </a:extLst>
                </p:cNvPr>
                <p:cNvSpPr/>
                <p:nvPr/>
              </p:nvSpPr>
              <p:spPr>
                <a:xfrm rot="514626">
                  <a:off x="7056536" y="2634334"/>
                  <a:ext cx="111572" cy="12839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C775A9C9-17B8-40B8-906D-009AB9FDEDC8}"/>
                    </a:ext>
                  </a:extLst>
                </p:cNvPr>
                <p:cNvSpPr/>
                <p:nvPr/>
              </p:nvSpPr>
              <p:spPr>
                <a:xfrm rot="514626">
                  <a:off x="7056535" y="2862675"/>
                  <a:ext cx="111572" cy="12839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DCAF03BE-BB9F-4F8D-BD44-60816F61803C}"/>
                    </a:ext>
                  </a:extLst>
                </p:cNvPr>
                <p:cNvSpPr/>
                <p:nvPr/>
              </p:nvSpPr>
              <p:spPr>
                <a:xfrm rot="514626">
                  <a:off x="7056535" y="3077949"/>
                  <a:ext cx="111572" cy="12839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8BD7C3-FFC7-4BA7-B805-D99C89914835}"/>
                  </a:ext>
                </a:extLst>
              </p:cNvPr>
              <p:cNvSpPr txBox="1"/>
              <p:nvPr/>
            </p:nvSpPr>
            <p:spPr>
              <a:xfrm>
                <a:off x="7292546" y="1142957"/>
                <a:ext cx="62724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b="1" dirty="0">
                    <a:solidFill>
                      <a:srgbClr val="00206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뒷면</a:t>
                </a:r>
                <a:endParaRPr lang="ko-KR" altLang="en-US" sz="1500" b="1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49051CB-1A01-4DD2-B72A-AE785EE1C11A}"/>
                </a:ext>
              </a:extLst>
            </p:cNvPr>
            <p:cNvSpPr txBox="1"/>
            <p:nvPr/>
          </p:nvSpPr>
          <p:spPr>
            <a:xfrm>
              <a:off x="6177065" y="3624982"/>
              <a:ext cx="713822" cy="323165"/>
            </a:xfrm>
            <a:prstGeom prst="rect">
              <a:avLst/>
            </a:prstGeom>
            <a:noFill/>
            <a:ln w="28575">
              <a:solidFill>
                <a:srgbClr val="1C476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버튼</a:t>
              </a:r>
              <a:endParaRPr lang="ko-KR" altLang="en-US" sz="15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DA060FFB-AAAC-494F-9E94-FBDF6964F847}"/>
                </a:ext>
              </a:extLst>
            </p:cNvPr>
            <p:cNvCxnSpPr>
              <a:cxnSpLocks/>
              <a:stCxn id="69" idx="0"/>
              <a:endCxn id="100" idx="3"/>
            </p:cNvCxnSpPr>
            <p:nvPr/>
          </p:nvCxnSpPr>
          <p:spPr>
            <a:xfrm flipV="1">
              <a:off x="6533976" y="2554257"/>
              <a:ext cx="218593" cy="1070725"/>
            </a:xfrm>
            <a:prstGeom prst="straightConnector1">
              <a:avLst/>
            </a:prstGeom>
            <a:ln w="38100">
              <a:solidFill>
                <a:srgbClr val="1535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259DD8-5858-4CC0-89CE-C514C7532488}"/>
                </a:ext>
              </a:extLst>
            </p:cNvPr>
            <p:cNvSpPr txBox="1"/>
            <p:nvPr/>
          </p:nvSpPr>
          <p:spPr>
            <a:xfrm>
              <a:off x="7701504" y="3629326"/>
              <a:ext cx="1441090" cy="323165"/>
            </a:xfrm>
            <a:prstGeom prst="rect">
              <a:avLst/>
            </a:prstGeom>
            <a:noFill/>
            <a:ln w="28575">
              <a:solidFill>
                <a:srgbClr val="1C476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진동 감각 판</a:t>
              </a:r>
              <a:endParaRPr lang="ko-KR" altLang="en-US" sz="15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2DA20B85-CC81-48F9-A93F-2E00E864152A}"/>
                </a:ext>
              </a:extLst>
            </p:cNvPr>
            <p:cNvCxnSpPr>
              <a:cxnSpLocks/>
              <a:stCxn id="71" idx="0"/>
              <a:endCxn id="83" idx="5"/>
            </p:cNvCxnSpPr>
            <p:nvPr/>
          </p:nvCxnSpPr>
          <p:spPr>
            <a:xfrm flipV="1">
              <a:off x="8422049" y="2434652"/>
              <a:ext cx="58414" cy="1194674"/>
            </a:xfrm>
            <a:prstGeom prst="straightConnector1">
              <a:avLst/>
            </a:prstGeom>
            <a:ln w="38100">
              <a:solidFill>
                <a:srgbClr val="1535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59855489-7CE8-45E1-9B76-A1BA8F9B7F4E}"/>
              </a:ext>
            </a:extLst>
          </p:cNvPr>
          <p:cNvSpPr txBox="1"/>
          <p:nvPr/>
        </p:nvSpPr>
        <p:spPr>
          <a:xfrm>
            <a:off x="351063" y="3693276"/>
            <a:ext cx="5593353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n-ea"/>
              </a:rPr>
              <a:t>대략적인 모습은 손으로 잡았을 때 그립감이 좋은 형태</a:t>
            </a:r>
            <a:r>
              <a:rPr lang="en-US" altLang="ko-KR" sz="1300" dirty="0">
                <a:latin typeface="+mn-ea"/>
              </a:rPr>
              <a:t>,</a:t>
            </a:r>
          </a:p>
          <a:p>
            <a:endParaRPr lang="ko-KR" altLang="en-US" sz="1300" dirty="0">
              <a:latin typeface="+mn-ea"/>
            </a:endParaRPr>
          </a:p>
          <a:p>
            <a:r>
              <a:rPr lang="en-US" altLang="ko-KR" sz="1300" b="1" dirty="0">
                <a:latin typeface="+mn-ea"/>
              </a:rPr>
              <a:t>Front</a:t>
            </a:r>
            <a:r>
              <a:rPr lang="ko-KR" altLang="en-US" sz="1300" dirty="0">
                <a:latin typeface="+mn-ea"/>
              </a:rPr>
              <a:t> 하나의 스피커와 키 패드 </a:t>
            </a:r>
            <a:r>
              <a:rPr lang="ko-KR" altLang="en-US" sz="1300" dirty="0" err="1">
                <a:latin typeface="+mn-ea"/>
              </a:rPr>
              <a:t>쉴드로</a:t>
            </a:r>
            <a:r>
              <a:rPr lang="ko-KR" altLang="en-US" sz="1300" dirty="0">
                <a:latin typeface="+mn-ea"/>
              </a:rPr>
              <a:t> 이루어져 있다</a:t>
            </a:r>
            <a:r>
              <a:rPr lang="en-US" altLang="ko-KR" sz="1300" dirty="0">
                <a:latin typeface="+mn-ea"/>
              </a:rPr>
              <a:t>.</a:t>
            </a:r>
          </a:p>
          <a:p>
            <a:r>
              <a:rPr lang="en-US" altLang="ko-KR" sz="1300" b="1" dirty="0">
                <a:latin typeface="+mn-ea"/>
              </a:rPr>
              <a:t>Back</a:t>
            </a:r>
            <a:r>
              <a:rPr lang="ko-KR" altLang="en-US" sz="1300" b="1" dirty="0">
                <a:latin typeface="+mn-ea"/>
              </a:rPr>
              <a:t> </a:t>
            </a:r>
            <a:r>
              <a:rPr lang="ko-KR" altLang="en-US" sz="1300" dirty="0">
                <a:latin typeface="+mn-ea"/>
              </a:rPr>
              <a:t>각 손당 4개의 진동모터와 입력을 받는 버튼이 있다.</a:t>
            </a:r>
          </a:p>
          <a:p>
            <a:endParaRPr lang="ko-KR" altLang="en-US" sz="1300" dirty="0">
              <a:latin typeface="+mn-ea"/>
            </a:endParaRPr>
          </a:p>
          <a:p>
            <a:r>
              <a:rPr lang="ko-KR" altLang="en-US" sz="1300" dirty="0">
                <a:latin typeface="+mn-ea"/>
              </a:rPr>
              <a:t>앞 판 키 패드 </a:t>
            </a:r>
            <a:r>
              <a:rPr lang="ko-KR" altLang="en-US" sz="1300" dirty="0" err="1">
                <a:latin typeface="+mn-ea"/>
              </a:rPr>
              <a:t>쉴드의</a:t>
            </a:r>
            <a:r>
              <a:rPr lang="ko-KR" altLang="en-US" sz="1300" dirty="0">
                <a:latin typeface="+mn-ea"/>
              </a:rPr>
              <a:t> 구성은 다음과 같다</a:t>
            </a:r>
            <a:endParaRPr lang="en-US" altLang="ko-KR" sz="1300" dirty="0">
              <a:latin typeface="+mn-ea"/>
            </a:endParaRPr>
          </a:p>
          <a:p>
            <a:endParaRPr lang="en-US" altLang="ko-KR" sz="1300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* </a:t>
            </a:r>
            <a:r>
              <a:rPr lang="ko-KR" altLang="en-US" sz="1400" b="1" dirty="0">
                <a:latin typeface="+mn-ea"/>
              </a:rPr>
              <a:t>앞 판의 구성</a:t>
            </a:r>
            <a:endParaRPr lang="en-US" altLang="ko-KR" sz="1400" b="1" dirty="0">
              <a:latin typeface="+mn-ea"/>
            </a:endParaRPr>
          </a:p>
          <a:p>
            <a:r>
              <a:rPr lang="ko-KR" altLang="en-US" sz="1300" dirty="0">
                <a:latin typeface="+mn-ea"/>
              </a:rPr>
              <a:t>1. 스피커 : 사운드 출력을 담당</a:t>
            </a:r>
            <a:endParaRPr lang="en-US" altLang="ko-KR" sz="1300" dirty="0">
              <a:latin typeface="+mn-ea"/>
            </a:endParaRPr>
          </a:p>
          <a:p>
            <a:r>
              <a:rPr lang="ko-KR" altLang="en-US" sz="1300" dirty="0">
                <a:latin typeface="+mn-ea"/>
              </a:rPr>
              <a:t>2. 키 패드 </a:t>
            </a:r>
            <a:r>
              <a:rPr lang="ko-KR" altLang="en-US" sz="1300" dirty="0" err="1">
                <a:latin typeface="+mn-ea"/>
              </a:rPr>
              <a:t>쉴드</a:t>
            </a:r>
            <a:r>
              <a:rPr lang="ko-KR" altLang="en-US" sz="1300" dirty="0">
                <a:latin typeface="+mn-ea"/>
              </a:rPr>
              <a:t> : 상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하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좌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우 방향키와 선택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취소 키를 포함하고 있음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0B6A4CD-9E87-4184-B659-776335CA9E59}"/>
              </a:ext>
            </a:extLst>
          </p:cNvPr>
          <p:cNvSpPr/>
          <p:nvPr/>
        </p:nvSpPr>
        <p:spPr>
          <a:xfrm>
            <a:off x="5646797" y="4150718"/>
            <a:ext cx="60422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+mn-ea"/>
              </a:rPr>
              <a:t>* </a:t>
            </a:r>
            <a:r>
              <a:rPr lang="ko-KR" altLang="en-US" sz="1400" b="1" dirty="0">
                <a:latin typeface="+mn-ea"/>
              </a:rPr>
              <a:t>뒷 판의 버튼 구성</a:t>
            </a:r>
            <a:endParaRPr lang="en-US" altLang="ko-KR" sz="1400" dirty="0">
              <a:latin typeface="+mn-ea"/>
            </a:endParaRPr>
          </a:p>
          <a:p>
            <a:r>
              <a:rPr lang="ko-KR" altLang="en-US" sz="1300" dirty="0">
                <a:latin typeface="+mn-ea"/>
              </a:rPr>
              <a:t>뒷 판은 진동을 느낄 수 있는 </a:t>
            </a:r>
            <a:r>
              <a:rPr lang="ko-KR" altLang="en-US" sz="1400" b="1" dirty="0">
                <a:latin typeface="+mn-ea"/>
              </a:rPr>
              <a:t>진동 감각판</a:t>
            </a:r>
            <a:r>
              <a:rPr lang="ko-KR" altLang="en-US" sz="1300" dirty="0">
                <a:latin typeface="+mn-ea"/>
              </a:rPr>
              <a:t>과 문제 해결에 필요한 </a:t>
            </a:r>
            <a:r>
              <a:rPr lang="ko-KR" altLang="en-US" sz="1400" b="1" dirty="0">
                <a:latin typeface="+mn-ea"/>
              </a:rPr>
              <a:t>버튼</a:t>
            </a:r>
            <a:r>
              <a:rPr lang="ko-KR" altLang="en-US" sz="1300" dirty="0">
                <a:latin typeface="+mn-ea"/>
              </a:rPr>
              <a:t>으로 구성이 되어있다</a:t>
            </a:r>
            <a:r>
              <a:rPr lang="en-US" altLang="ko-KR" sz="1300" dirty="0">
                <a:latin typeface="+mn-ea"/>
              </a:rPr>
              <a:t>.</a:t>
            </a:r>
          </a:p>
          <a:p>
            <a:endParaRPr lang="en-US" altLang="ko-KR" sz="1300" dirty="0">
              <a:latin typeface="+mn-ea"/>
            </a:endParaRPr>
          </a:p>
          <a:p>
            <a:r>
              <a:rPr lang="ko-KR" altLang="en-US" sz="1500" b="1" dirty="0">
                <a:latin typeface="+mn-ea"/>
              </a:rPr>
              <a:t>진동</a:t>
            </a:r>
            <a:r>
              <a:rPr lang="ko-KR" altLang="en-US" sz="1300" dirty="0">
                <a:latin typeface="+mn-ea"/>
              </a:rPr>
              <a:t>은 총 </a:t>
            </a:r>
            <a:r>
              <a:rPr lang="en-US" altLang="ko-KR" sz="1300" dirty="0">
                <a:latin typeface="+mn-ea"/>
              </a:rPr>
              <a:t>8</a:t>
            </a:r>
            <a:r>
              <a:rPr lang="ko-KR" altLang="en-US" sz="1300" dirty="0">
                <a:latin typeface="+mn-ea"/>
              </a:rPr>
              <a:t>단계의 서로 다른 진동 세기로 구분된다</a:t>
            </a:r>
            <a:r>
              <a:rPr lang="en-US" altLang="ko-KR" sz="1300" dirty="0">
                <a:latin typeface="+mn-ea"/>
              </a:rPr>
              <a:t>.</a:t>
            </a:r>
          </a:p>
          <a:p>
            <a:r>
              <a:rPr lang="ko-KR" altLang="en-US" sz="1500" b="1" dirty="0">
                <a:latin typeface="+mn-ea"/>
              </a:rPr>
              <a:t>멜로디</a:t>
            </a:r>
            <a:r>
              <a:rPr lang="ko-KR" altLang="en-US" sz="1300" dirty="0">
                <a:latin typeface="+mn-ea"/>
              </a:rPr>
              <a:t>는 총 </a:t>
            </a:r>
            <a:r>
              <a:rPr lang="en-US" altLang="ko-KR" sz="1300" dirty="0">
                <a:latin typeface="+mn-ea"/>
              </a:rPr>
              <a:t>8</a:t>
            </a:r>
            <a:r>
              <a:rPr lang="ko-KR" altLang="en-US" sz="1300" dirty="0">
                <a:latin typeface="+mn-ea"/>
              </a:rPr>
              <a:t>단계의 서로 다른 음의 높낮이로 구분된다</a:t>
            </a:r>
            <a:r>
              <a:rPr lang="en-US" altLang="ko-KR" sz="1300" dirty="0">
                <a:latin typeface="+mn-ea"/>
              </a:rPr>
              <a:t>.</a:t>
            </a:r>
            <a:endParaRPr lang="ko-KR" altLang="en-US" sz="1300" dirty="0">
              <a:latin typeface="+mn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396BB7-112C-42CC-84BA-EF2C16E6935C}"/>
              </a:ext>
            </a:extLst>
          </p:cNvPr>
          <p:cNvSpPr txBox="1"/>
          <p:nvPr/>
        </p:nvSpPr>
        <p:spPr>
          <a:xfrm>
            <a:off x="10300050" y="1205811"/>
            <a:ext cx="1625095" cy="2123658"/>
          </a:xfrm>
          <a:prstGeom prst="rect">
            <a:avLst/>
          </a:prstGeom>
          <a:noFill/>
          <a:ln w="28575">
            <a:solidFill>
              <a:srgbClr val="153553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153553"/>
                </a:solidFill>
              </a:rPr>
              <a:t>진</a:t>
            </a:r>
            <a:r>
              <a:rPr lang="en-US" altLang="ko-KR" sz="1500" b="1" dirty="0">
                <a:solidFill>
                  <a:srgbClr val="153553"/>
                </a:solidFill>
              </a:rPr>
              <a:t>(</a:t>
            </a:r>
            <a:r>
              <a:rPr lang="ko-KR" altLang="en-US" sz="1500" b="1" dirty="0">
                <a:solidFill>
                  <a:srgbClr val="153553"/>
                </a:solidFill>
              </a:rPr>
              <a:t>동</a:t>
            </a:r>
            <a:r>
              <a:rPr lang="en-US" altLang="ko-KR" sz="1500" b="1" dirty="0">
                <a:solidFill>
                  <a:srgbClr val="153553"/>
                </a:solidFill>
              </a:rPr>
              <a:t>)-</a:t>
            </a:r>
            <a:r>
              <a:rPr lang="ko-KR" altLang="en-US" sz="1500" b="1" dirty="0">
                <a:solidFill>
                  <a:srgbClr val="153553"/>
                </a:solidFill>
              </a:rPr>
              <a:t>음 표</a:t>
            </a:r>
            <a:endParaRPr lang="en-US" altLang="ko-KR" sz="1500" b="1" dirty="0">
              <a:solidFill>
                <a:srgbClr val="153553"/>
              </a:solidFill>
            </a:endParaRPr>
          </a:p>
          <a:p>
            <a:endParaRPr lang="en-US" altLang="ko-KR" sz="1300" b="1" dirty="0">
              <a:solidFill>
                <a:srgbClr val="FF0000"/>
              </a:solidFill>
            </a:endParaRPr>
          </a:p>
          <a:p>
            <a:r>
              <a:rPr lang="ko-KR" altLang="en-US" sz="1300" b="1" dirty="0">
                <a:solidFill>
                  <a:srgbClr val="153553"/>
                </a:solidFill>
              </a:rPr>
              <a:t>진동 세기 </a:t>
            </a:r>
            <a:r>
              <a:rPr lang="en-US" altLang="ko-KR" sz="1300" b="1" dirty="0">
                <a:solidFill>
                  <a:srgbClr val="FF0000"/>
                </a:solidFill>
              </a:rPr>
              <a:t>1</a:t>
            </a:r>
            <a:r>
              <a:rPr lang="ko-KR" altLang="en-US" sz="1300" b="1" dirty="0">
                <a:solidFill>
                  <a:srgbClr val="FF0000"/>
                </a:solidFill>
              </a:rPr>
              <a:t>단계</a:t>
            </a:r>
            <a:r>
              <a:rPr lang="en-US" altLang="ko-KR" sz="1300" b="1" dirty="0">
                <a:solidFill>
                  <a:srgbClr val="FF0000"/>
                </a:solidFill>
              </a:rPr>
              <a:t>-</a:t>
            </a:r>
            <a:r>
              <a:rPr lang="ko-KR" altLang="en-US" sz="1300" b="1" dirty="0">
                <a:solidFill>
                  <a:srgbClr val="FF0000"/>
                </a:solidFill>
              </a:rPr>
              <a:t>도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r>
              <a:rPr lang="ko-KR" altLang="en-US" sz="1300" b="1" dirty="0">
                <a:solidFill>
                  <a:srgbClr val="153553"/>
                </a:solidFill>
              </a:rPr>
              <a:t>진동 세기 </a:t>
            </a:r>
            <a:r>
              <a:rPr lang="en-US" altLang="ko-KR" sz="1300" b="1" dirty="0">
                <a:solidFill>
                  <a:srgbClr val="FF0000"/>
                </a:solidFill>
              </a:rPr>
              <a:t>2</a:t>
            </a:r>
            <a:r>
              <a:rPr lang="ko-KR" altLang="en-US" sz="1300" b="1" dirty="0">
                <a:solidFill>
                  <a:srgbClr val="FF0000"/>
                </a:solidFill>
              </a:rPr>
              <a:t>단계</a:t>
            </a:r>
            <a:r>
              <a:rPr lang="en-US" altLang="ko-KR" sz="1300" b="1" dirty="0">
                <a:solidFill>
                  <a:srgbClr val="FF0000"/>
                </a:solidFill>
              </a:rPr>
              <a:t>-</a:t>
            </a:r>
            <a:r>
              <a:rPr lang="ko-KR" altLang="en-US" sz="1300" b="1" dirty="0">
                <a:solidFill>
                  <a:srgbClr val="FF0000"/>
                </a:solidFill>
              </a:rPr>
              <a:t>레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r>
              <a:rPr lang="ko-KR" altLang="en-US" sz="1300" b="1" dirty="0">
                <a:solidFill>
                  <a:srgbClr val="153553"/>
                </a:solidFill>
              </a:rPr>
              <a:t>진동 세기 </a:t>
            </a:r>
            <a:r>
              <a:rPr lang="en-US" altLang="ko-KR" sz="1300" b="1" dirty="0">
                <a:solidFill>
                  <a:srgbClr val="FF0000"/>
                </a:solidFill>
              </a:rPr>
              <a:t>3</a:t>
            </a:r>
            <a:r>
              <a:rPr lang="ko-KR" altLang="en-US" sz="1300" b="1" dirty="0">
                <a:solidFill>
                  <a:srgbClr val="FF0000"/>
                </a:solidFill>
              </a:rPr>
              <a:t>단계</a:t>
            </a:r>
            <a:r>
              <a:rPr lang="en-US" altLang="ko-KR" sz="1300" b="1" dirty="0">
                <a:solidFill>
                  <a:srgbClr val="FF0000"/>
                </a:solidFill>
              </a:rPr>
              <a:t>-</a:t>
            </a:r>
            <a:r>
              <a:rPr lang="ko-KR" altLang="en-US" sz="1300" b="1" dirty="0">
                <a:solidFill>
                  <a:srgbClr val="FF0000"/>
                </a:solidFill>
              </a:rPr>
              <a:t>미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r>
              <a:rPr lang="ko-KR" altLang="en-US" sz="1300" b="1" dirty="0">
                <a:solidFill>
                  <a:srgbClr val="153553"/>
                </a:solidFill>
              </a:rPr>
              <a:t>진동 세기 </a:t>
            </a:r>
            <a:r>
              <a:rPr lang="en-US" altLang="ko-KR" sz="1300" b="1" dirty="0">
                <a:solidFill>
                  <a:srgbClr val="FF0000"/>
                </a:solidFill>
              </a:rPr>
              <a:t>4</a:t>
            </a:r>
            <a:r>
              <a:rPr lang="ko-KR" altLang="en-US" sz="1300" b="1" dirty="0">
                <a:solidFill>
                  <a:srgbClr val="FF0000"/>
                </a:solidFill>
              </a:rPr>
              <a:t>단계</a:t>
            </a:r>
            <a:r>
              <a:rPr lang="en-US" altLang="ko-KR" sz="1300" b="1" dirty="0">
                <a:solidFill>
                  <a:srgbClr val="FF0000"/>
                </a:solidFill>
              </a:rPr>
              <a:t>-</a:t>
            </a:r>
            <a:r>
              <a:rPr lang="ko-KR" altLang="en-US" sz="1300" b="1" dirty="0">
                <a:solidFill>
                  <a:srgbClr val="FF0000"/>
                </a:solidFill>
              </a:rPr>
              <a:t>파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r>
              <a:rPr lang="ko-KR" altLang="en-US" sz="1300" b="1" dirty="0">
                <a:solidFill>
                  <a:srgbClr val="153553"/>
                </a:solidFill>
              </a:rPr>
              <a:t>진동 세기 </a:t>
            </a:r>
            <a:r>
              <a:rPr lang="en-US" altLang="ko-KR" sz="1300" b="1" dirty="0">
                <a:solidFill>
                  <a:srgbClr val="FF0000"/>
                </a:solidFill>
              </a:rPr>
              <a:t>5</a:t>
            </a:r>
            <a:r>
              <a:rPr lang="ko-KR" altLang="en-US" sz="1300" b="1" dirty="0">
                <a:solidFill>
                  <a:srgbClr val="FF0000"/>
                </a:solidFill>
              </a:rPr>
              <a:t>단계</a:t>
            </a:r>
            <a:r>
              <a:rPr lang="en-US" altLang="ko-KR" sz="1300" b="1" dirty="0">
                <a:solidFill>
                  <a:srgbClr val="FF0000"/>
                </a:solidFill>
              </a:rPr>
              <a:t>-</a:t>
            </a:r>
            <a:r>
              <a:rPr lang="ko-KR" altLang="en-US" sz="1300" b="1" dirty="0">
                <a:solidFill>
                  <a:srgbClr val="FF0000"/>
                </a:solidFill>
              </a:rPr>
              <a:t>솔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r>
              <a:rPr lang="ko-KR" altLang="en-US" sz="1300" b="1" dirty="0">
                <a:solidFill>
                  <a:srgbClr val="153553"/>
                </a:solidFill>
              </a:rPr>
              <a:t>진동 세기 </a:t>
            </a:r>
            <a:r>
              <a:rPr lang="en-US" altLang="ko-KR" sz="1300" b="1" dirty="0">
                <a:solidFill>
                  <a:srgbClr val="FF0000"/>
                </a:solidFill>
              </a:rPr>
              <a:t>6</a:t>
            </a:r>
            <a:r>
              <a:rPr lang="ko-KR" altLang="en-US" sz="1300" b="1" dirty="0">
                <a:solidFill>
                  <a:srgbClr val="FF0000"/>
                </a:solidFill>
              </a:rPr>
              <a:t>단계</a:t>
            </a:r>
            <a:r>
              <a:rPr lang="en-US" altLang="ko-KR" sz="1300" b="1" dirty="0">
                <a:solidFill>
                  <a:srgbClr val="FF0000"/>
                </a:solidFill>
              </a:rPr>
              <a:t>-</a:t>
            </a:r>
            <a:r>
              <a:rPr lang="ko-KR" altLang="en-US" sz="1300" b="1" dirty="0">
                <a:solidFill>
                  <a:srgbClr val="FF0000"/>
                </a:solidFill>
              </a:rPr>
              <a:t>라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r>
              <a:rPr lang="ko-KR" altLang="en-US" sz="1300" b="1" dirty="0">
                <a:solidFill>
                  <a:srgbClr val="153553"/>
                </a:solidFill>
              </a:rPr>
              <a:t>진동 세기 </a:t>
            </a:r>
            <a:r>
              <a:rPr lang="en-US" altLang="ko-KR" sz="1300" b="1" dirty="0">
                <a:solidFill>
                  <a:srgbClr val="FF0000"/>
                </a:solidFill>
              </a:rPr>
              <a:t>7</a:t>
            </a:r>
            <a:r>
              <a:rPr lang="ko-KR" altLang="en-US" sz="1300" b="1" dirty="0">
                <a:solidFill>
                  <a:srgbClr val="FF0000"/>
                </a:solidFill>
              </a:rPr>
              <a:t>단계</a:t>
            </a:r>
            <a:r>
              <a:rPr lang="en-US" altLang="ko-KR" sz="1300" b="1" dirty="0">
                <a:solidFill>
                  <a:srgbClr val="FF0000"/>
                </a:solidFill>
              </a:rPr>
              <a:t>-</a:t>
            </a:r>
            <a:r>
              <a:rPr lang="ko-KR" altLang="en-US" sz="1300" b="1" dirty="0">
                <a:solidFill>
                  <a:srgbClr val="FF0000"/>
                </a:solidFill>
              </a:rPr>
              <a:t>시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r>
              <a:rPr lang="ko-KR" altLang="en-US" sz="1300" b="1" dirty="0">
                <a:solidFill>
                  <a:srgbClr val="153553"/>
                </a:solidFill>
              </a:rPr>
              <a:t>진동 세기 </a:t>
            </a:r>
            <a:r>
              <a:rPr lang="en-US" altLang="ko-KR" sz="1300" b="1" dirty="0">
                <a:solidFill>
                  <a:srgbClr val="FF0000"/>
                </a:solidFill>
              </a:rPr>
              <a:t>8</a:t>
            </a:r>
            <a:r>
              <a:rPr lang="ko-KR" altLang="en-US" sz="1300" b="1" dirty="0">
                <a:solidFill>
                  <a:srgbClr val="FF0000"/>
                </a:solidFill>
              </a:rPr>
              <a:t>단계</a:t>
            </a:r>
            <a:r>
              <a:rPr lang="en-US" altLang="ko-KR" sz="1300" b="1" dirty="0">
                <a:solidFill>
                  <a:srgbClr val="FF0000"/>
                </a:solidFill>
              </a:rPr>
              <a:t>-</a:t>
            </a:r>
            <a:r>
              <a:rPr lang="ko-KR" altLang="en-US" sz="1300" b="1" dirty="0">
                <a:solidFill>
                  <a:srgbClr val="FF0000"/>
                </a:solidFill>
              </a:rPr>
              <a:t>도</a:t>
            </a:r>
          </a:p>
        </p:txBody>
      </p:sp>
    </p:spTree>
    <p:extLst>
      <p:ext uri="{BB962C8B-B14F-4D97-AF65-F5344CB8AC3E}">
        <p14:creationId xmlns:p14="http://schemas.microsoft.com/office/powerpoint/2010/main" val="756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2447" y="157013"/>
            <a:ext cx="11867106" cy="6541500"/>
            <a:chOff x="162446" y="163285"/>
            <a:chExt cx="11867106" cy="6531430"/>
          </a:xfrm>
        </p:grpSpPr>
        <p:sp>
          <p:nvSpPr>
            <p:cNvPr id="4" name="직사각형 3"/>
            <p:cNvSpPr/>
            <p:nvPr/>
          </p:nvSpPr>
          <p:spPr>
            <a:xfrm>
              <a:off x="162449" y="163286"/>
              <a:ext cx="11867103" cy="6531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14" name="직각 삼각형 13"/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8" name="직각 삼각형 17"/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51062" y="292428"/>
              <a:ext cx="3159839" cy="590813"/>
              <a:chOff x="2214586" y="752980"/>
              <a:chExt cx="3159839" cy="59081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214586" y="882128"/>
                <a:ext cx="31598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sz="2400" dirty="0">
                    <a:solidFill>
                      <a:srgbClr val="1F4E79"/>
                    </a:solidFill>
                    <a:latin typeface="HY견고딕"/>
                    <a:ea typeface="HY견고딕"/>
                  </a:rPr>
                  <a:t>시스템 수행 시나리오</a:t>
                </a: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227748" y="752980"/>
                <a:ext cx="757451" cy="276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200" dirty="0">
                    <a:ln w="9525">
                      <a:solidFill>
                        <a:srgbClr val="1F4E79">
                          <a:alpha val="50000"/>
                        </a:srgbClr>
                      </a:solidFill>
                    </a:ln>
                    <a:solidFill>
                      <a:srgbClr val="1F4E7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조선일보명조"/>
                  </a:rPr>
                  <a:t>PART 04</a:t>
                </a:r>
                <a:endParaRPr lang="ko-KR" altLang="en-US" sz="1200" dirty="0">
                  <a:ln w="9525"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조선일보명조"/>
                </a:endParaRPr>
              </a:p>
            </p:txBody>
          </p: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778DF6-8E1E-4AC8-87EE-F8E7443BD631}"/>
              </a:ext>
            </a:extLst>
          </p:cNvPr>
          <p:cNvSpPr/>
          <p:nvPr/>
        </p:nvSpPr>
        <p:spPr>
          <a:xfrm>
            <a:off x="5044595" y="1257105"/>
            <a:ext cx="6286013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1. 전원 버튼을 눌러 전원을 킨다.</a:t>
            </a:r>
          </a:p>
          <a:p>
            <a:endParaRPr lang="ko-KR" altLang="en-US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2. 메뉴는 </a:t>
            </a:r>
            <a:r>
              <a:rPr lang="ko-KR" altLang="en-US" sz="1400" b="1" dirty="0">
                <a:latin typeface="+mn-ea"/>
              </a:rPr>
              <a:t>단계 선택 모드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b="1" dirty="0">
                <a:latin typeface="+mn-ea"/>
              </a:rPr>
              <a:t>Challenge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모드</a:t>
            </a:r>
            <a:r>
              <a:rPr lang="en-US" altLang="ko-KR" sz="1400" b="1" dirty="0">
                <a:latin typeface="+mn-ea"/>
              </a:rPr>
              <a:t>, OTA </a:t>
            </a:r>
            <a:r>
              <a:rPr lang="ko-KR" altLang="en-US" sz="1400" b="1" dirty="0">
                <a:latin typeface="+mn-ea"/>
              </a:rPr>
              <a:t>모드</a:t>
            </a:r>
            <a:r>
              <a:rPr lang="ko-KR" altLang="en-US" sz="1400" dirty="0">
                <a:latin typeface="+mn-ea"/>
              </a:rPr>
              <a:t>가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  </a:t>
            </a:r>
            <a:r>
              <a:rPr lang="ko-KR" altLang="en-US" sz="1400" dirty="0">
                <a:latin typeface="+mn-ea"/>
              </a:rPr>
              <a:t>처음 전원을 킨 후, 좌 이동버튼 이나 우 이동버튼을 눌러 선택한다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ko-KR" altLang="en-US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3. </a:t>
            </a:r>
            <a:r>
              <a:rPr lang="en-US" altLang="ko-KR" sz="1400" b="1" dirty="0">
                <a:latin typeface="+mn-ea"/>
              </a:rPr>
              <a:t>Challenge</a:t>
            </a:r>
            <a:r>
              <a:rPr lang="ko-KR" altLang="en-US" sz="1400" b="1" dirty="0">
                <a:latin typeface="+mn-ea"/>
              </a:rPr>
              <a:t> 모드는</a:t>
            </a:r>
            <a:r>
              <a:rPr lang="ko-KR" altLang="en-US" sz="1400" dirty="0">
                <a:latin typeface="+mn-ea"/>
              </a:rPr>
              <a:t> 게임이 단계별로 진행 되는 모드 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  (</a:t>
            </a:r>
            <a:r>
              <a:rPr lang="ko-KR" altLang="en-US" sz="1400" dirty="0">
                <a:latin typeface="+mn-ea"/>
              </a:rPr>
              <a:t>1단계부터 </a:t>
            </a:r>
            <a:r>
              <a:rPr lang="en-US" altLang="ko-KR" sz="1400" dirty="0">
                <a:latin typeface="+mn-ea"/>
              </a:rPr>
              <a:t>8</a:t>
            </a:r>
            <a:r>
              <a:rPr lang="ko-KR" altLang="en-US" sz="1400" dirty="0">
                <a:latin typeface="+mn-ea"/>
              </a:rPr>
              <a:t>단계까지</a:t>
            </a:r>
            <a:r>
              <a:rPr lang="en-US" altLang="ko-KR" sz="1400" dirty="0">
                <a:latin typeface="+mn-ea"/>
              </a:rPr>
              <a:t>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4. </a:t>
            </a:r>
            <a:r>
              <a:rPr lang="en-US" altLang="ko-KR" sz="1400" b="1" dirty="0">
                <a:latin typeface="+mn-ea"/>
              </a:rPr>
              <a:t>OTA </a:t>
            </a:r>
            <a:r>
              <a:rPr lang="ko-KR" altLang="en-US" sz="1400" b="1" dirty="0">
                <a:latin typeface="+mn-ea"/>
              </a:rPr>
              <a:t>모드</a:t>
            </a:r>
            <a:r>
              <a:rPr lang="ko-KR" altLang="en-US" sz="1400" dirty="0">
                <a:latin typeface="+mn-ea"/>
              </a:rPr>
              <a:t>는 업데이트 파일이 있는지 확인하여 업로드를 진행하는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</a:t>
            </a:r>
            <a:r>
              <a:rPr lang="ko-KR" altLang="en-US" sz="1400" dirty="0">
                <a:latin typeface="+mn-ea"/>
              </a:rPr>
              <a:t>모드이다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5. </a:t>
            </a:r>
            <a:r>
              <a:rPr lang="ko-KR" altLang="en-US" sz="1400" dirty="0">
                <a:latin typeface="+mn-ea"/>
              </a:rPr>
              <a:t>각각의 메뉴로 이동 되었 을 때 </a:t>
            </a:r>
            <a:r>
              <a:rPr lang="ko-KR" altLang="en-US" sz="1500" b="1" dirty="0">
                <a:latin typeface="+mn-ea"/>
              </a:rPr>
              <a:t>음성</a:t>
            </a:r>
            <a:r>
              <a:rPr lang="ko-KR" altLang="en-US" sz="1400" dirty="0">
                <a:latin typeface="+mn-ea"/>
              </a:rPr>
              <a:t>으로 지시해 준다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Ex) </a:t>
            </a:r>
            <a:r>
              <a:rPr lang="ko-KR" altLang="en-US" sz="1400" dirty="0">
                <a:latin typeface="+mn-ea"/>
              </a:rPr>
              <a:t>단계 선택 모드 입니다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확인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취소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등</a:t>
            </a:r>
            <a:endParaRPr lang="en-US" altLang="ko-KR" sz="1400" dirty="0">
              <a:latin typeface="+mn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156A621-AE7D-49D1-B67F-27BB734CE631}"/>
              </a:ext>
            </a:extLst>
          </p:cNvPr>
          <p:cNvGrpSpPr/>
          <p:nvPr/>
        </p:nvGrpSpPr>
        <p:grpSpPr>
          <a:xfrm>
            <a:off x="162443" y="1272099"/>
            <a:ext cx="4320323" cy="3390902"/>
            <a:chOff x="610920" y="2241828"/>
            <a:chExt cx="3732679" cy="2369038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16D9A3-E4C7-432B-A8CB-2DB3BC82F8E1}"/>
                </a:ext>
              </a:extLst>
            </p:cNvPr>
            <p:cNvGrpSpPr/>
            <p:nvPr/>
          </p:nvGrpSpPr>
          <p:grpSpPr>
            <a:xfrm>
              <a:off x="610920" y="2241828"/>
              <a:ext cx="3732679" cy="2369038"/>
              <a:chOff x="1491360" y="1683283"/>
              <a:chExt cx="3732679" cy="2369038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EF641A10-62D1-4921-ADAC-8778ABD0E9A6}"/>
                  </a:ext>
                </a:extLst>
              </p:cNvPr>
              <p:cNvGrpSpPr/>
              <p:nvPr/>
            </p:nvGrpSpPr>
            <p:grpSpPr>
              <a:xfrm>
                <a:off x="1491360" y="1683283"/>
                <a:ext cx="3732679" cy="2369038"/>
                <a:chOff x="2262407" y="1727062"/>
                <a:chExt cx="3732679" cy="2369038"/>
              </a:xfrm>
            </p:grpSpPr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2DD55FB6-484E-464C-BD8B-C633B0EEA8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2407" y="1727062"/>
                  <a:ext cx="3732679" cy="2369038"/>
                </a:xfrm>
                <a:prstGeom prst="rect">
                  <a:avLst/>
                </a:prstGeom>
              </p:spPr>
            </p:pic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B8DB0729-833D-45E6-9254-A00344C14739}"/>
                    </a:ext>
                  </a:extLst>
                </p:cNvPr>
                <p:cNvSpPr/>
                <p:nvPr/>
              </p:nvSpPr>
              <p:spPr>
                <a:xfrm>
                  <a:off x="3621935" y="2382027"/>
                  <a:ext cx="1013621" cy="604276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/>
                    <a:t>Keypad</a:t>
                  </a:r>
                </a:p>
                <a:p>
                  <a:pPr algn="ctr"/>
                  <a:r>
                    <a:rPr lang="en-US" altLang="ko-KR" sz="1000" dirty="0" err="1"/>
                    <a:t>Sheild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872A388-B78A-4AF8-BF0F-F812E4CD675F}"/>
                  </a:ext>
                </a:extLst>
              </p:cNvPr>
              <p:cNvSpPr txBox="1"/>
              <p:nvPr/>
            </p:nvSpPr>
            <p:spPr>
              <a:xfrm>
                <a:off x="3063273" y="1725267"/>
                <a:ext cx="6217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b="1" dirty="0">
                    <a:solidFill>
                      <a:srgbClr val="00206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정면</a:t>
                </a:r>
                <a:endParaRPr lang="ko-KR" altLang="en-US" sz="1500" b="1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B8F6B1F-AA6C-4F1A-AD86-CCA3D1ADDFF4}"/>
                </a:ext>
              </a:extLst>
            </p:cNvPr>
            <p:cNvSpPr/>
            <p:nvPr/>
          </p:nvSpPr>
          <p:spPr>
            <a:xfrm>
              <a:off x="2302151" y="2753814"/>
              <a:ext cx="383148" cy="1037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95F8987-4080-4303-88A3-787E35C3E25B}"/>
              </a:ext>
            </a:extLst>
          </p:cNvPr>
          <p:cNvSpPr/>
          <p:nvPr/>
        </p:nvSpPr>
        <p:spPr>
          <a:xfrm>
            <a:off x="4123662" y="4248881"/>
            <a:ext cx="2568541" cy="1358786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*Menu*</a:t>
            </a:r>
          </a:p>
          <a:p>
            <a:pPr algn="ctr"/>
            <a:r>
              <a:rPr lang="en-US" altLang="ko-KR" b="1" dirty="0"/>
              <a:t>&lt;-</a:t>
            </a:r>
            <a:r>
              <a:rPr lang="ko-KR" altLang="en-US" dirty="0"/>
              <a:t>단계 선택 모드</a:t>
            </a:r>
            <a:r>
              <a:rPr lang="en-US" altLang="ko-KR" b="1" dirty="0"/>
              <a:t>-&gt;</a:t>
            </a:r>
            <a:endParaRPr lang="ko-KR" altLang="en-US" b="1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36E2495-0DEF-4F37-908F-7E96ADCDAD1D}"/>
              </a:ext>
            </a:extLst>
          </p:cNvPr>
          <p:cNvCxnSpPr>
            <a:cxnSpLocks/>
            <a:stCxn id="30" idx="3"/>
            <a:endCxn id="32" idx="0"/>
          </p:cNvCxnSpPr>
          <p:nvPr/>
        </p:nvCxnSpPr>
        <p:spPr>
          <a:xfrm>
            <a:off x="2909203" y="2642040"/>
            <a:ext cx="2498730" cy="16068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CA877C-C1BD-42E2-91C8-B40D2148713A}"/>
              </a:ext>
            </a:extLst>
          </p:cNvPr>
          <p:cNvSpPr/>
          <p:nvPr/>
        </p:nvSpPr>
        <p:spPr>
          <a:xfrm>
            <a:off x="6747997" y="4238369"/>
            <a:ext cx="2568541" cy="1358786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*Menu*</a:t>
            </a:r>
          </a:p>
          <a:p>
            <a:pPr algn="ctr"/>
            <a:r>
              <a:rPr lang="en-US" altLang="ko-KR" b="1" dirty="0"/>
              <a:t>&lt;-</a:t>
            </a:r>
            <a:r>
              <a:rPr lang="en-US" altLang="ko-KR" dirty="0"/>
              <a:t>Challenge</a:t>
            </a:r>
            <a:r>
              <a:rPr lang="ko-KR" altLang="en-US" dirty="0"/>
              <a:t> 모드</a:t>
            </a:r>
            <a:r>
              <a:rPr lang="en-US" altLang="ko-KR" b="1" dirty="0"/>
              <a:t>-&gt;</a:t>
            </a:r>
            <a:endParaRPr lang="ko-KR" altLang="en-US" b="1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0302405-DBDB-4C47-B5A1-21CE0A6F16C8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2212382" y="3074502"/>
            <a:ext cx="129282" cy="10575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AC3CD3B-BD5D-4FEE-A891-EDB64A0E6BF7}"/>
              </a:ext>
            </a:extLst>
          </p:cNvPr>
          <p:cNvSpPr txBox="1"/>
          <p:nvPr/>
        </p:nvSpPr>
        <p:spPr>
          <a:xfrm>
            <a:off x="913862" y="4132009"/>
            <a:ext cx="2597040" cy="3231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err="1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쉴드</a:t>
            </a:r>
            <a:r>
              <a:rPr lang="ko-KR" altLang="en-US" sz="15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내 확인 및 취소 버튼</a:t>
            </a:r>
            <a:endParaRPr lang="ko-KR" altLang="en-US" sz="15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FCA877C-C1BD-42E2-91C8-B40D2148713A}"/>
              </a:ext>
            </a:extLst>
          </p:cNvPr>
          <p:cNvSpPr/>
          <p:nvPr/>
        </p:nvSpPr>
        <p:spPr>
          <a:xfrm>
            <a:off x="9371671" y="4234812"/>
            <a:ext cx="2568541" cy="1358786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*Menu*</a:t>
            </a:r>
          </a:p>
          <a:p>
            <a:pPr algn="ctr"/>
            <a:r>
              <a:rPr lang="en-US" altLang="ko-KR" b="1" dirty="0"/>
              <a:t>&lt;-OTA </a:t>
            </a:r>
            <a:r>
              <a:rPr lang="ko-KR" altLang="en-US" b="1" dirty="0"/>
              <a:t>모드</a:t>
            </a:r>
            <a:r>
              <a:rPr lang="en-US" altLang="ko-KR" b="1" dirty="0"/>
              <a:t>-&gt;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0682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2447" y="157013"/>
            <a:ext cx="11867106" cy="6541500"/>
            <a:chOff x="162446" y="163285"/>
            <a:chExt cx="11867106" cy="6531430"/>
          </a:xfrm>
        </p:grpSpPr>
        <p:sp>
          <p:nvSpPr>
            <p:cNvPr id="4" name="직사각형 3"/>
            <p:cNvSpPr/>
            <p:nvPr/>
          </p:nvSpPr>
          <p:spPr>
            <a:xfrm>
              <a:off x="162449" y="163286"/>
              <a:ext cx="11867103" cy="6531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14" name="직각 삼각형 13"/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8" name="직각 삼각형 17"/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51062" y="292428"/>
              <a:ext cx="3159839" cy="590813"/>
              <a:chOff x="2214586" y="752980"/>
              <a:chExt cx="3159839" cy="59081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214586" y="882128"/>
                <a:ext cx="31598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sz="2400" dirty="0">
                    <a:solidFill>
                      <a:srgbClr val="1F4E79"/>
                    </a:solidFill>
                    <a:latin typeface="HY견고딕"/>
                    <a:ea typeface="HY견고딕"/>
                  </a:rPr>
                  <a:t>시스템 수행 시나리오</a:t>
                </a: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227748" y="752980"/>
                <a:ext cx="757451" cy="276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200" dirty="0">
                    <a:ln w="9525">
                      <a:solidFill>
                        <a:srgbClr val="1F4E79">
                          <a:alpha val="50000"/>
                        </a:srgbClr>
                      </a:solidFill>
                    </a:ln>
                    <a:solidFill>
                      <a:srgbClr val="1F4E7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조선일보명조"/>
                  </a:rPr>
                  <a:t>PART 04</a:t>
                </a:r>
                <a:endParaRPr lang="ko-KR" altLang="en-US" sz="1200" dirty="0">
                  <a:ln w="9525"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조선일보명조"/>
                </a:endParaRPr>
              </a:p>
            </p:txBody>
          </p: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236893-AE8C-417E-AA7D-1FBF95473BC8}"/>
              </a:ext>
            </a:extLst>
          </p:cNvPr>
          <p:cNvSpPr/>
          <p:nvPr/>
        </p:nvSpPr>
        <p:spPr>
          <a:xfrm>
            <a:off x="749682" y="3987365"/>
            <a:ext cx="10286914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+mn-ea"/>
              </a:rPr>
              <a:t>*</a:t>
            </a:r>
            <a:r>
              <a:rPr lang="ko-KR" altLang="en-US" sz="1400" b="1" dirty="0">
                <a:latin typeface="+mn-ea"/>
              </a:rPr>
              <a:t>단계 선택 모드</a:t>
            </a:r>
            <a:r>
              <a:rPr lang="en-US" altLang="ko-KR" sz="1400" b="1" dirty="0">
                <a:latin typeface="+mn-ea"/>
              </a:rPr>
              <a:t>*</a:t>
            </a:r>
          </a:p>
          <a:p>
            <a:r>
              <a:rPr lang="ko-KR" altLang="en-US" sz="1300" dirty="0">
                <a:latin typeface="+mn-ea"/>
              </a:rPr>
              <a:t>기억력 훈련의 단계는 </a:t>
            </a:r>
            <a:r>
              <a:rPr lang="en-US" altLang="ko-KR" sz="1300" dirty="0">
                <a:latin typeface="+mn-ea"/>
              </a:rPr>
              <a:t>1</a:t>
            </a:r>
            <a:r>
              <a:rPr lang="ko-KR" altLang="en-US" sz="1300" dirty="0">
                <a:latin typeface="+mn-ea"/>
              </a:rPr>
              <a:t>단계 부터 </a:t>
            </a:r>
            <a:r>
              <a:rPr lang="en-US" altLang="ko-KR" sz="1300" dirty="0">
                <a:latin typeface="+mn-ea"/>
              </a:rPr>
              <a:t>8</a:t>
            </a:r>
            <a:r>
              <a:rPr lang="ko-KR" altLang="en-US" sz="1300" dirty="0">
                <a:latin typeface="+mn-ea"/>
              </a:rPr>
              <a:t>단계로 구성 되어있다</a:t>
            </a:r>
            <a:r>
              <a:rPr lang="en-US" altLang="ko-KR" sz="1300" dirty="0">
                <a:latin typeface="+mn-ea"/>
              </a:rPr>
              <a:t>. </a:t>
            </a:r>
          </a:p>
          <a:p>
            <a:r>
              <a:rPr lang="ko-KR" altLang="en-US" sz="1300" b="1" dirty="0">
                <a:latin typeface="+mn-ea"/>
              </a:rPr>
              <a:t>단계 선택 모드 </a:t>
            </a:r>
            <a:r>
              <a:rPr lang="ko-KR" altLang="en-US" sz="1300" dirty="0">
                <a:latin typeface="+mn-ea"/>
              </a:rPr>
              <a:t>에서는 </a:t>
            </a:r>
            <a:r>
              <a:rPr lang="en-US" altLang="ko-KR" sz="1300" dirty="0">
                <a:latin typeface="+mn-ea"/>
              </a:rPr>
              <a:t>1~8</a:t>
            </a:r>
            <a:r>
              <a:rPr lang="ko-KR" altLang="en-US" sz="1300" dirty="0">
                <a:latin typeface="+mn-ea"/>
              </a:rPr>
              <a:t>단계를 </a:t>
            </a:r>
            <a:r>
              <a:rPr lang="ko-KR" altLang="en-US" sz="1300" b="1" dirty="0">
                <a:latin typeface="+mn-ea"/>
              </a:rPr>
              <a:t>선택하여 플레이 </a:t>
            </a:r>
            <a:r>
              <a:rPr lang="ko-KR" altLang="en-US" sz="1300" dirty="0">
                <a:latin typeface="+mn-ea"/>
              </a:rPr>
              <a:t>할 수 있다</a:t>
            </a:r>
            <a:r>
              <a:rPr lang="en-US" altLang="ko-KR" sz="1300" dirty="0">
                <a:latin typeface="+mn-ea"/>
              </a:rPr>
              <a:t>.</a:t>
            </a:r>
          </a:p>
          <a:p>
            <a:endParaRPr lang="en-US" altLang="ko-KR" sz="1300" dirty="0">
              <a:latin typeface="+mn-ea"/>
            </a:endParaRPr>
          </a:p>
          <a:p>
            <a:r>
              <a:rPr lang="en-US" altLang="ko-KR" sz="1300" b="1" dirty="0">
                <a:latin typeface="+mn-ea"/>
              </a:rPr>
              <a:t>Ex) 1</a:t>
            </a:r>
            <a:r>
              <a:rPr lang="ko-KR" altLang="en-US" sz="1300" b="1" dirty="0">
                <a:latin typeface="+mn-ea"/>
              </a:rPr>
              <a:t>단계</a:t>
            </a:r>
            <a:endParaRPr lang="en-US" altLang="ko-KR" sz="1300" b="1" dirty="0">
              <a:latin typeface="+mn-ea"/>
            </a:endParaRPr>
          </a:p>
          <a:p>
            <a:r>
              <a:rPr lang="ko-KR" altLang="en-US" sz="1300" dirty="0">
                <a:latin typeface="+mn-ea"/>
              </a:rPr>
              <a:t>훈련은 다음과 같이 진행된다</a:t>
            </a:r>
            <a:r>
              <a:rPr lang="en-US" altLang="ko-KR" sz="1300" dirty="0">
                <a:latin typeface="+mn-ea"/>
              </a:rPr>
              <a:t>.</a:t>
            </a:r>
          </a:p>
          <a:p>
            <a:r>
              <a:rPr lang="ko-KR" altLang="en-US" sz="1300" dirty="0">
                <a:latin typeface="+mn-ea"/>
              </a:rPr>
              <a:t>게임이 시작되면 기기에서 해당 문제에 대해 </a:t>
            </a:r>
            <a:r>
              <a:rPr lang="ko-KR" altLang="en-US" sz="1500" b="1" dirty="0">
                <a:latin typeface="+mn-ea"/>
              </a:rPr>
              <a:t>랜덤하게 배치된 진</a:t>
            </a:r>
            <a:r>
              <a:rPr lang="en-US" altLang="ko-KR" sz="1500" b="1" dirty="0">
                <a:latin typeface="+mn-ea"/>
              </a:rPr>
              <a:t>-</a:t>
            </a:r>
            <a:r>
              <a:rPr lang="ko-KR" altLang="en-US" sz="1500" b="1" dirty="0">
                <a:latin typeface="+mn-ea"/>
              </a:rPr>
              <a:t>음 표를 </a:t>
            </a:r>
            <a:r>
              <a:rPr lang="ko-KR" altLang="en-US" sz="1300" dirty="0">
                <a:latin typeface="+mn-ea"/>
              </a:rPr>
              <a:t>엄지를 제외한</a:t>
            </a:r>
            <a:r>
              <a:rPr lang="ko-KR" altLang="en-US" sz="1300" b="1" dirty="0">
                <a:latin typeface="+mn-ea"/>
              </a:rPr>
              <a:t> </a:t>
            </a:r>
            <a:r>
              <a:rPr lang="ko-KR" altLang="en-US" sz="1300" dirty="0">
                <a:latin typeface="+mn-ea"/>
              </a:rPr>
              <a:t>여덟 손가락에 느끼게 해준다</a:t>
            </a:r>
            <a:r>
              <a:rPr lang="en-US" altLang="ko-KR" sz="1300" dirty="0">
                <a:latin typeface="+mn-ea"/>
              </a:rPr>
              <a:t>. </a:t>
            </a:r>
          </a:p>
          <a:p>
            <a:r>
              <a:rPr lang="en-US" altLang="ko-KR" sz="1300" b="1" dirty="0">
                <a:latin typeface="+mn-ea"/>
              </a:rPr>
              <a:t>(</a:t>
            </a:r>
            <a:r>
              <a:rPr lang="ko-KR" altLang="en-US" sz="1300" b="1" dirty="0">
                <a:latin typeface="+mn-ea"/>
              </a:rPr>
              <a:t>매번 문제를 풀 때 마다 손가락에 대한 진</a:t>
            </a:r>
            <a:r>
              <a:rPr lang="en-US" altLang="ko-KR" sz="1300" b="1" dirty="0">
                <a:latin typeface="+mn-ea"/>
              </a:rPr>
              <a:t>-</a:t>
            </a:r>
            <a:r>
              <a:rPr lang="ko-KR" altLang="en-US" sz="1300" b="1" dirty="0">
                <a:latin typeface="+mn-ea"/>
              </a:rPr>
              <a:t>음표</a:t>
            </a:r>
            <a:r>
              <a:rPr lang="en-US" altLang="ko-KR" sz="1300" b="1" dirty="0">
                <a:latin typeface="+mn-ea"/>
              </a:rPr>
              <a:t>(</a:t>
            </a:r>
            <a:r>
              <a:rPr lang="ko-KR" altLang="en-US" sz="1300" b="1" dirty="0">
                <a:latin typeface="+mn-ea"/>
              </a:rPr>
              <a:t>진</a:t>
            </a:r>
            <a:r>
              <a:rPr lang="en-US" altLang="ko-KR" sz="1300" b="1" dirty="0">
                <a:latin typeface="+mn-ea"/>
              </a:rPr>
              <a:t>-</a:t>
            </a:r>
            <a:r>
              <a:rPr lang="ko-KR" altLang="en-US" sz="1300" b="1" dirty="0">
                <a:latin typeface="+mn-ea"/>
              </a:rPr>
              <a:t>음표 내용은 고정</a:t>
            </a:r>
            <a:r>
              <a:rPr lang="en-US" altLang="ko-KR" sz="1300" b="1" dirty="0">
                <a:latin typeface="+mn-ea"/>
              </a:rPr>
              <a:t>)</a:t>
            </a:r>
            <a:r>
              <a:rPr lang="ko-KR" altLang="en-US" sz="1300" b="1" dirty="0">
                <a:latin typeface="+mn-ea"/>
              </a:rPr>
              <a:t> 위치가 바뀌기 때문에 진</a:t>
            </a:r>
            <a:r>
              <a:rPr lang="en-US" altLang="ko-KR" sz="1300" b="1" dirty="0">
                <a:latin typeface="+mn-ea"/>
              </a:rPr>
              <a:t>-</a:t>
            </a:r>
            <a:r>
              <a:rPr lang="ko-KR" altLang="en-US" sz="1300" b="1" dirty="0">
                <a:latin typeface="+mn-ea"/>
              </a:rPr>
              <a:t>음표를 외울 수 없다</a:t>
            </a:r>
            <a:r>
              <a:rPr lang="en-US" altLang="ko-KR" sz="1300" b="1" dirty="0">
                <a:latin typeface="+mn-ea"/>
              </a:rPr>
              <a:t>.)</a:t>
            </a:r>
          </a:p>
          <a:p>
            <a:r>
              <a:rPr lang="ko-KR" altLang="en-US" sz="1300" dirty="0">
                <a:latin typeface="+mn-ea"/>
              </a:rPr>
              <a:t>이용자는 이후 출력된 </a:t>
            </a:r>
            <a:r>
              <a:rPr lang="en-US" altLang="ko-KR" sz="1500" b="1" dirty="0">
                <a:latin typeface="+mn-ea"/>
              </a:rPr>
              <a:t>1</a:t>
            </a:r>
            <a:r>
              <a:rPr lang="ko-KR" altLang="en-US" sz="1500" b="1" dirty="0">
                <a:latin typeface="+mn-ea"/>
              </a:rPr>
              <a:t>개의</a:t>
            </a:r>
            <a:r>
              <a:rPr lang="ko-KR" altLang="en-US" sz="1300" dirty="0">
                <a:latin typeface="+mn-ea"/>
              </a:rPr>
              <a:t> 진동의 위치를 기억하여 누른다</a:t>
            </a:r>
            <a:r>
              <a:rPr lang="en-US" altLang="ko-KR" sz="1300" dirty="0">
                <a:latin typeface="+mn-ea"/>
              </a:rPr>
              <a:t>. </a:t>
            </a:r>
            <a:r>
              <a:rPr lang="ko-KR" altLang="en-US" sz="1300" dirty="0">
                <a:latin typeface="+mn-ea"/>
              </a:rPr>
              <a:t>만약 일치하다면</a:t>
            </a:r>
            <a:r>
              <a:rPr lang="en-US" altLang="ko-KR" sz="1300" dirty="0">
                <a:latin typeface="+mn-ea"/>
              </a:rPr>
              <a:t>,</a:t>
            </a:r>
            <a:r>
              <a:rPr lang="ko-KR" altLang="en-US" sz="1300" dirty="0">
                <a:latin typeface="+mn-ea"/>
              </a:rPr>
              <a:t> </a:t>
            </a:r>
            <a:r>
              <a:rPr lang="en-US" altLang="ko-KR" sz="1300" dirty="0">
                <a:latin typeface="+mn-ea"/>
              </a:rPr>
              <a:t>1</a:t>
            </a:r>
            <a:r>
              <a:rPr lang="ko-KR" altLang="en-US" sz="1300" dirty="0">
                <a:latin typeface="+mn-ea"/>
              </a:rPr>
              <a:t>단계 통과 오답이라면 게임은 종료된다</a:t>
            </a:r>
            <a:r>
              <a:rPr lang="en-US" altLang="ko-KR" sz="1300" dirty="0">
                <a:latin typeface="+mn-ea"/>
              </a:rPr>
              <a:t>.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B779D27D-D11E-44D6-96B3-FB3ACEE1D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878079"/>
            <a:ext cx="10620375" cy="272415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C156A621-AE7D-49D1-B67F-27BB734CE631}"/>
              </a:ext>
            </a:extLst>
          </p:cNvPr>
          <p:cNvGrpSpPr/>
          <p:nvPr/>
        </p:nvGrpSpPr>
        <p:grpSpPr>
          <a:xfrm>
            <a:off x="651398" y="1138195"/>
            <a:ext cx="3601174" cy="2775403"/>
            <a:chOff x="610920" y="2241828"/>
            <a:chExt cx="3732679" cy="2369038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216D9A3-E4C7-432B-A8CB-2DB3BC82F8E1}"/>
                </a:ext>
              </a:extLst>
            </p:cNvPr>
            <p:cNvGrpSpPr/>
            <p:nvPr/>
          </p:nvGrpSpPr>
          <p:grpSpPr>
            <a:xfrm>
              <a:off x="610920" y="2241828"/>
              <a:ext cx="3732679" cy="2369038"/>
              <a:chOff x="1491360" y="1683283"/>
              <a:chExt cx="3732679" cy="236903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F641A10-62D1-4921-ADAC-8778ABD0E9A6}"/>
                  </a:ext>
                </a:extLst>
              </p:cNvPr>
              <p:cNvGrpSpPr/>
              <p:nvPr/>
            </p:nvGrpSpPr>
            <p:grpSpPr>
              <a:xfrm>
                <a:off x="1491360" y="1683283"/>
                <a:ext cx="3732679" cy="2369038"/>
                <a:chOff x="2262407" y="1727062"/>
                <a:chExt cx="3732679" cy="2369038"/>
              </a:xfrm>
            </p:grpSpPr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2DD55FB6-484E-464C-BD8B-C633B0EEA8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2407" y="1727062"/>
                  <a:ext cx="3732679" cy="2369038"/>
                </a:xfrm>
                <a:prstGeom prst="rect">
                  <a:avLst/>
                </a:prstGeom>
              </p:spPr>
            </p:pic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B8DB0729-833D-45E6-9254-A00344C14739}"/>
                    </a:ext>
                  </a:extLst>
                </p:cNvPr>
                <p:cNvSpPr/>
                <p:nvPr/>
              </p:nvSpPr>
              <p:spPr>
                <a:xfrm>
                  <a:off x="3621935" y="2382027"/>
                  <a:ext cx="1013621" cy="604276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/>
                    <a:t>Keypad</a:t>
                  </a:r>
                </a:p>
                <a:p>
                  <a:pPr algn="ctr"/>
                  <a:r>
                    <a:rPr lang="en-US" altLang="ko-KR" sz="1000" dirty="0" err="1"/>
                    <a:t>Sheild</a:t>
                  </a:r>
                  <a:endParaRPr lang="ko-KR" altLang="en-US" sz="1000" dirty="0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72A388-B78A-4AF8-BF0F-F812E4CD675F}"/>
                  </a:ext>
                </a:extLst>
              </p:cNvPr>
              <p:cNvSpPr txBox="1"/>
              <p:nvPr/>
            </p:nvSpPr>
            <p:spPr>
              <a:xfrm>
                <a:off x="3063273" y="1725267"/>
                <a:ext cx="6217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b="1" dirty="0">
                    <a:solidFill>
                      <a:srgbClr val="00206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정면</a:t>
                </a:r>
                <a:endParaRPr lang="ko-KR" altLang="en-US" sz="1500" b="1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B8F6B1F-AA6C-4F1A-AD86-CCA3D1ADDFF4}"/>
                </a:ext>
              </a:extLst>
            </p:cNvPr>
            <p:cNvSpPr/>
            <p:nvPr/>
          </p:nvSpPr>
          <p:spPr>
            <a:xfrm>
              <a:off x="2302151" y="2753814"/>
              <a:ext cx="383148" cy="1037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5F8987-4080-4303-88A3-787E35C3E25B}"/>
              </a:ext>
            </a:extLst>
          </p:cNvPr>
          <p:cNvSpPr/>
          <p:nvPr/>
        </p:nvSpPr>
        <p:spPr>
          <a:xfrm>
            <a:off x="3232155" y="1254648"/>
            <a:ext cx="1640567" cy="839195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단계 선택 모드</a:t>
            </a:r>
            <a:endParaRPr lang="ko-KR" altLang="en-US" sz="1400" b="1" dirty="0"/>
          </a:p>
        </p:txBody>
      </p:sp>
      <p:cxnSp>
        <p:nvCxnSpPr>
          <p:cNvPr id="8" name="직선 연결선 7"/>
          <p:cNvCxnSpPr>
            <a:stCxn id="25" idx="0"/>
            <a:endCxn id="26" idx="1"/>
          </p:cNvCxnSpPr>
          <p:nvPr/>
        </p:nvCxnSpPr>
        <p:spPr>
          <a:xfrm flipV="1">
            <a:off x="2451984" y="1674246"/>
            <a:ext cx="780171" cy="2312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451983" y="2093843"/>
            <a:ext cx="780171" cy="5005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33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2447" y="157013"/>
            <a:ext cx="11867106" cy="6541500"/>
            <a:chOff x="162446" y="163285"/>
            <a:chExt cx="11867106" cy="6531430"/>
          </a:xfrm>
        </p:grpSpPr>
        <p:sp>
          <p:nvSpPr>
            <p:cNvPr id="4" name="직사각형 3"/>
            <p:cNvSpPr/>
            <p:nvPr/>
          </p:nvSpPr>
          <p:spPr>
            <a:xfrm>
              <a:off x="162449" y="163286"/>
              <a:ext cx="11867103" cy="6531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14" name="직각 삼각형 13"/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8" name="직각 삼각형 17"/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51062" y="292428"/>
              <a:ext cx="3159839" cy="590813"/>
              <a:chOff x="2214586" y="752980"/>
              <a:chExt cx="3159839" cy="59081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214586" y="882128"/>
                <a:ext cx="31598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sz="2400" dirty="0">
                    <a:solidFill>
                      <a:srgbClr val="1F4E79"/>
                    </a:solidFill>
                    <a:latin typeface="HY견고딕"/>
                    <a:ea typeface="HY견고딕"/>
                  </a:rPr>
                  <a:t>시스템 수행 시나리오</a:t>
                </a: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227748" y="752980"/>
                <a:ext cx="757451" cy="276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200" dirty="0">
                    <a:ln w="9525">
                      <a:solidFill>
                        <a:srgbClr val="1F4E79">
                          <a:alpha val="50000"/>
                        </a:srgbClr>
                      </a:solidFill>
                    </a:ln>
                    <a:solidFill>
                      <a:srgbClr val="1F4E7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조선일보명조"/>
                  </a:rPr>
                  <a:t>PART 04</a:t>
                </a:r>
                <a:endParaRPr lang="ko-KR" altLang="en-US" sz="1200" dirty="0">
                  <a:ln w="9525"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조선일보명조"/>
                </a:endParaRPr>
              </a:p>
            </p:txBody>
          </p: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D8AE22-9464-437E-83C1-8BD8BA7A19AD}"/>
              </a:ext>
            </a:extLst>
          </p:cNvPr>
          <p:cNvSpPr/>
          <p:nvPr/>
        </p:nvSpPr>
        <p:spPr>
          <a:xfrm>
            <a:off x="713356" y="3969248"/>
            <a:ext cx="928124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*Challenge </a:t>
            </a:r>
            <a:r>
              <a:rPr lang="ko-KR" altLang="en-US" sz="1400" b="1" dirty="0"/>
              <a:t>모드</a:t>
            </a:r>
            <a:r>
              <a:rPr lang="en-US" altLang="ko-KR" sz="1400" b="1" dirty="0"/>
              <a:t>*</a:t>
            </a:r>
            <a:endParaRPr lang="ko-KR" altLang="en-US" sz="1400" b="1" dirty="0"/>
          </a:p>
          <a:p>
            <a:endParaRPr lang="en-US" altLang="ko-KR" sz="1400" dirty="0">
              <a:ea typeface="조선일보명조"/>
            </a:endParaRPr>
          </a:p>
          <a:p>
            <a:r>
              <a:rPr lang="en-US" altLang="ko-KR" sz="1400" dirty="0">
                <a:ea typeface="조선일보명조"/>
              </a:rPr>
              <a:t>(</a:t>
            </a:r>
            <a:r>
              <a:rPr lang="ko-KR" altLang="en-US" sz="1400" dirty="0">
                <a:ea typeface="조선일보명조"/>
              </a:rPr>
              <a:t>1단계부터 </a:t>
            </a:r>
            <a:r>
              <a:rPr lang="en-US" altLang="ko-KR" sz="1400" dirty="0">
                <a:ea typeface="조선일보명조"/>
              </a:rPr>
              <a:t>8</a:t>
            </a:r>
            <a:r>
              <a:rPr lang="ko-KR" altLang="en-US" sz="1400" dirty="0">
                <a:ea typeface="조선일보명조"/>
              </a:rPr>
              <a:t>단계까지 연속</a:t>
            </a:r>
            <a:r>
              <a:rPr lang="en-US" altLang="ko-KR" sz="1400" dirty="0">
                <a:ea typeface="조선일보명조"/>
              </a:rPr>
              <a:t>)</a:t>
            </a:r>
          </a:p>
          <a:p>
            <a:r>
              <a:rPr lang="ko-KR" altLang="en-US" sz="1400" dirty="0">
                <a:latin typeface="+mn-ea"/>
              </a:rPr>
              <a:t>훈련방법은 동일하고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단계부터 정답을 맞췄다면 </a:t>
            </a:r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>
                <a:latin typeface="+mn-ea"/>
              </a:rPr>
              <a:t>단계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단계로 차례로 단계를 진행한다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r>
              <a:rPr lang="ko-KR" altLang="en-US" sz="1400" dirty="0">
                <a:latin typeface="+mn-ea"/>
              </a:rPr>
              <a:t>단계가 차츰 높아질수록 맞춰야 되는 위치가 하나씩 늘어나게 되고 사용자는 이것들의 위치를 기억해서 순서대로 누르면 성공하게 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ea typeface="조선일보명조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A0CECA1E-DE14-49FB-B832-7EC478067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78" y="986333"/>
            <a:ext cx="10620375" cy="266700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C156A621-AE7D-49D1-B67F-27BB734CE631}"/>
              </a:ext>
            </a:extLst>
          </p:cNvPr>
          <p:cNvGrpSpPr/>
          <p:nvPr/>
        </p:nvGrpSpPr>
        <p:grpSpPr>
          <a:xfrm>
            <a:off x="651398" y="1138195"/>
            <a:ext cx="3601174" cy="2775403"/>
            <a:chOff x="610920" y="2241828"/>
            <a:chExt cx="3732679" cy="2369038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216D9A3-E4C7-432B-A8CB-2DB3BC82F8E1}"/>
                </a:ext>
              </a:extLst>
            </p:cNvPr>
            <p:cNvGrpSpPr/>
            <p:nvPr/>
          </p:nvGrpSpPr>
          <p:grpSpPr>
            <a:xfrm>
              <a:off x="610920" y="2241828"/>
              <a:ext cx="3732679" cy="2369038"/>
              <a:chOff x="1491360" y="1683283"/>
              <a:chExt cx="3732679" cy="236903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F641A10-62D1-4921-ADAC-8778ABD0E9A6}"/>
                  </a:ext>
                </a:extLst>
              </p:cNvPr>
              <p:cNvGrpSpPr/>
              <p:nvPr/>
            </p:nvGrpSpPr>
            <p:grpSpPr>
              <a:xfrm>
                <a:off x="1491360" y="1683283"/>
                <a:ext cx="3732679" cy="2369038"/>
                <a:chOff x="2262407" y="1727062"/>
                <a:chExt cx="3732679" cy="2369038"/>
              </a:xfrm>
            </p:grpSpPr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2DD55FB6-484E-464C-BD8B-C633B0EEA8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2407" y="1727062"/>
                  <a:ext cx="3732679" cy="2369038"/>
                </a:xfrm>
                <a:prstGeom prst="rect">
                  <a:avLst/>
                </a:prstGeom>
              </p:spPr>
            </p:pic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B8DB0729-833D-45E6-9254-A00344C14739}"/>
                    </a:ext>
                  </a:extLst>
                </p:cNvPr>
                <p:cNvSpPr/>
                <p:nvPr/>
              </p:nvSpPr>
              <p:spPr>
                <a:xfrm>
                  <a:off x="3621935" y="2382027"/>
                  <a:ext cx="1013621" cy="604276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/>
                    <a:t>Keypad</a:t>
                  </a:r>
                </a:p>
                <a:p>
                  <a:pPr algn="ctr"/>
                  <a:r>
                    <a:rPr lang="en-US" altLang="ko-KR" sz="1000" dirty="0" err="1"/>
                    <a:t>Sheild</a:t>
                  </a:r>
                  <a:endParaRPr lang="ko-KR" altLang="en-US" sz="1000" dirty="0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72A388-B78A-4AF8-BF0F-F812E4CD675F}"/>
                  </a:ext>
                </a:extLst>
              </p:cNvPr>
              <p:cNvSpPr txBox="1"/>
              <p:nvPr/>
            </p:nvSpPr>
            <p:spPr>
              <a:xfrm>
                <a:off x="3063273" y="1725267"/>
                <a:ext cx="6217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b="1" dirty="0">
                    <a:solidFill>
                      <a:srgbClr val="00206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정면</a:t>
                </a:r>
                <a:endParaRPr lang="ko-KR" altLang="en-US" sz="1500" b="1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B8F6B1F-AA6C-4F1A-AD86-CCA3D1ADDFF4}"/>
                </a:ext>
              </a:extLst>
            </p:cNvPr>
            <p:cNvSpPr/>
            <p:nvPr/>
          </p:nvSpPr>
          <p:spPr>
            <a:xfrm>
              <a:off x="2302151" y="2753814"/>
              <a:ext cx="383148" cy="1037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5F8987-4080-4303-88A3-787E35C3E25B}"/>
              </a:ext>
            </a:extLst>
          </p:cNvPr>
          <p:cNvSpPr/>
          <p:nvPr/>
        </p:nvSpPr>
        <p:spPr>
          <a:xfrm>
            <a:off x="3232155" y="1254648"/>
            <a:ext cx="1640567" cy="839195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Challenge </a:t>
            </a:r>
            <a:r>
              <a:rPr lang="ko-KR" altLang="en-US" sz="1400" b="1" dirty="0"/>
              <a:t>모드</a:t>
            </a:r>
          </a:p>
        </p:txBody>
      </p:sp>
      <p:cxnSp>
        <p:nvCxnSpPr>
          <p:cNvPr id="27" name="직선 연결선 26"/>
          <p:cNvCxnSpPr>
            <a:stCxn id="25" idx="0"/>
            <a:endCxn id="26" idx="1"/>
          </p:cNvCxnSpPr>
          <p:nvPr/>
        </p:nvCxnSpPr>
        <p:spPr>
          <a:xfrm flipV="1">
            <a:off x="2451984" y="1674246"/>
            <a:ext cx="780171" cy="2312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2451983" y="2093843"/>
            <a:ext cx="780171" cy="5005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4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2447" y="157013"/>
            <a:ext cx="11867106" cy="6541500"/>
            <a:chOff x="162446" y="163285"/>
            <a:chExt cx="11867106" cy="6531430"/>
          </a:xfrm>
        </p:grpSpPr>
        <p:sp>
          <p:nvSpPr>
            <p:cNvPr id="4" name="직사각형 3"/>
            <p:cNvSpPr/>
            <p:nvPr/>
          </p:nvSpPr>
          <p:spPr>
            <a:xfrm>
              <a:off x="162449" y="163286"/>
              <a:ext cx="11867103" cy="6531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14" name="직각 삼각형 13"/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8" name="직각 삼각형 17"/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51062" y="292428"/>
              <a:ext cx="3159839" cy="590813"/>
              <a:chOff x="2214586" y="752980"/>
              <a:chExt cx="3159839" cy="59081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214586" y="882128"/>
                <a:ext cx="31598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sz="2400" dirty="0">
                    <a:solidFill>
                      <a:srgbClr val="1F4E79"/>
                    </a:solidFill>
                    <a:latin typeface="HY견고딕"/>
                    <a:ea typeface="HY견고딕"/>
                  </a:rPr>
                  <a:t>시스템 수행 시나리오</a:t>
                </a: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227748" y="752980"/>
                <a:ext cx="757451" cy="276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200" dirty="0">
                    <a:ln w="9525">
                      <a:solidFill>
                        <a:srgbClr val="1F4E79">
                          <a:alpha val="50000"/>
                        </a:srgbClr>
                      </a:solidFill>
                    </a:ln>
                    <a:solidFill>
                      <a:srgbClr val="1F4E7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조선일보명조"/>
                  </a:rPr>
                  <a:t>PART 04</a:t>
                </a:r>
                <a:endParaRPr lang="ko-KR" altLang="en-US" sz="1200" dirty="0">
                  <a:ln w="9525"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조선일보명조"/>
                </a:endParaRPr>
              </a:p>
            </p:txBody>
          </p: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D8AE22-9464-437E-83C1-8BD8BA7A19AD}"/>
              </a:ext>
            </a:extLst>
          </p:cNvPr>
          <p:cNvSpPr/>
          <p:nvPr/>
        </p:nvSpPr>
        <p:spPr>
          <a:xfrm>
            <a:off x="713356" y="4132009"/>
            <a:ext cx="92812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+mn-ea"/>
              </a:rPr>
              <a:t>*OTA(</a:t>
            </a:r>
            <a:r>
              <a:rPr lang="ko-KR" altLang="en-US" sz="1400" b="1" dirty="0">
                <a:latin typeface="+mn-ea"/>
              </a:rPr>
              <a:t>업데이트</a:t>
            </a:r>
            <a:r>
              <a:rPr lang="en-US" altLang="ko-KR" sz="1400" b="1" dirty="0">
                <a:latin typeface="+mn-ea"/>
              </a:rPr>
              <a:t>) </a:t>
            </a:r>
            <a:r>
              <a:rPr lang="ko-KR" altLang="en-US" sz="1400" b="1" dirty="0">
                <a:latin typeface="+mn-ea"/>
              </a:rPr>
              <a:t>모드</a:t>
            </a:r>
            <a:r>
              <a:rPr lang="en-US" altLang="ko-KR" sz="1400" b="1" dirty="0">
                <a:latin typeface="+mn-ea"/>
              </a:rPr>
              <a:t>*</a:t>
            </a:r>
            <a:endParaRPr lang="ko-KR" altLang="en-US" sz="1400" b="1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 err="1">
                <a:latin typeface="+mn-ea"/>
              </a:rPr>
              <a:t>선택시</a:t>
            </a:r>
            <a:r>
              <a:rPr lang="ko-KR" altLang="en-US" sz="1400" dirty="0">
                <a:latin typeface="+mn-ea"/>
              </a:rPr>
              <a:t> 연결 가능한 </a:t>
            </a:r>
            <a:r>
              <a:rPr lang="ko-KR" altLang="en-US" sz="1400" dirty="0" err="1">
                <a:latin typeface="+mn-ea"/>
              </a:rPr>
              <a:t>와이파이를</a:t>
            </a:r>
            <a:r>
              <a:rPr lang="ko-KR" altLang="en-US" sz="1400" dirty="0">
                <a:latin typeface="+mn-ea"/>
              </a:rPr>
              <a:t> 출력한다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ko-KR" altLang="en-US" sz="1400" dirty="0">
                <a:latin typeface="+mn-ea"/>
              </a:rPr>
              <a:t>연결 가능한 </a:t>
            </a:r>
            <a:r>
              <a:rPr lang="ko-KR" altLang="en-US" sz="1400" dirty="0" err="1">
                <a:latin typeface="+mn-ea"/>
              </a:rPr>
              <a:t>와이파이</a:t>
            </a:r>
            <a:r>
              <a:rPr lang="ko-KR" altLang="en-US" sz="1400" dirty="0">
                <a:latin typeface="+mn-ea"/>
              </a:rPr>
              <a:t> 중 연결할 </a:t>
            </a:r>
            <a:r>
              <a:rPr lang="ko-KR" altLang="en-US" sz="1400" dirty="0" err="1">
                <a:latin typeface="+mn-ea"/>
              </a:rPr>
              <a:t>와이파이를</a:t>
            </a:r>
            <a:r>
              <a:rPr lang="ko-KR" altLang="en-US" sz="1400" dirty="0">
                <a:latin typeface="+mn-ea"/>
              </a:rPr>
              <a:t> 선택한다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ko-KR" altLang="en-US" sz="1400" dirty="0" err="1">
                <a:latin typeface="+mn-ea"/>
              </a:rPr>
              <a:t>와이파이</a:t>
            </a:r>
            <a:r>
              <a:rPr lang="ko-KR" altLang="en-US" sz="1400" dirty="0">
                <a:latin typeface="+mn-ea"/>
              </a:rPr>
              <a:t> 연결이 된 후 최신 업데이트 버전의 날짜를 확인한다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ko-KR" altLang="en-US" sz="1400" dirty="0">
                <a:latin typeface="+mn-ea"/>
              </a:rPr>
              <a:t>최신 업데이트 버전이 서버에 올라가 있다면 확인하여 자동으로 업데이트를 한다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779D27D-D11E-44D6-96B3-FB3ACEE1D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878079"/>
            <a:ext cx="10620375" cy="272415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C156A621-AE7D-49D1-B67F-27BB734CE631}"/>
              </a:ext>
            </a:extLst>
          </p:cNvPr>
          <p:cNvGrpSpPr/>
          <p:nvPr/>
        </p:nvGrpSpPr>
        <p:grpSpPr>
          <a:xfrm>
            <a:off x="651398" y="1138195"/>
            <a:ext cx="3601174" cy="2775403"/>
            <a:chOff x="610920" y="2241828"/>
            <a:chExt cx="3732679" cy="2369038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216D9A3-E4C7-432B-A8CB-2DB3BC82F8E1}"/>
                </a:ext>
              </a:extLst>
            </p:cNvPr>
            <p:cNvGrpSpPr/>
            <p:nvPr/>
          </p:nvGrpSpPr>
          <p:grpSpPr>
            <a:xfrm>
              <a:off x="610920" y="2241828"/>
              <a:ext cx="3732679" cy="2369038"/>
              <a:chOff x="1491360" y="1683283"/>
              <a:chExt cx="3732679" cy="236903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EF641A10-62D1-4921-ADAC-8778ABD0E9A6}"/>
                  </a:ext>
                </a:extLst>
              </p:cNvPr>
              <p:cNvGrpSpPr/>
              <p:nvPr/>
            </p:nvGrpSpPr>
            <p:grpSpPr>
              <a:xfrm>
                <a:off x="1491360" y="1683283"/>
                <a:ext cx="3732679" cy="2369038"/>
                <a:chOff x="2262407" y="1727062"/>
                <a:chExt cx="3732679" cy="2369038"/>
              </a:xfrm>
            </p:grpSpPr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2DD55FB6-484E-464C-BD8B-C633B0EEA8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2407" y="1727062"/>
                  <a:ext cx="3732679" cy="2369038"/>
                </a:xfrm>
                <a:prstGeom prst="rect">
                  <a:avLst/>
                </a:prstGeom>
              </p:spPr>
            </p:pic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8DB0729-833D-45E6-9254-A00344C14739}"/>
                    </a:ext>
                  </a:extLst>
                </p:cNvPr>
                <p:cNvSpPr/>
                <p:nvPr/>
              </p:nvSpPr>
              <p:spPr>
                <a:xfrm>
                  <a:off x="3621935" y="2382027"/>
                  <a:ext cx="1013621" cy="604276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/>
                    <a:t>Keypad</a:t>
                  </a:r>
                </a:p>
                <a:p>
                  <a:pPr algn="ctr"/>
                  <a:r>
                    <a:rPr lang="en-US" altLang="ko-KR" sz="1000" dirty="0" err="1"/>
                    <a:t>Sheild</a:t>
                  </a:r>
                  <a:endParaRPr lang="ko-KR" altLang="en-US" sz="1000" dirty="0"/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872A388-B78A-4AF8-BF0F-F812E4CD675F}"/>
                  </a:ext>
                </a:extLst>
              </p:cNvPr>
              <p:cNvSpPr txBox="1"/>
              <p:nvPr/>
            </p:nvSpPr>
            <p:spPr>
              <a:xfrm>
                <a:off x="3063273" y="1725267"/>
                <a:ext cx="6217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b="1" dirty="0">
                    <a:solidFill>
                      <a:srgbClr val="00206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정면</a:t>
                </a:r>
                <a:endParaRPr lang="ko-KR" altLang="en-US" sz="1500" b="1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B8F6B1F-AA6C-4F1A-AD86-CCA3D1ADDFF4}"/>
                </a:ext>
              </a:extLst>
            </p:cNvPr>
            <p:cNvSpPr/>
            <p:nvPr/>
          </p:nvSpPr>
          <p:spPr>
            <a:xfrm>
              <a:off x="2302151" y="2753814"/>
              <a:ext cx="383148" cy="1037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95F8987-4080-4303-88A3-787E35C3E25B}"/>
              </a:ext>
            </a:extLst>
          </p:cNvPr>
          <p:cNvSpPr/>
          <p:nvPr/>
        </p:nvSpPr>
        <p:spPr>
          <a:xfrm>
            <a:off x="3232155" y="1254648"/>
            <a:ext cx="1640567" cy="839195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OTA(</a:t>
            </a:r>
            <a:r>
              <a:rPr lang="ko-KR" altLang="en-US" sz="1400" dirty="0"/>
              <a:t>업데이트</a:t>
            </a:r>
            <a:r>
              <a:rPr lang="en-US" altLang="ko-KR" sz="1400" dirty="0"/>
              <a:t>)</a:t>
            </a:r>
          </a:p>
          <a:p>
            <a:pPr algn="ctr"/>
            <a:r>
              <a:rPr lang="ko-KR" altLang="en-US" sz="1400" b="1" dirty="0"/>
              <a:t>모드</a:t>
            </a:r>
          </a:p>
        </p:txBody>
      </p:sp>
      <p:cxnSp>
        <p:nvCxnSpPr>
          <p:cNvPr id="35" name="직선 연결선 34"/>
          <p:cNvCxnSpPr>
            <a:stCxn id="33" idx="0"/>
            <a:endCxn id="34" idx="1"/>
          </p:cNvCxnSpPr>
          <p:nvPr/>
        </p:nvCxnSpPr>
        <p:spPr>
          <a:xfrm flipV="1">
            <a:off x="2451984" y="1674246"/>
            <a:ext cx="780171" cy="2312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2451983" y="2093843"/>
            <a:ext cx="780171" cy="5005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02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8A3681A-1DAD-4E51-96BA-6831BB456125}"/>
              </a:ext>
            </a:extLst>
          </p:cNvPr>
          <p:cNvGrpSpPr/>
          <p:nvPr/>
        </p:nvGrpSpPr>
        <p:grpSpPr>
          <a:xfrm>
            <a:off x="162446" y="163285"/>
            <a:ext cx="11867106" cy="6531430"/>
            <a:chOff x="162446" y="163285"/>
            <a:chExt cx="11867106" cy="6531430"/>
          </a:xfrm>
        </p:grpSpPr>
        <p:sp>
          <p:nvSpPr>
            <p:cNvPr id="4" name="직사각형 3"/>
            <p:cNvSpPr/>
            <p:nvPr/>
          </p:nvSpPr>
          <p:spPr>
            <a:xfrm>
              <a:off x="162449" y="163286"/>
              <a:ext cx="11867103" cy="6531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14" name="직각 삼각형 13"/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직각 삼각형 17"/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1062" y="421576"/>
              <a:ext cx="450852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구성도 </a:t>
              </a:r>
              <a:r>
                <a:rPr lang="en-US" altLang="ko-KR" sz="2400" dirty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- SW</a:t>
              </a:r>
              <a:endParaRPr lang="ko-KR" altLang="en-US" sz="2400" dirty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B0577E6-5F2A-477C-BA6E-5EF54137FCE8}"/>
              </a:ext>
            </a:extLst>
          </p:cNvPr>
          <p:cNvSpPr/>
          <p:nvPr/>
        </p:nvSpPr>
        <p:spPr>
          <a:xfrm>
            <a:off x="3552651" y="1785990"/>
            <a:ext cx="2305750" cy="19687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390F88-6D6E-4967-ACDA-4D69424F8295}"/>
              </a:ext>
            </a:extLst>
          </p:cNvPr>
          <p:cNvGrpSpPr/>
          <p:nvPr/>
        </p:nvGrpSpPr>
        <p:grpSpPr>
          <a:xfrm>
            <a:off x="10002716" y="1807939"/>
            <a:ext cx="1413457" cy="1396786"/>
            <a:chOff x="5980159" y="2025009"/>
            <a:chExt cx="2385218" cy="2467838"/>
          </a:xfrm>
        </p:grpSpPr>
        <p:pic>
          <p:nvPicPr>
            <p:cNvPr id="65" name="그림 14">
              <a:extLst>
                <a:ext uri="{FF2B5EF4-FFF2-40B4-BE49-F238E27FC236}">
                  <a16:creationId xmlns:a16="http://schemas.microsoft.com/office/drawing/2014/main" id="{8FD62BBC-609D-4DCD-AF38-9CF35E60B5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980159" y="2025009"/>
              <a:ext cx="2107152" cy="2107152"/>
            </a:xfrm>
            <a:prstGeom prst="rect">
              <a:avLst/>
            </a:prstGeom>
          </p:spPr>
        </p:pic>
        <p:sp>
          <p:nvSpPr>
            <p:cNvPr id="68" name="TextBox 51">
              <a:extLst>
                <a:ext uri="{FF2B5EF4-FFF2-40B4-BE49-F238E27FC236}">
                  <a16:creationId xmlns:a16="http://schemas.microsoft.com/office/drawing/2014/main" id="{0AFE1A21-72C5-4FCC-A814-9D42A72B2BA9}"/>
                </a:ext>
              </a:extLst>
            </p:cNvPr>
            <p:cNvSpPr txBox="1"/>
            <p:nvPr/>
          </p:nvSpPr>
          <p:spPr>
            <a:xfrm>
              <a:off x="5980159" y="3921880"/>
              <a:ext cx="2385218" cy="57096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500" b="1" dirty="0">
                  <a:solidFill>
                    <a:schemeClr val="tx1"/>
                  </a:solidFill>
                  <a:latin typeface="HY견고딕"/>
                  <a:ea typeface="HY견고딕"/>
                </a:rPr>
                <a:t>Web</a:t>
              </a:r>
              <a:endParaRPr lang="ko-KR" altLang="en-US" sz="1500" b="1" dirty="0">
                <a:solidFill>
                  <a:schemeClr val="tx1"/>
                </a:solidFill>
                <a:latin typeface="HY견고딕"/>
                <a:ea typeface="HY견고딕"/>
              </a:endParaRPr>
            </a:p>
          </p:txBody>
        </p:sp>
      </p:grp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9060C32-B2FA-401F-9041-BF9FEF50CFD7}"/>
              </a:ext>
            </a:extLst>
          </p:cNvPr>
          <p:cNvSpPr/>
          <p:nvPr/>
        </p:nvSpPr>
        <p:spPr>
          <a:xfrm>
            <a:off x="2857233" y="2174724"/>
            <a:ext cx="492136" cy="3030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11CD71-0FBF-497E-9E9A-2DAFEF4AA9C5}"/>
              </a:ext>
            </a:extLst>
          </p:cNvPr>
          <p:cNvSpPr txBox="1"/>
          <p:nvPr/>
        </p:nvSpPr>
        <p:spPr>
          <a:xfrm>
            <a:off x="3518909" y="4821784"/>
            <a:ext cx="11923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DB(MySQL)</a:t>
            </a:r>
            <a:endParaRPr lang="ko-KR" altLang="en-US" sz="15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C35D3B-6A35-4070-B292-7A667B6A17F6}"/>
              </a:ext>
            </a:extLst>
          </p:cNvPr>
          <p:cNvSpPr txBox="1"/>
          <p:nvPr/>
        </p:nvSpPr>
        <p:spPr>
          <a:xfrm>
            <a:off x="3552651" y="1415702"/>
            <a:ext cx="6688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Input</a:t>
            </a:r>
            <a:endParaRPr lang="ko-KR" altLang="en-US" sz="1500" b="1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5FA5900-5A02-4267-97AF-CA1FC6DDC1F1}"/>
              </a:ext>
            </a:extLst>
          </p:cNvPr>
          <p:cNvGrpSpPr/>
          <p:nvPr/>
        </p:nvGrpSpPr>
        <p:grpSpPr>
          <a:xfrm>
            <a:off x="348993" y="1492040"/>
            <a:ext cx="2367241" cy="1727920"/>
            <a:chOff x="610916" y="2241830"/>
            <a:chExt cx="3732679" cy="2369038"/>
          </a:xfrm>
        </p:grpSpPr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D2001FCF-BDD8-402C-BD15-791780316138}"/>
                </a:ext>
              </a:extLst>
            </p:cNvPr>
            <p:cNvGrpSpPr/>
            <p:nvPr/>
          </p:nvGrpSpPr>
          <p:grpSpPr>
            <a:xfrm>
              <a:off x="610916" y="2241830"/>
              <a:ext cx="3732679" cy="2369038"/>
              <a:chOff x="2262407" y="1727062"/>
              <a:chExt cx="3732679" cy="2369038"/>
            </a:xfrm>
          </p:grpSpPr>
          <p:pic>
            <p:nvPicPr>
              <p:cNvPr id="103" name="그림 102">
                <a:extLst>
                  <a:ext uri="{FF2B5EF4-FFF2-40B4-BE49-F238E27FC236}">
                    <a16:creationId xmlns:a16="http://schemas.microsoft.com/office/drawing/2014/main" id="{8E0417F7-55D1-4E5A-8628-F87C444094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262407" y="1727062"/>
                <a:ext cx="3732679" cy="2369038"/>
              </a:xfrm>
              <a:prstGeom prst="rect">
                <a:avLst/>
              </a:prstGeom>
            </p:spPr>
          </p:pic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B61236ED-64DE-4FD6-BD4F-31BF415059AB}"/>
                  </a:ext>
                </a:extLst>
              </p:cNvPr>
              <p:cNvSpPr/>
              <p:nvPr/>
            </p:nvSpPr>
            <p:spPr>
              <a:xfrm>
                <a:off x="3592302" y="2489257"/>
                <a:ext cx="1072887" cy="529552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en-US" altLang="ko-KR" sz="500" dirty="0"/>
                  <a:t>Keypad</a:t>
                </a:r>
              </a:p>
              <a:p>
                <a:pPr algn="ctr">
                  <a:defRPr lang="ko-KR" altLang="en-US"/>
                </a:pPr>
                <a:r>
                  <a:rPr lang="en-US" altLang="ko-KR" sz="500" dirty="0" err="1"/>
                  <a:t>Sheild</a:t>
                </a:r>
                <a:endParaRPr lang="en-US" altLang="ko-KR" sz="500" dirty="0"/>
              </a:p>
            </p:txBody>
          </p:sp>
        </p:grp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E7EF5810-57F0-4675-A313-A209059C042A}"/>
                </a:ext>
              </a:extLst>
            </p:cNvPr>
            <p:cNvSpPr/>
            <p:nvPr/>
          </p:nvSpPr>
          <p:spPr>
            <a:xfrm>
              <a:off x="2302151" y="2753814"/>
              <a:ext cx="383148" cy="1037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B5154AA9-C829-4B46-8810-078975CA4C08}"/>
              </a:ext>
            </a:extLst>
          </p:cNvPr>
          <p:cNvSpPr txBox="1"/>
          <p:nvPr/>
        </p:nvSpPr>
        <p:spPr>
          <a:xfrm>
            <a:off x="6121296" y="1430608"/>
            <a:ext cx="15698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Control(Web)</a:t>
            </a:r>
            <a:endParaRPr lang="ko-KR" altLang="en-US" sz="1500" b="1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698BD8F-4E04-4AFF-92DB-6567C4E401BD}"/>
              </a:ext>
            </a:extLst>
          </p:cNvPr>
          <p:cNvSpPr/>
          <p:nvPr/>
        </p:nvSpPr>
        <p:spPr>
          <a:xfrm>
            <a:off x="6135922" y="1785990"/>
            <a:ext cx="1569803" cy="30418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3CB7E1-F6AB-447E-9853-2A8BE25CB60F}"/>
              </a:ext>
            </a:extLst>
          </p:cNvPr>
          <p:cNvSpPr txBox="1"/>
          <p:nvPr/>
        </p:nvSpPr>
        <p:spPr>
          <a:xfrm>
            <a:off x="3756041" y="1949047"/>
            <a:ext cx="859489" cy="7848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500" dirty="0"/>
          </a:p>
          <a:p>
            <a:pPr algn="ctr"/>
            <a:r>
              <a:rPr lang="ko-KR" altLang="en-US" sz="1500" dirty="0"/>
              <a:t>단계</a:t>
            </a:r>
            <a:endParaRPr lang="en-US" altLang="ko-KR" sz="1500" dirty="0"/>
          </a:p>
          <a:p>
            <a:pPr algn="ctr"/>
            <a:endParaRPr lang="ko-KR" altLang="en-US" sz="15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53D5E5C-95B5-42B4-BFC2-03A639650589}"/>
              </a:ext>
            </a:extLst>
          </p:cNvPr>
          <p:cNvSpPr txBox="1"/>
          <p:nvPr/>
        </p:nvSpPr>
        <p:spPr>
          <a:xfrm>
            <a:off x="4859584" y="1947790"/>
            <a:ext cx="859489" cy="7848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 </a:t>
            </a:r>
            <a:endParaRPr lang="en-US" altLang="ko-KR" sz="1500" dirty="0"/>
          </a:p>
          <a:p>
            <a:pPr algn="ctr"/>
            <a:r>
              <a:rPr lang="ko-KR" altLang="en-US" sz="1500" dirty="0"/>
              <a:t>시간 초</a:t>
            </a:r>
            <a:endParaRPr lang="en-US" altLang="ko-KR" sz="1500" dirty="0"/>
          </a:p>
          <a:p>
            <a:pPr algn="ctr"/>
            <a:endParaRPr lang="en-US" altLang="ko-KR" sz="15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3E09997-123E-4011-A7EA-8DB6966F9C7E}"/>
              </a:ext>
            </a:extLst>
          </p:cNvPr>
          <p:cNvSpPr txBox="1"/>
          <p:nvPr/>
        </p:nvSpPr>
        <p:spPr>
          <a:xfrm>
            <a:off x="6375029" y="2274970"/>
            <a:ext cx="1080997" cy="193899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r>
              <a:rPr lang="ko-KR" altLang="en-US" sz="1500" dirty="0"/>
              <a:t>단계별</a:t>
            </a:r>
            <a:endParaRPr lang="en-US" altLang="ko-KR" sz="1500" dirty="0"/>
          </a:p>
          <a:p>
            <a:pPr algn="ctr"/>
            <a:r>
              <a:rPr lang="ko-KR" altLang="en-US" sz="1500" dirty="0"/>
              <a:t>기억력</a:t>
            </a:r>
            <a:endParaRPr lang="en-US" altLang="ko-KR" sz="1500" dirty="0"/>
          </a:p>
          <a:p>
            <a:pPr algn="ctr"/>
            <a:r>
              <a:rPr lang="ko-KR" altLang="en-US" sz="1500" dirty="0"/>
              <a:t>향상도</a:t>
            </a:r>
            <a:endParaRPr lang="en-US" altLang="ko-KR" sz="1500" dirty="0"/>
          </a:p>
          <a:p>
            <a:pPr algn="ctr"/>
            <a:r>
              <a:rPr lang="ko-KR" altLang="en-US" sz="1500" dirty="0"/>
              <a:t>계산</a:t>
            </a:r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ko-KR" altLang="en-US" sz="15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CC7C702-0650-4B14-8418-B02D298D3E1A}"/>
              </a:ext>
            </a:extLst>
          </p:cNvPr>
          <p:cNvSpPr txBox="1"/>
          <p:nvPr/>
        </p:nvSpPr>
        <p:spPr>
          <a:xfrm>
            <a:off x="3756041" y="2827351"/>
            <a:ext cx="1963031" cy="7848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500" dirty="0"/>
          </a:p>
          <a:p>
            <a:pPr algn="ctr"/>
            <a:r>
              <a:rPr lang="ko-KR" altLang="en-US" sz="1500" dirty="0"/>
              <a:t>트레이닝 일시</a:t>
            </a:r>
            <a:endParaRPr lang="en-US" altLang="ko-KR" sz="1500" dirty="0"/>
          </a:p>
          <a:p>
            <a:pPr algn="ctr"/>
            <a:endParaRPr lang="ko-KR" altLang="en-US" sz="15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738FEA5-F198-41FC-8121-8296E683BE40}"/>
              </a:ext>
            </a:extLst>
          </p:cNvPr>
          <p:cNvSpPr/>
          <p:nvPr/>
        </p:nvSpPr>
        <p:spPr>
          <a:xfrm>
            <a:off x="3552651" y="3907032"/>
            <a:ext cx="2305750" cy="9058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0E299A8-6E11-49BF-B6A0-223212C36EE2}"/>
              </a:ext>
            </a:extLst>
          </p:cNvPr>
          <p:cNvCxnSpPr>
            <a:cxnSpLocks/>
          </p:cNvCxnSpPr>
          <p:nvPr/>
        </p:nvCxnSpPr>
        <p:spPr>
          <a:xfrm>
            <a:off x="5778746" y="4058453"/>
            <a:ext cx="5166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017D5A63-5EE5-4247-8E3B-9915DA850539}"/>
              </a:ext>
            </a:extLst>
          </p:cNvPr>
          <p:cNvCxnSpPr>
            <a:cxnSpLocks/>
          </p:cNvCxnSpPr>
          <p:nvPr/>
        </p:nvCxnSpPr>
        <p:spPr>
          <a:xfrm>
            <a:off x="4711254" y="3628454"/>
            <a:ext cx="0" cy="4766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1EC1F97-EB2F-4F18-8778-90D11F4DBD62}"/>
              </a:ext>
            </a:extLst>
          </p:cNvPr>
          <p:cNvSpPr txBox="1"/>
          <p:nvPr/>
        </p:nvSpPr>
        <p:spPr>
          <a:xfrm>
            <a:off x="1136195" y="4954483"/>
            <a:ext cx="8137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사용자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541E477-D49B-4283-B27D-F467A6475AB0}"/>
              </a:ext>
            </a:extLst>
          </p:cNvPr>
          <p:cNvSpPr/>
          <p:nvPr/>
        </p:nvSpPr>
        <p:spPr>
          <a:xfrm>
            <a:off x="8044784" y="3574556"/>
            <a:ext cx="1413457" cy="1235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D550CBE-7A29-43BF-B4C2-A6309E89D02A}"/>
              </a:ext>
            </a:extLst>
          </p:cNvPr>
          <p:cNvSpPr txBox="1"/>
          <p:nvPr/>
        </p:nvSpPr>
        <p:spPr>
          <a:xfrm>
            <a:off x="8159637" y="3902635"/>
            <a:ext cx="1183750" cy="5539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기억력 </a:t>
            </a:r>
            <a:endParaRPr lang="en-US" altLang="ko-KR" sz="1500" dirty="0"/>
          </a:p>
          <a:p>
            <a:pPr algn="ctr"/>
            <a:r>
              <a:rPr lang="ko-KR" altLang="en-US" sz="1500" dirty="0"/>
              <a:t>향상 비율</a:t>
            </a:r>
            <a:endParaRPr lang="en-US" altLang="ko-KR" sz="1500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C59D555-E1E4-4F09-81DB-1B15145EC57F}"/>
              </a:ext>
            </a:extLst>
          </p:cNvPr>
          <p:cNvCxnSpPr>
            <a:cxnSpLocks/>
          </p:cNvCxnSpPr>
          <p:nvPr/>
        </p:nvCxnSpPr>
        <p:spPr>
          <a:xfrm>
            <a:off x="7570879" y="4058453"/>
            <a:ext cx="5530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C63CF5A-E7B4-41B8-B3F4-DBDEB3BBC603}"/>
              </a:ext>
            </a:extLst>
          </p:cNvPr>
          <p:cNvSpPr txBox="1"/>
          <p:nvPr/>
        </p:nvSpPr>
        <p:spPr>
          <a:xfrm>
            <a:off x="8044784" y="3211834"/>
            <a:ext cx="14134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Output</a:t>
            </a:r>
            <a:endParaRPr lang="ko-KR" altLang="en-US" sz="1500" b="1" dirty="0"/>
          </a:p>
        </p:txBody>
      </p:sp>
      <p:pic>
        <p:nvPicPr>
          <p:cNvPr id="126" name="그림 125">
            <a:extLst>
              <a:ext uri="{FF2B5EF4-FFF2-40B4-BE49-F238E27FC236}">
                <a16:creationId xmlns:a16="http://schemas.microsoft.com/office/drawing/2014/main" id="{B1A9FD0A-7B76-427A-A55F-D4CA944DA3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99993" y="4132162"/>
            <a:ext cx="611066" cy="561579"/>
          </a:xfrm>
          <a:prstGeom prst="rect">
            <a:avLst/>
          </a:prstGeom>
        </p:spPr>
      </p:pic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03D84B29-ACAB-419D-882B-BDC23330B976}"/>
              </a:ext>
            </a:extLst>
          </p:cNvPr>
          <p:cNvCxnSpPr>
            <a:cxnSpLocks/>
            <a:stCxn id="125" idx="0"/>
          </p:cNvCxnSpPr>
          <p:nvPr/>
        </p:nvCxnSpPr>
        <p:spPr>
          <a:xfrm rot="5400000" flipH="1" flipV="1">
            <a:off x="8922510" y="2337043"/>
            <a:ext cx="703795" cy="1045789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별: 꼭짓점 10개 130">
            <a:extLst>
              <a:ext uri="{FF2B5EF4-FFF2-40B4-BE49-F238E27FC236}">
                <a16:creationId xmlns:a16="http://schemas.microsoft.com/office/drawing/2014/main" id="{9EFA3399-A53E-4FF4-8912-33B13A61AC5F}"/>
              </a:ext>
            </a:extLst>
          </p:cNvPr>
          <p:cNvSpPr/>
          <p:nvPr/>
        </p:nvSpPr>
        <p:spPr>
          <a:xfrm>
            <a:off x="9696970" y="1356207"/>
            <a:ext cx="1975516" cy="2303660"/>
          </a:xfrm>
          <a:prstGeom prst="star10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D517372B-9F4C-4A21-8169-6BDADC800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63" y="3233605"/>
            <a:ext cx="1714500" cy="1743075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64225" y="286355"/>
            <a:ext cx="7574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/>
              </a:rPr>
              <a:t>PART 05</a:t>
            </a:r>
            <a:endParaRPr lang="ko-KR" altLang="en-US" sz="12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조선일보명조"/>
            </a:endParaRPr>
          </a:p>
        </p:txBody>
      </p:sp>
    </p:spTree>
    <p:extLst>
      <p:ext uri="{BB962C8B-B14F-4D97-AF65-F5344CB8AC3E}">
        <p14:creationId xmlns:p14="http://schemas.microsoft.com/office/powerpoint/2010/main" val="278652365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8A3681A-1DAD-4E51-96BA-6831BB456125}"/>
              </a:ext>
            </a:extLst>
          </p:cNvPr>
          <p:cNvGrpSpPr/>
          <p:nvPr/>
        </p:nvGrpSpPr>
        <p:grpSpPr>
          <a:xfrm>
            <a:off x="162446" y="163285"/>
            <a:ext cx="11867106" cy="6531430"/>
            <a:chOff x="162446" y="163285"/>
            <a:chExt cx="11867106" cy="6531430"/>
          </a:xfrm>
        </p:grpSpPr>
        <p:sp>
          <p:nvSpPr>
            <p:cNvPr id="4" name="직사각형 3"/>
            <p:cNvSpPr/>
            <p:nvPr/>
          </p:nvSpPr>
          <p:spPr>
            <a:xfrm>
              <a:off x="162449" y="163286"/>
              <a:ext cx="11867103" cy="6531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14" name="직각 삼각형 13"/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직각 삼각형 17"/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1061" y="421576"/>
              <a:ext cx="43593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구성도 </a:t>
              </a:r>
              <a:r>
                <a:rPr lang="en-US" altLang="ko-KR" sz="2400" dirty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- HW</a:t>
              </a:r>
              <a:endParaRPr lang="ko-KR" altLang="en-US" sz="2400" dirty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82595709-E0A6-4D31-B22B-560FACA8F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847" y="1850093"/>
            <a:ext cx="5142610" cy="3912855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8FFC68D7-A513-4F7D-939B-B67237FE42F6}"/>
              </a:ext>
            </a:extLst>
          </p:cNvPr>
          <p:cNvGrpSpPr/>
          <p:nvPr/>
        </p:nvGrpSpPr>
        <p:grpSpPr>
          <a:xfrm>
            <a:off x="469508" y="1985801"/>
            <a:ext cx="2849526" cy="1451826"/>
            <a:chOff x="449194" y="1475295"/>
            <a:chExt cx="2849526" cy="1451826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518138F-FA7E-47B4-85C4-88524F6CF6C6}"/>
                </a:ext>
              </a:extLst>
            </p:cNvPr>
            <p:cNvSpPr/>
            <p:nvPr/>
          </p:nvSpPr>
          <p:spPr>
            <a:xfrm>
              <a:off x="449194" y="1475295"/>
              <a:ext cx="2849526" cy="1451826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1ED7608-0220-4321-A154-B45D87577B39}"/>
                </a:ext>
              </a:extLst>
            </p:cNvPr>
            <p:cNvGrpSpPr/>
            <p:nvPr/>
          </p:nvGrpSpPr>
          <p:grpSpPr>
            <a:xfrm>
              <a:off x="846002" y="1581564"/>
              <a:ext cx="2093842" cy="1259017"/>
              <a:chOff x="846002" y="1581564"/>
              <a:chExt cx="2093842" cy="125901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4BC79A-892D-4C1C-83C4-DAB616D7135B}"/>
                  </a:ext>
                </a:extLst>
              </p:cNvPr>
              <p:cNvSpPr txBox="1"/>
              <p:nvPr/>
            </p:nvSpPr>
            <p:spPr>
              <a:xfrm>
                <a:off x="1863403" y="2517415"/>
                <a:ext cx="107644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b="1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진동 모터</a:t>
                </a:r>
                <a:endParaRPr lang="ko-KR" altLang="en-US" sz="1500" b="1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17C50807-619D-45A9-A72B-D985C77F72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2198" y="1581564"/>
                <a:ext cx="691045" cy="979674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9F595F84-8A14-4747-862B-40495827F1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6002" y="1670581"/>
                <a:ext cx="951948" cy="801640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E005E5-EBD4-492A-B184-E309222A920A}"/>
                  </a:ext>
                </a:extLst>
              </p:cNvPr>
              <p:cNvSpPr txBox="1"/>
              <p:nvPr/>
            </p:nvSpPr>
            <p:spPr>
              <a:xfrm>
                <a:off x="922009" y="2517416"/>
                <a:ext cx="95194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b="1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버튼</a:t>
                </a: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0C749E4-E1D5-4171-98D2-825DEB251DF5}"/>
              </a:ext>
            </a:extLst>
          </p:cNvPr>
          <p:cNvSpPr txBox="1"/>
          <p:nvPr/>
        </p:nvSpPr>
        <p:spPr>
          <a:xfrm>
            <a:off x="652433" y="1559694"/>
            <a:ext cx="2287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1C476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손가락 접촉 구성품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4BAA66F-B5B6-475C-A763-4E2B7BFB4A61}"/>
              </a:ext>
            </a:extLst>
          </p:cNvPr>
          <p:cNvSpPr/>
          <p:nvPr/>
        </p:nvSpPr>
        <p:spPr>
          <a:xfrm>
            <a:off x="490387" y="1625999"/>
            <a:ext cx="162046" cy="162046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69E090-91BA-4EAB-A8F2-11F372F7678E}"/>
              </a:ext>
            </a:extLst>
          </p:cNvPr>
          <p:cNvSpPr txBox="1"/>
          <p:nvPr/>
        </p:nvSpPr>
        <p:spPr>
          <a:xfrm>
            <a:off x="652433" y="3750926"/>
            <a:ext cx="2287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1C476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 구성품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7B84329-C3B3-4896-8120-1F142C91F2BA}"/>
              </a:ext>
            </a:extLst>
          </p:cNvPr>
          <p:cNvSpPr/>
          <p:nvPr/>
        </p:nvSpPr>
        <p:spPr>
          <a:xfrm>
            <a:off x="490387" y="3817231"/>
            <a:ext cx="162046" cy="162046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2C379A8-B0A5-4705-80F4-6B4352DB62EF}"/>
              </a:ext>
            </a:extLst>
          </p:cNvPr>
          <p:cNvGrpSpPr/>
          <p:nvPr/>
        </p:nvGrpSpPr>
        <p:grpSpPr>
          <a:xfrm>
            <a:off x="3887593" y="953155"/>
            <a:ext cx="2033781" cy="1408474"/>
            <a:chOff x="3710627" y="543700"/>
            <a:chExt cx="2033781" cy="1408474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0A584DD9-3C9A-45CE-893C-5A8F2E5CA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2824" y="962287"/>
              <a:ext cx="757108" cy="637564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9322BD-4DB9-4FB9-AD4E-F63A97C3AE67}"/>
                </a:ext>
              </a:extLst>
            </p:cNvPr>
            <p:cNvSpPr txBox="1"/>
            <p:nvPr/>
          </p:nvSpPr>
          <p:spPr>
            <a:xfrm>
              <a:off x="4239099" y="1588518"/>
              <a:ext cx="9519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버튼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EDAB23F-A37B-4AA3-9B9D-A3D2E62EFC18}"/>
                </a:ext>
              </a:extLst>
            </p:cNvPr>
            <p:cNvSpPr txBox="1"/>
            <p:nvPr/>
          </p:nvSpPr>
          <p:spPr>
            <a:xfrm>
              <a:off x="3872674" y="543700"/>
              <a:ext cx="173610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solidFill>
                    <a:srgbClr val="1C476E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각종 버튼 구성품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F2221F6-FD27-4996-844B-1F9DC3A8B266}"/>
                </a:ext>
              </a:extLst>
            </p:cNvPr>
            <p:cNvSpPr/>
            <p:nvPr/>
          </p:nvSpPr>
          <p:spPr>
            <a:xfrm>
              <a:off x="3710627" y="609968"/>
              <a:ext cx="162046" cy="162046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CFFB8ECF-EEEE-413F-8F81-766AEE77B2DD}"/>
                </a:ext>
              </a:extLst>
            </p:cNvPr>
            <p:cNvSpPr/>
            <p:nvPr/>
          </p:nvSpPr>
          <p:spPr>
            <a:xfrm>
              <a:off x="3825808" y="874532"/>
              <a:ext cx="1918600" cy="1077642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55F6063A-1A1C-4811-8D22-76A4F88A8F4F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5921374" y="1822808"/>
            <a:ext cx="1748452" cy="679851"/>
          </a:xfrm>
          <a:prstGeom prst="bentConnector3">
            <a:avLst>
              <a:gd name="adj1" fmla="val 99807"/>
            </a:avLst>
          </a:prstGeom>
          <a:ln w="57150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6C34387-2EEE-441F-8D9A-191E3D8FBF3E}"/>
              </a:ext>
            </a:extLst>
          </p:cNvPr>
          <p:cNvCxnSpPr>
            <a:cxnSpLocks/>
          </p:cNvCxnSpPr>
          <p:nvPr/>
        </p:nvCxnSpPr>
        <p:spPr>
          <a:xfrm>
            <a:off x="3319034" y="3071744"/>
            <a:ext cx="3932371" cy="0"/>
          </a:xfrm>
          <a:prstGeom prst="straightConnector1">
            <a:avLst/>
          </a:prstGeom>
          <a:ln w="57150">
            <a:solidFill>
              <a:srgbClr val="1C47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E486EE2-539E-4114-B146-8202AC405294}"/>
              </a:ext>
            </a:extLst>
          </p:cNvPr>
          <p:cNvGrpSpPr/>
          <p:nvPr/>
        </p:nvGrpSpPr>
        <p:grpSpPr>
          <a:xfrm>
            <a:off x="9611923" y="4665835"/>
            <a:ext cx="2033781" cy="1408474"/>
            <a:chOff x="8196110" y="818970"/>
            <a:chExt cx="2033781" cy="1408474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8F6AAF72-CC6A-4C9A-B452-FE13BBB7B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06299" y="1146564"/>
              <a:ext cx="1736105" cy="894535"/>
            </a:xfrm>
            <a:prstGeom prst="rect">
              <a:avLst/>
            </a:prstGeom>
          </p:spPr>
        </p:pic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03A80C61-7DD0-43C7-84D6-7230D119F962}"/>
                </a:ext>
              </a:extLst>
            </p:cNvPr>
            <p:cNvGrpSpPr/>
            <p:nvPr/>
          </p:nvGrpSpPr>
          <p:grpSpPr>
            <a:xfrm>
              <a:off x="8196110" y="818970"/>
              <a:ext cx="2033781" cy="1408474"/>
              <a:chOff x="3710627" y="543700"/>
              <a:chExt cx="2033781" cy="1408474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3CFAB35-ADBD-4C7A-80FA-D400A63C8162}"/>
                  </a:ext>
                </a:extLst>
              </p:cNvPr>
              <p:cNvSpPr txBox="1"/>
              <p:nvPr/>
            </p:nvSpPr>
            <p:spPr>
              <a:xfrm>
                <a:off x="4113095" y="1552524"/>
                <a:ext cx="134402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b="1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소형 스피커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7109FF2-0E6D-4803-BDA2-F4E5ACEC2EF8}"/>
                  </a:ext>
                </a:extLst>
              </p:cNvPr>
              <p:cNvSpPr txBox="1"/>
              <p:nvPr/>
            </p:nvSpPr>
            <p:spPr>
              <a:xfrm>
                <a:off x="3872674" y="543700"/>
                <a:ext cx="173610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b="1" dirty="0">
                    <a:solidFill>
                      <a:srgbClr val="1C476E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내부 구성품</a:t>
                </a:r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6A74595F-4F16-44BB-BAC7-DDB1AAB7F00A}"/>
                  </a:ext>
                </a:extLst>
              </p:cNvPr>
              <p:cNvSpPr/>
              <p:nvPr/>
            </p:nvSpPr>
            <p:spPr>
              <a:xfrm>
                <a:off x="3710627" y="609968"/>
                <a:ext cx="162046" cy="162046"/>
              </a:xfrm>
              <a:prstGeom prst="ellipse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FC20FD33-5BF7-40BE-B070-3D55AAA30C94}"/>
                  </a:ext>
                </a:extLst>
              </p:cNvPr>
              <p:cNvSpPr/>
              <p:nvPr/>
            </p:nvSpPr>
            <p:spPr>
              <a:xfrm>
                <a:off x="3825808" y="874532"/>
                <a:ext cx="1918600" cy="1077642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FB2A98BF-AF32-4DD6-ABDC-A250B6F6CB07}"/>
              </a:ext>
            </a:extLst>
          </p:cNvPr>
          <p:cNvCxnSpPr>
            <a:cxnSpLocks/>
          </p:cNvCxnSpPr>
          <p:nvPr/>
        </p:nvCxnSpPr>
        <p:spPr>
          <a:xfrm rot="10800000">
            <a:off x="8650574" y="2862470"/>
            <a:ext cx="2846281" cy="2113498"/>
          </a:xfrm>
          <a:prstGeom prst="bentConnector3">
            <a:avLst>
              <a:gd name="adj1" fmla="val 50000"/>
            </a:avLst>
          </a:prstGeom>
          <a:ln w="57150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2C2C7BA-9AA5-413E-A365-905776A8B2F7}"/>
              </a:ext>
            </a:extLst>
          </p:cNvPr>
          <p:cNvSpPr/>
          <p:nvPr/>
        </p:nvSpPr>
        <p:spPr>
          <a:xfrm>
            <a:off x="4776478" y="4459645"/>
            <a:ext cx="723766" cy="4123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0BF2D31-D45B-411B-A585-BF7FDF8C83B6}"/>
              </a:ext>
            </a:extLst>
          </p:cNvPr>
          <p:cNvSpPr txBox="1"/>
          <p:nvPr/>
        </p:nvSpPr>
        <p:spPr>
          <a:xfrm>
            <a:off x="8650573" y="2364180"/>
            <a:ext cx="12084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정면</a:t>
            </a:r>
            <a:r>
              <a:rPr lang="ko-KR" altLang="en-US" sz="15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5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5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내부</a:t>
            </a:r>
            <a:r>
              <a:rPr lang="en-US" altLang="ko-KR" sz="15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5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85BC1B6-D836-49E3-804F-74691E6E30AF}"/>
              </a:ext>
            </a:extLst>
          </p:cNvPr>
          <p:cNvGrpSpPr/>
          <p:nvPr/>
        </p:nvGrpSpPr>
        <p:grpSpPr>
          <a:xfrm>
            <a:off x="3088282" y="3748065"/>
            <a:ext cx="3732679" cy="2369038"/>
            <a:chOff x="1491360" y="1683283"/>
            <a:chExt cx="3732679" cy="2369038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3A8C6DAE-1B25-4E29-BCB8-ADB674996CE5}"/>
                </a:ext>
              </a:extLst>
            </p:cNvPr>
            <p:cNvGrpSpPr/>
            <p:nvPr/>
          </p:nvGrpSpPr>
          <p:grpSpPr>
            <a:xfrm>
              <a:off x="1491360" y="1683283"/>
              <a:ext cx="3732679" cy="2369038"/>
              <a:chOff x="2262407" y="1727062"/>
              <a:chExt cx="3732679" cy="2369038"/>
            </a:xfrm>
          </p:grpSpPr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B9D36030-F05C-4881-85F4-B8BD813F7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2407" y="1727062"/>
                <a:ext cx="3732679" cy="2369038"/>
              </a:xfrm>
              <a:prstGeom prst="rect">
                <a:avLst/>
              </a:prstGeom>
            </p:spPr>
          </p:pic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DB541D69-E0DA-4E3F-B3CB-00C41BB82F7A}"/>
                  </a:ext>
                </a:extLst>
              </p:cNvPr>
              <p:cNvSpPr/>
              <p:nvPr/>
            </p:nvSpPr>
            <p:spPr>
              <a:xfrm>
                <a:off x="3584986" y="2424632"/>
                <a:ext cx="1102076" cy="572936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Keypad</a:t>
                </a:r>
              </a:p>
              <a:p>
                <a:pPr algn="ctr"/>
                <a:r>
                  <a:rPr lang="en-US" altLang="ko-KR" sz="1000" dirty="0" err="1"/>
                  <a:t>Sheild</a:t>
                </a:r>
                <a:endParaRPr lang="ko-KR" altLang="en-US" sz="1000" dirty="0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6A729B8-FEB1-4455-9C3C-7903011B0311}"/>
                </a:ext>
              </a:extLst>
            </p:cNvPr>
            <p:cNvSpPr txBox="1"/>
            <p:nvPr/>
          </p:nvSpPr>
          <p:spPr>
            <a:xfrm>
              <a:off x="2051786" y="1705326"/>
              <a:ext cx="11236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정면</a:t>
              </a:r>
              <a:r>
                <a:rPr lang="en-US" altLang="ko-KR" sz="1500" b="1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</a:t>
              </a:r>
              <a:r>
                <a:rPr lang="ko-KR" altLang="en-US" sz="1500" b="1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외형</a:t>
              </a:r>
              <a:r>
                <a:rPr lang="en-US" altLang="ko-KR" sz="1500" b="1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)</a:t>
              </a:r>
              <a:endParaRPr lang="ko-KR" altLang="en-US" sz="15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2BCED404-2EA1-48AA-8CA2-EF9FEC4035F3}"/>
              </a:ext>
            </a:extLst>
          </p:cNvPr>
          <p:cNvCxnSpPr>
            <a:cxnSpLocks/>
            <a:stCxn id="27" idx="3"/>
            <a:endCxn id="93" idx="1"/>
          </p:cNvCxnSpPr>
          <p:nvPr/>
        </p:nvCxnSpPr>
        <p:spPr>
          <a:xfrm flipV="1">
            <a:off x="3319034" y="4732103"/>
            <a:ext cx="1091827" cy="341174"/>
          </a:xfrm>
          <a:prstGeom prst="straightConnector1">
            <a:avLst/>
          </a:prstGeom>
          <a:ln w="57150">
            <a:solidFill>
              <a:srgbClr val="1C47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3430D56-FBC3-4F12-8574-021CA0A7E85E}"/>
              </a:ext>
            </a:extLst>
          </p:cNvPr>
          <p:cNvGrpSpPr/>
          <p:nvPr/>
        </p:nvGrpSpPr>
        <p:grpSpPr>
          <a:xfrm>
            <a:off x="490387" y="4095082"/>
            <a:ext cx="2828647" cy="1956390"/>
            <a:chOff x="490386" y="3510979"/>
            <a:chExt cx="2828647" cy="195639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420F5882-44D2-425C-8898-73C9FD5E50F3}"/>
                </a:ext>
              </a:extLst>
            </p:cNvPr>
            <p:cNvSpPr/>
            <p:nvPr/>
          </p:nvSpPr>
          <p:spPr>
            <a:xfrm>
              <a:off x="490386" y="3510979"/>
              <a:ext cx="2828647" cy="1956390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2C094B-CDB7-4C7D-871C-CD92E9294425}"/>
                </a:ext>
              </a:extLst>
            </p:cNvPr>
            <p:cNvSpPr txBox="1"/>
            <p:nvPr/>
          </p:nvSpPr>
          <p:spPr>
            <a:xfrm>
              <a:off x="992100" y="5062645"/>
              <a:ext cx="182521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Keypad </a:t>
              </a:r>
              <a:r>
                <a:rPr lang="en-US" altLang="ko-KR" sz="1500" b="1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Sheild</a:t>
              </a:r>
              <a:endParaRPr lang="ko-KR" altLang="en-US" sz="15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71" name="타원 70">
            <a:extLst>
              <a:ext uri="{FF2B5EF4-FFF2-40B4-BE49-F238E27FC236}">
                <a16:creationId xmlns:a16="http://schemas.microsoft.com/office/drawing/2014/main" id="{AE1F5DC7-1745-4347-93DD-8D0F0B12DFE1}"/>
              </a:ext>
            </a:extLst>
          </p:cNvPr>
          <p:cNvSpPr/>
          <p:nvPr/>
        </p:nvSpPr>
        <p:spPr>
          <a:xfrm>
            <a:off x="4878915" y="4230573"/>
            <a:ext cx="166317" cy="137862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49C2BE6-7FF8-413E-80EC-851B339FBE10}"/>
              </a:ext>
            </a:extLst>
          </p:cNvPr>
          <p:cNvCxnSpPr>
            <a:stCxn id="49" idx="1"/>
            <a:endCxn id="71" idx="5"/>
          </p:cNvCxnSpPr>
          <p:nvPr/>
        </p:nvCxnSpPr>
        <p:spPr>
          <a:xfrm flipH="1" flipV="1">
            <a:off x="5020875" y="4348246"/>
            <a:ext cx="4706229" cy="1187242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64225" y="286355"/>
            <a:ext cx="7574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/>
              </a:rPr>
              <a:t>PART 05</a:t>
            </a:r>
            <a:endParaRPr lang="ko-KR" altLang="en-US" sz="12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조선일보명조"/>
            </a:endParaRPr>
          </a:p>
        </p:txBody>
      </p:sp>
      <p:pic>
        <p:nvPicPr>
          <p:cNvPr id="1026" name="Picture 2" descr="í¤í¨ë ì´ë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76" y="4550216"/>
            <a:ext cx="1505611" cy="98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29814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8A3681A-1DAD-4E51-96BA-6831BB456125}"/>
              </a:ext>
            </a:extLst>
          </p:cNvPr>
          <p:cNvGrpSpPr/>
          <p:nvPr/>
        </p:nvGrpSpPr>
        <p:grpSpPr>
          <a:xfrm>
            <a:off x="162446" y="163285"/>
            <a:ext cx="11867106" cy="6531430"/>
            <a:chOff x="162446" y="163285"/>
            <a:chExt cx="11867106" cy="6531430"/>
          </a:xfrm>
        </p:grpSpPr>
        <p:sp>
          <p:nvSpPr>
            <p:cNvPr id="4" name="직사각형 3"/>
            <p:cNvSpPr/>
            <p:nvPr/>
          </p:nvSpPr>
          <p:spPr>
            <a:xfrm>
              <a:off x="162449" y="163286"/>
              <a:ext cx="11867103" cy="6531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14" name="직각 삼각형 13"/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직각 삼각형 17"/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1061" y="421576"/>
              <a:ext cx="369857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모듈 상세 설계</a:t>
              </a:r>
              <a:endParaRPr lang="ko-KR" altLang="en-US" sz="2400" dirty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364225" y="286355"/>
            <a:ext cx="7574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/>
              </a:rPr>
              <a:t>PART 06</a:t>
            </a:r>
            <a:endParaRPr lang="ko-KR" altLang="en-US" sz="12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조선일보명조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07E4619-BE47-45F0-9B30-2E6B2DE35BCA}"/>
              </a:ext>
            </a:extLst>
          </p:cNvPr>
          <p:cNvGrpSpPr/>
          <p:nvPr/>
        </p:nvGrpSpPr>
        <p:grpSpPr>
          <a:xfrm>
            <a:off x="4747926" y="463253"/>
            <a:ext cx="2300244" cy="611614"/>
            <a:chOff x="3352530" y="2625386"/>
            <a:chExt cx="608213" cy="30215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8F0E04-84F3-4F5A-9079-4DC2E2AC2EE1}"/>
                </a:ext>
              </a:extLst>
            </p:cNvPr>
            <p:cNvSpPr txBox="1"/>
            <p:nvPr/>
          </p:nvSpPr>
          <p:spPr>
            <a:xfrm>
              <a:off x="3352530" y="2653353"/>
              <a:ext cx="608213" cy="228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전원 연결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Set=0, </a:t>
              </a:r>
              <a:r>
                <a:rPr lang="en-US" altLang="ko-KR" sz="1200" dirty="0" err="1"/>
                <a:t>current_LEVEL</a:t>
              </a:r>
              <a:r>
                <a:rPr lang="en-US" altLang="ko-KR" sz="1200" dirty="0"/>
                <a:t>=0</a:t>
              </a:r>
              <a:endParaRPr lang="ko-KR" altLang="en-US" sz="12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583BE1E-0E83-40E5-A6F1-71ED1C714A03}"/>
                </a:ext>
              </a:extLst>
            </p:cNvPr>
            <p:cNvSpPr/>
            <p:nvPr/>
          </p:nvSpPr>
          <p:spPr>
            <a:xfrm>
              <a:off x="3363620" y="2625386"/>
              <a:ext cx="572210" cy="30215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59B14D7-9873-424B-A1AB-ABBFBA9C3666}"/>
              </a:ext>
            </a:extLst>
          </p:cNvPr>
          <p:cNvCxnSpPr>
            <a:cxnSpLocks/>
          </p:cNvCxnSpPr>
          <p:nvPr/>
        </p:nvCxnSpPr>
        <p:spPr>
          <a:xfrm>
            <a:off x="5864161" y="1819004"/>
            <a:ext cx="0" cy="44356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D1DCFDC-1790-4331-81A5-774584976E92}"/>
              </a:ext>
            </a:extLst>
          </p:cNvPr>
          <p:cNvCxnSpPr/>
          <p:nvPr/>
        </p:nvCxnSpPr>
        <p:spPr>
          <a:xfrm>
            <a:off x="1528290" y="2040788"/>
            <a:ext cx="433587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5FBADB0-03DC-4A18-AC66-4A6F981EB29E}"/>
              </a:ext>
            </a:extLst>
          </p:cNvPr>
          <p:cNvCxnSpPr/>
          <p:nvPr/>
        </p:nvCxnSpPr>
        <p:spPr>
          <a:xfrm>
            <a:off x="1528290" y="2040788"/>
            <a:ext cx="0" cy="22178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75E0546-664D-40EC-BFB0-1ECBD0E6767C}"/>
              </a:ext>
            </a:extLst>
          </p:cNvPr>
          <p:cNvSpPr/>
          <p:nvPr/>
        </p:nvSpPr>
        <p:spPr>
          <a:xfrm>
            <a:off x="445917" y="2262571"/>
            <a:ext cx="1721548" cy="80785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If(set=0) set=3;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else set--;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6CCE71-EF08-484E-ABC4-CEDF831A43FA}"/>
              </a:ext>
            </a:extLst>
          </p:cNvPr>
          <p:cNvSpPr txBox="1"/>
          <p:nvPr/>
        </p:nvSpPr>
        <p:spPr>
          <a:xfrm>
            <a:off x="737345" y="1984757"/>
            <a:ext cx="774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btnLEFT</a:t>
            </a:r>
            <a:endParaRPr lang="ko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0197FEB-7AD4-42BA-B9DB-62E98A7A3CC1}"/>
              </a:ext>
            </a:extLst>
          </p:cNvPr>
          <p:cNvCxnSpPr>
            <a:cxnSpLocks/>
            <a:stCxn id="21" idx="2"/>
            <a:endCxn id="35" idx="0"/>
          </p:cNvCxnSpPr>
          <p:nvPr/>
        </p:nvCxnSpPr>
        <p:spPr>
          <a:xfrm>
            <a:off x="5871909" y="1074867"/>
            <a:ext cx="1323" cy="36826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8B74C3-13E8-4829-9461-8A1F03422DEA}"/>
              </a:ext>
            </a:extLst>
          </p:cNvPr>
          <p:cNvSpPr/>
          <p:nvPr/>
        </p:nvSpPr>
        <p:spPr>
          <a:xfrm>
            <a:off x="2400646" y="2262571"/>
            <a:ext cx="1721548" cy="80785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If(set=3) set=0;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else set++;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762D773-C133-4D78-9EAB-553C7E0AEB7F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3261420" y="2040788"/>
            <a:ext cx="0" cy="22178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9712C21-58D1-466D-82D2-DAABA3B26EE1}"/>
              </a:ext>
            </a:extLst>
          </p:cNvPr>
          <p:cNvSpPr txBox="1"/>
          <p:nvPr/>
        </p:nvSpPr>
        <p:spPr>
          <a:xfrm>
            <a:off x="2411378" y="2001534"/>
            <a:ext cx="87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btnRIGHT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A419B1-93EB-445E-9ADE-0991CC73B03E}"/>
              </a:ext>
            </a:extLst>
          </p:cNvPr>
          <p:cNvSpPr txBox="1"/>
          <p:nvPr/>
        </p:nvSpPr>
        <p:spPr>
          <a:xfrm>
            <a:off x="8648088" y="2039661"/>
            <a:ext cx="1046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btnSELECT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C8A3C3E-1C09-4122-B2D3-464095A855CE}"/>
              </a:ext>
            </a:extLst>
          </p:cNvPr>
          <p:cNvSpPr/>
          <p:nvPr/>
        </p:nvSpPr>
        <p:spPr>
          <a:xfrm>
            <a:off x="4998117" y="2268001"/>
            <a:ext cx="1721548" cy="1594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Set=0 -&gt; </a:t>
            </a:r>
            <a:r>
              <a:rPr lang="en-US" altLang="ko-KR" sz="1200" dirty="0" err="1">
                <a:solidFill>
                  <a:schemeClr val="tx1"/>
                </a:solidFill>
              </a:rPr>
              <a:t>lcd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practiceMode</a:t>
            </a:r>
            <a:r>
              <a:rPr lang="ko-KR" altLang="en-US" sz="1200" dirty="0">
                <a:solidFill>
                  <a:schemeClr val="tx1"/>
                </a:solidFill>
              </a:rPr>
              <a:t>출력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Set=1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-&gt;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lcd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challengeMode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출력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Set=2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-&gt;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lcd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UPDATE </a:t>
            </a:r>
            <a:r>
              <a:rPr lang="ko-KR" altLang="en-US" sz="1200" dirty="0">
                <a:solidFill>
                  <a:schemeClr val="tx1"/>
                </a:solidFill>
              </a:rPr>
              <a:t>출력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Set=3 -&gt; </a:t>
            </a:r>
            <a:r>
              <a:rPr lang="en-US" altLang="ko-KR" sz="1200" dirty="0" err="1">
                <a:solidFill>
                  <a:schemeClr val="tx1"/>
                </a:solidFill>
              </a:rPr>
              <a:t>lcd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WIFI CONNECT </a:t>
            </a:r>
            <a:r>
              <a:rPr lang="ko-KR" altLang="en-US" sz="1200" dirty="0">
                <a:solidFill>
                  <a:schemeClr val="tx1"/>
                </a:solidFill>
              </a:rPr>
              <a:t>출력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59135DA-2E68-4F23-884C-CB511512542B}"/>
              </a:ext>
            </a:extLst>
          </p:cNvPr>
          <p:cNvCxnSpPr>
            <a:cxnSpLocks/>
          </p:cNvCxnSpPr>
          <p:nvPr/>
        </p:nvCxnSpPr>
        <p:spPr>
          <a:xfrm>
            <a:off x="5858891" y="2040788"/>
            <a:ext cx="369142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EBB0141-070D-4AE6-8086-5A4E0B0AC2C7}"/>
              </a:ext>
            </a:extLst>
          </p:cNvPr>
          <p:cNvCxnSpPr>
            <a:cxnSpLocks/>
          </p:cNvCxnSpPr>
          <p:nvPr/>
        </p:nvCxnSpPr>
        <p:spPr>
          <a:xfrm>
            <a:off x="9550317" y="2040788"/>
            <a:ext cx="0" cy="30942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판단 34">
            <a:extLst>
              <a:ext uri="{FF2B5EF4-FFF2-40B4-BE49-F238E27FC236}">
                <a16:creationId xmlns:a16="http://schemas.microsoft.com/office/drawing/2014/main" id="{DCAC8592-79BF-4868-A68D-367A78C6281E}"/>
              </a:ext>
            </a:extLst>
          </p:cNvPr>
          <p:cNvSpPr/>
          <p:nvPr/>
        </p:nvSpPr>
        <p:spPr>
          <a:xfrm>
            <a:off x="4930376" y="1443128"/>
            <a:ext cx="1885711" cy="449596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Lcd_key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165B30DA-EDD4-4B29-9FDF-8A72909AB8BB}"/>
              </a:ext>
            </a:extLst>
          </p:cNvPr>
          <p:cNvSpPr/>
          <p:nvPr/>
        </p:nvSpPr>
        <p:spPr>
          <a:xfrm>
            <a:off x="8790971" y="2360361"/>
            <a:ext cx="1518691" cy="559270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D37959-CDF2-4B8A-AF99-81AC1F9EFBF4}"/>
              </a:ext>
            </a:extLst>
          </p:cNvPr>
          <p:cNvSpPr txBox="1"/>
          <p:nvPr/>
        </p:nvSpPr>
        <p:spPr>
          <a:xfrm>
            <a:off x="4921793" y="2012527"/>
            <a:ext cx="1046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btnNONE</a:t>
            </a:r>
            <a:endParaRPr lang="ko-KR" altLang="en-US" sz="12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26FD8AA-E0E2-45FF-8386-CF388B68434E}"/>
              </a:ext>
            </a:extLst>
          </p:cNvPr>
          <p:cNvCxnSpPr/>
          <p:nvPr/>
        </p:nvCxnSpPr>
        <p:spPr>
          <a:xfrm flipH="1">
            <a:off x="9550316" y="2910106"/>
            <a:ext cx="1" cy="137592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995FD84-A36B-46EB-870E-D2A8FBCDC219}"/>
              </a:ext>
            </a:extLst>
          </p:cNvPr>
          <p:cNvCxnSpPr>
            <a:cxnSpLocks/>
          </p:cNvCxnSpPr>
          <p:nvPr/>
        </p:nvCxnSpPr>
        <p:spPr>
          <a:xfrm flipH="1">
            <a:off x="2034317" y="4286681"/>
            <a:ext cx="7515999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2552934-4024-498E-837D-4E94DF3BC0E8}"/>
              </a:ext>
            </a:extLst>
          </p:cNvPr>
          <p:cNvCxnSpPr>
            <a:cxnSpLocks/>
          </p:cNvCxnSpPr>
          <p:nvPr/>
        </p:nvCxnSpPr>
        <p:spPr>
          <a:xfrm>
            <a:off x="9550316" y="4286033"/>
            <a:ext cx="41962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6FBCD2-D232-45D4-87DA-455142B3906A}"/>
              </a:ext>
            </a:extLst>
          </p:cNvPr>
          <p:cNvSpPr/>
          <p:nvPr/>
        </p:nvSpPr>
        <p:spPr>
          <a:xfrm>
            <a:off x="7440985" y="4943695"/>
            <a:ext cx="1349986" cy="5592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Update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E47382E-1D7E-4506-AB63-2E17A0896B1D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8115978" y="4295558"/>
            <a:ext cx="0" cy="64813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316C530-1327-48AB-9AFC-6B2F64BB6630}"/>
              </a:ext>
            </a:extLst>
          </p:cNvPr>
          <p:cNvSpPr txBox="1"/>
          <p:nvPr/>
        </p:nvSpPr>
        <p:spPr>
          <a:xfrm>
            <a:off x="8152808" y="4329996"/>
            <a:ext cx="6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Set=3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718EA6-807C-4D1E-9396-49F88EFE48A3}"/>
              </a:ext>
            </a:extLst>
          </p:cNvPr>
          <p:cNvSpPr/>
          <p:nvPr/>
        </p:nvSpPr>
        <p:spPr>
          <a:xfrm>
            <a:off x="5590135" y="4952705"/>
            <a:ext cx="1349986" cy="5592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Comming</a:t>
            </a:r>
            <a:r>
              <a:rPr lang="en-US" altLang="ko-KR" sz="1200" dirty="0">
                <a:solidFill>
                  <a:schemeClr val="tx1"/>
                </a:solidFill>
              </a:rPr>
              <a:t> Soon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693C73B-47EB-49D8-9F58-F04237706933}"/>
              </a:ext>
            </a:extLst>
          </p:cNvPr>
          <p:cNvSpPr/>
          <p:nvPr/>
        </p:nvSpPr>
        <p:spPr>
          <a:xfrm>
            <a:off x="3680504" y="4943695"/>
            <a:ext cx="1349986" cy="5592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ChallengeMode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DCC0C4-F618-47E2-9605-18A19DC5B2AF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6265128" y="4312957"/>
            <a:ext cx="1" cy="63974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9AB17B5-DCD4-4AB5-9E9C-A7FC8B10326C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4355497" y="4303947"/>
            <a:ext cx="0" cy="63974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A640385-BBA7-4515-9941-CC862E0615AF}"/>
              </a:ext>
            </a:extLst>
          </p:cNvPr>
          <p:cNvSpPr txBox="1"/>
          <p:nvPr/>
        </p:nvSpPr>
        <p:spPr>
          <a:xfrm>
            <a:off x="4438715" y="4329997"/>
            <a:ext cx="62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Set=1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32CAC6-5FCC-47B2-9393-C9DFE4666FF8}"/>
              </a:ext>
            </a:extLst>
          </p:cNvPr>
          <p:cNvSpPr txBox="1"/>
          <p:nvPr/>
        </p:nvSpPr>
        <p:spPr>
          <a:xfrm>
            <a:off x="6313017" y="4338188"/>
            <a:ext cx="1046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Set=2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63781F-773E-46DC-AAA9-701260065818}"/>
              </a:ext>
            </a:extLst>
          </p:cNvPr>
          <p:cNvSpPr txBox="1"/>
          <p:nvPr/>
        </p:nvSpPr>
        <p:spPr>
          <a:xfrm>
            <a:off x="2119589" y="4346822"/>
            <a:ext cx="649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Set=0</a:t>
            </a:r>
            <a:endParaRPr lang="ko-KR" altLang="en-US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18B9D14-8C19-4F10-ADEC-CB5EEA86427A}"/>
              </a:ext>
            </a:extLst>
          </p:cNvPr>
          <p:cNvCxnSpPr>
            <a:cxnSpLocks/>
          </p:cNvCxnSpPr>
          <p:nvPr/>
        </p:nvCxnSpPr>
        <p:spPr>
          <a:xfrm>
            <a:off x="2012856" y="4286681"/>
            <a:ext cx="0" cy="64813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판단 51">
            <a:extLst>
              <a:ext uri="{FF2B5EF4-FFF2-40B4-BE49-F238E27FC236}">
                <a16:creationId xmlns:a16="http://schemas.microsoft.com/office/drawing/2014/main" id="{4E9D907A-E5B5-4091-85E4-9A425D63EFD7}"/>
              </a:ext>
            </a:extLst>
          </p:cNvPr>
          <p:cNvSpPr/>
          <p:nvPr/>
        </p:nvSpPr>
        <p:spPr>
          <a:xfrm>
            <a:off x="1024515" y="4943695"/>
            <a:ext cx="1944199" cy="559152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Lcd_key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1DEF22C-CCA8-49A1-9731-1D05D34E3249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996615" y="5502847"/>
            <a:ext cx="0" cy="56418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B0B2E4F-7576-49EF-A966-077846AB7E8C}"/>
              </a:ext>
            </a:extLst>
          </p:cNvPr>
          <p:cNvCxnSpPr/>
          <p:nvPr/>
        </p:nvCxnSpPr>
        <p:spPr>
          <a:xfrm>
            <a:off x="1996615" y="5684756"/>
            <a:ext cx="831304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DA8EFAF-AF84-4BAC-B205-9F6A47C429EF}"/>
              </a:ext>
            </a:extLst>
          </p:cNvPr>
          <p:cNvSpPr txBox="1"/>
          <p:nvPr/>
        </p:nvSpPr>
        <p:spPr>
          <a:xfrm>
            <a:off x="4627084" y="5738601"/>
            <a:ext cx="1046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btnLEFT</a:t>
            </a:r>
            <a:endParaRPr lang="ko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B18004-5229-4C13-BE05-4AEDADFCF758}"/>
              </a:ext>
            </a:extLst>
          </p:cNvPr>
          <p:cNvSpPr/>
          <p:nvPr/>
        </p:nvSpPr>
        <p:spPr>
          <a:xfrm>
            <a:off x="3224853" y="6058917"/>
            <a:ext cx="2567463" cy="50538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If(</a:t>
            </a:r>
            <a:r>
              <a:rPr lang="en-US" altLang="ko-KR" sz="1200" dirty="0" err="1">
                <a:solidFill>
                  <a:schemeClr val="tx1"/>
                </a:solidFill>
              </a:rPr>
              <a:t>current_LEVEL</a:t>
            </a:r>
            <a:r>
              <a:rPr lang="en-US" altLang="ko-KR" sz="1200" dirty="0">
                <a:solidFill>
                  <a:schemeClr val="tx1"/>
                </a:solidFill>
              </a:rPr>
              <a:t>=1) -&gt;8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Else --;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645BF64-F4DD-4ED0-8D9C-AEF61E6E4D65}"/>
              </a:ext>
            </a:extLst>
          </p:cNvPr>
          <p:cNvCxnSpPr>
            <a:endCxn id="56" idx="0"/>
          </p:cNvCxnSpPr>
          <p:nvPr/>
        </p:nvCxnSpPr>
        <p:spPr>
          <a:xfrm>
            <a:off x="4508584" y="5684756"/>
            <a:ext cx="1" cy="37416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A0203CB-1680-4B3F-A3FB-1B0718BA8205}"/>
              </a:ext>
            </a:extLst>
          </p:cNvPr>
          <p:cNvSpPr/>
          <p:nvPr/>
        </p:nvSpPr>
        <p:spPr>
          <a:xfrm>
            <a:off x="6285185" y="6041979"/>
            <a:ext cx="2567463" cy="50538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If(</a:t>
            </a:r>
            <a:r>
              <a:rPr lang="en-US" altLang="ko-KR" sz="1200" dirty="0" err="1">
                <a:solidFill>
                  <a:schemeClr val="tx1"/>
                </a:solidFill>
              </a:rPr>
              <a:t>current_LEVEL</a:t>
            </a:r>
            <a:r>
              <a:rPr lang="en-US" altLang="ko-KR" sz="1200" dirty="0">
                <a:solidFill>
                  <a:schemeClr val="tx1"/>
                </a:solidFill>
              </a:rPr>
              <a:t>=8) -&gt;1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Else ++;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451BD30-41FE-4183-8E7F-FEB7AF7DEF58}"/>
              </a:ext>
            </a:extLst>
          </p:cNvPr>
          <p:cNvSpPr txBox="1"/>
          <p:nvPr/>
        </p:nvSpPr>
        <p:spPr>
          <a:xfrm>
            <a:off x="7494289" y="5701794"/>
            <a:ext cx="1046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btnRIGHT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93A002E-FA55-4D9D-94B0-45E8EC39B9A0}"/>
              </a:ext>
            </a:extLst>
          </p:cNvPr>
          <p:cNvCxnSpPr/>
          <p:nvPr/>
        </p:nvCxnSpPr>
        <p:spPr>
          <a:xfrm>
            <a:off x="7409123" y="5684756"/>
            <a:ext cx="0" cy="33084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93CDBAF-863C-4617-83B6-8AB5E2F2E393}"/>
              </a:ext>
            </a:extLst>
          </p:cNvPr>
          <p:cNvSpPr/>
          <p:nvPr/>
        </p:nvSpPr>
        <p:spPr>
          <a:xfrm>
            <a:off x="9171454" y="6041979"/>
            <a:ext cx="2567463" cy="50538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practiceMode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BE47BDA-3FE8-4ED6-AF13-DF1C5DC05C77}"/>
              </a:ext>
            </a:extLst>
          </p:cNvPr>
          <p:cNvCxnSpPr/>
          <p:nvPr/>
        </p:nvCxnSpPr>
        <p:spPr>
          <a:xfrm>
            <a:off x="10309659" y="5682744"/>
            <a:ext cx="3" cy="35923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3054AA2-EE0E-49F2-83EC-2E6695747598}"/>
              </a:ext>
            </a:extLst>
          </p:cNvPr>
          <p:cNvSpPr txBox="1"/>
          <p:nvPr/>
        </p:nvSpPr>
        <p:spPr>
          <a:xfrm>
            <a:off x="10294527" y="5693633"/>
            <a:ext cx="1046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btnSELECT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16DAB6B-A066-4F4C-92EC-A3E2B33A07DE}"/>
              </a:ext>
            </a:extLst>
          </p:cNvPr>
          <p:cNvSpPr/>
          <p:nvPr/>
        </p:nvSpPr>
        <p:spPr>
          <a:xfrm>
            <a:off x="497987" y="6067034"/>
            <a:ext cx="2567463" cy="50538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Lcd</a:t>
            </a:r>
            <a:r>
              <a:rPr lang="ko-KR" altLang="en-US" sz="1200" dirty="0">
                <a:solidFill>
                  <a:schemeClr val="tx1"/>
                </a:solidFill>
              </a:rPr>
              <a:t>에 </a:t>
            </a:r>
            <a:r>
              <a:rPr lang="en-US" altLang="ko-KR" sz="1200" dirty="0" err="1">
                <a:solidFill>
                  <a:schemeClr val="tx1"/>
                </a:solidFill>
              </a:rPr>
              <a:t>current_LEVEL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C2AE770-08B0-408C-B815-85FCA9BE116A}"/>
              </a:ext>
            </a:extLst>
          </p:cNvPr>
          <p:cNvSpPr txBox="1"/>
          <p:nvPr/>
        </p:nvSpPr>
        <p:spPr>
          <a:xfrm>
            <a:off x="2124903" y="5733337"/>
            <a:ext cx="1046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btnNONE</a:t>
            </a:r>
            <a:endParaRPr lang="ko-KR" alt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33A509F-5CAC-4E54-90B9-ED6A26555278}"/>
              </a:ext>
            </a:extLst>
          </p:cNvPr>
          <p:cNvSpPr txBox="1"/>
          <p:nvPr/>
        </p:nvSpPr>
        <p:spPr>
          <a:xfrm>
            <a:off x="364225" y="887140"/>
            <a:ext cx="24712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게임 설계도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전원 연결</a:t>
            </a:r>
            <a:r>
              <a:rPr lang="en-US" altLang="ko-KR" sz="1500" b="1" dirty="0"/>
              <a:t>)</a:t>
            </a:r>
            <a:endParaRPr lang="ko-KR" altLang="en-US" sz="1500" b="1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17435C0-D2A0-4271-B60A-D41838B62A46}"/>
              </a:ext>
            </a:extLst>
          </p:cNvPr>
          <p:cNvSpPr/>
          <p:nvPr/>
        </p:nvSpPr>
        <p:spPr>
          <a:xfrm>
            <a:off x="9278172" y="4935774"/>
            <a:ext cx="1349986" cy="5592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WiFi</a:t>
            </a:r>
            <a:r>
              <a:rPr lang="en-US" altLang="ko-KR" sz="1200" dirty="0">
                <a:solidFill>
                  <a:schemeClr val="tx1"/>
                </a:solidFill>
              </a:rPr>
              <a:t> Connect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미 구현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F6AE8D8-9078-4C70-B6DF-7106BD731127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951495" y="4286033"/>
            <a:ext cx="1670" cy="64974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21B2BAA-BE7A-49C0-97A3-B0DCB4361B49}"/>
              </a:ext>
            </a:extLst>
          </p:cNvPr>
          <p:cNvSpPr txBox="1"/>
          <p:nvPr/>
        </p:nvSpPr>
        <p:spPr>
          <a:xfrm>
            <a:off x="9960145" y="4329996"/>
            <a:ext cx="6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Set=4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367160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8A3681A-1DAD-4E51-96BA-6831BB456125}"/>
              </a:ext>
            </a:extLst>
          </p:cNvPr>
          <p:cNvGrpSpPr/>
          <p:nvPr/>
        </p:nvGrpSpPr>
        <p:grpSpPr>
          <a:xfrm>
            <a:off x="162446" y="163285"/>
            <a:ext cx="11867106" cy="6531430"/>
            <a:chOff x="162446" y="163285"/>
            <a:chExt cx="11867106" cy="6531430"/>
          </a:xfrm>
        </p:grpSpPr>
        <p:sp>
          <p:nvSpPr>
            <p:cNvPr id="4" name="직사각형 3"/>
            <p:cNvSpPr/>
            <p:nvPr/>
          </p:nvSpPr>
          <p:spPr>
            <a:xfrm>
              <a:off x="162449" y="163286"/>
              <a:ext cx="11867103" cy="6531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14" name="직각 삼각형 13"/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직각 삼각형 17"/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1061" y="421576"/>
              <a:ext cx="369857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모듈 상세 설계</a:t>
              </a:r>
              <a:endParaRPr lang="ko-KR" altLang="en-US" sz="2400" dirty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364225" y="286355"/>
            <a:ext cx="7574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/>
              </a:rPr>
              <a:t>PART 06</a:t>
            </a:r>
            <a:endParaRPr lang="ko-KR" altLang="en-US" sz="12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조선일보명조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83CE004-4F8E-4DF6-ACAD-57E058B06BC0}"/>
              </a:ext>
            </a:extLst>
          </p:cNvPr>
          <p:cNvSpPr/>
          <p:nvPr/>
        </p:nvSpPr>
        <p:spPr>
          <a:xfrm>
            <a:off x="4146131" y="206094"/>
            <a:ext cx="2476870" cy="55399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practiceMode</a:t>
            </a:r>
            <a:r>
              <a:rPr lang="en-US" altLang="ko-KR" sz="1200" dirty="0">
                <a:solidFill>
                  <a:schemeClr val="tx1"/>
                </a:solidFill>
              </a:rPr>
              <a:t>(int rep)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3E57A35-3733-4EA2-B90B-187C6714B749}"/>
              </a:ext>
            </a:extLst>
          </p:cNvPr>
          <p:cNvSpPr/>
          <p:nvPr/>
        </p:nvSpPr>
        <p:spPr>
          <a:xfrm>
            <a:off x="4156689" y="1070813"/>
            <a:ext cx="2453164" cy="6835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Rep</a:t>
            </a:r>
            <a:r>
              <a:rPr lang="ko-KR" altLang="en-US" sz="1200" dirty="0">
                <a:solidFill>
                  <a:schemeClr val="tx1"/>
                </a:solidFill>
              </a:rPr>
              <a:t>만큼 음과 진동 출력 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answer[rep]</a:t>
            </a:r>
            <a:r>
              <a:rPr lang="ko-KR" altLang="en-US" sz="1200" dirty="0">
                <a:solidFill>
                  <a:schemeClr val="tx1"/>
                </a:solidFill>
              </a:rPr>
              <a:t>에 그 위치 저장</a:t>
            </a: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36851EE0-A2C2-464F-A157-ECCDCF72FF2A}"/>
              </a:ext>
            </a:extLst>
          </p:cNvPr>
          <p:cNvCxnSpPr>
            <a:stCxn id="153" idx="2"/>
            <a:endCxn id="154" idx="0"/>
          </p:cNvCxnSpPr>
          <p:nvPr/>
        </p:nvCxnSpPr>
        <p:spPr>
          <a:xfrm flipH="1">
            <a:off x="5383271" y="760092"/>
            <a:ext cx="1295" cy="31072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964B784C-C31B-47FD-B560-BA49A5A5B627}"/>
              </a:ext>
            </a:extLst>
          </p:cNvPr>
          <p:cNvSpPr/>
          <p:nvPr/>
        </p:nvSpPr>
        <p:spPr>
          <a:xfrm>
            <a:off x="4146130" y="2123670"/>
            <a:ext cx="2476872" cy="79899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start_clock</a:t>
            </a:r>
            <a:r>
              <a:rPr lang="en-US" altLang="ko-KR" sz="1200" dirty="0">
                <a:solidFill>
                  <a:schemeClr val="tx1"/>
                </a:solidFill>
              </a:rPr>
              <a:t>=</a:t>
            </a:r>
            <a:r>
              <a:rPr lang="en-US" altLang="ko-KR" sz="1200" dirty="0" err="1">
                <a:solidFill>
                  <a:schemeClr val="tx1"/>
                </a:solidFill>
              </a:rPr>
              <a:t>millis</a:t>
            </a:r>
            <a:r>
              <a:rPr lang="en-US" altLang="ko-KR" sz="12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시작 시간 저장</a:t>
            </a:r>
          </a:p>
        </p:txBody>
      </p:sp>
      <p:sp>
        <p:nvSpPr>
          <p:cNvPr id="157" name="순서도: 판단 156">
            <a:extLst>
              <a:ext uri="{FF2B5EF4-FFF2-40B4-BE49-F238E27FC236}">
                <a16:creationId xmlns:a16="http://schemas.microsoft.com/office/drawing/2014/main" id="{31056A87-C6DF-4640-872B-C4567D1BDE29}"/>
              </a:ext>
            </a:extLst>
          </p:cNvPr>
          <p:cNvSpPr/>
          <p:nvPr/>
        </p:nvSpPr>
        <p:spPr>
          <a:xfrm>
            <a:off x="4175739" y="4786081"/>
            <a:ext cx="2414726" cy="798991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Rep</a:t>
            </a:r>
            <a:r>
              <a:rPr lang="ko-KR" altLang="en-US" sz="1200" dirty="0">
                <a:solidFill>
                  <a:schemeClr val="tx1"/>
                </a:solidFill>
              </a:rPr>
              <a:t>만큼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6AC76A5-B269-4938-8D3D-18F45A051874}"/>
              </a:ext>
            </a:extLst>
          </p:cNvPr>
          <p:cNvSpPr/>
          <p:nvPr/>
        </p:nvSpPr>
        <p:spPr>
          <a:xfrm>
            <a:off x="4143202" y="3207058"/>
            <a:ext cx="2479800" cy="13560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버튼 입력 </a:t>
            </a:r>
            <a:r>
              <a:rPr lang="en-US" altLang="ko-KR" sz="1200" dirty="0">
                <a:solidFill>
                  <a:schemeClr val="tx1"/>
                </a:solidFill>
              </a:rPr>
              <a:t>&gt; trying[rep]</a:t>
            </a:r>
            <a:r>
              <a:rPr lang="ko-KR" altLang="en-US" sz="1200" dirty="0">
                <a:solidFill>
                  <a:schemeClr val="tx1"/>
                </a:solidFill>
              </a:rPr>
              <a:t> 저장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mid_clock</a:t>
            </a:r>
            <a:r>
              <a:rPr lang="en-US" altLang="ko-KR" sz="1200" dirty="0">
                <a:solidFill>
                  <a:schemeClr val="tx1"/>
                </a:solidFill>
              </a:rPr>
              <a:t>=</a:t>
            </a:r>
            <a:r>
              <a:rPr lang="en-US" altLang="ko-KR" sz="1200" dirty="0" err="1">
                <a:solidFill>
                  <a:schemeClr val="tx1"/>
                </a:solidFill>
              </a:rPr>
              <a:t>millis</a:t>
            </a:r>
            <a:r>
              <a:rPr lang="en-US" altLang="ko-KR" sz="12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mid_clock-start_clock</a:t>
            </a:r>
            <a:r>
              <a:rPr lang="en-US" altLang="ko-KR" sz="1200" dirty="0">
                <a:solidFill>
                  <a:schemeClr val="tx1"/>
                </a:solidFill>
              </a:rPr>
              <a:t>&gt;100000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음성출력 후 </a:t>
            </a:r>
            <a:r>
              <a:rPr lang="en-US" altLang="ko-KR" sz="1200" dirty="0">
                <a:solidFill>
                  <a:schemeClr val="tx1"/>
                </a:solidFill>
              </a:rPr>
              <a:t>return 0;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916F4B7A-EBE1-41D4-BC80-FC388EB06109}"/>
              </a:ext>
            </a:extLst>
          </p:cNvPr>
          <p:cNvCxnSpPr>
            <a:cxnSpLocks/>
            <a:stCxn id="157" idx="3"/>
          </p:cNvCxnSpPr>
          <p:nvPr/>
        </p:nvCxnSpPr>
        <p:spPr>
          <a:xfrm>
            <a:off x="6590465" y="5185577"/>
            <a:ext cx="394535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2DE4EC67-D37B-4C42-B636-3D9970DA608D}"/>
              </a:ext>
            </a:extLst>
          </p:cNvPr>
          <p:cNvCxnSpPr/>
          <p:nvPr/>
        </p:nvCxnSpPr>
        <p:spPr>
          <a:xfrm flipV="1">
            <a:off x="6985000" y="3885092"/>
            <a:ext cx="0" cy="130048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EEA4006C-0698-4E3A-805D-A5E99565BBDF}"/>
              </a:ext>
            </a:extLst>
          </p:cNvPr>
          <p:cNvCxnSpPr>
            <a:cxnSpLocks/>
          </p:cNvCxnSpPr>
          <p:nvPr/>
        </p:nvCxnSpPr>
        <p:spPr>
          <a:xfrm flipH="1" flipV="1">
            <a:off x="6623002" y="3885091"/>
            <a:ext cx="361998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371DEFE8-6138-4B3A-943D-84CDC6779332}"/>
              </a:ext>
            </a:extLst>
          </p:cNvPr>
          <p:cNvSpPr txBox="1"/>
          <p:nvPr/>
        </p:nvSpPr>
        <p:spPr>
          <a:xfrm>
            <a:off x="6559868" y="4849973"/>
            <a:ext cx="488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350195-EB7D-4010-9BA2-96A867CB39FD}"/>
              </a:ext>
            </a:extLst>
          </p:cNvPr>
          <p:cNvSpPr txBox="1"/>
          <p:nvPr/>
        </p:nvSpPr>
        <p:spPr>
          <a:xfrm>
            <a:off x="5453193" y="5531031"/>
            <a:ext cx="488265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9F58A9B5-870A-49D6-A2F0-659B55953D77}"/>
              </a:ext>
            </a:extLst>
          </p:cNvPr>
          <p:cNvCxnSpPr>
            <a:stCxn id="154" idx="2"/>
            <a:endCxn id="156" idx="0"/>
          </p:cNvCxnSpPr>
          <p:nvPr/>
        </p:nvCxnSpPr>
        <p:spPr>
          <a:xfrm>
            <a:off x="5383271" y="1754393"/>
            <a:ext cx="1295" cy="36927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4CBA0CF8-15F7-4371-962F-D86C575B2FF0}"/>
              </a:ext>
            </a:extLst>
          </p:cNvPr>
          <p:cNvCxnSpPr>
            <a:cxnSpLocks/>
            <a:stCxn id="156" idx="2"/>
          </p:cNvCxnSpPr>
          <p:nvPr/>
        </p:nvCxnSpPr>
        <p:spPr>
          <a:xfrm flipH="1">
            <a:off x="5383102" y="2922661"/>
            <a:ext cx="1464" cy="26855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02878496-CFAC-4C8A-B755-6F6F269D3279}"/>
              </a:ext>
            </a:extLst>
          </p:cNvPr>
          <p:cNvCxnSpPr>
            <a:cxnSpLocks/>
            <a:stCxn id="158" idx="2"/>
            <a:endCxn id="157" idx="0"/>
          </p:cNvCxnSpPr>
          <p:nvPr/>
        </p:nvCxnSpPr>
        <p:spPr>
          <a:xfrm>
            <a:off x="5383102" y="4563123"/>
            <a:ext cx="0" cy="22295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3415AD67-9780-4ABE-A070-E11D9610ACEE}"/>
              </a:ext>
            </a:extLst>
          </p:cNvPr>
          <p:cNvSpPr/>
          <p:nvPr/>
        </p:nvSpPr>
        <p:spPr>
          <a:xfrm>
            <a:off x="3949358" y="5799209"/>
            <a:ext cx="2867488" cy="72859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end_clock</a:t>
            </a:r>
            <a:r>
              <a:rPr lang="en-US" altLang="ko-KR" sz="1200" dirty="0">
                <a:solidFill>
                  <a:schemeClr val="tx1"/>
                </a:solidFill>
              </a:rPr>
              <a:t>=</a:t>
            </a:r>
            <a:r>
              <a:rPr lang="en-US" altLang="ko-KR" sz="1200" dirty="0" err="1">
                <a:solidFill>
                  <a:schemeClr val="tx1"/>
                </a:solidFill>
              </a:rPr>
              <a:t>millis</a:t>
            </a:r>
            <a:r>
              <a:rPr lang="en-US" altLang="ko-KR" sz="12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time_result</a:t>
            </a:r>
            <a:r>
              <a:rPr lang="en-US" altLang="ko-KR" sz="1200" dirty="0">
                <a:solidFill>
                  <a:schemeClr val="tx1"/>
                </a:solidFill>
              </a:rPr>
              <a:t>=</a:t>
            </a:r>
            <a:r>
              <a:rPr lang="en-US" altLang="ko-KR" sz="1200" dirty="0" err="1">
                <a:solidFill>
                  <a:schemeClr val="tx1"/>
                </a:solidFill>
              </a:rPr>
              <a:t>end_clock-start_clock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2878496-CFAC-4C8A-B755-6F6F269D3279}"/>
              </a:ext>
            </a:extLst>
          </p:cNvPr>
          <p:cNvCxnSpPr>
            <a:cxnSpLocks/>
          </p:cNvCxnSpPr>
          <p:nvPr/>
        </p:nvCxnSpPr>
        <p:spPr>
          <a:xfrm>
            <a:off x="5383102" y="5590383"/>
            <a:ext cx="0" cy="22295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순서도: 판단 181">
            <a:extLst>
              <a:ext uri="{FF2B5EF4-FFF2-40B4-BE49-F238E27FC236}">
                <a16:creationId xmlns:a16="http://schemas.microsoft.com/office/drawing/2014/main" id="{0E773F8B-6FED-48E8-B4D6-2948564B10D2}"/>
              </a:ext>
            </a:extLst>
          </p:cNvPr>
          <p:cNvSpPr/>
          <p:nvPr/>
        </p:nvSpPr>
        <p:spPr>
          <a:xfrm>
            <a:off x="7886700" y="563353"/>
            <a:ext cx="2753188" cy="692797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trying == answer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951D0CAE-28D6-4B2F-8D4E-C7F444B66281}"/>
              </a:ext>
            </a:extLst>
          </p:cNvPr>
          <p:cNvSpPr/>
          <p:nvPr/>
        </p:nvSpPr>
        <p:spPr>
          <a:xfrm>
            <a:off x="7188545" y="2183472"/>
            <a:ext cx="1634386" cy="4638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성공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음성메세지</a:t>
            </a:r>
            <a:r>
              <a:rPr lang="ko-KR" altLang="en-US" sz="12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F53284BF-3428-4EF1-8DC0-1ACF8712DF0F}"/>
              </a:ext>
            </a:extLst>
          </p:cNvPr>
          <p:cNvSpPr/>
          <p:nvPr/>
        </p:nvSpPr>
        <p:spPr>
          <a:xfrm>
            <a:off x="10223834" y="2316636"/>
            <a:ext cx="1620456" cy="4638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lcd</a:t>
            </a:r>
            <a:r>
              <a:rPr lang="ko-KR" altLang="en-US" sz="1200" dirty="0">
                <a:solidFill>
                  <a:schemeClr val="tx1"/>
                </a:solidFill>
              </a:rPr>
              <a:t>에 </a:t>
            </a:r>
            <a:r>
              <a:rPr lang="en-US" altLang="ko-KR" sz="1200" dirty="0">
                <a:solidFill>
                  <a:schemeClr val="tx1"/>
                </a:solidFill>
              </a:rPr>
              <a:t>wrong </a:t>
            </a:r>
            <a:r>
              <a:rPr lang="ko-KR" altLang="en-US" sz="1200" dirty="0">
                <a:solidFill>
                  <a:schemeClr val="tx1"/>
                </a:solidFill>
              </a:rPr>
              <a:t>출력</a:t>
            </a: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D817A4DD-1827-41B4-9625-D855FF7048E0}"/>
              </a:ext>
            </a:extLst>
          </p:cNvPr>
          <p:cNvCxnSpPr>
            <a:cxnSpLocks/>
            <a:endCxn id="183" idx="0"/>
          </p:cNvCxnSpPr>
          <p:nvPr/>
        </p:nvCxnSpPr>
        <p:spPr>
          <a:xfrm flipH="1">
            <a:off x="8005738" y="1070813"/>
            <a:ext cx="515962" cy="111265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F7BD3A57-E1CA-4ACE-AF66-00F39AE58DF4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10109200" y="1027245"/>
            <a:ext cx="924862" cy="128939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0F9E85A8-AD56-4F42-BC75-E4BE57924C89}"/>
              </a:ext>
            </a:extLst>
          </p:cNvPr>
          <p:cNvSpPr txBox="1"/>
          <p:nvPr/>
        </p:nvSpPr>
        <p:spPr>
          <a:xfrm>
            <a:off x="8263719" y="1412603"/>
            <a:ext cx="451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2406683-F012-4639-B543-F4BC0D00AF08}"/>
              </a:ext>
            </a:extLst>
          </p:cNvPr>
          <p:cNvSpPr txBox="1"/>
          <p:nvPr/>
        </p:nvSpPr>
        <p:spPr>
          <a:xfrm>
            <a:off x="10034400" y="1412602"/>
            <a:ext cx="417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168C5D67-4B42-4B15-859D-ED07AB5C95E9}"/>
              </a:ext>
            </a:extLst>
          </p:cNvPr>
          <p:cNvSpPr/>
          <p:nvPr/>
        </p:nvSpPr>
        <p:spPr>
          <a:xfrm>
            <a:off x="7226755" y="3737417"/>
            <a:ext cx="1564710" cy="4638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return </a:t>
            </a:r>
            <a:r>
              <a:rPr lang="en-US" altLang="ko-KR" sz="1200" dirty="0" err="1">
                <a:solidFill>
                  <a:schemeClr val="tx1"/>
                </a:solidFill>
              </a:rPr>
              <a:t>time_result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5CBBA508-BA43-4737-B8BC-4E9E20E6EE99}"/>
              </a:ext>
            </a:extLst>
          </p:cNvPr>
          <p:cNvSpPr/>
          <p:nvPr/>
        </p:nvSpPr>
        <p:spPr>
          <a:xfrm>
            <a:off x="7171019" y="2956575"/>
            <a:ext cx="1676182" cy="4638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Lcd</a:t>
            </a:r>
            <a:r>
              <a:rPr lang="ko-KR" altLang="en-US" sz="1200" dirty="0">
                <a:solidFill>
                  <a:schemeClr val="tx1"/>
                </a:solidFill>
              </a:rPr>
              <a:t>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time_result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DA80B8F6-1DE9-4F6D-8050-A7152DBDC438}"/>
              </a:ext>
            </a:extLst>
          </p:cNvPr>
          <p:cNvSpPr/>
          <p:nvPr/>
        </p:nvSpPr>
        <p:spPr>
          <a:xfrm>
            <a:off x="10228272" y="3092942"/>
            <a:ext cx="1620456" cy="4638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return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4260E88E-0D7E-41D2-AB3C-50514A9FD849}"/>
              </a:ext>
            </a:extLst>
          </p:cNvPr>
          <p:cNvCxnSpPr>
            <a:stCxn id="183" idx="2"/>
            <a:endCxn id="190" idx="0"/>
          </p:cNvCxnSpPr>
          <p:nvPr/>
        </p:nvCxnSpPr>
        <p:spPr>
          <a:xfrm>
            <a:off x="8005738" y="2647337"/>
            <a:ext cx="3372" cy="30923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F472EADF-2719-476E-9D9C-FA307B2F0EBA}"/>
              </a:ext>
            </a:extLst>
          </p:cNvPr>
          <p:cNvCxnSpPr>
            <a:stCxn id="190" idx="2"/>
            <a:endCxn id="189" idx="0"/>
          </p:cNvCxnSpPr>
          <p:nvPr/>
        </p:nvCxnSpPr>
        <p:spPr>
          <a:xfrm>
            <a:off x="8009110" y="3420440"/>
            <a:ext cx="0" cy="31697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799205C0-5950-4021-BD40-39327DD7756A}"/>
              </a:ext>
            </a:extLst>
          </p:cNvPr>
          <p:cNvCxnSpPr>
            <a:stCxn id="184" idx="2"/>
            <a:endCxn id="191" idx="0"/>
          </p:cNvCxnSpPr>
          <p:nvPr/>
        </p:nvCxnSpPr>
        <p:spPr>
          <a:xfrm>
            <a:off x="11034062" y="2780501"/>
            <a:ext cx="4438" cy="31244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꺾인 연결선 208"/>
          <p:cNvCxnSpPr>
            <a:stCxn id="167" idx="3"/>
          </p:cNvCxnSpPr>
          <p:nvPr/>
        </p:nvCxnSpPr>
        <p:spPr>
          <a:xfrm flipV="1">
            <a:off x="6816846" y="1256150"/>
            <a:ext cx="2446448" cy="4907355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143EAA28-2BAF-455D-9FBE-4B7C944A5BD3}"/>
              </a:ext>
            </a:extLst>
          </p:cNvPr>
          <p:cNvSpPr txBox="1"/>
          <p:nvPr/>
        </p:nvSpPr>
        <p:spPr>
          <a:xfrm>
            <a:off x="351061" y="5141678"/>
            <a:ext cx="3598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practiceMode2 </a:t>
            </a:r>
            <a:r>
              <a:rPr lang="ko-KR" altLang="en-US" sz="1200" dirty="0"/>
              <a:t>는 성공 음성 </a:t>
            </a:r>
            <a:r>
              <a:rPr lang="ko-KR" altLang="en-US" sz="1200" dirty="0" err="1"/>
              <a:t>메세지</a:t>
            </a:r>
            <a:r>
              <a:rPr lang="ko-KR" altLang="en-US" sz="1200" dirty="0"/>
              <a:t> 출력이 빠진 것 외에는 </a:t>
            </a:r>
            <a:r>
              <a:rPr lang="en-US" altLang="ko-KR" sz="1200" dirty="0" err="1"/>
              <a:t>practiceMode</a:t>
            </a:r>
            <a:r>
              <a:rPr lang="ko-KR" altLang="en-US" sz="1200" dirty="0"/>
              <a:t>와 같은 흐름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33A509F-5CAC-4E54-90B9-ED6A26555278}"/>
              </a:ext>
            </a:extLst>
          </p:cNvPr>
          <p:cNvSpPr txBox="1"/>
          <p:nvPr/>
        </p:nvSpPr>
        <p:spPr>
          <a:xfrm>
            <a:off x="364225" y="887140"/>
            <a:ext cx="26837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게임 설계도</a:t>
            </a:r>
            <a:r>
              <a:rPr lang="en-US" altLang="ko-KR" sz="1500" b="1" dirty="0"/>
              <a:t>(Practice Mode)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558387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2447" y="163285"/>
            <a:ext cx="11867106" cy="6531430"/>
            <a:chOff x="162447" y="163285"/>
            <a:chExt cx="11867106" cy="6531430"/>
          </a:xfrm>
        </p:grpSpPr>
        <p:grpSp>
          <p:nvGrpSpPr>
            <p:cNvPr id="361" name="그룹 360"/>
            <p:cNvGrpSpPr/>
            <p:nvPr/>
          </p:nvGrpSpPr>
          <p:grpSpPr>
            <a:xfrm>
              <a:off x="162447" y="163285"/>
              <a:ext cx="11867106" cy="6531430"/>
              <a:chOff x="162447" y="163285"/>
              <a:chExt cx="11867106" cy="6531430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62447" y="163285"/>
                <a:ext cx="11867106" cy="6531430"/>
                <a:chOff x="162446" y="163285"/>
                <a:chExt cx="11867106" cy="6531430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162449" y="163286"/>
                  <a:ext cx="11867103" cy="65314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12" name="직각 삼각형 11"/>
                <p:cNvSpPr/>
                <p:nvPr/>
              </p:nvSpPr>
              <p:spPr>
                <a:xfrm flipH="1">
                  <a:off x="162446" y="5428528"/>
                  <a:ext cx="11867103" cy="1245888"/>
                </a:xfrm>
                <a:prstGeom prst="rtTriangle">
                  <a:avLst/>
                </a:prstGeom>
                <a:solidFill>
                  <a:srgbClr val="1F4E79">
                    <a:alpha val="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13" name="직각 삼각형 12"/>
                <p:cNvSpPr/>
                <p:nvPr/>
              </p:nvSpPr>
              <p:spPr>
                <a:xfrm flipH="1">
                  <a:off x="6886936" y="4132162"/>
                  <a:ext cx="5142611" cy="2542253"/>
                </a:xfrm>
                <a:prstGeom prst="rtTriangle">
                  <a:avLst/>
                </a:prstGeom>
                <a:solidFill>
                  <a:srgbClr val="1F4E79">
                    <a:alpha val="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grpSp>
              <p:nvGrpSpPr>
                <p:cNvPr id="16" name="그룹 15"/>
                <p:cNvGrpSpPr/>
                <p:nvPr/>
              </p:nvGrpSpPr>
              <p:grpSpPr>
                <a:xfrm rot="10800000">
                  <a:off x="162447" y="163285"/>
                  <a:ext cx="11867103" cy="1727920"/>
                  <a:chOff x="162447" y="2577829"/>
                  <a:chExt cx="11867103" cy="1727920"/>
                </a:xfrm>
              </p:grpSpPr>
              <p:sp>
                <p:nvSpPr>
                  <p:cNvPr id="14" name="직각 삼각형 13"/>
                  <p:cNvSpPr/>
                  <p:nvPr/>
                </p:nvSpPr>
                <p:spPr>
                  <a:xfrm flipH="1">
                    <a:off x="162447" y="3326078"/>
                    <a:ext cx="11867103" cy="979671"/>
                  </a:xfrm>
                  <a:prstGeom prst="rtTriangle">
                    <a:avLst/>
                  </a:prstGeom>
                  <a:solidFill>
                    <a:srgbClr val="1F4E79">
                      <a:alpha val="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5" name="직각 삼각형 14"/>
                  <p:cNvSpPr/>
                  <p:nvPr/>
                </p:nvSpPr>
                <p:spPr>
                  <a:xfrm flipH="1">
                    <a:off x="6967958" y="2577829"/>
                    <a:ext cx="5061591" cy="1727919"/>
                  </a:xfrm>
                  <a:prstGeom prst="rtTriangle">
                    <a:avLst/>
                  </a:prstGeom>
                  <a:solidFill>
                    <a:srgbClr val="1F4E79">
                      <a:alpha val="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</p:grpSp>
            <p:sp>
              <p:nvSpPr>
                <p:cNvPr id="18" name="직각 삼각형 17"/>
                <p:cNvSpPr/>
                <p:nvPr/>
              </p:nvSpPr>
              <p:spPr>
                <a:xfrm rot="10800000" flipH="1" flipV="1">
                  <a:off x="162447" y="5995686"/>
                  <a:ext cx="11867103" cy="678728"/>
                </a:xfrm>
                <a:prstGeom prst="rtTriangle">
                  <a:avLst/>
                </a:prstGeom>
                <a:solidFill>
                  <a:srgbClr val="1F4E79">
                    <a:alpha val="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</p:grpSp>
          <p:sp>
            <p:nvSpPr>
              <p:cNvPr id="46" name="직사각형 45"/>
              <p:cNvSpPr/>
              <p:nvPr/>
            </p:nvSpPr>
            <p:spPr>
              <a:xfrm>
                <a:off x="351062" y="421576"/>
                <a:ext cx="112402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3200" dirty="0">
                    <a:solidFill>
                      <a:srgbClr val="1F4E79"/>
                    </a:solidFill>
                    <a:latin typeface="Impact"/>
                  </a:rPr>
                  <a:t>INDEX</a:t>
                </a:r>
                <a:endParaRPr lang="ko-KR" altLang="en-US" sz="3200" dirty="0">
                  <a:solidFill>
                    <a:srgbClr val="1F4E79"/>
                  </a:solidFill>
                  <a:latin typeface="Impact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731721" y="1142957"/>
              <a:ext cx="10728554" cy="3506853"/>
              <a:chOff x="678140" y="1141291"/>
              <a:chExt cx="10728554" cy="3506853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678140" y="1158191"/>
                <a:ext cx="5834490" cy="3489953"/>
                <a:chOff x="839797" y="1421690"/>
                <a:chExt cx="5834490" cy="3489953"/>
              </a:xfrm>
            </p:grpSpPr>
            <p:grpSp>
              <p:nvGrpSpPr>
                <p:cNvPr id="34" name="그룹 33"/>
                <p:cNvGrpSpPr/>
                <p:nvPr/>
              </p:nvGrpSpPr>
              <p:grpSpPr>
                <a:xfrm>
                  <a:off x="839797" y="1421690"/>
                  <a:ext cx="1280019" cy="3489953"/>
                  <a:chOff x="7547211" y="1580075"/>
                  <a:chExt cx="1280019" cy="3489953"/>
                </a:xfrm>
              </p:grpSpPr>
              <p:grpSp>
                <p:nvGrpSpPr>
                  <p:cNvPr id="157" name="그룹 156"/>
                  <p:cNvGrpSpPr/>
                  <p:nvPr/>
                </p:nvGrpSpPr>
                <p:grpSpPr>
                  <a:xfrm>
                    <a:off x="7547211" y="1580075"/>
                    <a:ext cx="1280019" cy="1043589"/>
                    <a:chOff x="2315470" y="1950859"/>
                    <a:chExt cx="1280019" cy="1043589"/>
                  </a:xfrm>
                </p:grpSpPr>
                <p:grpSp>
                  <p:nvGrpSpPr>
                    <p:cNvPr id="158" name="그룹 157"/>
                    <p:cNvGrpSpPr/>
                    <p:nvPr/>
                  </p:nvGrpSpPr>
                  <p:grpSpPr>
                    <a:xfrm>
                      <a:off x="2315470" y="1950859"/>
                      <a:ext cx="1280019" cy="1043589"/>
                      <a:chOff x="773904" y="1655441"/>
                      <a:chExt cx="1280019" cy="1043589"/>
                    </a:xfrm>
                  </p:grpSpPr>
                  <p:sp>
                    <p:nvSpPr>
                      <p:cNvPr id="161" name="타원 160"/>
                      <p:cNvSpPr/>
                      <p:nvPr/>
                    </p:nvSpPr>
                    <p:spPr>
                      <a:xfrm>
                        <a:off x="1076792" y="1655441"/>
                        <a:ext cx="977131" cy="943641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65000"/>
                          <a:alpha val="3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 lang="ko-KR" altLang="en-US"/>
                        </a:pPr>
                        <a:endParaRPr lang="ko-KR" altLang="en-US"/>
                      </a:p>
                    </p:txBody>
                  </p:sp>
                  <p:sp>
                    <p:nvSpPr>
                      <p:cNvPr id="162" name="타원 161"/>
                      <p:cNvSpPr/>
                      <p:nvPr/>
                    </p:nvSpPr>
                    <p:spPr>
                      <a:xfrm>
                        <a:off x="858210" y="1755389"/>
                        <a:ext cx="977131" cy="943641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vert="horz" wrap="square" lIns="91440" tIns="45720" rIns="91440" bIns="45720" anchor="ctr" anchorCtr="0">
                        <a:noAutofit/>
                      </a:bodyPr>
                      <a:lstStyle/>
                      <a:p>
                        <a:pPr algn="ctr">
                          <a:defRPr lang="ko-KR" altLang="en-US"/>
                        </a:pPr>
                        <a:endParaRPr lang="ko-KR" altLang="en-US"/>
                      </a:p>
                    </p:txBody>
                  </p:sp>
                  <p:sp>
                    <p:nvSpPr>
                      <p:cNvPr id="163" name="타원 162"/>
                      <p:cNvSpPr/>
                      <p:nvPr/>
                    </p:nvSpPr>
                    <p:spPr>
                      <a:xfrm>
                        <a:off x="773904" y="1709993"/>
                        <a:ext cx="977131" cy="943641"/>
                      </a:xfrm>
                      <a:prstGeom prst="ellipse">
                        <a:avLst/>
                      </a:prstGeom>
                      <a:solidFill>
                        <a:srgbClr val="1F4E79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 lang="ko-KR" altLang="en-US"/>
                        </a:pPr>
                        <a:endParaRPr lang="ko-KR" altLang="en-US"/>
                      </a:p>
                    </p:txBody>
                  </p:sp>
                </p:grpSp>
                <p:sp>
                  <p:nvSpPr>
                    <p:cNvPr id="159" name="직사각형 158"/>
                    <p:cNvSpPr/>
                    <p:nvPr/>
                  </p:nvSpPr>
                  <p:spPr>
                    <a:xfrm>
                      <a:off x="2355487" y="2064594"/>
                      <a:ext cx="751437" cy="2462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>
                          <a:ln w="9525">
                            <a:solidFill>
                              <a:schemeClr val="bg1">
                                <a:alpha val="5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조선일보명조"/>
                          <a:ea typeface="조선일보명조"/>
                          <a:cs typeface="조선일보명조"/>
                        </a:rPr>
                        <a:t>PART 01</a:t>
                      </a:r>
                      <a:endParaRPr lang="ko-KR" altLang="en-US" sz="1000">
                        <a:ln w="9525">
                          <a:solidFill>
                            <a:schemeClr val="bg1">
                              <a:alpha val="5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조선일보명조"/>
                        <a:ea typeface="조선일보명조"/>
                        <a:cs typeface="조선일보명조"/>
                      </a:endParaRPr>
                    </a:p>
                  </p:txBody>
                </p:sp>
                <p:sp>
                  <p:nvSpPr>
                    <p:cNvPr id="160" name="TextBox 159"/>
                    <p:cNvSpPr txBox="1"/>
                    <p:nvPr/>
                  </p:nvSpPr>
                  <p:spPr>
                    <a:xfrm>
                      <a:off x="2315471" y="2300998"/>
                      <a:ext cx="1131766" cy="34331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Impact"/>
                        </a:rPr>
                        <a:t>INDEX 01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Impact"/>
                      </a:endParaRPr>
                    </a:p>
                  </p:txBody>
                </p:sp>
              </p:grpSp>
              <p:grpSp>
                <p:nvGrpSpPr>
                  <p:cNvPr id="164" name="그룹 163"/>
                  <p:cNvGrpSpPr/>
                  <p:nvPr/>
                </p:nvGrpSpPr>
                <p:grpSpPr>
                  <a:xfrm>
                    <a:off x="7547211" y="2398310"/>
                    <a:ext cx="1280019" cy="1043589"/>
                    <a:chOff x="2309086" y="2887160"/>
                    <a:chExt cx="1280019" cy="1043589"/>
                  </a:xfrm>
                </p:grpSpPr>
                <p:grpSp>
                  <p:nvGrpSpPr>
                    <p:cNvPr id="165" name="그룹 164"/>
                    <p:cNvGrpSpPr/>
                    <p:nvPr/>
                  </p:nvGrpSpPr>
                  <p:grpSpPr>
                    <a:xfrm>
                      <a:off x="2309086" y="2887160"/>
                      <a:ext cx="1280019" cy="1043589"/>
                      <a:chOff x="773904" y="1655441"/>
                      <a:chExt cx="1280019" cy="1043589"/>
                    </a:xfrm>
                  </p:grpSpPr>
                  <p:sp>
                    <p:nvSpPr>
                      <p:cNvPr id="168" name="타원 167"/>
                      <p:cNvSpPr/>
                      <p:nvPr/>
                    </p:nvSpPr>
                    <p:spPr>
                      <a:xfrm>
                        <a:off x="1076792" y="1655441"/>
                        <a:ext cx="977131" cy="943641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65000"/>
                          <a:alpha val="3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 lang="ko-KR" altLang="en-US"/>
                        </a:pPr>
                        <a:endParaRPr lang="ko-KR" altLang="en-US"/>
                      </a:p>
                    </p:txBody>
                  </p:sp>
                  <p:sp>
                    <p:nvSpPr>
                      <p:cNvPr id="169" name="타원 168"/>
                      <p:cNvSpPr/>
                      <p:nvPr/>
                    </p:nvSpPr>
                    <p:spPr>
                      <a:xfrm>
                        <a:off x="858210" y="1755389"/>
                        <a:ext cx="977131" cy="943641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vert="horz" wrap="square" lIns="91440" tIns="45720" rIns="91440" bIns="45720" anchor="ctr" anchorCtr="0">
                        <a:noAutofit/>
                      </a:bodyPr>
                      <a:lstStyle/>
                      <a:p>
                        <a:pPr algn="ctr">
                          <a:defRPr lang="ko-KR" altLang="en-US"/>
                        </a:pPr>
                        <a:endParaRPr lang="ko-KR" altLang="en-US"/>
                      </a:p>
                    </p:txBody>
                  </p:sp>
                  <p:sp>
                    <p:nvSpPr>
                      <p:cNvPr id="170" name="타원 169"/>
                      <p:cNvSpPr/>
                      <p:nvPr/>
                    </p:nvSpPr>
                    <p:spPr>
                      <a:xfrm>
                        <a:off x="773904" y="1709993"/>
                        <a:ext cx="977131" cy="943641"/>
                      </a:xfrm>
                      <a:prstGeom prst="ellipse">
                        <a:avLst/>
                      </a:prstGeom>
                      <a:solidFill>
                        <a:srgbClr val="1F4E79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 lang="ko-KR" altLang="en-US"/>
                        </a:pPr>
                        <a:endParaRPr lang="ko-KR" altLang="en-US"/>
                      </a:p>
                    </p:txBody>
                  </p:sp>
                </p:grpSp>
                <p:sp>
                  <p:nvSpPr>
                    <p:cNvPr id="166" name="직사각형 165"/>
                    <p:cNvSpPr/>
                    <p:nvPr/>
                  </p:nvSpPr>
                  <p:spPr>
                    <a:xfrm>
                      <a:off x="2349103" y="3000895"/>
                      <a:ext cx="751437" cy="2462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dirty="0">
                          <a:ln w="9525">
                            <a:solidFill>
                              <a:schemeClr val="bg1">
                                <a:alpha val="5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조선일보명조"/>
                          <a:ea typeface="조선일보명조"/>
                          <a:cs typeface="조선일보명조"/>
                        </a:rPr>
                        <a:t>PART 02</a:t>
                      </a:r>
                      <a:endParaRPr lang="ko-KR" altLang="en-US" sz="1000" dirty="0">
                        <a:ln w="9525">
                          <a:solidFill>
                            <a:schemeClr val="bg1">
                              <a:alpha val="5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조선일보명조"/>
                        <a:ea typeface="조선일보명조"/>
                        <a:cs typeface="조선일보명조"/>
                      </a:endParaRPr>
                    </a:p>
                  </p:txBody>
                </p:sp>
                <p:sp>
                  <p:nvSpPr>
                    <p:cNvPr id="167" name="TextBox 166"/>
                    <p:cNvSpPr txBox="1"/>
                    <p:nvPr/>
                  </p:nvSpPr>
                  <p:spPr>
                    <a:xfrm>
                      <a:off x="2309087" y="3237299"/>
                      <a:ext cx="1131766" cy="34331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Impact"/>
                        </a:rPr>
                        <a:t>INDEX 02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Impact"/>
                      </a:endParaRPr>
                    </a:p>
                  </p:txBody>
                </p:sp>
              </p:grpSp>
              <p:grpSp>
                <p:nvGrpSpPr>
                  <p:cNvPr id="184" name="그룹 183"/>
                  <p:cNvGrpSpPr/>
                  <p:nvPr/>
                </p:nvGrpSpPr>
                <p:grpSpPr>
                  <a:xfrm>
                    <a:off x="7547211" y="3208204"/>
                    <a:ext cx="1280019" cy="1043589"/>
                    <a:chOff x="2315470" y="1950859"/>
                    <a:chExt cx="1280019" cy="1043589"/>
                  </a:xfrm>
                </p:grpSpPr>
                <p:grpSp>
                  <p:nvGrpSpPr>
                    <p:cNvPr id="185" name="그룹 184"/>
                    <p:cNvGrpSpPr/>
                    <p:nvPr/>
                  </p:nvGrpSpPr>
                  <p:grpSpPr>
                    <a:xfrm>
                      <a:off x="2315470" y="1950859"/>
                      <a:ext cx="1280019" cy="1043589"/>
                      <a:chOff x="773904" y="1655441"/>
                      <a:chExt cx="1280019" cy="1043589"/>
                    </a:xfrm>
                  </p:grpSpPr>
                  <p:sp>
                    <p:nvSpPr>
                      <p:cNvPr id="188" name="타원 187"/>
                      <p:cNvSpPr/>
                      <p:nvPr/>
                    </p:nvSpPr>
                    <p:spPr>
                      <a:xfrm>
                        <a:off x="1076792" y="1655441"/>
                        <a:ext cx="977131" cy="943641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65000"/>
                          <a:alpha val="3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 lang="ko-KR" altLang="en-US"/>
                        </a:pPr>
                        <a:endParaRPr lang="ko-KR" altLang="en-US"/>
                      </a:p>
                    </p:txBody>
                  </p:sp>
                  <p:sp>
                    <p:nvSpPr>
                      <p:cNvPr id="189" name="타원 188"/>
                      <p:cNvSpPr/>
                      <p:nvPr/>
                    </p:nvSpPr>
                    <p:spPr>
                      <a:xfrm>
                        <a:off x="858210" y="1755389"/>
                        <a:ext cx="977131" cy="943641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vert="horz" wrap="square" lIns="91440" tIns="45720" rIns="91440" bIns="45720" anchor="ctr" anchorCtr="0">
                        <a:noAutofit/>
                      </a:bodyPr>
                      <a:lstStyle/>
                      <a:p>
                        <a:pPr algn="ctr">
                          <a:defRPr lang="ko-KR" altLang="en-US"/>
                        </a:pPr>
                        <a:endParaRPr lang="ko-KR" altLang="en-US"/>
                      </a:p>
                    </p:txBody>
                  </p:sp>
                  <p:sp>
                    <p:nvSpPr>
                      <p:cNvPr id="190" name="타원 189"/>
                      <p:cNvSpPr/>
                      <p:nvPr/>
                    </p:nvSpPr>
                    <p:spPr>
                      <a:xfrm>
                        <a:off x="773904" y="1709993"/>
                        <a:ext cx="977131" cy="943641"/>
                      </a:xfrm>
                      <a:prstGeom prst="ellipse">
                        <a:avLst/>
                      </a:prstGeom>
                      <a:solidFill>
                        <a:srgbClr val="1F4E79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 lang="ko-KR" altLang="en-US"/>
                        </a:pPr>
                        <a:endParaRPr lang="ko-KR" altLang="en-US"/>
                      </a:p>
                    </p:txBody>
                  </p:sp>
                </p:grpSp>
                <p:sp>
                  <p:nvSpPr>
                    <p:cNvPr id="186" name="직사각형 185"/>
                    <p:cNvSpPr/>
                    <p:nvPr/>
                  </p:nvSpPr>
                  <p:spPr>
                    <a:xfrm>
                      <a:off x="2355487" y="2064594"/>
                      <a:ext cx="751437" cy="2462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>
                          <a:ln w="9525">
                            <a:solidFill>
                              <a:schemeClr val="bg1">
                                <a:alpha val="5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조선일보명조"/>
                          <a:ea typeface="조선일보명조"/>
                          <a:cs typeface="조선일보명조"/>
                        </a:rPr>
                        <a:t>PART 03</a:t>
                      </a:r>
                      <a:endParaRPr lang="ko-KR" altLang="en-US" sz="1000">
                        <a:ln w="9525">
                          <a:solidFill>
                            <a:schemeClr val="bg1">
                              <a:alpha val="5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조선일보명조"/>
                        <a:ea typeface="조선일보명조"/>
                        <a:cs typeface="조선일보명조"/>
                      </a:endParaRPr>
                    </a:p>
                  </p:txBody>
                </p:sp>
                <p:sp>
                  <p:nvSpPr>
                    <p:cNvPr id="187" name="TextBox 186"/>
                    <p:cNvSpPr txBox="1"/>
                    <p:nvPr/>
                  </p:nvSpPr>
                  <p:spPr>
                    <a:xfrm>
                      <a:off x="2315471" y="2300998"/>
                      <a:ext cx="1131766" cy="34331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Impact"/>
                        </a:rPr>
                        <a:t>INDEX 03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Impact"/>
                      </a:endParaRPr>
                    </a:p>
                  </p:txBody>
                </p:sp>
              </p:grpSp>
              <p:grpSp>
                <p:nvGrpSpPr>
                  <p:cNvPr id="191" name="그룹 190"/>
                  <p:cNvGrpSpPr/>
                  <p:nvPr/>
                </p:nvGrpSpPr>
                <p:grpSpPr>
                  <a:xfrm>
                    <a:off x="7547211" y="4026439"/>
                    <a:ext cx="1280019" cy="1043589"/>
                    <a:chOff x="2309086" y="2887160"/>
                    <a:chExt cx="1280019" cy="1043589"/>
                  </a:xfrm>
                </p:grpSpPr>
                <p:grpSp>
                  <p:nvGrpSpPr>
                    <p:cNvPr id="192" name="그룹 191"/>
                    <p:cNvGrpSpPr/>
                    <p:nvPr/>
                  </p:nvGrpSpPr>
                  <p:grpSpPr>
                    <a:xfrm>
                      <a:off x="2309086" y="2887160"/>
                      <a:ext cx="1280019" cy="1043589"/>
                      <a:chOff x="773904" y="1655441"/>
                      <a:chExt cx="1280019" cy="1043589"/>
                    </a:xfrm>
                  </p:grpSpPr>
                  <p:sp>
                    <p:nvSpPr>
                      <p:cNvPr id="195" name="타원 194"/>
                      <p:cNvSpPr/>
                      <p:nvPr/>
                    </p:nvSpPr>
                    <p:spPr>
                      <a:xfrm>
                        <a:off x="1076792" y="1655441"/>
                        <a:ext cx="977131" cy="943641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65000"/>
                          <a:alpha val="3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 lang="ko-KR" altLang="en-US"/>
                        </a:pPr>
                        <a:endParaRPr lang="ko-KR" altLang="en-US"/>
                      </a:p>
                    </p:txBody>
                  </p:sp>
                  <p:sp>
                    <p:nvSpPr>
                      <p:cNvPr id="196" name="타원 195"/>
                      <p:cNvSpPr/>
                      <p:nvPr/>
                    </p:nvSpPr>
                    <p:spPr>
                      <a:xfrm>
                        <a:off x="858210" y="1755389"/>
                        <a:ext cx="977131" cy="943641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vert="horz" wrap="square" lIns="91440" tIns="45720" rIns="91440" bIns="45720" anchor="ctr" anchorCtr="0">
                        <a:noAutofit/>
                      </a:bodyPr>
                      <a:lstStyle/>
                      <a:p>
                        <a:pPr algn="ctr">
                          <a:defRPr lang="ko-KR" altLang="en-US"/>
                        </a:pPr>
                        <a:endParaRPr lang="ko-KR" altLang="en-US"/>
                      </a:p>
                    </p:txBody>
                  </p:sp>
                  <p:sp>
                    <p:nvSpPr>
                      <p:cNvPr id="197" name="타원 196"/>
                      <p:cNvSpPr/>
                      <p:nvPr/>
                    </p:nvSpPr>
                    <p:spPr>
                      <a:xfrm>
                        <a:off x="773904" y="1709993"/>
                        <a:ext cx="977131" cy="943641"/>
                      </a:xfrm>
                      <a:prstGeom prst="ellipse">
                        <a:avLst/>
                      </a:prstGeom>
                      <a:solidFill>
                        <a:srgbClr val="1F4E79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 lang="ko-KR" altLang="en-US"/>
                        </a:pPr>
                        <a:endParaRPr lang="ko-KR" altLang="en-US"/>
                      </a:p>
                    </p:txBody>
                  </p:sp>
                </p:grpSp>
                <p:sp>
                  <p:nvSpPr>
                    <p:cNvPr id="193" name="직사각형 192"/>
                    <p:cNvSpPr/>
                    <p:nvPr/>
                  </p:nvSpPr>
                  <p:spPr>
                    <a:xfrm>
                      <a:off x="2349103" y="3000895"/>
                      <a:ext cx="751437" cy="2462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dirty="0">
                          <a:ln w="9525">
                            <a:solidFill>
                              <a:schemeClr val="bg1">
                                <a:alpha val="5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조선일보명조"/>
                          <a:ea typeface="조선일보명조"/>
                          <a:cs typeface="조선일보명조"/>
                        </a:rPr>
                        <a:t>PART 04</a:t>
                      </a:r>
                      <a:endParaRPr lang="ko-KR" altLang="en-US" sz="1000" dirty="0">
                        <a:ln w="9525">
                          <a:solidFill>
                            <a:schemeClr val="bg1">
                              <a:alpha val="5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조선일보명조"/>
                        <a:ea typeface="조선일보명조"/>
                        <a:cs typeface="조선일보명조"/>
                      </a:endParaRPr>
                    </a:p>
                  </p:txBody>
                </p:sp>
                <p:sp>
                  <p:nvSpPr>
                    <p:cNvPr id="194" name="TextBox 193"/>
                    <p:cNvSpPr txBox="1"/>
                    <p:nvPr/>
                  </p:nvSpPr>
                  <p:spPr>
                    <a:xfrm>
                      <a:off x="2309087" y="3237299"/>
                      <a:ext cx="1131766" cy="34331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Impact"/>
                        </a:rPr>
                        <a:t>INDEX 04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Impact"/>
                      </a:endParaRPr>
                    </a:p>
                  </p:txBody>
                </p:sp>
              </p:grpSp>
            </p:grpSp>
            <p:grpSp>
              <p:nvGrpSpPr>
                <p:cNvPr id="101" name="그룹 100"/>
                <p:cNvGrpSpPr/>
                <p:nvPr/>
              </p:nvGrpSpPr>
              <p:grpSpPr>
                <a:xfrm>
                  <a:off x="1971564" y="1581821"/>
                  <a:ext cx="4688748" cy="634657"/>
                  <a:chOff x="2857342" y="2339375"/>
                  <a:chExt cx="6187668" cy="742373"/>
                </a:xfrm>
              </p:grpSpPr>
              <p:sp>
                <p:nvSpPr>
                  <p:cNvPr id="102" name="사각형: 둥근 모서리 101"/>
                  <p:cNvSpPr/>
                  <p:nvPr/>
                </p:nvSpPr>
                <p:spPr>
                  <a:xfrm>
                    <a:off x="3011978" y="2339375"/>
                    <a:ext cx="6033032" cy="64242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03" name="사각형: 둥근 모서리 102"/>
                  <p:cNvSpPr/>
                  <p:nvPr/>
                </p:nvSpPr>
                <p:spPr>
                  <a:xfrm>
                    <a:off x="2857342" y="2439323"/>
                    <a:ext cx="6033032" cy="64242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1F4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3011977" y="2596998"/>
                    <a:ext cx="5599812" cy="37801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 lang="ko-KR" altLang="en-US"/>
                    </a:pPr>
                    <a:r>
                      <a:rPr lang="ko-KR" altLang="en-US" sz="1500" b="1" dirty="0" err="1">
                        <a:ln w="9525"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HY견고딕"/>
                        <a:ea typeface="HY견고딕"/>
                        <a:cs typeface="조선일보명조"/>
                      </a:rPr>
                      <a:t>지적사항</a:t>
                    </a:r>
                    <a:r>
                      <a:rPr lang="ko-KR" altLang="en-US" sz="1500" b="1" dirty="0">
                        <a:ln w="9525"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HY견고딕"/>
                        <a:ea typeface="HY견고딕"/>
                        <a:cs typeface="조선일보명조"/>
                      </a:rPr>
                      <a:t> 및 </a:t>
                    </a:r>
                    <a:r>
                      <a:rPr lang="ko-KR" altLang="en-US" sz="1500" b="1" dirty="0" err="1">
                        <a:ln w="9525"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HY견고딕"/>
                        <a:ea typeface="HY견고딕"/>
                        <a:cs typeface="조선일보명조"/>
                      </a:rPr>
                      <a:t>지적사항에</a:t>
                    </a:r>
                    <a:r>
                      <a:rPr lang="ko-KR" altLang="en-US" sz="1500" b="1" dirty="0">
                        <a:ln w="9525"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HY견고딕"/>
                        <a:ea typeface="HY견고딕"/>
                        <a:cs typeface="조선일보명조"/>
                      </a:rPr>
                      <a:t> 대한 답변 </a:t>
                    </a:r>
                  </a:p>
                </p:txBody>
              </p:sp>
            </p:grpSp>
            <p:grpSp>
              <p:nvGrpSpPr>
                <p:cNvPr id="256" name="그룹 255"/>
                <p:cNvGrpSpPr/>
                <p:nvPr/>
              </p:nvGrpSpPr>
              <p:grpSpPr>
                <a:xfrm>
                  <a:off x="1969558" y="2387923"/>
                  <a:ext cx="4688748" cy="634657"/>
                  <a:chOff x="2857342" y="2339375"/>
                  <a:chExt cx="6187668" cy="742373"/>
                </a:xfrm>
              </p:grpSpPr>
              <p:sp>
                <p:nvSpPr>
                  <p:cNvPr id="257" name="사각형: 둥근 모서리 256"/>
                  <p:cNvSpPr/>
                  <p:nvPr/>
                </p:nvSpPr>
                <p:spPr>
                  <a:xfrm>
                    <a:off x="3011978" y="2339375"/>
                    <a:ext cx="6033032" cy="64242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58" name="사각형: 둥근 모서리 257"/>
                  <p:cNvSpPr/>
                  <p:nvPr/>
                </p:nvSpPr>
                <p:spPr>
                  <a:xfrm>
                    <a:off x="2857342" y="2439323"/>
                    <a:ext cx="6033032" cy="64242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1F4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59" name="TextBox 258"/>
                  <p:cNvSpPr txBox="1"/>
                  <p:nvPr/>
                </p:nvSpPr>
                <p:spPr>
                  <a:xfrm>
                    <a:off x="3011977" y="2597000"/>
                    <a:ext cx="5599814" cy="37801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 lang="ko-KR" altLang="en-US"/>
                    </a:pPr>
                    <a:r>
                      <a:rPr lang="ko-KR" altLang="en-US" sz="1500" b="1" dirty="0">
                        <a:ln w="9525"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HY견고딕"/>
                        <a:ea typeface="HY견고딕"/>
                        <a:cs typeface="조선일보명조"/>
                      </a:rPr>
                      <a:t>관련 연구 및 사례</a:t>
                    </a:r>
                  </a:p>
                </p:txBody>
              </p:sp>
            </p:grpSp>
            <p:grpSp>
              <p:nvGrpSpPr>
                <p:cNvPr id="260" name="그룹 259"/>
                <p:cNvGrpSpPr/>
                <p:nvPr/>
              </p:nvGrpSpPr>
              <p:grpSpPr>
                <a:xfrm>
                  <a:off x="1985539" y="3207540"/>
                  <a:ext cx="4688748" cy="634657"/>
                  <a:chOff x="2857342" y="2339375"/>
                  <a:chExt cx="6187668" cy="742373"/>
                </a:xfrm>
              </p:grpSpPr>
              <p:sp>
                <p:nvSpPr>
                  <p:cNvPr id="261" name="사각형: 둥근 모서리 260"/>
                  <p:cNvSpPr/>
                  <p:nvPr/>
                </p:nvSpPr>
                <p:spPr>
                  <a:xfrm>
                    <a:off x="3011978" y="2339375"/>
                    <a:ext cx="6033032" cy="64242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62" name="사각형: 둥근 모서리 261"/>
                  <p:cNvSpPr/>
                  <p:nvPr/>
                </p:nvSpPr>
                <p:spPr>
                  <a:xfrm>
                    <a:off x="2857342" y="2439323"/>
                    <a:ext cx="6033032" cy="64242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1F4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63" name="TextBox 262"/>
                  <p:cNvSpPr txBox="1"/>
                  <p:nvPr/>
                </p:nvSpPr>
                <p:spPr>
                  <a:xfrm>
                    <a:off x="3011976" y="2597000"/>
                    <a:ext cx="5599813" cy="37801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 lang="ko-KR" altLang="en-US"/>
                    </a:pPr>
                    <a:r>
                      <a:rPr lang="ko-KR" altLang="en-US" sz="1500" b="1" dirty="0">
                        <a:ln w="9525"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HY견고딕"/>
                        <a:ea typeface="HY견고딕"/>
                        <a:cs typeface="조선일보명조"/>
                      </a:rPr>
                      <a:t>졸업 연구 개요</a:t>
                    </a:r>
                    <a:endParaRPr lang="en-US" altLang="ko-KR" sz="1500" b="1" dirty="0">
                      <a:ln w="9525"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bg1"/>
                      </a:solidFill>
                      <a:latin typeface="HY견고딕"/>
                      <a:ea typeface="HY견고딕"/>
                      <a:cs typeface="조선일보명조"/>
                    </a:endParaRPr>
                  </a:p>
                </p:txBody>
              </p:sp>
            </p:grpSp>
            <p:grpSp>
              <p:nvGrpSpPr>
                <p:cNvPr id="264" name="그룹 263"/>
                <p:cNvGrpSpPr/>
                <p:nvPr/>
              </p:nvGrpSpPr>
              <p:grpSpPr>
                <a:xfrm>
                  <a:off x="1969558" y="4017951"/>
                  <a:ext cx="4688748" cy="634657"/>
                  <a:chOff x="2857342" y="2339375"/>
                  <a:chExt cx="6187668" cy="742373"/>
                </a:xfrm>
              </p:grpSpPr>
              <p:sp>
                <p:nvSpPr>
                  <p:cNvPr id="265" name="사각형: 둥근 모서리 264"/>
                  <p:cNvSpPr/>
                  <p:nvPr/>
                </p:nvSpPr>
                <p:spPr>
                  <a:xfrm>
                    <a:off x="3011978" y="2339375"/>
                    <a:ext cx="6033032" cy="64242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66" name="사각형: 둥근 모서리 265"/>
                  <p:cNvSpPr/>
                  <p:nvPr/>
                </p:nvSpPr>
                <p:spPr>
                  <a:xfrm>
                    <a:off x="2857342" y="2439323"/>
                    <a:ext cx="6033032" cy="64242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1F4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67" name="TextBox 266"/>
                  <p:cNvSpPr txBox="1"/>
                  <p:nvPr/>
                </p:nvSpPr>
                <p:spPr>
                  <a:xfrm>
                    <a:off x="3011976" y="2597000"/>
                    <a:ext cx="5599813" cy="37801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 lang="ko-KR" altLang="en-US"/>
                    </a:pPr>
                    <a:r>
                      <a:rPr lang="ko-KR" altLang="en-US" sz="1500" b="1" dirty="0">
                        <a:ln w="9525"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HY견고딕"/>
                        <a:ea typeface="HY견고딕"/>
                        <a:cs typeface="조선일보명조"/>
                      </a:rPr>
                      <a:t>시스템 수행 시나리오</a:t>
                    </a:r>
                    <a:endParaRPr lang="en-US" altLang="ko-KR" sz="1500" b="1" dirty="0">
                      <a:ln w="9525"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bg1"/>
                      </a:solidFill>
                      <a:latin typeface="HY견고딕"/>
                      <a:ea typeface="HY견고딕"/>
                      <a:cs typeface="조선일보명조"/>
                    </a:endParaRPr>
                  </a:p>
                </p:txBody>
              </p:sp>
            </p:grpSp>
          </p:grpSp>
          <p:grpSp>
            <p:nvGrpSpPr>
              <p:cNvPr id="37" name="그룹 36"/>
              <p:cNvGrpSpPr/>
              <p:nvPr/>
            </p:nvGrpSpPr>
            <p:grpSpPr>
              <a:xfrm>
                <a:off x="5572204" y="1141291"/>
                <a:ext cx="5834490" cy="3489953"/>
                <a:chOff x="5572204" y="1141291"/>
                <a:chExt cx="5834490" cy="3489953"/>
              </a:xfrm>
            </p:grpSpPr>
            <p:grpSp>
              <p:nvGrpSpPr>
                <p:cNvPr id="315" name="그룹 314"/>
                <p:cNvGrpSpPr/>
                <p:nvPr/>
              </p:nvGrpSpPr>
              <p:grpSpPr>
                <a:xfrm>
                  <a:off x="5572204" y="1141291"/>
                  <a:ext cx="1280019" cy="3489953"/>
                  <a:chOff x="7547211" y="1580075"/>
                  <a:chExt cx="1280019" cy="3489953"/>
                </a:xfrm>
              </p:grpSpPr>
              <p:grpSp>
                <p:nvGrpSpPr>
                  <p:cNvPr id="332" name="그룹 331"/>
                  <p:cNvGrpSpPr/>
                  <p:nvPr/>
                </p:nvGrpSpPr>
                <p:grpSpPr>
                  <a:xfrm>
                    <a:off x="7547211" y="1580075"/>
                    <a:ext cx="1280019" cy="1043589"/>
                    <a:chOff x="2315470" y="1950859"/>
                    <a:chExt cx="1280019" cy="1043589"/>
                  </a:xfrm>
                </p:grpSpPr>
                <p:grpSp>
                  <p:nvGrpSpPr>
                    <p:cNvPr id="354" name="그룹 353"/>
                    <p:cNvGrpSpPr/>
                    <p:nvPr/>
                  </p:nvGrpSpPr>
                  <p:grpSpPr>
                    <a:xfrm>
                      <a:off x="2315470" y="1950859"/>
                      <a:ext cx="1280019" cy="1043589"/>
                      <a:chOff x="773904" y="1655441"/>
                      <a:chExt cx="1280019" cy="1043589"/>
                    </a:xfrm>
                  </p:grpSpPr>
                  <p:sp>
                    <p:nvSpPr>
                      <p:cNvPr id="357" name="타원 356"/>
                      <p:cNvSpPr/>
                      <p:nvPr/>
                    </p:nvSpPr>
                    <p:spPr>
                      <a:xfrm>
                        <a:off x="1076792" y="1655441"/>
                        <a:ext cx="977131" cy="943641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65000"/>
                          <a:alpha val="3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 lang="ko-KR" altLang="en-US"/>
                        </a:pPr>
                        <a:endParaRPr lang="ko-KR" altLang="en-US"/>
                      </a:p>
                    </p:txBody>
                  </p:sp>
                  <p:sp>
                    <p:nvSpPr>
                      <p:cNvPr id="358" name="타원 357"/>
                      <p:cNvSpPr/>
                      <p:nvPr/>
                    </p:nvSpPr>
                    <p:spPr>
                      <a:xfrm>
                        <a:off x="858210" y="1755389"/>
                        <a:ext cx="977131" cy="943641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vert="horz" wrap="square" lIns="91440" tIns="45720" rIns="91440" bIns="45720" anchor="ctr" anchorCtr="0">
                        <a:noAutofit/>
                      </a:bodyPr>
                      <a:lstStyle/>
                      <a:p>
                        <a:pPr algn="ctr">
                          <a:defRPr lang="ko-KR" altLang="en-US"/>
                        </a:pPr>
                        <a:endParaRPr lang="ko-KR" altLang="en-US"/>
                      </a:p>
                    </p:txBody>
                  </p:sp>
                  <p:sp>
                    <p:nvSpPr>
                      <p:cNvPr id="359" name="타원 358"/>
                      <p:cNvSpPr/>
                      <p:nvPr/>
                    </p:nvSpPr>
                    <p:spPr>
                      <a:xfrm>
                        <a:off x="773904" y="1709993"/>
                        <a:ext cx="977131" cy="943641"/>
                      </a:xfrm>
                      <a:prstGeom prst="ellipse">
                        <a:avLst/>
                      </a:prstGeom>
                      <a:solidFill>
                        <a:srgbClr val="1F4E79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 lang="ko-KR" altLang="en-US"/>
                        </a:pPr>
                        <a:endParaRPr lang="ko-KR" altLang="en-US"/>
                      </a:p>
                    </p:txBody>
                  </p:sp>
                </p:grpSp>
                <p:sp>
                  <p:nvSpPr>
                    <p:cNvPr id="355" name="직사각형 354"/>
                    <p:cNvSpPr/>
                    <p:nvPr/>
                  </p:nvSpPr>
                  <p:spPr>
                    <a:xfrm>
                      <a:off x="2355487" y="2064594"/>
                      <a:ext cx="751437" cy="2462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dirty="0">
                          <a:ln w="9525">
                            <a:solidFill>
                              <a:schemeClr val="bg1">
                                <a:alpha val="5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조선일보명조"/>
                          <a:ea typeface="조선일보명조"/>
                          <a:cs typeface="조선일보명조"/>
                        </a:rPr>
                        <a:t>PART 06</a:t>
                      </a:r>
                      <a:endParaRPr lang="ko-KR" altLang="en-US" sz="1000" dirty="0">
                        <a:ln w="9525">
                          <a:solidFill>
                            <a:schemeClr val="bg1">
                              <a:alpha val="5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조선일보명조"/>
                        <a:ea typeface="조선일보명조"/>
                        <a:cs typeface="조선일보명조"/>
                      </a:endParaRPr>
                    </a:p>
                  </p:txBody>
                </p:sp>
                <p:sp>
                  <p:nvSpPr>
                    <p:cNvPr id="356" name="TextBox 355"/>
                    <p:cNvSpPr txBox="1"/>
                    <p:nvPr/>
                  </p:nvSpPr>
                  <p:spPr>
                    <a:xfrm>
                      <a:off x="2315471" y="2300998"/>
                      <a:ext cx="1131766" cy="34331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Impact"/>
                        </a:rPr>
                        <a:t>INDEX 06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Impact"/>
                      </a:endParaRPr>
                    </a:p>
                  </p:txBody>
                </p:sp>
              </p:grpSp>
              <p:grpSp>
                <p:nvGrpSpPr>
                  <p:cNvPr id="333" name="그룹 332"/>
                  <p:cNvGrpSpPr/>
                  <p:nvPr/>
                </p:nvGrpSpPr>
                <p:grpSpPr>
                  <a:xfrm>
                    <a:off x="7547211" y="2398310"/>
                    <a:ext cx="1280019" cy="1043589"/>
                    <a:chOff x="2309086" y="2887160"/>
                    <a:chExt cx="1280019" cy="1043589"/>
                  </a:xfrm>
                </p:grpSpPr>
                <p:grpSp>
                  <p:nvGrpSpPr>
                    <p:cNvPr id="348" name="그룹 347"/>
                    <p:cNvGrpSpPr/>
                    <p:nvPr/>
                  </p:nvGrpSpPr>
                  <p:grpSpPr>
                    <a:xfrm>
                      <a:off x="2309086" y="2887160"/>
                      <a:ext cx="1280019" cy="1043589"/>
                      <a:chOff x="773904" y="1655441"/>
                      <a:chExt cx="1280019" cy="1043589"/>
                    </a:xfrm>
                  </p:grpSpPr>
                  <p:sp>
                    <p:nvSpPr>
                      <p:cNvPr id="351" name="타원 350"/>
                      <p:cNvSpPr/>
                      <p:nvPr/>
                    </p:nvSpPr>
                    <p:spPr>
                      <a:xfrm>
                        <a:off x="1076792" y="1655441"/>
                        <a:ext cx="977131" cy="943641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65000"/>
                          <a:alpha val="3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 lang="ko-KR" altLang="en-US"/>
                        </a:pPr>
                        <a:endParaRPr lang="ko-KR" altLang="en-US"/>
                      </a:p>
                    </p:txBody>
                  </p:sp>
                  <p:sp>
                    <p:nvSpPr>
                      <p:cNvPr id="352" name="타원 351"/>
                      <p:cNvSpPr/>
                      <p:nvPr/>
                    </p:nvSpPr>
                    <p:spPr>
                      <a:xfrm>
                        <a:off x="858210" y="1755389"/>
                        <a:ext cx="977131" cy="943641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vert="horz" wrap="square" lIns="91440" tIns="45720" rIns="91440" bIns="45720" anchor="ctr" anchorCtr="0">
                        <a:noAutofit/>
                      </a:bodyPr>
                      <a:lstStyle/>
                      <a:p>
                        <a:pPr algn="ctr">
                          <a:defRPr lang="ko-KR" altLang="en-US"/>
                        </a:pPr>
                        <a:endParaRPr lang="ko-KR" altLang="en-US"/>
                      </a:p>
                    </p:txBody>
                  </p:sp>
                  <p:sp>
                    <p:nvSpPr>
                      <p:cNvPr id="353" name="타원 352"/>
                      <p:cNvSpPr/>
                      <p:nvPr/>
                    </p:nvSpPr>
                    <p:spPr>
                      <a:xfrm>
                        <a:off x="773904" y="1709993"/>
                        <a:ext cx="977131" cy="943641"/>
                      </a:xfrm>
                      <a:prstGeom prst="ellipse">
                        <a:avLst/>
                      </a:prstGeom>
                      <a:solidFill>
                        <a:srgbClr val="1F4E79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 lang="ko-KR" altLang="en-US"/>
                        </a:pPr>
                        <a:endParaRPr lang="ko-KR" altLang="en-US"/>
                      </a:p>
                    </p:txBody>
                  </p:sp>
                </p:grpSp>
                <p:sp>
                  <p:nvSpPr>
                    <p:cNvPr id="349" name="직사각형 348"/>
                    <p:cNvSpPr/>
                    <p:nvPr/>
                  </p:nvSpPr>
                  <p:spPr>
                    <a:xfrm>
                      <a:off x="2349103" y="3000895"/>
                      <a:ext cx="751437" cy="2462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dirty="0">
                          <a:ln w="9525">
                            <a:solidFill>
                              <a:schemeClr val="bg1">
                                <a:alpha val="5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조선일보명조"/>
                          <a:ea typeface="조선일보명조"/>
                          <a:cs typeface="조선일보명조"/>
                        </a:rPr>
                        <a:t>PART 07</a:t>
                      </a:r>
                      <a:endParaRPr lang="ko-KR" altLang="en-US" sz="1000" dirty="0">
                        <a:ln w="9525">
                          <a:solidFill>
                            <a:schemeClr val="bg1">
                              <a:alpha val="5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조선일보명조"/>
                        <a:ea typeface="조선일보명조"/>
                        <a:cs typeface="조선일보명조"/>
                      </a:endParaRPr>
                    </a:p>
                  </p:txBody>
                </p:sp>
                <p:sp>
                  <p:nvSpPr>
                    <p:cNvPr id="350" name="TextBox 349"/>
                    <p:cNvSpPr txBox="1"/>
                    <p:nvPr/>
                  </p:nvSpPr>
                  <p:spPr>
                    <a:xfrm>
                      <a:off x="2309087" y="3237299"/>
                      <a:ext cx="1131766" cy="34331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Impact"/>
                        </a:rPr>
                        <a:t>INDEX 07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Impact"/>
                      </a:endParaRPr>
                    </a:p>
                  </p:txBody>
                </p:sp>
              </p:grpSp>
              <p:grpSp>
                <p:nvGrpSpPr>
                  <p:cNvPr id="334" name="그룹 333"/>
                  <p:cNvGrpSpPr/>
                  <p:nvPr/>
                </p:nvGrpSpPr>
                <p:grpSpPr>
                  <a:xfrm>
                    <a:off x="7547211" y="3208204"/>
                    <a:ext cx="1280019" cy="1043589"/>
                    <a:chOff x="2315470" y="1950859"/>
                    <a:chExt cx="1280019" cy="1043589"/>
                  </a:xfrm>
                </p:grpSpPr>
                <p:grpSp>
                  <p:nvGrpSpPr>
                    <p:cNvPr id="342" name="그룹 341"/>
                    <p:cNvGrpSpPr/>
                    <p:nvPr/>
                  </p:nvGrpSpPr>
                  <p:grpSpPr>
                    <a:xfrm>
                      <a:off x="2315470" y="1950859"/>
                      <a:ext cx="1280019" cy="1043589"/>
                      <a:chOff x="773904" y="1655441"/>
                      <a:chExt cx="1280019" cy="1043589"/>
                    </a:xfrm>
                  </p:grpSpPr>
                  <p:sp>
                    <p:nvSpPr>
                      <p:cNvPr id="345" name="타원 344"/>
                      <p:cNvSpPr/>
                      <p:nvPr/>
                    </p:nvSpPr>
                    <p:spPr>
                      <a:xfrm>
                        <a:off x="1076792" y="1655441"/>
                        <a:ext cx="977131" cy="943641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65000"/>
                          <a:alpha val="3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 lang="ko-KR" altLang="en-US"/>
                        </a:pPr>
                        <a:endParaRPr lang="ko-KR" altLang="en-US"/>
                      </a:p>
                    </p:txBody>
                  </p:sp>
                  <p:sp>
                    <p:nvSpPr>
                      <p:cNvPr id="346" name="타원 345"/>
                      <p:cNvSpPr/>
                      <p:nvPr/>
                    </p:nvSpPr>
                    <p:spPr>
                      <a:xfrm>
                        <a:off x="858210" y="1755389"/>
                        <a:ext cx="977131" cy="943641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vert="horz" wrap="square" lIns="91440" tIns="45720" rIns="91440" bIns="45720" anchor="ctr" anchorCtr="0">
                        <a:noAutofit/>
                      </a:bodyPr>
                      <a:lstStyle/>
                      <a:p>
                        <a:pPr algn="ctr">
                          <a:defRPr lang="ko-KR" altLang="en-US"/>
                        </a:pPr>
                        <a:endParaRPr lang="ko-KR" altLang="en-US"/>
                      </a:p>
                    </p:txBody>
                  </p:sp>
                  <p:sp>
                    <p:nvSpPr>
                      <p:cNvPr id="347" name="타원 346"/>
                      <p:cNvSpPr/>
                      <p:nvPr/>
                    </p:nvSpPr>
                    <p:spPr>
                      <a:xfrm>
                        <a:off x="773904" y="1709993"/>
                        <a:ext cx="977131" cy="943641"/>
                      </a:xfrm>
                      <a:prstGeom prst="ellipse">
                        <a:avLst/>
                      </a:prstGeom>
                      <a:solidFill>
                        <a:srgbClr val="1F4E79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 lang="ko-KR" altLang="en-US"/>
                        </a:pPr>
                        <a:endParaRPr lang="ko-KR" altLang="en-US"/>
                      </a:p>
                    </p:txBody>
                  </p:sp>
                </p:grpSp>
                <p:sp>
                  <p:nvSpPr>
                    <p:cNvPr id="343" name="직사각형 342"/>
                    <p:cNvSpPr/>
                    <p:nvPr/>
                  </p:nvSpPr>
                  <p:spPr>
                    <a:xfrm>
                      <a:off x="2355487" y="2064594"/>
                      <a:ext cx="751437" cy="2462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dirty="0">
                          <a:ln w="9525">
                            <a:solidFill>
                              <a:schemeClr val="bg1">
                                <a:alpha val="5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조선일보명조"/>
                          <a:ea typeface="조선일보명조"/>
                          <a:cs typeface="조선일보명조"/>
                        </a:rPr>
                        <a:t>PART 08</a:t>
                      </a:r>
                      <a:endParaRPr lang="ko-KR" altLang="en-US" sz="1000" dirty="0">
                        <a:ln w="9525">
                          <a:solidFill>
                            <a:schemeClr val="bg1">
                              <a:alpha val="5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조선일보명조"/>
                        <a:ea typeface="조선일보명조"/>
                        <a:cs typeface="조선일보명조"/>
                      </a:endParaRPr>
                    </a:p>
                  </p:txBody>
                </p:sp>
                <p:sp>
                  <p:nvSpPr>
                    <p:cNvPr id="344" name="TextBox 343"/>
                    <p:cNvSpPr txBox="1"/>
                    <p:nvPr/>
                  </p:nvSpPr>
                  <p:spPr>
                    <a:xfrm>
                      <a:off x="2315471" y="2300998"/>
                      <a:ext cx="1131766" cy="34331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Impact"/>
                        </a:rPr>
                        <a:t>INDEX 08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Impact"/>
                      </a:endParaRPr>
                    </a:p>
                  </p:txBody>
                </p:sp>
              </p:grpSp>
              <p:grpSp>
                <p:nvGrpSpPr>
                  <p:cNvPr id="335" name="그룹 334"/>
                  <p:cNvGrpSpPr/>
                  <p:nvPr/>
                </p:nvGrpSpPr>
                <p:grpSpPr>
                  <a:xfrm>
                    <a:off x="7547211" y="4026439"/>
                    <a:ext cx="1280019" cy="1043589"/>
                    <a:chOff x="2309086" y="2887160"/>
                    <a:chExt cx="1280019" cy="1043589"/>
                  </a:xfrm>
                </p:grpSpPr>
                <p:grpSp>
                  <p:nvGrpSpPr>
                    <p:cNvPr id="336" name="그룹 335"/>
                    <p:cNvGrpSpPr/>
                    <p:nvPr/>
                  </p:nvGrpSpPr>
                  <p:grpSpPr>
                    <a:xfrm>
                      <a:off x="2309086" y="2887160"/>
                      <a:ext cx="1280019" cy="1043589"/>
                      <a:chOff x="773904" y="1655441"/>
                      <a:chExt cx="1280019" cy="1043589"/>
                    </a:xfrm>
                  </p:grpSpPr>
                  <p:sp>
                    <p:nvSpPr>
                      <p:cNvPr id="339" name="타원 338"/>
                      <p:cNvSpPr/>
                      <p:nvPr/>
                    </p:nvSpPr>
                    <p:spPr>
                      <a:xfrm>
                        <a:off x="1076792" y="1655441"/>
                        <a:ext cx="977131" cy="943641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65000"/>
                          <a:alpha val="3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 lang="ko-KR" altLang="en-US"/>
                        </a:pPr>
                        <a:endParaRPr lang="ko-KR" altLang="en-US"/>
                      </a:p>
                    </p:txBody>
                  </p:sp>
                  <p:sp>
                    <p:nvSpPr>
                      <p:cNvPr id="340" name="타원 339"/>
                      <p:cNvSpPr/>
                      <p:nvPr/>
                    </p:nvSpPr>
                    <p:spPr>
                      <a:xfrm>
                        <a:off x="858210" y="1755389"/>
                        <a:ext cx="977131" cy="943641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vert="horz" wrap="square" lIns="91440" tIns="45720" rIns="91440" bIns="45720" anchor="ctr" anchorCtr="0">
                        <a:noAutofit/>
                      </a:bodyPr>
                      <a:lstStyle/>
                      <a:p>
                        <a:pPr algn="ctr">
                          <a:defRPr lang="ko-KR" altLang="en-US"/>
                        </a:pPr>
                        <a:endParaRPr lang="ko-KR" altLang="en-US"/>
                      </a:p>
                    </p:txBody>
                  </p:sp>
                  <p:sp>
                    <p:nvSpPr>
                      <p:cNvPr id="341" name="타원 340"/>
                      <p:cNvSpPr/>
                      <p:nvPr/>
                    </p:nvSpPr>
                    <p:spPr>
                      <a:xfrm>
                        <a:off x="773904" y="1709993"/>
                        <a:ext cx="977131" cy="943641"/>
                      </a:xfrm>
                      <a:prstGeom prst="ellipse">
                        <a:avLst/>
                      </a:prstGeom>
                      <a:solidFill>
                        <a:srgbClr val="1F4E79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 lang="ko-KR" altLang="en-US"/>
                        </a:pPr>
                        <a:endParaRPr lang="ko-KR" altLang="en-US"/>
                      </a:p>
                    </p:txBody>
                  </p:sp>
                </p:grpSp>
                <p:sp>
                  <p:nvSpPr>
                    <p:cNvPr id="337" name="직사각형 336"/>
                    <p:cNvSpPr/>
                    <p:nvPr/>
                  </p:nvSpPr>
                  <p:spPr>
                    <a:xfrm>
                      <a:off x="2349103" y="3000895"/>
                      <a:ext cx="751437" cy="2462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dirty="0">
                          <a:ln w="9525">
                            <a:solidFill>
                              <a:schemeClr val="bg1">
                                <a:alpha val="5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조선일보명조"/>
                          <a:ea typeface="조선일보명조"/>
                          <a:cs typeface="조선일보명조"/>
                        </a:rPr>
                        <a:t>PART 09</a:t>
                      </a:r>
                      <a:endParaRPr lang="ko-KR" altLang="en-US" sz="1000" dirty="0">
                        <a:ln w="9525">
                          <a:solidFill>
                            <a:schemeClr val="bg1">
                              <a:alpha val="5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조선일보명조"/>
                        <a:ea typeface="조선일보명조"/>
                        <a:cs typeface="조선일보명조"/>
                      </a:endParaRPr>
                    </a:p>
                  </p:txBody>
                </p:sp>
                <p:sp>
                  <p:nvSpPr>
                    <p:cNvPr id="338" name="TextBox 337"/>
                    <p:cNvSpPr txBox="1"/>
                    <p:nvPr/>
                  </p:nvSpPr>
                  <p:spPr>
                    <a:xfrm>
                      <a:off x="2309087" y="3237299"/>
                      <a:ext cx="1131766" cy="34331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Impact"/>
                        </a:rPr>
                        <a:t>INDEX 09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Impact"/>
                      </a:endParaRPr>
                    </a:p>
                  </p:txBody>
                </p:sp>
              </p:grpSp>
            </p:grpSp>
            <p:grpSp>
              <p:nvGrpSpPr>
                <p:cNvPr id="316" name="그룹 315"/>
                <p:cNvGrpSpPr/>
                <p:nvPr/>
              </p:nvGrpSpPr>
              <p:grpSpPr>
                <a:xfrm>
                  <a:off x="6703971" y="1301422"/>
                  <a:ext cx="4688748" cy="634657"/>
                  <a:chOff x="2857342" y="2339375"/>
                  <a:chExt cx="6187668" cy="742373"/>
                </a:xfrm>
              </p:grpSpPr>
              <p:sp>
                <p:nvSpPr>
                  <p:cNvPr id="329" name="사각형: 둥근 모서리 328"/>
                  <p:cNvSpPr/>
                  <p:nvPr/>
                </p:nvSpPr>
                <p:spPr>
                  <a:xfrm>
                    <a:off x="3011978" y="2339375"/>
                    <a:ext cx="6033032" cy="64242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330" name="사각형: 둥근 모서리 329"/>
                  <p:cNvSpPr/>
                  <p:nvPr/>
                </p:nvSpPr>
                <p:spPr>
                  <a:xfrm>
                    <a:off x="2857342" y="2439323"/>
                    <a:ext cx="6033032" cy="64242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1F4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331" name="TextBox 330"/>
                  <p:cNvSpPr txBox="1"/>
                  <p:nvPr/>
                </p:nvSpPr>
                <p:spPr>
                  <a:xfrm>
                    <a:off x="3011977" y="2596998"/>
                    <a:ext cx="5599812" cy="37801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 lang="ko-KR" altLang="en-US"/>
                    </a:pPr>
                    <a:r>
                      <a:rPr lang="ko-KR" altLang="en-US" sz="1500" b="1" dirty="0">
                        <a:ln w="9525"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HY견고딕"/>
                        <a:ea typeface="HY견고딕"/>
                        <a:cs typeface="조선일보명조"/>
                      </a:rPr>
                      <a:t>시스템 모듈 상세 설계</a:t>
                    </a:r>
                    <a:endParaRPr lang="en-US" altLang="ko-KR" sz="1500" b="1" dirty="0">
                      <a:ln w="9525"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bg1"/>
                      </a:solidFill>
                      <a:latin typeface="HY견고딕"/>
                      <a:ea typeface="HY견고딕"/>
                      <a:cs typeface="조선일보명조"/>
                    </a:endParaRPr>
                  </a:p>
                </p:txBody>
              </p:sp>
            </p:grpSp>
            <p:grpSp>
              <p:nvGrpSpPr>
                <p:cNvPr id="317" name="그룹 316"/>
                <p:cNvGrpSpPr/>
                <p:nvPr/>
              </p:nvGrpSpPr>
              <p:grpSpPr>
                <a:xfrm>
                  <a:off x="6701965" y="2107524"/>
                  <a:ext cx="4688748" cy="634657"/>
                  <a:chOff x="2857342" y="2339375"/>
                  <a:chExt cx="6187668" cy="742373"/>
                </a:xfrm>
              </p:grpSpPr>
              <p:sp>
                <p:nvSpPr>
                  <p:cNvPr id="326" name="사각형: 둥근 모서리 325"/>
                  <p:cNvSpPr/>
                  <p:nvPr/>
                </p:nvSpPr>
                <p:spPr>
                  <a:xfrm>
                    <a:off x="3011978" y="2339375"/>
                    <a:ext cx="6033032" cy="64242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327" name="사각형: 둥근 모서리 326"/>
                  <p:cNvSpPr/>
                  <p:nvPr/>
                </p:nvSpPr>
                <p:spPr>
                  <a:xfrm>
                    <a:off x="2857342" y="2439323"/>
                    <a:ext cx="6033032" cy="64242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1F4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328" name="TextBox 327"/>
                  <p:cNvSpPr txBox="1"/>
                  <p:nvPr/>
                </p:nvSpPr>
                <p:spPr>
                  <a:xfrm>
                    <a:off x="3011978" y="2597000"/>
                    <a:ext cx="5599812" cy="37801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 lang="ko-KR" altLang="en-US"/>
                    </a:pPr>
                    <a:r>
                      <a:rPr lang="ko-KR" altLang="en-US" sz="1500" b="1" dirty="0">
                        <a:ln w="9525"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HY견고딕"/>
                        <a:ea typeface="HY견고딕"/>
                        <a:cs typeface="조선일보명조"/>
                      </a:rPr>
                      <a:t>개발 환경 및 개발 방법 </a:t>
                    </a:r>
                    <a:r>
                      <a:rPr lang="en-US" altLang="ko-KR" sz="1500" b="1" dirty="0">
                        <a:ln w="9525"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HY견고딕"/>
                        <a:ea typeface="HY견고딕"/>
                        <a:cs typeface="조선일보명조"/>
                      </a:rPr>
                      <a:t>/ </a:t>
                    </a:r>
                    <a:r>
                      <a:rPr lang="ko-KR" altLang="en-US" sz="1500" b="1" dirty="0">
                        <a:ln w="9525"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HY견고딕"/>
                        <a:ea typeface="HY견고딕"/>
                        <a:cs typeface="조선일보명조"/>
                      </a:rPr>
                      <a:t>데모 환경 설계</a:t>
                    </a:r>
                    <a:endParaRPr lang="en-US" altLang="ko-KR" sz="1500" b="1" dirty="0">
                      <a:ln w="9525"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bg1"/>
                      </a:solidFill>
                      <a:latin typeface="HY견고딕"/>
                      <a:ea typeface="HY견고딕"/>
                      <a:cs typeface="조선일보명조"/>
                    </a:endParaRPr>
                  </a:p>
                </p:txBody>
              </p:sp>
            </p:grpSp>
            <p:grpSp>
              <p:nvGrpSpPr>
                <p:cNvPr id="318" name="그룹 317"/>
                <p:cNvGrpSpPr/>
                <p:nvPr/>
              </p:nvGrpSpPr>
              <p:grpSpPr>
                <a:xfrm>
                  <a:off x="6717946" y="2927141"/>
                  <a:ext cx="4688748" cy="634657"/>
                  <a:chOff x="2857342" y="2339375"/>
                  <a:chExt cx="6187668" cy="742373"/>
                </a:xfrm>
              </p:grpSpPr>
              <p:sp>
                <p:nvSpPr>
                  <p:cNvPr id="323" name="사각형: 둥근 모서리 322"/>
                  <p:cNvSpPr/>
                  <p:nvPr/>
                </p:nvSpPr>
                <p:spPr>
                  <a:xfrm>
                    <a:off x="3011978" y="2339375"/>
                    <a:ext cx="6033032" cy="64242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324" name="사각형: 둥근 모서리 323"/>
                  <p:cNvSpPr/>
                  <p:nvPr/>
                </p:nvSpPr>
                <p:spPr>
                  <a:xfrm>
                    <a:off x="2857342" y="2439323"/>
                    <a:ext cx="6033032" cy="64242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1F4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325" name="TextBox 324"/>
                  <p:cNvSpPr txBox="1"/>
                  <p:nvPr/>
                </p:nvSpPr>
                <p:spPr>
                  <a:xfrm>
                    <a:off x="3011978" y="2597000"/>
                    <a:ext cx="5599812" cy="37801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 lang="ko-KR" altLang="en-US"/>
                    </a:pPr>
                    <a:r>
                      <a:rPr lang="ko-KR" altLang="en-US" sz="1500" b="1" dirty="0">
                        <a:ln w="9525"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HY견고딕"/>
                        <a:ea typeface="HY견고딕"/>
                        <a:cs typeface="조선일보명조"/>
                      </a:rPr>
                      <a:t>업무 분담</a:t>
                    </a:r>
                    <a:endParaRPr lang="en-US" altLang="ko-KR" sz="1500" b="1" dirty="0">
                      <a:ln w="9525"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bg1"/>
                      </a:solidFill>
                      <a:latin typeface="HY견고딕"/>
                      <a:ea typeface="HY견고딕"/>
                      <a:cs typeface="조선일보명조"/>
                    </a:endParaRPr>
                  </a:p>
                </p:txBody>
              </p:sp>
            </p:grpSp>
            <p:grpSp>
              <p:nvGrpSpPr>
                <p:cNvPr id="319" name="그룹 318"/>
                <p:cNvGrpSpPr/>
                <p:nvPr/>
              </p:nvGrpSpPr>
              <p:grpSpPr>
                <a:xfrm>
                  <a:off x="6701965" y="3737552"/>
                  <a:ext cx="4688748" cy="634657"/>
                  <a:chOff x="2857342" y="2339375"/>
                  <a:chExt cx="6187668" cy="742373"/>
                </a:xfrm>
              </p:grpSpPr>
              <p:sp>
                <p:nvSpPr>
                  <p:cNvPr id="320" name="사각형: 둥근 모서리 319"/>
                  <p:cNvSpPr/>
                  <p:nvPr/>
                </p:nvSpPr>
                <p:spPr>
                  <a:xfrm>
                    <a:off x="3011978" y="2339375"/>
                    <a:ext cx="6033032" cy="64242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321" name="사각형: 둥근 모서리 320"/>
                  <p:cNvSpPr/>
                  <p:nvPr/>
                </p:nvSpPr>
                <p:spPr>
                  <a:xfrm>
                    <a:off x="2857342" y="2439323"/>
                    <a:ext cx="6033032" cy="64242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1F4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322" name="TextBox 321"/>
                  <p:cNvSpPr txBox="1"/>
                  <p:nvPr/>
                </p:nvSpPr>
                <p:spPr>
                  <a:xfrm>
                    <a:off x="3011978" y="2597000"/>
                    <a:ext cx="5599812" cy="37801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 lang="ko-KR" altLang="en-US"/>
                    </a:pPr>
                    <a:r>
                      <a:rPr lang="ko-KR" altLang="en-US" sz="1500" b="1" dirty="0">
                        <a:ln w="9525"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HY견고딕"/>
                        <a:ea typeface="HY견고딕"/>
                        <a:cs typeface="조선일보명조"/>
                      </a:rPr>
                      <a:t>졸업 연구 수행 일정</a:t>
                    </a:r>
                    <a:endParaRPr lang="en-US" altLang="ko-KR" sz="1500" b="1" dirty="0">
                      <a:ln w="9525"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bg1"/>
                      </a:solidFill>
                      <a:latin typeface="HY견고딕"/>
                      <a:ea typeface="HY견고딕"/>
                      <a:cs typeface="조선일보명조"/>
                    </a:endParaRPr>
                  </a:p>
                </p:txBody>
              </p:sp>
            </p:grpSp>
          </p:grpSp>
        </p:grpSp>
      </p:grpSp>
      <p:sp>
        <p:nvSpPr>
          <p:cNvPr id="122" name="타원 121"/>
          <p:cNvSpPr/>
          <p:nvPr/>
        </p:nvSpPr>
        <p:spPr>
          <a:xfrm>
            <a:off x="1050589" y="4451689"/>
            <a:ext cx="977131" cy="943641"/>
          </a:xfrm>
          <a:prstGeom prst="ellipse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832007" y="4551637"/>
            <a:ext cx="977131" cy="94364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747701" y="4506241"/>
            <a:ext cx="977131" cy="943641"/>
          </a:xfrm>
          <a:prstGeom prst="ellipse">
            <a:avLst/>
          </a:prstGeom>
          <a:solidFill>
            <a:srgbClr val="1F4E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787718" y="4565424"/>
            <a:ext cx="751437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000" dirty="0">
                <a:ln w="9525"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조선일보명조"/>
                <a:ea typeface="조선일보명조"/>
                <a:cs typeface="조선일보명조"/>
              </a:rPr>
              <a:t>PART 05</a:t>
            </a:r>
            <a:endParaRPr lang="ko-KR" altLang="en-US" sz="1000" dirty="0">
              <a:ln w="9525"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47702" y="4801828"/>
            <a:ext cx="1131766" cy="343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chemeClr val="bg1"/>
                </a:solidFill>
                <a:latin typeface="Impact"/>
              </a:rPr>
              <a:t>INDEX 05</a:t>
            </a:r>
            <a:endParaRPr lang="ko-KR" altLang="en-US" sz="1600" dirty="0">
              <a:solidFill>
                <a:schemeClr val="bg1"/>
              </a:solidFill>
              <a:latin typeface="Impact"/>
            </a:endParaRPr>
          </a:p>
        </p:txBody>
      </p:sp>
      <p:sp>
        <p:nvSpPr>
          <p:cNvPr id="127" name="사각형: 둥근 모서리 264"/>
          <p:cNvSpPr/>
          <p:nvPr/>
        </p:nvSpPr>
        <p:spPr>
          <a:xfrm>
            <a:off x="1994638" y="4601586"/>
            <a:ext cx="4571572" cy="549211"/>
          </a:xfrm>
          <a:prstGeom prst="roundRect">
            <a:avLst>
              <a:gd name="adj" fmla="val 16667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8" name="사각형: 둥근 모서리 265"/>
          <p:cNvSpPr/>
          <p:nvPr/>
        </p:nvSpPr>
        <p:spPr>
          <a:xfrm>
            <a:off x="1877462" y="4687032"/>
            <a:ext cx="4571572" cy="549211"/>
          </a:xfrm>
          <a:prstGeom prst="roundRect">
            <a:avLst>
              <a:gd name="adj" fmla="val 16667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1994637" y="4821830"/>
            <a:ext cx="4243297" cy="323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500" b="1" dirty="0">
                <a:ln w="9525"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/>
                <a:ea typeface="HY견고딕"/>
                <a:cs typeface="조선일보명조"/>
              </a:rPr>
              <a:t>시스템 구성도</a:t>
            </a:r>
            <a:endParaRPr lang="en-US" altLang="ko-KR" sz="1500" b="1" dirty="0">
              <a:ln w="9525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/>
              <a:ea typeface="HY견고딕"/>
              <a:cs typeface="조선일보명조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5928673" y="4419052"/>
            <a:ext cx="977131" cy="943641"/>
          </a:xfrm>
          <a:prstGeom prst="ellipse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5710091" y="4519000"/>
            <a:ext cx="977131" cy="94364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5625785" y="4473604"/>
            <a:ext cx="977131" cy="943641"/>
          </a:xfrm>
          <a:prstGeom prst="ellipse">
            <a:avLst/>
          </a:prstGeom>
          <a:solidFill>
            <a:srgbClr val="1F4E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5665802" y="4532787"/>
            <a:ext cx="751437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000" dirty="0">
                <a:ln w="9525"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조선일보명조"/>
                <a:ea typeface="조선일보명조"/>
                <a:cs typeface="조선일보명조"/>
              </a:rPr>
              <a:t>PART 10</a:t>
            </a:r>
            <a:endParaRPr lang="ko-KR" altLang="en-US" sz="1000" dirty="0">
              <a:ln w="9525"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625786" y="4769191"/>
            <a:ext cx="1131766" cy="343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chemeClr val="bg1"/>
                </a:solidFill>
                <a:latin typeface="Impact"/>
              </a:rPr>
              <a:t>INDEX 10</a:t>
            </a:r>
            <a:endParaRPr lang="ko-KR" altLang="en-US" sz="1600" dirty="0">
              <a:solidFill>
                <a:schemeClr val="bg1"/>
              </a:solidFill>
              <a:latin typeface="Impact"/>
            </a:endParaRPr>
          </a:p>
        </p:txBody>
      </p:sp>
      <p:sp>
        <p:nvSpPr>
          <p:cNvPr id="135" name="사각형: 둥근 모서리 264"/>
          <p:cNvSpPr/>
          <p:nvPr/>
        </p:nvSpPr>
        <p:spPr>
          <a:xfrm>
            <a:off x="6872722" y="4568949"/>
            <a:ext cx="4571572" cy="549211"/>
          </a:xfrm>
          <a:prstGeom prst="roundRect">
            <a:avLst>
              <a:gd name="adj" fmla="val 16667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6" name="사각형: 둥근 모서리 265"/>
          <p:cNvSpPr/>
          <p:nvPr/>
        </p:nvSpPr>
        <p:spPr>
          <a:xfrm>
            <a:off x="6755546" y="4654395"/>
            <a:ext cx="4571572" cy="549211"/>
          </a:xfrm>
          <a:prstGeom prst="roundRect">
            <a:avLst>
              <a:gd name="adj" fmla="val 16667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6872721" y="4789193"/>
            <a:ext cx="4243297" cy="323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500" b="1" dirty="0">
                <a:ln w="9525"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/>
                <a:ea typeface="HY견고딕"/>
                <a:cs typeface="조선일보명조"/>
              </a:rPr>
              <a:t>필요 기술 및 참고 문헌</a:t>
            </a:r>
            <a:endParaRPr lang="en-US" altLang="ko-KR" sz="1500" b="1" dirty="0">
              <a:ln w="9525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/>
              <a:ea typeface="HY견고딕"/>
              <a:cs typeface="조선일보명조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8A3681A-1DAD-4E51-96BA-6831BB456125}"/>
              </a:ext>
            </a:extLst>
          </p:cNvPr>
          <p:cNvGrpSpPr/>
          <p:nvPr/>
        </p:nvGrpSpPr>
        <p:grpSpPr>
          <a:xfrm>
            <a:off x="162446" y="163285"/>
            <a:ext cx="11867106" cy="6531430"/>
            <a:chOff x="162446" y="163285"/>
            <a:chExt cx="11867106" cy="6531430"/>
          </a:xfrm>
        </p:grpSpPr>
        <p:sp>
          <p:nvSpPr>
            <p:cNvPr id="4" name="직사각형 3"/>
            <p:cNvSpPr/>
            <p:nvPr/>
          </p:nvSpPr>
          <p:spPr>
            <a:xfrm>
              <a:off x="162449" y="163286"/>
              <a:ext cx="11867103" cy="6531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14" name="직각 삼각형 13"/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직각 삼각형 17"/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1061" y="421576"/>
              <a:ext cx="369857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모듈 상세 설계</a:t>
              </a:r>
              <a:endParaRPr lang="ko-KR" altLang="en-US" sz="2400" dirty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364225" y="286355"/>
            <a:ext cx="7574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/>
              </a:rPr>
              <a:t>PART 06</a:t>
            </a:r>
            <a:endParaRPr lang="ko-KR" altLang="en-US" sz="12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조선일보명조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0E7584-3DB4-4A52-AA3C-BE857D404F22}"/>
              </a:ext>
            </a:extLst>
          </p:cNvPr>
          <p:cNvSpPr/>
          <p:nvPr/>
        </p:nvSpPr>
        <p:spPr>
          <a:xfrm>
            <a:off x="4369295" y="762538"/>
            <a:ext cx="2476870" cy="55399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challengeMode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DDA1847-8170-4064-80C6-44DAE2EE95BB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5607730" y="1316536"/>
            <a:ext cx="3435" cy="63105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AD06B50-3C6B-4271-9B65-E1A6F0B82711}"/>
              </a:ext>
            </a:extLst>
          </p:cNvPr>
          <p:cNvSpPr txBox="1"/>
          <p:nvPr/>
        </p:nvSpPr>
        <p:spPr>
          <a:xfrm>
            <a:off x="5600336" y="1431791"/>
            <a:ext cx="1689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level=2,time_result=0</a:t>
            </a:r>
            <a:endParaRPr lang="ko-KR" altLang="en-US" sz="1200" dirty="0"/>
          </a:p>
        </p:txBody>
      </p: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id="{9E76FDA7-1E3B-4F97-921B-903421F8C938}"/>
              </a:ext>
            </a:extLst>
          </p:cNvPr>
          <p:cNvSpPr/>
          <p:nvPr/>
        </p:nvSpPr>
        <p:spPr>
          <a:xfrm>
            <a:off x="4007798" y="1947590"/>
            <a:ext cx="3206733" cy="710605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practiceMode2(level)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D86A30B-5659-46C6-A9E1-72B55EDE50F1}"/>
              </a:ext>
            </a:extLst>
          </p:cNvPr>
          <p:cNvCxnSpPr>
            <a:cxnSpLocks/>
          </p:cNvCxnSpPr>
          <p:nvPr/>
        </p:nvCxnSpPr>
        <p:spPr>
          <a:xfrm flipH="1">
            <a:off x="3148315" y="4565799"/>
            <a:ext cx="1666715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8F71F54-272E-41B7-A879-2A2F0642DAC7}"/>
              </a:ext>
            </a:extLst>
          </p:cNvPr>
          <p:cNvCxnSpPr>
            <a:cxnSpLocks/>
          </p:cNvCxnSpPr>
          <p:nvPr/>
        </p:nvCxnSpPr>
        <p:spPr>
          <a:xfrm flipV="1">
            <a:off x="3148315" y="2300210"/>
            <a:ext cx="0" cy="22655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9676245-2677-43EE-841A-0FB2AA99E9D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129094" y="2300210"/>
            <a:ext cx="878704" cy="268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88A939D-D2C3-4CFA-835D-058D943377E5}"/>
              </a:ext>
            </a:extLst>
          </p:cNvPr>
          <p:cNvSpPr txBox="1"/>
          <p:nvPr/>
        </p:nvSpPr>
        <p:spPr>
          <a:xfrm>
            <a:off x="5694385" y="4989816"/>
            <a:ext cx="1192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level==8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EC7A74-6483-4D26-9149-9F940BC176A6}"/>
              </a:ext>
            </a:extLst>
          </p:cNvPr>
          <p:cNvSpPr txBox="1"/>
          <p:nvPr/>
        </p:nvSpPr>
        <p:spPr>
          <a:xfrm>
            <a:off x="2292960" y="2305467"/>
            <a:ext cx="976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level++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5DD031-4CF8-4C0F-906D-FAA6B3CF008D}"/>
              </a:ext>
            </a:extLst>
          </p:cNvPr>
          <p:cNvSpPr txBox="1"/>
          <p:nvPr/>
        </p:nvSpPr>
        <p:spPr>
          <a:xfrm>
            <a:off x="5754954" y="2776907"/>
            <a:ext cx="1386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return!=0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8BFFFF-A57B-4208-98DB-CF0ABE495FF2}"/>
              </a:ext>
            </a:extLst>
          </p:cNvPr>
          <p:cNvSpPr/>
          <p:nvPr/>
        </p:nvSpPr>
        <p:spPr>
          <a:xfrm>
            <a:off x="8442480" y="3098433"/>
            <a:ext cx="2471007" cy="56192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TCP</a:t>
            </a:r>
            <a:r>
              <a:rPr lang="ko-KR" altLang="en-US" sz="1200" dirty="0">
                <a:solidFill>
                  <a:schemeClr val="tx1"/>
                </a:solidFill>
              </a:rPr>
              <a:t>연결 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time_result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</a:rPr>
              <a:t>level </a:t>
            </a:r>
            <a:r>
              <a:rPr lang="ko-KR" altLang="en-US" sz="1200" dirty="0">
                <a:solidFill>
                  <a:schemeClr val="tx1"/>
                </a:solidFill>
              </a:rPr>
              <a:t>저장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3978DD8-7CA1-44C1-B1FD-78802583ADB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7214531" y="2300209"/>
            <a:ext cx="2471007" cy="268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8182D51-944F-4C18-8F09-BE6A36A5D75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9673194" y="2300210"/>
            <a:ext cx="4790" cy="7982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1DB2853-6E57-4F13-BC5D-965CA2ACFF68}"/>
              </a:ext>
            </a:extLst>
          </p:cNvPr>
          <p:cNvSpPr txBox="1"/>
          <p:nvPr/>
        </p:nvSpPr>
        <p:spPr>
          <a:xfrm>
            <a:off x="7725790" y="1883271"/>
            <a:ext cx="1551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return ==0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29C5E-4090-4DFE-834A-939DDEE77E3D}"/>
              </a:ext>
            </a:extLst>
          </p:cNvPr>
          <p:cNvSpPr txBox="1"/>
          <p:nvPr/>
        </p:nvSpPr>
        <p:spPr>
          <a:xfrm>
            <a:off x="3148310" y="4275534"/>
            <a:ext cx="1192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level&lt;8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15AC5DD-AF8A-4F2E-8672-674EBBE46509}"/>
              </a:ext>
            </a:extLst>
          </p:cNvPr>
          <p:cNvSpPr/>
          <p:nvPr/>
        </p:nvSpPr>
        <p:spPr>
          <a:xfrm>
            <a:off x="4370290" y="3383890"/>
            <a:ext cx="2476870" cy="55399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time_result</a:t>
            </a:r>
            <a:r>
              <a:rPr lang="en-US" altLang="ko-KR" sz="1200" dirty="0">
                <a:solidFill>
                  <a:schemeClr val="tx1"/>
                </a:solidFill>
              </a:rPr>
              <a:t>+=return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순서도: 판단 34">
            <a:extLst>
              <a:ext uri="{FF2B5EF4-FFF2-40B4-BE49-F238E27FC236}">
                <a16:creationId xmlns:a16="http://schemas.microsoft.com/office/drawing/2014/main" id="{9C2A60F7-E14D-44E7-9EDC-5C2534E149DD}"/>
              </a:ext>
            </a:extLst>
          </p:cNvPr>
          <p:cNvSpPr/>
          <p:nvPr/>
        </p:nvSpPr>
        <p:spPr>
          <a:xfrm>
            <a:off x="4434224" y="4256783"/>
            <a:ext cx="2352468" cy="618032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level?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B6B9B4D-2337-434F-8323-4197F663E21E}"/>
              </a:ext>
            </a:extLst>
          </p:cNvPr>
          <p:cNvCxnSpPr>
            <a:cxnSpLocks/>
            <a:stCxn id="22" idx="2"/>
            <a:endCxn id="34" idx="0"/>
          </p:cNvCxnSpPr>
          <p:nvPr/>
        </p:nvCxnSpPr>
        <p:spPr>
          <a:xfrm flipH="1">
            <a:off x="5608725" y="2658195"/>
            <a:ext cx="2440" cy="72569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0075264-048C-4722-A151-0AD69535BFF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5608725" y="3937888"/>
            <a:ext cx="1733" cy="31889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78542C-07C4-498F-91BC-F6729E5308AC}"/>
              </a:ext>
            </a:extLst>
          </p:cNvPr>
          <p:cNvSpPr/>
          <p:nvPr/>
        </p:nvSpPr>
        <p:spPr>
          <a:xfrm>
            <a:off x="4262757" y="5405315"/>
            <a:ext cx="2700105" cy="63445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성공 음성 출력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TCP</a:t>
            </a:r>
            <a:r>
              <a:rPr lang="ko-KR" altLang="en-US" sz="1200" dirty="0">
                <a:solidFill>
                  <a:schemeClr val="tx1"/>
                </a:solidFill>
              </a:rPr>
              <a:t>연결 후 </a:t>
            </a:r>
            <a:r>
              <a:rPr lang="en-US" altLang="ko-KR" sz="1200" dirty="0" err="1">
                <a:solidFill>
                  <a:schemeClr val="tx1"/>
                </a:solidFill>
              </a:rPr>
              <a:t>time_result</a:t>
            </a:r>
            <a:r>
              <a:rPr lang="ko-KR" altLang="en-US" sz="1200" dirty="0">
                <a:solidFill>
                  <a:schemeClr val="tx1"/>
                </a:solidFill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</a:rPr>
              <a:t>level </a:t>
            </a:r>
            <a:r>
              <a:rPr lang="ko-KR" altLang="en-US" sz="1200" dirty="0">
                <a:solidFill>
                  <a:schemeClr val="tx1"/>
                </a:solidFill>
              </a:rPr>
              <a:t>저장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D9DD02B-529D-4886-867D-7B95A30FA861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5610458" y="4874815"/>
            <a:ext cx="2352" cy="5305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33A509F-5CAC-4E54-90B9-ED6A26555278}"/>
              </a:ext>
            </a:extLst>
          </p:cNvPr>
          <p:cNvSpPr txBox="1"/>
          <p:nvPr/>
        </p:nvSpPr>
        <p:spPr>
          <a:xfrm>
            <a:off x="364225" y="887140"/>
            <a:ext cx="30139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게임 설계도</a:t>
            </a:r>
            <a:r>
              <a:rPr lang="en-US" altLang="ko-KR" sz="1500" b="1" dirty="0"/>
              <a:t>(</a:t>
            </a:r>
            <a:r>
              <a:rPr lang="en-US" altLang="ko-KR" sz="1500" b="1" dirty="0" err="1"/>
              <a:t>Challege</a:t>
            </a:r>
            <a:r>
              <a:rPr lang="en-US" altLang="ko-KR" sz="1500" b="1" dirty="0"/>
              <a:t> Mode)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81820267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8A3681A-1DAD-4E51-96BA-6831BB456125}"/>
              </a:ext>
            </a:extLst>
          </p:cNvPr>
          <p:cNvGrpSpPr/>
          <p:nvPr/>
        </p:nvGrpSpPr>
        <p:grpSpPr>
          <a:xfrm>
            <a:off x="162446" y="163285"/>
            <a:ext cx="11867106" cy="6531430"/>
            <a:chOff x="162446" y="163285"/>
            <a:chExt cx="11867106" cy="6531430"/>
          </a:xfrm>
        </p:grpSpPr>
        <p:sp>
          <p:nvSpPr>
            <p:cNvPr id="4" name="직사각형 3"/>
            <p:cNvSpPr/>
            <p:nvPr/>
          </p:nvSpPr>
          <p:spPr>
            <a:xfrm>
              <a:off x="162449" y="163286"/>
              <a:ext cx="11867103" cy="6531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14" name="직각 삼각형 13"/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직각 삼각형 17"/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1061" y="421576"/>
              <a:ext cx="369857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모듈 상세 설계</a:t>
              </a:r>
              <a:endParaRPr lang="ko-KR" altLang="en-US" sz="2400" dirty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364225" y="286355"/>
            <a:ext cx="7574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/>
              </a:rPr>
              <a:t>PART 06</a:t>
            </a:r>
            <a:endParaRPr lang="ko-KR" altLang="en-US" sz="12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조선일보명조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3A509F-5CAC-4E54-90B9-ED6A26555278}"/>
              </a:ext>
            </a:extLst>
          </p:cNvPr>
          <p:cNvSpPr txBox="1"/>
          <p:nvPr/>
        </p:nvSpPr>
        <p:spPr>
          <a:xfrm>
            <a:off x="364225" y="887140"/>
            <a:ext cx="30139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게임 설계도</a:t>
            </a:r>
            <a:r>
              <a:rPr lang="en-US" altLang="ko-KR" sz="1500" b="1" dirty="0"/>
              <a:t>(</a:t>
            </a:r>
            <a:r>
              <a:rPr lang="en-US" altLang="ko-KR" sz="1500" b="1" dirty="0" err="1"/>
              <a:t>Gugudan</a:t>
            </a:r>
            <a:r>
              <a:rPr lang="en-US" altLang="ko-KR" sz="1500" b="1" dirty="0"/>
              <a:t> Mode)</a:t>
            </a:r>
            <a:endParaRPr lang="ko-KR" altLang="en-US" sz="15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A773178-925E-4232-B9B6-F1BC209FAAF1}"/>
              </a:ext>
            </a:extLst>
          </p:cNvPr>
          <p:cNvSpPr/>
          <p:nvPr/>
        </p:nvSpPr>
        <p:spPr>
          <a:xfrm>
            <a:off x="1798873" y="1889519"/>
            <a:ext cx="2358188" cy="6258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Gugudan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80938AD-E996-4860-9AC5-A66EA50C8F4A}"/>
              </a:ext>
            </a:extLst>
          </p:cNvPr>
          <p:cNvSpPr/>
          <p:nvPr/>
        </p:nvSpPr>
        <p:spPr>
          <a:xfrm>
            <a:off x="1333603" y="3500446"/>
            <a:ext cx="3288728" cy="69077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1~9 </a:t>
            </a:r>
            <a:r>
              <a:rPr lang="ko-KR" altLang="en-US" sz="1200" dirty="0">
                <a:solidFill>
                  <a:schemeClr val="tx1"/>
                </a:solidFill>
              </a:rPr>
              <a:t>까지의 </a:t>
            </a:r>
            <a:r>
              <a:rPr lang="ko-KR" altLang="en-US" sz="1200" dirty="0" err="1">
                <a:solidFill>
                  <a:schemeClr val="tx1"/>
                </a:solidFill>
              </a:rPr>
              <a:t>랜덤한</a:t>
            </a:r>
            <a:r>
              <a:rPr lang="ko-KR" altLang="en-US" sz="1200" dirty="0">
                <a:solidFill>
                  <a:schemeClr val="tx1"/>
                </a:solidFill>
              </a:rPr>
              <a:t> 곱셈연산 </a:t>
            </a:r>
            <a:r>
              <a:rPr lang="en-US" altLang="ko-KR" sz="1200" dirty="0">
                <a:solidFill>
                  <a:schemeClr val="tx1"/>
                </a:solidFill>
              </a:rPr>
              <a:t>a*b</a:t>
            </a:r>
            <a:r>
              <a:rPr lang="ko-KR" altLang="en-US" sz="1200" dirty="0">
                <a:solidFill>
                  <a:schemeClr val="tx1"/>
                </a:solidFill>
              </a:rPr>
              <a:t>를 </a:t>
            </a:r>
            <a:r>
              <a:rPr lang="en-US" altLang="ko-KR" sz="1200" dirty="0" err="1">
                <a:solidFill>
                  <a:schemeClr val="tx1"/>
                </a:solidFill>
              </a:rPr>
              <a:t>lcd</a:t>
            </a:r>
            <a:r>
              <a:rPr lang="ko-KR" altLang="en-US" sz="1200" dirty="0">
                <a:solidFill>
                  <a:schemeClr val="tx1"/>
                </a:solidFill>
              </a:rPr>
              <a:t> 출력</a:t>
            </a:r>
            <a:r>
              <a:rPr lang="en-US" altLang="ko-KR" sz="1200" dirty="0">
                <a:solidFill>
                  <a:schemeClr val="tx1"/>
                </a:solidFill>
              </a:rPr>
              <a:t/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result=a*b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96F6D4A-079A-4A6E-96E2-6C1D51D4FEC1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2977967" y="2515395"/>
            <a:ext cx="0" cy="98505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C2DF5E1-DBF2-4464-8992-ADC55006752D}"/>
              </a:ext>
            </a:extLst>
          </p:cNvPr>
          <p:cNvSpPr/>
          <p:nvPr/>
        </p:nvSpPr>
        <p:spPr>
          <a:xfrm>
            <a:off x="1798873" y="4865007"/>
            <a:ext cx="2358188" cy="67872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버튼 입력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trying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에 저장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42724E-E1A8-4A76-AAD5-808ACEED10AC}"/>
              </a:ext>
            </a:extLst>
          </p:cNvPr>
          <p:cNvSpPr txBox="1"/>
          <p:nvPr/>
        </p:nvSpPr>
        <p:spPr>
          <a:xfrm>
            <a:off x="3418141" y="2565075"/>
            <a:ext cx="105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int </a:t>
            </a:r>
            <a:r>
              <a:rPr lang="en-US" altLang="ko-KR" sz="1200" dirty="0" err="1"/>
              <a:t>a,b,result</a:t>
            </a:r>
            <a:endParaRPr lang="en-US" altLang="ko-KR" sz="1200" dirty="0"/>
          </a:p>
          <a:p>
            <a:r>
              <a:rPr lang="en-US" altLang="ko-KR" sz="1200" dirty="0"/>
              <a:t>int trying[2]</a:t>
            </a:r>
            <a:endParaRPr lang="ko-KR" altLang="en-US" sz="1200" dirty="0"/>
          </a:p>
        </p:txBody>
      </p: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EBFF2C7C-474D-4212-B683-2428A84AF281}"/>
              </a:ext>
            </a:extLst>
          </p:cNvPr>
          <p:cNvSpPr/>
          <p:nvPr/>
        </p:nvSpPr>
        <p:spPr>
          <a:xfrm>
            <a:off x="6265825" y="1106680"/>
            <a:ext cx="3968740" cy="1081080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result==trying[0]*trying[1]</a:t>
            </a:r>
            <a:endParaRPr lang="ko-KR" altLang="en-US" sz="1200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931BCF7-6C69-422C-BE84-536E779EDC34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>
            <a:off x="2977967" y="4191224"/>
            <a:ext cx="0" cy="67378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2ED675F-3866-493C-A8AA-7C57FA62B829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4157061" y="5204372"/>
            <a:ext cx="1329270" cy="640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E8C7063-FB81-4A9F-B552-479B57724C72}"/>
              </a:ext>
            </a:extLst>
          </p:cNvPr>
          <p:cNvCxnSpPr>
            <a:cxnSpLocks/>
          </p:cNvCxnSpPr>
          <p:nvPr/>
        </p:nvCxnSpPr>
        <p:spPr>
          <a:xfrm flipV="1">
            <a:off x="5468752" y="1614825"/>
            <a:ext cx="0" cy="359595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59F6549-0A81-432B-BAEA-2D571D127F22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5468752" y="1647220"/>
            <a:ext cx="79707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46D1F93-18FA-47FC-8588-50221811C5EC}"/>
              </a:ext>
            </a:extLst>
          </p:cNvPr>
          <p:cNvSpPr/>
          <p:nvPr/>
        </p:nvSpPr>
        <p:spPr>
          <a:xfrm>
            <a:off x="6851489" y="3235987"/>
            <a:ext cx="2811563" cy="67872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성공 음성 출력 및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lcd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Correct!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5BAB76F-E867-4BEC-BA04-23EECE2DE127}"/>
              </a:ext>
            </a:extLst>
          </p:cNvPr>
          <p:cNvSpPr/>
          <p:nvPr/>
        </p:nvSpPr>
        <p:spPr>
          <a:xfrm>
            <a:off x="6851482" y="4364521"/>
            <a:ext cx="2811578" cy="67872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실패 음성 출력 및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lcd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Wrong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F6D49F3-53F4-4D34-8903-B7734E1356E9}"/>
              </a:ext>
            </a:extLst>
          </p:cNvPr>
          <p:cNvCxnSpPr>
            <a:cxnSpLocks/>
            <a:stCxn id="63" idx="2"/>
            <a:endCxn id="69" idx="0"/>
          </p:cNvCxnSpPr>
          <p:nvPr/>
        </p:nvCxnSpPr>
        <p:spPr>
          <a:xfrm>
            <a:off x="8250195" y="2187760"/>
            <a:ext cx="7076" cy="104822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5FF7969-7354-4D3B-A9F3-FDF20F115092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0234565" y="1647220"/>
            <a:ext cx="18676" cy="309022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B60C83B-795E-45A5-8047-4FA2910676B8}"/>
              </a:ext>
            </a:extLst>
          </p:cNvPr>
          <p:cNvCxnSpPr>
            <a:cxnSpLocks/>
            <a:endCxn id="70" idx="3"/>
          </p:cNvCxnSpPr>
          <p:nvPr/>
        </p:nvCxnSpPr>
        <p:spPr>
          <a:xfrm flipH="1" flipV="1">
            <a:off x="9663060" y="4703886"/>
            <a:ext cx="590181" cy="1014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B2B040A-93B7-4D0D-BE09-2A6C26B0511A}"/>
              </a:ext>
            </a:extLst>
          </p:cNvPr>
          <p:cNvSpPr txBox="1"/>
          <p:nvPr/>
        </p:nvSpPr>
        <p:spPr>
          <a:xfrm>
            <a:off x="8567866" y="2346542"/>
            <a:ext cx="1464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True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72E8F89-E026-4E7E-96F9-E3924062565A}"/>
              </a:ext>
            </a:extLst>
          </p:cNvPr>
          <p:cNvSpPr txBox="1"/>
          <p:nvPr/>
        </p:nvSpPr>
        <p:spPr>
          <a:xfrm>
            <a:off x="10234565" y="2169950"/>
            <a:ext cx="68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54493195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8A3681A-1DAD-4E51-96BA-6831BB456125}"/>
              </a:ext>
            </a:extLst>
          </p:cNvPr>
          <p:cNvGrpSpPr/>
          <p:nvPr/>
        </p:nvGrpSpPr>
        <p:grpSpPr>
          <a:xfrm>
            <a:off x="162446" y="163285"/>
            <a:ext cx="11867106" cy="6531430"/>
            <a:chOff x="162446" y="163285"/>
            <a:chExt cx="11867106" cy="6531430"/>
          </a:xfrm>
        </p:grpSpPr>
        <p:sp>
          <p:nvSpPr>
            <p:cNvPr id="4" name="직사각형 3"/>
            <p:cNvSpPr/>
            <p:nvPr/>
          </p:nvSpPr>
          <p:spPr>
            <a:xfrm>
              <a:off x="162449" y="163286"/>
              <a:ext cx="11867103" cy="6531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14" name="직각 삼각형 13"/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직각 삼각형 17"/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1061" y="421576"/>
              <a:ext cx="369857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모듈 상세 설계</a:t>
              </a:r>
              <a:endParaRPr lang="ko-KR" altLang="en-US" sz="2400" dirty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364225" y="286355"/>
            <a:ext cx="7574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/>
              </a:rPr>
              <a:t>PART 06</a:t>
            </a:r>
            <a:endParaRPr lang="ko-KR" altLang="en-US" sz="12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조선일보명조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3A509F-5CAC-4E54-90B9-ED6A26555278}"/>
              </a:ext>
            </a:extLst>
          </p:cNvPr>
          <p:cNvSpPr txBox="1"/>
          <p:nvPr/>
        </p:nvSpPr>
        <p:spPr>
          <a:xfrm>
            <a:off x="364225" y="887140"/>
            <a:ext cx="30139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OTA</a:t>
            </a:r>
            <a:r>
              <a:rPr lang="ko-KR" altLang="en-US" sz="1500" b="1" dirty="0"/>
              <a:t> 설계도</a:t>
            </a:r>
            <a:r>
              <a:rPr lang="en-US" altLang="ko-KR" sz="1500" b="1" dirty="0"/>
              <a:t>(OTA Update)-Flow</a:t>
            </a:r>
            <a:endParaRPr lang="ko-KR" altLang="en-US" sz="15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A773178-925E-4232-B9B6-F1BC209FAAF1}"/>
              </a:ext>
            </a:extLst>
          </p:cNvPr>
          <p:cNvSpPr/>
          <p:nvPr/>
        </p:nvSpPr>
        <p:spPr>
          <a:xfrm>
            <a:off x="4707404" y="1015324"/>
            <a:ext cx="2179527" cy="56317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Update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96F6D4A-079A-4A6E-96E2-6C1D51D4FEC1}"/>
              </a:ext>
            </a:extLst>
          </p:cNvPr>
          <p:cNvCxnSpPr>
            <a:cxnSpLocks/>
            <a:stCxn id="58" idx="2"/>
            <a:endCxn id="63" idx="0"/>
          </p:cNvCxnSpPr>
          <p:nvPr/>
        </p:nvCxnSpPr>
        <p:spPr>
          <a:xfrm flipH="1">
            <a:off x="5797167" y="1578502"/>
            <a:ext cx="1" cy="51173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EBFF2C7C-474D-4212-B683-2428A84AF281}"/>
              </a:ext>
            </a:extLst>
          </p:cNvPr>
          <p:cNvSpPr/>
          <p:nvPr/>
        </p:nvSpPr>
        <p:spPr>
          <a:xfrm>
            <a:off x="4391378" y="2090234"/>
            <a:ext cx="2811578" cy="678729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WiFi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Check</a:t>
            </a:r>
            <a:endParaRPr lang="ko-KR" altLang="en-US" sz="1200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B60C83B-795E-45A5-8047-4FA2910676B8}"/>
              </a:ext>
            </a:extLst>
          </p:cNvPr>
          <p:cNvCxnSpPr>
            <a:cxnSpLocks/>
            <a:stCxn id="63" idx="3"/>
            <a:endCxn id="42" idx="1"/>
          </p:cNvCxnSpPr>
          <p:nvPr/>
        </p:nvCxnSpPr>
        <p:spPr>
          <a:xfrm>
            <a:off x="7202956" y="2429599"/>
            <a:ext cx="1072987" cy="315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D672563-D5E1-4064-B246-287F08142B5F}"/>
              </a:ext>
            </a:extLst>
          </p:cNvPr>
          <p:cNvSpPr/>
          <p:nvPr/>
        </p:nvSpPr>
        <p:spPr>
          <a:xfrm>
            <a:off x="4011117" y="3295592"/>
            <a:ext cx="3568539" cy="8842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Update Start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t_httpUpdate_return</a:t>
            </a:r>
            <a:r>
              <a:rPr lang="en-US" altLang="ko-KR" sz="1200" dirty="0">
                <a:solidFill>
                  <a:schemeClr val="tx1"/>
                </a:solidFill>
              </a:rPr>
              <a:t> ret = </a:t>
            </a:r>
            <a:r>
              <a:rPr lang="en-US" altLang="ko-KR" sz="1200" dirty="0" err="1">
                <a:solidFill>
                  <a:schemeClr val="tx1"/>
                </a:solidFill>
              </a:rPr>
              <a:t>ESPhttpUpdate.update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서버 주소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포트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파일명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117DCEC-219D-4C4D-82D3-4FFB80EEC2BA}"/>
              </a:ext>
            </a:extLst>
          </p:cNvPr>
          <p:cNvCxnSpPr>
            <a:cxnSpLocks/>
            <a:stCxn id="63" idx="2"/>
            <a:endCxn id="34" idx="0"/>
          </p:cNvCxnSpPr>
          <p:nvPr/>
        </p:nvCxnSpPr>
        <p:spPr>
          <a:xfrm flipH="1">
            <a:off x="5795387" y="2768963"/>
            <a:ext cx="1780" cy="52662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1A08249-E94A-47AA-912C-B2C0E212FA20}"/>
              </a:ext>
            </a:extLst>
          </p:cNvPr>
          <p:cNvSpPr txBox="1"/>
          <p:nvPr/>
        </p:nvSpPr>
        <p:spPr>
          <a:xfrm>
            <a:off x="5797167" y="2842574"/>
            <a:ext cx="458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8D97B94-B90F-4E67-9759-B7D92DE7877B}"/>
              </a:ext>
            </a:extLst>
          </p:cNvPr>
          <p:cNvSpPr/>
          <p:nvPr/>
        </p:nvSpPr>
        <p:spPr>
          <a:xfrm>
            <a:off x="8275943" y="2151168"/>
            <a:ext cx="2179527" cy="56317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WiFi</a:t>
            </a:r>
            <a:r>
              <a:rPr lang="en-US" altLang="ko-KR" sz="1200" dirty="0">
                <a:solidFill>
                  <a:schemeClr val="tx1"/>
                </a:solidFill>
              </a:rPr>
              <a:t> Connection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258672-B05E-435C-BFDA-77DBB8AF1FDB}"/>
              </a:ext>
            </a:extLst>
          </p:cNvPr>
          <p:cNvSpPr txBox="1"/>
          <p:nvPr/>
        </p:nvSpPr>
        <p:spPr>
          <a:xfrm>
            <a:off x="7202956" y="2156442"/>
            <a:ext cx="458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E1A9B9E-3F1E-4D49-B640-9473739121CD}"/>
              </a:ext>
            </a:extLst>
          </p:cNvPr>
          <p:cNvCxnSpPr>
            <a:cxnSpLocks/>
            <a:stCxn id="34" idx="2"/>
            <a:endCxn id="52" idx="0"/>
          </p:cNvCxnSpPr>
          <p:nvPr/>
        </p:nvCxnSpPr>
        <p:spPr>
          <a:xfrm>
            <a:off x="5795387" y="4179846"/>
            <a:ext cx="1780" cy="35953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B006B8C-D94E-4B1E-9AB9-CED2FB9CBDBC}"/>
              </a:ext>
            </a:extLst>
          </p:cNvPr>
          <p:cNvCxnSpPr>
            <a:cxnSpLocks/>
            <a:stCxn id="42" idx="2"/>
            <a:endCxn id="34" idx="3"/>
          </p:cNvCxnSpPr>
          <p:nvPr/>
        </p:nvCxnSpPr>
        <p:spPr>
          <a:xfrm rot="5400000">
            <a:off x="7960996" y="2333007"/>
            <a:ext cx="1023373" cy="1786051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CE175D6-DF65-4D0F-BE2F-19C163D1099D}"/>
              </a:ext>
            </a:extLst>
          </p:cNvPr>
          <p:cNvSpPr/>
          <p:nvPr/>
        </p:nvSpPr>
        <p:spPr>
          <a:xfrm>
            <a:off x="4707403" y="4539376"/>
            <a:ext cx="2179527" cy="105624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Result Message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1. UPDATE_FAILED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2. UPDATE_NO_UPDATES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3. UPDATE_OK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8DDCC92-8B57-4AF5-B159-408A603F5E3C}"/>
              </a:ext>
            </a:extLst>
          </p:cNvPr>
          <p:cNvSpPr/>
          <p:nvPr/>
        </p:nvSpPr>
        <p:spPr>
          <a:xfrm>
            <a:off x="5137285" y="5953741"/>
            <a:ext cx="1322238" cy="489091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D5620A5-16B3-4D2C-8F58-1ACB927EF50B}"/>
              </a:ext>
            </a:extLst>
          </p:cNvPr>
          <p:cNvCxnSpPr>
            <a:cxnSpLocks/>
            <a:stCxn id="52" idx="2"/>
            <a:endCxn id="38" idx="0"/>
          </p:cNvCxnSpPr>
          <p:nvPr/>
        </p:nvCxnSpPr>
        <p:spPr>
          <a:xfrm>
            <a:off x="5797167" y="5595625"/>
            <a:ext cx="1237" cy="35811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2830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8A3681A-1DAD-4E51-96BA-6831BB456125}"/>
              </a:ext>
            </a:extLst>
          </p:cNvPr>
          <p:cNvGrpSpPr/>
          <p:nvPr/>
        </p:nvGrpSpPr>
        <p:grpSpPr>
          <a:xfrm>
            <a:off x="162446" y="163285"/>
            <a:ext cx="11867106" cy="6531430"/>
            <a:chOff x="162446" y="163285"/>
            <a:chExt cx="11867106" cy="6531430"/>
          </a:xfrm>
        </p:grpSpPr>
        <p:sp>
          <p:nvSpPr>
            <p:cNvPr id="4" name="직사각형 3"/>
            <p:cNvSpPr/>
            <p:nvPr/>
          </p:nvSpPr>
          <p:spPr>
            <a:xfrm>
              <a:off x="162449" y="163286"/>
              <a:ext cx="11867103" cy="6531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14" name="직각 삼각형 13"/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직각 삼각형 17"/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1061" y="421576"/>
              <a:ext cx="369857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모듈 상세 설계</a:t>
              </a:r>
              <a:endParaRPr lang="ko-KR" altLang="en-US" sz="2400" dirty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364225" y="286355"/>
            <a:ext cx="7574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/>
              </a:rPr>
              <a:t>PART 06</a:t>
            </a:r>
            <a:endParaRPr lang="ko-KR" altLang="en-US" sz="12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조선일보명조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3A509F-5CAC-4E54-90B9-ED6A26555278}"/>
              </a:ext>
            </a:extLst>
          </p:cNvPr>
          <p:cNvSpPr txBox="1"/>
          <p:nvPr/>
        </p:nvSpPr>
        <p:spPr>
          <a:xfrm>
            <a:off x="413972" y="877561"/>
            <a:ext cx="27486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OTA </a:t>
            </a:r>
            <a:r>
              <a:rPr lang="ko-KR" altLang="en-US" sz="1500" b="1" dirty="0"/>
              <a:t>설계도</a:t>
            </a:r>
            <a:r>
              <a:rPr lang="en-US" altLang="ko-KR" sz="1500" b="1" dirty="0"/>
              <a:t>(Client to Server)</a:t>
            </a:r>
            <a:endParaRPr lang="ko-KR" altLang="en-US" sz="15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F23B3-20B8-4B08-B74F-33B8F7BA264E}"/>
              </a:ext>
            </a:extLst>
          </p:cNvPr>
          <p:cNvSpPr/>
          <p:nvPr/>
        </p:nvSpPr>
        <p:spPr>
          <a:xfrm>
            <a:off x="6287685" y="1062118"/>
            <a:ext cx="2370479" cy="46380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F33514-B96C-4BF7-B1EF-860025ED7D54}"/>
              </a:ext>
            </a:extLst>
          </p:cNvPr>
          <p:cNvSpPr txBox="1"/>
          <p:nvPr/>
        </p:nvSpPr>
        <p:spPr>
          <a:xfrm>
            <a:off x="6327381" y="1111540"/>
            <a:ext cx="864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Server</a:t>
            </a:r>
            <a:endParaRPr lang="ko-KR" altLang="en-US" sz="1200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6228215-9B68-42EF-B613-C17E143CF1EE}"/>
              </a:ext>
            </a:extLst>
          </p:cNvPr>
          <p:cNvSpPr/>
          <p:nvPr/>
        </p:nvSpPr>
        <p:spPr>
          <a:xfrm>
            <a:off x="3938791" y="1062117"/>
            <a:ext cx="2348893" cy="46380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0CC660-6E75-4377-AEA5-79BBA0287006}"/>
              </a:ext>
            </a:extLst>
          </p:cNvPr>
          <p:cNvSpPr txBox="1"/>
          <p:nvPr/>
        </p:nvSpPr>
        <p:spPr>
          <a:xfrm>
            <a:off x="3938794" y="1062226"/>
            <a:ext cx="139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Client</a:t>
            </a:r>
            <a:endParaRPr lang="ko-KR" altLang="en-US" sz="1200" b="1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761C771-3BD6-4CC6-9406-0E00F98674C2}"/>
              </a:ext>
            </a:extLst>
          </p:cNvPr>
          <p:cNvGrpSpPr/>
          <p:nvPr/>
        </p:nvGrpSpPr>
        <p:grpSpPr>
          <a:xfrm>
            <a:off x="6581630" y="3345086"/>
            <a:ext cx="1814957" cy="993918"/>
            <a:chOff x="2220984" y="3369825"/>
            <a:chExt cx="1836184" cy="95889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3F502E-A4F5-4F3D-AB7A-7272F7928F66}"/>
                </a:ext>
              </a:extLst>
            </p:cNvPr>
            <p:cNvSpPr/>
            <p:nvPr/>
          </p:nvSpPr>
          <p:spPr>
            <a:xfrm>
              <a:off x="2220984" y="3369825"/>
              <a:ext cx="1836184" cy="95889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2E216DD-3294-4BA9-93D3-B294819E4482}"/>
                </a:ext>
              </a:extLst>
            </p:cNvPr>
            <p:cNvSpPr txBox="1"/>
            <p:nvPr/>
          </p:nvSpPr>
          <p:spPr>
            <a:xfrm>
              <a:off x="2229473" y="3369825"/>
              <a:ext cx="1545672" cy="237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Update Start</a:t>
              </a:r>
              <a:endParaRPr lang="ko-KR" altLang="en-US" sz="1000" b="1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A546AC9-30E6-4D54-AA86-01BB591E1728}"/>
              </a:ext>
            </a:extLst>
          </p:cNvPr>
          <p:cNvGrpSpPr/>
          <p:nvPr/>
        </p:nvGrpSpPr>
        <p:grpSpPr>
          <a:xfrm>
            <a:off x="4738356" y="1478377"/>
            <a:ext cx="637103" cy="514465"/>
            <a:chOff x="3418212" y="960050"/>
            <a:chExt cx="637103" cy="514465"/>
          </a:xfrm>
        </p:grpSpPr>
        <p:sp>
          <p:nvSpPr>
            <p:cNvPr id="62" name="순서도: 연결자 61">
              <a:extLst>
                <a:ext uri="{FF2B5EF4-FFF2-40B4-BE49-F238E27FC236}">
                  <a16:creationId xmlns:a16="http://schemas.microsoft.com/office/drawing/2014/main" id="{B5612B01-12FA-43AC-AEE7-25F4D5ED3C11}"/>
                </a:ext>
              </a:extLst>
            </p:cNvPr>
            <p:cNvSpPr/>
            <p:nvPr/>
          </p:nvSpPr>
          <p:spPr>
            <a:xfrm>
              <a:off x="3450420" y="960050"/>
              <a:ext cx="555911" cy="514465"/>
            </a:xfrm>
            <a:prstGeom prst="flowChartConnector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300A5D4-91CB-4C89-924C-D94D660B3DD5}"/>
                </a:ext>
              </a:extLst>
            </p:cNvPr>
            <p:cNvSpPr txBox="1"/>
            <p:nvPr/>
          </p:nvSpPr>
          <p:spPr>
            <a:xfrm>
              <a:off x="3418212" y="1050783"/>
              <a:ext cx="637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Update</a:t>
              </a:r>
            </a:p>
            <a:p>
              <a:pPr algn="ctr"/>
              <a:r>
                <a:rPr lang="en-US" altLang="ko-KR" sz="1000" b="1" dirty="0"/>
                <a:t>Start</a:t>
              </a:r>
              <a:endParaRPr lang="ko-KR" altLang="en-US" sz="1000" b="1" dirty="0"/>
            </a:p>
          </p:txBody>
        </p:sp>
      </p:grpSp>
      <p:cxnSp>
        <p:nvCxnSpPr>
          <p:cNvPr id="64" name="연결선: 꺾임 107">
            <a:extLst>
              <a:ext uri="{FF2B5EF4-FFF2-40B4-BE49-F238E27FC236}">
                <a16:creationId xmlns:a16="http://schemas.microsoft.com/office/drawing/2014/main" id="{C79CA29A-1443-4B12-AF62-6896652AB3FC}"/>
              </a:ext>
            </a:extLst>
          </p:cNvPr>
          <p:cNvCxnSpPr>
            <a:cxnSpLocks/>
            <a:stCxn id="86" idx="3"/>
            <a:endCxn id="72" idx="3"/>
          </p:cNvCxnSpPr>
          <p:nvPr/>
        </p:nvCxnSpPr>
        <p:spPr>
          <a:xfrm flipH="1">
            <a:off x="10302412" y="1707219"/>
            <a:ext cx="108326" cy="2135779"/>
          </a:xfrm>
          <a:prstGeom prst="bentConnector3">
            <a:avLst>
              <a:gd name="adj1" fmla="val -21103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549A80D-66A8-48BE-A577-C68A677A5A9C}"/>
              </a:ext>
            </a:extLst>
          </p:cNvPr>
          <p:cNvCxnSpPr>
            <a:cxnSpLocks/>
            <a:stCxn id="62" idx="6"/>
            <a:endCxn id="86" idx="1"/>
          </p:cNvCxnSpPr>
          <p:nvPr/>
        </p:nvCxnSpPr>
        <p:spPr>
          <a:xfrm flipV="1">
            <a:off x="5326475" y="1707219"/>
            <a:ext cx="3557664" cy="2839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6992793-55DC-4742-9867-2C257B0EF790}"/>
              </a:ext>
            </a:extLst>
          </p:cNvPr>
          <p:cNvSpPr/>
          <p:nvPr/>
        </p:nvSpPr>
        <p:spPr>
          <a:xfrm>
            <a:off x="9126587" y="3509141"/>
            <a:ext cx="1175825" cy="6677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F9DE36D-37AC-4786-8427-36DA5B7287A5}"/>
              </a:ext>
            </a:extLst>
          </p:cNvPr>
          <p:cNvSpPr/>
          <p:nvPr/>
        </p:nvSpPr>
        <p:spPr>
          <a:xfrm>
            <a:off x="8664304" y="1062119"/>
            <a:ext cx="2370479" cy="463809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D8AB78-6920-4525-868A-5556BDB6C9F8}"/>
              </a:ext>
            </a:extLst>
          </p:cNvPr>
          <p:cNvSpPr txBox="1"/>
          <p:nvPr/>
        </p:nvSpPr>
        <p:spPr>
          <a:xfrm>
            <a:off x="8697860" y="1113410"/>
            <a:ext cx="864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H/W</a:t>
            </a:r>
            <a:endParaRPr lang="ko-KR" altLang="en-US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E21741E-ADDE-4C69-B7AD-10B42CDAFDAB}"/>
              </a:ext>
            </a:extLst>
          </p:cNvPr>
          <p:cNvSpPr txBox="1"/>
          <p:nvPr/>
        </p:nvSpPr>
        <p:spPr>
          <a:xfrm>
            <a:off x="9134592" y="3641990"/>
            <a:ext cx="1171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WIFI Connection</a:t>
            </a:r>
            <a:endParaRPr lang="ko-KR" altLang="en-US" sz="1000" b="1" dirty="0"/>
          </a:p>
        </p:txBody>
      </p:sp>
      <p:cxnSp>
        <p:nvCxnSpPr>
          <p:cNvPr id="77" name="연결선: 꺾임 223">
            <a:extLst>
              <a:ext uri="{FF2B5EF4-FFF2-40B4-BE49-F238E27FC236}">
                <a16:creationId xmlns:a16="http://schemas.microsoft.com/office/drawing/2014/main" id="{BA58BF3F-EDB1-407B-A88E-085C77549961}"/>
              </a:ext>
            </a:extLst>
          </p:cNvPr>
          <p:cNvCxnSpPr>
            <a:cxnSpLocks/>
            <a:stCxn id="86" idx="2"/>
            <a:endCxn id="59" idx="0"/>
          </p:cNvCxnSpPr>
          <p:nvPr/>
        </p:nvCxnSpPr>
        <p:spPr>
          <a:xfrm rot="5400000">
            <a:off x="7919023" y="1616669"/>
            <a:ext cx="1298503" cy="2158330"/>
          </a:xfrm>
          <a:prstGeom prst="bentConnector3">
            <a:avLst>
              <a:gd name="adj1" fmla="val 4483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0102017-FEA7-493B-82BA-ED8C2677E97E}"/>
              </a:ext>
            </a:extLst>
          </p:cNvPr>
          <p:cNvSpPr txBox="1"/>
          <p:nvPr/>
        </p:nvSpPr>
        <p:spPr>
          <a:xfrm>
            <a:off x="9244484" y="2021327"/>
            <a:ext cx="434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YES</a:t>
            </a:r>
            <a:endParaRPr lang="ko-KR" altLang="en-US" sz="10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F3B4174-0D40-47AF-AE0A-4A2C98751AC8}"/>
              </a:ext>
            </a:extLst>
          </p:cNvPr>
          <p:cNvSpPr txBox="1"/>
          <p:nvPr/>
        </p:nvSpPr>
        <p:spPr>
          <a:xfrm>
            <a:off x="10328653" y="1445999"/>
            <a:ext cx="394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No</a:t>
            </a:r>
            <a:endParaRPr lang="ko-KR" altLang="en-US" sz="1000" b="1" dirty="0"/>
          </a:p>
        </p:txBody>
      </p:sp>
      <p:sp>
        <p:nvSpPr>
          <p:cNvPr id="86" name="순서도: 판단 85">
            <a:extLst>
              <a:ext uri="{FF2B5EF4-FFF2-40B4-BE49-F238E27FC236}">
                <a16:creationId xmlns:a16="http://schemas.microsoft.com/office/drawing/2014/main" id="{74DCBB83-DABC-4AFC-AA18-3BF6C22E0763}"/>
              </a:ext>
            </a:extLst>
          </p:cNvPr>
          <p:cNvSpPr/>
          <p:nvPr/>
        </p:nvSpPr>
        <p:spPr>
          <a:xfrm>
            <a:off x="8884139" y="1367854"/>
            <a:ext cx="1526599" cy="678729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ysClr val="windowText" lastClr="000000"/>
                </a:solidFill>
              </a:rPr>
              <a:t>WiFi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 Check</a:t>
            </a:r>
            <a:endParaRPr lang="ko-KR" altLang="en-US" sz="1000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3F33DA4-9668-461A-B780-EFF6DFA92E67}"/>
              </a:ext>
            </a:extLst>
          </p:cNvPr>
          <p:cNvCxnSpPr>
            <a:cxnSpLocks/>
            <a:stCxn id="59" idx="1"/>
            <a:endCxn id="92" idx="3"/>
          </p:cNvCxnSpPr>
          <p:nvPr/>
        </p:nvCxnSpPr>
        <p:spPr>
          <a:xfrm flipH="1">
            <a:off x="5797717" y="3842045"/>
            <a:ext cx="783913" cy="479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73713E9-8EFE-41C2-BEE8-403C7657BD3E}"/>
              </a:ext>
            </a:extLst>
          </p:cNvPr>
          <p:cNvGrpSpPr/>
          <p:nvPr/>
        </p:nvGrpSpPr>
        <p:grpSpPr>
          <a:xfrm>
            <a:off x="4299321" y="3406914"/>
            <a:ext cx="1498396" cy="845441"/>
            <a:chOff x="8008482" y="1470215"/>
            <a:chExt cx="1700413" cy="763913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23FA09F-7C69-47CD-BC8C-943011D86935}"/>
                </a:ext>
              </a:extLst>
            </p:cNvPr>
            <p:cNvGrpSpPr/>
            <p:nvPr/>
          </p:nvGrpSpPr>
          <p:grpSpPr>
            <a:xfrm>
              <a:off x="8008482" y="1470215"/>
              <a:ext cx="1679922" cy="763913"/>
              <a:chOff x="2220984" y="3369825"/>
              <a:chExt cx="1836184" cy="958894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B6794596-9A18-4E04-B3F2-18FF8E951D6C}"/>
                  </a:ext>
                </a:extLst>
              </p:cNvPr>
              <p:cNvSpPr/>
              <p:nvPr/>
            </p:nvSpPr>
            <p:spPr>
              <a:xfrm>
                <a:off x="2220984" y="3369825"/>
                <a:ext cx="1836184" cy="95889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BDDDEB1-5720-4A1F-B1D4-B4A3C4ACE833}"/>
                  </a:ext>
                </a:extLst>
              </p:cNvPr>
              <p:cNvSpPr txBox="1"/>
              <p:nvPr/>
            </p:nvSpPr>
            <p:spPr>
              <a:xfrm>
                <a:off x="2220986" y="3369825"/>
                <a:ext cx="1545673" cy="145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/>
                  <a:t>OTA Result</a:t>
                </a:r>
                <a:endParaRPr lang="ko-KR" altLang="en-US" sz="1000" b="1" dirty="0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06FFCB1-1A85-43E0-BB0E-87019B274F6F}"/>
                </a:ext>
              </a:extLst>
            </p:cNvPr>
            <p:cNvSpPr txBox="1"/>
            <p:nvPr/>
          </p:nvSpPr>
          <p:spPr>
            <a:xfrm>
              <a:off x="8028973" y="1654821"/>
              <a:ext cx="1679922" cy="425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altLang="ko-KR" sz="1000" dirty="0"/>
                <a:t>Upload Success</a:t>
              </a:r>
            </a:p>
            <a:p>
              <a:pPr marL="228600" indent="-228600">
                <a:buAutoNum type="arabicPeriod"/>
              </a:pPr>
              <a:r>
                <a:rPr lang="en-US" altLang="ko-KR" sz="1000" dirty="0"/>
                <a:t>Upload Fail</a:t>
              </a:r>
            </a:p>
            <a:p>
              <a:pPr marL="228600" indent="-228600">
                <a:buAutoNum type="arabicPeriod"/>
              </a:pPr>
              <a:r>
                <a:rPr lang="en-US" altLang="ko-KR" sz="1000" dirty="0"/>
                <a:t>File Not Found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658F1E5A-F406-4106-BDC2-2BB7F3FBB87C}"/>
              </a:ext>
            </a:extLst>
          </p:cNvPr>
          <p:cNvSpPr txBox="1"/>
          <p:nvPr/>
        </p:nvSpPr>
        <p:spPr>
          <a:xfrm>
            <a:off x="6625202" y="3594434"/>
            <a:ext cx="1701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t_httpUpdate_return</a:t>
            </a:r>
            <a:r>
              <a:rPr lang="en-US" altLang="ko-KR" sz="1000" dirty="0"/>
              <a:t> ret = </a:t>
            </a:r>
            <a:r>
              <a:rPr lang="en-US" altLang="ko-KR" sz="1000" dirty="0" err="1"/>
              <a:t>ESPhttpUpdate.update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서버 주소</a:t>
            </a:r>
            <a:r>
              <a:rPr lang="en-US" altLang="ko-KR" sz="1000" dirty="0"/>
              <a:t>, </a:t>
            </a:r>
            <a:r>
              <a:rPr lang="ko-KR" altLang="en-US" sz="1000" dirty="0"/>
              <a:t>포트</a:t>
            </a:r>
            <a:r>
              <a:rPr lang="en-US" altLang="ko-KR" sz="1000" dirty="0"/>
              <a:t>, </a:t>
            </a:r>
            <a:r>
              <a:rPr lang="ko-KR" altLang="en-US" sz="1000" dirty="0"/>
              <a:t>파일명</a:t>
            </a:r>
            <a:r>
              <a:rPr lang="en-US" altLang="ko-KR" sz="1000" dirty="0"/>
              <a:t>);</a:t>
            </a:r>
          </a:p>
          <a:p>
            <a:endParaRPr lang="ko-KR" altLang="en-US" sz="1000" b="1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4E343F6-F8E0-4C88-80DB-78F9DD8DACBD}"/>
              </a:ext>
            </a:extLst>
          </p:cNvPr>
          <p:cNvCxnSpPr>
            <a:cxnSpLocks/>
            <a:stCxn id="93" idx="2"/>
            <a:endCxn id="104" idx="0"/>
          </p:cNvCxnSpPr>
          <p:nvPr/>
        </p:nvCxnSpPr>
        <p:spPr>
          <a:xfrm>
            <a:off x="5039491" y="4252355"/>
            <a:ext cx="1124" cy="57167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194B3F2-DFCD-4C95-97E2-0E6981E0CB6A}"/>
              </a:ext>
            </a:extLst>
          </p:cNvPr>
          <p:cNvSpPr/>
          <p:nvPr/>
        </p:nvSpPr>
        <p:spPr>
          <a:xfrm>
            <a:off x="4452216" y="4824027"/>
            <a:ext cx="1176797" cy="4648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CF59122-61E4-42F1-B415-ED362C843E38}"/>
              </a:ext>
            </a:extLst>
          </p:cNvPr>
          <p:cNvSpPr txBox="1"/>
          <p:nvPr/>
        </p:nvSpPr>
        <p:spPr>
          <a:xfrm>
            <a:off x="4722218" y="4923995"/>
            <a:ext cx="637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restart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08986206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8A3681A-1DAD-4E51-96BA-6831BB456125}"/>
              </a:ext>
            </a:extLst>
          </p:cNvPr>
          <p:cNvGrpSpPr/>
          <p:nvPr/>
        </p:nvGrpSpPr>
        <p:grpSpPr>
          <a:xfrm>
            <a:off x="162446" y="163285"/>
            <a:ext cx="11867106" cy="6531430"/>
            <a:chOff x="162446" y="163285"/>
            <a:chExt cx="11867106" cy="6531430"/>
          </a:xfrm>
        </p:grpSpPr>
        <p:sp>
          <p:nvSpPr>
            <p:cNvPr id="4" name="직사각형 3"/>
            <p:cNvSpPr/>
            <p:nvPr/>
          </p:nvSpPr>
          <p:spPr>
            <a:xfrm>
              <a:off x="162449" y="163286"/>
              <a:ext cx="11867103" cy="6531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14" name="직각 삼각형 13"/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직각 삼각형 17"/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1061" y="421576"/>
              <a:ext cx="369857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모듈 상세 설계</a:t>
              </a:r>
              <a:endParaRPr lang="ko-KR" altLang="en-US" sz="2400" dirty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364225" y="286355"/>
            <a:ext cx="7574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/>
              </a:rPr>
              <a:t>PART 06</a:t>
            </a:r>
            <a:endParaRPr lang="ko-KR" altLang="en-US" sz="12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조선일보명조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07E4619-BE47-45F0-9B30-2E6B2DE35BCA}"/>
              </a:ext>
            </a:extLst>
          </p:cNvPr>
          <p:cNvGrpSpPr/>
          <p:nvPr/>
        </p:nvGrpSpPr>
        <p:grpSpPr>
          <a:xfrm>
            <a:off x="4747926" y="463253"/>
            <a:ext cx="2300244" cy="611614"/>
            <a:chOff x="3352530" y="2625386"/>
            <a:chExt cx="608213" cy="30215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8F0E04-84F3-4F5A-9079-4DC2E2AC2EE1}"/>
                </a:ext>
              </a:extLst>
            </p:cNvPr>
            <p:cNvSpPr txBox="1"/>
            <p:nvPr/>
          </p:nvSpPr>
          <p:spPr>
            <a:xfrm>
              <a:off x="3352530" y="2653353"/>
              <a:ext cx="608213" cy="228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전원 연결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Set=0, </a:t>
              </a:r>
              <a:r>
                <a:rPr lang="en-US" altLang="ko-KR" sz="1200" dirty="0" err="1"/>
                <a:t>current_LEVEL</a:t>
              </a:r>
              <a:r>
                <a:rPr lang="en-US" altLang="ko-KR" sz="1200" dirty="0"/>
                <a:t>=0</a:t>
              </a:r>
              <a:endParaRPr lang="ko-KR" altLang="en-US" sz="12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583BE1E-0E83-40E5-A6F1-71ED1C714A03}"/>
                </a:ext>
              </a:extLst>
            </p:cNvPr>
            <p:cNvSpPr/>
            <p:nvPr/>
          </p:nvSpPr>
          <p:spPr>
            <a:xfrm>
              <a:off x="3363620" y="2625386"/>
              <a:ext cx="572210" cy="30215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59B14D7-9873-424B-A1AB-ABBFBA9C3666}"/>
              </a:ext>
            </a:extLst>
          </p:cNvPr>
          <p:cNvCxnSpPr>
            <a:cxnSpLocks/>
          </p:cNvCxnSpPr>
          <p:nvPr/>
        </p:nvCxnSpPr>
        <p:spPr>
          <a:xfrm>
            <a:off x="5864161" y="1819004"/>
            <a:ext cx="0" cy="44356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D1DCFDC-1790-4331-81A5-774584976E92}"/>
              </a:ext>
            </a:extLst>
          </p:cNvPr>
          <p:cNvCxnSpPr/>
          <p:nvPr/>
        </p:nvCxnSpPr>
        <p:spPr>
          <a:xfrm>
            <a:off x="1528290" y="2040788"/>
            <a:ext cx="433587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5FBADB0-03DC-4A18-AC66-4A6F981EB29E}"/>
              </a:ext>
            </a:extLst>
          </p:cNvPr>
          <p:cNvCxnSpPr/>
          <p:nvPr/>
        </p:nvCxnSpPr>
        <p:spPr>
          <a:xfrm>
            <a:off x="1528290" y="2040788"/>
            <a:ext cx="0" cy="22178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75E0546-664D-40EC-BFB0-1ECBD0E6767C}"/>
              </a:ext>
            </a:extLst>
          </p:cNvPr>
          <p:cNvSpPr/>
          <p:nvPr/>
        </p:nvSpPr>
        <p:spPr>
          <a:xfrm>
            <a:off x="445917" y="2262571"/>
            <a:ext cx="1721548" cy="80785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If(set=0) set=3;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else set--;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6CCE71-EF08-484E-ABC4-CEDF831A43FA}"/>
              </a:ext>
            </a:extLst>
          </p:cNvPr>
          <p:cNvSpPr txBox="1"/>
          <p:nvPr/>
        </p:nvSpPr>
        <p:spPr>
          <a:xfrm>
            <a:off x="737345" y="1984757"/>
            <a:ext cx="774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btnLEFT</a:t>
            </a:r>
            <a:endParaRPr lang="ko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0197FEB-7AD4-42BA-B9DB-62E98A7A3CC1}"/>
              </a:ext>
            </a:extLst>
          </p:cNvPr>
          <p:cNvCxnSpPr>
            <a:cxnSpLocks/>
            <a:stCxn id="21" idx="2"/>
            <a:endCxn id="35" idx="0"/>
          </p:cNvCxnSpPr>
          <p:nvPr/>
        </p:nvCxnSpPr>
        <p:spPr>
          <a:xfrm>
            <a:off x="5871909" y="1074867"/>
            <a:ext cx="1323" cy="36826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8B74C3-13E8-4829-9461-8A1F03422DEA}"/>
              </a:ext>
            </a:extLst>
          </p:cNvPr>
          <p:cNvSpPr/>
          <p:nvPr/>
        </p:nvSpPr>
        <p:spPr>
          <a:xfrm>
            <a:off x="2400646" y="2262571"/>
            <a:ext cx="1721548" cy="80785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If(set=3) set=0;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else set++;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762D773-C133-4D78-9EAB-553C7E0AEB7F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3261420" y="2040788"/>
            <a:ext cx="0" cy="22178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9712C21-58D1-466D-82D2-DAABA3B26EE1}"/>
              </a:ext>
            </a:extLst>
          </p:cNvPr>
          <p:cNvSpPr txBox="1"/>
          <p:nvPr/>
        </p:nvSpPr>
        <p:spPr>
          <a:xfrm>
            <a:off x="2411378" y="2001534"/>
            <a:ext cx="87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btnRIGHT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A419B1-93EB-445E-9ADE-0991CC73B03E}"/>
              </a:ext>
            </a:extLst>
          </p:cNvPr>
          <p:cNvSpPr txBox="1"/>
          <p:nvPr/>
        </p:nvSpPr>
        <p:spPr>
          <a:xfrm>
            <a:off x="8648088" y="2039661"/>
            <a:ext cx="1046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btnSELECT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C8A3C3E-1C09-4122-B2D3-464095A855CE}"/>
              </a:ext>
            </a:extLst>
          </p:cNvPr>
          <p:cNvSpPr/>
          <p:nvPr/>
        </p:nvSpPr>
        <p:spPr>
          <a:xfrm>
            <a:off x="4998117" y="2268001"/>
            <a:ext cx="1721548" cy="1594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Set=0 -&gt; </a:t>
            </a:r>
            <a:r>
              <a:rPr lang="en-US" altLang="ko-KR" sz="1200" dirty="0" err="1">
                <a:solidFill>
                  <a:schemeClr val="tx1"/>
                </a:solidFill>
              </a:rPr>
              <a:t>lcd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practiceMode</a:t>
            </a:r>
            <a:r>
              <a:rPr lang="ko-KR" altLang="en-US" sz="1200" dirty="0">
                <a:solidFill>
                  <a:schemeClr val="tx1"/>
                </a:solidFill>
              </a:rPr>
              <a:t>출력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Set=1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-&gt;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lcd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challengeMode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출력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Set=2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-&gt;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lcd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UPDATE </a:t>
            </a:r>
            <a:r>
              <a:rPr lang="ko-KR" altLang="en-US" sz="1200" dirty="0">
                <a:solidFill>
                  <a:schemeClr val="tx1"/>
                </a:solidFill>
              </a:rPr>
              <a:t>출력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Set=3 -&gt; </a:t>
            </a:r>
            <a:r>
              <a:rPr lang="en-US" altLang="ko-KR" sz="1200" dirty="0" err="1">
                <a:solidFill>
                  <a:schemeClr val="tx1"/>
                </a:solidFill>
              </a:rPr>
              <a:t>lcd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WIFI CONNECT </a:t>
            </a:r>
            <a:r>
              <a:rPr lang="ko-KR" altLang="en-US" sz="1200" dirty="0">
                <a:solidFill>
                  <a:schemeClr val="tx1"/>
                </a:solidFill>
              </a:rPr>
              <a:t>출력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59135DA-2E68-4F23-884C-CB511512542B}"/>
              </a:ext>
            </a:extLst>
          </p:cNvPr>
          <p:cNvCxnSpPr>
            <a:cxnSpLocks/>
          </p:cNvCxnSpPr>
          <p:nvPr/>
        </p:nvCxnSpPr>
        <p:spPr>
          <a:xfrm>
            <a:off x="5858891" y="2040788"/>
            <a:ext cx="369142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EBB0141-070D-4AE6-8086-5A4E0B0AC2C7}"/>
              </a:ext>
            </a:extLst>
          </p:cNvPr>
          <p:cNvCxnSpPr>
            <a:cxnSpLocks/>
          </p:cNvCxnSpPr>
          <p:nvPr/>
        </p:nvCxnSpPr>
        <p:spPr>
          <a:xfrm>
            <a:off x="9550317" y="2040788"/>
            <a:ext cx="0" cy="30942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판단 34">
            <a:extLst>
              <a:ext uri="{FF2B5EF4-FFF2-40B4-BE49-F238E27FC236}">
                <a16:creationId xmlns:a16="http://schemas.microsoft.com/office/drawing/2014/main" id="{DCAC8592-79BF-4868-A68D-367A78C6281E}"/>
              </a:ext>
            </a:extLst>
          </p:cNvPr>
          <p:cNvSpPr/>
          <p:nvPr/>
        </p:nvSpPr>
        <p:spPr>
          <a:xfrm>
            <a:off x="4930376" y="1443128"/>
            <a:ext cx="1885711" cy="449596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Lcd_key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165B30DA-EDD4-4B29-9FDF-8A72909AB8BB}"/>
              </a:ext>
            </a:extLst>
          </p:cNvPr>
          <p:cNvSpPr/>
          <p:nvPr/>
        </p:nvSpPr>
        <p:spPr>
          <a:xfrm>
            <a:off x="8790971" y="2360361"/>
            <a:ext cx="1518691" cy="559270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D37959-CDF2-4B8A-AF99-81AC1F9EFBF4}"/>
              </a:ext>
            </a:extLst>
          </p:cNvPr>
          <p:cNvSpPr txBox="1"/>
          <p:nvPr/>
        </p:nvSpPr>
        <p:spPr>
          <a:xfrm>
            <a:off x="4921793" y="2012527"/>
            <a:ext cx="1046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btnNONE</a:t>
            </a:r>
            <a:endParaRPr lang="ko-KR" altLang="en-US" sz="12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26FD8AA-E0E2-45FF-8386-CF388B68434E}"/>
              </a:ext>
            </a:extLst>
          </p:cNvPr>
          <p:cNvCxnSpPr/>
          <p:nvPr/>
        </p:nvCxnSpPr>
        <p:spPr>
          <a:xfrm flipH="1">
            <a:off x="9550316" y="2910106"/>
            <a:ext cx="1" cy="137592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995FD84-A36B-46EB-870E-D2A8FBCDC219}"/>
              </a:ext>
            </a:extLst>
          </p:cNvPr>
          <p:cNvCxnSpPr>
            <a:cxnSpLocks/>
          </p:cNvCxnSpPr>
          <p:nvPr/>
        </p:nvCxnSpPr>
        <p:spPr>
          <a:xfrm flipH="1">
            <a:off x="2034317" y="4286681"/>
            <a:ext cx="7515999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2552934-4024-498E-837D-4E94DF3BC0E8}"/>
              </a:ext>
            </a:extLst>
          </p:cNvPr>
          <p:cNvCxnSpPr>
            <a:cxnSpLocks/>
          </p:cNvCxnSpPr>
          <p:nvPr/>
        </p:nvCxnSpPr>
        <p:spPr>
          <a:xfrm>
            <a:off x="9550316" y="4286033"/>
            <a:ext cx="41962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6FBCD2-D232-45D4-87DA-455142B3906A}"/>
              </a:ext>
            </a:extLst>
          </p:cNvPr>
          <p:cNvSpPr/>
          <p:nvPr/>
        </p:nvSpPr>
        <p:spPr>
          <a:xfrm>
            <a:off x="7440985" y="4943695"/>
            <a:ext cx="1349986" cy="5592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Update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E47382E-1D7E-4506-AB63-2E17A0896B1D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8115978" y="4295558"/>
            <a:ext cx="0" cy="64813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316C530-1327-48AB-9AFC-6B2F64BB6630}"/>
              </a:ext>
            </a:extLst>
          </p:cNvPr>
          <p:cNvSpPr txBox="1"/>
          <p:nvPr/>
        </p:nvSpPr>
        <p:spPr>
          <a:xfrm>
            <a:off x="8152808" y="4329996"/>
            <a:ext cx="6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Set=3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718EA6-807C-4D1E-9396-49F88EFE48A3}"/>
              </a:ext>
            </a:extLst>
          </p:cNvPr>
          <p:cNvSpPr/>
          <p:nvPr/>
        </p:nvSpPr>
        <p:spPr>
          <a:xfrm>
            <a:off x="5590135" y="4952705"/>
            <a:ext cx="1349986" cy="5592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구구단 </a:t>
            </a:r>
            <a:r>
              <a:rPr lang="en-US" altLang="ko-KR" sz="1200" dirty="0">
                <a:solidFill>
                  <a:schemeClr val="tx1"/>
                </a:solidFill>
              </a:rPr>
              <a:t>Mode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693C73B-47EB-49D8-9F58-F04237706933}"/>
              </a:ext>
            </a:extLst>
          </p:cNvPr>
          <p:cNvSpPr/>
          <p:nvPr/>
        </p:nvSpPr>
        <p:spPr>
          <a:xfrm>
            <a:off x="3680504" y="4943695"/>
            <a:ext cx="1349986" cy="5592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ChallengeMode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DCC0C4-F618-47E2-9605-18A19DC5B2AF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6265128" y="4312957"/>
            <a:ext cx="1" cy="63974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9AB17B5-DCD4-4AB5-9E9C-A7FC8B10326C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4355497" y="4303947"/>
            <a:ext cx="0" cy="63974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A640385-BBA7-4515-9941-CC862E0615AF}"/>
              </a:ext>
            </a:extLst>
          </p:cNvPr>
          <p:cNvSpPr txBox="1"/>
          <p:nvPr/>
        </p:nvSpPr>
        <p:spPr>
          <a:xfrm>
            <a:off x="4438715" y="4329997"/>
            <a:ext cx="62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Set=1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32CAC6-5FCC-47B2-9393-C9DFE4666FF8}"/>
              </a:ext>
            </a:extLst>
          </p:cNvPr>
          <p:cNvSpPr txBox="1"/>
          <p:nvPr/>
        </p:nvSpPr>
        <p:spPr>
          <a:xfrm>
            <a:off x="6313017" y="4338188"/>
            <a:ext cx="1046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Set=2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63781F-773E-46DC-AAA9-701260065818}"/>
              </a:ext>
            </a:extLst>
          </p:cNvPr>
          <p:cNvSpPr txBox="1"/>
          <p:nvPr/>
        </p:nvSpPr>
        <p:spPr>
          <a:xfrm>
            <a:off x="2119589" y="4346822"/>
            <a:ext cx="649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Set=0</a:t>
            </a:r>
            <a:endParaRPr lang="ko-KR" altLang="en-US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18B9D14-8C19-4F10-ADEC-CB5EEA86427A}"/>
              </a:ext>
            </a:extLst>
          </p:cNvPr>
          <p:cNvCxnSpPr>
            <a:cxnSpLocks/>
          </p:cNvCxnSpPr>
          <p:nvPr/>
        </p:nvCxnSpPr>
        <p:spPr>
          <a:xfrm>
            <a:off x="2012856" y="4286681"/>
            <a:ext cx="0" cy="64813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판단 51">
            <a:extLst>
              <a:ext uri="{FF2B5EF4-FFF2-40B4-BE49-F238E27FC236}">
                <a16:creationId xmlns:a16="http://schemas.microsoft.com/office/drawing/2014/main" id="{4E9D907A-E5B5-4091-85E4-9A425D63EFD7}"/>
              </a:ext>
            </a:extLst>
          </p:cNvPr>
          <p:cNvSpPr/>
          <p:nvPr/>
        </p:nvSpPr>
        <p:spPr>
          <a:xfrm>
            <a:off x="1024515" y="4943695"/>
            <a:ext cx="1944199" cy="559152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Lcd_key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1DEF22C-CCA8-49A1-9731-1D05D34E3249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996615" y="5502847"/>
            <a:ext cx="0" cy="56418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B0B2E4F-7576-49EF-A966-077846AB7E8C}"/>
              </a:ext>
            </a:extLst>
          </p:cNvPr>
          <p:cNvCxnSpPr/>
          <p:nvPr/>
        </p:nvCxnSpPr>
        <p:spPr>
          <a:xfrm>
            <a:off x="1996615" y="5684756"/>
            <a:ext cx="831304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DA8EFAF-AF84-4BAC-B205-9F6A47C429EF}"/>
              </a:ext>
            </a:extLst>
          </p:cNvPr>
          <p:cNvSpPr txBox="1"/>
          <p:nvPr/>
        </p:nvSpPr>
        <p:spPr>
          <a:xfrm>
            <a:off x="4627084" y="5738601"/>
            <a:ext cx="1046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btnLEFT</a:t>
            </a:r>
            <a:endParaRPr lang="ko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B18004-5229-4C13-BE05-4AEDADFCF758}"/>
              </a:ext>
            </a:extLst>
          </p:cNvPr>
          <p:cNvSpPr/>
          <p:nvPr/>
        </p:nvSpPr>
        <p:spPr>
          <a:xfrm>
            <a:off x="3224853" y="6058917"/>
            <a:ext cx="2567463" cy="50538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If(</a:t>
            </a:r>
            <a:r>
              <a:rPr lang="en-US" altLang="ko-KR" sz="1200" dirty="0" err="1">
                <a:solidFill>
                  <a:schemeClr val="tx1"/>
                </a:solidFill>
              </a:rPr>
              <a:t>current_LEVEL</a:t>
            </a:r>
            <a:r>
              <a:rPr lang="en-US" altLang="ko-KR" sz="1200" dirty="0">
                <a:solidFill>
                  <a:schemeClr val="tx1"/>
                </a:solidFill>
              </a:rPr>
              <a:t>=1) -&gt;8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Else --;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645BF64-F4DD-4ED0-8D9C-AEF61E6E4D65}"/>
              </a:ext>
            </a:extLst>
          </p:cNvPr>
          <p:cNvCxnSpPr>
            <a:endCxn id="56" idx="0"/>
          </p:cNvCxnSpPr>
          <p:nvPr/>
        </p:nvCxnSpPr>
        <p:spPr>
          <a:xfrm>
            <a:off x="4508584" y="5684756"/>
            <a:ext cx="1" cy="37416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A0203CB-1680-4B3F-A3FB-1B0718BA8205}"/>
              </a:ext>
            </a:extLst>
          </p:cNvPr>
          <p:cNvSpPr/>
          <p:nvPr/>
        </p:nvSpPr>
        <p:spPr>
          <a:xfrm>
            <a:off x="6285185" y="6041979"/>
            <a:ext cx="2567463" cy="50538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If(</a:t>
            </a:r>
            <a:r>
              <a:rPr lang="en-US" altLang="ko-KR" sz="1200" dirty="0" err="1">
                <a:solidFill>
                  <a:schemeClr val="tx1"/>
                </a:solidFill>
              </a:rPr>
              <a:t>current_LEVEL</a:t>
            </a:r>
            <a:r>
              <a:rPr lang="en-US" altLang="ko-KR" sz="1200" dirty="0">
                <a:solidFill>
                  <a:schemeClr val="tx1"/>
                </a:solidFill>
              </a:rPr>
              <a:t>=8) -&gt;1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Else ++;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451BD30-41FE-4183-8E7F-FEB7AF7DEF58}"/>
              </a:ext>
            </a:extLst>
          </p:cNvPr>
          <p:cNvSpPr txBox="1"/>
          <p:nvPr/>
        </p:nvSpPr>
        <p:spPr>
          <a:xfrm>
            <a:off x="7494289" y="5701794"/>
            <a:ext cx="1046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btnRIGHT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93A002E-FA55-4D9D-94B0-45E8EC39B9A0}"/>
              </a:ext>
            </a:extLst>
          </p:cNvPr>
          <p:cNvCxnSpPr/>
          <p:nvPr/>
        </p:nvCxnSpPr>
        <p:spPr>
          <a:xfrm>
            <a:off x="7409123" y="5684756"/>
            <a:ext cx="0" cy="33084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93CDBAF-863C-4617-83B6-8AB5E2F2E393}"/>
              </a:ext>
            </a:extLst>
          </p:cNvPr>
          <p:cNvSpPr/>
          <p:nvPr/>
        </p:nvSpPr>
        <p:spPr>
          <a:xfrm>
            <a:off x="9171454" y="6041979"/>
            <a:ext cx="2567463" cy="50538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practiceMode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BE47BDA-3FE8-4ED6-AF13-DF1C5DC05C77}"/>
              </a:ext>
            </a:extLst>
          </p:cNvPr>
          <p:cNvCxnSpPr/>
          <p:nvPr/>
        </p:nvCxnSpPr>
        <p:spPr>
          <a:xfrm>
            <a:off x="10309659" y="5682744"/>
            <a:ext cx="3" cy="35923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3054AA2-EE0E-49F2-83EC-2E6695747598}"/>
              </a:ext>
            </a:extLst>
          </p:cNvPr>
          <p:cNvSpPr txBox="1"/>
          <p:nvPr/>
        </p:nvSpPr>
        <p:spPr>
          <a:xfrm>
            <a:off x="10294527" y="5693633"/>
            <a:ext cx="1046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btnSELECT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16DAB6B-A066-4F4C-92EC-A3E2B33A07DE}"/>
              </a:ext>
            </a:extLst>
          </p:cNvPr>
          <p:cNvSpPr/>
          <p:nvPr/>
        </p:nvSpPr>
        <p:spPr>
          <a:xfrm>
            <a:off x="497987" y="6067034"/>
            <a:ext cx="2567463" cy="50538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Lcd</a:t>
            </a:r>
            <a:r>
              <a:rPr lang="ko-KR" altLang="en-US" sz="1200" dirty="0">
                <a:solidFill>
                  <a:schemeClr val="tx1"/>
                </a:solidFill>
              </a:rPr>
              <a:t>에 </a:t>
            </a:r>
            <a:r>
              <a:rPr lang="en-US" altLang="ko-KR" sz="1200" dirty="0" err="1">
                <a:solidFill>
                  <a:schemeClr val="tx1"/>
                </a:solidFill>
              </a:rPr>
              <a:t>current_LEVEL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C2AE770-08B0-408C-B815-85FCA9BE116A}"/>
              </a:ext>
            </a:extLst>
          </p:cNvPr>
          <p:cNvSpPr txBox="1"/>
          <p:nvPr/>
        </p:nvSpPr>
        <p:spPr>
          <a:xfrm>
            <a:off x="2124903" y="5733337"/>
            <a:ext cx="1046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btnNONE</a:t>
            </a:r>
            <a:endParaRPr lang="ko-KR" alt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33A509F-5CAC-4E54-90B9-ED6A26555278}"/>
              </a:ext>
            </a:extLst>
          </p:cNvPr>
          <p:cNvSpPr txBox="1"/>
          <p:nvPr/>
        </p:nvSpPr>
        <p:spPr>
          <a:xfrm>
            <a:off x="364225" y="887140"/>
            <a:ext cx="24712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게임 설계도</a:t>
            </a:r>
            <a:r>
              <a:rPr lang="en-US" altLang="ko-KR" sz="1500" b="1" dirty="0"/>
              <a:t>(Update</a:t>
            </a:r>
            <a:r>
              <a:rPr lang="ko-KR" altLang="en-US" sz="1500" b="1" dirty="0"/>
              <a:t> 이후</a:t>
            </a:r>
            <a:r>
              <a:rPr lang="en-US" altLang="ko-KR" sz="1500" b="1" dirty="0"/>
              <a:t>)</a:t>
            </a:r>
            <a:endParaRPr lang="ko-KR" altLang="en-US" sz="1500" b="1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17435C0-D2A0-4271-B60A-D41838B62A46}"/>
              </a:ext>
            </a:extLst>
          </p:cNvPr>
          <p:cNvSpPr/>
          <p:nvPr/>
        </p:nvSpPr>
        <p:spPr>
          <a:xfrm>
            <a:off x="9278172" y="4935774"/>
            <a:ext cx="1349986" cy="5592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WiFi</a:t>
            </a:r>
            <a:r>
              <a:rPr lang="en-US" altLang="ko-KR" sz="1200" dirty="0">
                <a:solidFill>
                  <a:schemeClr val="tx1"/>
                </a:solidFill>
              </a:rPr>
              <a:t> Connect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미 구현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F6AE8D8-9078-4C70-B6DF-7106BD731127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951495" y="4286033"/>
            <a:ext cx="1670" cy="64974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21B2BAA-BE7A-49C0-97A3-B0DCB4361B49}"/>
              </a:ext>
            </a:extLst>
          </p:cNvPr>
          <p:cNvSpPr txBox="1"/>
          <p:nvPr/>
        </p:nvSpPr>
        <p:spPr>
          <a:xfrm>
            <a:off x="9960145" y="4329996"/>
            <a:ext cx="6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Set=4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6435809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8A3681A-1DAD-4E51-96BA-6831BB456125}"/>
              </a:ext>
            </a:extLst>
          </p:cNvPr>
          <p:cNvGrpSpPr/>
          <p:nvPr/>
        </p:nvGrpSpPr>
        <p:grpSpPr>
          <a:xfrm>
            <a:off x="162441" y="159763"/>
            <a:ext cx="11867106" cy="6531430"/>
            <a:chOff x="162446" y="163285"/>
            <a:chExt cx="11867106" cy="6531430"/>
          </a:xfrm>
        </p:grpSpPr>
        <p:sp>
          <p:nvSpPr>
            <p:cNvPr id="4" name="직사각형 3"/>
            <p:cNvSpPr/>
            <p:nvPr/>
          </p:nvSpPr>
          <p:spPr>
            <a:xfrm>
              <a:off x="162449" y="163286"/>
              <a:ext cx="11867103" cy="6531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14" name="직각 삼각형 13"/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직각 삼각형 17"/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1061" y="438354"/>
              <a:ext cx="369857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모듈 상세 설계</a:t>
              </a: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364225" y="286355"/>
            <a:ext cx="7574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/>
              </a:rPr>
              <a:t>PART 06</a:t>
            </a:r>
            <a:endParaRPr lang="ko-KR" altLang="en-US" sz="12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조선일보명조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2F23B3-20B8-4B08-B74F-33B8F7BA264E}"/>
              </a:ext>
            </a:extLst>
          </p:cNvPr>
          <p:cNvSpPr/>
          <p:nvPr/>
        </p:nvSpPr>
        <p:spPr>
          <a:xfrm>
            <a:off x="6252602" y="1257684"/>
            <a:ext cx="2370479" cy="46380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F33514-B96C-4BF7-B1EF-860025ED7D54}"/>
              </a:ext>
            </a:extLst>
          </p:cNvPr>
          <p:cNvSpPr txBox="1"/>
          <p:nvPr/>
        </p:nvSpPr>
        <p:spPr>
          <a:xfrm>
            <a:off x="6292298" y="1307106"/>
            <a:ext cx="864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Server</a:t>
            </a:r>
            <a:endParaRPr lang="ko-KR" altLang="en-US" sz="12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228215-9B68-42EF-B613-C17E143CF1EE}"/>
              </a:ext>
            </a:extLst>
          </p:cNvPr>
          <p:cNvSpPr/>
          <p:nvPr/>
        </p:nvSpPr>
        <p:spPr>
          <a:xfrm>
            <a:off x="3903708" y="1257683"/>
            <a:ext cx="2348893" cy="46380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0CC660-6E75-4377-AEA5-79BBA0287006}"/>
              </a:ext>
            </a:extLst>
          </p:cNvPr>
          <p:cNvSpPr txBox="1"/>
          <p:nvPr/>
        </p:nvSpPr>
        <p:spPr>
          <a:xfrm>
            <a:off x="3932739" y="1301334"/>
            <a:ext cx="139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Arduino</a:t>
            </a:r>
            <a:endParaRPr lang="ko-KR" altLang="en-US" sz="12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9DE36D-37AC-4786-8427-36DA5B7287A5}"/>
              </a:ext>
            </a:extLst>
          </p:cNvPr>
          <p:cNvSpPr/>
          <p:nvPr/>
        </p:nvSpPr>
        <p:spPr>
          <a:xfrm>
            <a:off x="8629221" y="1257685"/>
            <a:ext cx="2370479" cy="463809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D8AB78-6920-4525-868A-5556BDB6C9F8}"/>
              </a:ext>
            </a:extLst>
          </p:cNvPr>
          <p:cNvSpPr txBox="1"/>
          <p:nvPr/>
        </p:nvSpPr>
        <p:spPr>
          <a:xfrm>
            <a:off x="8662777" y="1308976"/>
            <a:ext cx="864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DataBase</a:t>
            </a:r>
            <a:endParaRPr lang="ko-KR" altLang="en-US" sz="12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992793-55DC-4742-9867-2C257B0EF790}"/>
              </a:ext>
            </a:extLst>
          </p:cNvPr>
          <p:cNvSpPr/>
          <p:nvPr/>
        </p:nvSpPr>
        <p:spPr>
          <a:xfrm>
            <a:off x="4490240" y="2358078"/>
            <a:ext cx="1175825" cy="4967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Level, Time </a:t>
            </a:r>
            <a:r>
              <a:rPr lang="ko-KR" altLang="en-US" sz="1000" dirty="0">
                <a:solidFill>
                  <a:schemeClr val="tx1"/>
                </a:solidFill>
              </a:rPr>
              <a:t>값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549A80D-66A8-48BE-A577-C68A677A5A9C}"/>
              </a:ext>
            </a:extLst>
          </p:cNvPr>
          <p:cNvCxnSpPr/>
          <p:nvPr/>
        </p:nvCxnSpPr>
        <p:spPr>
          <a:xfrm flipH="1">
            <a:off x="5078151" y="2860318"/>
            <a:ext cx="1" cy="25764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992793-55DC-4742-9867-2C257B0EF790}"/>
              </a:ext>
            </a:extLst>
          </p:cNvPr>
          <p:cNvSpPr/>
          <p:nvPr/>
        </p:nvSpPr>
        <p:spPr>
          <a:xfrm>
            <a:off x="4490241" y="3135815"/>
            <a:ext cx="1175825" cy="4967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서버 접근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AT+CIPSTART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992793-55DC-4742-9867-2C257B0EF790}"/>
              </a:ext>
            </a:extLst>
          </p:cNvPr>
          <p:cNvSpPr/>
          <p:nvPr/>
        </p:nvSpPr>
        <p:spPr>
          <a:xfrm>
            <a:off x="6845670" y="2195416"/>
            <a:ext cx="1175825" cy="4967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Set.php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사각형: 잘린 한쪽 모서리 216">
            <a:extLst>
              <a:ext uri="{FF2B5EF4-FFF2-40B4-BE49-F238E27FC236}">
                <a16:creationId xmlns:a16="http://schemas.microsoft.com/office/drawing/2014/main" id="{5F7D63CF-DB7D-47D6-A8EF-E4FFDEE10877}"/>
              </a:ext>
            </a:extLst>
          </p:cNvPr>
          <p:cNvSpPr/>
          <p:nvPr/>
        </p:nvSpPr>
        <p:spPr>
          <a:xfrm>
            <a:off x="9072355" y="3073717"/>
            <a:ext cx="1497039" cy="957003"/>
          </a:xfrm>
          <a:prstGeom prst="snip1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FC69CE-0325-432F-BBD2-D007D6804D81}"/>
              </a:ext>
            </a:extLst>
          </p:cNvPr>
          <p:cNvSpPr txBox="1"/>
          <p:nvPr/>
        </p:nvSpPr>
        <p:spPr>
          <a:xfrm>
            <a:off x="9080519" y="3302564"/>
            <a:ext cx="1422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/>
              <a:t>Memory IDX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Memory Rank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Memory Sec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Memory Date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154F52-8D95-4794-A920-DDFA194025AB}"/>
              </a:ext>
            </a:extLst>
          </p:cNvPr>
          <p:cNvSpPr txBox="1"/>
          <p:nvPr/>
        </p:nvSpPr>
        <p:spPr>
          <a:xfrm>
            <a:off x="9069485" y="3087585"/>
            <a:ext cx="139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Memory</a:t>
            </a:r>
            <a:endParaRPr lang="ko-KR" altLang="en-US" sz="11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992793-55DC-4742-9867-2C257B0EF790}"/>
              </a:ext>
            </a:extLst>
          </p:cNvPr>
          <p:cNvSpPr/>
          <p:nvPr/>
        </p:nvSpPr>
        <p:spPr>
          <a:xfrm>
            <a:off x="4490238" y="4269792"/>
            <a:ext cx="1175825" cy="4967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보낼 명령 입력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AT+CIPSEND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549A80D-66A8-48BE-A577-C68A677A5A9C}"/>
              </a:ext>
            </a:extLst>
          </p:cNvPr>
          <p:cNvCxnSpPr/>
          <p:nvPr/>
        </p:nvCxnSpPr>
        <p:spPr>
          <a:xfrm flipH="1">
            <a:off x="5078149" y="4768113"/>
            <a:ext cx="1" cy="25764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6992793-55DC-4742-9867-2C257B0EF790}"/>
              </a:ext>
            </a:extLst>
          </p:cNvPr>
          <p:cNvSpPr/>
          <p:nvPr/>
        </p:nvSpPr>
        <p:spPr>
          <a:xfrm>
            <a:off x="4490242" y="5027280"/>
            <a:ext cx="1175825" cy="4967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Host </a:t>
            </a:r>
            <a:r>
              <a:rPr lang="ko-KR" altLang="en-US" sz="1000" dirty="0">
                <a:solidFill>
                  <a:schemeClr val="tx1"/>
                </a:solidFill>
              </a:rPr>
              <a:t>주소를 통한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GET</a:t>
            </a:r>
            <a:r>
              <a:rPr lang="ko-KR" altLang="en-US" sz="1000" dirty="0">
                <a:solidFill>
                  <a:schemeClr val="tx1"/>
                </a:solidFill>
              </a:rPr>
              <a:t>방식 전송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B4BA549-B470-44A9-B3EF-EDE7E4F19FC9}"/>
              </a:ext>
            </a:extLst>
          </p:cNvPr>
          <p:cNvCxnSpPr>
            <a:cxnSpLocks/>
            <a:stCxn id="29" idx="2"/>
            <a:endCxn id="62" idx="0"/>
          </p:cNvCxnSpPr>
          <p:nvPr/>
        </p:nvCxnSpPr>
        <p:spPr>
          <a:xfrm>
            <a:off x="5078154" y="3632604"/>
            <a:ext cx="1" cy="5291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549A80D-66A8-48BE-A577-C68A677A5A9C}"/>
              </a:ext>
            </a:extLst>
          </p:cNvPr>
          <p:cNvCxnSpPr>
            <a:stCxn id="30" idx="2"/>
            <a:endCxn id="40" idx="0"/>
          </p:cNvCxnSpPr>
          <p:nvPr/>
        </p:nvCxnSpPr>
        <p:spPr>
          <a:xfrm>
            <a:off x="7433583" y="2692205"/>
            <a:ext cx="0" cy="26247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992793-55DC-4742-9867-2C257B0EF790}"/>
              </a:ext>
            </a:extLst>
          </p:cNvPr>
          <p:cNvSpPr/>
          <p:nvPr/>
        </p:nvSpPr>
        <p:spPr>
          <a:xfrm>
            <a:off x="6845670" y="2954683"/>
            <a:ext cx="1175825" cy="4967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$conn = </a:t>
            </a:r>
            <a:r>
              <a:rPr lang="en-US" altLang="ko-KR" sz="1000" dirty="0" err="1">
                <a:solidFill>
                  <a:schemeClr val="tx1"/>
                </a:solidFill>
              </a:rPr>
              <a:t>mysqli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E2540E9-6847-42A7-AA15-E21E06CDD3FD}"/>
              </a:ext>
            </a:extLst>
          </p:cNvPr>
          <p:cNvSpPr/>
          <p:nvPr/>
        </p:nvSpPr>
        <p:spPr>
          <a:xfrm>
            <a:off x="6569981" y="1673363"/>
            <a:ext cx="1718688" cy="39009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6992793-55DC-4742-9867-2C257B0EF790}"/>
              </a:ext>
            </a:extLst>
          </p:cNvPr>
          <p:cNvSpPr/>
          <p:nvPr/>
        </p:nvSpPr>
        <p:spPr>
          <a:xfrm>
            <a:off x="6849928" y="3757838"/>
            <a:ext cx="1175825" cy="4967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$Level = Level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$Time = Time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549A80D-66A8-48BE-A577-C68A677A5A9C}"/>
              </a:ext>
            </a:extLst>
          </p:cNvPr>
          <p:cNvCxnSpPr/>
          <p:nvPr/>
        </p:nvCxnSpPr>
        <p:spPr>
          <a:xfrm>
            <a:off x="7433441" y="4274611"/>
            <a:ext cx="0" cy="26247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6992793-55DC-4742-9867-2C257B0EF790}"/>
              </a:ext>
            </a:extLst>
          </p:cNvPr>
          <p:cNvSpPr/>
          <p:nvPr/>
        </p:nvSpPr>
        <p:spPr>
          <a:xfrm>
            <a:off x="6885224" y="4537089"/>
            <a:ext cx="1175825" cy="4967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INSTER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3A509F-5CAC-4E54-90B9-ED6A26555278}"/>
              </a:ext>
            </a:extLst>
          </p:cNvPr>
          <p:cNvSpPr txBox="1"/>
          <p:nvPr/>
        </p:nvSpPr>
        <p:spPr>
          <a:xfrm>
            <a:off x="364225" y="887140"/>
            <a:ext cx="20752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게임 결과 저장</a:t>
            </a: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5063132" y="1832173"/>
            <a:ext cx="1" cy="5173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4778526" y="1487834"/>
            <a:ext cx="569213" cy="56921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00A5D4-91CB-4C89-924C-D94D660B3DD5}"/>
              </a:ext>
            </a:extLst>
          </p:cNvPr>
          <p:cNvSpPr txBox="1"/>
          <p:nvPr/>
        </p:nvSpPr>
        <p:spPr>
          <a:xfrm>
            <a:off x="4359413" y="1646277"/>
            <a:ext cx="1417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/>
              <a:t>게임종료</a:t>
            </a:r>
            <a:endParaRPr lang="ko-KR" altLang="en-US" sz="1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F33514-B96C-4BF7-B1EF-860025ED7D54}"/>
              </a:ext>
            </a:extLst>
          </p:cNvPr>
          <p:cNvSpPr txBox="1"/>
          <p:nvPr/>
        </p:nvSpPr>
        <p:spPr>
          <a:xfrm>
            <a:off x="6550446" y="1690274"/>
            <a:ext cx="864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AWS</a:t>
            </a:r>
            <a:endParaRPr lang="ko-KR" altLang="en-US" sz="1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B4BA549-B470-44A9-B3EF-EDE7E4F19FC9}"/>
              </a:ext>
            </a:extLst>
          </p:cNvPr>
          <p:cNvCxnSpPr>
            <a:cxnSpLocks/>
          </p:cNvCxnSpPr>
          <p:nvPr/>
        </p:nvCxnSpPr>
        <p:spPr>
          <a:xfrm>
            <a:off x="6457915" y="4029093"/>
            <a:ext cx="12531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A13F136-1961-42B6-9F6F-433B58EEF0C9}"/>
              </a:ext>
            </a:extLst>
          </p:cNvPr>
          <p:cNvSpPr txBox="1"/>
          <p:nvPr/>
        </p:nvSpPr>
        <p:spPr>
          <a:xfrm>
            <a:off x="5111676" y="3742209"/>
            <a:ext cx="4340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YES</a:t>
            </a:r>
            <a:endParaRPr lang="ko-KR" altLang="en-US" sz="1000" b="1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E2540E9-6847-42A7-AA15-E21E06CDD3FD}"/>
              </a:ext>
            </a:extLst>
          </p:cNvPr>
          <p:cNvSpPr/>
          <p:nvPr/>
        </p:nvSpPr>
        <p:spPr>
          <a:xfrm>
            <a:off x="4218811" y="4161711"/>
            <a:ext cx="1718688" cy="14704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E2540E9-6847-42A7-AA15-E21E06CDD3FD}"/>
              </a:ext>
            </a:extLst>
          </p:cNvPr>
          <p:cNvSpPr/>
          <p:nvPr/>
        </p:nvSpPr>
        <p:spPr>
          <a:xfrm>
            <a:off x="8961530" y="1677712"/>
            <a:ext cx="1718688" cy="39009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0F33514-B96C-4BF7-B1EF-860025ED7D54}"/>
              </a:ext>
            </a:extLst>
          </p:cNvPr>
          <p:cNvSpPr txBox="1"/>
          <p:nvPr/>
        </p:nvSpPr>
        <p:spPr>
          <a:xfrm>
            <a:off x="8941995" y="1694623"/>
            <a:ext cx="864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MYSQL</a:t>
            </a:r>
            <a:endParaRPr lang="ko-KR" altLang="en-US" sz="1200" b="1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B4BA549-B470-44A9-B3EF-EDE7E4F19FC9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>
            <a:off x="7433583" y="3451472"/>
            <a:ext cx="4258" cy="30636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A13F136-1961-42B6-9F6F-433B58EEF0C9}"/>
              </a:ext>
            </a:extLst>
          </p:cNvPr>
          <p:cNvSpPr txBox="1"/>
          <p:nvPr/>
        </p:nvSpPr>
        <p:spPr>
          <a:xfrm>
            <a:off x="7393223" y="3481544"/>
            <a:ext cx="434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YES</a:t>
            </a:r>
            <a:endParaRPr lang="ko-KR" altLang="en-US" sz="1000" b="1" dirty="0"/>
          </a:p>
        </p:txBody>
      </p:sp>
      <p:cxnSp>
        <p:nvCxnSpPr>
          <p:cNvPr id="96" name="직선 연결선 95"/>
          <p:cNvCxnSpPr>
            <a:stCxn id="40" idx="3"/>
          </p:cNvCxnSpPr>
          <p:nvPr/>
        </p:nvCxnSpPr>
        <p:spPr>
          <a:xfrm flipV="1">
            <a:off x="8021495" y="3203077"/>
            <a:ext cx="16048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181975" y="2811050"/>
            <a:ext cx="0" cy="411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7836774" y="2820575"/>
            <a:ext cx="3547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B4BA549-B470-44A9-B3EF-EDE7E4F19FC9}"/>
              </a:ext>
            </a:extLst>
          </p:cNvPr>
          <p:cNvCxnSpPr>
            <a:cxnSpLocks/>
          </p:cNvCxnSpPr>
          <p:nvPr/>
        </p:nvCxnSpPr>
        <p:spPr>
          <a:xfrm flipH="1">
            <a:off x="7437841" y="2820575"/>
            <a:ext cx="744134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A13F136-1961-42B6-9F6F-433B58EEF0C9}"/>
              </a:ext>
            </a:extLst>
          </p:cNvPr>
          <p:cNvSpPr txBox="1"/>
          <p:nvPr/>
        </p:nvSpPr>
        <p:spPr>
          <a:xfrm>
            <a:off x="7865672" y="2760705"/>
            <a:ext cx="434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NO</a:t>
            </a:r>
            <a:endParaRPr lang="ko-KR" altLang="en-US" sz="1000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937499" y="5169658"/>
            <a:ext cx="49187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429375" y="4025283"/>
            <a:ext cx="0" cy="116342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417927" y="4029092"/>
            <a:ext cx="76165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8080099" y="4785484"/>
            <a:ext cx="175982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B4BA549-B470-44A9-B3EF-EDE7E4F19FC9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9820875" y="4030720"/>
            <a:ext cx="0" cy="760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V="1">
            <a:off x="5656542" y="3246894"/>
            <a:ext cx="160480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817022" y="3032862"/>
            <a:ext cx="0" cy="23308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B4BA549-B470-44A9-B3EF-EDE7E4F19FC9}"/>
              </a:ext>
            </a:extLst>
          </p:cNvPr>
          <p:cNvCxnSpPr>
            <a:cxnSpLocks/>
          </p:cNvCxnSpPr>
          <p:nvPr/>
        </p:nvCxnSpPr>
        <p:spPr>
          <a:xfrm flipH="1">
            <a:off x="5068052" y="3017549"/>
            <a:ext cx="76839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A13F136-1961-42B6-9F6F-433B58EEF0C9}"/>
              </a:ext>
            </a:extLst>
          </p:cNvPr>
          <p:cNvSpPr txBox="1"/>
          <p:nvPr/>
        </p:nvSpPr>
        <p:spPr>
          <a:xfrm>
            <a:off x="5402416" y="2817969"/>
            <a:ext cx="434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NO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40206005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8A3681A-1DAD-4E51-96BA-6831BB456125}"/>
              </a:ext>
            </a:extLst>
          </p:cNvPr>
          <p:cNvGrpSpPr/>
          <p:nvPr/>
        </p:nvGrpSpPr>
        <p:grpSpPr>
          <a:xfrm>
            <a:off x="162446" y="163285"/>
            <a:ext cx="11867106" cy="6531430"/>
            <a:chOff x="162446" y="163285"/>
            <a:chExt cx="11867106" cy="6531430"/>
          </a:xfrm>
        </p:grpSpPr>
        <p:sp>
          <p:nvSpPr>
            <p:cNvPr id="4" name="직사각형 3"/>
            <p:cNvSpPr/>
            <p:nvPr/>
          </p:nvSpPr>
          <p:spPr>
            <a:xfrm>
              <a:off x="162449" y="163286"/>
              <a:ext cx="11867103" cy="6531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14" name="직각 삼각형 13"/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직각 삼각형 17"/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1061" y="421576"/>
              <a:ext cx="369857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모듈 상세 설계</a:t>
              </a:r>
              <a:endParaRPr lang="ko-KR" altLang="en-US" sz="2400" dirty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364225" y="286355"/>
            <a:ext cx="7574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/>
              </a:rPr>
              <a:t>PART 06</a:t>
            </a:r>
            <a:endParaRPr lang="ko-KR" altLang="en-US" sz="12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조선일보명조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3A509F-5CAC-4E54-90B9-ED6A26555278}"/>
              </a:ext>
            </a:extLst>
          </p:cNvPr>
          <p:cNvSpPr txBox="1"/>
          <p:nvPr/>
        </p:nvSpPr>
        <p:spPr>
          <a:xfrm>
            <a:off x="364225" y="887140"/>
            <a:ext cx="2075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DB </a:t>
            </a:r>
            <a:r>
              <a:rPr lang="ko-KR" altLang="en-US" sz="1500" b="1" dirty="0"/>
              <a:t>데이터 가져오기</a:t>
            </a:r>
            <a:endParaRPr lang="en-US" altLang="ko-KR" sz="1500" b="1" dirty="0"/>
          </a:p>
          <a:p>
            <a:r>
              <a:rPr lang="en-US" altLang="ko-KR" sz="1500" b="1" dirty="0"/>
              <a:t>(</a:t>
            </a:r>
            <a:r>
              <a:rPr lang="ko-KR" altLang="en-US" sz="1500" b="1" dirty="0"/>
              <a:t>최신 버전 정보</a:t>
            </a:r>
            <a:r>
              <a:rPr lang="en-US" altLang="ko-KR" sz="1500" b="1" dirty="0"/>
              <a:t>)</a:t>
            </a:r>
            <a:endParaRPr lang="ko-KR" altLang="en-US" sz="15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2F23B3-20B8-4B08-B74F-33B8F7BA264E}"/>
              </a:ext>
            </a:extLst>
          </p:cNvPr>
          <p:cNvSpPr/>
          <p:nvPr/>
        </p:nvSpPr>
        <p:spPr>
          <a:xfrm>
            <a:off x="6271532" y="1241160"/>
            <a:ext cx="2370479" cy="46380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F33514-B96C-4BF7-B1EF-860025ED7D54}"/>
              </a:ext>
            </a:extLst>
          </p:cNvPr>
          <p:cNvSpPr txBox="1"/>
          <p:nvPr/>
        </p:nvSpPr>
        <p:spPr>
          <a:xfrm>
            <a:off x="6311228" y="1290582"/>
            <a:ext cx="1131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Server(AWS)</a:t>
            </a:r>
            <a:endParaRPr lang="ko-KR" altLang="en-US" sz="12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228215-9B68-42EF-B613-C17E143CF1EE}"/>
              </a:ext>
            </a:extLst>
          </p:cNvPr>
          <p:cNvSpPr/>
          <p:nvPr/>
        </p:nvSpPr>
        <p:spPr>
          <a:xfrm>
            <a:off x="3922638" y="1241159"/>
            <a:ext cx="2348893" cy="46380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0CC660-6E75-4377-AEA5-79BBA0287006}"/>
              </a:ext>
            </a:extLst>
          </p:cNvPr>
          <p:cNvSpPr txBox="1"/>
          <p:nvPr/>
        </p:nvSpPr>
        <p:spPr>
          <a:xfrm>
            <a:off x="3951669" y="1284810"/>
            <a:ext cx="139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Arduino</a:t>
            </a:r>
            <a:endParaRPr lang="ko-KR" altLang="en-US" sz="12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9DE36D-37AC-4786-8427-36DA5B7287A5}"/>
              </a:ext>
            </a:extLst>
          </p:cNvPr>
          <p:cNvSpPr/>
          <p:nvPr/>
        </p:nvSpPr>
        <p:spPr>
          <a:xfrm>
            <a:off x="8633637" y="1241161"/>
            <a:ext cx="2370479" cy="463809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D8AB78-6920-4525-868A-5556BDB6C9F8}"/>
              </a:ext>
            </a:extLst>
          </p:cNvPr>
          <p:cNvSpPr txBox="1"/>
          <p:nvPr/>
        </p:nvSpPr>
        <p:spPr>
          <a:xfrm>
            <a:off x="8681707" y="1292452"/>
            <a:ext cx="864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DataBase</a:t>
            </a:r>
            <a:endParaRPr lang="ko-KR" altLang="en-US" sz="12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992793-55DC-4742-9867-2C257B0EF790}"/>
              </a:ext>
            </a:extLst>
          </p:cNvPr>
          <p:cNvSpPr/>
          <p:nvPr/>
        </p:nvSpPr>
        <p:spPr>
          <a:xfrm>
            <a:off x="6855075" y="1772500"/>
            <a:ext cx="1175825" cy="4967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Get.php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992793-55DC-4742-9867-2C257B0EF790}"/>
              </a:ext>
            </a:extLst>
          </p:cNvPr>
          <p:cNvSpPr/>
          <p:nvPr/>
        </p:nvSpPr>
        <p:spPr>
          <a:xfrm>
            <a:off x="4509168" y="3287395"/>
            <a:ext cx="1175825" cy="4967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보낼 명령 입력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AT+CIPSEND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549A80D-66A8-48BE-A577-C68A677A5A9C}"/>
              </a:ext>
            </a:extLst>
          </p:cNvPr>
          <p:cNvCxnSpPr/>
          <p:nvPr/>
        </p:nvCxnSpPr>
        <p:spPr>
          <a:xfrm flipH="1">
            <a:off x="5097079" y="3785716"/>
            <a:ext cx="1" cy="25764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992793-55DC-4742-9867-2C257B0EF790}"/>
              </a:ext>
            </a:extLst>
          </p:cNvPr>
          <p:cNvSpPr/>
          <p:nvPr/>
        </p:nvSpPr>
        <p:spPr>
          <a:xfrm>
            <a:off x="4509172" y="4044883"/>
            <a:ext cx="1175825" cy="4967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Host </a:t>
            </a:r>
            <a:r>
              <a:rPr lang="ko-KR" altLang="en-US" sz="1000" dirty="0">
                <a:solidFill>
                  <a:schemeClr val="tx1"/>
                </a:solidFill>
              </a:rPr>
              <a:t>주소를 통한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GET /</a:t>
            </a:r>
            <a:r>
              <a:rPr lang="en-US" altLang="ko-KR" sz="1000" dirty="0" err="1">
                <a:solidFill>
                  <a:schemeClr val="tx1"/>
                </a:solidFill>
              </a:rPr>
              <a:t>Get.php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B4BA549-B470-44A9-B3EF-EDE7E4F19FC9}"/>
              </a:ext>
            </a:extLst>
          </p:cNvPr>
          <p:cNvCxnSpPr>
            <a:cxnSpLocks/>
          </p:cNvCxnSpPr>
          <p:nvPr/>
        </p:nvCxnSpPr>
        <p:spPr>
          <a:xfrm flipV="1">
            <a:off x="5956429" y="3628191"/>
            <a:ext cx="626484" cy="24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549A80D-66A8-48BE-A577-C68A677A5A9C}"/>
              </a:ext>
            </a:extLst>
          </p:cNvPr>
          <p:cNvCxnSpPr>
            <a:stCxn id="26" idx="2"/>
            <a:endCxn id="32" idx="0"/>
          </p:cNvCxnSpPr>
          <p:nvPr/>
        </p:nvCxnSpPr>
        <p:spPr>
          <a:xfrm>
            <a:off x="7442988" y="2269289"/>
            <a:ext cx="0" cy="26247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6992793-55DC-4742-9867-2C257B0EF790}"/>
              </a:ext>
            </a:extLst>
          </p:cNvPr>
          <p:cNvSpPr/>
          <p:nvPr/>
        </p:nvSpPr>
        <p:spPr>
          <a:xfrm>
            <a:off x="6855075" y="2531767"/>
            <a:ext cx="1175825" cy="4967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$conn = </a:t>
            </a:r>
            <a:r>
              <a:rPr lang="en-US" altLang="ko-KR" sz="1000" dirty="0" err="1">
                <a:solidFill>
                  <a:schemeClr val="tx1"/>
                </a:solidFill>
              </a:rPr>
              <a:t>mysqli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E2540E9-6847-42A7-AA15-E21E06CDD3FD}"/>
              </a:ext>
            </a:extLst>
          </p:cNvPr>
          <p:cNvSpPr/>
          <p:nvPr/>
        </p:nvSpPr>
        <p:spPr>
          <a:xfrm>
            <a:off x="4237741" y="3124966"/>
            <a:ext cx="1718688" cy="15479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992793-55DC-4742-9867-2C257B0EF790}"/>
              </a:ext>
            </a:extLst>
          </p:cNvPr>
          <p:cNvSpPr/>
          <p:nvPr/>
        </p:nvSpPr>
        <p:spPr>
          <a:xfrm>
            <a:off x="6854344" y="3411122"/>
            <a:ext cx="1175825" cy="4967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0" dirty="0">
                <a:solidFill>
                  <a:schemeClr val="tx1"/>
                </a:solidFill>
              </a:rPr>
              <a:t>$query =</a:t>
            </a:r>
          </a:p>
          <a:p>
            <a:pPr algn="ctr"/>
            <a:r>
              <a:rPr lang="en-US" altLang="ko-KR" sz="780" dirty="0">
                <a:solidFill>
                  <a:schemeClr val="tx1"/>
                </a:solidFill>
              </a:rPr>
              <a:t>SELECT DATE DESC</a:t>
            </a:r>
          </a:p>
          <a:p>
            <a:pPr algn="ctr"/>
            <a:r>
              <a:rPr lang="en-US" altLang="ko-KR" sz="780" dirty="0">
                <a:solidFill>
                  <a:schemeClr val="tx1"/>
                </a:solidFill>
              </a:rPr>
              <a:t>$result =</a:t>
            </a:r>
          </a:p>
          <a:p>
            <a:pPr algn="ctr"/>
            <a:r>
              <a:rPr lang="en-US" altLang="ko-KR" sz="780" dirty="0">
                <a:solidFill>
                  <a:schemeClr val="tx1"/>
                </a:solidFill>
              </a:rPr>
              <a:t>query($conn, $query)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549A80D-66A8-48BE-A577-C68A677A5A9C}"/>
              </a:ext>
            </a:extLst>
          </p:cNvPr>
          <p:cNvCxnSpPr/>
          <p:nvPr/>
        </p:nvCxnSpPr>
        <p:spPr>
          <a:xfrm>
            <a:off x="7445579" y="3927895"/>
            <a:ext cx="0" cy="26247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6992793-55DC-4742-9867-2C257B0EF790}"/>
              </a:ext>
            </a:extLst>
          </p:cNvPr>
          <p:cNvSpPr/>
          <p:nvPr/>
        </p:nvSpPr>
        <p:spPr>
          <a:xfrm>
            <a:off x="6872862" y="4190373"/>
            <a:ext cx="1175825" cy="4967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0" dirty="0">
                <a:solidFill>
                  <a:schemeClr val="tx1"/>
                </a:solidFill>
              </a:rPr>
              <a:t>if($row =</a:t>
            </a:r>
            <a:r>
              <a:rPr lang="en-US" altLang="ko-KR" sz="780" dirty="0" err="1">
                <a:solidFill>
                  <a:schemeClr val="tx1"/>
                </a:solidFill>
              </a:rPr>
              <a:t>fetch_array</a:t>
            </a:r>
            <a:endParaRPr lang="en-US" altLang="ko-KR" sz="780" dirty="0">
              <a:solidFill>
                <a:schemeClr val="tx1"/>
              </a:solidFill>
            </a:endParaRPr>
          </a:p>
          <a:p>
            <a:pPr algn="ctr"/>
            <a:r>
              <a:rPr lang="en-US" altLang="ko-KR" sz="780" dirty="0">
                <a:solidFill>
                  <a:schemeClr val="tx1"/>
                </a:solidFill>
              </a:rPr>
              <a:t>($result))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200CEE-A498-4F53-BC25-9B7F6F43D983}"/>
              </a:ext>
            </a:extLst>
          </p:cNvPr>
          <p:cNvSpPr txBox="1"/>
          <p:nvPr/>
        </p:nvSpPr>
        <p:spPr>
          <a:xfrm>
            <a:off x="9021003" y="3282748"/>
            <a:ext cx="17593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/>
              <a:t>Upload IDX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Upload Title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Upload Content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Upload File Name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Upload File Size</a:t>
            </a:r>
          </a:p>
        </p:txBody>
      </p:sp>
      <p:sp>
        <p:nvSpPr>
          <p:cNvPr id="39" name="사각형: 잘린 한쪽 모서리 217">
            <a:extLst>
              <a:ext uri="{FF2B5EF4-FFF2-40B4-BE49-F238E27FC236}">
                <a16:creationId xmlns:a16="http://schemas.microsoft.com/office/drawing/2014/main" id="{0237A377-B563-42C0-BC01-FA2ABC650A6D}"/>
              </a:ext>
            </a:extLst>
          </p:cNvPr>
          <p:cNvSpPr/>
          <p:nvPr/>
        </p:nvSpPr>
        <p:spPr>
          <a:xfrm>
            <a:off x="9050151" y="3052736"/>
            <a:ext cx="1573876" cy="1064574"/>
          </a:xfrm>
          <a:prstGeom prst="snip1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8F4427-E4BE-4DBE-8A59-86130A4B3DF0}"/>
              </a:ext>
            </a:extLst>
          </p:cNvPr>
          <p:cNvSpPr txBox="1"/>
          <p:nvPr/>
        </p:nvSpPr>
        <p:spPr>
          <a:xfrm>
            <a:off x="8980460" y="3029143"/>
            <a:ext cx="1503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Upload</a:t>
            </a:r>
            <a:endParaRPr lang="ko-KR" altLang="en-US" sz="1100" b="1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549A80D-66A8-48BE-A577-C68A677A5A9C}"/>
              </a:ext>
            </a:extLst>
          </p:cNvPr>
          <p:cNvCxnSpPr/>
          <p:nvPr/>
        </p:nvCxnSpPr>
        <p:spPr>
          <a:xfrm>
            <a:off x="7460347" y="4701676"/>
            <a:ext cx="0" cy="26247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992793-55DC-4742-9867-2C257B0EF790}"/>
              </a:ext>
            </a:extLst>
          </p:cNvPr>
          <p:cNvSpPr/>
          <p:nvPr/>
        </p:nvSpPr>
        <p:spPr>
          <a:xfrm>
            <a:off x="6887318" y="4984253"/>
            <a:ext cx="1175825" cy="4967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echo $row[DATE]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6992793-55DC-4742-9867-2C257B0EF790}"/>
              </a:ext>
            </a:extLst>
          </p:cNvPr>
          <p:cNvSpPr/>
          <p:nvPr/>
        </p:nvSpPr>
        <p:spPr>
          <a:xfrm>
            <a:off x="4509172" y="4931503"/>
            <a:ext cx="1175825" cy="4967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B4BA549-B470-44A9-B3EF-EDE7E4F19FC9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8065465" y="3628191"/>
            <a:ext cx="89606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092161" y="1715174"/>
            <a:ext cx="0" cy="4525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E2540E9-6847-42A7-AA15-E21E06CDD3FD}"/>
              </a:ext>
            </a:extLst>
          </p:cNvPr>
          <p:cNvSpPr/>
          <p:nvPr/>
        </p:nvSpPr>
        <p:spPr>
          <a:xfrm>
            <a:off x="6582913" y="1658662"/>
            <a:ext cx="1718688" cy="39395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B4BA549-B470-44A9-B3EF-EDE7E4F19FC9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097084" y="2658448"/>
            <a:ext cx="1" cy="43828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4807554" y="1412110"/>
            <a:ext cx="569213" cy="56921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00A5D4-91CB-4C89-924C-D94D660B3DD5}"/>
              </a:ext>
            </a:extLst>
          </p:cNvPr>
          <p:cNvSpPr txBox="1"/>
          <p:nvPr/>
        </p:nvSpPr>
        <p:spPr>
          <a:xfrm>
            <a:off x="4778526" y="1570553"/>
            <a:ext cx="637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Start</a:t>
            </a:r>
            <a:endParaRPr lang="ko-KR" altLang="en-US" sz="10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992793-55DC-4742-9867-2C257B0EF790}"/>
              </a:ext>
            </a:extLst>
          </p:cNvPr>
          <p:cNvSpPr/>
          <p:nvPr/>
        </p:nvSpPr>
        <p:spPr>
          <a:xfrm>
            <a:off x="4509171" y="2161659"/>
            <a:ext cx="1175825" cy="4967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서버 접근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AT+CIPSTART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E2540E9-6847-42A7-AA15-E21E06CDD3FD}"/>
              </a:ext>
            </a:extLst>
          </p:cNvPr>
          <p:cNvSpPr/>
          <p:nvPr/>
        </p:nvSpPr>
        <p:spPr>
          <a:xfrm>
            <a:off x="8961530" y="1677712"/>
            <a:ext cx="1718688" cy="39009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F33514-B96C-4BF7-B1EF-860025ED7D54}"/>
              </a:ext>
            </a:extLst>
          </p:cNvPr>
          <p:cNvSpPr txBox="1"/>
          <p:nvPr/>
        </p:nvSpPr>
        <p:spPr>
          <a:xfrm>
            <a:off x="8941995" y="1694623"/>
            <a:ext cx="864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MYSQL</a:t>
            </a:r>
            <a:endParaRPr lang="ko-KR" altLang="en-US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13F136-1961-42B6-9F6F-433B58EEF0C9}"/>
              </a:ext>
            </a:extLst>
          </p:cNvPr>
          <p:cNvSpPr txBox="1"/>
          <p:nvPr/>
        </p:nvSpPr>
        <p:spPr>
          <a:xfrm>
            <a:off x="7372088" y="3096728"/>
            <a:ext cx="4340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YES</a:t>
            </a:r>
            <a:endParaRPr lang="ko-KR" altLang="en-US" sz="1000" b="1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B4BA549-B470-44A9-B3EF-EDE7E4F19FC9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7442257" y="3028556"/>
            <a:ext cx="731" cy="38256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8032631" y="2771738"/>
            <a:ext cx="16048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8193111" y="2379711"/>
            <a:ext cx="0" cy="411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B4BA549-B470-44A9-B3EF-EDE7E4F19FC9}"/>
              </a:ext>
            </a:extLst>
          </p:cNvPr>
          <p:cNvCxnSpPr>
            <a:cxnSpLocks/>
          </p:cNvCxnSpPr>
          <p:nvPr/>
        </p:nvCxnSpPr>
        <p:spPr>
          <a:xfrm flipH="1">
            <a:off x="7448977" y="2389236"/>
            <a:ext cx="744134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A13F136-1961-42B6-9F6F-433B58EEF0C9}"/>
              </a:ext>
            </a:extLst>
          </p:cNvPr>
          <p:cNvSpPr txBox="1"/>
          <p:nvPr/>
        </p:nvSpPr>
        <p:spPr>
          <a:xfrm>
            <a:off x="7857758" y="2338891"/>
            <a:ext cx="434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NO</a:t>
            </a:r>
            <a:endParaRPr lang="ko-KR" altLang="en-US" sz="1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13F136-1961-42B6-9F6F-433B58EEF0C9}"/>
              </a:ext>
            </a:extLst>
          </p:cNvPr>
          <p:cNvSpPr txBox="1"/>
          <p:nvPr/>
        </p:nvSpPr>
        <p:spPr>
          <a:xfrm>
            <a:off x="5121654" y="2744513"/>
            <a:ext cx="4409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YES</a:t>
            </a:r>
            <a:endParaRPr lang="ko-KR" altLang="en-US" sz="1000" b="1" dirty="0"/>
          </a:p>
        </p:txBody>
      </p:sp>
      <p:cxnSp>
        <p:nvCxnSpPr>
          <p:cNvPr id="56" name="직선 연결선 55"/>
          <p:cNvCxnSpPr/>
          <p:nvPr/>
        </p:nvCxnSpPr>
        <p:spPr>
          <a:xfrm flipV="1">
            <a:off x="5710144" y="2324043"/>
            <a:ext cx="160480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870624" y="2100486"/>
            <a:ext cx="0" cy="23308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B4BA549-B470-44A9-B3EF-EDE7E4F19FC9}"/>
              </a:ext>
            </a:extLst>
          </p:cNvPr>
          <p:cNvCxnSpPr>
            <a:cxnSpLocks/>
          </p:cNvCxnSpPr>
          <p:nvPr/>
        </p:nvCxnSpPr>
        <p:spPr>
          <a:xfrm flipH="1">
            <a:off x="5112129" y="2085173"/>
            <a:ext cx="76839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A13F136-1961-42B6-9F6F-433B58EEF0C9}"/>
              </a:ext>
            </a:extLst>
          </p:cNvPr>
          <p:cNvSpPr txBox="1"/>
          <p:nvPr/>
        </p:nvSpPr>
        <p:spPr>
          <a:xfrm>
            <a:off x="5456018" y="1885593"/>
            <a:ext cx="434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NO</a:t>
            </a:r>
            <a:endParaRPr lang="ko-KR" altLang="en-US" sz="1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13F136-1961-42B6-9F6F-433B58EEF0C9}"/>
              </a:ext>
            </a:extLst>
          </p:cNvPr>
          <p:cNvSpPr txBox="1"/>
          <p:nvPr/>
        </p:nvSpPr>
        <p:spPr>
          <a:xfrm>
            <a:off x="6051059" y="3281906"/>
            <a:ext cx="440946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요청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B4BA549-B470-44A9-B3EF-EDE7E4F19FC9}"/>
              </a:ext>
            </a:extLst>
          </p:cNvPr>
          <p:cNvCxnSpPr>
            <a:cxnSpLocks/>
          </p:cNvCxnSpPr>
          <p:nvPr/>
        </p:nvCxnSpPr>
        <p:spPr>
          <a:xfrm flipH="1">
            <a:off x="5690775" y="5170853"/>
            <a:ext cx="121332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88192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8A3681A-1DAD-4E51-96BA-6831BB456125}"/>
              </a:ext>
            </a:extLst>
          </p:cNvPr>
          <p:cNvGrpSpPr/>
          <p:nvPr/>
        </p:nvGrpSpPr>
        <p:grpSpPr>
          <a:xfrm>
            <a:off x="162446" y="163285"/>
            <a:ext cx="11867106" cy="6531430"/>
            <a:chOff x="162446" y="163285"/>
            <a:chExt cx="11867106" cy="6531430"/>
          </a:xfrm>
        </p:grpSpPr>
        <p:sp>
          <p:nvSpPr>
            <p:cNvPr id="4" name="직사각형 3"/>
            <p:cNvSpPr/>
            <p:nvPr/>
          </p:nvSpPr>
          <p:spPr>
            <a:xfrm>
              <a:off x="162449" y="163286"/>
              <a:ext cx="11867103" cy="6531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14" name="직각 삼각형 13"/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직각 삼각형 17"/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1061" y="421576"/>
              <a:ext cx="369857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모듈 상세 설계</a:t>
              </a:r>
              <a:endParaRPr lang="ko-KR" altLang="en-US" sz="2400" dirty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364225" y="286355"/>
            <a:ext cx="7574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/>
              </a:rPr>
              <a:t>PART 06</a:t>
            </a:r>
            <a:endParaRPr lang="ko-KR" altLang="en-US" sz="12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조선일보명조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3A509F-5CAC-4E54-90B9-ED6A26555278}"/>
              </a:ext>
            </a:extLst>
          </p:cNvPr>
          <p:cNvSpPr txBox="1"/>
          <p:nvPr/>
        </p:nvSpPr>
        <p:spPr>
          <a:xfrm>
            <a:off x="364225" y="883248"/>
            <a:ext cx="1250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Web </a:t>
            </a:r>
            <a:r>
              <a:rPr lang="ko-KR" altLang="en-US" sz="1500" b="1" dirty="0"/>
              <a:t>설계도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92F23B3-20B8-4B08-B74F-33B8F7BA264E}"/>
              </a:ext>
            </a:extLst>
          </p:cNvPr>
          <p:cNvSpPr/>
          <p:nvPr/>
        </p:nvSpPr>
        <p:spPr>
          <a:xfrm>
            <a:off x="6318887" y="510235"/>
            <a:ext cx="2370479" cy="58543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F33514-B96C-4BF7-B1EF-860025ED7D54}"/>
              </a:ext>
            </a:extLst>
          </p:cNvPr>
          <p:cNvSpPr txBox="1"/>
          <p:nvPr/>
        </p:nvSpPr>
        <p:spPr>
          <a:xfrm>
            <a:off x="6358583" y="559657"/>
            <a:ext cx="864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Web</a:t>
            </a:r>
            <a:endParaRPr lang="ko-KR" altLang="en-US" sz="1200" b="1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0219861-F7FA-427F-AEEF-BC99D827FDBD}"/>
              </a:ext>
            </a:extLst>
          </p:cNvPr>
          <p:cNvGrpSpPr/>
          <p:nvPr/>
        </p:nvGrpSpPr>
        <p:grpSpPr>
          <a:xfrm>
            <a:off x="6469889" y="1006681"/>
            <a:ext cx="2088859" cy="5192786"/>
            <a:chOff x="1288406" y="1868648"/>
            <a:chExt cx="2785146" cy="143873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E2540E9-6847-42A7-AA15-E21E06CDD3FD}"/>
                </a:ext>
              </a:extLst>
            </p:cNvPr>
            <p:cNvSpPr/>
            <p:nvPr/>
          </p:nvSpPr>
          <p:spPr>
            <a:xfrm>
              <a:off x="1288407" y="1868648"/>
              <a:ext cx="2785145" cy="143873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9E495D8-AD9C-45A5-938E-6E7AF01B8FF9}"/>
                </a:ext>
              </a:extLst>
            </p:cNvPr>
            <p:cNvSpPr txBox="1"/>
            <p:nvPr/>
          </p:nvSpPr>
          <p:spPr>
            <a:xfrm>
              <a:off x="1288406" y="1881858"/>
              <a:ext cx="2785145" cy="70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Spring Security</a:t>
              </a:r>
              <a:endParaRPr lang="ko-KR" altLang="en-US" sz="1000" b="1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0E0C024-7938-41FF-8102-756B42D66566}"/>
              </a:ext>
            </a:extLst>
          </p:cNvPr>
          <p:cNvGrpSpPr/>
          <p:nvPr/>
        </p:nvGrpSpPr>
        <p:grpSpPr>
          <a:xfrm>
            <a:off x="6814911" y="2806584"/>
            <a:ext cx="1436921" cy="655033"/>
            <a:chOff x="7462654" y="3436571"/>
            <a:chExt cx="1570988" cy="964674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452B21C-194D-4F7B-A767-91DBD55E8D1F}"/>
                </a:ext>
              </a:extLst>
            </p:cNvPr>
            <p:cNvSpPr/>
            <p:nvPr/>
          </p:nvSpPr>
          <p:spPr>
            <a:xfrm>
              <a:off x="7487969" y="3442351"/>
              <a:ext cx="1545673" cy="95889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5B13B70-F362-49BE-B843-E3A45FF17503}"/>
                </a:ext>
              </a:extLst>
            </p:cNvPr>
            <p:cNvSpPr txBox="1"/>
            <p:nvPr/>
          </p:nvSpPr>
          <p:spPr>
            <a:xfrm>
              <a:off x="7462654" y="3436571"/>
              <a:ext cx="1138648" cy="362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User Login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06A2A78-566D-4DB0-97A3-17959E27D7E3}"/>
              </a:ext>
            </a:extLst>
          </p:cNvPr>
          <p:cNvGrpSpPr/>
          <p:nvPr/>
        </p:nvGrpSpPr>
        <p:grpSpPr>
          <a:xfrm>
            <a:off x="6815189" y="1372746"/>
            <a:ext cx="1436921" cy="717641"/>
            <a:chOff x="7462654" y="3436571"/>
            <a:chExt cx="1570988" cy="96467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6597388F-673F-4977-8772-9397F5D87983}"/>
                </a:ext>
              </a:extLst>
            </p:cNvPr>
            <p:cNvSpPr/>
            <p:nvPr/>
          </p:nvSpPr>
          <p:spPr>
            <a:xfrm>
              <a:off x="7487969" y="3442351"/>
              <a:ext cx="1545673" cy="95889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04A785F-6EE5-4B7C-94C3-B159D28E1FF9}"/>
                </a:ext>
              </a:extLst>
            </p:cNvPr>
            <p:cNvSpPr txBox="1"/>
            <p:nvPr/>
          </p:nvSpPr>
          <p:spPr>
            <a:xfrm>
              <a:off x="7462654" y="3436571"/>
              <a:ext cx="1497040" cy="330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User Register</a:t>
              </a:r>
              <a:endParaRPr lang="ko-KR" altLang="en-US" sz="1000" b="1" dirty="0"/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6228215-9B68-42EF-B613-C17E143CF1EE}"/>
              </a:ext>
            </a:extLst>
          </p:cNvPr>
          <p:cNvSpPr/>
          <p:nvPr/>
        </p:nvSpPr>
        <p:spPr>
          <a:xfrm>
            <a:off x="3969993" y="510234"/>
            <a:ext cx="2348893" cy="58543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60CC660-6E75-4377-AEA5-79BBA0287006}"/>
              </a:ext>
            </a:extLst>
          </p:cNvPr>
          <p:cNvSpPr txBox="1"/>
          <p:nvPr/>
        </p:nvSpPr>
        <p:spPr>
          <a:xfrm>
            <a:off x="3969996" y="510343"/>
            <a:ext cx="139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Client</a:t>
            </a:r>
            <a:endParaRPr lang="ko-KR" altLang="en-US" sz="1200" b="1" dirty="0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A8CA95D0-42D4-4FCE-8597-B583B9ACB328}"/>
              </a:ext>
            </a:extLst>
          </p:cNvPr>
          <p:cNvGrpSpPr/>
          <p:nvPr/>
        </p:nvGrpSpPr>
        <p:grpSpPr>
          <a:xfrm>
            <a:off x="6837339" y="3926292"/>
            <a:ext cx="1414134" cy="763913"/>
            <a:chOff x="8008482" y="1470215"/>
            <a:chExt cx="1414134" cy="763913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A761C771-3BD6-4CC6-9406-0E00F98674C2}"/>
                </a:ext>
              </a:extLst>
            </p:cNvPr>
            <p:cNvGrpSpPr/>
            <p:nvPr/>
          </p:nvGrpSpPr>
          <p:grpSpPr>
            <a:xfrm>
              <a:off x="8008482" y="1470215"/>
              <a:ext cx="1414134" cy="763913"/>
              <a:chOff x="2220984" y="3369825"/>
              <a:chExt cx="1545673" cy="958894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B33F502E-A4F5-4F3D-AB7A-7272F7928F66}"/>
                  </a:ext>
                </a:extLst>
              </p:cNvPr>
              <p:cNvSpPr/>
              <p:nvPr/>
            </p:nvSpPr>
            <p:spPr>
              <a:xfrm>
                <a:off x="2220984" y="3369825"/>
                <a:ext cx="1545673" cy="95889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2E216DD-3294-4BA9-93D3-B294819E4482}"/>
                  </a:ext>
                </a:extLst>
              </p:cNvPr>
              <p:cNvSpPr txBox="1"/>
              <p:nvPr/>
            </p:nvSpPr>
            <p:spPr>
              <a:xfrm>
                <a:off x="2220984" y="3369825"/>
                <a:ext cx="1545673" cy="502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/>
                  <a:t>Memory Chart Page</a:t>
                </a:r>
                <a:endParaRPr lang="ko-KR" altLang="en-US" sz="1000" b="1" dirty="0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A0FFA41-FF61-4972-A09F-1604D33D292E}"/>
                </a:ext>
              </a:extLst>
            </p:cNvPr>
            <p:cNvSpPr txBox="1"/>
            <p:nvPr/>
          </p:nvSpPr>
          <p:spPr>
            <a:xfrm>
              <a:off x="8028975" y="1729649"/>
              <a:ext cx="12554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altLang="ko-KR" sz="1000" dirty="0"/>
                <a:t>Memory Chart</a:t>
              </a:r>
            </a:p>
            <a:p>
              <a:pPr marL="228600" indent="-228600">
                <a:buAutoNum type="arabicPeriod"/>
              </a:pPr>
              <a:r>
                <a:rPr lang="en-US" altLang="ko-KR" sz="1000" dirty="0"/>
                <a:t>9x9 Chart</a:t>
              </a:r>
              <a:endParaRPr lang="ko-KR" altLang="en-US" sz="1000" dirty="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26D0181-F23A-4123-98D8-69D24F8C7E72}"/>
              </a:ext>
            </a:extLst>
          </p:cNvPr>
          <p:cNvGrpSpPr/>
          <p:nvPr/>
        </p:nvGrpSpPr>
        <p:grpSpPr>
          <a:xfrm>
            <a:off x="6817556" y="5112130"/>
            <a:ext cx="1436922" cy="768520"/>
            <a:chOff x="7985696" y="2668942"/>
            <a:chExt cx="1436922" cy="768520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1A0E54F-1D50-4E10-9B57-F88D33198159}"/>
                </a:ext>
              </a:extLst>
            </p:cNvPr>
            <p:cNvGrpSpPr/>
            <p:nvPr/>
          </p:nvGrpSpPr>
          <p:grpSpPr>
            <a:xfrm>
              <a:off x="7985696" y="2668942"/>
              <a:ext cx="1436922" cy="768520"/>
              <a:chOff x="7462654" y="3436571"/>
              <a:chExt cx="1570989" cy="964675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CF6161A8-986E-4A81-A423-9FBE285B4718}"/>
                  </a:ext>
                </a:extLst>
              </p:cNvPr>
              <p:cNvSpPr/>
              <p:nvPr/>
            </p:nvSpPr>
            <p:spPr>
              <a:xfrm>
                <a:off x="7487970" y="3442352"/>
                <a:ext cx="1545673" cy="95889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8E72253-0FF7-4146-AC25-DB19F905F3B1}"/>
                  </a:ext>
                </a:extLst>
              </p:cNvPr>
              <p:cNvSpPr txBox="1"/>
              <p:nvPr/>
            </p:nvSpPr>
            <p:spPr>
              <a:xfrm>
                <a:off x="7462654" y="3436571"/>
                <a:ext cx="1138648" cy="309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/>
                  <a:t>Upload Page</a:t>
                </a:r>
                <a:endParaRPr lang="ko-KR" altLang="en-US" sz="1000" b="1" dirty="0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3A615D8-362D-4A84-BDF8-BE2992A98888}"/>
                </a:ext>
              </a:extLst>
            </p:cNvPr>
            <p:cNvSpPr txBox="1"/>
            <p:nvPr/>
          </p:nvSpPr>
          <p:spPr>
            <a:xfrm>
              <a:off x="8028975" y="2928375"/>
              <a:ext cx="13260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altLang="ko-KR" sz="1000" dirty="0"/>
                <a:t>Memory Game</a:t>
              </a:r>
            </a:p>
            <a:p>
              <a:pPr marL="228600" indent="-228600">
                <a:buAutoNum type="arabicPeriod"/>
              </a:pPr>
              <a:r>
                <a:rPr lang="en-US" altLang="ko-KR" sz="1000" dirty="0"/>
                <a:t>9x9 Game</a:t>
              </a:r>
              <a:endParaRPr lang="ko-KR" altLang="en-US" sz="10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9C980DB-98AF-43A0-8F2D-FC18AC8D537D}"/>
              </a:ext>
            </a:extLst>
          </p:cNvPr>
          <p:cNvGrpSpPr/>
          <p:nvPr/>
        </p:nvGrpSpPr>
        <p:grpSpPr>
          <a:xfrm>
            <a:off x="8689365" y="510234"/>
            <a:ext cx="2370479" cy="5854310"/>
            <a:chOff x="5171225" y="501199"/>
            <a:chExt cx="2370479" cy="5854310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CEEE3F0-868F-4428-9BDB-A56EF5103039}"/>
                </a:ext>
              </a:extLst>
            </p:cNvPr>
            <p:cNvSpPr/>
            <p:nvPr/>
          </p:nvSpPr>
          <p:spPr>
            <a:xfrm>
              <a:off x="5171226" y="501199"/>
              <a:ext cx="2370478" cy="585431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B3DB5D7-4882-4089-A9C7-6243E389F79B}"/>
                </a:ext>
              </a:extLst>
            </p:cNvPr>
            <p:cNvSpPr txBox="1"/>
            <p:nvPr/>
          </p:nvSpPr>
          <p:spPr>
            <a:xfrm>
              <a:off x="5171225" y="550620"/>
              <a:ext cx="13960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DB</a:t>
              </a:r>
              <a:endParaRPr lang="ko-KR" altLang="en-US" sz="1200" b="1" dirty="0"/>
            </a:p>
          </p:txBody>
        </p:sp>
        <p:sp>
          <p:nvSpPr>
            <p:cNvPr id="110" name="사각형: 잘린 한쪽 모서리 92">
              <a:extLst>
                <a:ext uri="{FF2B5EF4-FFF2-40B4-BE49-F238E27FC236}">
                  <a16:creationId xmlns:a16="http://schemas.microsoft.com/office/drawing/2014/main" id="{3D3026E8-865D-4720-A86E-AF97D5AADC17}"/>
                </a:ext>
              </a:extLst>
            </p:cNvPr>
            <p:cNvSpPr/>
            <p:nvPr/>
          </p:nvSpPr>
          <p:spPr>
            <a:xfrm>
              <a:off x="5589762" y="905637"/>
              <a:ext cx="1794664" cy="1638312"/>
            </a:xfrm>
            <a:prstGeom prst="snip1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5BC6691-51EC-4233-8F03-D8D9D1FF6742}"/>
                </a:ext>
              </a:extLst>
            </p:cNvPr>
            <p:cNvSpPr txBox="1"/>
            <p:nvPr/>
          </p:nvSpPr>
          <p:spPr>
            <a:xfrm>
              <a:off x="5565604" y="904991"/>
              <a:ext cx="15918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User</a:t>
              </a:r>
              <a:endParaRPr lang="ko-KR" altLang="en-US" sz="1100" b="1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DFD961E-4079-4E6D-B47A-35A8737FF4F2}"/>
                </a:ext>
              </a:extLst>
            </p:cNvPr>
            <p:cNvSpPr txBox="1"/>
            <p:nvPr/>
          </p:nvSpPr>
          <p:spPr>
            <a:xfrm>
              <a:off x="5600435" y="1119289"/>
              <a:ext cx="175930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altLang="ko-KR" sz="1000" dirty="0"/>
                <a:t>User IDX</a:t>
              </a:r>
            </a:p>
            <a:p>
              <a:pPr marL="228600" indent="-228600">
                <a:buAutoNum type="arabicPeriod"/>
              </a:pPr>
              <a:r>
                <a:rPr lang="en-US" altLang="ko-KR" sz="1000" dirty="0"/>
                <a:t>User ID</a:t>
              </a:r>
            </a:p>
            <a:p>
              <a:pPr marL="228600" indent="-228600">
                <a:buAutoNum type="arabicPeriod"/>
              </a:pPr>
              <a:r>
                <a:rPr lang="en-US" altLang="ko-KR" sz="1000" dirty="0"/>
                <a:t>User Password</a:t>
              </a:r>
            </a:p>
            <a:p>
              <a:pPr marL="228600" indent="-228600">
                <a:buAutoNum type="arabicPeriod"/>
              </a:pPr>
              <a:r>
                <a:rPr lang="en-US" altLang="ko-KR" sz="1000" dirty="0"/>
                <a:t>User Name</a:t>
              </a:r>
            </a:p>
            <a:p>
              <a:pPr marL="228600" indent="-228600">
                <a:buAutoNum type="arabicPeriod"/>
              </a:pPr>
              <a:r>
                <a:rPr lang="en-US" altLang="ko-KR" sz="1000" dirty="0"/>
                <a:t>User Age</a:t>
              </a:r>
            </a:p>
            <a:p>
              <a:pPr marL="228600" indent="-228600">
                <a:buAutoNum type="arabicPeriod"/>
              </a:pPr>
              <a:r>
                <a:rPr lang="en-US" altLang="ko-KR" sz="1000" dirty="0"/>
                <a:t>User Sex</a:t>
              </a:r>
            </a:p>
            <a:p>
              <a:pPr marL="228600" indent="-228600">
                <a:buAutoNum type="arabicPeriod"/>
              </a:pPr>
              <a:r>
                <a:rPr lang="en-US" altLang="ko-KR" sz="1000" dirty="0"/>
                <a:t>User Register Date</a:t>
              </a:r>
            </a:p>
            <a:p>
              <a:pPr marL="228600" indent="-228600">
                <a:buAutoNum type="arabicPeriod"/>
              </a:pPr>
              <a:r>
                <a:rPr lang="en-US" altLang="ko-KR" sz="1000" dirty="0"/>
                <a:t>User Authority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44146339-DB81-4317-985B-C52ED435E3D6}"/>
              </a:ext>
            </a:extLst>
          </p:cNvPr>
          <p:cNvSpPr txBox="1"/>
          <p:nvPr/>
        </p:nvSpPr>
        <p:spPr>
          <a:xfrm>
            <a:off x="6857832" y="3060985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/>
              <a:t>ID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PW</a:t>
            </a:r>
            <a:endParaRPr lang="ko-KR" altLang="en-US" sz="1000" dirty="0"/>
          </a:p>
        </p:txBody>
      </p:sp>
      <p:sp>
        <p:nvSpPr>
          <p:cNvPr id="114" name="순서도: 연결자 113">
            <a:extLst>
              <a:ext uri="{FF2B5EF4-FFF2-40B4-BE49-F238E27FC236}">
                <a16:creationId xmlns:a16="http://schemas.microsoft.com/office/drawing/2014/main" id="{B5612B01-12FA-43AC-AEE7-25F4D5ED3C11}"/>
              </a:ext>
            </a:extLst>
          </p:cNvPr>
          <p:cNvSpPr/>
          <p:nvPr/>
        </p:nvSpPr>
        <p:spPr>
          <a:xfrm>
            <a:off x="4566874" y="960050"/>
            <a:ext cx="555911" cy="514465"/>
          </a:xfrm>
          <a:prstGeom prst="flowChartConnec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00A5D4-91CB-4C89-924C-D94D660B3DD5}"/>
              </a:ext>
            </a:extLst>
          </p:cNvPr>
          <p:cNvSpPr txBox="1"/>
          <p:nvPr/>
        </p:nvSpPr>
        <p:spPr>
          <a:xfrm>
            <a:off x="4526277" y="1094171"/>
            <a:ext cx="637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사용자</a:t>
            </a:r>
          </a:p>
        </p:txBody>
      </p:sp>
      <p:cxnSp>
        <p:nvCxnSpPr>
          <p:cNvPr id="116" name="연결선: 꺾임 102">
            <a:extLst>
              <a:ext uri="{FF2B5EF4-FFF2-40B4-BE49-F238E27FC236}">
                <a16:creationId xmlns:a16="http://schemas.microsoft.com/office/drawing/2014/main" id="{700F7141-8811-4DC9-A84E-DBEBD9DAB767}"/>
              </a:ext>
            </a:extLst>
          </p:cNvPr>
          <p:cNvCxnSpPr>
            <a:cxnSpLocks/>
            <a:stCxn id="130" idx="2"/>
            <a:endCxn id="100" idx="1"/>
          </p:cNvCxnSpPr>
          <p:nvPr/>
        </p:nvCxnSpPr>
        <p:spPr>
          <a:xfrm rot="16200000" flipH="1">
            <a:off x="5609788" y="3080697"/>
            <a:ext cx="463487" cy="1991616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04">
            <a:extLst>
              <a:ext uri="{FF2B5EF4-FFF2-40B4-BE49-F238E27FC236}">
                <a16:creationId xmlns:a16="http://schemas.microsoft.com/office/drawing/2014/main" id="{69156F5C-81D3-4A32-B257-E0EED148A31F}"/>
              </a:ext>
            </a:extLst>
          </p:cNvPr>
          <p:cNvCxnSpPr>
            <a:cxnSpLocks/>
            <a:stCxn id="130" idx="2"/>
            <a:endCxn id="105" idx="1"/>
          </p:cNvCxnSpPr>
          <p:nvPr/>
        </p:nvCxnSpPr>
        <p:spPr>
          <a:xfrm rot="16200000" flipH="1">
            <a:off x="5016252" y="3674232"/>
            <a:ext cx="1653931" cy="1994989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07">
            <a:extLst>
              <a:ext uri="{FF2B5EF4-FFF2-40B4-BE49-F238E27FC236}">
                <a16:creationId xmlns:a16="http://schemas.microsoft.com/office/drawing/2014/main" id="{C79CA29A-1443-4B12-AF62-6896652AB3FC}"/>
              </a:ext>
            </a:extLst>
          </p:cNvPr>
          <p:cNvCxnSpPr>
            <a:cxnSpLocks/>
            <a:stCxn id="124" idx="2"/>
            <a:endCxn id="90" idx="1"/>
          </p:cNvCxnSpPr>
          <p:nvPr/>
        </p:nvCxnSpPr>
        <p:spPr>
          <a:xfrm rot="16200000" flipH="1">
            <a:off x="5528712" y="1826709"/>
            <a:ext cx="620786" cy="1997922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08">
            <a:extLst>
              <a:ext uri="{FF2B5EF4-FFF2-40B4-BE49-F238E27FC236}">
                <a16:creationId xmlns:a16="http://schemas.microsoft.com/office/drawing/2014/main" id="{B286FD1A-9DC2-4CF1-ABA7-7817C823079A}"/>
              </a:ext>
            </a:extLst>
          </p:cNvPr>
          <p:cNvCxnSpPr>
            <a:cxnSpLocks/>
            <a:stCxn id="124" idx="3"/>
            <a:endCxn id="93" idx="1"/>
          </p:cNvCxnSpPr>
          <p:nvPr/>
        </p:nvCxnSpPr>
        <p:spPr>
          <a:xfrm flipV="1">
            <a:off x="5321026" y="1733717"/>
            <a:ext cx="1517318" cy="63048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9B4BA549-B470-44A9-B3EF-EDE7E4F19FC9}"/>
              </a:ext>
            </a:extLst>
          </p:cNvPr>
          <p:cNvCxnSpPr>
            <a:cxnSpLocks/>
            <a:stCxn id="93" idx="3"/>
            <a:endCxn id="110" idx="2"/>
          </p:cNvCxnSpPr>
          <p:nvPr/>
        </p:nvCxnSpPr>
        <p:spPr>
          <a:xfrm>
            <a:off x="8252110" y="1733717"/>
            <a:ext cx="855792" cy="11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28EAD871-848A-422F-ABAF-A96DEC1DAF68}"/>
              </a:ext>
            </a:extLst>
          </p:cNvPr>
          <p:cNvCxnSpPr>
            <a:cxnSpLocks/>
            <a:stCxn id="137" idx="0"/>
            <a:endCxn id="93" idx="2"/>
          </p:cNvCxnSpPr>
          <p:nvPr/>
        </p:nvCxnSpPr>
        <p:spPr>
          <a:xfrm flipH="1" flipV="1">
            <a:off x="7545227" y="2090387"/>
            <a:ext cx="2464" cy="22603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6EB6E80D-CD5F-486F-B305-2D2C16B2551A}"/>
              </a:ext>
            </a:extLst>
          </p:cNvPr>
          <p:cNvGrpSpPr/>
          <p:nvPr/>
        </p:nvGrpSpPr>
        <p:grpSpPr>
          <a:xfrm>
            <a:off x="4317367" y="2213121"/>
            <a:ext cx="1022277" cy="302156"/>
            <a:chOff x="3338694" y="2625386"/>
            <a:chExt cx="608213" cy="302156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3F01970-1885-43A4-BB69-ED253E145079}"/>
                </a:ext>
              </a:extLst>
            </p:cNvPr>
            <p:cNvSpPr txBox="1"/>
            <p:nvPr/>
          </p:nvSpPr>
          <p:spPr>
            <a:xfrm>
              <a:off x="3338694" y="2656487"/>
              <a:ext cx="608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IF User</a:t>
              </a:r>
              <a:endParaRPr lang="ko-KR" altLang="en-US" sz="1000" b="1" dirty="0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E4E1DA23-7CFD-465A-AF2B-C5BE58714C41}"/>
                </a:ext>
              </a:extLst>
            </p:cNvPr>
            <p:cNvSpPr/>
            <p:nvPr/>
          </p:nvSpPr>
          <p:spPr>
            <a:xfrm>
              <a:off x="3363620" y="2625386"/>
              <a:ext cx="572210" cy="30215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CA13F136-1961-42B6-9F6F-433B58EEF0C9}"/>
              </a:ext>
            </a:extLst>
          </p:cNvPr>
          <p:cNvSpPr txBox="1"/>
          <p:nvPr/>
        </p:nvSpPr>
        <p:spPr>
          <a:xfrm>
            <a:off x="4839111" y="2554943"/>
            <a:ext cx="434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YES</a:t>
            </a:r>
            <a:endParaRPr lang="ko-KR" altLang="en-US" sz="10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7774640-8468-4474-BE78-189BE1911034}"/>
              </a:ext>
            </a:extLst>
          </p:cNvPr>
          <p:cNvSpPr txBox="1"/>
          <p:nvPr/>
        </p:nvSpPr>
        <p:spPr>
          <a:xfrm>
            <a:off x="5493480" y="2018843"/>
            <a:ext cx="394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No</a:t>
            </a:r>
            <a:endParaRPr lang="ko-KR" altLang="en-US" sz="1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E549A80D-66A8-48BE-A577-C68A677A5A9C}"/>
              </a:ext>
            </a:extLst>
          </p:cNvPr>
          <p:cNvCxnSpPr>
            <a:stCxn id="114" idx="4"/>
            <a:endCxn id="124" idx="0"/>
          </p:cNvCxnSpPr>
          <p:nvPr/>
        </p:nvCxnSpPr>
        <p:spPr>
          <a:xfrm flipH="1">
            <a:off x="4840144" y="1474515"/>
            <a:ext cx="4686" cy="73860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AABC01A2-1D45-4EBB-A778-3EF85130A58C}"/>
              </a:ext>
            </a:extLst>
          </p:cNvPr>
          <p:cNvGrpSpPr/>
          <p:nvPr/>
        </p:nvGrpSpPr>
        <p:grpSpPr>
          <a:xfrm>
            <a:off x="4329404" y="3565604"/>
            <a:ext cx="1009647" cy="456668"/>
            <a:chOff x="3338694" y="2625387"/>
            <a:chExt cx="608213" cy="431210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BE0B8AA-13CF-45BA-A6A3-A1064DC35F56}"/>
                </a:ext>
              </a:extLst>
            </p:cNvPr>
            <p:cNvSpPr txBox="1"/>
            <p:nvPr/>
          </p:nvSpPr>
          <p:spPr>
            <a:xfrm>
              <a:off x="3338694" y="2656487"/>
              <a:ext cx="6082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IF Login</a:t>
              </a:r>
              <a:endParaRPr lang="ko-KR" altLang="en-US" sz="1000" b="1" dirty="0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07E78E46-30A5-4508-A396-22DF054D85F4}"/>
                </a:ext>
              </a:extLst>
            </p:cNvPr>
            <p:cNvSpPr/>
            <p:nvPr/>
          </p:nvSpPr>
          <p:spPr>
            <a:xfrm>
              <a:off x="3363620" y="2625387"/>
              <a:ext cx="572210" cy="26359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C1478762-8C55-47F8-87E5-187A5C559417}"/>
              </a:ext>
            </a:extLst>
          </p:cNvPr>
          <p:cNvCxnSpPr>
            <a:cxnSpLocks/>
            <a:stCxn id="124" idx="2"/>
            <a:endCxn id="130" idx="0"/>
          </p:cNvCxnSpPr>
          <p:nvPr/>
        </p:nvCxnSpPr>
        <p:spPr>
          <a:xfrm>
            <a:off x="4840144" y="2515277"/>
            <a:ext cx="5579" cy="105032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91">
            <a:extLst>
              <a:ext uri="{FF2B5EF4-FFF2-40B4-BE49-F238E27FC236}">
                <a16:creationId xmlns:a16="http://schemas.microsoft.com/office/drawing/2014/main" id="{8C2F4445-82D5-4D85-9967-8B59AC3FD388}"/>
              </a:ext>
            </a:extLst>
          </p:cNvPr>
          <p:cNvCxnSpPr>
            <a:cxnSpLocks/>
            <a:stCxn id="130" idx="3"/>
            <a:endCxn id="90" idx="1"/>
          </p:cNvCxnSpPr>
          <p:nvPr/>
        </p:nvCxnSpPr>
        <p:spPr>
          <a:xfrm flipV="1">
            <a:off x="5320663" y="3136063"/>
            <a:ext cx="1517403" cy="56912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8E742929-7CFB-4D81-859E-2119B3737A01}"/>
              </a:ext>
            </a:extLst>
          </p:cNvPr>
          <p:cNvSpPr txBox="1"/>
          <p:nvPr/>
        </p:nvSpPr>
        <p:spPr>
          <a:xfrm>
            <a:off x="4429150" y="3879953"/>
            <a:ext cx="434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YES</a:t>
            </a:r>
            <a:endParaRPr lang="ko-KR" altLang="en-US" sz="10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FBCF3FC-90EC-4584-9DC2-6D5447FACDC7}"/>
              </a:ext>
            </a:extLst>
          </p:cNvPr>
          <p:cNvSpPr txBox="1"/>
          <p:nvPr/>
        </p:nvSpPr>
        <p:spPr>
          <a:xfrm>
            <a:off x="5297102" y="3475428"/>
            <a:ext cx="394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No</a:t>
            </a:r>
            <a:endParaRPr lang="ko-KR" altLang="en-US" sz="1000" b="1" dirty="0"/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1EF01E17-E7A7-424D-BBA0-B69ED1CC7D02}"/>
              </a:ext>
            </a:extLst>
          </p:cNvPr>
          <p:cNvGrpSpPr/>
          <p:nvPr/>
        </p:nvGrpSpPr>
        <p:grpSpPr>
          <a:xfrm>
            <a:off x="7024914" y="2316426"/>
            <a:ext cx="1022277" cy="302156"/>
            <a:chOff x="3338694" y="2625386"/>
            <a:chExt cx="608213" cy="302156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3285D96-F73B-4304-8EAE-EB7F757ED0CF}"/>
                </a:ext>
              </a:extLst>
            </p:cNvPr>
            <p:cNvSpPr txBox="1"/>
            <p:nvPr/>
          </p:nvSpPr>
          <p:spPr>
            <a:xfrm>
              <a:off x="3338694" y="2656487"/>
              <a:ext cx="608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IF User == F</a:t>
              </a:r>
              <a:endParaRPr lang="ko-KR" altLang="en-US" sz="1000" b="1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E4AF0672-1784-4CD4-A432-1EFDE5BD2971}"/>
                </a:ext>
              </a:extLst>
            </p:cNvPr>
            <p:cNvSpPr/>
            <p:nvPr/>
          </p:nvSpPr>
          <p:spPr>
            <a:xfrm>
              <a:off x="3363620" y="2625386"/>
              <a:ext cx="572210" cy="30215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1D4BE8FE-4BD7-427E-9B53-BCEAD8184E5B}"/>
              </a:ext>
            </a:extLst>
          </p:cNvPr>
          <p:cNvCxnSpPr>
            <a:cxnSpLocks/>
            <a:stCxn id="137" idx="2"/>
            <a:endCxn id="90" idx="0"/>
          </p:cNvCxnSpPr>
          <p:nvPr/>
        </p:nvCxnSpPr>
        <p:spPr>
          <a:xfrm flipH="1">
            <a:off x="7544949" y="2618582"/>
            <a:ext cx="2742" cy="19192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0FC69CE-0325-432F-BBD2-D007D6804D81}"/>
              </a:ext>
            </a:extLst>
          </p:cNvPr>
          <p:cNvSpPr txBox="1"/>
          <p:nvPr/>
        </p:nvSpPr>
        <p:spPr>
          <a:xfrm>
            <a:off x="9136992" y="4039945"/>
            <a:ext cx="1422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/>
              <a:t>Memory IDX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Memory Rank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Memory Sec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Memory Date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8200CEE-A498-4F53-BC25-9B7F6F43D983}"/>
              </a:ext>
            </a:extLst>
          </p:cNvPr>
          <p:cNvSpPr txBox="1"/>
          <p:nvPr/>
        </p:nvSpPr>
        <p:spPr>
          <a:xfrm>
            <a:off x="9162932" y="5123326"/>
            <a:ext cx="17593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/>
              <a:t>Upload IDX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Upload Title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Upload Content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Upload File Name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Upload File Size</a:t>
            </a:r>
          </a:p>
        </p:txBody>
      </p:sp>
      <p:sp>
        <p:nvSpPr>
          <p:cNvPr id="141" name="사각형: 잘린 한쪽 모서리 216">
            <a:extLst>
              <a:ext uri="{FF2B5EF4-FFF2-40B4-BE49-F238E27FC236}">
                <a16:creationId xmlns:a16="http://schemas.microsoft.com/office/drawing/2014/main" id="{5F7D63CF-DB7D-47D6-A8EF-E4FFDEE10877}"/>
              </a:ext>
            </a:extLst>
          </p:cNvPr>
          <p:cNvSpPr/>
          <p:nvPr/>
        </p:nvSpPr>
        <p:spPr>
          <a:xfrm>
            <a:off x="9128828" y="3825612"/>
            <a:ext cx="1497039" cy="957003"/>
          </a:xfrm>
          <a:prstGeom prst="snip1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사각형: 잘린 한쪽 모서리 217">
            <a:extLst>
              <a:ext uri="{FF2B5EF4-FFF2-40B4-BE49-F238E27FC236}">
                <a16:creationId xmlns:a16="http://schemas.microsoft.com/office/drawing/2014/main" id="{0237A377-B563-42C0-BC01-FA2ABC650A6D}"/>
              </a:ext>
            </a:extLst>
          </p:cNvPr>
          <p:cNvSpPr/>
          <p:nvPr/>
        </p:nvSpPr>
        <p:spPr>
          <a:xfrm>
            <a:off x="9125228" y="4875309"/>
            <a:ext cx="1794664" cy="1245724"/>
          </a:xfrm>
          <a:prstGeom prst="snip1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8154F52-8D95-4794-A920-DDFA194025AB}"/>
              </a:ext>
            </a:extLst>
          </p:cNvPr>
          <p:cNvSpPr txBox="1"/>
          <p:nvPr/>
        </p:nvSpPr>
        <p:spPr>
          <a:xfrm>
            <a:off x="9125958" y="3824966"/>
            <a:ext cx="139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Memory</a:t>
            </a:r>
            <a:endParaRPr lang="ko-KR" altLang="en-US" sz="11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68F4427-E4BE-4DBE-8A59-86130A4B3DF0}"/>
              </a:ext>
            </a:extLst>
          </p:cNvPr>
          <p:cNvSpPr txBox="1"/>
          <p:nvPr/>
        </p:nvSpPr>
        <p:spPr>
          <a:xfrm>
            <a:off x="9122389" y="4869721"/>
            <a:ext cx="1503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Upload</a:t>
            </a:r>
            <a:endParaRPr lang="ko-KR" altLang="en-US" sz="1100" b="1" dirty="0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F78139B4-D103-4848-88DC-074E6DBBBE01}"/>
              </a:ext>
            </a:extLst>
          </p:cNvPr>
          <p:cNvCxnSpPr>
            <a:cxnSpLocks/>
            <a:stCxn id="105" idx="3"/>
            <a:endCxn id="142" idx="2"/>
          </p:cNvCxnSpPr>
          <p:nvPr/>
        </p:nvCxnSpPr>
        <p:spPr>
          <a:xfrm flipV="1">
            <a:off x="8254478" y="5498171"/>
            <a:ext cx="870750" cy="52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47C7B7DC-B861-4AE5-86E9-D60B616F3FFB}"/>
              </a:ext>
            </a:extLst>
          </p:cNvPr>
          <p:cNvCxnSpPr>
            <a:cxnSpLocks/>
            <a:stCxn id="100" idx="3"/>
            <a:endCxn id="141" idx="2"/>
          </p:cNvCxnSpPr>
          <p:nvPr/>
        </p:nvCxnSpPr>
        <p:spPr>
          <a:xfrm flipV="1">
            <a:off x="8251473" y="4304114"/>
            <a:ext cx="877355" cy="413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41871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8A3681A-1DAD-4E51-96BA-6831BB456125}"/>
              </a:ext>
            </a:extLst>
          </p:cNvPr>
          <p:cNvGrpSpPr/>
          <p:nvPr/>
        </p:nvGrpSpPr>
        <p:grpSpPr>
          <a:xfrm>
            <a:off x="162446" y="163285"/>
            <a:ext cx="11867106" cy="6531430"/>
            <a:chOff x="162446" y="163285"/>
            <a:chExt cx="11867106" cy="6531430"/>
          </a:xfrm>
        </p:grpSpPr>
        <p:sp>
          <p:nvSpPr>
            <p:cNvPr id="4" name="직사각형 3"/>
            <p:cNvSpPr/>
            <p:nvPr/>
          </p:nvSpPr>
          <p:spPr>
            <a:xfrm>
              <a:off x="162449" y="163286"/>
              <a:ext cx="11867103" cy="6531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14" name="직각 삼각형 13"/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직각 삼각형 17"/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1062" y="421576"/>
              <a:ext cx="45666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모듈 상세 설계 </a:t>
              </a:r>
              <a:r>
                <a:rPr lang="en-US" altLang="ko-KR" sz="2400" dirty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- </a:t>
              </a:r>
              <a:r>
                <a:rPr lang="ko-KR" altLang="en-US" sz="2400" dirty="0">
                  <a:solidFill>
                    <a:srgbClr val="1F4E79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회로도</a:t>
              </a: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364225" y="286355"/>
            <a:ext cx="7574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/>
              </a:rPr>
              <a:t>PART 06</a:t>
            </a:r>
            <a:endParaRPr lang="ko-KR" altLang="en-US" sz="12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조선일보명조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08650" y="4489450"/>
            <a:ext cx="365919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SD</a:t>
            </a:r>
          </a:p>
          <a:p>
            <a:pPr algn="ctr"/>
            <a:r>
              <a:rPr lang="ko-KR" altLang="en-US" sz="700" dirty="0"/>
              <a:t>카드</a:t>
            </a:r>
          </a:p>
        </p:txBody>
      </p:sp>
      <p:pic>
        <p:nvPicPr>
          <p:cNvPr id="6" name="Picture 2" descr="C:\Users\Nong\Desktop\농\회로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18" y="1361662"/>
            <a:ext cx="11248501" cy="479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683250" y="4584700"/>
            <a:ext cx="365918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SD</a:t>
            </a:r>
          </a:p>
          <a:p>
            <a:pPr algn="ctr"/>
            <a:r>
              <a:rPr lang="ko-KR" altLang="en-US" sz="700" dirty="0"/>
              <a:t>카드</a:t>
            </a:r>
          </a:p>
        </p:txBody>
      </p:sp>
    </p:spTree>
    <p:extLst>
      <p:ext uri="{BB962C8B-B14F-4D97-AF65-F5344CB8AC3E}">
        <p14:creationId xmlns:p14="http://schemas.microsoft.com/office/powerpoint/2010/main" val="298879818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64662" y="165502"/>
            <a:ext cx="11867106" cy="6531429"/>
            <a:chOff x="162446" y="153761"/>
            <a:chExt cx="11867106" cy="6531429"/>
          </a:xfrm>
        </p:grpSpPr>
        <p:sp>
          <p:nvSpPr>
            <p:cNvPr id="4" name="직사각형 3"/>
            <p:cNvSpPr/>
            <p:nvPr/>
          </p:nvSpPr>
          <p:spPr>
            <a:xfrm>
              <a:off x="162449" y="153761"/>
              <a:ext cx="11867103" cy="6531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14" name="직각 삼각형 13"/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8" name="직각 삼각형 17"/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1062" y="421576"/>
              <a:ext cx="56477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400" dirty="0">
                  <a:solidFill>
                    <a:srgbClr val="1F4E79"/>
                  </a:solidFill>
                  <a:latin typeface="HY견고딕"/>
                  <a:ea typeface="HY견고딕"/>
                </a:rPr>
                <a:t>개발 환경 및 개발방법 </a:t>
              </a:r>
              <a:r>
                <a:rPr lang="en-US" altLang="ko-KR" sz="2400" dirty="0">
                  <a:solidFill>
                    <a:srgbClr val="1F4E79"/>
                  </a:solidFill>
                  <a:latin typeface="HY견고딕"/>
                  <a:ea typeface="HY견고딕"/>
                </a:rPr>
                <a:t>/ </a:t>
              </a:r>
              <a:r>
                <a:rPr lang="ko-KR" altLang="en-US" sz="2400" dirty="0">
                  <a:solidFill>
                    <a:srgbClr val="1F4E79"/>
                  </a:solidFill>
                  <a:latin typeface="HY견고딕"/>
                  <a:ea typeface="HY견고딕"/>
                </a:rPr>
                <a:t>데모 환경 설계</a:t>
              </a:r>
            </a:p>
          </p:txBody>
        </p:sp>
        <p:pic>
          <p:nvPicPr>
            <p:cNvPr id="23" name="Picture 2" descr="ìëì´ë¸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421330" y="3487930"/>
              <a:ext cx="1235357" cy="979673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1357864" y="3023319"/>
              <a:ext cx="100540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600" dirty="0" err="1">
                  <a:solidFill>
                    <a:srgbClr val="1F4E79"/>
                  </a:solidFill>
                  <a:latin typeface="HY견고딕"/>
                  <a:ea typeface="HY견고딕"/>
                </a:rPr>
                <a:t>메가보드</a:t>
              </a:r>
              <a:endParaRPr lang="ko-KR" altLang="en-US" sz="1600" dirty="0">
                <a:solidFill>
                  <a:srgbClr val="1F4E79"/>
                </a:solidFill>
                <a:latin typeface="HY견고딕"/>
                <a:ea typeface="HY견고딕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3140" y="4525306"/>
              <a:ext cx="52089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600" dirty="0">
                  <a:solidFill>
                    <a:srgbClr val="1F4E79"/>
                  </a:solidFill>
                  <a:latin typeface="HY견고딕"/>
                  <a:ea typeface="HY견고딕"/>
                </a:rPr>
                <a:t>IDE</a:t>
              </a:r>
              <a:endParaRPr lang="ko-KR" altLang="en-US" sz="1600" dirty="0">
                <a:solidFill>
                  <a:srgbClr val="1F4E79"/>
                </a:solidFill>
                <a:latin typeface="HY견고딕"/>
                <a:ea typeface="HY견고딕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62286" y="4526935"/>
              <a:ext cx="118494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600" dirty="0">
                  <a:solidFill>
                    <a:srgbClr val="1F4E79"/>
                  </a:solidFill>
                  <a:latin typeface="HY견고딕"/>
                  <a:ea typeface="HY견고딕"/>
                </a:rPr>
                <a:t>AWS </a:t>
              </a:r>
              <a:r>
                <a:rPr lang="ko-KR" altLang="en-US" sz="1600" dirty="0">
                  <a:solidFill>
                    <a:srgbClr val="1F4E79"/>
                  </a:solidFill>
                  <a:latin typeface="HY견고딕"/>
                  <a:ea typeface="HY견고딕"/>
                </a:rPr>
                <a:t>서버</a:t>
              </a:r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3670245" y="1084059"/>
          <a:ext cx="8018172" cy="5307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7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12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30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300">
                          <a:solidFill>
                            <a:schemeClr val="tx1"/>
                          </a:solidFill>
                        </a:rPr>
                        <a:t>개수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129">
                <a:tc rowSpan="9">
                  <a:txBody>
                    <a:bodyPr/>
                    <a:lstStyle/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HW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300" dirty="0" err="1">
                          <a:solidFill>
                            <a:schemeClr val="tx1"/>
                          </a:solidFill>
                        </a:rPr>
                        <a:t>메가보드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30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129">
                <a:tc v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ESP8266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WiFi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129">
                <a:tc v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진동 모터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(DC3V TK1027A03-30)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129">
                <a:tc v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LCD</a:t>
                      </a:r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KeyPad</a:t>
                      </a:r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</a:rPr>
                        <a:t> Shield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129">
                <a:tc v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1300" dirty="0" err="1"/>
                        <a:t>아두이노</a:t>
                      </a:r>
                      <a:r>
                        <a:rPr lang="ko-KR" altLang="en-US" sz="1300" dirty="0"/>
                        <a:t> 소형 스피커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129">
                <a:tc vMerge="1">
                  <a:txBody>
                    <a:bodyPr/>
                    <a:lstStyle/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1300" dirty="0" err="1"/>
                        <a:t>푸쉬</a:t>
                      </a:r>
                      <a:r>
                        <a:rPr lang="ko-KR" altLang="en-US" sz="1300" dirty="0"/>
                        <a:t>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129">
                <a:tc vMerge="1">
                  <a:txBody>
                    <a:bodyPr/>
                    <a:lstStyle/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1300" dirty="0" err="1"/>
                        <a:t>브레드</a:t>
                      </a:r>
                      <a:r>
                        <a:rPr lang="ko-KR" altLang="en-US" sz="1300" dirty="0"/>
                        <a:t> 보드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미니 </a:t>
                      </a:r>
                      <a:r>
                        <a:rPr lang="en-US" altLang="ko-KR" sz="1300" dirty="0"/>
                        <a:t>/ </a:t>
                      </a:r>
                      <a:r>
                        <a:rPr lang="ko-KR" altLang="en-US" sz="1300" dirty="0"/>
                        <a:t>소형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/2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9129">
                <a:tc vMerge="1">
                  <a:txBody>
                    <a:bodyPr/>
                    <a:lstStyle/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1300" dirty="0" err="1"/>
                        <a:t>푸에조</a:t>
                      </a:r>
                      <a:r>
                        <a:rPr lang="ko-KR" altLang="en-US" sz="1300" dirty="0"/>
                        <a:t> </a:t>
                      </a:r>
                      <a:r>
                        <a:rPr lang="ko-KR" altLang="en-US" sz="1300" dirty="0" err="1"/>
                        <a:t>부저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9129">
                <a:tc vMerge="1">
                  <a:txBody>
                    <a:bodyPr/>
                    <a:lstStyle/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1300" dirty="0"/>
                        <a:t>SD</a:t>
                      </a:r>
                      <a:r>
                        <a:rPr lang="ko-KR" altLang="en-US" sz="1300" dirty="0"/>
                        <a:t>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9129">
                <a:tc rowSpan="4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SW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 dirty="0" err="1">
                          <a:solidFill>
                            <a:schemeClr val="tx1"/>
                          </a:solidFill>
                        </a:rPr>
                        <a:t>아두이노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 통합 개발 환경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(IDE)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1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AWS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서버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(PHP/Putty)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9129">
                <a:tc v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STS(JAVA)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29">
                <a:tc v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0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RDS(MYSQL)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364225" y="286355"/>
            <a:ext cx="7574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/>
              </a:rPr>
              <a:t>PART 07</a:t>
            </a:r>
            <a:endParaRPr lang="ko-KR" altLang="en-US" sz="12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조선일보명조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83" y="1613666"/>
            <a:ext cx="2815968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AWS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402" y="3519859"/>
            <a:ext cx="1789141" cy="93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STS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13" y="4985128"/>
            <a:ext cx="1019175" cy="112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MYSQL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793" y="5053301"/>
            <a:ext cx="1500358" cy="77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06633" y="6175885"/>
            <a:ext cx="63831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rgbClr val="1F4E79"/>
                </a:solidFill>
                <a:latin typeface="HY견고딕"/>
                <a:ea typeface="HY견고딕"/>
              </a:rPr>
              <a:t>STS</a:t>
            </a:r>
            <a:endParaRPr lang="ko-KR" altLang="en-US" sz="1600" dirty="0">
              <a:solidFill>
                <a:srgbClr val="1F4E79"/>
              </a:solidFill>
              <a:latin typeface="HY견고딕"/>
              <a:ea typeface="HY견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64502" y="6177514"/>
            <a:ext cx="97975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rgbClr val="1F4E79"/>
                </a:solidFill>
                <a:latin typeface="HY견고딕"/>
                <a:ea typeface="HY견고딕"/>
              </a:rPr>
              <a:t>MYSQL</a:t>
            </a:r>
            <a:endParaRPr lang="ko-KR" altLang="en-US" sz="1600" dirty="0">
              <a:solidFill>
                <a:srgbClr val="1F4E79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2446" y="163285"/>
            <a:ext cx="11867106" cy="6531430"/>
            <a:chOff x="162446" y="163285"/>
            <a:chExt cx="11867106" cy="6531430"/>
          </a:xfrm>
        </p:grpSpPr>
        <p:sp>
          <p:nvSpPr>
            <p:cNvPr id="4" name="직사각형 3"/>
            <p:cNvSpPr/>
            <p:nvPr/>
          </p:nvSpPr>
          <p:spPr>
            <a:xfrm>
              <a:off x="162449" y="163286"/>
              <a:ext cx="11867103" cy="6531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14" name="직각 삼각형 13"/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8" name="직각 삼각형 17"/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51062" y="292428"/>
              <a:ext cx="4903907" cy="590813"/>
              <a:chOff x="2214586" y="752980"/>
              <a:chExt cx="4903907" cy="59081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214586" y="882128"/>
                <a:ext cx="49039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sz="2400" dirty="0" err="1">
                    <a:solidFill>
                      <a:srgbClr val="1F4E79"/>
                    </a:solidFill>
                    <a:latin typeface="HY견고딕"/>
                    <a:ea typeface="HY견고딕"/>
                  </a:rPr>
                  <a:t>지적사항</a:t>
                </a:r>
                <a:r>
                  <a:rPr lang="ko-KR" altLang="en-US" sz="2400" dirty="0">
                    <a:solidFill>
                      <a:srgbClr val="1F4E79"/>
                    </a:solidFill>
                    <a:latin typeface="HY견고딕"/>
                    <a:ea typeface="HY견고딕"/>
                  </a:rPr>
                  <a:t> 및 </a:t>
                </a:r>
                <a:r>
                  <a:rPr lang="ko-KR" altLang="en-US" sz="2400" dirty="0" err="1">
                    <a:solidFill>
                      <a:srgbClr val="1F4E79"/>
                    </a:solidFill>
                    <a:latin typeface="HY견고딕"/>
                    <a:ea typeface="HY견고딕"/>
                  </a:rPr>
                  <a:t>지적사항에</a:t>
                </a:r>
                <a:r>
                  <a:rPr lang="ko-KR" altLang="en-US" sz="2400" dirty="0">
                    <a:solidFill>
                      <a:srgbClr val="1F4E79"/>
                    </a:solidFill>
                    <a:latin typeface="HY견고딕"/>
                    <a:ea typeface="HY견고딕"/>
                  </a:rPr>
                  <a:t> 대한 답변</a:t>
                </a: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227749" y="752980"/>
                <a:ext cx="75745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200" dirty="0">
                    <a:ln w="9525">
                      <a:solidFill>
                        <a:srgbClr val="1F4E79">
                          <a:alpha val="50000"/>
                        </a:srgbClr>
                      </a:solidFill>
                    </a:ln>
                    <a:solidFill>
                      <a:srgbClr val="1F4E7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조선일보명조"/>
                  </a:rPr>
                  <a:t>PART 0</a:t>
                </a:r>
                <a:r>
                  <a:rPr lang="ko-KR" altLang="en-US" sz="1200" dirty="0">
                    <a:ln w="9525">
                      <a:solidFill>
                        <a:srgbClr val="1F4E79">
                          <a:alpha val="50000"/>
                        </a:srgbClr>
                      </a:solidFill>
                    </a:ln>
                    <a:solidFill>
                      <a:srgbClr val="1F4E7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조선일보명조"/>
                  </a:rPr>
                  <a:t>1</a:t>
                </a: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364224" y="1027245"/>
            <a:ext cx="11305261" cy="784830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700" b="1" dirty="0"/>
              <a:t>1. </a:t>
            </a:r>
            <a:r>
              <a:rPr lang="ko-KR" altLang="en-US" sz="1700" b="1" dirty="0"/>
              <a:t>시각장애인 대상 요구사항 분석 및 제품에 대한 실험</a:t>
            </a:r>
            <a:r>
              <a:rPr lang="en-US" altLang="ko-KR" sz="1700" b="1" dirty="0"/>
              <a:t>(</a:t>
            </a:r>
            <a:r>
              <a:rPr lang="ko-KR" altLang="en-US" sz="1700" b="1" dirty="0"/>
              <a:t>실제 프로그램의 효과 검증</a:t>
            </a:r>
            <a:r>
              <a:rPr lang="en-US" altLang="ko-KR" sz="1700" b="1" dirty="0"/>
              <a:t>)</a:t>
            </a:r>
          </a:p>
          <a:p>
            <a:pPr lvl="0">
              <a:defRPr lang="ko-KR" altLang="en-US"/>
            </a:pPr>
            <a:r>
              <a:rPr lang="en-US" altLang="ko-KR" sz="1400" dirty="0"/>
              <a:t>  - </a:t>
            </a:r>
            <a:r>
              <a:rPr lang="ko-KR" altLang="en-US" sz="1400" dirty="0"/>
              <a:t>한국시각장애인복지관</a:t>
            </a:r>
            <a:r>
              <a:rPr lang="en-US" altLang="ko-KR" sz="1400" dirty="0"/>
              <a:t>, </a:t>
            </a:r>
            <a:r>
              <a:rPr lang="ko-KR" altLang="en-US" sz="1400" dirty="0"/>
              <a:t>한국시각장애인연합회 대상으로 한 인터뷰 결과 해당 장난감이 있으면 도움이 될 것이라는 답을 받았음</a:t>
            </a:r>
            <a:r>
              <a:rPr lang="en-US" altLang="ko-KR" sz="1400" dirty="0"/>
              <a:t>(</a:t>
            </a:r>
            <a:r>
              <a:rPr lang="ko-KR" altLang="en-US" sz="1400" dirty="0"/>
              <a:t>간접</a:t>
            </a:r>
            <a:r>
              <a:rPr lang="en-US" altLang="ko-KR" sz="1400" dirty="0"/>
              <a:t>)</a:t>
            </a:r>
          </a:p>
          <a:p>
            <a:pPr lvl="0">
              <a:defRPr lang="ko-KR" altLang="en-US"/>
            </a:pPr>
            <a:r>
              <a:rPr lang="en-US" altLang="ko-KR" sz="1400" dirty="0"/>
              <a:t>  - </a:t>
            </a:r>
            <a:r>
              <a:rPr lang="ko-KR" altLang="en-US" sz="1400" dirty="0"/>
              <a:t>직접적인 부분은 완성 후 인터뷰 대상이 되었던 곳을 방문할 예정</a:t>
            </a:r>
            <a:endParaRPr lang="en-US" altLang="ko-KR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51062" y="1891206"/>
            <a:ext cx="11305261" cy="121571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700" b="1" dirty="0"/>
              <a:t>2. </a:t>
            </a:r>
            <a:r>
              <a:rPr lang="ko-KR" altLang="en-US" sz="1700" b="1" dirty="0"/>
              <a:t>흥미유발 할 수 있는 게임의 레벨 설정 기준과 근거 제시 필요</a:t>
            </a:r>
            <a:endParaRPr lang="en-US" altLang="ko-KR" sz="1700" b="1" dirty="0"/>
          </a:p>
          <a:p>
            <a:pPr lvl="0">
              <a:defRPr lang="ko-KR" altLang="en-US"/>
            </a:pPr>
            <a:r>
              <a:rPr lang="en-US" altLang="ko-KR" sz="1400" dirty="0"/>
              <a:t>  - </a:t>
            </a:r>
            <a:r>
              <a:rPr lang="ko-KR" altLang="en-US" sz="1400" dirty="0"/>
              <a:t>위와 같이 인터뷰를 통해 시각장애인분들 역시 우리와 같은 사람이고</a:t>
            </a:r>
            <a:r>
              <a:rPr lang="en-US" altLang="ko-KR" sz="1400" dirty="0"/>
              <a:t>, </a:t>
            </a:r>
            <a:r>
              <a:rPr lang="ko-KR" altLang="en-US" sz="1400" dirty="0"/>
              <a:t>눈이 불편하실 뿐이다</a:t>
            </a:r>
            <a:r>
              <a:rPr lang="en-US" altLang="ko-KR" sz="1400" dirty="0"/>
              <a:t>.</a:t>
            </a:r>
          </a:p>
          <a:p>
            <a:pPr lvl="0">
              <a:defRPr lang="ko-KR" altLang="en-US"/>
            </a:pPr>
            <a:r>
              <a:rPr lang="en-US" altLang="ko-KR" sz="1400" dirty="0"/>
              <a:t>  -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우리와 같이 단순한 것의 경우에는 흥미를 느끼지 않음</a:t>
            </a:r>
            <a:r>
              <a:rPr lang="en-US" altLang="ko-KR" sz="1400" dirty="0"/>
              <a:t>(</a:t>
            </a:r>
            <a:r>
              <a:rPr lang="ko-KR" altLang="en-US" sz="1400" dirty="0"/>
              <a:t>너무 간단한 것은 우리와 똑같이 관심도가 떨어진다</a:t>
            </a:r>
            <a:r>
              <a:rPr lang="en-US" altLang="ko-KR" sz="1400" dirty="0"/>
              <a:t>.)</a:t>
            </a:r>
          </a:p>
          <a:p>
            <a:pPr lvl="0">
              <a:defRPr lang="ko-KR" altLang="en-US"/>
            </a:pPr>
            <a:r>
              <a:rPr lang="en-US" altLang="ko-KR" sz="1400" dirty="0"/>
              <a:t>  - </a:t>
            </a:r>
            <a:r>
              <a:rPr lang="ko-KR" altLang="en-US" sz="1400" dirty="0"/>
              <a:t>어느 정도 복잡성이 있어야 흥미를 느낀다</a:t>
            </a:r>
            <a:r>
              <a:rPr lang="en-US" altLang="ko-KR" sz="1400" dirty="0"/>
              <a:t>.(</a:t>
            </a:r>
            <a:r>
              <a:rPr lang="ko-KR" altLang="en-US" sz="1400" dirty="0"/>
              <a:t>난이도가 높을수록</a:t>
            </a:r>
            <a:r>
              <a:rPr lang="en-US" altLang="ko-KR" sz="1400" dirty="0"/>
              <a:t>)</a:t>
            </a:r>
          </a:p>
          <a:p>
            <a:pPr lvl="0">
              <a:defRPr lang="ko-KR" altLang="en-US"/>
            </a:pPr>
            <a:r>
              <a:rPr lang="en-US" altLang="ko-KR" sz="1400" dirty="0"/>
              <a:t>  - </a:t>
            </a:r>
            <a:r>
              <a:rPr lang="ko-KR" altLang="en-US" sz="1400" dirty="0"/>
              <a:t>난이도 설정 기준 </a:t>
            </a:r>
            <a:r>
              <a:rPr lang="en-US" altLang="ko-KR" sz="1400" dirty="0"/>
              <a:t>: </a:t>
            </a:r>
            <a:r>
              <a:rPr lang="ko-KR" altLang="en-US" sz="1400" dirty="0"/>
              <a:t>얼마나 더 많은 것을 기억하고 정답을 맞추는지</a:t>
            </a:r>
            <a:r>
              <a:rPr lang="en-US" altLang="ko-KR" sz="1400" dirty="0"/>
              <a:t>(</a:t>
            </a:r>
            <a:r>
              <a:rPr lang="ko-KR" altLang="en-US" sz="1400" dirty="0"/>
              <a:t>개수가 증가함에 따라 난이도 증가</a:t>
            </a:r>
            <a:r>
              <a:rPr lang="en-US" altLang="ko-KR" sz="1400" dirty="0"/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4225" y="3150465"/>
            <a:ext cx="11305261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700" b="1" dirty="0"/>
              <a:t>3. </a:t>
            </a:r>
            <a:r>
              <a:rPr lang="ko-KR" altLang="en-US" sz="1700" b="1" dirty="0"/>
              <a:t>시각장애인의 기억력 평가 근거 제시 필요</a:t>
            </a:r>
            <a:endParaRPr lang="en-US" altLang="ko-KR" sz="1700" b="1" dirty="0"/>
          </a:p>
          <a:p>
            <a:pPr lvl="0">
              <a:defRPr lang="ko-KR" altLang="en-US"/>
            </a:pPr>
            <a:r>
              <a:rPr lang="en-US" altLang="ko-KR" sz="1400" dirty="0"/>
              <a:t>  - </a:t>
            </a:r>
            <a:r>
              <a:rPr lang="ko-KR" altLang="en-US" sz="1400" dirty="0"/>
              <a:t>일상 기억력 향상 어플리케이션 </a:t>
            </a:r>
            <a:r>
              <a:rPr lang="en-US" altLang="ko-KR" sz="1400" dirty="0"/>
              <a:t>: </a:t>
            </a:r>
            <a:r>
              <a:rPr lang="ko-KR" altLang="en-US" sz="1400" dirty="0"/>
              <a:t>메아리</a:t>
            </a:r>
            <a:r>
              <a:rPr lang="en-US" altLang="ko-KR" sz="1400" dirty="0"/>
              <a:t> </a:t>
            </a:r>
            <a:r>
              <a:rPr lang="ko-KR" altLang="en-US" sz="1400" dirty="0"/>
              <a:t>라는 논문에서 사진의 순서를 기억하는 </a:t>
            </a:r>
            <a:r>
              <a:rPr lang="ko-KR" altLang="en-US" sz="1400" dirty="0" err="1"/>
              <a:t>어플을</a:t>
            </a:r>
            <a:r>
              <a:rPr lang="ko-KR" altLang="en-US" sz="1400" dirty="0"/>
              <a:t> 통하여 기억력 평가를 실시한 결과</a:t>
            </a:r>
            <a:endParaRPr lang="en-US" altLang="ko-KR" sz="1400" dirty="0"/>
          </a:p>
          <a:p>
            <a:pPr lvl="0">
              <a:defRPr lang="ko-KR" altLang="en-US"/>
            </a:pPr>
            <a:r>
              <a:rPr lang="en-US" altLang="ko-KR" sz="1400" dirty="0"/>
              <a:t>    </a:t>
            </a:r>
            <a:r>
              <a:rPr lang="ko-KR" altLang="en-US" sz="1400" dirty="0" err="1"/>
              <a:t>정답률이</a:t>
            </a:r>
            <a:r>
              <a:rPr lang="ko-KR" altLang="en-US" sz="1400" dirty="0"/>
              <a:t> 높을수록 일상생활 내 기억력 향상에 도움이 되었다는 결과를 보여주었음</a:t>
            </a:r>
            <a:r>
              <a:rPr lang="en-US" altLang="ko-KR" sz="1400" dirty="0"/>
              <a:t>.</a:t>
            </a:r>
          </a:p>
          <a:p>
            <a:pPr lvl="0">
              <a:defRPr lang="ko-KR" altLang="en-US"/>
            </a:pPr>
            <a:r>
              <a:rPr lang="en-US" altLang="ko-KR" sz="1400" dirty="0"/>
              <a:t>  - </a:t>
            </a:r>
            <a:r>
              <a:rPr lang="ko-KR" altLang="en-US" sz="1400" dirty="0"/>
              <a:t>이와 같이 비슷한 게임으로</a:t>
            </a:r>
            <a:r>
              <a:rPr lang="en-US" altLang="ko-KR" sz="1400" dirty="0"/>
              <a:t>, </a:t>
            </a:r>
            <a:r>
              <a:rPr lang="ko-KR" altLang="en-US" sz="1400" dirty="0"/>
              <a:t>더 많은 순서를 맞출수록</a:t>
            </a:r>
            <a:r>
              <a:rPr lang="en-US" altLang="ko-KR" sz="1400" dirty="0"/>
              <a:t>, </a:t>
            </a:r>
            <a:r>
              <a:rPr lang="ko-KR" altLang="en-US" sz="1400" dirty="0"/>
              <a:t>시간이 단축될수록 기억력 향상을 검증할 수 있음</a:t>
            </a:r>
            <a:r>
              <a:rPr lang="en-US" altLang="ko-KR" sz="1400" dirty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1062" y="4149394"/>
            <a:ext cx="11305261" cy="207749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700" b="1" dirty="0"/>
              <a:t>4. </a:t>
            </a:r>
            <a:r>
              <a:rPr lang="ko-KR" altLang="en-US" sz="1700" b="1" dirty="0"/>
              <a:t>실제 구현할 프로그램 분량을 구체적으로 제시할 것</a:t>
            </a:r>
            <a:endParaRPr lang="en-US" altLang="ko-KR" sz="1700" b="1" dirty="0"/>
          </a:p>
          <a:p>
            <a:pPr lvl="0">
              <a:defRPr lang="ko-KR" altLang="en-US"/>
            </a:pPr>
            <a:r>
              <a:rPr lang="en-US" altLang="ko-KR" sz="1400" dirty="0"/>
              <a:t>  - </a:t>
            </a:r>
            <a:r>
              <a:rPr lang="ko-KR" altLang="en-US" sz="1400" dirty="0"/>
              <a:t>기억력 게임 구현</a:t>
            </a:r>
            <a:r>
              <a:rPr lang="en-US" altLang="ko-KR" sz="1400" dirty="0"/>
              <a:t>/</a:t>
            </a:r>
            <a:r>
              <a:rPr lang="ko-KR" altLang="en-US" sz="1400" dirty="0"/>
              <a:t>개발</a:t>
            </a:r>
            <a:endParaRPr lang="en-US" altLang="ko-KR" sz="1400" dirty="0"/>
          </a:p>
          <a:p>
            <a:pPr lvl="0">
              <a:defRPr lang="ko-KR" altLang="en-US"/>
            </a:pPr>
            <a:r>
              <a:rPr lang="en-US" altLang="ko-KR" sz="1400" dirty="0"/>
              <a:t>  - </a:t>
            </a:r>
            <a:r>
              <a:rPr lang="ko-KR" altLang="en-US" sz="1400" dirty="0"/>
              <a:t>구구단 게임 구현</a:t>
            </a:r>
            <a:r>
              <a:rPr lang="en-US" altLang="ko-KR" sz="1400" dirty="0"/>
              <a:t>/</a:t>
            </a:r>
            <a:r>
              <a:rPr lang="ko-KR" altLang="en-US" sz="1400" dirty="0"/>
              <a:t>개발</a:t>
            </a:r>
            <a:endParaRPr lang="en-US" altLang="ko-KR" sz="1400" dirty="0"/>
          </a:p>
          <a:p>
            <a:pPr lvl="0">
              <a:defRPr lang="ko-KR" altLang="en-US"/>
            </a:pPr>
            <a:r>
              <a:rPr lang="en-US" altLang="ko-KR" sz="1400" dirty="0"/>
              <a:t>  - </a:t>
            </a:r>
            <a:r>
              <a:rPr lang="ko-KR" altLang="en-US" sz="1400" dirty="0"/>
              <a:t>게임 결과값을 서버를 통해 데이터베이스에 저장 구현</a:t>
            </a:r>
            <a:endParaRPr lang="en-US" altLang="ko-KR" sz="1400" dirty="0"/>
          </a:p>
          <a:p>
            <a:pPr lvl="0">
              <a:defRPr lang="ko-KR" altLang="en-US"/>
            </a:pPr>
            <a:r>
              <a:rPr lang="en-US" altLang="ko-KR" sz="1400" dirty="0"/>
              <a:t>  - ESP8266 </a:t>
            </a:r>
            <a:r>
              <a:rPr lang="ko-KR" altLang="en-US" sz="1400" dirty="0"/>
              <a:t>모듈을 통해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무선 </a:t>
            </a:r>
            <a:r>
              <a:rPr lang="en-US" altLang="ko-KR" sz="1400" dirty="0"/>
              <a:t>WIFI </a:t>
            </a:r>
            <a:r>
              <a:rPr lang="ko-KR" altLang="en-US" sz="1400" dirty="0"/>
              <a:t>연결 코딩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</a:t>
            </a:r>
            <a:r>
              <a:rPr lang="en-US" altLang="ko-KR" sz="1400" dirty="0"/>
              <a:t>&lt;-&gt; </a:t>
            </a:r>
            <a:r>
              <a:rPr lang="ko-KR" altLang="en-US" sz="1400" dirty="0"/>
              <a:t>서버 </a:t>
            </a:r>
            <a:r>
              <a:rPr lang="en-US" altLang="ko-KR" sz="1400" dirty="0"/>
              <a:t>&lt;-&gt; DB)</a:t>
            </a:r>
          </a:p>
          <a:p>
            <a:pPr lvl="0">
              <a:defRPr lang="ko-KR" altLang="en-US"/>
            </a:pPr>
            <a:r>
              <a:rPr lang="en-US" altLang="ko-KR" sz="1400" dirty="0"/>
              <a:t>  - OTA</a:t>
            </a:r>
            <a:r>
              <a:rPr lang="ko-KR" altLang="en-US" sz="1400" dirty="0"/>
              <a:t>를 통한 자동 업데이트 기능 구현</a:t>
            </a:r>
            <a:endParaRPr lang="en-US" altLang="ko-KR" sz="1400" dirty="0"/>
          </a:p>
          <a:p>
            <a:pPr lvl="0">
              <a:defRPr lang="ko-KR" altLang="en-US"/>
            </a:pPr>
            <a:r>
              <a:rPr lang="en-US" altLang="ko-KR" sz="1400" dirty="0"/>
              <a:t>  - STS</a:t>
            </a:r>
            <a:r>
              <a:rPr lang="ko-KR" altLang="en-US" sz="1400" dirty="0"/>
              <a:t>를 통해 웹 페이지 구성</a:t>
            </a:r>
            <a:endParaRPr lang="en-US" altLang="ko-KR" sz="1400" dirty="0"/>
          </a:p>
          <a:p>
            <a:pPr lvl="0">
              <a:defRPr lang="ko-KR" altLang="en-US"/>
            </a:pPr>
            <a:r>
              <a:rPr lang="en-US" altLang="ko-KR" sz="1400" dirty="0"/>
              <a:t>  - </a:t>
            </a:r>
            <a:r>
              <a:rPr lang="ko-KR" altLang="en-US" sz="1400" dirty="0"/>
              <a:t>기억력 평가와 향상된 정도를 보여주기 위해 데이터베이스와 연동하여 그래프 출력 페이지 구현</a:t>
            </a:r>
            <a:r>
              <a:rPr lang="en-US" altLang="ko-KR" sz="1400" dirty="0"/>
              <a:t>(</a:t>
            </a:r>
            <a:r>
              <a:rPr lang="ko-KR" altLang="en-US" sz="1400" dirty="0"/>
              <a:t>회원</a:t>
            </a:r>
            <a:r>
              <a:rPr lang="en-US" altLang="ko-KR" sz="1400" dirty="0"/>
              <a:t>)</a:t>
            </a:r>
          </a:p>
          <a:p>
            <a:pPr lvl="0">
              <a:defRPr lang="ko-KR" altLang="en-US"/>
            </a:pPr>
            <a:r>
              <a:rPr lang="en-US" altLang="ko-KR" sz="1400" dirty="0"/>
              <a:t>  - </a:t>
            </a:r>
            <a:r>
              <a:rPr lang="ko-KR" altLang="en-US" sz="1400" dirty="0"/>
              <a:t>웹 페이지를 관리할 관리자 페이지 구성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0719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64662" y="165502"/>
            <a:ext cx="11867106" cy="6531429"/>
            <a:chOff x="162446" y="153761"/>
            <a:chExt cx="11867106" cy="6531429"/>
          </a:xfrm>
        </p:grpSpPr>
        <p:sp>
          <p:nvSpPr>
            <p:cNvPr id="4" name="직사각형 3"/>
            <p:cNvSpPr/>
            <p:nvPr/>
          </p:nvSpPr>
          <p:spPr>
            <a:xfrm>
              <a:off x="162449" y="153761"/>
              <a:ext cx="11867103" cy="6531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14" name="직각 삼각형 13"/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8" name="직각 삼각형 17"/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364225" y="286355"/>
            <a:ext cx="7574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/>
              </a:rPr>
              <a:t>PART 07</a:t>
            </a:r>
            <a:endParaRPr lang="ko-KR" altLang="en-US" sz="12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조선일보명조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3278" y="433317"/>
            <a:ext cx="5647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dirty="0">
                <a:solidFill>
                  <a:srgbClr val="1F4E79"/>
                </a:solidFill>
                <a:latin typeface="HY견고딕"/>
                <a:ea typeface="HY견고딕"/>
              </a:rPr>
              <a:t>개발 환경 및 개발방법 </a:t>
            </a:r>
            <a:r>
              <a:rPr lang="en-US" altLang="ko-KR" sz="2400" dirty="0">
                <a:solidFill>
                  <a:srgbClr val="1F4E79"/>
                </a:solidFill>
                <a:latin typeface="HY견고딕"/>
                <a:ea typeface="HY견고딕"/>
              </a:rPr>
              <a:t>/ </a:t>
            </a:r>
            <a:r>
              <a:rPr lang="ko-KR" altLang="en-US" sz="2400" dirty="0">
                <a:solidFill>
                  <a:srgbClr val="1F4E79"/>
                </a:solidFill>
                <a:latin typeface="HY견고딕"/>
                <a:ea typeface="HY견고딕"/>
              </a:rPr>
              <a:t>데모 환경 설계</a:t>
            </a:r>
          </a:p>
        </p:txBody>
      </p:sp>
      <p:sp>
        <p:nvSpPr>
          <p:cNvPr id="25" name="내용 개체 틀 2"/>
          <p:cNvSpPr>
            <a:spLocks noGrp="1"/>
          </p:cNvSpPr>
          <p:nvPr/>
        </p:nvSpPr>
        <p:spPr bwMode="gray">
          <a:xfrm>
            <a:off x="994229" y="1355222"/>
            <a:ext cx="8229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  <a:defRPr/>
            </a:pPr>
            <a:r>
              <a:rPr lang="ko-KR" altLang="en-US" dirty="0"/>
              <a:t>졸업작품 </a:t>
            </a:r>
            <a:r>
              <a:rPr lang="en-US" altLang="ko-KR" dirty="0"/>
              <a:t>GitHub </a:t>
            </a:r>
            <a:r>
              <a:rPr lang="ko-KR" altLang="en-US" dirty="0"/>
              <a:t>주소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sz="2000" i="1" dirty="0">
                <a:solidFill>
                  <a:srgbClr val="0000FF"/>
                </a:solidFill>
              </a:rPr>
              <a:t>  - </a:t>
            </a:r>
            <a:r>
              <a:rPr lang="en-US" altLang="ko-KR" sz="2000" dirty="0">
                <a:hlinkClick r:id="rId2"/>
              </a:rPr>
              <a:t>https://github.com/kpuS4-04/cubism</a:t>
            </a:r>
            <a:endParaRPr lang="ko-KR" altLang="en-US" sz="2000" i="1" dirty="0">
              <a:solidFill>
                <a:srgbClr val="0000FF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dirty="0" err="1"/>
              <a:t>팀원별</a:t>
            </a:r>
            <a:r>
              <a:rPr lang="ko-KR" altLang="en-US" dirty="0"/>
              <a:t> </a:t>
            </a:r>
            <a:r>
              <a:rPr lang="en-US" altLang="ko-KR" dirty="0"/>
              <a:t>GitHub ID</a:t>
            </a:r>
          </a:p>
          <a:p>
            <a:pPr marL="0" indent="0">
              <a:buNone/>
              <a:defRPr/>
            </a:pPr>
            <a:r>
              <a:rPr lang="en-US" altLang="ko-KR" sz="2000" b="0" dirty="0"/>
              <a:t>  - </a:t>
            </a:r>
            <a:r>
              <a:rPr lang="ko-KR" altLang="en-US" sz="2000" b="0" dirty="0"/>
              <a:t>팀장 </a:t>
            </a:r>
            <a:r>
              <a:rPr lang="en-US" altLang="ko-KR" sz="2000" b="0" dirty="0"/>
              <a:t>: </a:t>
            </a:r>
            <a:r>
              <a:rPr lang="ko-KR" altLang="en-US" sz="2000" b="0" dirty="0"/>
              <a:t>이태웅</a:t>
            </a:r>
            <a:r>
              <a:rPr lang="en-US" altLang="ko-KR" sz="2000" b="0" dirty="0"/>
              <a:t>(dlxodnd@kpu.ac.kr: kpuS4-04(master))</a:t>
            </a:r>
          </a:p>
          <a:p>
            <a:pPr marL="0" indent="0">
              <a:buNone/>
              <a:defRPr/>
            </a:pPr>
            <a:r>
              <a:rPr lang="en-US" altLang="ko-KR" sz="2000" b="0" dirty="0"/>
              <a:t>  - </a:t>
            </a:r>
            <a:r>
              <a:rPr lang="ko-KR" altLang="en-US" sz="2000" b="0" dirty="0"/>
              <a:t>팀원 </a:t>
            </a:r>
            <a:r>
              <a:rPr lang="en-US" altLang="ko-KR" sz="2000" b="0" dirty="0"/>
              <a:t>: </a:t>
            </a:r>
            <a:r>
              <a:rPr lang="ko-KR" altLang="en-US" sz="2000" b="0" dirty="0" err="1"/>
              <a:t>노진욱</a:t>
            </a:r>
            <a:r>
              <a:rPr lang="en-US" altLang="ko-KR" sz="2000" b="0" dirty="0"/>
              <a:t>(</a:t>
            </a:r>
            <a:r>
              <a:rPr lang="en-US" altLang="ko-KR" sz="2000" b="0" dirty="0" err="1"/>
              <a:t>NoJinUk</a:t>
            </a:r>
            <a:r>
              <a:rPr lang="en-US" altLang="ko-KR" sz="2000" b="0" dirty="0"/>
              <a:t>(Contributors))</a:t>
            </a:r>
          </a:p>
          <a:p>
            <a:pPr marL="0" indent="0">
              <a:buNone/>
              <a:defRPr/>
            </a:pPr>
            <a:r>
              <a:rPr lang="en-US" altLang="ko-KR" sz="2000" b="0" dirty="0"/>
              <a:t>  - </a:t>
            </a:r>
            <a:r>
              <a:rPr lang="ko-KR" altLang="en-US" sz="2000" b="0" dirty="0"/>
              <a:t>팀원 </a:t>
            </a:r>
            <a:r>
              <a:rPr lang="en-US" altLang="ko-KR" sz="2000" b="0" dirty="0"/>
              <a:t>: </a:t>
            </a:r>
            <a:r>
              <a:rPr lang="ko-KR" altLang="en-US" sz="2000" b="0" dirty="0"/>
              <a:t>강승윤</a:t>
            </a:r>
            <a:r>
              <a:rPr lang="en-US" altLang="ko-KR" sz="2000" b="0" dirty="0"/>
              <a:t>(</a:t>
            </a:r>
            <a:r>
              <a:rPr lang="en-US" altLang="ko-KR" sz="2000" b="0" dirty="0" err="1"/>
              <a:t>kangseungyoon</a:t>
            </a:r>
            <a:r>
              <a:rPr lang="en-US" altLang="ko-KR" sz="2000" b="0" dirty="0"/>
              <a:t>(Contributors))</a:t>
            </a:r>
          </a:p>
        </p:txBody>
      </p:sp>
    </p:spTree>
    <p:extLst>
      <p:ext uri="{BB962C8B-B14F-4D97-AF65-F5344CB8AC3E}">
        <p14:creationId xmlns:p14="http://schemas.microsoft.com/office/powerpoint/2010/main" val="333975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64662" y="165502"/>
            <a:ext cx="11867106" cy="6531429"/>
            <a:chOff x="162446" y="153761"/>
            <a:chExt cx="11867106" cy="6531429"/>
          </a:xfrm>
        </p:grpSpPr>
        <p:sp>
          <p:nvSpPr>
            <p:cNvPr id="4" name="직사각형 3"/>
            <p:cNvSpPr/>
            <p:nvPr/>
          </p:nvSpPr>
          <p:spPr>
            <a:xfrm>
              <a:off x="162449" y="153761"/>
              <a:ext cx="11867103" cy="6531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14" name="직각 삼각형 13"/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8" name="직각 삼각형 17"/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364225" y="286355"/>
            <a:ext cx="7574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/>
              </a:rPr>
              <a:t>PART 07</a:t>
            </a:r>
            <a:endParaRPr lang="ko-KR" altLang="en-US" sz="12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조선일보명조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3278" y="433317"/>
            <a:ext cx="5647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dirty="0">
                <a:solidFill>
                  <a:srgbClr val="1F4E79"/>
                </a:solidFill>
                <a:latin typeface="HY견고딕"/>
                <a:ea typeface="HY견고딕"/>
              </a:rPr>
              <a:t>개발 환경 및 개발방법 </a:t>
            </a:r>
            <a:r>
              <a:rPr lang="en-US" altLang="ko-KR" sz="2400" dirty="0">
                <a:solidFill>
                  <a:srgbClr val="1F4E79"/>
                </a:solidFill>
                <a:latin typeface="HY견고딕"/>
                <a:ea typeface="HY견고딕"/>
              </a:rPr>
              <a:t>/ </a:t>
            </a:r>
            <a:r>
              <a:rPr lang="ko-KR" altLang="en-US" sz="2400" dirty="0">
                <a:solidFill>
                  <a:srgbClr val="1F4E79"/>
                </a:solidFill>
                <a:latin typeface="HY견고딕"/>
                <a:ea typeface="HY견고딕"/>
              </a:rPr>
              <a:t>데모 환경 설계</a:t>
            </a:r>
          </a:p>
        </p:txBody>
      </p:sp>
      <p:sp>
        <p:nvSpPr>
          <p:cNvPr id="25" name="내용 개체 틀 2"/>
          <p:cNvSpPr>
            <a:spLocks noGrp="1"/>
          </p:cNvSpPr>
          <p:nvPr/>
        </p:nvSpPr>
        <p:spPr bwMode="gray">
          <a:xfrm>
            <a:off x="994229" y="1355222"/>
            <a:ext cx="8229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1800" dirty="0"/>
              <a:t>1. Arduino</a:t>
            </a:r>
          </a:p>
          <a:p>
            <a:pPr marL="0" indent="0">
              <a:buNone/>
              <a:defRPr/>
            </a:pPr>
            <a:r>
              <a:rPr lang="en-US" altLang="ko-KR" sz="1400" b="0" dirty="0"/>
              <a:t>  - IDE</a:t>
            </a:r>
            <a:r>
              <a:rPr lang="ko-KR" altLang="en-US" sz="1400" b="0" dirty="0"/>
              <a:t>를 이용한 진동 장난감 구현</a:t>
            </a:r>
            <a:endParaRPr lang="en-US" altLang="ko-KR" sz="1400" b="0" dirty="0"/>
          </a:p>
          <a:p>
            <a:pPr marL="0" indent="0">
              <a:buNone/>
              <a:defRPr/>
            </a:pPr>
            <a:r>
              <a:rPr lang="en-US" altLang="ko-KR" sz="1400" b="0" dirty="0"/>
              <a:t>  - </a:t>
            </a:r>
            <a:r>
              <a:rPr lang="ko-KR" altLang="en-US" sz="1400" b="0" dirty="0"/>
              <a:t>연습 모드 </a:t>
            </a:r>
            <a:r>
              <a:rPr lang="en-US" altLang="ko-KR" sz="1400" b="0" dirty="0"/>
              <a:t>/ Challenge</a:t>
            </a:r>
            <a:r>
              <a:rPr lang="ko-KR" altLang="en-US" sz="1400" b="0" dirty="0"/>
              <a:t> 모드 </a:t>
            </a:r>
            <a:r>
              <a:rPr lang="en-US" altLang="ko-KR" sz="1400" b="0" dirty="0"/>
              <a:t>/ </a:t>
            </a:r>
            <a:r>
              <a:rPr lang="ko-KR" altLang="en-US" sz="1400" b="0" dirty="0"/>
              <a:t>구구단 모드의 게임 구현</a:t>
            </a:r>
            <a:endParaRPr lang="en-US" altLang="ko-KR" sz="1400" b="0" dirty="0"/>
          </a:p>
          <a:p>
            <a:pPr marL="0" indent="0">
              <a:buNone/>
              <a:defRPr/>
            </a:pPr>
            <a:r>
              <a:rPr lang="en-US" altLang="ko-KR" sz="1400" b="0" dirty="0"/>
              <a:t>  - ESP8266 AT Command</a:t>
            </a:r>
            <a:r>
              <a:rPr lang="ko-KR" altLang="en-US" sz="1400" b="0" dirty="0"/>
              <a:t>를 통하여 서버와 통신</a:t>
            </a:r>
            <a:endParaRPr lang="en-US" altLang="ko-KR" sz="1400" b="0" dirty="0"/>
          </a:p>
          <a:p>
            <a:pPr marL="0" indent="0">
              <a:buNone/>
              <a:defRPr/>
            </a:pPr>
            <a:r>
              <a:rPr lang="en-US" altLang="ko-KR" sz="1400" b="0" dirty="0"/>
              <a:t>  - OTA</a:t>
            </a:r>
            <a:r>
              <a:rPr lang="ko-KR" altLang="en-US" sz="1400" b="0" dirty="0"/>
              <a:t>를 이용하여 무선 업로드 구현</a:t>
            </a:r>
            <a:endParaRPr lang="en-US" altLang="ko-KR" sz="1400" b="0" dirty="0"/>
          </a:p>
          <a:p>
            <a:pPr marL="0" indent="0">
              <a:buNone/>
              <a:defRPr/>
            </a:pPr>
            <a:endParaRPr lang="en-US" altLang="ko-KR" sz="1400" dirty="0"/>
          </a:p>
          <a:p>
            <a:pPr marL="0" indent="0">
              <a:buNone/>
              <a:defRPr/>
            </a:pPr>
            <a:r>
              <a:rPr lang="en-US" altLang="ko-KR" sz="1800" dirty="0"/>
              <a:t>2. Web</a:t>
            </a:r>
          </a:p>
          <a:p>
            <a:pPr marL="0" indent="0">
              <a:buNone/>
              <a:defRPr/>
            </a:pPr>
            <a:r>
              <a:rPr lang="en-US" altLang="ko-KR" sz="1400" b="0" dirty="0"/>
              <a:t>  - STS(JSP)</a:t>
            </a:r>
            <a:r>
              <a:rPr lang="ko-KR" altLang="en-US" sz="1400" b="0" dirty="0"/>
              <a:t>툴을 이용하여 페이지 구현</a:t>
            </a:r>
            <a:endParaRPr lang="en-US" altLang="ko-KR" sz="1400" b="0" dirty="0"/>
          </a:p>
          <a:p>
            <a:pPr marL="0" indent="0">
              <a:buNone/>
              <a:defRPr/>
            </a:pPr>
            <a:r>
              <a:rPr lang="en-US" altLang="ko-KR" sz="1400" b="0" dirty="0"/>
              <a:t>  - </a:t>
            </a:r>
            <a:r>
              <a:rPr lang="ko-KR" altLang="en-US" sz="1400" b="0" dirty="0"/>
              <a:t>관리자 및 회원을 두고 회원 관리 </a:t>
            </a:r>
            <a:endParaRPr lang="en-US" altLang="ko-KR" sz="1400" b="0" dirty="0"/>
          </a:p>
          <a:p>
            <a:pPr marL="0" indent="0">
              <a:buNone/>
              <a:defRPr/>
            </a:pPr>
            <a:r>
              <a:rPr lang="en-US" altLang="ko-KR" sz="1400" b="0" dirty="0"/>
              <a:t>  - </a:t>
            </a:r>
            <a:r>
              <a:rPr lang="ko-KR" altLang="en-US" sz="1400" b="0" dirty="0"/>
              <a:t>사용자의 기억력 게임 결과에 대한 데이터 관리 및 그래프로 시각화</a:t>
            </a:r>
            <a:endParaRPr lang="en-US" altLang="ko-KR" sz="1400" b="0" dirty="0"/>
          </a:p>
          <a:p>
            <a:pPr marL="0" indent="0">
              <a:buNone/>
              <a:defRPr/>
            </a:pPr>
            <a:r>
              <a:rPr lang="en-US" altLang="ko-KR" sz="1400" b="0" dirty="0"/>
              <a:t>  - DB</a:t>
            </a:r>
            <a:r>
              <a:rPr lang="ko-KR" altLang="en-US" sz="1400" b="0" dirty="0"/>
              <a:t>와의 연동은 </a:t>
            </a:r>
            <a:r>
              <a:rPr lang="en-US" altLang="ko-KR" sz="1400" b="0" dirty="0" err="1"/>
              <a:t>MyBatis</a:t>
            </a:r>
            <a:r>
              <a:rPr lang="ko-KR" altLang="en-US" sz="1400" b="0" dirty="0"/>
              <a:t>를 이용</a:t>
            </a:r>
            <a:endParaRPr lang="en-US" altLang="ko-KR" sz="1400" b="0" dirty="0"/>
          </a:p>
          <a:p>
            <a:pPr marL="0" indent="0">
              <a:buNone/>
              <a:defRPr/>
            </a:pPr>
            <a:endParaRPr lang="en-US" altLang="ko-KR" sz="1400" b="0" dirty="0"/>
          </a:p>
          <a:p>
            <a:pPr marL="0" indent="0">
              <a:buNone/>
              <a:defRPr/>
            </a:pPr>
            <a:r>
              <a:rPr lang="en-US" altLang="ko-KR" sz="1800" dirty="0"/>
              <a:t>3. Server </a:t>
            </a:r>
            <a:r>
              <a:rPr lang="ko-KR" altLang="en-US" sz="1800" dirty="0"/>
              <a:t>및 </a:t>
            </a:r>
            <a:r>
              <a:rPr lang="en-US" altLang="ko-KR" sz="1800" dirty="0"/>
              <a:t>DB</a:t>
            </a:r>
          </a:p>
          <a:p>
            <a:pPr marL="0" indent="0">
              <a:buNone/>
              <a:defRPr/>
            </a:pPr>
            <a:r>
              <a:rPr lang="en-US" altLang="ko-KR" sz="1400" b="0" dirty="0"/>
              <a:t>  - AWS EC2</a:t>
            </a:r>
            <a:r>
              <a:rPr lang="ko-KR" altLang="en-US" sz="1400" b="0" dirty="0"/>
              <a:t>서버에 </a:t>
            </a:r>
            <a:r>
              <a:rPr lang="en-US" altLang="ko-KR" sz="1400" b="0" dirty="0"/>
              <a:t>Apache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Tomcat</a:t>
            </a:r>
            <a:r>
              <a:rPr lang="ko-KR" altLang="en-US" sz="1400" b="0" dirty="0"/>
              <a:t>을 이용한 서버 구축 및 웹 애플리케이션 배포</a:t>
            </a:r>
            <a:endParaRPr lang="en-US" altLang="ko-KR" sz="1400" b="0" dirty="0"/>
          </a:p>
          <a:p>
            <a:pPr marL="0" indent="0">
              <a:buNone/>
              <a:defRPr/>
            </a:pPr>
            <a:r>
              <a:rPr lang="en-US" altLang="ko-KR" sz="1400" b="0" dirty="0"/>
              <a:t>  - AWS EC2</a:t>
            </a:r>
            <a:r>
              <a:rPr lang="ko-KR" altLang="en-US" sz="1400" b="0" dirty="0"/>
              <a:t>서버에</a:t>
            </a:r>
            <a:r>
              <a:rPr lang="en-US" altLang="ko-KR" sz="1400" b="0" dirty="0"/>
              <a:t> Apache </a:t>
            </a:r>
            <a:r>
              <a:rPr lang="ko-KR" altLang="en-US" sz="1400" b="0" dirty="0"/>
              <a:t>구축 및 </a:t>
            </a:r>
            <a:r>
              <a:rPr lang="en-US" altLang="ko-KR" sz="1400" b="0" dirty="0"/>
              <a:t>PHP</a:t>
            </a:r>
            <a:r>
              <a:rPr lang="ko-KR" altLang="en-US" sz="1400" b="0" dirty="0"/>
              <a:t>를 이용하여 </a:t>
            </a:r>
            <a:r>
              <a:rPr lang="en-US" altLang="ko-KR" sz="1400" b="0" dirty="0"/>
              <a:t>RDS(DB)</a:t>
            </a:r>
            <a:r>
              <a:rPr lang="ko-KR" altLang="en-US" sz="1400" b="0" dirty="0"/>
              <a:t>와 연동</a:t>
            </a:r>
            <a:endParaRPr lang="en-US" altLang="ko-KR" sz="1400" b="0" dirty="0"/>
          </a:p>
          <a:p>
            <a:pPr marL="0" indent="0">
              <a:buNone/>
              <a:defRPr/>
            </a:pPr>
            <a:r>
              <a:rPr lang="en-US" altLang="ko-KR" sz="1400" b="0" dirty="0"/>
              <a:t>  - AWS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RDS</a:t>
            </a:r>
            <a:r>
              <a:rPr lang="ko-KR" altLang="en-US" sz="1400" b="0" dirty="0"/>
              <a:t>서버에 </a:t>
            </a:r>
            <a:r>
              <a:rPr lang="en-US" altLang="ko-KR" sz="1400" b="0" dirty="0"/>
              <a:t>MySQL</a:t>
            </a:r>
            <a:r>
              <a:rPr lang="ko-KR" altLang="en-US" sz="1400" b="0" dirty="0"/>
              <a:t>을 이용한 </a:t>
            </a:r>
            <a:r>
              <a:rPr lang="en-US" altLang="ko-KR" sz="1400" b="0" dirty="0"/>
              <a:t>DB </a:t>
            </a:r>
            <a:r>
              <a:rPr lang="ko-KR" altLang="en-US" sz="1400" b="0" dirty="0"/>
              <a:t>구축</a:t>
            </a:r>
            <a:endParaRPr lang="en-US" altLang="ko-KR" sz="1400" b="0" dirty="0"/>
          </a:p>
          <a:p>
            <a:pPr marL="0" indent="0">
              <a:buNone/>
              <a:defRPr/>
            </a:pP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74906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64662" y="165502"/>
            <a:ext cx="11867106" cy="6531429"/>
            <a:chOff x="162446" y="153761"/>
            <a:chExt cx="11867106" cy="6531429"/>
          </a:xfrm>
        </p:grpSpPr>
        <p:sp>
          <p:nvSpPr>
            <p:cNvPr id="4" name="직사각형 3"/>
            <p:cNvSpPr/>
            <p:nvPr/>
          </p:nvSpPr>
          <p:spPr>
            <a:xfrm>
              <a:off x="162449" y="153761"/>
              <a:ext cx="11867103" cy="6531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14" name="직각 삼각형 13"/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8" name="직각 삼각형 17"/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364225" y="286355"/>
            <a:ext cx="7574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/>
              </a:rPr>
              <a:t>PART 07</a:t>
            </a:r>
            <a:endParaRPr lang="ko-KR" altLang="en-US" sz="12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조선일보명조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3278" y="433317"/>
            <a:ext cx="5647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dirty="0">
                <a:solidFill>
                  <a:srgbClr val="1F4E79"/>
                </a:solidFill>
                <a:latin typeface="HY견고딕"/>
                <a:ea typeface="HY견고딕"/>
              </a:rPr>
              <a:t>개발 환경 및 개발방법 </a:t>
            </a:r>
            <a:r>
              <a:rPr lang="en-US" altLang="ko-KR" sz="2400" dirty="0">
                <a:solidFill>
                  <a:srgbClr val="1F4E79"/>
                </a:solidFill>
                <a:latin typeface="HY견고딕"/>
                <a:ea typeface="HY견고딕"/>
              </a:rPr>
              <a:t>/ </a:t>
            </a:r>
            <a:r>
              <a:rPr lang="ko-KR" altLang="en-US" sz="2400" dirty="0">
                <a:solidFill>
                  <a:srgbClr val="1F4E79"/>
                </a:solidFill>
                <a:latin typeface="HY견고딕"/>
                <a:ea typeface="HY견고딕"/>
              </a:rPr>
              <a:t>데모 환경 설계</a:t>
            </a:r>
          </a:p>
        </p:txBody>
      </p:sp>
      <p:sp>
        <p:nvSpPr>
          <p:cNvPr id="25" name="내용 개체 틀 2"/>
          <p:cNvSpPr>
            <a:spLocks noGrp="1"/>
          </p:cNvSpPr>
          <p:nvPr/>
        </p:nvSpPr>
        <p:spPr bwMode="gray">
          <a:xfrm>
            <a:off x="994229" y="1355222"/>
            <a:ext cx="8229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  <a:defRPr/>
            </a:pPr>
            <a:endParaRPr lang="en-US" altLang="ko-KR" sz="1400" b="0" dirty="0"/>
          </a:p>
        </p:txBody>
      </p:sp>
      <p:sp>
        <p:nvSpPr>
          <p:cNvPr id="31" name="내용 개체 틀 2"/>
          <p:cNvSpPr>
            <a:spLocks noGrp="1"/>
          </p:cNvSpPr>
          <p:nvPr/>
        </p:nvSpPr>
        <p:spPr bwMode="gray">
          <a:xfrm>
            <a:off x="1146629" y="1507622"/>
            <a:ext cx="8229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AutoNum type="arabicPeriod"/>
              <a:defRPr/>
            </a:pPr>
            <a:r>
              <a:rPr lang="ko-KR" altLang="en-US" sz="1800" dirty="0" err="1"/>
              <a:t>아두이노</a:t>
            </a:r>
            <a:r>
              <a:rPr lang="ko-KR" altLang="en-US" sz="1800" dirty="0"/>
              <a:t> 보드 전원 </a:t>
            </a:r>
            <a:r>
              <a:rPr lang="en-US" altLang="ko-KR" sz="1800" dirty="0"/>
              <a:t>ON</a:t>
            </a:r>
          </a:p>
          <a:p>
            <a:pPr>
              <a:buAutoNum type="arabicPeriod"/>
              <a:defRPr/>
            </a:pPr>
            <a:endParaRPr lang="en-US" altLang="ko-KR" sz="1800" dirty="0"/>
          </a:p>
          <a:p>
            <a:pPr>
              <a:buAutoNum type="arabicPeriod"/>
              <a:defRPr/>
            </a:pPr>
            <a:r>
              <a:rPr lang="ko-KR" altLang="en-US" sz="1800" dirty="0" err="1"/>
              <a:t>챌린지</a:t>
            </a:r>
            <a:r>
              <a:rPr lang="ko-KR" altLang="en-US" sz="1800" dirty="0"/>
              <a:t> 모드 게임 시연</a:t>
            </a:r>
            <a:endParaRPr lang="en-US" altLang="ko-KR" sz="1800" dirty="0"/>
          </a:p>
          <a:p>
            <a:pPr>
              <a:buAutoNum type="arabicPeriod"/>
              <a:defRPr/>
            </a:pPr>
            <a:endParaRPr lang="en-US" altLang="ko-KR" sz="1800" dirty="0"/>
          </a:p>
          <a:p>
            <a:pPr>
              <a:buAutoNum type="arabicPeriod"/>
              <a:defRPr/>
            </a:pPr>
            <a:r>
              <a:rPr lang="ko-KR" altLang="en-US" sz="1800" dirty="0"/>
              <a:t>게임 결과에 대한 정보 웹</a:t>
            </a:r>
            <a:r>
              <a:rPr lang="en-US" altLang="ko-KR" sz="1800" dirty="0"/>
              <a:t>, DB</a:t>
            </a:r>
            <a:r>
              <a:rPr lang="ko-KR" altLang="en-US" sz="1800" dirty="0"/>
              <a:t>내 확인</a:t>
            </a:r>
            <a:endParaRPr lang="en-US" altLang="ko-KR" sz="1800" dirty="0"/>
          </a:p>
          <a:p>
            <a:pPr>
              <a:buAutoNum type="arabicPeriod"/>
              <a:defRPr/>
            </a:pPr>
            <a:endParaRPr lang="en-US" altLang="ko-KR" sz="1800" dirty="0"/>
          </a:p>
          <a:p>
            <a:pPr>
              <a:buAutoNum type="arabicPeriod"/>
              <a:defRPr/>
            </a:pPr>
            <a:r>
              <a:rPr lang="ko-KR" altLang="en-US" sz="1800" dirty="0"/>
              <a:t>기억력 향상도 및 평가 정도</a:t>
            </a:r>
            <a:r>
              <a:rPr lang="en-US" altLang="ko-KR" sz="1800" dirty="0"/>
              <a:t>(</a:t>
            </a:r>
            <a:r>
              <a:rPr lang="ko-KR" altLang="en-US" sz="1800" dirty="0"/>
              <a:t>그래프</a:t>
            </a:r>
            <a:r>
              <a:rPr lang="en-US" altLang="ko-KR" sz="1800" dirty="0"/>
              <a:t>) </a:t>
            </a:r>
            <a:r>
              <a:rPr lang="ko-KR" altLang="en-US" sz="1800" dirty="0"/>
              <a:t>확인</a:t>
            </a:r>
            <a:endParaRPr lang="en-US" altLang="ko-KR" sz="1800" dirty="0"/>
          </a:p>
          <a:p>
            <a:pPr>
              <a:buAutoNum type="arabicPeriod"/>
              <a:defRPr/>
            </a:pPr>
            <a:endParaRPr lang="en-US" altLang="ko-KR" sz="1800" dirty="0"/>
          </a:p>
          <a:p>
            <a:pPr>
              <a:buAutoNum type="arabicPeriod"/>
              <a:defRPr/>
            </a:pPr>
            <a:r>
              <a:rPr lang="en-US" altLang="ko-KR" sz="1800" dirty="0"/>
              <a:t>OTA </a:t>
            </a:r>
            <a:r>
              <a:rPr lang="ko-KR" altLang="en-US" sz="1800" dirty="0"/>
              <a:t>모드 시연</a:t>
            </a:r>
            <a:r>
              <a:rPr lang="en-US" altLang="ko-KR" sz="1800" dirty="0"/>
              <a:t>(</a:t>
            </a:r>
            <a:r>
              <a:rPr lang="ko-KR" altLang="en-US" sz="1800" dirty="0"/>
              <a:t>무선 업로드</a:t>
            </a:r>
            <a:r>
              <a:rPr lang="en-US" altLang="ko-KR" sz="1800" dirty="0"/>
              <a:t>)</a:t>
            </a:r>
          </a:p>
          <a:p>
            <a:pPr>
              <a:buAutoNum type="arabicPeriod"/>
              <a:defRPr/>
            </a:pPr>
            <a:endParaRPr lang="en-US" altLang="ko-KR" sz="1800" dirty="0"/>
          </a:p>
          <a:p>
            <a:pPr>
              <a:buAutoNum type="arabicPeriod"/>
              <a:defRPr/>
            </a:pPr>
            <a:r>
              <a:rPr lang="ko-KR" altLang="en-US" sz="1800" dirty="0"/>
              <a:t>무선 업로드 완료 후 업데이트 된 내역 확인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6006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4662" y="165502"/>
            <a:ext cx="11867106" cy="6531429"/>
            <a:chOff x="162446" y="153761"/>
            <a:chExt cx="11867106" cy="6531429"/>
          </a:xfrm>
        </p:grpSpPr>
        <p:sp>
          <p:nvSpPr>
            <p:cNvPr id="4" name="직사각형 3"/>
            <p:cNvSpPr/>
            <p:nvPr/>
          </p:nvSpPr>
          <p:spPr>
            <a:xfrm>
              <a:off x="162449" y="153761"/>
              <a:ext cx="11867103" cy="6531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14" name="직각 삼각형 13"/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8" name="직각 삼각형 17"/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1062" y="421576"/>
              <a:ext cx="15183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400" dirty="0">
                  <a:solidFill>
                    <a:srgbClr val="1F4E79"/>
                  </a:solidFill>
                  <a:latin typeface="HY견고딕"/>
                  <a:ea typeface="HY견고딕"/>
                </a:rPr>
                <a:t>업무 분담</a:t>
              </a: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851720"/>
              </p:ext>
            </p:extLst>
          </p:nvPr>
        </p:nvGraphicFramePr>
        <p:xfrm>
          <a:off x="1842176" y="1027245"/>
          <a:ext cx="9389846" cy="4965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98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1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2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66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dirty="0" smtClean="0"/>
                        <a:t>이</a:t>
                      </a:r>
                      <a:r>
                        <a:rPr lang="en-US" altLang="ko-KR" sz="1500" dirty="0" smtClean="0"/>
                        <a:t>00(</a:t>
                      </a:r>
                      <a:r>
                        <a:rPr lang="ko-KR" altLang="en-US" sz="1500" dirty="0"/>
                        <a:t>웹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dirty="0" smtClean="0"/>
                        <a:t>강</a:t>
                      </a:r>
                      <a:r>
                        <a:rPr lang="en-US" altLang="ko-KR" sz="1500" dirty="0" smtClean="0"/>
                        <a:t>00(</a:t>
                      </a:r>
                      <a:r>
                        <a:rPr lang="ko-KR" altLang="en-US" sz="1500" dirty="0" err="1"/>
                        <a:t>아두이노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dirty="0" smtClean="0"/>
                        <a:t>노</a:t>
                      </a:r>
                      <a:r>
                        <a:rPr lang="en-US" altLang="ko-KR" sz="1500" dirty="0" smtClean="0"/>
                        <a:t>00(</a:t>
                      </a:r>
                      <a:r>
                        <a:rPr lang="ko-KR" altLang="en-US" sz="1500" dirty="0" err="1"/>
                        <a:t>아두이노</a:t>
                      </a:r>
                      <a:r>
                        <a:rPr lang="en-US" altLang="ko-KR" sz="1500" dirty="0"/>
                        <a:t>+</a:t>
                      </a:r>
                      <a:r>
                        <a:rPr lang="ko-KR" altLang="en-US" sz="1500" dirty="0"/>
                        <a:t>요구사항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583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/>
                        <a:t>자료수집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시각장애인과 기억력 연관관계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기억력 훈련 관련 자료조사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 err="1"/>
                        <a:t>하이브리드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웹앱</a:t>
                      </a:r>
                      <a:r>
                        <a:rPr lang="ko-KR" altLang="en-US" sz="1000" dirty="0"/>
                        <a:t> 개발 관련 자료 수집</a:t>
                      </a:r>
                      <a:endParaRPr lang="en-US" altLang="ko-KR" sz="1000" dirty="0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웹 그래프 관련 자료 수집</a:t>
                      </a:r>
                      <a:endParaRPr lang="en-US" altLang="ko-KR" sz="1000" dirty="0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dirty="0"/>
                        <a:t>-AWS</a:t>
                      </a:r>
                      <a:r>
                        <a:rPr lang="ko-KR" altLang="en-US" sz="1000" dirty="0"/>
                        <a:t>서버 구축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시각장애인과 촉감의 연관관계 조사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기억력 게임 콘텐츠 실제 사례조사</a:t>
                      </a:r>
                      <a:endParaRPr lang="en-US" altLang="ko-KR" sz="1000" dirty="0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 err="1"/>
                        <a:t>아두이노</a:t>
                      </a:r>
                      <a:r>
                        <a:rPr lang="ko-KR" altLang="en-US" sz="1000" dirty="0"/>
                        <a:t> 프로그래밍 기초 및 응용 법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전자 회로 관련 사전 조사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각각의 장치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 err="1"/>
                        <a:t>lcd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진동모터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버튼 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와</a:t>
                      </a:r>
                      <a:endParaRPr lang="en-US" altLang="ko-KR" sz="1000" dirty="0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dirty="0"/>
                        <a:t>디바이스의 연동 방법 사전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시각장애인과 청각의 연관관계 조사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시각장애인과 인터뷰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기억력 게임과 관련된 </a:t>
                      </a:r>
                      <a:r>
                        <a:rPr lang="ko-KR" altLang="en-US" sz="1000" dirty="0" err="1"/>
                        <a:t>콘텐츠</a:t>
                      </a:r>
                      <a:r>
                        <a:rPr lang="ko-KR" altLang="en-US" sz="1000" dirty="0"/>
                        <a:t> 실제 사례 조사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 err="1"/>
                        <a:t>아두이노와</a:t>
                      </a:r>
                      <a:r>
                        <a:rPr lang="ko-KR" altLang="en-US" sz="1000" dirty="0"/>
                        <a:t> 서버</a:t>
                      </a:r>
                      <a:r>
                        <a:rPr lang="en-US" altLang="ko-KR" sz="1000" dirty="0"/>
                        <a:t>, DB</a:t>
                      </a:r>
                      <a:r>
                        <a:rPr lang="ko-KR" altLang="en-US" sz="1000" dirty="0"/>
                        <a:t>연동 조사</a:t>
                      </a:r>
                      <a:endParaRPr lang="en-US" altLang="ko-KR" sz="1000" dirty="0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 err="1"/>
                        <a:t>아두이노</a:t>
                      </a:r>
                      <a:r>
                        <a:rPr lang="ko-KR" altLang="en-US" sz="1000" dirty="0"/>
                        <a:t> 무선 인터넷 연결 조사</a:t>
                      </a:r>
                      <a:endParaRPr lang="en-US" altLang="ko-KR" sz="1000" dirty="0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전자 회로 관련 사전 조사</a:t>
                      </a:r>
                    </a:p>
                    <a:p>
                      <a:pPr marL="0" lv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583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/>
                        <a:t>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dirty="0"/>
                        <a:t>-DB table </a:t>
                      </a:r>
                      <a:r>
                        <a:rPr lang="ko-KR" altLang="en-US" sz="1000" dirty="0"/>
                        <a:t>설계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dirty="0"/>
                        <a:t>-Front End</a:t>
                      </a:r>
                      <a:r>
                        <a:rPr lang="ko-KR" altLang="en-US" sz="1000" dirty="0"/>
                        <a:t> 설계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dirty="0"/>
                        <a:t>-Back End </a:t>
                      </a:r>
                      <a:r>
                        <a:rPr lang="ko-KR" altLang="en-US" sz="1000" dirty="0"/>
                        <a:t>설계</a:t>
                      </a:r>
                      <a:endParaRPr lang="en-US" altLang="ko-KR" sz="1000" dirty="0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dirty="0"/>
                        <a:t>-OTA </a:t>
                      </a:r>
                      <a:r>
                        <a:rPr lang="ko-KR" altLang="en-US" sz="1000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 err="1"/>
                        <a:t>아두이노</a:t>
                      </a:r>
                      <a:r>
                        <a:rPr lang="ko-KR" altLang="en-US" sz="1000" dirty="0"/>
                        <a:t> 하드웨어 회로 설계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단계 선택 모드 설계</a:t>
                      </a:r>
                      <a:endParaRPr lang="en-US" altLang="ko-KR" sz="1000" dirty="0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 err="1"/>
                        <a:t>챌린지</a:t>
                      </a:r>
                      <a:r>
                        <a:rPr lang="ko-KR" altLang="en-US" sz="1000" dirty="0"/>
                        <a:t> 모드 설계</a:t>
                      </a:r>
                      <a:endParaRPr lang="en-US" altLang="ko-KR" sz="1000" dirty="0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구구단 모드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 err="1"/>
                        <a:t>아두이노</a:t>
                      </a:r>
                      <a:r>
                        <a:rPr lang="ko-KR" altLang="en-US" sz="1000" dirty="0"/>
                        <a:t> 무선 인터넷 연결 설계</a:t>
                      </a:r>
                      <a:endParaRPr lang="en-US" altLang="ko-KR" sz="1000" dirty="0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 err="1"/>
                        <a:t>아두이노</a:t>
                      </a:r>
                      <a:r>
                        <a:rPr lang="ko-KR" altLang="en-US" sz="1000" dirty="0"/>
                        <a:t> 서버 연동 설계</a:t>
                      </a:r>
                      <a:endParaRPr lang="en-US" altLang="ko-KR" sz="1000" dirty="0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 err="1"/>
                        <a:t>아두이노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DB </a:t>
                      </a:r>
                      <a:r>
                        <a:rPr lang="ko-KR" altLang="en-US" sz="1000" dirty="0"/>
                        <a:t>연동 설계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583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dirty="0"/>
                        <a:t>-DB table </a:t>
                      </a:r>
                      <a:r>
                        <a:rPr lang="ko-KR" altLang="en-US" sz="1000" dirty="0"/>
                        <a:t>구현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dirty="0"/>
                        <a:t>-Front End</a:t>
                      </a:r>
                      <a:r>
                        <a:rPr lang="ko-KR" altLang="en-US" sz="1000" dirty="0"/>
                        <a:t> 구현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dirty="0"/>
                        <a:t>-Back End </a:t>
                      </a:r>
                      <a:r>
                        <a:rPr lang="ko-KR" altLang="en-US" sz="1000" dirty="0"/>
                        <a:t>구현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dirty="0"/>
                        <a:t>-OTA </a:t>
                      </a:r>
                      <a:r>
                        <a:rPr lang="ko-KR" altLang="en-US" sz="1000" dirty="0"/>
                        <a:t>구현</a:t>
                      </a:r>
                      <a:endParaRPr lang="en-US" altLang="ko-KR" sz="1000" dirty="0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서버 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진동 장난감 구현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 err="1"/>
                        <a:t>아두이노</a:t>
                      </a:r>
                      <a:r>
                        <a:rPr lang="ko-KR" altLang="en-US" sz="1000" dirty="0"/>
                        <a:t> 프로그램 </a:t>
                      </a:r>
                      <a:r>
                        <a:rPr lang="ko-KR" altLang="en-US" sz="1000" dirty="0" err="1"/>
                        <a:t>콘텐츠</a:t>
                      </a:r>
                      <a:r>
                        <a:rPr lang="ko-KR" altLang="en-US" sz="1000" dirty="0"/>
                        <a:t>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진동 장난감과 </a:t>
                      </a:r>
                      <a:r>
                        <a:rPr lang="en-US" altLang="ko-KR" sz="1000" dirty="0"/>
                        <a:t>DB </a:t>
                      </a:r>
                      <a:r>
                        <a:rPr lang="ko-KR" altLang="en-US" sz="1000" dirty="0"/>
                        <a:t>연동</a:t>
                      </a:r>
                    </a:p>
                    <a:p>
                      <a:pPr marL="0" lv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진동 장난감과 서버 연동</a:t>
                      </a:r>
                      <a:endParaRPr lang="en-US" altLang="ko-KR" sz="1000" dirty="0"/>
                    </a:p>
                    <a:p>
                      <a:pPr marL="0" lv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진동 장난감과 무선 인터넷 연결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583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/>
                        <a:t>테스트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10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장비 작동</a:t>
                      </a:r>
                      <a:r>
                        <a:rPr lang="en-US" altLang="ko-KR" sz="10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제어 테스트</a:t>
                      </a:r>
                    </a:p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10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원격 작동</a:t>
                      </a:r>
                      <a:r>
                        <a:rPr lang="en-US" altLang="ko-KR" sz="10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제어 테스트</a:t>
                      </a:r>
                    </a:p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10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통합테스트 </a:t>
                      </a:r>
                      <a:r>
                        <a:rPr lang="en-US" altLang="ko-KR" sz="10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유지보수</a:t>
                      </a:r>
                    </a:p>
                    <a:p>
                      <a:pPr latinLnBrk="1">
                        <a:defRPr lang="ko-KR" altLang="en-US"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64225" y="286355"/>
            <a:ext cx="7574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/>
              </a:rPr>
              <a:t>PART 08</a:t>
            </a:r>
            <a:endParaRPr lang="ko-KR" altLang="en-US" sz="12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조선일보명조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665" y="165502"/>
            <a:ext cx="11867103" cy="6531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rgbClr val="1F4E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1062" y="421576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dirty="0">
                <a:solidFill>
                  <a:srgbClr val="1F4E79"/>
                </a:solidFill>
                <a:latin typeface="HY견고딕"/>
                <a:ea typeface="HY견고딕"/>
              </a:rPr>
              <a:t>졸업 연구 수행 일정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78215" y="978169"/>
          <a:ext cx="10835564" cy="54782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88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5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6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46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46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46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46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46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46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46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46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3619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추진일정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500"/>
                        <a:t>12</a:t>
                      </a:r>
                      <a:r>
                        <a:rPr lang="ko-KR" altLang="en-US" sz="150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500"/>
                        <a:t>1</a:t>
                      </a:r>
                      <a:r>
                        <a:rPr lang="ko-KR" altLang="en-US" sz="150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500"/>
                        <a:t>2</a:t>
                      </a:r>
                      <a:r>
                        <a:rPr lang="ko-KR" altLang="en-US" sz="150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500"/>
                        <a:t>3</a:t>
                      </a:r>
                      <a:r>
                        <a:rPr lang="ko-KR" altLang="en-US" sz="150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500"/>
                        <a:t>4</a:t>
                      </a:r>
                      <a:r>
                        <a:rPr lang="ko-KR" altLang="en-US" sz="150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500"/>
                        <a:t>5</a:t>
                      </a:r>
                      <a:r>
                        <a:rPr lang="ko-KR" altLang="en-US" sz="150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500"/>
                        <a:t>6</a:t>
                      </a:r>
                      <a:r>
                        <a:rPr lang="ko-KR" altLang="en-US" sz="150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500"/>
                        <a:t>7</a:t>
                      </a:r>
                      <a:r>
                        <a:rPr lang="ko-KR" altLang="en-US" sz="150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500"/>
                        <a:t>8</a:t>
                      </a:r>
                      <a:r>
                        <a:rPr lang="ko-KR" altLang="en-US" sz="150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500"/>
                        <a:t>9</a:t>
                      </a:r>
                      <a:r>
                        <a:rPr lang="ko-KR" altLang="en-US" sz="150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500"/>
                        <a:t>10</a:t>
                      </a:r>
                      <a:r>
                        <a:rPr lang="ko-KR" altLang="en-US" sz="150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463">
                <a:tc row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요구사항 정의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 및 분석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en-US" altLang="ko-KR" sz="1100" b="1"/>
                        <a:t>-</a:t>
                      </a:r>
                      <a:r>
                        <a:rPr lang="ko-KR" altLang="en-US" sz="1100" b="1"/>
                        <a:t>요구사항 정의 및 분석</a:t>
                      </a:r>
                    </a:p>
                    <a:p>
                      <a:pPr algn="l" latinLnBrk="1">
                        <a:defRPr lang="ko-KR" altLang="en-US"/>
                      </a:pPr>
                      <a:r>
                        <a:rPr lang="en-US" altLang="ko-KR" sz="1100" b="1"/>
                        <a:t>-</a:t>
                      </a:r>
                      <a:r>
                        <a:rPr lang="ko-KR" altLang="en-US" sz="1100" b="1"/>
                        <a:t>요구사항 명세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463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463">
                <a:tc row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시스템설계 및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 상세설계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 dirty="0"/>
                        <a:t>시스템 설계</a:t>
                      </a:r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회로</a:t>
                      </a:r>
                      <a:r>
                        <a:rPr lang="en-US" altLang="ko-KR" sz="1100" b="1" dirty="0"/>
                        <a:t>, Web)</a:t>
                      </a:r>
                    </a:p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 dirty="0"/>
                        <a:t>하드웨어 설계</a:t>
                      </a:r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디자인</a:t>
                      </a:r>
                      <a:r>
                        <a:rPr lang="en-US" altLang="ko-KR" sz="11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463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구현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/>
                        <a:t>코딩</a:t>
                      </a:r>
                      <a:r>
                        <a:rPr lang="en-US" altLang="ko-KR" sz="1100" b="1"/>
                        <a:t>(Web, </a:t>
                      </a:r>
                      <a:r>
                        <a:rPr lang="ko-KR" altLang="en-US" sz="1100" b="1"/>
                        <a:t>아두이노</a:t>
                      </a:r>
                      <a:r>
                        <a:rPr lang="en-US" altLang="ko-KR" sz="1100" b="1"/>
                        <a:t>-</a:t>
                      </a:r>
                      <a:r>
                        <a:rPr lang="ko-KR" altLang="en-US" sz="1100" b="1"/>
                        <a:t>부품 연동</a:t>
                      </a:r>
                      <a:r>
                        <a:rPr lang="en-US" altLang="ko-KR" sz="1100" b="1"/>
                        <a:t>, </a:t>
                      </a:r>
                      <a:r>
                        <a:rPr lang="ko-KR" altLang="en-US" sz="1100" b="1"/>
                        <a:t>콘텐츠 개발</a:t>
                      </a:r>
                      <a:r>
                        <a:rPr lang="en-US" altLang="ko-KR" sz="1100" b="1"/>
                        <a:t>)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463">
                <a:tc row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시험 및 데모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/>
                        <a:t>시험 및 데모 </a:t>
                      </a:r>
                      <a:r>
                        <a:rPr lang="en-US" altLang="ko-KR" sz="1100" b="1"/>
                        <a:t>&amp;</a:t>
                      </a:r>
                      <a:r>
                        <a:rPr lang="ko-KR" altLang="en-US" sz="1100" b="1"/>
                        <a:t> 테스트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463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463">
                <a:tc row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문서화 및 발표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/>
                        <a:t>문서화 및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463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463">
                <a:tc row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산업기술대전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/>
                        <a:t>산업기술대전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7463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7463">
                <a:tc row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졸업작품 최종 보고서 작성 및 패키징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/>
                        <a:t>졸업작품 최종 보고서 작성 및 패키징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7463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415315" y="1625051"/>
            <a:ext cx="566401" cy="1824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982047" y="2323264"/>
            <a:ext cx="404038" cy="1824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386085" y="3028566"/>
            <a:ext cx="880473" cy="1824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843564" y="388800"/>
            <a:ext cx="404038" cy="1824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230528" y="383951"/>
            <a:ext cx="404038" cy="1875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508417" y="611273"/>
            <a:ext cx="107433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latin typeface="HY견고딕"/>
                <a:ea typeface="HY견고딕"/>
              </a:rPr>
              <a:t>예상 일정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59827" y="613900"/>
            <a:ext cx="153713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rgbClr val="1F4E79"/>
                </a:solidFill>
                <a:latin typeface="HY견고딕"/>
                <a:ea typeface="HY견고딕"/>
              </a:rPr>
              <a:t>실제 수행 일정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679276" y="1954431"/>
            <a:ext cx="404038" cy="1824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045371" y="5817389"/>
            <a:ext cx="453894" cy="1928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045371" y="5103335"/>
            <a:ext cx="445172" cy="1928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266559" y="3690253"/>
            <a:ext cx="1849896" cy="1824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666514" y="4392057"/>
            <a:ext cx="1378857" cy="1928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64225" y="286355"/>
            <a:ext cx="7574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/>
              </a:rPr>
              <a:t>PART 09</a:t>
            </a:r>
            <a:endParaRPr lang="ko-KR" altLang="en-US" sz="12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조선일보명조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83314" y="2672889"/>
            <a:ext cx="202019" cy="1824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083314" y="3339973"/>
            <a:ext cx="1349486" cy="1824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432800" y="4040919"/>
            <a:ext cx="404038" cy="1824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4665" y="165502"/>
            <a:ext cx="11876626" cy="6531429"/>
            <a:chOff x="152924" y="153761"/>
            <a:chExt cx="11876626" cy="6531429"/>
          </a:xfrm>
        </p:grpSpPr>
        <p:sp>
          <p:nvSpPr>
            <p:cNvPr id="4" name="직사각형 3"/>
            <p:cNvSpPr/>
            <p:nvPr/>
          </p:nvSpPr>
          <p:spPr>
            <a:xfrm>
              <a:off x="152924" y="153761"/>
              <a:ext cx="11867103" cy="6531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14" name="직각 삼각형 13"/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8" name="직각 삼각형 17"/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1062" y="421576"/>
              <a:ext cx="33650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400" dirty="0">
                  <a:solidFill>
                    <a:srgbClr val="1F4E79"/>
                  </a:solidFill>
                  <a:latin typeface="HY견고딕"/>
                  <a:ea typeface="HY견고딕"/>
                </a:rPr>
                <a:t>필요 기술 및 참고 문헌</a:t>
              </a: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49682" y="1157467"/>
          <a:ext cx="10187082" cy="470071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3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3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772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/>
                        <a:t>참고문헌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939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1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기억력 게임 콘텐츠 종류</a:t>
                      </a:r>
                    </a:p>
                    <a:p>
                      <a:pPr marL="0" lv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https://www.youtube.com/watch?v=bmAYUmLHVH8</a:t>
                      </a:r>
                    </a:p>
                    <a:p>
                      <a:pPr marL="0" lv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http://www.lotte.com/goods/viewGoodsDetail.lotte?goods_no=493588559</a:t>
                      </a:r>
                    </a:p>
                    <a:p>
                      <a:pPr marL="0" lv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000" b="1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기억력 향상 방법</a:t>
                      </a:r>
                    </a:p>
                    <a:p>
                      <a:pPr marL="0" lv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 lang="ko-KR"/>
                      </a:pPr>
                      <a:r>
                        <a:rPr lang="en-US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https://steptohealth.co.kr/7-training-for-remembering/</a:t>
                      </a:r>
                    </a:p>
                    <a:p>
                      <a:pPr marL="171450" lvl="0" indent="-17145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 lang="ko-KR"/>
                      </a:pPr>
                      <a:endParaRPr lang="en-US" altLang="ko-KR" sz="1000" u="non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칼럼 </a:t>
                      </a:r>
                      <a:r>
                        <a:rPr lang="en-US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음악교육 받으면 언어 기억력 발달 </a:t>
                      </a:r>
                      <a:r>
                        <a:rPr lang="en-US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장유경</a:t>
                      </a:r>
                      <a:r>
                        <a:rPr lang="en-US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한솔교육문화연구원장</a:t>
                      </a:r>
                      <a:r>
                        <a:rPr lang="en-US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>
                        <a:defRPr lang="ko-KR"/>
                      </a:pPr>
                      <a:r>
                        <a:rPr lang="en-US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http://legacy.www.hani.co.kr/section-005006001/2003/08/005006001200308031523128.html</a:t>
                      </a:r>
                    </a:p>
                    <a:p>
                      <a:pPr marL="0" lv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논문 </a:t>
                      </a:r>
                      <a:r>
                        <a:rPr lang="en-US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Understanding of Memory Processing  -</a:t>
                      </a:r>
                      <a:r>
                        <a:rPr lang="ko-KR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조수진</a:t>
                      </a:r>
                      <a:r>
                        <a:rPr lang="en-US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남부대학교 언어치료청각학과</a:t>
                      </a:r>
                      <a:r>
                        <a:rPr lang="en-US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lv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https://www.e-asr.org/upload/pdf/asr-8-1-1.pdf</a:t>
                      </a:r>
                      <a:br>
                        <a:rPr lang="en-US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기사 </a:t>
                      </a:r>
                      <a:r>
                        <a:rPr lang="en-US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시각장애인</a:t>
                      </a:r>
                      <a:r>
                        <a:rPr lang="en-US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기억력 탁월 </a:t>
                      </a:r>
                    </a:p>
                    <a:p>
                      <a:pPr marL="0" lv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https://www.sciencetimes.co.kr/?news=%EC%8B%9C%EA%B0%81%EC%9E%A5%EC%95%A0%EC%9D%B8-%EA%B8%B0%EC%96%B5%EB%A0%A5-%ED%83%81%EC%9B%94</a:t>
                      </a:r>
                      <a:br>
                        <a:rPr lang="en-US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ko-KR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뇌가 음악을 만날 때</a:t>
                      </a:r>
                    </a:p>
                    <a:p>
                      <a:pPr marL="0" lv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http://www.brainmedia.co.kr/BrainScience/6900</a:t>
                      </a:r>
                      <a:br>
                        <a:rPr lang="en-US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논문 </a:t>
                      </a:r>
                      <a:r>
                        <a:rPr lang="en-US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Memory Classification and Related Anatomy</a:t>
                      </a:r>
                    </a:p>
                    <a:p>
                      <a:pPr marL="0" indent="0" latinLnBrk="1">
                        <a:buFont typeface="Arial"/>
                        <a:buNone/>
                        <a:defRPr lang="ko-KR"/>
                      </a:pPr>
                      <a:r>
                        <a:rPr lang="en-US" altLang="ko-KR" sz="10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http://www.js-silver.kr/page/diseases/dementia/04.pdf</a:t>
                      </a:r>
                    </a:p>
                    <a:p>
                      <a:pPr marL="0" indent="0" latinLnBrk="1">
                        <a:buFont typeface="Arial"/>
                        <a:buNone/>
                        <a:defRPr lang="ko-KR"/>
                      </a:pPr>
                      <a:r>
                        <a:rPr lang="ko-KR" altLang="en-US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장기기억 관련 연구 자료</a:t>
                      </a:r>
                    </a:p>
                    <a:p>
                      <a:pPr marL="0" indent="0" latinLnBrk="1">
                        <a:buFont typeface="Arial"/>
                        <a:buNone/>
                        <a:defRPr lang="ko-KR"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https://www.ibs.re.kr/cop/bbs/BBSMSTR_000000000902/selectBoardArticle.do?nttId=16135&amp;pageIndex=1&amp;searchCnd=&amp;searchWrd=</a:t>
                      </a:r>
                    </a:p>
                    <a:p>
                      <a:pPr marL="0" indent="0" latinLnBrk="1">
                        <a:buFont typeface="Arial"/>
                        <a:buNone/>
                        <a:defRPr lang="ko-KR"/>
                      </a:pPr>
                      <a:r>
                        <a:rPr lang="ko-KR" altLang="en-US" sz="1000"/>
                        <a:t>시각장애인 기억력 연구 논문 </a:t>
                      </a:r>
                    </a:p>
                    <a:p>
                      <a:pPr marL="0" indent="0" latinLnBrk="1">
                        <a:buFont typeface="Arial"/>
                        <a:buNone/>
                        <a:defRPr lang="ko-KR"/>
                      </a:pPr>
                      <a:r>
                        <a:rPr lang="en-US" altLang="ko-KR" sz="1000" b="1"/>
                        <a:t>*</a:t>
                      </a:r>
                      <a:r>
                        <a:rPr lang="en-US" altLang="ko-KR" sz="1000" b="0"/>
                        <a:t> Ehud Zohary </a:t>
                      </a:r>
                      <a:r>
                        <a:rPr lang="ko-KR" altLang="en-US" sz="1000" b="0"/>
                        <a:t>교수팀  </a:t>
                      </a:r>
                      <a:r>
                        <a:rPr lang="en-US" altLang="ko-KR" sz="1000"/>
                        <a:t>- ‘Blind people have superior memory skills’</a:t>
                      </a:r>
                    </a:p>
                    <a:p>
                      <a:pPr marL="0" indent="0" latinLnBrk="1">
                        <a:buFont typeface="Arial"/>
                        <a:buNone/>
                        <a:defRPr lang="ko-KR"/>
                      </a:pP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64224" y="286355"/>
            <a:ext cx="7574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/>
              </a:rPr>
              <a:t>PART 10</a:t>
            </a:r>
            <a:endParaRPr lang="ko-KR" altLang="en-US" sz="12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조선일보명조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4665" y="165502"/>
            <a:ext cx="11876626" cy="6531429"/>
            <a:chOff x="152924" y="153761"/>
            <a:chExt cx="11876626" cy="6531429"/>
          </a:xfrm>
        </p:grpSpPr>
        <p:sp>
          <p:nvSpPr>
            <p:cNvPr id="4" name="직사각형 3"/>
            <p:cNvSpPr/>
            <p:nvPr/>
          </p:nvSpPr>
          <p:spPr>
            <a:xfrm>
              <a:off x="152924" y="153761"/>
              <a:ext cx="11867103" cy="6531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14" name="직각 삼각형 13"/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8" name="직각 삼각형 17"/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1062" y="421576"/>
              <a:ext cx="33650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400" dirty="0">
                  <a:solidFill>
                    <a:srgbClr val="1F4E79"/>
                  </a:solidFill>
                  <a:latin typeface="HY견고딕"/>
                  <a:ea typeface="HY견고딕"/>
                </a:rPr>
                <a:t>필요 기술 및 참고 문헌</a:t>
              </a: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02107"/>
              </p:ext>
            </p:extLst>
          </p:nvPr>
        </p:nvGraphicFramePr>
        <p:xfrm>
          <a:off x="749682" y="1157467"/>
          <a:ext cx="10187082" cy="470071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3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3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772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/>
                        <a:t>참고문헌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939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시각장애인</a:t>
                      </a:r>
                      <a:r>
                        <a:rPr lang="ko-KR" altLang="en-US" sz="1000" b="1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관련 기사와 논문</a:t>
                      </a:r>
                      <a:endParaRPr lang="ko-KR" altLang="en-US" sz="10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charset="0"/>
                        <a:buNone/>
                        <a:defRPr lang="ko-KR"/>
                      </a:pPr>
                      <a:r>
                        <a:rPr lang="en-US" altLang="ko-KR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* https://www.sciencetimes.co.kr/?news=%EC%8B%9C%EA%B0%81%EC%9E%A5%EC%95%A0-%EB%B6%88%ED%8E%B8-%EB%8D%9C%EC%96%B4%EC%A4%84-%EA%B3%BC%ED%95%99%EA%B8%B0%EC%88%A0%EC%9D%80</a:t>
                      </a:r>
                      <a:endParaRPr lang="en-US" altLang="ko-KR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charset="0"/>
                        <a:buNone/>
                        <a:defRPr lang="ko-KR"/>
                      </a:pPr>
                      <a:r>
                        <a:rPr lang="en-US" altLang="ko-KR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* http://www.dbpia.co.kr/Journal/ArticleDetail/NODE00949046</a:t>
                      </a:r>
                      <a:endParaRPr lang="en-US" altLang="ko-KR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charset="0"/>
                        <a:buNone/>
                        <a:defRPr lang="ko-KR"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논문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시각장애학생의 </a:t>
                      </a:r>
                      <a:r>
                        <a:rPr lang="ko-KR" altLang="en-US" sz="1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효울적인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학습환경에 대한 연구</a:t>
                      </a:r>
                      <a:endParaRPr lang="en-US" altLang="ko-KR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charset="0"/>
                        <a:buNone/>
                        <a:defRPr lang="ko-KR"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* http://www.ksse.or.kr/data/2016/04-2016.pdf</a:t>
                      </a:r>
                      <a:endParaRPr lang="en-US" altLang="ko-KR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charset="0"/>
                        <a:buNone/>
                        <a:defRPr lang="ko-KR"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논문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한국시각장애교육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재활학회 연구</a:t>
                      </a:r>
                      <a:endParaRPr lang="en-US" altLang="ko-KR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charset="0"/>
                        <a:buNone/>
                        <a:defRPr lang="ko-KR"/>
                      </a:pPr>
                      <a:endParaRPr lang="en-US" altLang="ko-KR" sz="10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0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기억력  및 기억력 게임 관련</a:t>
                      </a:r>
                      <a:endParaRPr lang="en-US" altLang="ko-KR" sz="10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http://www.dbpia.co.kr/Journal/ArticleDetail/NODE06139430</a:t>
                      </a:r>
                      <a:endParaRPr lang="en-US" altLang="ko-KR" sz="10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defRPr lang="ko-KR"/>
                      </a:pPr>
                      <a:r>
                        <a:rPr lang="ko-KR" altLang="en-US" sz="10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논문 </a:t>
                      </a:r>
                      <a:r>
                        <a:rPr lang="en-US" altLang="ko-KR" sz="10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일상 기억력 향상 어플리케이션 </a:t>
                      </a:r>
                      <a:r>
                        <a:rPr lang="en-US" altLang="ko-KR" sz="10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00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메아리</a:t>
                      </a:r>
                      <a:r>
                        <a:rPr lang="en-US" altLang="ko-KR" sz="10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0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http://legacy.www.hani.co.kr/section-005006001/2003/08/005006001200308031523128.html</a:t>
                      </a:r>
                      <a:endParaRPr lang="en-US" altLang="ko-KR" sz="10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 typeface="Arial" charset="0"/>
                        <a:buNone/>
                        <a:defRPr lang="ko-KR"/>
                      </a:pPr>
                      <a:r>
                        <a:rPr lang="en-US" altLang="ko-KR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* https://www.e-asr.org/upload/pdf/asr-8-1-1.pdf</a:t>
                      </a:r>
                      <a:endParaRPr lang="en-US" altLang="ko-KR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 typeface="Arial" charset="0"/>
                        <a:buNone/>
                        <a:defRPr lang="ko-KR"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논문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기억처리과정의 이해</a:t>
                      </a:r>
                      <a:endParaRPr lang="en-US" altLang="ko-KR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 typeface="Arial" charset="0"/>
                        <a:buNone/>
                        <a:defRPr lang="ko-KR"/>
                      </a:pPr>
                      <a:r>
                        <a:rPr lang="en-US" altLang="ko-KR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* http://www.dbpia.co.kr/Journal/PDFViewNew?id=NODE07237674&amp;prevPathCode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indent="0" latinLnBrk="1">
                        <a:buFont typeface="Arial" charset="0"/>
                        <a:buNone/>
                        <a:defRPr lang="ko-KR"/>
                      </a:pPr>
                      <a:r>
                        <a:rPr lang="en-US" altLang="ko-KR" sz="100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논문 </a:t>
                      </a:r>
                      <a:r>
                        <a:rPr lang="en-US" altLang="ko-KR" sz="100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00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시간 순서 기억과 아동의 언어 능력 간의 관계 연구</a:t>
                      </a:r>
                      <a:endParaRPr lang="en-US" altLang="ko-KR" sz="1000" u="non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 typeface="Arial" charset="0"/>
                        <a:buNone/>
                        <a:defRPr lang="ko-KR"/>
                      </a:pPr>
                      <a:r>
                        <a:rPr lang="en-US" altLang="ko-KR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* http://www.dbpia.co.kr/Journal/PDFViewNew?id=NODE06597518&amp;prevPathCode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indent="0" latinLnBrk="1">
                        <a:buFont typeface="Arial" charset="0"/>
                        <a:buNone/>
                        <a:defRPr lang="ko-KR"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논문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인지기능 향상을 위한 기능성 퍼즐게임 설계 및 구현</a:t>
                      </a:r>
                      <a:endParaRPr lang="en-US" altLang="ko-KR" sz="10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64224" y="286355"/>
            <a:ext cx="7574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>
                <a:ln w="9525">
                  <a:solidFill>
                    <a:srgbClr val="1F4E79">
                      <a:alpha val="50000"/>
                    </a:srgbClr>
                  </a:solidFill>
                </a:ln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/>
              </a:rPr>
              <a:t>PART 10</a:t>
            </a:r>
            <a:endParaRPr lang="ko-KR" altLang="en-US" sz="1200" dirty="0">
              <a:ln w="9525">
                <a:solidFill>
                  <a:srgbClr val="1F4E79">
                    <a:alpha val="50000"/>
                  </a:srgbClr>
                </a:solidFill>
              </a:ln>
              <a:solidFill>
                <a:srgbClr val="1F4E7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조선일보명조"/>
            </a:endParaRPr>
          </a:p>
        </p:txBody>
      </p:sp>
    </p:spTree>
    <p:extLst>
      <p:ext uri="{BB962C8B-B14F-4D97-AF65-F5344CB8AC3E}">
        <p14:creationId xmlns:p14="http://schemas.microsoft.com/office/powerpoint/2010/main" val="134411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449" y="163286"/>
            <a:ext cx="11867103" cy="6531429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40071" y="3075057"/>
            <a:ext cx="2295119" cy="694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000">
                <a:solidFill>
                  <a:schemeClr val="bg1"/>
                </a:solidFill>
                <a:latin typeface="Impact"/>
              </a:rPr>
              <a:t>Thank you</a:t>
            </a:r>
            <a:endParaRPr lang="ko-KR" altLang="en-US" sz="40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12" name="직각 삼각형 11"/>
          <p:cNvSpPr/>
          <p:nvPr/>
        </p:nvSpPr>
        <p:spPr>
          <a:xfrm flipH="1">
            <a:off x="162446" y="5428528"/>
            <a:ext cx="11867103" cy="1245888"/>
          </a:xfrm>
          <a:prstGeom prst="rt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6886936" y="4132162"/>
            <a:ext cx="5142611" cy="2542253"/>
          </a:xfrm>
          <a:prstGeom prst="rt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162447" y="163285"/>
            <a:ext cx="11867103" cy="1727920"/>
            <a:chOff x="162447" y="2577829"/>
            <a:chExt cx="11867103" cy="1727920"/>
          </a:xfrm>
        </p:grpSpPr>
        <p:sp>
          <p:nvSpPr>
            <p:cNvPr id="14" name="직각 삼각형 13"/>
            <p:cNvSpPr/>
            <p:nvPr/>
          </p:nvSpPr>
          <p:spPr>
            <a:xfrm flipH="1">
              <a:off x="162447" y="3326078"/>
              <a:ext cx="11867103" cy="979671"/>
            </a:xfrm>
            <a:prstGeom prst="rt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6967958" y="2577829"/>
              <a:ext cx="5061591" cy="1727919"/>
            </a:xfrm>
            <a:prstGeom prst="rt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8" name="직각 삼각형 17"/>
          <p:cNvSpPr/>
          <p:nvPr/>
        </p:nvSpPr>
        <p:spPr>
          <a:xfrm rot="10800000" flipH="1" flipV="1">
            <a:off x="162447" y="5995686"/>
            <a:ext cx="11867103" cy="678728"/>
          </a:xfrm>
          <a:prstGeom prst="rt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2446" y="163285"/>
            <a:ext cx="11867106" cy="6531430"/>
            <a:chOff x="162446" y="163285"/>
            <a:chExt cx="11867106" cy="6531430"/>
          </a:xfrm>
        </p:grpSpPr>
        <p:sp>
          <p:nvSpPr>
            <p:cNvPr id="4" name="직사각형 3"/>
            <p:cNvSpPr/>
            <p:nvPr/>
          </p:nvSpPr>
          <p:spPr>
            <a:xfrm>
              <a:off x="162449" y="163286"/>
              <a:ext cx="11867103" cy="6531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14" name="직각 삼각형 13"/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8" name="직각 삼각형 17"/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51062" y="292428"/>
              <a:ext cx="4903907" cy="590813"/>
              <a:chOff x="2214586" y="752980"/>
              <a:chExt cx="4903907" cy="59081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214586" y="882128"/>
                <a:ext cx="49039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sz="2400" dirty="0" err="1">
                    <a:solidFill>
                      <a:srgbClr val="1F4E79"/>
                    </a:solidFill>
                    <a:latin typeface="HY견고딕"/>
                    <a:ea typeface="HY견고딕"/>
                  </a:rPr>
                  <a:t>지적사항</a:t>
                </a:r>
                <a:r>
                  <a:rPr lang="ko-KR" altLang="en-US" sz="2400" dirty="0">
                    <a:solidFill>
                      <a:srgbClr val="1F4E79"/>
                    </a:solidFill>
                    <a:latin typeface="HY견고딕"/>
                    <a:ea typeface="HY견고딕"/>
                  </a:rPr>
                  <a:t> 및 </a:t>
                </a:r>
                <a:r>
                  <a:rPr lang="ko-KR" altLang="en-US" sz="2400" dirty="0" err="1">
                    <a:solidFill>
                      <a:srgbClr val="1F4E79"/>
                    </a:solidFill>
                    <a:latin typeface="HY견고딕"/>
                    <a:ea typeface="HY견고딕"/>
                  </a:rPr>
                  <a:t>지적사항에</a:t>
                </a:r>
                <a:r>
                  <a:rPr lang="ko-KR" altLang="en-US" sz="2400" dirty="0">
                    <a:solidFill>
                      <a:srgbClr val="1F4E79"/>
                    </a:solidFill>
                    <a:latin typeface="HY견고딕"/>
                    <a:ea typeface="HY견고딕"/>
                  </a:rPr>
                  <a:t> 대한 답변</a:t>
                </a: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227749" y="752980"/>
                <a:ext cx="75745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200" dirty="0">
                    <a:ln w="9525">
                      <a:solidFill>
                        <a:srgbClr val="1F4E79">
                          <a:alpha val="50000"/>
                        </a:srgbClr>
                      </a:solidFill>
                    </a:ln>
                    <a:solidFill>
                      <a:srgbClr val="1F4E7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조선일보명조"/>
                  </a:rPr>
                  <a:t>PART 0</a:t>
                </a:r>
                <a:r>
                  <a:rPr lang="ko-KR" altLang="en-US" sz="1200" dirty="0">
                    <a:ln w="9525">
                      <a:solidFill>
                        <a:srgbClr val="1F4E79">
                          <a:alpha val="50000"/>
                        </a:srgbClr>
                      </a:solidFill>
                    </a:ln>
                    <a:solidFill>
                      <a:srgbClr val="1F4E7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조선일보명조"/>
                  </a:rPr>
                  <a:t>1</a:t>
                </a: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364224" y="1027245"/>
            <a:ext cx="11305261" cy="121571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700" b="1" dirty="0"/>
              <a:t>5. </a:t>
            </a:r>
            <a:r>
              <a:rPr lang="ko-KR" altLang="en-US" sz="1700" b="1" dirty="0"/>
              <a:t>추가 기능을 정의하여 팀원들에게 작업량을 골고루 분배할 것</a:t>
            </a:r>
            <a:endParaRPr lang="en-US" altLang="ko-KR" sz="1700" b="1" dirty="0"/>
          </a:p>
          <a:p>
            <a:pPr lvl="0">
              <a:defRPr lang="ko-KR" altLang="en-US"/>
            </a:pPr>
            <a:r>
              <a:rPr lang="en-US" altLang="ko-KR" sz="1400" dirty="0"/>
              <a:t>  - </a:t>
            </a:r>
            <a:r>
              <a:rPr lang="ko-KR" altLang="en-US" sz="1400" dirty="0"/>
              <a:t>기존 게임 구성에서 구구단 게임 기능을 추가하여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프로그래밍에 추가하여 지정</a:t>
            </a:r>
            <a:endParaRPr lang="en-US" altLang="ko-KR" sz="1400" dirty="0"/>
          </a:p>
          <a:p>
            <a:pPr lvl="0">
              <a:defRPr lang="ko-KR" altLang="en-US"/>
            </a:pPr>
            <a:r>
              <a:rPr lang="en-US" altLang="ko-KR" sz="1400" dirty="0"/>
              <a:t>  - </a:t>
            </a:r>
            <a:r>
              <a:rPr lang="ko-KR" altLang="en-US" sz="1400" dirty="0"/>
              <a:t>게임 업데이트 및 </a:t>
            </a:r>
            <a:r>
              <a:rPr lang="en-US" altLang="ko-KR" sz="1400" dirty="0"/>
              <a:t>3D Printing </a:t>
            </a:r>
            <a:r>
              <a:rPr lang="ko-KR" altLang="en-US" sz="1400" dirty="0"/>
              <a:t>역할 분배</a:t>
            </a:r>
            <a:endParaRPr lang="en-US" altLang="ko-KR" sz="1400" dirty="0"/>
          </a:p>
          <a:p>
            <a:pPr lvl="0">
              <a:defRPr lang="ko-KR" altLang="en-US"/>
            </a:pPr>
            <a:r>
              <a:rPr lang="en-US" altLang="ko-KR" sz="1400" dirty="0"/>
              <a:t>  - </a:t>
            </a:r>
            <a:r>
              <a:rPr lang="ko-KR" altLang="en-US" sz="1400" dirty="0"/>
              <a:t>회로 설계 및 회로 작성 추가</a:t>
            </a:r>
            <a:endParaRPr lang="en-US" altLang="ko-KR" sz="1400" dirty="0"/>
          </a:p>
          <a:p>
            <a:pPr lvl="0">
              <a:defRPr lang="ko-KR" altLang="en-US"/>
            </a:pPr>
            <a:r>
              <a:rPr lang="en-US" altLang="ko-KR" sz="1400" dirty="0"/>
              <a:t>  - OTA</a:t>
            </a:r>
            <a:r>
              <a:rPr lang="ko-KR" altLang="en-US" sz="1400" dirty="0"/>
              <a:t>를 통한 무선 업데이트 기능 추가하여 분배</a:t>
            </a:r>
            <a:endParaRPr lang="en-US" altLang="ko-KR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51061" y="2272856"/>
            <a:ext cx="11305261" cy="56938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700" b="1" dirty="0"/>
              <a:t>6. </a:t>
            </a:r>
            <a:r>
              <a:rPr lang="ko-KR" altLang="en-US" sz="1700" b="1" dirty="0"/>
              <a:t>새로운 게임을 관리자 모드에서 등록할 수 있는 기능 추가</a:t>
            </a:r>
            <a:endParaRPr lang="en-US" altLang="ko-KR" sz="1700" b="1" dirty="0"/>
          </a:p>
          <a:p>
            <a:pPr lvl="0">
              <a:defRPr lang="ko-KR" altLang="en-US"/>
            </a:pPr>
            <a:r>
              <a:rPr lang="en-US" altLang="ko-KR" sz="1400" dirty="0"/>
              <a:t>  - OTA</a:t>
            </a:r>
            <a:r>
              <a:rPr lang="ko-KR" altLang="en-US" sz="1400" dirty="0"/>
              <a:t>를 통한 무선 업데이트 기능을 추가하여 새로운 게임이 등록될 시 확인하여 업데이트 될 수 있도록 구현</a:t>
            </a:r>
            <a:endParaRPr lang="en-US" altLang="ko-KR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64225" y="2932102"/>
            <a:ext cx="11305261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700" b="1" dirty="0"/>
              <a:t>7. </a:t>
            </a:r>
            <a:r>
              <a:rPr lang="ko-KR" altLang="en-US" sz="1700" b="1" dirty="0"/>
              <a:t>전체적으로 구현 내용이 적음</a:t>
            </a:r>
            <a:endParaRPr lang="en-US" altLang="ko-KR" sz="1700" b="1" dirty="0"/>
          </a:p>
          <a:p>
            <a:pPr lvl="0">
              <a:defRPr lang="ko-KR" altLang="en-US"/>
            </a:pPr>
            <a:r>
              <a:rPr lang="en-US" altLang="ko-KR" sz="1400" dirty="0"/>
              <a:t>  - </a:t>
            </a:r>
            <a:r>
              <a:rPr lang="ko-KR" altLang="en-US" sz="1400" dirty="0"/>
              <a:t>구구단 게임 추가</a:t>
            </a:r>
            <a:endParaRPr lang="en-US" altLang="ko-KR" sz="1400" dirty="0"/>
          </a:p>
          <a:p>
            <a:pPr lvl="0">
              <a:defRPr lang="ko-KR" altLang="en-US"/>
            </a:pPr>
            <a:r>
              <a:rPr lang="en-US" altLang="ko-KR" sz="1400" dirty="0"/>
              <a:t>  - </a:t>
            </a:r>
            <a:r>
              <a:rPr lang="ko-KR" altLang="en-US" sz="1400" dirty="0"/>
              <a:t>새로운 게임을 등록할 수 있는 기능 추가</a:t>
            </a:r>
            <a:r>
              <a:rPr lang="en-US" altLang="ko-KR" sz="1400" dirty="0"/>
              <a:t>(</a:t>
            </a:r>
            <a:r>
              <a:rPr lang="ko-KR" altLang="en-US" sz="1400" dirty="0"/>
              <a:t>버전 확인하여 무선 업데이트 기능 추가</a:t>
            </a:r>
            <a:r>
              <a:rPr lang="en-US" altLang="ko-KR" sz="1400" dirty="0"/>
              <a:t>)</a:t>
            </a:r>
          </a:p>
          <a:p>
            <a:pPr lvl="0">
              <a:defRPr lang="ko-KR" altLang="en-US"/>
            </a:pPr>
            <a:r>
              <a:rPr lang="en-US" altLang="ko-KR" sz="1400" dirty="0"/>
              <a:t>  - </a:t>
            </a:r>
            <a:r>
              <a:rPr lang="ko-KR" altLang="en-US" sz="1400" dirty="0"/>
              <a:t>웹 페이지에서 게임 결과를 비교하여 보여줄 수 있도록 그래프로 보여주는 페이지 추가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844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2443" y="163285"/>
            <a:ext cx="11867109" cy="6531430"/>
            <a:chOff x="162443" y="163285"/>
            <a:chExt cx="11867109" cy="6531430"/>
          </a:xfrm>
        </p:grpSpPr>
        <p:sp>
          <p:nvSpPr>
            <p:cNvPr id="4" name="직사각형 3"/>
            <p:cNvSpPr/>
            <p:nvPr/>
          </p:nvSpPr>
          <p:spPr>
            <a:xfrm>
              <a:off x="162449" y="163286"/>
              <a:ext cx="11867103" cy="6531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14" name="직각 삼각형 13"/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8" name="직각 삼각형 17"/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51062" y="292428"/>
              <a:ext cx="2646878" cy="590813"/>
              <a:chOff x="2214586" y="752980"/>
              <a:chExt cx="2646878" cy="59081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214586" y="882128"/>
                <a:ext cx="26468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sz="2400" dirty="0">
                    <a:solidFill>
                      <a:srgbClr val="1F4E79"/>
                    </a:solidFill>
                    <a:latin typeface="HY견고딕"/>
                    <a:ea typeface="HY견고딕"/>
                  </a:rPr>
                  <a:t>관련 연구 및 사례</a:t>
                </a: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227749" y="752980"/>
                <a:ext cx="7574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200" dirty="0">
                    <a:ln w="9525">
                      <a:solidFill>
                        <a:srgbClr val="1F4E79">
                          <a:alpha val="50000"/>
                        </a:srgbClr>
                      </a:solidFill>
                    </a:ln>
                    <a:solidFill>
                      <a:srgbClr val="1F4E7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조선일보명조"/>
                  </a:rPr>
                  <a:t>PART 02</a:t>
                </a:r>
                <a:endParaRPr lang="ko-KR" altLang="en-US" sz="1200" dirty="0">
                  <a:ln w="9525"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조선일보명조"/>
                </a:endParaRPr>
              </a:p>
            </p:txBody>
          </p:sp>
        </p:grp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62443" y="926041"/>
              <a:ext cx="4653113" cy="5286562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224039" y="1027245"/>
              <a:ext cx="6155161" cy="510909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ko-KR" sz="1400" b="1" dirty="0"/>
                <a:t>시각장애인</a:t>
              </a:r>
              <a:r>
                <a:rPr lang="ko-KR" altLang="ko-KR" sz="1300" dirty="0"/>
                <a:t>들은 보통 사람이 시각에 할당하는 두뇌의 </a:t>
              </a:r>
              <a:r>
                <a:rPr lang="en-US" altLang="ko-KR" sz="1300" dirty="0"/>
                <a:t>20~30%</a:t>
              </a:r>
              <a:r>
                <a:rPr lang="ko-KR" altLang="ko-KR" sz="1300" dirty="0"/>
                <a:t>를 다른 용도로 사용하는 것을 보이며</a:t>
              </a:r>
              <a:r>
                <a:rPr lang="en-US" altLang="ko-KR" sz="1300" dirty="0"/>
                <a:t> </a:t>
              </a:r>
              <a:r>
                <a:rPr lang="en-US" altLang="ko-KR" sz="1300" dirty="0" err="1"/>
                <a:t>J.Current</a:t>
              </a:r>
              <a:r>
                <a:rPr lang="ko-KR" altLang="ko-KR" sz="1300" dirty="0"/>
                <a:t> </a:t>
              </a:r>
              <a:r>
                <a:rPr lang="en-US" altLang="ko-KR" sz="1300" dirty="0"/>
                <a:t>Biology</a:t>
              </a:r>
              <a:r>
                <a:rPr lang="ko-KR" altLang="en-US" sz="1300" dirty="0"/>
                <a:t>의 </a:t>
              </a:r>
              <a:r>
                <a:rPr lang="en-US" altLang="ko-KR" sz="1300" dirty="0"/>
                <a:t>6</a:t>
              </a:r>
              <a:r>
                <a:rPr lang="ko-KR" altLang="en-US" sz="1300" dirty="0"/>
                <a:t>월</a:t>
              </a:r>
              <a:r>
                <a:rPr lang="en-US" altLang="ko-KR" sz="1300" dirty="0"/>
                <a:t>21</a:t>
              </a:r>
              <a:r>
                <a:rPr lang="ko-KR" altLang="en-US" sz="1300" dirty="0"/>
                <a:t>일 온라인 </a:t>
              </a:r>
              <a:r>
                <a:rPr lang="en-US" altLang="ko-KR" sz="1300" dirty="0"/>
                <a:t>2</a:t>
              </a:r>
              <a:r>
                <a:rPr lang="ko-KR" altLang="en-US" sz="1300" dirty="0"/>
                <a:t>판</a:t>
              </a:r>
              <a:r>
                <a:rPr lang="ko-KR" altLang="ko-KR" sz="1300" dirty="0"/>
                <a:t> 최신</a:t>
              </a:r>
              <a:r>
                <a:rPr lang="en-US" altLang="ko-KR" sz="1300" dirty="0"/>
                <a:t> </a:t>
              </a:r>
              <a:r>
                <a:rPr lang="ko-KR" altLang="ko-KR" sz="1300" dirty="0"/>
                <a:t>호에 따르면</a:t>
              </a:r>
              <a:r>
                <a:rPr lang="en-US" altLang="ko-KR" sz="1300" dirty="0"/>
                <a:t>, </a:t>
              </a:r>
              <a:r>
                <a:rPr lang="ko-KR" altLang="ko-KR" sz="1300" dirty="0"/>
                <a:t>실제로 </a:t>
              </a:r>
              <a:r>
                <a:rPr lang="ko-KR" altLang="ko-KR" sz="1300" b="1" dirty="0">
                  <a:solidFill>
                    <a:srgbClr val="FF0000"/>
                  </a:solidFill>
                </a:rPr>
                <a:t>일반인보다 순서를 기억하는 능력이 </a:t>
              </a:r>
              <a:r>
                <a:rPr lang="en-US" altLang="ko-KR" sz="1300" b="1" dirty="0">
                  <a:solidFill>
                    <a:srgbClr val="FF0000"/>
                  </a:solidFill>
                </a:rPr>
                <a:t>2</a:t>
              </a:r>
              <a:r>
                <a:rPr lang="ko-KR" altLang="ko-KR" sz="1300" b="1" dirty="0">
                  <a:solidFill>
                    <a:srgbClr val="FF0000"/>
                  </a:solidFill>
                </a:rPr>
                <a:t>배에 달한다고 한다</a:t>
              </a:r>
              <a:r>
                <a:rPr lang="en-US" altLang="ko-KR" sz="1300" b="1" dirty="0">
                  <a:solidFill>
                    <a:srgbClr val="FF0000"/>
                  </a:solidFill>
                </a:rPr>
                <a:t>.</a:t>
              </a:r>
            </a:p>
            <a:p>
              <a:pPr lvl="0">
                <a:defRPr lang="ko-KR" altLang="en-US"/>
              </a:pPr>
              <a:endParaRPr lang="en-US" altLang="ko-KR" sz="1300" dirty="0"/>
            </a:p>
            <a:p>
              <a:pPr lvl="0">
                <a:defRPr lang="ko-KR" altLang="en-US"/>
              </a:pPr>
              <a:r>
                <a:rPr lang="ko-KR" altLang="en-US" sz="1300" dirty="0"/>
                <a:t>미국의 </a:t>
              </a:r>
              <a:r>
                <a:rPr lang="en-US" altLang="ko-KR" sz="1300" dirty="0"/>
                <a:t>‘Charles Q. Choi’</a:t>
              </a:r>
              <a:r>
                <a:rPr lang="ko-KR" altLang="en-US" sz="1300" dirty="0"/>
                <a:t>라는 과학 저널리스트가 쓴 글 중</a:t>
              </a:r>
              <a:r>
                <a:rPr lang="en-US" altLang="ko-KR" sz="1300" dirty="0"/>
                <a:t>…</a:t>
              </a:r>
            </a:p>
            <a:p>
              <a:pPr lvl="0">
                <a:defRPr lang="ko-KR" altLang="en-US"/>
              </a:pPr>
              <a:r>
                <a:rPr lang="ko-KR" altLang="en-US" sz="1300" dirty="0"/>
                <a:t> </a:t>
              </a:r>
            </a:p>
            <a:p>
              <a:pPr lvl="0">
                <a:defRPr lang="ko-KR" altLang="en-US"/>
              </a:pPr>
              <a:r>
                <a:rPr lang="en-US" altLang="ko-KR" sz="1300" dirty="0"/>
                <a:t>‘Blind people have superior memory skills’</a:t>
              </a:r>
              <a:r>
                <a:rPr lang="ko-KR" altLang="en-US" sz="1300" dirty="0"/>
                <a:t>라는 제목의 글에서</a:t>
              </a:r>
              <a:r>
                <a:rPr lang="en-US" altLang="ko-KR" sz="1300" dirty="0"/>
                <a:t> </a:t>
              </a:r>
              <a:r>
                <a:rPr lang="ko-KR" altLang="en-US" sz="1300" dirty="0"/>
                <a:t>이스라엘의 </a:t>
              </a:r>
              <a:r>
                <a:rPr lang="en-US" altLang="ko-KR" sz="1300" dirty="0"/>
                <a:t>‘Ehud </a:t>
              </a:r>
              <a:r>
                <a:rPr lang="en-US" altLang="ko-KR" sz="1300" dirty="0" err="1"/>
                <a:t>Zohary</a:t>
              </a:r>
              <a:r>
                <a:rPr lang="en-US" altLang="ko-KR" sz="1300" dirty="0"/>
                <a:t>’</a:t>
              </a:r>
              <a:r>
                <a:rPr lang="ko-KR" altLang="en-US" sz="1300" dirty="0"/>
                <a:t>라는 신경생물학자가 실험을 했다</a:t>
              </a:r>
              <a:r>
                <a:rPr lang="en-US" altLang="ko-KR" sz="1300" dirty="0"/>
                <a:t>. 19</a:t>
              </a:r>
              <a:r>
                <a:rPr lang="ko-KR" altLang="en-US" sz="1300" dirty="0"/>
                <a:t>명의 선천적 시각장애인과 </a:t>
              </a:r>
              <a:r>
                <a:rPr lang="en-US" altLang="ko-KR" sz="1300" dirty="0"/>
                <a:t>19</a:t>
              </a:r>
              <a:r>
                <a:rPr lang="ko-KR" altLang="en-US" sz="1300" dirty="0"/>
                <a:t>명의 정상인 사람을 대상으로 </a:t>
              </a:r>
              <a:r>
                <a:rPr lang="en-US" altLang="ko-KR" sz="1300" dirty="0"/>
                <a:t>20</a:t>
              </a:r>
              <a:r>
                <a:rPr lang="ko-KR" altLang="en-US" sz="1300" dirty="0"/>
                <a:t>개의 단어를 한번 말해준 뒤 다시 </a:t>
              </a:r>
              <a:r>
                <a:rPr lang="en-US" altLang="ko-KR" sz="1300" dirty="0"/>
                <a:t>20</a:t>
              </a:r>
              <a:r>
                <a:rPr lang="ko-KR" altLang="en-US" sz="1300" dirty="0"/>
                <a:t>개의 단어를 말하도록 하여 기억력 테스트를 하였다</a:t>
              </a:r>
              <a:r>
                <a:rPr lang="en-US" altLang="ko-KR" sz="1300" dirty="0"/>
                <a:t>. </a:t>
              </a:r>
              <a:r>
                <a:rPr lang="ko-KR" altLang="en-US" sz="1300" dirty="0"/>
                <a:t>흥미롭게도</a:t>
              </a:r>
              <a:r>
                <a:rPr lang="en-US" altLang="ko-KR" sz="1300" dirty="0"/>
                <a:t>, </a:t>
              </a:r>
              <a:r>
                <a:rPr lang="ko-KR" altLang="en-US" sz="1300" b="1" dirty="0">
                  <a:solidFill>
                    <a:srgbClr val="FF0000"/>
                  </a:solidFill>
                </a:rPr>
                <a:t>선천적 시각장애인들이 정상인에 비해 </a:t>
              </a:r>
              <a:r>
                <a:rPr lang="en-US" altLang="ko-KR" sz="1300" b="1" dirty="0">
                  <a:solidFill>
                    <a:srgbClr val="FF0000"/>
                  </a:solidFill>
                </a:rPr>
                <a:t>20~35%</a:t>
              </a:r>
              <a:r>
                <a:rPr lang="ko-KR" altLang="en-US" sz="1300" b="1" dirty="0">
                  <a:solidFill>
                    <a:srgbClr val="FF0000"/>
                  </a:solidFill>
                </a:rPr>
                <a:t>의 단어를 더 많이 기억하고 있었다</a:t>
              </a:r>
              <a:r>
                <a:rPr lang="en-US" altLang="ko-KR" sz="1300" dirty="0"/>
                <a:t>.</a:t>
              </a:r>
            </a:p>
            <a:p>
              <a:pPr lvl="0">
                <a:defRPr lang="ko-KR" altLang="en-US"/>
              </a:pPr>
              <a:endParaRPr lang="en-US" altLang="ko-KR" sz="1300" dirty="0"/>
            </a:p>
            <a:p>
              <a:pPr lvl="0">
                <a:defRPr lang="ko-KR" altLang="en-US"/>
              </a:pPr>
              <a:r>
                <a:rPr lang="en-US" altLang="ko-KR" sz="1300" dirty="0" err="1"/>
                <a:t>Zohary</a:t>
              </a:r>
              <a:r>
                <a:rPr lang="ko-KR" altLang="en-US" sz="1300" dirty="0"/>
                <a:t>교수는 </a:t>
              </a:r>
              <a:r>
                <a:rPr lang="en-US" altLang="ko-KR" sz="1300" dirty="0"/>
                <a:t>“</a:t>
              </a:r>
              <a:r>
                <a:rPr lang="ko-KR" altLang="en-US" sz="1300" dirty="0"/>
                <a:t>기본적으로 우리 뇌의 </a:t>
              </a:r>
              <a:r>
                <a:rPr lang="en-US" altLang="ko-KR" sz="1300" dirty="0"/>
                <a:t>20~30% </a:t>
              </a:r>
              <a:r>
                <a:rPr lang="ko-KR" altLang="en-US" sz="1300" dirty="0"/>
                <a:t>정도의 부분이 시각에 의존하고 있는데</a:t>
              </a:r>
              <a:r>
                <a:rPr lang="en-US" altLang="ko-KR" sz="1300" dirty="0"/>
                <a:t>, </a:t>
              </a:r>
              <a:r>
                <a:rPr lang="ko-KR" altLang="en-US" sz="1300" dirty="0"/>
                <a:t>이는 시각장애인들도 동일하게 가지고 있는 부분이며</a:t>
              </a:r>
              <a:r>
                <a:rPr lang="en-US" altLang="ko-KR" sz="1300" dirty="0"/>
                <a:t>, </a:t>
              </a:r>
              <a:r>
                <a:rPr lang="ko-KR" altLang="en-US" sz="1300" dirty="0"/>
                <a:t>시각장애인들은 이 부분을 다른 기능을 하는 데에 사용하고 있을 것이다</a:t>
              </a:r>
              <a:r>
                <a:rPr lang="en-US" altLang="ko-KR" sz="1300" dirty="0"/>
                <a:t>”</a:t>
              </a:r>
              <a:r>
                <a:rPr lang="ko-KR" altLang="en-US" sz="1300" dirty="0"/>
                <a:t>라고 추측하였다</a:t>
              </a:r>
              <a:r>
                <a:rPr lang="en-US" altLang="ko-KR" sz="1300" dirty="0"/>
                <a:t>. </a:t>
              </a:r>
              <a:r>
                <a:rPr lang="ko-KR" altLang="en-US" sz="1300" dirty="0"/>
                <a:t>따라서 시각 장애인들이 기억이나 언어를 숙달하는 데에 있어 일반인에 비해 더 능숙할 수 있다는 것이다</a:t>
              </a:r>
              <a:r>
                <a:rPr lang="en-US" altLang="ko-KR" sz="1300" dirty="0"/>
                <a:t>.</a:t>
              </a:r>
            </a:p>
            <a:p>
              <a:pPr lvl="0">
                <a:defRPr lang="ko-KR" altLang="en-US"/>
              </a:pPr>
              <a:endParaRPr lang="en-US" altLang="ko-KR" sz="1300" dirty="0"/>
            </a:p>
            <a:p>
              <a:pPr lvl="0">
                <a:defRPr lang="ko-KR" altLang="en-US"/>
              </a:pPr>
              <a:r>
                <a:rPr lang="ko-KR" altLang="en-US" sz="1300" dirty="0"/>
                <a:t>이러한 것들로 미루어 보았을 때</a:t>
              </a:r>
              <a:r>
                <a:rPr lang="en-US" altLang="ko-KR" sz="1300" dirty="0"/>
                <a:t>, </a:t>
              </a:r>
              <a:r>
                <a:rPr lang="ko-KR" altLang="en-US" sz="1300" b="1" dirty="0">
                  <a:solidFill>
                    <a:srgbClr val="FF0000"/>
                  </a:solidFill>
                </a:rPr>
                <a:t>선천적 시각장애인들은 시각이 아닌 다른 감각기관으로부터 얻은 정보를 이용하여 기억 한다</a:t>
              </a:r>
              <a:r>
                <a:rPr lang="en-US" altLang="ko-KR" sz="1300" b="1" dirty="0">
                  <a:solidFill>
                    <a:srgbClr val="FF0000"/>
                  </a:solidFill>
                </a:rPr>
                <a:t>.</a:t>
              </a:r>
              <a:r>
                <a:rPr lang="en-US" altLang="ko-KR" sz="1300" dirty="0"/>
                <a:t> </a:t>
              </a:r>
              <a:r>
                <a:rPr lang="ko-KR" altLang="en-US" sz="1300" dirty="0"/>
                <a:t>이러한 기억력은 일반인에 비해 오히려 뛰어남을 볼 수 있다</a:t>
              </a:r>
              <a:r>
                <a:rPr lang="en-US" altLang="ko-KR" sz="1300" dirty="0"/>
                <a:t>.</a:t>
              </a:r>
            </a:p>
            <a:p>
              <a:pPr lvl="0">
                <a:defRPr lang="ko-KR" altLang="en-US"/>
              </a:pPr>
              <a:endParaRPr lang="en-US" altLang="ko-KR" sz="1300" dirty="0"/>
            </a:p>
            <a:p>
              <a:pPr lvl="0">
                <a:defRPr lang="ko-KR" altLang="en-US"/>
              </a:pPr>
              <a:r>
                <a:rPr lang="ko-KR" altLang="en-US" sz="1300" b="1" dirty="0"/>
                <a:t>따라서</a:t>
              </a:r>
              <a:r>
                <a:rPr lang="en-US" altLang="ko-KR" sz="1300" b="1" dirty="0"/>
                <a:t>,</a:t>
              </a:r>
              <a:r>
                <a:rPr lang="ko-KR" altLang="en-US" sz="1300" b="1" dirty="0"/>
                <a:t> 시각 장애인들이  정상인에 비해 기억력이 뛰어난 것은 그만큼</a:t>
              </a:r>
              <a:r>
                <a:rPr lang="en-US" altLang="ko-KR" sz="1300" b="1" dirty="0"/>
                <a:t>…</a:t>
              </a:r>
            </a:p>
            <a:p>
              <a:pPr lvl="0">
                <a:defRPr lang="ko-KR" altLang="en-US"/>
              </a:pPr>
              <a:r>
                <a:rPr lang="ko-KR" altLang="en-US" sz="1600" b="1" dirty="0">
                  <a:solidFill>
                    <a:srgbClr val="FF0000"/>
                  </a:solidFill>
                </a:rPr>
                <a:t>시각 장애인들이 기억력에 의존하며 살고있다는 것을 알 수 있다</a:t>
              </a:r>
              <a:r>
                <a:rPr lang="en-US" altLang="ko-KR" sz="1600" dirty="0">
                  <a:solidFill>
                    <a:srgbClr val="FF0000"/>
                  </a:solidFill>
                </a:rPr>
                <a:t>.</a:t>
              </a:r>
            </a:p>
            <a:p>
              <a:pPr lvl="0">
                <a:defRPr lang="ko-KR" altLang="en-US"/>
              </a:pPr>
              <a:endParaRPr lang="en-US" altLang="ko-KR" sz="13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935" y="6216618"/>
              <a:ext cx="3387744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/>
                <a:t>[Figure .01] Ehud Zohary </a:t>
              </a:r>
              <a:r>
                <a:rPr lang="ko-KR" altLang="en-US" sz="1200" b="1"/>
                <a:t>교수팀의 논문일부</a:t>
              </a:r>
              <a:endParaRPr lang="en-US" altLang="ko-KR" sz="12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2446" y="163285"/>
            <a:ext cx="11867106" cy="6531430"/>
            <a:chOff x="162446" y="163285"/>
            <a:chExt cx="11867106" cy="6531430"/>
          </a:xfrm>
        </p:grpSpPr>
        <p:sp>
          <p:nvSpPr>
            <p:cNvPr id="4" name="직사각형 3"/>
            <p:cNvSpPr/>
            <p:nvPr/>
          </p:nvSpPr>
          <p:spPr>
            <a:xfrm>
              <a:off x="162449" y="163286"/>
              <a:ext cx="11867103" cy="6531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14" name="직각 삼각형 13"/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8" name="직각 삼각형 17"/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51062" y="292428"/>
              <a:ext cx="2646878" cy="590813"/>
              <a:chOff x="2214586" y="752980"/>
              <a:chExt cx="2646878" cy="59081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214586" y="882128"/>
                <a:ext cx="26468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sz="2400" dirty="0">
                    <a:solidFill>
                      <a:srgbClr val="1F4E79"/>
                    </a:solidFill>
                    <a:latin typeface="HY견고딕"/>
                    <a:ea typeface="HY견고딕"/>
                  </a:rPr>
                  <a:t>관련 연구 및 사례</a:t>
                </a: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227749" y="752980"/>
                <a:ext cx="7574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200" dirty="0">
                    <a:ln w="9525">
                      <a:solidFill>
                        <a:srgbClr val="1F4E79">
                          <a:alpha val="50000"/>
                        </a:srgbClr>
                      </a:solidFill>
                    </a:ln>
                    <a:solidFill>
                      <a:srgbClr val="1F4E7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조선일보명조"/>
                  </a:rPr>
                  <a:t>PART 02</a:t>
                </a:r>
                <a:endParaRPr lang="ko-KR" altLang="en-US" sz="1200" dirty="0">
                  <a:ln w="9525"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조선일보명조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109878" y="3914957"/>
              <a:ext cx="4230478" cy="323165"/>
            </a:xfrm>
            <a:prstGeom prst="rect">
              <a:avLst/>
            </a:prstGeom>
            <a:noFill/>
            <a:ln w="19050">
              <a:solidFill>
                <a:srgbClr val="1F4E79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500" dirty="0"/>
                <a:t>(</a:t>
              </a:r>
              <a:r>
                <a:rPr lang="ko-KR" altLang="en-US" sz="1500" dirty="0"/>
                <a:t>그림 </a:t>
              </a:r>
              <a:r>
                <a:rPr lang="en-US" altLang="ko-KR" sz="1500" dirty="0"/>
                <a:t>1, </a:t>
              </a:r>
              <a:r>
                <a:rPr lang="ko-KR" altLang="en-US" sz="1500" dirty="0"/>
                <a:t>기억력 게임 어플리케이션 기억력 왕</a:t>
              </a:r>
              <a:r>
                <a:rPr lang="en-US" altLang="ko-KR" sz="1500" dirty="0"/>
                <a:t>)</a:t>
              </a:r>
              <a:endParaRPr lang="ko-KR" altLang="en-US" sz="1500" dirty="0"/>
            </a:p>
          </p:txBody>
        </p:sp>
        <p:pic>
          <p:nvPicPr>
            <p:cNvPr id="1029" name="_x351114104" descr="EMB00002aec6f1e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877059" y="1326456"/>
              <a:ext cx="2066925" cy="2066925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6795283" y="3920869"/>
              <a:ext cx="4230478" cy="323165"/>
            </a:xfrm>
            <a:prstGeom prst="rect">
              <a:avLst/>
            </a:prstGeom>
            <a:noFill/>
            <a:ln w="19050">
              <a:solidFill>
                <a:srgbClr val="1F4E79"/>
              </a:solidFill>
            </a:ln>
          </p:spPr>
          <p:txBody>
            <a:bodyPr wrap="square">
              <a:spAutoFit/>
            </a:bodyPr>
            <a:lstStyle/>
            <a:p>
              <a:pPr algn="ctr" latinLnBrk="0">
                <a:defRPr lang="ko-KR" altLang="en-US"/>
              </a:pPr>
              <a:r>
                <a:rPr lang="en-US" altLang="ko-KR" sz="1500" dirty="0"/>
                <a:t>(</a:t>
              </a:r>
              <a:r>
                <a:rPr lang="ko-KR" altLang="en-US" sz="1500" dirty="0"/>
                <a:t>그림 </a:t>
              </a:r>
              <a:r>
                <a:rPr lang="en-US" altLang="ko-KR" sz="1500" dirty="0"/>
                <a:t>2. </a:t>
              </a:r>
              <a:r>
                <a:rPr lang="ko-KR" altLang="en-US" sz="1500" dirty="0"/>
                <a:t>메모리게임 </a:t>
              </a:r>
              <a:r>
                <a:rPr lang="en-US" altLang="ko-KR" sz="1500" dirty="0"/>
                <a:t>/ </a:t>
              </a:r>
              <a:r>
                <a:rPr lang="ko-KR" altLang="en-US" sz="1500" dirty="0"/>
                <a:t>두뇌발달게임</a:t>
              </a:r>
              <a:r>
                <a:rPr lang="en-US" altLang="ko-KR" sz="1500" dirty="0"/>
                <a:t>)</a:t>
              </a:r>
              <a:endParaRPr lang="ko-KR" altLang="en-US" sz="15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55211" y="4724722"/>
              <a:ext cx="9670550" cy="170816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500" dirty="0"/>
                <a:t>위 두 개의 예시를 살펴보면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시각적인 요소를 제외한다면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문제를 풀 수 있는 방법이 없어진다</a:t>
              </a:r>
              <a:r>
                <a:rPr lang="en-US" altLang="ko-KR" sz="1500" dirty="0"/>
                <a:t>.</a:t>
              </a:r>
            </a:p>
            <a:p>
              <a:pPr>
                <a:defRPr lang="ko-KR" altLang="en-US"/>
              </a:pPr>
              <a:r>
                <a:rPr lang="ko-KR" altLang="en-US" sz="1500" dirty="0"/>
                <a:t>이 외에도 대부분의 기억력 게임의 경우 시각을 위주로 하는게 대다수이다</a:t>
              </a:r>
              <a:r>
                <a:rPr lang="en-US" altLang="ko-KR" sz="1500" dirty="0"/>
                <a:t>(</a:t>
              </a:r>
              <a:r>
                <a:rPr lang="ko-KR" altLang="en-US" sz="1500" dirty="0"/>
                <a:t>청각은 보조적 요인</a:t>
              </a:r>
              <a:r>
                <a:rPr lang="en-US" altLang="ko-KR" sz="1500" dirty="0"/>
                <a:t>).</a:t>
              </a:r>
            </a:p>
            <a:p>
              <a:pPr>
                <a:defRPr lang="ko-KR" altLang="en-US"/>
              </a:pPr>
              <a:endParaRPr lang="ko-KR" altLang="en-US" sz="1500" dirty="0"/>
            </a:p>
            <a:p>
              <a:pPr>
                <a:defRPr lang="ko-KR" altLang="en-US"/>
              </a:pPr>
              <a:r>
                <a:rPr lang="en-US" altLang="ko-KR" sz="1500" dirty="0"/>
                <a:t>EX) </a:t>
              </a:r>
              <a:r>
                <a:rPr lang="ko-KR" altLang="en-US" sz="1500" dirty="0"/>
                <a:t>그림 짝 맞추기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화투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다빈치 코드 게임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기억력 게임 앱 등</a:t>
              </a:r>
            </a:p>
            <a:p>
              <a:pPr>
                <a:defRPr lang="ko-KR" altLang="en-US"/>
              </a:pPr>
              <a:r>
                <a:rPr lang="ko-KR" altLang="en-US" sz="1500" dirty="0"/>
                <a:t>즉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눈이 보이지 않는 시각장애인의 경우 이러한 게임을 할 수 있는 방법이 존재하지 않는다</a:t>
              </a:r>
              <a:r>
                <a:rPr lang="en-US" altLang="ko-KR" sz="1500" dirty="0"/>
                <a:t>.</a:t>
              </a:r>
            </a:p>
            <a:p>
              <a:pPr>
                <a:defRPr lang="ko-KR" altLang="en-US"/>
              </a:pPr>
              <a:r>
                <a:rPr lang="ko-KR" altLang="en-US" sz="1500" dirty="0"/>
                <a:t>이와 </a:t>
              </a:r>
              <a:r>
                <a:rPr lang="ko-KR" altLang="en-US" sz="1500" b="1" dirty="0"/>
                <a:t>차별성을 두어 </a:t>
              </a:r>
              <a:r>
                <a:rPr lang="ko-KR" altLang="en-US" sz="1500" b="1" dirty="0">
                  <a:solidFill>
                    <a:srgbClr val="FF0000"/>
                  </a:solidFill>
                </a:rPr>
                <a:t>시각에 의존하지 않고 촉각</a:t>
              </a:r>
              <a:r>
                <a:rPr lang="en-US" altLang="ko-KR" sz="1500" b="1" dirty="0">
                  <a:solidFill>
                    <a:srgbClr val="FF0000"/>
                  </a:solidFill>
                </a:rPr>
                <a:t>(</a:t>
              </a:r>
              <a:r>
                <a:rPr lang="ko-KR" altLang="en-US" sz="1500" b="1" dirty="0">
                  <a:solidFill>
                    <a:srgbClr val="FF0000"/>
                  </a:solidFill>
                </a:rPr>
                <a:t>진동</a:t>
              </a:r>
              <a:r>
                <a:rPr lang="en-US" altLang="ko-KR" sz="1500" b="1" dirty="0">
                  <a:solidFill>
                    <a:srgbClr val="FF0000"/>
                  </a:solidFill>
                </a:rPr>
                <a:t>)</a:t>
              </a:r>
              <a:r>
                <a:rPr lang="ko-KR" altLang="en-US" sz="1500" b="1" dirty="0">
                  <a:solidFill>
                    <a:srgbClr val="FF0000"/>
                  </a:solidFill>
                </a:rPr>
                <a:t>요소를 추가</a:t>
              </a:r>
              <a:r>
                <a:rPr lang="ko-KR" altLang="en-US" sz="1500" b="1" dirty="0"/>
                <a:t>하여 시각장애인도 즐길 수 있는 기억력 향상 장난감을 만들고자 한다</a:t>
              </a:r>
              <a:r>
                <a:rPr lang="en-US" altLang="ko-KR" sz="1500" b="1" dirty="0"/>
                <a:t>.</a:t>
              </a:r>
              <a:endParaRPr lang="ko-KR" altLang="en-US" sz="1500" b="1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1128408" y="4562676"/>
              <a:ext cx="162046" cy="162046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+mn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FDF8866-FB1F-4CCD-8C6F-E14EF7FCA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879" y="1085398"/>
            <a:ext cx="4230478" cy="2776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2446" y="163285"/>
            <a:ext cx="11867106" cy="6531430"/>
            <a:chOff x="162446" y="163285"/>
            <a:chExt cx="11867106" cy="6531430"/>
          </a:xfrm>
        </p:grpSpPr>
        <p:sp>
          <p:nvSpPr>
            <p:cNvPr id="4" name="직사각형 3"/>
            <p:cNvSpPr/>
            <p:nvPr/>
          </p:nvSpPr>
          <p:spPr>
            <a:xfrm>
              <a:off x="162449" y="163286"/>
              <a:ext cx="11867103" cy="6531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14" name="직각 삼각형 13"/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8" name="직각 삼각형 17"/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51062" y="292428"/>
              <a:ext cx="2646878" cy="590813"/>
              <a:chOff x="2214586" y="752980"/>
              <a:chExt cx="2646878" cy="59081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214586" y="882128"/>
                <a:ext cx="26468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sz="2400" dirty="0">
                    <a:solidFill>
                      <a:srgbClr val="1F4E79"/>
                    </a:solidFill>
                    <a:latin typeface="HY견고딕"/>
                    <a:ea typeface="HY견고딕"/>
                  </a:rPr>
                  <a:t>관련 연구 및 사례</a:t>
                </a: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227749" y="752980"/>
                <a:ext cx="7574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200" dirty="0">
                    <a:ln w="9525">
                      <a:solidFill>
                        <a:srgbClr val="1F4E79">
                          <a:alpha val="50000"/>
                        </a:srgbClr>
                      </a:solidFill>
                    </a:ln>
                    <a:solidFill>
                      <a:srgbClr val="1F4E7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조선일보명조"/>
                  </a:rPr>
                  <a:t>PART 02</a:t>
                </a:r>
                <a:endParaRPr lang="ko-KR" altLang="en-US" sz="1200" dirty="0">
                  <a:ln w="9525"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조선일보명조"/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28634C1-AC98-491F-8A5F-ED3BA106A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714500"/>
            <a:ext cx="8743950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2447" y="163285"/>
            <a:ext cx="11867106" cy="6531430"/>
            <a:chOff x="162447" y="163285"/>
            <a:chExt cx="11867106" cy="6531430"/>
          </a:xfrm>
        </p:grpSpPr>
        <p:grpSp>
          <p:nvGrpSpPr>
            <p:cNvPr id="3" name="그룹 2"/>
            <p:cNvGrpSpPr/>
            <p:nvPr/>
          </p:nvGrpSpPr>
          <p:grpSpPr>
            <a:xfrm>
              <a:off x="162447" y="163285"/>
              <a:ext cx="11867106" cy="6531430"/>
              <a:chOff x="162446" y="163285"/>
              <a:chExt cx="11867106" cy="653143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62449" y="163286"/>
                <a:ext cx="11867103" cy="65314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flipH="1">
                <a:off x="162446" y="5428528"/>
                <a:ext cx="11867103" cy="1245888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flipH="1">
                <a:off x="6886936" y="4132162"/>
                <a:ext cx="5142611" cy="2542253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 rot="10800000">
                <a:off x="162447" y="163285"/>
                <a:ext cx="11867103" cy="1727920"/>
                <a:chOff x="162447" y="2577829"/>
                <a:chExt cx="11867103" cy="1727920"/>
              </a:xfrm>
            </p:grpSpPr>
            <p:sp>
              <p:nvSpPr>
                <p:cNvPr id="14" name="직각 삼각형 13"/>
                <p:cNvSpPr/>
                <p:nvPr/>
              </p:nvSpPr>
              <p:spPr>
                <a:xfrm flipH="1">
                  <a:off x="162447" y="3326078"/>
                  <a:ext cx="11867103" cy="979671"/>
                </a:xfrm>
                <a:prstGeom prst="rtTriangle">
                  <a:avLst/>
                </a:prstGeom>
                <a:solidFill>
                  <a:srgbClr val="1F4E79">
                    <a:alpha val="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15" name="직각 삼각형 14"/>
                <p:cNvSpPr/>
                <p:nvPr/>
              </p:nvSpPr>
              <p:spPr>
                <a:xfrm flipH="1">
                  <a:off x="6967958" y="2577829"/>
                  <a:ext cx="5061591" cy="1727919"/>
                </a:xfrm>
                <a:prstGeom prst="rtTriangle">
                  <a:avLst/>
                </a:prstGeom>
                <a:solidFill>
                  <a:srgbClr val="1F4E79">
                    <a:alpha val="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</p:grpSp>
          <p:sp>
            <p:nvSpPr>
              <p:cNvPr id="18" name="직각 삼각형 17"/>
              <p:cNvSpPr/>
              <p:nvPr/>
            </p:nvSpPr>
            <p:spPr>
              <a:xfrm rot="10800000" flipH="1" flipV="1">
                <a:off x="162447" y="5995686"/>
                <a:ext cx="11867103" cy="678728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351062" y="292428"/>
                <a:ext cx="2236510" cy="590813"/>
                <a:chOff x="2214586" y="752980"/>
                <a:chExt cx="2236510" cy="590813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2214586" y="882128"/>
                  <a:ext cx="223651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ko-KR" altLang="en-US" sz="2400" dirty="0">
                      <a:solidFill>
                        <a:srgbClr val="1F4E79"/>
                      </a:solidFill>
                      <a:latin typeface="HY견고딕"/>
                      <a:ea typeface="HY견고딕"/>
                    </a:rPr>
                    <a:t>졸업 연구 개요</a:t>
                  </a:r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2227748" y="752980"/>
                  <a:ext cx="75745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200" dirty="0">
                      <a:ln w="9525">
                        <a:solidFill>
                          <a:srgbClr val="1F4E79">
                            <a:alpha val="50000"/>
                          </a:srgbClr>
                        </a:solidFill>
                      </a:ln>
                      <a:solidFill>
                        <a:srgbClr val="1F4E79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조선일보명조"/>
                    </a:rPr>
                    <a:t>PART 03</a:t>
                  </a:r>
                  <a:endParaRPr lang="ko-KR" altLang="en-US" sz="1200" dirty="0">
                    <a:ln w="9525">
                      <a:solidFill>
                        <a:srgbClr val="1F4E79">
                          <a:alpha val="50000"/>
                        </a:srgbClr>
                      </a:solidFill>
                    </a:ln>
                    <a:solidFill>
                      <a:srgbClr val="1F4E7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조선일보명조"/>
                  </a:endParaRPr>
                </a:p>
              </p:txBody>
            </p:sp>
          </p:grpSp>
        </p:grpSp>
        <p:grpSp>
          <p:nvGrpSpPr>
            <p:cNvPr id="29" name="그룹 28"/>
            <p:cNvGrpSpPr/>
            <p:nvPr/>
          </p:nvGrpSpPr>
          <p:grpSpPr>
            <a:xfrm>
              <a:off x="3753498" y="2939646"/>
              <a:ext cx="6897618" cy="528583"/>
              <a:chOff x="6139224" y="2522268"/>
              <a:chExt cx="6897618" cy="528583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6210849" y="2522268"/>
                <a:ext cx="162046" cy="162046"/>
              </a:xfrm>
              <a:prstGeom prst="ellipse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latin typeface="+mn-ea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139224" y="2727686"/>
                <a:ext cx="6897618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indent="-228600">
                  <a:buNone/>
                  <a:defRPr lang="ko-KR" altLang="en-US"/>
                </a:pPr>
                <a:r>
                  <a:rPr lang="ko-KR" altLang="en-US" sz="1300" dirty="0">
                    <a:latin typeface="+mn-ea"/>
                  </a:rPr>
                  <a:t>시각이 아닌 </a:t>
                </a:r>
                <a:r>
                  <a:rPr lang="ko-KR" altLang="en-US" sz="1500" b="1" dirty="0">
                    <a:solidFill>
                      <a:srgbClr val="FF0000"/>
                    </a:solidFill>
                    <a:latin typeface="+mn-ea"/>
                  </a:rPr>
                  <a:t>진동</a:t>
                </a:r>
                <a:r>
                  <a:rPr lang="en-US" altLang="ko-KR" sz="1500" b="1" dirty="0">
                    <a:solidFill>
                      <a:srgbClr val="FF0000"/>
                    </a:solidFill>
                    <a:latin typeface="+mn-ea"/>
                  </a:rPr>
                  <a:t>(</a:t>
                </a:r>
                <a:r>
                  <a:rPr lang="ko-KR" altLang="en-US" sz="1500" b="1" dirty="0">
                    <a:solidFill>
                      <a:srgbClr val="FF0000"/>
                    </a:solidFill>
                    <a:latin typeface="+mn-ea"/>
                  </a:rPr>
                  <a:t>촉각</a:t>
                </a:r>
                <a:r>
                  <a:rPr lang="en-US" altLang="ko-KR" sz="1500" b="1" dirty="0">
                    <a:solidFill>
                      <a:srgbClr val="FF0000"/>
                    </a:solidFill>
                    <a:latin typeface="+mn-ea"/>
                  </a:rPr>
                  <a:t>)</a:t>
                </a:r>
                <a:r>
                  <a:rPr lang="ko-KR" altLang="en-US" sz="1300" dirty="0">
                    <a:latin typeface="+mn-ea"/>
                  </a:rPr>
                  <a:t>과 </a:t>
                </a:r>
                <a:r>
                  <a:rPr lang="ko-KR" altLang="en-US" sz="1500" b="1" dirty="0">
                    <a:solidFill>
                      <a:srgbClr val="FF0000"/>
                    </a:solidFill>
                    <a:latin typeface="+mn-ea"/>
                  </a:rPr>
                  <a:t>음악적 요소</a:t>
                </a:r>
                <a:r>
                  <a:rPr lang="en-US" altLang="ko-KR" sz="1500" b="1" dirty="0">
                    <a:solidFill>
                      <a:srgbClr val="FF0000"/>
                    </a:solidFill>
                    <a:latin typeface="+mn-ea"/>
                  </a:rPr>
                  <a:t>(</a:t>
                </a:r>
                <a:r>
                  <a:rPr lang="ko-KR" altLang="en-US" sz="1500" b="1" dirty="0">
                    <a:solidFill>
                      <a:srgbClr val="FF0000"/>
                    </a:solidFill>
                    <a:latin typeface="+mn-ea"/>
                  </a:rPr>
                  <a:t>청각</a:t>
                </a:r>
                <a:r>
                  <a:rPr lang="en-US" altLang="ko-KR" sz="1500" b="1" dirty="0">
                    <a:solidFill>
                      <a:srgbClr val="FF0000"/>
                    </a:solidFill>
                    <a:latin typeface="+mn-ea"/>
                  </a:rPr>
                  <a:t>)</a:t>
                </a:r>
                <a:r>
                  <a:rPr lang="ko-KR" altLang="en-US" sz="1300" dirty="0">
                    <a:latin typeface="+mn-ea"/>
                  </a:rPr>
                  <a:t>을 이용한 기억력 훈련 장난감 개발</a:t>
                </a:r>
                <a:r>
                  <a:rPr lang="en-US" altLang="ko-KR" sz="1300" dirty="0">
                    <a:latin typeface="+mn-ea"/>
                  </a:rPr>
                  <a:t>.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1128409" y="1136584"/>
              <a:ext cx="2190304" cy="4796020"/>
              <a:chOff x="749682" y="1285534"/>
              <a:chExt cx="2190304" cy="4796020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749682" y="1285534"/>
                <a:ext cx="2073350" cy="1727922"/>
                <a:chOff x="1705851" y="2322433"/>
                <a:chExt cx="2751815" cy="2566527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 rot="1342439">
                  <a:off x="1705851" y="2357963"/>
                  <a:ext cx="2531001" cy="2530998"/>
                </a:xfrm>
                <a:prstGeom prst="rect">
                  <a:avLst/>
                </a:prstGeom>
                <a:solidFill>
                  <a:schemeClr val="bg1">
                    <a:lumMod val="75000"/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 rot="2995534">
                  <a:off x="3859831" y="2322434"/>
                  <a:ext cx="597836" cy="597835"/>
                </a:xfrm>
                <a:prstGeom prst="rect">
                  <a:avLst/>
                </a:prstGeom>
                <a:solidFill>
                  <a:schemeClr val="bg1">
                    <a:lumMod val="75000"/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grpSp>
              <p:nvGrpSpPr>
                <p:cNvPr id="23" name="그룹 22"/>
                <p:cNvGrpSpPr/>
                <p:nvPr/>
              </p:nvGrpSpPr>
              <p:grpSpPr>
                <a:xfrm rot="21073004">
                  <a:off x="2225940" y="2570148"/>
                  <a:ext cx="1938076" cy="1945389"/>
                  <a:chOff x="2295389" y="2581722"/>
                  <a:chExt cx="1938076" cy="1945389"/>
                </a:xfrm>
              </p:grpSpPr>
              <p:grpSp>
                <p:nvGrpSpPr>
                  <p:cNvPr id="25" name="그룹 24"/>
                  <p:cNvGrpSpPr/>
                  <p:nvPr/>
                </p:nvGrpSpPr>
                <p:grpSpPr>
                  <a:xfrm>
                    <a:off x="2295389" y="2581722"/>
                    <a:ext cx="1938076" cy="1945389"/>
                    <a:chOff x="2781780" y="2348192"/>
                    <a:chExt cx="2523282" cy="2532804"/>
                  </a:xfrm>
                </p:grpSpPr>
                <p:sp>
                  <p:nvSpPr>
                    <p:cNvPr id="27" name="직사각형 26"/>
                    <p:cNvSpPr/>
                    <p:nvPr/>
                  </p:nvSpPr>
                  <p:spPr>
                    <a:xfrm>
                      <a:off x="2862803" y="2438737"/>
                      <a:ext cx="2442259" cy="2442259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vert="horz" wrap="square" lIns="91440" tIns="45720" rIns="91440" bIns="45720" anchor="ctr" anchorCtr="0">
                      <a:noAutofit/>
                    </a:bodyPr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p:txBody>
                </p:sp>
                <p:sp>
                  <p:nvSpPr>
                    <p:cNvPr id="28" name="직사각형 27"/>
                    <p:cNvSpPr/>
                    <p:nvPr/>
                  </p:nvSpPr>
                  <p:spPr>
                    <a:xfrm>
                      <a:off x="2781780" y="2348192"/>
                      <a:ext cx="2442259" cy="2442259"/>
                    </a:xfrm>
                    <a:prstGeom prst="rect">
                      <a:avLst/>
                    </a:prstGeom>
                    <a:solidFill>
                      <a:srgbClr val="1C476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p:txBody>
                </p:sp>
              </p:grpSp>
              <p:sp>
                <p:nvSpPr>
                  <p:cNvPr id="26" name="직각 삼각형 25"/>
                  <p:cNvSpPr/>
                  <p:nvPr/>
                </p:nvSpPr>
                <p:spPr>
                  <a:xfrm>
                    <a:off x="2295390" y="2581722"/>
                    <a:ext cx="1875844" cy="1875844"/>
                  </a:xfrm>
                  <a:prstGeom prst="rtTriangle">
                    <a:avLst/>
                  </a:prstGeom>
                  <a:solidFill>
                    <a:srgbClr val="1F4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</p:grpSp>
            <p:sp>
              <p:nvSpPr>
                <p:cNvPr id="24" name="TextBox 23"/>
                <p:cNvSpPr txBox="1"/>
                <p:nvPr/>
              </p:nvSpPr>
              <p:spPr>
                <a:xfrm>
                  <a:off x="2193298" y="3285216"/>
                  <a:ext cx="1932369" cy="4571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ko-KR" altLang="en-US" sz="1400" b="1">
                      <a:solidFill>
                        <a:schemeClr val="bg1"/>
                      </a:solidFill>
                      <a:latin typeface="HY견고딕"/>
                      <a:ea typeface="HY견고딕"/>
                    </a:rPr>
                    <a:t>연구 개발 배경</a:t>
                  </a: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808243" y="2819582"/>
                <a:ext cx="2073350" cy="1727922"/>
                <a:chOff x="1705851" y="2322433"/>
                <a:chExt cx="2751815" cy="2566527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 rot="1342439">
                  <a:off x="1705851" y="2357963"/>
                  <a:ext cx="2531001" cy="2530998"/>
                </a:xfrm>
                <a:prstGeom prst="rect">
                  <a:avLst/>
                </a:prstGeom>
                <a:solidFill>
                  <a:schemeClr val="bg1">
                    <a:lumMod val="75000"/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rot="2995534">
                  <a:off x="3859831" y="2322434"/>
                  <a:ext cx="597836" cy="597835"/>
                </a:xfrm>
                <a:prstGeom prst="rect">
                  <a:avLst/>
                </a:prstGeom>
                <a:solidFill>
                  <a:schemeClr val="bg1">
                    <a:lumMod val="75000"/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grpSp>
              <p:nvGrpSpPr>
                <p:cNvPr id="35" name="그룹 34"/>
                <p:cNvGrpSpPr/>
                <p:nvPr/>
              </p:nvGrpSpPr>
              <p:grpSpPr>
                <a:xfrm rot="21073004">
                  <a:off x="2225939" y="2570146"/>
                  <a:ext cx="1938076" cy="1945389"/>
                  <a:chOff x="2295387" y="2581721"/>
                  <a:chExt cx="1938076" cy="1945389"/>
                </a:xfrm>
              </p:grpSpPr>
              <p:grpSp>
                <p:nvGrpSpPr>
                  <p:cNvPr id="37" name="그룹 36"/>
                  <p:cNvGrpSpPr/>
                  <p:nvPr/>
                </p:nvGrpSpPr>
                <p:grpSpPr>
                  <a:xfrm>
                    <a:off x="2295387" y="2581721"/>
                    <a:ext cx="1938076" cy="1945389"/>
                    <a:chOff x="2781780" y="2348192"/>
                    <a:chExt cx="2523282" cy="2532804"/>
                  </a:xfrm>
                </p:grpSpPr>
                <p:sp>
                  <p:nvSpPr>
                    <p:cNvPr id="39" name="직사각형 38"/>
                    <p:cNvSpPr/>
                    <p:nvPr/>
                  </p:nvSpPr>
                  <p:spPr>
                    <a:xfrm>
                      <a:off x="2862803" y="2438737"/>
                      <a:ext cx="2442259" cy="2442259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vert="horz" wrap="square" lIns="91440" tIns="45720" rIns="91440" bIns="45720" anchor="ctr" anchorCtr="0">
                      <a:noAutofit/>
                    </a:bodyPr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p:txBody>
                </p:sp>
                <p:sp>
                  <p:nvSpPr>
                    <p:cNvPr id="40" name="직사각형 39"/>
                    <p:cNvSpPr/>
                    <p:nvPr/>
                  </p:nvSpPr>
                  <p:spPr>
                    <a:xfrm>
                      <a:off x="2781780" y="2348192"/>
                      <a:ext cx="2442259" cy="2442259"/>
                    </a:xfrm>
                    <a:prstGeom prst="rect">
                      <a:avLst/>
                    </a:prstGeom>
                    <a:solidFill>
                      <a:srgbClr val="1C476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p:txBody>
                </p:sp>
              </p:grpSp>
              <p:sp>
                <p:nvSpPr>
                  <p:cNvPr id="38" name="직각 삼각형 37"/>
                  <p:cNvSpPr/>
                  <p:nvPr/>
                </p:nvSpPr>
                <p:spPr>
                  <a:xfrm>
                    <a:off x="2295390" y="2581722"/>
                    <a:ext cx="1875844" cy="1875844"/>
                  </a:xfrm>
                  <a:prstGeom prst="rtTriangle">
                    <a:avLst/>
                  </a:prstGeom>
                  <a:solidFill>
                    <a:srgbClr val="1F4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</p:grpSp>
            <p:sp>
              <p:nvSpPr>
                <p:cNvPr id="36" name="TextBox 35"/>
                <p:cNvSpPr txBox="1"/>
                <p:nvPr/>
              </p:nvSpPr>
              <p:spPr>
                <a:xfrm>
                  <a:off x="2193298" y="3285216"/>
                  <a:ext cx="1932369" cy="4571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ko-KR" altLang="en-US" sz="1400" b="1">
                      <a:solidFill>
                        <a:schemeClr val="bg1"/>
                      </a:solidFill>
                      <a:latin typeface="HY견고딕"/>
                      <a:ea typeface="HY견고딕"/>
                    </a:rPr>
                    <a:t>연구 개발 목표</a:t>
                  </a:r>
                </a:p>
              </p:txBody>
            </p:sp>
          </p:grpSp>
          <p:grpSp>
            <p:nvGrpSpPr>
              <p:cNvPr id="41" name="그룹 40"/>
              <p:cNvGrpSpPr/>
              <p:nvPr/>
            </p:nvGrpSpPr>
            <p:grpSpPr>
              <a:xfrm>
                <a:off x="866636" y="4353631"/>
                <a:ext cx="2073350" cy="1727922"/>
                <a:chOff x="1705851" y="2322433"/>
                <a:chExt cx="2751815" cy="2566527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 rot="1342439">
                  <a:off x="1705851" y="2357963"/>
                  <a:ext cx="2531001" cy="2530998"/>
                </a:xfrm>
                <a:prstGeom prst="rect">
                  <a:avLst/>
                </a:prstGeom>
                <a:solidFill>
                  <a:schemeClr val="bg1">
                    <a:lumMod val="75000"/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 rot="2995534">
                  <a:off x="3859831" y="2322434"/>
                  <a:ext cx="597836" cy="597835"/>
                </a:xfrm>
                <a:prstGeom prst="rect">
                  <a:avLst/>
                </a:prstGeom>
                <a:solidFill>
                  <a:schemeClr val="bg1">
                    <a:lumMod val="75000"/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grpSp>
              <p:nvGrpSpPr>
                <p:cNvPr id="44" name="그룹 43"/>
                <p:cNvGrpSpPr/>
                <p:nvPr/>
              </p:nvGrpSpPr>
              <p:grpSpPr>
                <a:xfrm rot="21073004">
                  <a:off x="2225941" y="2570142"/>
                  <a:ext cx="1938076" cy="1945389"/>
                  <a:chOff x="2295390" y="2581720"/>
                  <a:chExt cx="1938076" cy="1945389"/>
                </a:xfrm>
              </p:grpSpPr>
              <p:grpSp>
                <p:nvGrpSpPr>
                  <p:cNvPr id="46" name="그룹 45"/>
                  <p:cNvGrpSpPr/>
                  <p:nvPr/>
                </p:nvGrpSpPr>
                <p:grpSpPr>
                  <a:xfrm>
                    <a:off x="2295390" y="2581720"/>
                    <a:ext cx="1938076" cy="1945389"/>
                    <a:chOff x="2781780" y="2348192"/>
                    <a:chExt cx="2523282" cy="2532804"/>
                  </a:xfrm>
                </p:grpSpPr>
                <p:sp>
                  <p:nvSpPr>
                    <p:cNvPr id="48" name="직사각형 47"/>
                    <p:cNvSpPr/>
                    <p:nvPr/>
                  </p:nvSpPr>
                  <p:spPr>
                    <a:xfrm>
                      <a:off x="2862803" y="2438737"/>
                      <a:ext cx="2442259" cy="2442259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vert="horz" wrap="square" lIns="91440" tIns="45720" rIns="91440" bIns="45720" anchor="ctr" anchorCtr="0">
                      <a:noAutofit/>
                    </a:bodyPr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p:txBody>
                </p:sp>
                <p:sp>
                  <p:nvSpPr>
                    <p:cNvPr id="49" name="직사각형 48"/>
                    <p:cNvSpPr/>
                    <p:nvPr/>
                  </p:nvSpPr>
                  <p:spPr>
                    <a:xfrm>
                      <a:off x="2781780" y="2348192"/>
                      <a:ext cx="2442259" cy="2442259"/>
                    </a:xfrm>
                    <a:prstGeom prst="rect">
                      <a:avLst/>
                    </a:prstGeom>
                    <a:solidFill>
                      <a:srgbClr val="1C476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p:txBody>
                </p:sp>
              </p:grpSp>
              <p:sp>
                <p:nvSpPr>
                  <p:cNvPr id="47" name="직각 삼각형 46"/>
                  <p:cNvSpPr/>
                  <p:nvPr/>
                </p:nvSpPr>
                <p:spPr>
                  <a:xfrm>
                    <a:off x="2295390" y="2581722"/>
                    <a:ext cx="1875844" cy="1875844"/>
                  </a:xfrm>
                  <a:prstGeom prst="rtTriangle">
                    <a:avLst/>
                  </a:prstGeom>
                  <a:solidFill>
                    <a:srgbClr val="1F4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</p:grpSp>
            <p:sp>
              <p:nvSpPr>
                <p:cNvPr id="45" name="TextBox 44"/>
                <p:cNvSpPr txBox="1"/>
                <p:nvPr/>
              </p:nvSpPr>
              <p:spPr>
                <a:xfrm>
                  <a:off x="2193298" y="3285215"/>
                  <a:ext cx="1932369" cy="4429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ko-KR" altLang="en-US" sz="1400" b="1">
                      <a:solidFill>
                        <a:schemeClr val="bg1"/>
                      </a:solidFill>
                      <a:latin typeface="HY견고딕"/>
                      <a:ea typeface="HY견고딕"/>
                    </a:rPr>
                    <a:t>연구 개발 효과</a:t>
                  </a:r>
                </a:p>
              </p:txBody>
            </p:sp>
          </p:grpSp>
        </p:grpSp>
        <p:grpSp>
          <p:nvGrpSpPr>
            <p:cNvPr id="50" name="그룹 49"/>
            <p:cNvGrpSpPr/>
            <p:nvPr/>
          </p:nvGrpSpPr>
          <p:grpSpPr>
            <a:xfrm>
              <a:off x="3740796" y="969532"/>
              <a:ext cx="7187405" cy="1898189"/>
              <a:chOff x="6126940" y="2153968"/>
              <a:chExt cx="6951107" cy="1898189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6198567" y="2153968"/>
                <a:ext cx="162046" cy="162046"/>
              </a:xfrm>
              <a:prstGeom prst="ellipse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latin typeface="+mn-ea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126940" y="2359386"/>
                <a:ext cx="6951107" cy="1692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sz="1300" dirty="0">
                    <a:latin typeface="+mn-ea"/>
                  </a:rPr>
                  <a:t>시각 장애인은 기존 시장에 나와있는 스마트폰과 같은 전자기기 제품을 사용하기 에는 </a:t>
                </a:r>
                <a:r>
                  <a:rPr lang="ko-KR" altLang="en-US" sz="1300" b="1" dirty="0">
                    <a:solidFill>
                      <a:srgbClr val="FF0000"/>
                    </a:solidFill>
                    <a:latin typeface="+mn-ea"/>
                  </a:rPr>
                  <a:t>시각에 의존한 것들이 대부분</a:t>
                </a:r>
                <a:r>
                  <a:rPr lang="ko-KR" altLang="en-US" sz="1300" dirty="0">
                    <a:latin typeface="+mn-ea"/>
                  </a:rPr>
                  <a:t>이기 때문에 어려움이 있다</a:t>
                </a:r>
                <a:r>
                  <a:rPr lang="en-US" altLang="ko-KR" sz="1300" dirty="0">
                    <a:latin typeface="+mn-ea"/>
                  </a:rPr>
                  <a:t>.</a:t>
                </a:r>
                <a:r>
                  <a:rPr lang="ko-KR" altLang="en-US" sz="1300" dirty="0">
                    <a:latin typeface="+mn-ea"/>
                  </a:rPr>
                  <a:t> 또한,</a:t>
                </a:r>
                <a:r>
                  <a:rPr lang="en-US" altLang="ko-KR" sz="1300" dirty="0">
                    <a:latin typeface="+mn-ea"/>
                  </a:rPr>
                  <a:t> </a:t>
                </a:r>
                <a:r>
                  <a:rPr lang="ko-KR" altLang="en-US" sz="1300" dirty="0">
                    <a:latin typeface="+mn-ea"/>
                  </a:rPr>
                  <a:t>시각 장애인을 위한 제품 수 또한 매우 적으며 접하기가 쉽지 않다</a:t>
                </a:r>
                <a:r>
                  <a:rPr lang="en-US" altLang="ko-KR" sz="1300" dirty="0">
                    <a:latin typeface="+mn-ea"/>
                  </a:rPr>
                  <a:t>.</a:t>
                </a:r>
              </a:p>
              <a:p>
                <a:pPr lvl="0">
                  <a:defRPr lang="ko-KR" altLang="en-US"/>
                </a:pPr>
                <a:endParaRPr lang="ko-KR" altLang="en-US" sz="1300" dirty="0">
                  <a:latin typeface="+mn-ea"/>
                </a:endParaRPr>
              </a:p>
              <a:p>
                <a:pPr lvl="0">
                  <a:defRPr lang="ko-KR" altLang="en-US"/>
                </a:pPr>
                <a:r>
                  <a:rPr lang="ko-KR" altLang="en-US" sz="1300" dirty="0">
                    <a:latin typeface="+mn-ea"/>
                  </a:rPr>
                  <a:t>그리고, 시각장애인은 물건을 찾을 때 시각이 아닌 기억력에 의존하여 찾기 때문에 </a:t>
                </a:r>
                <a:r>
                  <a:rPr lang="ko-KR" altLang="en-US" sz="1300" b="1" dirty="0">
                    <a:solidFill>
                      <a:srgbClr val="FF0000"/>
                    </a:solidFill>
                    <a:latin typeface="+mn-ea"/>
                  </a:rPr>
                  <a:t>시각장애인에게 있어서 기억력이 중요한 요인</a:t>
                </a:r>
                <a:r>
                  <a:rPr lang="ko-KR" altLang="en-US" sz="1300" dirty="0">
                    <a:latin typeface="+mn-ea"/>
                  </a:rPr>
                  <a:t>이다.</a:t>
                </a:r>
              </a:p>
              <a:p>
                <a:pPr lvl="0">
                  <a:defRPr lang="ko-KR" altLang="en-US"/>
                </a:pPr>
                <a:r>
                  <a:rPr lang="ko-KR" altLang="en-US" sz="1300" dirty="0">
                    <a:latin typeface="+mn-ea"/>
                  </a:rPr>
                  <a:t>따라서 시각장애인에게 기억력 강화 훈련에 도움을 주는 기기를 개발하면 좋겠다고 생각하여 개발하게 되었다.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3753496" y="4325876"/>
              <a:ext cx="8070204" cy="897837"/>
              <a:chOff x="6139222" y="2522268"/>
              <a:chExt cx="6951108" cy="89783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6210849" y="2522268"/>
                <a:ext cx="150449" cy="185118"/>
              </a:xfrm>
              <a:prstGeom prst="ellipse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latin typeface="+mn-ea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139222" y="2727608"/>
                <a:ext cx="6951108" cy="692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sz="1300" dirty="0">
                    <a:latin typeface="+mn-ea"/>
                  </a:rPr>
                  <a:t>-진동과 음악적 요소를 느끼기 때문에 </a:t>
                </a:r>
                <a:r>
                  <a:rPr lang="ko-KR" altLang="en-US" sz="1300" b="1" dirty="0">
                    <a:latin typeface="+mn-ea"/>
                  </a:rPr>
                  <a:t>감각 기능 향상</a:t>
                </a:r>
                <a:r>
                  <a:rPr lang="ko-KR" altLang="en-US" sz="1300" dirty="0">
                    <a:latin typeface="+mn-ea"/>
                  </a:rPr>
                  <a:t>된다.</a:t>
                </a:r>
              </a:p>
              <a:p>
                <a:pPr lvl="0">
                  <a:defRPr lang="ko-KR" altLang="en-US"/>
                </a:pPr>
                <a:r>
                  <a:rPr lang="ko-KR" altLang="en-US" sz="1300" dirty="0">
                    <a:latin typeface="+mn-ea"/>
                  </a:rPr>
                  <a:t>-</a:t>
                </a:r>
                <a:r>
                  <a:rPr lang="ko-KR" altLang="en-US" sz="1300" b="1" dirty="0">
                    <a:latin typeface="+mn-ea"/>
                  </a:rPr>
                  <a:t>양손을 사용</a:t>
                </a:r>
                <a:r>
                  <a:rPr lang="ko-KR" altLang="en-US" sz="1300" dirty="0">
                    <a:latin typeface="+mn-ea"/>
                  </a:rPr>
                  <a:t>하여 문제의 위치를 기억 해야 한다는 점에서 뇌 기능 발달까지</a:t>
                </a:r>
                <a:r>
                  <a:rPr lang="en-US" altLang="ko-KR" sz="1300" dirty="0">
                    <a:latin typeface="+mn-ea"/>
                  </a:rPr>
                  <a:t> </a:t>
                </a:r>
                <a:r>
                  <a:rPr lang="ko-KR" altLang="en-US" sz="1300" dirty="0">
                    <a:latin typeface="+mn-ea"/>
                  </a:rPr>
                  <a:t>될 것이다</a:t>
                </a:r>
                <a:r>
                  <a:rPr lang="en-US" altLang="ko-KR" sz="1300" dirty="0">
                    <a:latin typeface="+mn-ea"/>
                  </a:rPr>
                  <a:t>.</a:t>
                </a:r>
              </a:p>
              <a:p>
                <a:pPr lvl="0">
                  <a:defRPr lang="ko-KR" altLang="en-US"/>
                </a:pPr>
                <a:r>
                  <a:rPr lang="ko-KR" altLang="en-US" sz="1300" b="0" dirty="0"/>
                  <a:t>-기억력 훈련을 통해서 </a:t>
                </a:r>
                <a:r>
                  <a:rPr lang="ko-KR" altLang="en-US" sz="1300" b="1" dirty="0"/>
                  <a:t>기억력 향상</a:t>
                </a:r>
                <a:r>
                  <a:rPr lang="ko-KR" altLang="en-US" sz="1300" b="0" dirty="0"/>
                  <a:t>이 된다</a:t>
                </a:r>
                <a:r>
                  <a:rPr lang="en-US" altLang="ko-KR" sz="1300" b="0" dirty="0"/>
                  <a:t>.</a:t>
                </a:r>
                <a:endParaRPr lang="ko-KR" altLang="en-US" sz="1300" b="0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2447" y="157013"/>
            <a:ext cx="11867106" cy="6541500"/>
            <a:chOff x="162446" y="163285"/>
            <a:chExt cx="11867106" cy="6531430"/>
          </a:xfrm>
        </p:grpSpPr>
        <p:sp>
          <p:nvSpPr>
            <p:cNvPr id="4" name="직사각형 3"/>
            <p:cNvSpPr/>
            <p:nvPr/>
          </p:nvSpPr>
          <p:spPr>
            <a:xfrm>
              <a:off x="162449" y="163286"/>
              <a:ext cx="11867103" cy="6531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162446" y="5428528"/>
              <a:ext cx="11867103" cy="124588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6886936" y="4132162"/>
              <a:ext cx="5142611" cy="2542253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0800000">
              <a:off x="162447" y="163285"/>
              <a:ext cx="11867103" cy="1727920"/>
              <a:chOff x="162447" y="2577829"/>
              <a:chExt cx="11867103" cy="1727920"/>
            </a:xfrm>
          </p:grpSpPr>
          <p:sp>
            <p:nvSpPr>
              <p:cNvPr id="14" name="직각 삼각형 13"/>
              <p:cNvSpPr/>
              <p:nvPr/>
            </p:nvSpPr>
            <p:spPr>
              <a:xfrm flipH="1">
                <a:off x="162447" y="3326078"/>
                <a:ext cx="11867103" cy="979671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직각 삼각형 14"/>
              <p:cNvSpPr/>
              <p:nvPr/>
            </p:nvSpPr>
            <p:spPr>
              <a:xfrm flipH="1">
                <a:off x="6967958" y="2577829"/>
                <a:ext cx="5061591" cy="1727919"/>
              </a:xfrm>
              <a:prstGeom prst="rtTriangle">
                <a:avLst/>
              </a:prstGeom>
              <a:solidFill>
                <a:srgbClr val="1F4E7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8" name="직각 삼각형 17"/>
            <p:cNvSpPr/>
            <p:nvPr/>
          </p:nvSpPr>
          <p:spPr>
            <a:xfrm rot="10800000" flipH="1" flipV="1">
              <a:off x="162447" y="5995686"/>
              <a:ext cx="11867103" cy="678728"/>
            </a:xfrm>
            <a:prstGeom prst="rtTriangle">
              <a:avLst/>
            </a:prstGeom>
            <a:solidFill>
              <a:srgbClr val="1F4E79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51062" y="292428"/>
              <a:ext cx="3159839" cy="590813"/>
              <a:chOff x="2214586" y="752980"/>
              <a:chExt cx="3159839" cy="59081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214586" y="882128"/>
                <a:ext cx="31598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sz="2400" dirty="0">
                    <a:solidFill>
                      <a:srgbClr val="1F4E79"/>
                    </a:solidFill>
                    <a:latin typeface="HY견고딕"/>
                    <a:ea typeface="HY견고딕"/>
                  </a:rPr>
                  <a:t>시스템 수행 시나리오</a:t>
                </a: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227748" y="752980"/>
                <a:ext cx="757451" cy="276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200" dirty="0">
                    <a:ln w="9525">
                      <a:solidFill>
                        <a:srgbClr val="1F4E79">
                          <a:alpha val="50000"/>
                        </a:srgbClr>
                      </a:solidFill>
                    </a:ln>
                    <a:solidFill>
                      <a:srgbClr val="1F4E7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조선일보명조"/>
                  </a:rPr>
                  <a:t>PART 04</a:t>
                </a:r>
                <a:endParaRPr lang="ko-KR" altLang="en-US" sz="1200" dirty="0">
                  <a:ln w="9525">
                    <a:solidFill>
                      <a:srgbClr val="1F4E79">
                        <a:alpha val="50000"/>
                      </a:srgbClr>
                    </a:solidFill>
                  </a:ln>
                  <a:solidFill>
                    <a:srgbClr val="1F4E7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조선일보명조"/>
                </a:endParaRPr>
              </a:p>
            </p:txBody>
          </p:sp>
        </p:grpSp>
      </p:grpSp>
      <p:grpSp>
        <p:nvGrpSpPr>
          <p:cNvPr id="81" name="그룹 80"/>
          <p:cNvGrpSpPr/>
          <p:nvPr/>
        </p:nvGrpSpPr>
        <p:grpSpPr>
          <a:xfrm>
            <a:off x="598575" y="2548476"/>
            <a:ext cx="3766586" cy="1850480"/>
            <a:chOff x="550129" y="1135482"/>
            <a:chExt cx="4854089" cy="2434466"/>
          </a:xfrm>
        </p:grpSpPr>
        <p:grpSp>
          <p:nvGrpSpPr>
            <p:cNvPr id="50" name="그룹 49"/>
            <p:cNvGrpSpPr/>
            <p:nvPr/>
          </p:nvGrpSpPr>
          <p:grpSpPr>
            <a:xfrm>
              <a:off x="550129" y="1135482"/>
              <a:ext cx="3732678" cy="2434466"/>
              <a:chOff x="610916" y="2176402"/>
              <a:chExt cx="3732678" cy="2434466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610916" y="2176402"/>
                <a:ext cx="3732678" cy="2434466"/>
                <a:chOff x="1491359" y="1617854"/>
                <a:chExt cx="3732678" cy="2434466"/>
              </a:xfrm>
            </p:grpSpPr>
            <p:grpSp>
              <p:nvGrpSpPr>
                <p:cNvPr id="9" name="그룹 8"/>
                <p:cNvGrpSpPr/>
                <p:nvPr/>
              </p:nvGrpSpPr>
              <p:grpSpPr>
                <a:xfrm>
                  <a:off x="1491359" y="1683282"/>
                  <a:ext cx="3732679" cy="2369038"/>
                  <a:chOff x="2262407" y="1727062"/>
                  <a:chExt cx="3732679" cy="2369038"/>
                </a:xfrm>
              </p:grpSpPr>
              <p:pic>
                <p:nvPicPr>
                  <p:cNvPr id="8" name="그림 7"/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tretch>
                    <a:fillRect/>
                  </a:stretch>
                </p:blipFill>
                <p:spPr>
                  <a:xfrm>
                    <a:off x="2262407" y="1727062"/>
                    <a:ext cx="3732679" cy="2369038"/>
                  </a:xfrm>
                  <a:prstGeom prst="rect">
                    <a:avLst/>
                  </a:prstGeom>
                </p:spPr>
              </p:pic>
              <p:sp>
                <p:nvSpPr>
                  <p:cNvPr id="20" name="직사각형 19"/>
                  <p:cNvSpPr/>
                  <p:nvPr/>
                </p:nvSpPr>
                <p:spPr>
                  <a:xfrm>
                    <a:off x="3669946" y="2430435"/>
                    <a:ext cx="950538" cy="542350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r>
                      <a:rPr lang="en-US" altLang="ko-KR" sz="600" dirty="0"/>
                      <a:t>Keypad</a:t>
                    </a:r>
                  </a:p>
                  <a:p>
                    <a:pPr algn="ctr">
                      <a:defRPr lang="ko-KR" altLang="en-US"/>
                    </a:pPr>
                    <a:r>
                      <a:rPr lang="en-US" altLang="ko-KR" sz="600" dirty="0" err="1"/>
                      <a:t>Sheild</a:t>
                    </a:r>
                    <a:endParaRPr lang="ko-KR" altLang="en-US" sz="600" dirty="0"/>
                  </a:p>
                </p:txBody>
              </p:sp>
            </p:grpSp>
            <p:sp>
              <p:nvSpPr>
                <p:cNvPr id="39" name="TextBox 38"/>
                <p:cNvSpPr txBox="1"/>
                <p:nvPr/>
              </p:nvSpPr>
              <p:spPr>
                <a:xfrm>
                  <a:off x="2940505" y="1617854"/>
                  <a:ext cx="867300" cy="41805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 lang="ko-KR" altLang="en-US"/>
                  </a:pPr>
                  <a:r>
                    <a:rPr lang="ko-KR" altLang="en-US" sz="1500" b="1">
                      <a:solidFill>
                        <a:srgbClr val="002060"/>
                      </a:solidFill>
                      <a:latin typeface="HY견고딕"/>
                      <a:ea typeface="HY견고딕"/>
                    </a:rPr>
                    <a:t>정면</a:t>
                  </a:r>
                  <a:endParaRPr lang="ko-KR" altLang="en-US" sz="1500" b="1">
                    <a:solidFill>
                      <a:srgbClr val="FF0000"/>
                    </a:solidFill>
                    <a:latin typeface="HY견고딕"/>
                    <a:ea typeface="HY견고딕"/>
                  </a:endParaRPr>
                </a:p>
              </p:txBody>
            </p:sp>
          </p:grpSp>
          <p:sp>
            <p:nvSpPr>
              <p:cNvPr id="43" name="타원 42"/>
              <p:cNvSpPr/>
              <p:nvPr/>
            </p:nvSpPr>
            <p:spPr>
              <a:xfrm>
                <a:off x="2302151" y="2753814"/>
                <a:ext cx="383148" cy="1037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54" name="직선 화살표 연결선 53"/>
            <p:cNvCxnSpPr>
              <a:cxnSpLocks/>
              <a:stCxn id="90" idx="1"/>
              <a:endCxn id="43" idx="6"/>
            </p:cNvCxnSpPr>
            <p:nvPr/>
          </p:nvCxnSpPr>
          <p:spPr>
            <a:xfrm flipH="1">
              <a:off x="2624513" y="1359916"/>
              <a:ext cx="976508" cy="404852"/>
            </a:xfrm>
            <a:prstGeom prst="straightConnector1">
              <a:avLst/>
            </a:prstGeom>
            <a:ln w="38100">
              <a:solidFill>
                <a:srgbClr val="1535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582848" y="2169950"/>
              <a:ext cx="1821370" cy="425151"/>
            </a:xfrm>
            <a:prstGeom prst="rect">
              <a:avLst/>
            </a:prstGeom>
            <a:noFill/>
            <a:ln w="28575">
              <a:solidFill>
                <a:srgbClr val="1C476E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500" b="1" dirty="0" err="1">
                  <a:solidFill>
                    <a:srgbClr val="002060"/>
                  </a:solidFill>
                  <a:latin typeface="HY견고딕"/>
                  <a:ea typeface="HY견고딕"/>
                </a:rPr>
                <a:t>쉴드</a:t>
              </a:r>
              <a:r>
                <a:rPr lang="ko-KR" altLang="en-US" sz="1500" b="1" dirty="0">
                  <a:solidFill>
                    <a:srgbClr val="002060"/>
                  </a:solidFill>
                  <a:latin typeface="HY견고딕"/>
                  <a:ea typeface="HY견고딕"/>
                </a:rPr>
                <a:t> 내 버튼</a:t>
              </a:r>
              <a:endParaRPr lang="ko-KR" altLang="en-US" sz="1500" b="1" dirty="0">
                <a:solidFill>
                  <a:srgbClr val="FF0000"/>
                </a:solidFill>
                <a:latin typeface="HY견고딕"/>
                <a:ea typeface="HY견고딕"/>
              </a:endParaRPr>
            </a:p>
          </p:txBody>
        </p:sp>
        <p:cxnSp>
          <p:nvCxnSpPr>
            <p:cNvPr id="57" name="직선 화살표 연결선 56"/>
            <p:cNvCxnSpPr>
              <a:stCxn id="56" idx="1"/>
              <a:endCxn id="20" idx="3"/>
            </p:cNvCxnSpPr>
            <p:nvPr/>
          </p:nvCxnSpPr>
          <p:spPr>
            <a:xfrm flipH="1" flipV="1">
              <a:off x="2908206" y="2175458"/>
              <a:ext cx="674642" cy="207068"/>
            </a:xfrm>
            <a:prstGeom prst="straightConnector1">
              <a:avLst/>
            </a:prstGeom>
            <a:ln w="38100">
              <a:solidFill>
                <a:srgbClr val="1535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73287" y="2806603"/>
            <a:ext cx="1240815" cy="1240815"/>
          </a:xfrm>
          <a:prstGeom prst="rect">
            <a:avLst/>
          </a:prstGeom>
        </p:spPr>
      </p:pic>
      <p:pic>
        <p:nvPicPr>
          <p:cNvPr id="86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848738" y="2189609"/>
            <a:ext cx="2107152" cy="2107152"/>
          </a:xfrm>
          <a:prstGeom prst="rect">
            <a:avLst/>
          </a:prstGeom>
        </p:spPr>
      </p:pic>
      <p:sp>
        <p:nvSpPr>
          <p:cNvPr id="87" name="화살표: 위쪽/아래쪽 18"/>
          <p:cNvSpPr/>
          <p:nvPr/>
        </p:nvSpPr>
        <p:spPr>
          <a:xfrm rot="5347664">
            <a:off x="7678017" y="3125257"/>
            <a:ext cx="379644" cy="666922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0" name="TextBox 51"/>
          <p:cNvSpPr txBox="1"/>
          <p:nvPr/>
        </p:nvSpPr>
        <p:spPr>
          <a:xfrm>
            <a:off x="2965950" y="2557489"/>
            <a:ext cx="754625" cy="323165"/>
          </a:xfrm>
          <a:prstGeom prst="rect">
            <a:avLst/>
          </a:prstGeom>
          <a:noFill/>
          <a:ln w="28575">
            <a:solidFill>
              <a:srgbClr val="1C476E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500" b="1" dirty="0">
                <a:solidFill>
                  <a:srgbClr val="002060"/>
                </a:solidFill>
                <a:latin typeface="HY견고딕"/>
                <a:ea typeface="HY견고딕"/>
              </a:rPr>
              <a:t>스피커</a:t>
            </a:r>
            <a:endParaRPr lang="ko-KR" altLang="en-US" sz="1500" b="1" dirty="0">
              <a:solidFill>
                <a:srgbClr val="FF0000"/>
              </a:solidFill>
              <a:latin typeface="HY견고딕"/>
              <a:ea typeface="HY견고딕"/>
            </a:endParaRPr>
          </a:p>
        </p:txBody>
      </p:sp>
      <p:sp>
        <p:nvSpPr>
          <p:cNvPr id="91" name="TextBox 51"/>
          <p:cNvSpPr txBox="1"/>
          <p:nvPr/>
        </p:nvSpPr>
        <p:spPr>
          <a:xfrm>
            <a:off x="1586990" y="4137204"/>
            <a:ext cx="945125" cy="319114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500" b="1" dirty="0">
                <a:solidFill>
                  <a:schemeClr val="tx1"/>
                </a:solidFill>
                <a:latin typeface="HY견고딕"/>
                <a:ea typeface="HY견고딕"/>
              </a:rPr>
              <a:t>사용자</a:t>
            </a:r>
          </a:p>
        </p:txBody>
      </p:sp>
      <p:sp>
        <p:nvSpPr>
          <p:cNvPr id="92" name="TextBox 51"/>
          <p:cNvSpPr txBox="1"/>
          <p:nvPr/>
        </p:nvSpPr>
        <p:spPr>
          <a:xfrm>
            <a:off x="5721388" y="4143057"/>
            <a:ext cx="945125" cy="319114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 b="1" dirty="0">
                <a:solidFill>
                  <a:schemeClr val="tx1"/>
                </a:solidFill>
                <a:latin typeface="HY견고딕"/>
                <a:ea typeface="HY견고딕"/>
              </a:rPr>
              <a:t>DB</a:t>
            </a:r>
          </a:p>
        </p:txBody>
      </p:sp>
      <p:sp>
        <p:nvSpPr>
          <p:cNvPr id="93" name="TextBox 51"/>
          <p:cNvSpPr txBox="1"/>
          <p:nvPr/>
        </p:nvSpPr>
        <p:spPr>
          <a:xfrm>
            <a:off x="9069162" y="4149368"/>
            <a:ext cx="1666304" cy="31508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500" b="1" dirty="0">
                <a:solidFill>
                  <a:schemeClr val="tx1"/>
                </a:solidFill>
                <a:latin typeface="HY견고딕"/>
                <a:ea typeface="HY견고딕"/>
              </a:rPr>
              <a:t>관리자 페이지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C0CEED-9E79-490C-AD09-3183B4969A61}"/>
              </a:ext>
            </a:extLst>
          </p:cNvPr>
          <p:cNvSpPr txBox="1"/>
          <p:nvPr/>
        </p:nvSpPr>
        <p:spPr>
          <a:xfrm>
            <a:off x="8355598" y="2222931"/>
            <a:ext cx="33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단계별 기억력 향상 기록 관리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32F2B5-7C57-40C9-A3B6-AB667758E0CB}"/>
              </a:ext>
            </a:extLst>
          </p:cNvPr>
          <p:cNvSpPr txBox="1"/>
          <p:nvPr/>
        </p:nvSpPr>
        <p:spPr>
          <a:xfrm>
            <a:off x="3442765" y="4766830"/>
            <a:ext cx="2593002" cy="10618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/>
              <a:t>Data</a:t>
            </a:r>
          </a:p>
          <a:p>
            <a:r>
              <a:rPr lang="ko-KR" altLang="en-US" sz="1500" dirty="0"/>
              <a:t>단계</a:t>
            </a:r>
            <a:r>
              <a:rPr lang="en-US" altLang="ko-KR" sz="1500" dirty="0"/>
              <a:t>(1~8</a:t>
            </a:r>
            <a:r>
              <a:rPr lang="ko-KR" altLang="en-US" sz="1500" dirty="0"/>
              <a:t>단계</a:t>
            </a:r>
            <a:r>
              <a:rPr lang="en-US" altLang="ko-KR" sz="1500" dirty="0"/>
              <a:t>)</a:t>
            </a:r>
          </a:p>
          <a:p>
            <a:r>
              <a:rPr lang="ko-KR" altLang="en-US" sz="1500" dirty="0"/>
              <a:t>클리어 시간</a:t>
            </a:r>
            <a:r>
              <a:rPr lang="en-US" altLang="ko-KR" sz="1500" dirty="0"/>
              <a:t>(</a:t>
            </a:r>
            <a:r>
              <a:rPr lang="ko-KR" altLang="en-US" sz="1500" dirty="0"/>
              <a:t>초</a:t>
            </a:r>
            <a:r>
              <a:rPr lang="en-US" altLang="ko-KR" sz="1500" dirty="0"/>
              <a:t>)</a:t>
            </a:r>
          </a:p>
          <a:p>
            <a:r>
              <a:rPr lang="ko-KR" altLang="en-US" sz="1500" dirty="0"/>
              <a:t>트레이닝 일시</a:t>
            </a:r>
            <a:r>
              <a:rPr lang="en-US" altLang="ko-KR" sz="1500" dirty="0"/>
              <a:t>(</a:t>
            </a:r>
            <a:r>
              <a:rPr lang="ko-KR" altLang="en-US" sz="1500" dirty="0"/>
              <a:t>년</a:t>
            </a:r>
            <a:r>
              <a:rPr lang="en-US" altLang="ko-KR" sz="1500" dirty="0"/>
              <a:t>/</a:t>
            </a:r>
            <a:r>
              <a:rPr lang="ko-KR" altLang="en-US" sz="1500" dirty="0"/>
              <a:t>월</a:t>
            </a:r>
            <a:r>
              <a:rPr lang="en-US" altLang="ko-KR" sz="1500" dirty="0"/>
              <a:t>/</a:t>
            </a:r>
            <a:r>
              <a:rPr lang="ko-KR" altLang="en-US" sz="1500" dirty="0"/>
              <a:t>일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56EE7F-CE0A-497D-9FBB-FCCB4B5DED00}"/>
              </a:ext>
            </a:extLst>
          </p:cNvPr>
          <p:cNvSpPr txBox="1"/>
          <p:nvPr/>
        </p:nvSpPr>
        <p:spPr>
          <a:xfrm>
            <a:off x="4365161" y="2763523"/>
            <a:ext cx="75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Data</a:t>
            </a:r>
            <a:endParaRPr lang="ko-KR" alt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1072C80-3FA5-476D-978E-8B3B22D0918D}"/>
              </a:ext>
            </a:extLst>
          </p:cNvPr>
          <p:cNvSpPr txBox="1"/>
          <p:nvPr/>
        </p:nvSpPr>
        <p:spPr>
          <a:xfrm>
            <a:off x="7490526" y="2760025"/>
            <a:ext cx="75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Data</a:t>
            </a:r>
            <a:endParaRPr lang="ko-KR" altLang="en-US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D5DF134-23B8-4763-AE18-8C61EF48AE6F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4739266" y="3722750"/>
            <a:ext cx="0" cy="104408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F677D57-33C2-4D84-869E-3814A8CE880E}"/>
              </a:ext>
            </a:extLst>
          </p:cNvPr>
          <p:cNvSpPr txBox="1"/>
          <p:nvPr/>
        </p:nvSpPr>
        <p:spPr>
          <a:xfrm>
            <a:off x="6573133" y="4766087"/>
            <a:ext cx="2593002" cy="10618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/>
              <a:t>Data</a:t>
            </a:r>
          </a:p>
          <a:p>
            <a:r>
              <a:rPr lang="ko-KR" altLang="en-US" sz="1500" dirty="0"/>
              <a:t>단계</a:t>
            </a:r>
            <a:r>
              <a:rPr lang="en-US" altLang="ko-KR" sz="1500" dirty="0"/>
              <a:t>(1~8</a:t>
            </a:r>
            <a:r>
              <a:rPr lang="ko-KR" altLang="en-US" sz="1500" dirty="0"/>
              <a:t>단계</a:t>
            </a:r>
            <a:r>
              <a:rPr lang="en-US" altLang="ko-KR" sz="1500" dirty="0"/>
              <a:t>)</a:t>
            </a:r>
          </a:p>
          <a:p>
            <a:r>
              <a:rPr lang="ko-KR" altLang="en-US" sz="1500" dirty="0"/>
              <a:t>클리어 시간</a:t>
            </a:r>
            <a:r>
              <a:rPr lang="en-US" altLang="ko-KR" sz="1500" dirty="0"/>
              <a:t>(</a:t>
            </a:r>
            <a:r>
              <a:rPr lang="ko-KR" altLang="en-US" sz="1500" dirty="0"/>
              <a:t>초</a:t>
            </a:r>
            <a:r>
              <a:rPr lang="en-US" altLang="ko-KR" sz="1500" dirty="0"/>
              <a:t>)</a:t>
            </a:r>
          </a:p>
          <a:p>
            <a:r>
              <a:rPr lang="ko-KR" altLang="en-US" sz="1500" dirty="0"/>
              <a:t>트레이닝 일시</a:t>
            </a:r>
            <a:r>
              <a:rPr lang="en-US" altLang="ko-KR" sz="1500" dirty="0"/>
              <a:t>(</a:t>
            </a:r>
            <a:r>
              <a:rPr lang="ko-KR" altLang="en-US" sz="1500" dirty="0"/>
              <a:t>년</a:t>
            </a:r>
            <a:r>
              <a:rPr lang="en-US" altLang="ko-KR" sz="1500" dirty="0"/>
              <a:t>/</a:t>
            </a:r>
            <a:r>
              <a:rPr lang="ko-KR" altLang="en-US" sz="1500" dirty="0"/>
              <a:t>월</a:t>
            </a:r>
            <a:r>
              <a:rPr lang="en-US" altLang="ko-KR" sz="1500" dirty="0"/>
              <a:t>/</a:t>
            </a:r>
            <a:r>
              <a:rPr lang="ko-KR" altLang="en-US" sz="1500" dirty="0"/>
              <a:t>일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08C93CF-6EFE-4870-8959-25DC72AE4AA5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7869634" y="3723997"/>
            <a:ext cx="0" cy="10420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A375B1-A401-4591-9041-D76EAF2C4062}"/>
              </a:ext>
            </a:extLst>
          </p:cNvPr>
          <p:cNvSpPr txBox="1"/>
          <p:nvPr/>
        </p:nvSpPr>
        <p:spPr>
          <a:xfrm>
            <a:off x="1334838" y="2183731"/>
            <a:ext cx="144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기억력 훈련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1D657DB-3AC5-4D01-960F-076E0AEEF905}"/>
              </a:ext>
            </a:extLst>
          </p:cNvPr>
          <p:cNvSpPr/>
          <p:nvPr/>
        </p:nvSpPr>
        <p:spPr>
          <a:xfrm>
            <a:off x="4517755" y="3243185"/>
            <a:ext cx="568346" cy="4094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3235</Words>
  <Application>Microsoft Office PowerPoint</Application>
  <PresentationFormat>와이드스크린</PresentationFormat>
  <Paragraphs>793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HY견고딕</vt:lpstr>
      <vt:lpstr>맑은 고딕</vt:lpstr>
      <vt:lpstr>조선일보명조</vt:lpstr>
      <vt:lpstr>Arial</vt:lpstr>
      <vt:lpstr>Impact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이태웅</dc:creator>
  <cp:lastModifiedBy>홍 주영</cp:lastModifiedBy>
  <cp:revision>304</cp:revision>
  <dcterms:created xsi:type="dcterms:W3CDTF">2017-05-16T08:04:19Z</dcterms:created>
  <dcterms:modified xsi:type="dcterms:W3CDTF">2020-01-30T01:42:57Z</dcterms:modified>
</cp:coreProperties>
</file>