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108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2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33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9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0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6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9CA88F41-7353-6A19-EF38-E67C38932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2837996"/>
            <a:ext cx="5124450" cy="33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7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0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1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2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CEF7954-A125-494D-8AC8-C6D07693851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90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12644-E782-4EB6-955A-AEFFAA388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Hamiltonian System</a:t>
            </a:r>
            <a:r>
              <a:rPr lang="ko-KR" altLang="en-US" dirty="0"/>
              <a:t>을 이용한</a:t>
            </a:r>
            <a:br>
              <a:rPr lang="en-US" altLang="ko-KR" dirty="0"/>
            </a:br>
            <a:r>
              <a:rPr lang="ko-KR" altLang="en-US" dirty="0"/>
              <a:t>텍스트 번역 서비스</a:t>
            </a:r>
            <a:br>
              <a:rPr lang="en-US" altLang="ko-KR" dirty="0"/>
            </a:br>
            <a:endParaRPr lang="ko-KR" altLang="en-US" sz="31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19273-E6D9-6711-0496-59E7B448E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제안서</a:t>
            </a:r>
            <a:endParaRPr lang="en-US" altLang="ko-KR" b="1" dirty="0"/>
          </a:p>
          <a:p>
            <a:r>
              <a:rPr lang="ko-KR" altLang="en-US" dirty="0" err="1"/>
              <a:t>팀명</a:t>
            </a:r>
            <a:r>
              <a:rPr lang="en-US" altLang="ko-KR" dirty="0"/>
              <a:t>: </a:t>
            </a:r>
            <a:r>
              <a:rPr lang="ko-KR" altLang="en-US" dirty="0"/>
              <a:t>카페인</a:t>
            </a:r>
            <a:endParaRPr lang="en-US" altLang="ko-KR" dirty="0"/>
          </a:p>
          <a:p>
            <a:r>
              <a:rPr lang="ko-KR" altLang="en-US" dirty="0"/>
              <a:t>팀장</a:t>
            </a:r>
            <a:r>
              <a:rPr lang="en-US" altLang="ko-KR" dirty="0"/>
              <a:t>: 201910964 </a:t>
            </a:r>
            <a:r>
              <a:rPr lang="ko-KR" altLang="en-US" dirty="0"/>
              <a:t>박찬진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2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F7356-4153-EFBF-603F-404C9783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2028D-FF83-D97D-F859-DF0BB6BF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반복적이고 점진적인 개발방법인 </a:t>
            </a:r>
            <a:r>
              <a:rPr lang="en-US" altLang="ko-KR" dirty="0"/>
              <a:t>UP </a:t>
            </a:r>
            <a:r>
              <a:rPr lang="en-US" altLang="ko-KR"/>
              <a:t>(Unified </a:t>
            </a:r>
            <a:r>
              <a:rPr lang="en-US" altLang="ko-KR" dirty="0"/>
              <a:t>Process)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원칙으로 개발할 계획이다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39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7514-507C-3674-93BF-471F6B4A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개발팀 구성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4513D98-8BC4-C049-1A40-B2B80B0C7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750843"/>
              </p:ext>
            </p:extLst>
          </p:nvPr>
        </p:nvGraphicFramePr>
        <p:xfrm>
          <a:off x="746760" y="1782330"/>
          <a:ext cx="10698479" cy="44414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05762">
                  <a:extLst>
                    <a:ext uri="{9D8B030D-6E8A-4147-A177-3AD203B41FA5}">
                      <a16:colId xmlns:a16="http://schemas.microsoft.com/office/drawing/2014/main" val="2692290583"/>
                    </a:ext>
                  </a:extLst>
                </a:gridCol>
                <a:gridCol w="2910176">
                  <a:extLst>
                    <a:ext uri="{9D8B030D-6E8A-4147-A177-3AD203B41FA5}">
                      <a16:colId xmlns:a16="http://schemas.microsoft.com/office/drawing/2014/main" val="1251168717"/>
                    </a:ext>
                  </a:extLst>
                </a:gridCol>
                <a:gridCol w="2086495">
                  <a:extLst>
                    <a:ext uri="{9D8B030D-6E8A-4147-A177-3AD203B41FA5}">
                      <a16:colId xmlns:a16="http://schemas.microsoft.com/office/drawing/2014/main" val="1692594409"/>
                    </a:ext>
                  </a:extLst>
                </a:gridCol>
                <a:gridCol w="4396046">
                  <a:extLst>
                    <a:ext uri="{9D8B030D-6E8A-4147-A177-3AD203B41FA5}">
                      <a16:colId xmlns:a16="http://schemas.microsoft.com/office/drawing/2014/main" val="2662952778"/>
                    </a:ext>
                  </a:extLst>
                </a:gridCol>
              </a:tblGrid>
              <a:tr h="512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059969"/>
                  </a:ext>
                </a:extLst>
              </a:tr>
              <a:tr h="78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/>
                        <a:t>박찬진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/>
                        <a:t>컴퓨터과학전공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201910964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/>
                        <a:t>팀장 및 </a:t>
                      </a:r>
                      <a:r>
                        <a:rPr lang="ko-KR" altLang="en-US" sz="2800" b="0" dirty="0" err="1"/>
                        <a:t>백엔드</a:t>
                      </a:r>
                      <a:r>
                        <a:rPr lang="ko-KR" altLang="en-US" sz="2800" b="0" dirty="0"/>
                        <a:t> 등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996217"/>
                  </a:ext>
                </a:extLst>
              </a:tr>
              <a:tr h="78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err="1"/>
                        <a:t>고준식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/>
                        <a:t>컴퓨터과학전공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201910921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err="1"/>
                        <a:t>백엔드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996796"/>
                  </a:ext>
                </a:extLst>
              </a:tr>
              <a:tr h="78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/>
                        <a:t>강병규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err="1"/>
                        <a:t>역사콘텐츠전공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201810001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err="1"/>
                        <a:t>프론트엔드</a:t>
                      </a:r>
                      <a:r>
                        <a:rPr lang="ko-KR" altLang="en-US" sz="2800" b="0" dirty="0"/>
                        <a:t> 및 </a:t>
                      </a:r>
                      <a:r>
                        <a:rPr lang="ko-KR" altLang="en-US" sz="2800" b="0" dirty="0" err="1"/>
                        <a:t>백엔드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28797"/>
                  </a:ext>
                </a:extLst>
              </a:tr>
              <a:tr h="78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/>
                        <a:t>이재웅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err="1"/>
                        <a:t>역사콘텐츠전공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201810027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err="1"/>
                        <a:t>프론트엔드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161999"/>
                  </a:ext>
                </a:extLst>
              </a:tr>
              <a:tr h="78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/>
                        <a:t>최재영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/>
                        <a:t>역사콘텐츠전공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201810035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err="1"/>
                        <a:t>프론트엔드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61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8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8C352-FC9A-B9B5-4340-702E14BD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C9AA8-9F45-E9AC-FBFE-C2B248A1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외국어를 배우고자 하는 사용자들이 </a:t>
            </a:r>
            <a:r>
              <a:rPr lang="ko-KR" altLang="en-US" dirty="0" err="1"/>
              <a:t>읽고싶어하는</a:t>
            </a:r>
            <a:r>
              <a:rPr lang="ko-KR" altLang="en-US" dirty="0"/>
              <a:t> 텍스트를 </a:t>
            </a:r>
            <a:br>
              <a:rPr lang="en-US" altLang="ko-KR" dirty="0"/>
            </a:br>
            <a:r>
              <a:rPr lang="ko-KR" altLang="en-US" dirty="0"/>
              <a:t>쉽게 받아들일 수 있게 하여 언어학습에 도움을 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71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97331-996D-C44A-A7C4-E66585AA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7A7AA-2E64-BFEA-1610-4953A920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외국어를 배우는 사람이 외국어 텍스트를 읽을 때 가장 어려워 </a:t>
            </a:r>
            <a:br>
              <a:rPr lang="en-US" altLang="ko-KR" dirty="0"/>
            </a:br>
            <a:r>
              <a:rPr lang="ko-KR" altLang="en-US" dirty="0"/>
              <a:t>하는 것은 </a:t>
            </a:r>
            <a:r>
              <a:rPr lang="ko-KR" altLang="en-US" b="1" dirty="0"/>
              <a:t>단어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모르는 단어가 나올 때마다 사전을 들춰보거나 검색하는 것은 </a:t>
            </a:r>
            <a:br>
              <a:rPr lang="en-US" altLang="ko-KR" dirty="0"/>
            </a:br>
            <a:r>
              <a:rPr lang="ko-KR" altLang="en-US" dirty="0"/>
              <a:t>번거로울 뿐만 아니라 몰입을 방해할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</a:t>
            </a:r>
            <a:r>
              <a:rPr lang="ko-KR" altLang="en-US" b="1" dirty="0"/>
              <a:t>단어 </a:t>
            </a:r>
            <a:r>
              <a:rPr lang="ko-KR" altLang="en-US" dirty="0"/>
              <a:t>단위로 번역을 해주는 서비스가 있으면 도움이 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최근 발달한 자연어 처리 기술을 사용할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14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B3694-337A-8E66-60E8-1369500C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Interlinear</a:t>
            </a:r>
            <a:r>
              <a:rPr lang="ko-KR" altLang="en-US" dirty="0"/>
              <a:t> </a:t>
            </a:r>
            <a:r>
              <a:rPr lang="en-US" altLang="ko-KR" dirty="0"/>
              <a:t>Gloss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36059-2403-A1F4-416B-48315D245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2847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단어에 주석을 다는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아일랜드의 </a:t>
            </a:r>
            <a:r>
              <a:rPr lang="en-US" altLang="ko-KR" dirty="0"/>
              <a:t>James Hamilton (1769-1829)</a:t>
            </a:r>
            <a:r>
              <a:rPr lang="ko-KR" altLang="en-US" dirty="0"/>
              <a:t>이 언어 교수 용도로 사용하여 </a:t>
            </a:r>
            <a:r>
              <a:rPr lang="en-US" altLang="ko-KR" dirty="0"/>
              <a:t>Hamiltonian System</a:t>
            </a:r>
            <a:r>
              <a:rPr lang="ko-KR" altLang="en-US" dirty="0"/>
              <a:t>이라고도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텍스트를 읽으며 단어와 문법을 배울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상용 앱 </a:t>
            </a:r>
            <a:r>
              <a:rPr lang="en-US" altLang="ko-KR" sz="2000" dirty="0" err="1"/>
              <a:t>Legentibus</a:t>
            </a:r>
            <a:r>
              <a:rPr lang="ko-KR" altLang="en-US" sz="2000" dirty="0"/>
              <a:t>에서 일부 라틴어</a:t>
            </a:r>
            <a:r>
              <a:rPr lang="en-US" altLang="ko-KR" sz="2000" dirty="0"/>
              <a:t>-</a:t>
            </a:r>
            <a:r>
              <a:rPr lang="ko-KR" altLang="en-US" sz="2000" dirty="0"/>
              <a:t>영어 말뭉치 제공</a:t>
            </a:r>
            <a:endParaRPr lang="en-US" altLang="ko-KR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06BAEA-8495-C5AF-605A-FF1FBF3F5846}"/>
              </a:ext>
            </a:extLst>
          </p:cNvPr>
          <p:cNvGrpSpPr/>
          <p:nvPr/>
        </p:nvGrpSpPr>
        <p:grpSpPr>
          <a:xfrm>
            <a:off x="6531429" y="365125"/>
            <a:ext cx="5170281" cy="5491929"/>
            <a:chOff x="6531429" y="365125"/>
            <a:chExt cx="5170281" cy="54919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46BD07-5A02-BD85-C922-840C1372B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8685" y="365125"/>
              <a:ext cx="5153025" cy="45243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23C177-98B1-FA18-94C1-E647B29D4980}"/>
                </a:ext>
              </a:extLst>
            </p:cNvPr>
            <p:cNvSpPr txBox="1"/>
            <p:nvPr/>
          </p:nvSpPr>
          <p:spPr>
            <a:xfrm>
              <a:off x="6531429" y="5041446"/>
              <a:ext cx="5170281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라틴어 </a:t>
              </a:r>
              <a:r>
                <a:rPr lang="en-US" altLang="ko-KR" dirty="0"/>
                <a:t>“</a:t>
              </a:r>
              <a:r>
                <a:rPr lang="ko-KR" altLang="en-US" dirty="0"/>
                <a:t>이솝의 우화</a:t>
              </a:r>
              <a:r>
                <a:rPr lang="en-US" altLang="ko-KR" dirty="0"/>
                <a:t>” </a:t>
              </a:r>
              <a:r>
                <a:rPr lang="ko-KR" altLang="en-US" dirty="0"/>
                <a:t>를 </a:t>
              </a:r>
              <a:r>
                <a:rPr lang="ko-KR" altLang="en-US" dirty="0" err="1"/>
                <a:t>영어화자를</a:t>
              </a:r>
              <a:r>
                <a:rPr lang="ko-KR" altLang="en-US" dirty="0"/>
                <a:t> 위해 </a:t>
              </a:r>
              <a:r>
                <a:rPr lang="en-US" altLang="ko-KR" dirty="0"/>
                <a:t>Hamilton System</a:t>
              </a:r>
              <a:r>
                <a:rPr lang="ko-KR" altLang="en-US" dirty="0"/>
                <a:t>을 이용해 주석을 단 책</a:t>
              </a:r>
              <a:r>
                <a:rPr lang="en-US" altLang="ko-KR" dirty="0"/>
                <a:t>. (1832)</a:t>
              </a:r>
              <a:br>
                <a:rPr lang="en-US" altLang="ko-KR" dirty="0"/>
              </a:br>
              <a:r>
                <a:rPr lang="en-US" altLang="ko-KR" sz="1100" i="1" dirty="0" err="1"/>
                <a:t>Æsop’s</a:t>
              </a:r>
              <a:r>
                <a:rPr lang="en-US" altLang="ko-KR" sz="1100" i="1" dirty="0"/>
                <a:t> Fables, as Romanized By </a:t>
              </a:r>
              <a:r>
                <a:rPr lang="en-US" altLang="ko-KR" sz="1100" i="1" dirty="0" err="1"/>
                <a:t>Phædrus</a:t>
              </a:r>
              <a:r>
                <a:rPr lang="en-US" altLang="ko-KR" sz="1100" i="1" dirty="0"/>
                <a:t>: with a Literal Interlinear Translation</a:t>
              </a:r>
              <a:endParaRPr lang="ko-KR" altLang="en-US" sz="11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07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FAE8A-1516-BF0A-952E-1900CB02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기계번역과 다른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EDDE2-3406-F06F-4DBA-D6FC3FBE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기계번역 특성상 출력물이 어색하다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학습자가 번역문과 원문과의 상관관계를 파악하기 힘들어 언어학습에 부적합하다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원문을 제대로 이해하는데 도움이 크게 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해밀턴 시스템은 이미 알고 있는 언어가 아니라 대상 언어 </a:t>
            </a:r>
            <a:r>
              <a:rPr lang="en-US" altLang="ko-KR" dirty="0"/>
              <a:t>(Target Language)</a:t>
            </a:r>
            <a:r>
              <a:rPr lang="ko-KR" altLang="en-US" dirty="0"/>
              <a:t>를 직접 읽게 함으로써 효율적으로 언어학습을 할 수 있게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15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68F17-060F-59E8-245E-7B9C35F1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시스템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A8F0D-F575-723F-3D0D-4EA4BFACCE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사용자로부터 말뭉치를 입력</a:t>
            </a:r>
            <a:br>
              <a:rPr lang="en-US" altLang="ko-KR" dirty="0"/>
            </a:br>
            <a:r>
              <a:rPr lang="ko-KR" altLang="en-US" dirty="0"/>
              <a:t>받아 이를 단어 단위로 분해하여 </a:t>
            </a:r>
            <a:br>
              <a:rPr lang="en-US" altLang="ko-KR" dirty="0"/>
            </a:br>
            <a:r>
              <a:rPr lang="ko-KR" altLang="en-US" dirty="0"/>
              <a:t>자연어 처리 기술 등을 이용하여 의미를 단 후</a:t>
            </a:r>
            <a:r>
              <a:rPr lang="en-US" altLang="ko-KR" dirty="0"/>
              <a:t>, </a:t>
            </a:r>
            <a:r>
              <a:rPr lang="ko-KR" altLang="en-US" dirty="0"/>
              <a:t>이를 알아보기 쉽게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구성요소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프론트엔드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백엔드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말뭉치 분해기 </a:t>
            </a:r>
            <a:r>
              <a:rPr lang="en-US" altLang="ko-KR" dirty="0"/>
              <a:t>Parser</a:t>
            </a:r>
          </a:p>
          <a:p>
            <a:pPr marL="457200" lvl="1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어노테이터</a:t>
            </a:r>
            <a:r>
              <a:rPr lang="ko-KR" altLang="en-US" dirty="0"/>
              <a:t> </a:t>
            </a:r>
            <a:r>
              <a:rPr lang="en-US" altLang="ko-KR" dirty="0"/>
              <a:t>Annotator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99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6CD04-9A42-5D87-7AB8-3E59B1D3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프론트엔드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1A2E8-6DB8-7B77-0898-A28C9DFA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31971" cy="4351338"/>
          </a:xfrm>
        </p:spPr>
        <p:txBody>
          <a:bodyPr/>
          <a:lstStyle/>
          <a:p>
            <a:r>
              <a:rPr lang="ko-KR" altLang="en-US" dirty="0"/>
              <a:t>사용자로부터 말뭉치를 </a:t>
            </a:r>
            <a:br>
              <a:rPr lang="en-US" altLang="ko-KR" dirty="0"/>
            </a:br>
            <a:r>
              <a:rPr lang="ko-KR" altLang="en-US" dirty="0" err="1"/>
              <a:t>입력받는다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입력받은</a:t>
            </a:r>
            <a:r>
              <a:rPr lang="ko-KR" altLang="en-US" dirty="0"/>
              <a:t> 말뭉치를 </a:t>
            </a:r>
            <a:r>
              <a:rPr lang="ko-KR" altLang="en-US" dirty="0" err="1"/>
              <a:t>백엔드로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전달한 뒤</a:t>
            </a:r>
            <a:r>
              <a:rPr lang="en-US" altLang="ko-KR" dirty="0"/>
              <a:t>, </a:t>
            </a:r>
            <a:r>
              <a:rPr lang="ko-KR" altLang="en-US" dirty="0"/>
              <a:t>주석이 달린 결과물을 사용자가 읽기 쉽게 표시한다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C0693232-45D7-635A-771E-99038FC24569}"/>
              </a:ext>
            </a:extLst>
          </p:cNvPr>
          <p:cNvSpPr/>
          <p:nvPr/>
        </p:nvSpPr>
        <p:spPr>
          <a:xfrm>
            <a:off x="6915150" y="1983921"/>
            <a:ext cx="730704" cy="7225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07981-9800-E47A-0005-62E78DEA6022}"/>
              </a:ext>
            </a:extLst>
          </p:cNvPr>
          <p:cNvSpPr txBox="1"/>
          <p:nvPr/>
        </p:nvSpPr>
        <p:spPr>
          <a:xfrm>
            <a:off x="6270171" y="540327"/>
            <a:ext cx="5083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/>
              <a:t>“Lupus </a:t>
            </a:r>
            <a:r>
              <a:rPr lang="en-US" altLang="ko-KR" sz="2000" i="1" dirty="0" err="1"/>
              <a:t>arguebat</a:t>
            </a:r>
            <a:r>
              <a:rPr lang="en-US" altLang="ko-KR" sz="2000" i="1" dirty="0"/>
              <a:t> </a:t>
            </a:r>
            <a:r>
              <a:rPr lang="en-US" altLang="ko-KR" sz="2000" i="1" dirty="0" err="1"/>
              <a:t>vulpem</a:t>
            </a:r>
            <a:r>
              <a:rPr lang="en-US" altLang="ko-KR" sz="2000" i="1" dirty="0"/>
              <a:t> </a:t>
            </a:r>
            <a:r>
              <a:rPr lang="en-US" altLang="ko-KR" sz="2000" i="1" dirty="0" err="1"/>
              <a:t>crimine</a:t>
            </a:r>
            <a:r>
              <a:rPr lang="en-US" altLang="ko-KR" sz="2000" i="1" dirty="0"/>
              <a:t> </a:t>
            </a:r>
            <a:r>
              <a:rPr lang="en-US" altLang="ko-KR" sz="2000" i="1" dirty="0" err="1"/>
              <a:t>furti</a:t>
            </a:r>
            <a:r>
              <a:rPr lang="en-US" altLang="ko-KR" sz="2000" i="1" dirty="0"/>
              <a:t>;”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4602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F3C57-BFCF-AE43-E76A-1D190445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백엔드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549D-5372-495C-4BC1-43ABE2FF2C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/>
              <a:t>프론트엔드로부터</a:t>
            </a:r>
            <a:r>
              <a:rPr lang="ko-KR" altLang="en-US" dirty="0"/>
              <a:t> 전달받은 </a:t>
            </a:r>
            <a:br>
              <a:rPr lang="en-US" altLang="ko-KR" dirty="0"/>
            </a:br>
            <a:r>
              <a:rPr lang="ko-KR" altLang="en-US" dirty="0"/>
              <a:t>말뭉치를 </a:t>
            </a:r>
            <a:r>
              <a:rPr lang="en-US" altLang="ko-KR" dirty="0"/>
              <a:t>Parser</a:t>
            </a:r>
            <a:r>
              <a:rPr lang="ko-KR" altLang="en-US" dirty="0"/>
              <a:t>에 전달해 </a:t>
            </a:r>
            <a:br>
              <a:rPr lang="en-US" altLang="ko-KR" dirty="0"/>
            </a:br>
            <a:r>
              <a:rPr lang="ko-KR" altLang="en-US" dirty="0"/>
              <a:t>토큰</a:t>
            </a:r>
            <a:r>
              <a:rPr lang="en-US" altLang="ko-KR" dirty="0"/>
              <a:t>Token </a:t>
            </a:r>
            <a:r>
              <a:rPr lang="ko-KR" altLang="en-US" dirty="0"/>
              <a:t>단위로 분해한다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분해된 토큰을 </a:t>
            </a:r>
            <a:r>
              <a:rPr lang="en-US" altLang="ko-KR" dirty="0"/>
              <a:t>Annotator</a:t>
            </a:r>
            <a:r>
              <a:rPr lang="ko-KR" altLang="en-US" dirty="0"/>
              <a:t>에 </a:t>
            </a:r>
            <a:br>
              <a:rPr lang="en-US" altLang="ko-KR" dirty="0"/>
            </a:br>
            <a:r>
              <a:rPr lang="ko-KR" altLang="en-US" dirty="0"/>
              <a:t>전달해 </a:t>
            </a:r>
            <a:r>
              <a:rPr lang="en-US" altLang="ko-KR" dirty="0"/>
              <a:t>Token </a:t>
            </a:r>
            <a:r>
              <a:rPr lang="ko-KR" altLang="en-US" dirty="0"/>
              <a:t>당 주석</a:t>
            </a:r>
            <a:r>
              <a:rPr lang="en-US" altLang="ko-KR" dirty="0"/>
              <a:t>Gloss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 dirty="0"/>
              <a:t>전달받는다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Gloss</a:t>
            </a:r>
            <a:r>
              <a:rPr lang="ko-KR" altLang="en-US" dirty="0"/>
              <a:t>가 포함된 </a:t>
            </a:r>
            <a:r>
              <a:rPr lang="en-US" altLang="ko-KR" dirty="0"/>
              <a:t>Token</a:t>
            </a:r>
            <a:r>
              <a:rPr lang="ko-KR" altLang="en-US" dirty="0"/>
              <a:t>들을 </a:t>
            </a:r>
            <a:br>
              <a:rPr lang="en-US" altLang="ko-KR" dirty="0"/>
            </a:br>
            <a:r>
              <a:rPr lang="ko-KR" altLang="en-US" dirty="0"/>
              <a:t>다시 </a:t>
            </a:r>
            <a:r>
              <a:rPr lang="ko-KR" altLang="en-US" dirty="0" err="1"/>
              <a:t>프론트엔드로</a:t>
            </a:r>
            <a:r>
              <a:rPr lang="ko-KR" altLang="en-US" dirty="0"/>
              <a:t> 전달한다</a:t>
            </a:r>
            <a:r>
              <a:rPr lang="en-US" altLang="ko-KR" dirty="0"/>
              <a:t>.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E3FBC5F-BF7B-D155-7882-DE20B146112C}"/>
              </a:ext>
            </a:extLst>
          </p:cNvPr>
          <p:cNvSpPr/>
          <p:nvPr/>
        </p:nvSpPr>
        <p:spPr>
          <a:xfrm>
            <a:off x="8245928" y="2004331"/>
            <a:ext cx="730704" cy="7225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6216C-711F-E125-2D47-F57526CF3C10}"/>
              </a:ext>
            </a:extLst>
          </p:cNvPr>
          <p:cNvSpPr txBox="1"/>
          <p:nvPr/>
        </p:nvSpPr>
        <p:spPr>
          <a:xfrm>
            <a:off x="6270171" y="540327"/>
            <a:ext cx="50836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/>
              <a:t>“Lupus | </a:t>
            </a:r>
            <a:r>
              <a:rPr lang="en-US" altLang="ko-KR" sz="2000" i="1" dirty="0" err="1"/>
              <a:t>arguebat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vulpem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crimine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furti</a:t>
            </a:r>
            <a:r>
              <a:rPr lang="en-US" altLang="ko-KR" sz="2000" i="1" dirty="0"/>
              <a:t>;”</a:t>
            </a:r>
          </a:p>
          <a:p>
            <a:pPr algn="ctr"/>
            <a:r>
              <a:rPr lang="en-US" altLang="ko-KR" i="1" dirty="0"/>
              <a:t>A-wolf | charged | a-fox | with-the-crime | of-theft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3388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D4DC6-CAE5-D4A4-F68C-FBD32C42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Parser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6CCEC-2C42-7485-5621-399C0650C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27914" cy="4351338"/>
          </a:xfrm>
        </p:spPr>
        <p:txBody>
          <a:bodyPr/>
          <a:lstStyle/>
          <a:p>
            <a:r>
              <a:rPr lang="ko-KR" altLang="en-US" dirty="0" err="1"/>
              <a:t>백엔드로부터</a:t>
            </a:r>
            <a:r>
              <a:rPr lang="ko-KR" altLang="en-US" dirty="0"/>
              <a:t> 전달받은 말뭉치를 </a:t>
            </a:r>
            <a:r>
              <a:rPr lang="en-US" altLang="ko-KR" dirty="0"/>
              <a:t>“</a:t>
            </a:r>
            <a:r>
              <a:rPr lang="ko-KR" altLang="en-US" dirty="0"/>
              <a:t>단어</a:t>
            </a:r>
            <a:r>
              <a:rPr lang="en-US" altLang="ko-KR" dirty="0"/>
              <a:t>” </a:t>
            </a:r>
            <a:r>
              <a:rPr lang="ko-KR" altLang="en-US" dirty="0"/>
              <a:t>단위로 분해한 </a:t>
            </a:r>
            <a:r>
              <a:rPr lang="en-US" altLang="ko-KR" dirty="0"/>
              <a:t>Token</a:t>
            </a:r>
            <a:r>
              <a:rPr lang="ko-KR" altLang="en-US" dirty="0"/>
              <a:t>들을 다시 </a:t>
            </a:r>
            <a:r>
              <a:rPr lang="ko-KR" altLang="en-US" dirty="0" err="1"/>
              <a:t>백엔드로</a:t>
            </a:r>
            <a:r>
              <a:rPr lang="ko-KR" altLang="en-US" dirty="0"/>
              <a:t> 전달한다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영어 등의 언어는 </a:t>
            </a:r>
            <a:r>
              <a:rPr lang="en-US" altLang="ko-KR" dirty="0"/>
              <a:t>whitespace</a:t>
            </a:r>
            <a:r>
              <a:rPr lang="ko-KR" altLang="en-US" dirty="0"/>
              <a:t>를 기준으로 나누면 되지만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일본어</a:t>
            </a:r>
            <a:r>
              <a:rPr lang="en-US" altLang="ko-KR" dirty="0"/>
              <a:t>/</a:t>
            </a:r>
            <a:r>
              <a:rPr lang="ko-KR" altLang="en-US" dirty="0"/>
              <a:t>중국어와 같이 </a:t>
            </a:r>
            <a:br>
              <a:rPr lang="en-US" altLang="ko-KR" dirty="0"/>
            </a:br>
            <a:r>
              <a:rPr lang="ko-KR" altLang="en-US" dirty="0"/>
              <a:t>띄어쓰기를 하지 않는 언어는 </a:t>
            </a:r>
            <a:br>
              <a:rPr lang="en-US" altLang="ko-KR" dirty="0"/>
            </a:br>
            <a:r>
              <a:rPr lang="ko-KR" altLang="en-US" dirty="0"/>
              <a:t>다른 기준을 사용해야 할 수도 </a:t>
            </a:r>
            <a:br>
              <a:rPr lang="en-US" altLang="ko-KR" dirty="0"/>
            </a:b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B021D3D-5D97-55B8-0D49-C25A75B9F867}"/>
              </a:ext>
            </a:extLst>
          </p:cNvPr>
          <p:cNvSpPr/>
          <p:nvPr/>
        </p:nvSpPr>
        <p:spPr>
          <a:xfrm>
            <a:off x="9907360" y="2041071"/>
            <a:ext cx="730704" cy="7225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3616D-34B5-391E-39D6-DB6F5F66008C}"/>
              </a:ext>
            </a:extLst>
          </p:cNvPr>
          <p:cNvSpPr txBox="1"/>
          <p:nvPr/>
        </p:nvSpPr>
        <p:spPr>
          <a:xfrm>
            <a:off x="6270171" y="540327"/>
            <a:ext cx="5083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/>
              <a:t>“Lupus | </a:t>
            </a:r>
            <a:r>
              <a:rPr lang="en-US" altLang="ko-KR" sz="2000" i="1" dirty="0" err="1"/>
              <a:t>arguebat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vulpem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crimine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furti</a:t>
            </a:r>
            <a:r>
              <a:rPr lang="en-US" altLang="ko-KR" sz="2000" i="1" dirty="0"/>
              <a:t>;”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118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2C77B-072D-0BED-839D-89704724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Annotator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91B9D-5F70-F2CE-DB6C-0CE7AA9D01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백엔드로부터</a:t>
            </a:r>
            <a:r>
              <a:rPr lang="ko-KR" altLang="en-US" dirty="0"/>
              <a:t> 전달받은 </a:t>
            </a:r>
            <a:br>
              <a:rPr lang="en-US" altLang="ko-KR" dirty="0"/>
            </a:br>
            <a:r>
              <a:rPr lang="en-US" altLang="ko-KR" dirty="0"/>
              <a:t>Token</a:t>
            </a:r>
            <a:r>
              <a:rPr lang="ko-KR" altLang="en-US" dirty="0"/>
              <a:t>들에 올바른 </a:t>
            </a:r>
            <a:r>
              <a:rPr lang="en-US" altLang="ko-KR" dirty="0"/>
              <a:t>Gloss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삽입한다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동음이의어</a:t>
            </a:r>
            <a:r>
              <a:rPr lang="en-US" altLang="ko-KR" dirty="0"/>
              <a:t>/</a:t>
            </a:r>
            <a:r>
              <a:rPr lang="ko-KR" altLang="en-US" dirty="0"/>
              <a:t>다의어 등을 </a:t>
            </a:r>
            <a:br>
              <a:rPr lang="en-US" altLang="ko-KR" dirty="0"/>
            </a:br>
            <a:r>
              <a:rPr lang="ko-KR" altLang="en-US" dirty="0"/>
              <a:t>문맥에 따라 번역하여야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ChatGPT</a:t>
            </a:r>
            <a:r>
              <a:rPr lang="ko-KR" altLang="en-US" dirty="0"/>
              <a:t>와 같은 </a:t>
            </a:r>
            <a:r>
              <a:rPr lang="en-US" altLang="ko-KR" dirty="0"/>
              <a:t>LLM</a:t>
            </a:r>
            <a:r>
              <a:rPr lang="ko-KR" altLang="en-US" dirty="0"/>
              <a:t>을 사용하거나 전통적인 </a:t>
            </a:r>
            <a:r>
              <a:rPr lang="en-US" altLang="ko-KR" dirty="0"/>
              <a:t>ML </a:t>
            </a:r>
            <a:r>
              <a:rPr lang="ko-KR" altLang="en-US" dirty="0"/>
              <a:t>자연어 처리</a:t>
            </a:r>
            <a:r>
              <a:rPr lang="en-US" altLang="ko-KR" dirty="0"/>
              <a:t>, </a:t>
            </a:r>
            <a:r>
              <a:rPr lang="ko-KR" altLang="en-US" dirty="0"/>
              <a:t>혹은 단순 사전 인색과 같은 </a:t>
            </a:r>
            <a:br>
              <a:rPr lang="en-US" altLang="ko-KR" dirty="0"/>
            </a:br>
            <a:r>
              <a:rPr lang="ko-KR" altLang="en-US" dirty="0"/>
              <a:t>방법을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사전 인색의 경우 문맥이 무시됨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F2110DE-7EA1-2D5C-2384-8C588D8369CB}"/>
              </a:ext>
            </a:extLst>
          </p:cNvPr>
          <p:cNvSpPr/>
          <p:nvPr/>
        </p:nvSpPr>
        <p:spPr>
          <a:xfrm>
            <a:off x="10623096" y="2012496"/>
            <a:ext cx="730704" cy="7225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69723-A653-44FC-13A3-CBA103A67723}"/>
              </a:ext>
            </a:extLst>
          </p:cNvPr>
          <p:cNvSpPr txBox="1"/>
          <p:nvPr/>
        </p:nvSpPr>
        <p:spPr>
          <a:xfrm>
            <a:off x="6270171" y="540327"/>
            <a:ext cx="50836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/>
              <a:t>“Lupus | </a:t>
            </a:r>
            <a:r>
              <a:rPr lang="en-US" altLang="ko-KR" sz="2000" i="1" dirty="0" err="1"/>
              <a:t>arguebat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vulpem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crimine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furti</a:t>
            </a:r>
            <a:r>
              <a:rPr lang="en-US" altLang="ko-KR" sz="2000" i="1" dirty="0"/>
              <a:t>;”</a:t>
            </a:r>
          </a:p>
          <a:p>
            <a:pPr algn="ctr"/>
            <a:r>
              <a:rPr lang="en-US" altLang="ko-KR" i="1" dirty="0"/>
              <a:t>A-wolf | charged | a-fox | with-the-crime | of-theft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66166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526</Words>
  <Application>Microsoft Office PowerPoint</Application>
  <PresentationFormat>와이드스크린</PresentationFormat>
  <Paragraphs>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Hamiltonian System을 이용한 텍스트 번역 서비스 </vt:lpstr>
      <vt:lpstr>제안 배경</vt:lpstr>
      <vt:lpstr>Interlinear Gloss</vt:lpstr>
      <vt:lpstr>기계번역과 다른 점</vt:lpstr>
      <vt:lpstr>제안 시스템 구조</vt:lpstr>
      <vt:lpstr>1. 프론트엔드</vt:lpstr>
      <vt:lpstr>2. 백엔드</vt:lpstr>
      <vt:lpstr>3. Parser</vt:lpstr>
      <vt:lpstr>4. Annotator</vt:lpstr>
      <vt:lpstr>개발 방법론</vt:lpstr>
      <vt:lpstr>개발팀 구성</vt:lpstr>
      <vt:lpstr>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박찬진</dc:creator>
  <cp:lastModifiedBy>박찬진</cp:lastModifiedBy>
  <cp:revision>61</cp:revision>
  <dcterms:created xsi:type="dcterms:W3CDTF">2024-03-12T07:22:12Z</dcterms:created>
  <dcterms:modified xsi:type="dcterms:W3CDTF">2024-03-21T12:20:32Z</dcterms:modified>
</cp:coreProperties>
</file>