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6" r:id="rId30"/>
    <p:sldId id="287" r:id="rId31"/>
    <p:sldId id="288" r:id="rId32"/>
    <p:sldId id="289" r:id="rId33"/>
    <p:sldId id="290" r:id="rId34"/>
    <p:sldId id="291" r:id="rId3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15616" y="3717032"/>
            <a:ext cx="7772400" cy="1368152"/>
          </a:xfrm>
          <a:gradFill flip="none" rotWithShape="1">
            <a:gsLst>
              <a:gs pos="0">
                <a:schemeClr val="tx2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tx2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bg1"/>
              </a:gs>
            </a:gsLst>
            <a:lin ang="10800000" scaled="1"/>
            <a:tileRect/>
          </a:gradFill>
        </p:spPr>
        <p:txBody>
          <a:bodyPr/>
          <a:lstStyle>
            <a:lvl1pPr algn="r">
              <a:defRPr baseline="0">
                <a:solidFill>
                  <a:schemeClr val="tx2">
                    <a:lumMod val="50000"/>
                  </a:schemeClr>
                </a:solidFill>
                <a:latin typeface="Arial" pitchFamily="34" charset="0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15616" y="5301208"/>
            <a:ext cx="7768952" cy="720080"/>
          </a:xfrm>
          <a:gradFill flip="none" rotWithShape="1">
            <a:gsLst>
              <a:gs pos="0">
                <a:schemeClr val="accent2">
                  <a:lumMod val="20000"/>
                  <a:lumOff val="80000"/>
                </a:schemeClr>
              </a:gs>
              <a:gs pos="50000">
                <a:srgbClr val="F4E8E8"/>
              </a:gs>
              <a:gs pos="100000">
                <a:schemeClr val="bg1"/>
              </a:gs>
            </a:gsLst>
            <a:lin ang="10800000" scaled="1"/>
            <a:tileRect/>
          </a:gradFill>
        </p:spPr>
        <p:txBody>
          <a:bodyPr>
            <a:normAutofit/>
          </a:bodyPr>
          <a:lstStyle>
            <a:lvl1pPr marL="0" indent="0" algn="r">
              <a:buNone/>
              <a:defRPr sz="2000" baseline="0">
                <a:solidFill>
                  <a:schemeClr val="tx1">
                    <a:tint val="75000"/>
                  </a:schemeClr>
                </a:solidFill>
                <a:latin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 dirty="0"/>
          </a:p>
        </p:txBody>
      </p:sp>
      <p:pic>
        <p:nvPicPr>
          <p:cNvPr id="4" name="Picture 11" descr="logo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308304" y="188640"/>
            <a:ext cx="171450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779333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aseline="0">
                <a:latin typeface="Arial" pitchFamily="34" charset="0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Arial" pitchFamily="34" charset="0"/>
                <a:ea typeface="+mn-ea"/>
              </a:defRPr>
            </a:lvl1pPr>
            <a:lvl2pPr>
              <a:defRPr sz="1800" baseline="0">
                <a:latin typeface="Arial" pitchFamily="34" charset="0"/>
                <a:ea typeface="+mn-ea"/>
              </a:defRPr>
            </a:lvl2pPr>
            <a:lvl3pPr>
              <a:defRPr sz="1600" baseline="0">
                <a:latin typeface="Arial" pitchFamily="34" charset="0"/>
                <a:ea typeface="+mn-ea"/>
              </a:defRPr>
            </a:lvl3pPr>
            <a:lvl4pPr>
              <a:defRPr sz="1400" baseline="0">
                <a:latin typeface="Arial" pitchFamily="34" charset="0"/>
                <a:ea typeface="+mn-ea"/>
              </a:defRPr>
            </a:lvl4pPr>
            <a:lvl5pPr marL="1828800" indent="0">
              <a:buNone/>
              <a:defRPr sz="1200" baseline="0">
                <a:latin typeface="Arial" pitchFamily="34" charset="0"/>
                <a:ea typeface="+mn-ea"/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 smtClean="0"/>
          </a:p>
        </p:txBody>
      </p:sp>
      <p:cxnSp>
        <p:nvCxnSpPr>
          <p:cNvPr id="7" name="직선 연결선 6"/>
          <p:cNvCxnSpPr/>
          <p:nvPr/>
        </p:nvCxnSpPr>
        <p:spPr>
          <a:xfrm>
            <a:off x="179512" y="1093556"/>
            <a:ext cx="87484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22129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>
            <a:off x="179512" y="1093556"/>
            <a:ext cx="87484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48464" cy="850106"/>
          </a:xfrm>
        </p:spPr>
        <p:txBody>
          <a:bodyPr>
            <a:normAutofit/>
          </a:bodyPr>
          <a:lstStyle>
            <a:lvl1pPr>
              <a:defRPr sz="2800" baseline="0">
                <a:latin typeface="Arial" pitchFamily="34" charset="0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179512" y="1196752"/>
            <a:ext cx="4248472" cy="5112568"/>
          </a:xfrm>
        </p:spPr>
        <p:txBody>
          <a:bodyPr/>
          <a:lstStyle>
            <a:lvl1pPr>
              <a:defRPr baseline="0">
                <a:latin typeface="Arial" pitchFamily="34" charset="0"/>
                <a:ea typeface="+mn-ea"/>
              </a:defRPr>
            </a:lvl1pPr>
            <a:lvl2pPr>
              <a:defRPr sz="1800" baseline="0">
                <a:latin typeface="Arial" pitchFamily="34" charset="0"/>
                <a:ea typeface="+mn-ea"/>
              </a:defRPr>
            </a:lvl2pPr>
            <a:lvl3pPr>
              <a:defRPr sz="1600" baseline="0">
                <a:latin typeface="Arial" pitchFamily="34" charset="0"/>
                <a:ea typeface="+mn-ea"/>
              </a:defRPr>
            </a:lvl3pPr>
            <a:lvl4pPr>
              <a:defRPr sz="1400" baseline="0">
                <a:latin typeface="Arial" pitchFamily="34" charset="0"/>
                <a:ea typeface="+mn-ea"/>
              </a:defRPr>
            </a:lvl4pPr>
            <a:lvl5pPr marL="1828800" indent="0">
              <a:buNone/>
              <a:defRPr sz="1200" baseline="0">
                <a:latin typeface="Arial" pitchFamily="34" charset="0"/>
                <a:ea typeface="+mn-ea"/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 smtClean="0"/>
          </a:p>
        </p:txBody>
      </p: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4644008" y="1196752"/>
            <a:ext cx="4283968" cy="5112568"/>
          </a:xfrm>
        </p:spPr>
        <p:txBody>
          <a:bodyPr/>
          <a:lstStyle>
            <a:lvl1pPr>
              <a:defRPr baseline="0">
                <a:latin typeface="Arial" pitchFamily="34" charset="0"/>
                <a:ea typeface="+mn-ea"/>
              </a:defRPr>
            </a:lvl1pPr>
            <a:lvl2pPr>
              <a:defRPr sz="1800" baseline="0">
                <a:latin typeface="Arial" pitchFamily="34" charset="0"/>
                <a:ea typeface="+mn-ea"/>
              </a:defRPr>
            </a:lvl2pPr>
            <a:lvl3pPr>
              <a:defRPr sz="1600" baseline="0">
                <a:latin typeface="Arial" pitchFamily="34" charset="0"/>
                <a:ea typeface="+mn-ea"/>
              </a:defRPr>
            </a:lvl3pPr>
            <a:lvl4pPr>
              <a:defRPr sz="1400" baseline="0">
                <a:latin typeface="Arial" pitchFamily="34" charset="0"/>
                <a:ea typeface="+mn-ea"/>
              </a:defRPr>
            </a:lvl4pPr>
            <a:lvl5pPr marL="1828800" indent="0">
              <a:buNone/>
              <a:defRPr sz="1200" baseline="0">
                <a:latin typeface="Arial" pitchFamily="34" charset="0"/>
                <a:ea typeface="+mn-ea"/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3858334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180684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itchFamily="34" charset="0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47801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48464" cy="8501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79512" y="1196752"/>
            <a:ext cx="8748464" cy="5112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dirty="0" smtClean="0"/>
              <a:t>1</a:t>
            </a:r>
          </a:p>
          <a:p>
            <a:pPr lvl="1"/>
            <a:r>
              <a:rPr lang="en-US" altLang="ko-KR" dirty="0" smtClean="0"/>
              <a:t>2</a:t>
            </a:r>
          </a:p>
          <a:p>
            <a:pPr lvl="2"/>
            <a:r>
              <a:rPr lang="en-US" altLang="ko-KR" dirty="0" smtClean="0"/>
              <a:t>3</a:t>
            </a:r>
          </a:p>
          <a:p>
            <a:pPr lvl="3"/>
            <a:r>
              <a:rPr lang="en-US" altLang="ko-KR" dirty="0" smtClean="0"/>
              <a:t>4</a:t>
            </a:r>
          </a:p>
          <a:p>
            <a:pPr lvl="4"/>
            <a:r>
              <a:rPr lang="en-US" altLang="ko-KR" dirty="0" smtClean="0"/>
              <a:t>5</a:t>
            </a:r>
            <a:endParaRPr lang="ko-KR" altLang="en-US" dirty="0" smtClean="0"/>
          </a:p>
        </p:txBody>
      </p:sp>
      <p:cxnSp>
        <p:nvCxnSpPr>
          <p:cNvPr id="7" name="직선 연결선 6"/>
          <p:cNvCxnSpPr/>
          <p:nvPr/>
        </p:nvCxnSpPr>
        <p:spPr>
          <a:xfrm>
            <a:off x="179512" y="6381328"/>
            <a:ext cx="87484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 descr="로고.jp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5720" y="6394902"/>
            <a:ext cx="928694" cy="46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136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spcBef>
          <a:spcPct val="0"/>
        </a:spcBef>
        <a:buNone/>
        <a:defRPr sz="2800" kern="1200" baseline="0">
          <a:solidFill>
            <a:schemeClr val="tx1"/>
          </a:solidFill>
          <a:latin typeface="Arial" pitchFamily="34" charset="0"/>
          <a:ea typeface="HY헤드라인M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Clr>
          <a:srgbClr val="0070C0"/>
        </a:buClr>
        <a:buFont typeface="Wingdings" pitchFamily="2" charset="2"/>
        <a:buChar char="§"/>
        <a:defRPr sz="2000" kern="1200" baseline="0">
          <a:solidFill>
            <a:schemeClr val="tx1"/>
          </a:solidFill>
          <a:latin typeface="Arial" pitchFamily="34" charset="0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rgbClr val="FF0000"/>
        </a:buClr>
        <a:buFont typeface="Wingdings" pitchFamily="2" charset="2"/>
        <a:buChar char="§"/>
        <a:defRPr sz="1600" kern="1200" baseline="0">
          <a:solidFill>
            <a:schemeClr val="tx1"/>
          </a:solidFill>
          <a:latin typeface="Arial" pitchFamily="34" charset="0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bg1">
            <a:lumMod val="65000"/>
          </a:schemeClr>
        </a:buClr>
        <a:buFont typeface="Wingdings" pitchFamily="2" charset="2"/>
        <a:buChar char="§"/>
        <a:defRPr sz="1200" kern="1200" baseline="0">
          <a:solidFill>
            <a:schemeClr val="tx1"/>
          </a:solidFill>
          <a:latin typeface="Arial" pitchFamily="34" charset="0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tx1">
            <a:lumMod val="95000"/>
            <a:lumOff val="5000"/>
          </a:schemeClr>
        </a:buClr>
        <a:buFont typeface="Wingdings" pitchFamily="2" charset="2"/>
        <a:buChar char="§"/>
        <a:defRPr sz="1050" kern="1200" baseline="0">
          <a:solidFill>
            <a:schemeClr val="tx1"/>
          </a:solidFill>
          <a:latin typeface="Arial" pitchFamily="34" charset="0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5">
            <a:lumMod val="75000"/>
          </a:schemeClr>
        </a:buClr>
        <a:buFont typeface="Wingdings" pitchFamily="2" charset="2"/>
        <a:buChar char="§"/>
        <a:defRPr sz="900" kern="1200" baseline="0">
          <a:solidFill>
            <a:schemeClr val="tx1"/>
          </a:solidFill>
          <a:latin typeface="Arial" pitchFamily="34" charset="0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e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e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RACS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PSJ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97299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RAID 5: HA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Interleaved parity</a:t>
            </a:r>
          </a:p>
          <a:p>
            <a:endParaRPr lang="en-US" altLang="ko-KR" dirty="0"/>
          </a:p>
          <a:p>
            <a:r>
              <a:rPr lang="en-US" altLang="ko-KR" dirty="0" smtClean="0"/>
              <a:t>Advantages</a:t>
            </a:r>
          </a:p>
          <a:p>
            <a:pPr lvl="1"/>
            <a:r>
              <a:rPr lang="en-US" altLang="ko-KR" dirty="0" smtClean="0"/>
              <a:t>Very fast reads</a:t>
            </a:r>
          </a:p>
          <a:p>
            <a:pPr lvl="1"/>
            <a:r>
              <a:rPr lang="en-US" altLang="ko-KR" dirty="0" smtClean="0"/>
              <a:t>High efficiency: low ratio of parity/data</a:t>
            </a:r>
          </a:p>
          <a:p>
            <a:r>
              <a:rPr lang="en-US" altLang="ko-KR" dirty="0" smtClean="0"/>
              <a:t>Disadvantages</a:t>
            </a:r>
          </a:p>
          <a:p>
            <a:pPr lvl="1"/>
            <a:r>
              <a:rPr lang="en-US" altLang="ko-KR" dirty="0" smtClean="0"/>
              <a:t>Slow writes</a:t>
            </a:r>
          </a:p>
          <a:p>
            <a:pPr lvl="1"/>
            <a:r>
              <a:rPr lang="en-US" altLang="ko-KR" dirty="0" smtClean="0"/>
              <a:t>Complex controller</a:t>
            </a:r>
            <a:endParaRPr lang="ko-KR" altLang="en-US" dirty="0"/>
          </a:p>
        </p:txBody>
      </p:sp>
      <p:sp>
        <p:nvSpPr>
          <p:cNvPr id="4" name="Can 5"/>
          <p:cNvSpPr>
            <a:spLocks noChangeArrowheads="1"/>
          </p:cNvSpPr>
          <p:nvPr/>
        </p:nvSpPr>
        <p:spPr bwMode="auto">
          <a:xfrm>
            <a:off x="6299200" y="4648200"/>
            <a:ext cx="1219200" cy="1676400"/>
          </a:xfrm>
          <a:prstGeom prst="can">
            <a:avLst>
              <a:gd name="adj" fmla="val 10433"/>
            </a:avLst>
          </a:prstGeom>
          <a:solidFill>
            <a:srgbClr val="262626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b"/>
          <a:lstStyle/>
          <a:p>
            <a:pPr algn="ctr"/>
            <a:r>
              <a:rPr lang="en-US" altLang="ko-KR" sz="1400">
                <a:solidFill>
                  <a:srgbClr val="FFFFFF"/>
                </a:solidFill>
                <a:latin typeface="Comic Sans MS" charset="0"/>
              </a:rPr>
              <a:t>Disk 2</a:t>
            </a:r>
          </a:p>
        </p:txBody>
      </p:sp>
      <p:sp>
        <p:nvSpPr>
          <p:cNvPr id="5" name="Can 6"/>
          <p:cNvSpPr>
            <a:spLocks noChangeArrowheads="1"/>
          </p:cNvSpPr>
          <p:nvPr/>
        </p:nvSpPr>
        <p:spPr bwMode="auto">
          <a:xfrm>
            <a:off x="6375400" y="5562600"/>
            <a:ext cx="1066800" cy="381000"/>
          </a:xfrm>
          <a:prstGeom prst="can">
            <a:avLst>
              <a:gd name="adj" fmla="val 25000"/>
            </a:avLst>
          </a:prstGeom>
          <a:solidFill>
            <a:srgbClr val="3366FF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/>
            <a:r>
              <a:rPr lang="en-US" altLang="ko-KR" sz="1400">
                <a:solidFill>
                  <a:srgbClr val="FFFFFF"/>
                </a:solidFill>
                <a:latin typeface="Comic Sans MS" charset="0"/>
              </a:rPr>
              <a:t>Block 2b</a:t>
            </a:r>
          </a:p>
        </p:txBody>
      </p:sp>
      <p:sp>
        <p:nvSpPr>
          <p:cNvPr id="6" name="Can 7"/>
          <p:cNvSpPr>
            <a:spLocks noChangeArrowheads="1"/>
          </p:cNvSpPr>
          <p:nvPr/>
        </p:nvSpPr>
        <p:spPr bwMode="auto">
          <a:xfrm>
            <a:off x="6375400" y="5181600"/>
            <a:ext cx="1066800" cy="381000"/>
          </a:xfrm>
          <a:prstGeom prst="can">
            <a:avLst>
              <a:gd name="adj" fmla="val 25000"/>
            </a:avLst>
          </a:prstGeom>
          <a:solidFill>
            <a:srgbClr val="E57300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/>
            <a:r>
              <a:rPr lang="en-US" altLang="ko-KR" sz="1400">
                <a:solidFill>
                  <a:srgbClr val="FFFFFF"/>
                </a:solidFill>
                <a:latin typeface="Comic Sans MS" charset="0"/>
              </a:rPr>
              <a:t>Parity 1</a:t>
            </a:r>
          </a:p>
        </p:txBody>
      </p:sp>
      <p:sp>
        <p:nvSpPr>
          <p:cNvPr id="7" name="Can 8"/>
          <p:cNvSpPr>
            <a:spLocks noChangeArrowheads="1"/>
          </p:cNvSpPr>
          <p:nvPr/>
        </p:nvSpPr>
        <p:spPr bwMode="auto">
          <a:xfrm>
            <a:off x="6375400" y="4800600"/>
            <a:ext cx="1066800" cy="381000"/>
          </a:xfrm>
          <a:prstGeom prst="can">
            <a:avLst>
              <a:gd name="adj" fmla="val 25000"/>
            </a:avLst>
          </a:prstGeom>
          <a:solidFill>
            <a:srgbClr val="3366FF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/>
            <a:r>
              <a:rPr lang="en-US" altLang="ko-KR" sz="1400">
                <a:solidFill>
                  <a:srgbClr val="FFFFFF"/>
                </a:solidFill>
                <a:latin typeface="Comic Sans MS" charset="0"/>
              </a:rPr>
              <a:t>Block 0c</a:t>
            </a:r>
          </a:p>
        </p:txBody>
      </p:sp>
      <p:sp>
        <p:nvSpPr>
          <p:cNvPr id="8" name="Can 9"/>
          <p:cNvSpPr>
            <a:spLocks noChangeArrowheads="1"/>
          </p:cNvSpPr>
          <p:nvPr/>
        </p:nvSpPr>
        <p:spPr bwMode="auto">
          <a:xfrm>
            <a:off x="7620000" y="4648200"/>
            <a:ext cx="1219200" cy="1676400"/>
          </a:xfrm>
          <a:prstGeom prst="can">
            <a:avLst>
              <a:gd name="adj" fmla="val 10433"/>
            </a:avLst>
          </a:prstGeom>
          <a:solidFill>
            <a:srgbClr val="262626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b"/>
          <a:lstStyle/>
          <a:p>
            <a:pPr algn="ctr"/>
            <a:r>
              <a:rPr lang="en-US" altLang="ko-KR" sz="1400">
                <a:solidFill>
                  <a:srgbClr val="FFFFFF"/>
                </a:solidFill>
                <a:latin typeface="Comic Sans MS" charset="0"/>
              </a:rPr>
              <a:t>Disk 3</a:t>
            </a:r>
          </a:p>
        </p:txBody>
      </p:sp>
      <p:sp>
        <p:nvSpPr>
          <p:cNvPr id="9" name="Can 10"/>
          <p:cNvSpPr>
            <a:spLocks noChangeArrowheads="1"/>
          </p:cNvSpPr>
          <p:nvPr/>
        </p:nvSpPr>
        <p:spPr bwMode="auto">
          <a:xfrm>
            <a:off x="7696200" y="5562600"/>
            <a:ext cx="1066800" cy="381000"/>
          </a:xfrm>
          <a:prstGeom prst="can">
            <a:avLst>
              <a:gd name="adj" fmla="val 25000"/>
            </a:avLst>
          </a:prstGeom>
          <a:solidFill>
            <a:srgbClr val="3366FF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/>
            <a:r>
              <a:rPr lang="en-US" altLang="ko-KR" sz="1400">
                <a:solidFill>
                  <a:srgbClr val="FFFFFF"/>
                </a:solidFill>
                <a:latin typeface="Comic Sans MS" charset="0"/>
              </a:rPr>
              <a:t>Block 2c</a:t>
            </a:r>
          </a:p>
        </p:txBody>
      </p:sp>
      <p:sp>
        <p:nvSpPr>
          <p:cNvPr id="10" name="Can 11"/>
          <p:cNvSpPr>
            <a:spLocks noChangeArrowheads="1"/>
          </p:cNvSpPr>
          <p:nvPr/>
        </p:nvSpPr>
        <p:spPr bwMode="auto">
          <a:xfrm>
            <a:off x="7696200" y="5181600"/>
            <a:ext cx="1066800" cy="381000"/>
          </a:xfrm>
          <a:prstGeom prst="can">
            <a:avLst>
              <a:gd name="adj" fmla="val 25000"/>
            </a:avLst>
          </a:prstGeom>
          <a:solidFill>
            <a:srgbClr val="3366FF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/>
            <a:r>
              <a:rPr lang="en-US" altLang="ko-KR" sz="1400">
                <a:solidFill>
                  <a:srgbClr val="FFFFFF"/>
                </a:solidFill>
                <a:latin typeface="Comic Sans MS" charset="0"/>
              </a:rPr>
              <a:t>Block 1c</a:t>
            </a:r>
          </a:p>
        </p:txBody>
      </p:sp>
      <p:sp>
        <p:nvSpPr>
          <p:cNvPr id="11" name="Can 12"/>
          <p:cNvSpPr>
            <a:spLocks noChangeArrowheads="1"/>
          </p:cNvSpPr>
          <p:nvPr/>
        </p:nvSpPr>
        <p:spPr bwMode="auto">
          <a:xfrm>
            <a:off x="7696200" y="4800600"/>
            <a:ext cx="1066800" cy="381000"/>
          </a:xfrm>
          <a:prstGeom prst="can">
            <a:avLst>
              <a:gd name="adj" fmla="val 25000"/>
            </a:avLst>
          </a:prstGeom>
          <a:solidFill>
            <a:srgbClr val="E57300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/>
            <a:r>
              <a:rPr lang="en-US" altLang="ko-KR" sz="1400">
                <a:solidFill>
                  <a:srgbClr val="FFFFFF"/>
                </a:solidFill>
                <a:latin typeface="Comic Sans MS" charset="0"/>
              </a:rPr>
              <a:t>Parity 0</a:t>
            </a:r>
          </a:p>
        </p:txBody>
      </p:sp>
      <p:cxnSp>
        <p:nvCxnSpPr>
          <p:cNvPr id="12" name="Elbow Connector 13"/>
          <p:cNvCxnSpPr>
            <a:cxnSpLocks noChangeShapeType="1"/>
            <a:endCxn id="8" idx="1"/>
          </p:cNvCxnSpPr>
          <p:nvPr/>
        </p:nvCxnSpPr>
        <p:spPr bwMode="auto">
          <a:xfrm rot="5400000" flipH="1" flipV="1">
            <a:off x="6248400" y="2667001"/>
            <a:ext cx="3175" cy="3962400"/>
          </a:xfrm>
          <a:prstGeom prst="bentConnector3">
            <a:avLst>
              <a:gd name="adj1" fmla="val 23343074"/>
            </a:avLst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Straight Connector 14"/>
          <p:cNvCxnSpPr>
            <a:cxnSpLocks noChangeShapeType="1"/>
          </p:cNvCxnSpPr>
          <p:nvPr/>
        </p:nvCxnSpPr>
        <p:spPr bwMode="auto">
          <a:xfrm rot="5400000" flipH="1" flipV="1">
            <a:off x="6172994" y="4115594"/>
            <a:ext cx="304800" cy="1588"/>
          </a:xfrm>
          <a:prstGeom prst="line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" name="Can 16"/>
          <p:cNvSpPr>
            <a:spLocks noChangeArrowheads="1"/>
          </p:cNvSpPr>
          <p:nvPr/>
        </p:nvSpPr>
        <p:spPr bwMode="auto">
          <a:xfrm>
            <a:off x="4978400" y="4648200"/>
            <a:ext cx="1219200" cy="1676400"/>
          </a:xfrm>
          <a:prstGeom prst="can">
            <a:avLst>
              <a:gd name="adj" fmla="val 10433"/>
            </a:avLst>
          </a:prstGeom>
          <a:solidFill>
            <a:srgbClr val="262626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b"/>
          <a:lstStyle/>
          <a:p>
            <a:pPr algn="ctr"/>
            <a:r>
              <a:rPr lang="en-US" altLang="ko-KR" sz="1400">
                <a:solidFill>
                  <a:srgbClr val="FFFFFF"/>
                </a:solidFill>
                <a:latin typeface="Comic Sans MS" charset="0"/>
              </a:rPr>
              <a:t>Disk 1</a:t>
            </a:r>
          </a:p>
        </p:txBody>
      </p:sp>
      <p:sp>
        <p:nvSpPr>
          <p:cNvPr id="15" name="Can 17"/>
          <p:cNvSpPr>
            <a:spLocks noChangeArrowheads="1"/>
          </p:cNvSpPr>
          <p:nvPr/>
        </p:nvSpPr>
        <p:spPr bwMode="auto">
          <a:xfrm>
            <a:off x="5054600" y="5562600"/>
            <a:ext cx="1066800" cy="381000"/>
          </a:xfrm>
          <a:prstGeom prst="can">
            <a:avLst>
              <a:gd name="adj" fmla="val 25000"/>
            </a:avLst>
          </a:prstGeom>
          <a:solidFill>
            <a:srgbClr val="E57300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/>
            <a:r>
              <a:rPr lang="en-US" altLang="ko-KR" sz="1400">
                <a:solidFill>
                  <a:srgbClr val="FFFFFF"/>
                </a:solidFill>
                <a:latin typeface="Comic Sans MS" charset="0"/>
              </a:rPr>
              <a:t>Parity 2</a:t>
            </a:r>
          </a:p>
        </p:txBody>
      </p:sp>
      <p:sp>
        <p:nvSpPr>
          <p:cNvPr id="16" name="Can 18"/>
          <p:cNvSpPr>
            <a:spLocks noChangeArrowheads="1"/>
          </p:cNvSpPr>
          <p:nvPr/>
        </p:nvSpPr>
        <p:spPr bwMode="auto">
          <a:xfrm>
            <a:off x="5054600" y="5181600"/>
            <a:ext cx="1066800" cy="381000"/>
          </a:xfrm>
          <a:prstGeom prst="can">
            <a:avLst>
              <a:gd name="adj" fmla="val 25000"/>
            </a:avLst>
          </a:prstGeom>
          <a:solidFill>
            <a:srgbClr val="3366FF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/>
            <a:r>
              <a:rPr lang="en-US" altLang="ko-KR" sz="1400">
                <a:solidFill>
                  <a:srgbClr val="FFFFFF"/>
                </a:solidFill>
                <a:latin typeface="Comic Sans MS" charset="0"/>
              </a:rPr>
              <a:t>Block 1b</a:t>
            </a:r>
          </a:p>
        </p:txBody>
      </p:sp>
      <p:sp>
        <p:nvSpPr>
          <p:cNvPr id="17" name="Can 19"/>
          <p:cNvSpPr>
            <a:spLocks noChangeArrowheads="1"/>
          </p:cNvSpPr>
          <p:nvPr/>
        </p:nvSpPr>
        <p:spPr bwMode="auto">
          <a:xfrm>
            <a:off x="5054600" y="4800600"/>
            <a:ext cx="1066800" cy="381000"/>
          </a:xfrm>
          <a:prstGeom prst="can">
            <a:avLst>
              <a:gd name="adj" fmla="val 25000"/>
            </a:avLst>
          </a:prstGeom>
          <a:solidFill>
            <a:srgbClr val="3366FF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/>
            <a:r>
              <a:rPr lang="en-US" altLang="ko-KR" sz="1400">
                <a:solidFill>
                  <a:srgbClr val="FFFFFF"/>
                </a:solidFill>
                <a:latin typeface="Comic Sans MS" charset="0"/>
              </a:rPr>
              <a:t>Block 0b</a:t>
            </a:r>
          </a:p>
        </p:txBody>
      </p:sp>
      <p:grpSp>
        <p:nvGrpSpPr>
          <p:cNvPr id="18" name="Group 20"/>
          <p:cNvGrpSpPr>
            <a:grpSpLocks/>
          </p:cNvGrpSpPr>
          <p:nvPr/>
        </p:nvGrpSpPr>
        <p:grpSpPr bwMode="auto">
          <a:xfrm>
            <a:off x="3657600" y="4648200"/>
            <a:ext cx="1219200" cy="1676400"/>
            <a:chOff x="6477000" y="1600200"/>
            <a:chExt cx="1219200" cy="1676400"/>
          </a:xfrm>
        </p:grpSpPr>
        <p:sp>
          <p:nvSpPr>
            <p:cNvPr id="19" name="Can 21"/>
            <p:cNvSpPr>
              <a:spLocks noChangeArrowheads="1"/>
            </p:cNvSpPr>
            <p:nvPr/>
          </p:nvSpPr>
          <p:spPr bwMode="auto">
            <a:xfrm>
              <a:off x="6477000" y="1600200"/>
              <a:ext cx="1219200" cy="1676400"/>
            </a:xfrm>
            <a:prstGeom prst="can">
              <a:avLst>
                <a:gd name="adj" fmla="val 10433"/>
              </a:avLst>
            </a:prstGeom>
            <a:solidFill>
              <a:srgbClr val="26262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b"/>
            <a:lstStyle/>
            <a:p>
              <a:pPr algn="ctr"/>
              <a:r>
                <a:rPr lang="en-US" altLang="ko-KR" sz="1400">
                  <a:solidFill>
                    <a:srgbClr val="FFFFFF"/>
                  </a:solidFill>
                  <a:latin typeface="Comic Sans MS" charset="0"/>
                </a:rPr>
                <a:t>Disk 0</a:t>
              </a:r>
            </a:p>
          </p:txBody>
        </p:sp>
        <p:sp>
          <p:nvSpPr>
            <p:cNvPr id="20" name="Can 22"/>
            <p:cNvSpPr>
              <a:spLocks noChangeArrowheads="1"/>
            </p:cNvSpPr>
            <p:nvPr/>
          </p:nvSpPr>
          <p:spPr bwMode="auto">
            <a:xfrm>
              <a:off x="6553200" y="2514600"/>
              <a:ext cx="1066800" cy="381000"/>
            </a:xfrm>
            <a:prstGeom prst="can">
              <a:avLst>
                <a:gd name="adj" fmla="val 25000"/>
              </a:avLst>
            </a:prstGeom>
            <a:solidFill>
              <a:srgbClr val="3366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/>
              <a:r>
                <a:rPr lang="en-US" altLang="ko-KR" sz="1400">
                  <a:solidFill>
                    <a:srgbClr val="FFFFFF"/>
                  </a:solidFill>
                  <a:latin typeface="Comic Sans MS" charset="0"/>
                </a:rPr>
                <a:t>Block 2a</a:t>
              </a:r>
            </a:p>
          </p:txBody>
        </p:sp>
        <p:sp>
          <p:nvSpPr>
            <p:cNvPr id="21" name="Can 23"/>
            <p:cNvSpPr>
              <a:spLocks noChangeArrowheads="1"/>
            </p:cNvSpPr>
            <p:nvPr/>
          </p:nvSpPr>
          <p:spPr bwMode="auto">
            <a:xfrm>
              <a:off x="6553200" y="2133600"/>
              <a:ext cx="1066800" cy="381000"/>
            </a:xfrm>
            <a:prstGeom prst="can">
              <a:avLst>
                <a:gd name="adj" fmla="val 25000"/>
              </a:avLst>
            </a:prstGeom>
            <a:solidFill>
              <a:srgbClr val="3366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/>
              <a:r>
                <a:rPr lang="en-US" altLang="ko-KR" sz="1400">
                  <a:solidFill>
                    <a:srgbClr val="FFFFFF"/>
                  </a:solidFill>
                  <a:latin typeface="Comic Sans MS" charset="0"/>
                </a:rPr>
                <a:t>Block 1a</a:t>
              </a:r>
            </a:p>
          </p:txBody>
        </p:sp>
        <p:sp>
          <p:nvSpPr>
            <p:cNvPr id="22" name="Can 24"/>
            <p:cNvSpPr>
              <a:spLocks noChangeArrowheads="1"/>
            </p:cNvSpPr>
            <p:nvPr/>
          </p:nvSpPr>
          <p:spPr bwMode="auto">
            <a:xfrm>
              <a:off x="6553200" y="1752600"/>
              <a:ext cx="1066800" cy="381000"/>
            </a:xfrm>
            <a:prstGeom prst="can">
              <a:avLst>
                <a:gd name="adj" fmla="val 25000"/>
              </a:avLst>
            </a:prstGeom>
            <a:solidFill>
              <a:srgbClr val="3366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/>
              <a:r>
                <a:rPr lang="en-US" altLang="ko-KR" sz="1400">
                  <a:solidFill>
                    <a:srgbClr val="FFFFFF"/>
                  </a:solidFill>
                  <a:latin typeface="Comic Sans MS" charset="0"/>
                </a:rPr>
                <a:t>Block 0a</a:t>
              </a:r>
            </a:p>
          </p:txBody>
        </p:sp>
      </p:grpSp>
      <p:cxnSp>
        <p:nvCxnSpPr>
          <p:cNvPr id="23" name="Straight Connector 25"/>
          <p:cNvCxnSpPr>
            <a:cxnSpLocks noChangeShapeType="1"/>
          </p:cNvCxnSpPr>
          <p:nvPr/>
        </p:nvCxnSpPr>
        <p:spPr bwMode="auto">
          <a:xfrm rot="5400000" flipH="1" flipV="1">
            <a:off x="5372101" y="4457700"/>
            <a:ext cx="381000" cy="3175"/>
          </a:xfrm>
          <a:prstGeom prst="line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26"/>
          <p:cNvCxnSpPr>
            <a:cxnSpLocks noChangeShapeType="1"/>
          </p:cNvCxnSpPr>
          <p:nvPr/>
        </p:nvCxnSpPr>
        <p:spPr bwMode="auto">
          <a:xfrm rot="5400000" flipH="1" flipV="1">
            <a:off x="6725444" y="4456906"/>
            <a:ext cx="381000" cy="1588"/>
          </a:xfrm>
          <a:prstGeom prst="line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173116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Error Correcting Codes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RACS uses Reed-Solomon error correcting codes </a:t>
            </a:r>
          </a:p>
          <a:p>
            <a:pPr lvl="1"/>
            <a:r>
              <a:rPr lang="en-US" altLang="ko-KR" dirty="0" smtClean="0"/>
              <a:t>to tolerate failures with out data loss</a:t>
            </a:r>
            <a:endParaRPr lang="en-US" altLang="ko-KR" dirty="0"/>
          </a:p>
          <a:p>
            <a:r>
              <a:rPr lang="en-US" altLang="ko-KR" dirty="0" smtClean="0"/>
              <a:t>Starting with m equal-size disks of original data</a:t>
            </a:r>
          </a:p>
          <a:p>
            <a:r>
              <a:rPr lang="en-US" altLang="ko-KR" dirty="0" smtClean="0"/>
              <a:t>We fill k additional disks with redundant data</a:t>
            </a:r>
          </a:p>
          <a:p>
            <a:r>
              <a:rPr lang="en-US" altLang="ko-KR" dirty="0" smtClean="0"/>
              <a:t>We write (m, n) to indicate that there are n = m + k total disks</a:t>
            </a:r>
          </a:p>
          <a:p>
            <a:pPr lvl="1"/>
            <a:r>
              <a:rPr lang="en-US" altLang="ko-KR" dirty="0"/>
              <a:t>Any combination of m disks is sufficient to reconstruct the original data</a:t>
            </a:r>
          </a:p>
          <a:p>
            <a:pPr lvl="1"/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4098" name="Picture 2" descr="C:\Users\park\Desktop\SuddenAttack_00002_0000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792" y="3731096"/>
            <a:ext cx="708660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4719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Goal of RACS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Data loss prevention is a much less compelling reason to use ECC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342900" lvl="1" indent="-342900">
              <a:buClr>
                <a:srgbClr val="0070C0"/>
              </a:buClr>
            </a:pPr>
            <a:r>
              <a:rPr lang="en-US" altLang="ko-KR" dirty="0" smtClean="0"/>
              <a:t>RACS lowers the cost of switching providers (a </a:t>
            </a:r>
            <a:r>
              <a:rPr lang="en-US" altLang="ko-KR" dirty="0"/>
              <a:t>result of economic </a:t>
            </a:r>
            <a:r>
              <a:rPr lang="en-US" altLang="ko-KR" dirty="0" smtClean="0"/>
              <a:t>failure)</a:t>
            </a:r>
          </a:p>
          <a:p>
            <a:pPr marL="742950" lvl="2" indent="-342900">
              <a:buClr>
                <a:srgbClr val="0070C0"/>
              </a:buClr>
            </a:pPr>
            <a:r>
              <a:rPr lang="en-US" altLang="ko-KR" dirty="0" smtClean="0"/>
              <a:t>only 1/m of all data needs to be moved to leave a vendor</a:t>
            </a:r>
            <a:endParaRPr lang="en-US" altLang="ko-KR" dirty="0"/>
          </a:p>
          <a:p>
            <a:endParaRPr lang="en-US" altLang="ko-KR" dirty="0" smtClean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29781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Design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RACS mimics the interface of Amazon S3</a:t>
            </a:r>
          </a:p>
          <a:p>
            <a:pPr lvl="1"/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Amazon S3</a:t>
            </a:r>
          </a:p>
          <a:p>
            <a:pPr lvl="1"/>
            <a:r>
              <a:rPr lang="en-US" altLang="ko-KR" dirty="0" smtClean="0"/>
              <a:t>stores data in named buckets</a:t>
            </a:r>
          </a:p>
          <a:p>
            <a:pPr lvl="1"/>
            <a:r>
              <a:rPr lang="en-US" altLang="ko-KR" dirty="0" smtClean="0"/>
              <a:t>contains keys associated with objects</a:t>
            </a:r>
          </a:p>
          <a:p>
            <a:pPr lvl="1"/>
            <a:r>
              <a:rPr lang="en-US" altLang="ko-KR" dirty="0" smtClean="0"/>
              <a:t>Objects can be of arbitrary size, up to 5 GB</a:t>
            </a:r>
          </a:p>
          <a:p>
            <a:pPr lvl="1"/>
            <a:r>
              <a:rPr lang="en-US" altLang="ko-KR" dirty="0" smtClean="0"/>
              <a:t>partial writes to objects are not allowed</a:t>
            </a:r>
          </a:p>
          <a:p>
            <a:pPr lvl="1"/>
            <a:endParaRPr lang="en-US" altLang="ko-KR" dirty="0"/>
          </a:p>
          <a:p>
            <a:r>
              <a:rPr lang="en-US" altLang="ko-KR" dirty="0" smtClean="0"/>
              <a:t>Why we choose Amazon S3 interface?</a:t>
            </a:r>
          </a:p>
          <a:p>
            <a:pPr lvl="1"/>
            <a:r>
              <a:rPr lang="en-US" altLang="ko-KR" dirty="0" smtClean="0"/>
              <a:t>simplicity</a:t>
            </a:r>
          </a:p>
          <a:p>
            <a:pPr lvl="1"/>
            <a:r>
              <a:rPr lang="en-US" altLang="ko-KR" dirty="0" smtClean="0"/>
              <a:t>popularity</a:t>
            </a:r>
          </a:p>
          <a:p>
            <a:pPr lvl="1"/>
            <a:endParaRPr lang="en-US" altLang="ko-KR" dirty="0" smtClean="0"/>
          </a:p>
        </p:txBody>
      </p:sp>
      <p:pic>
        <p:nvPicPr>
          <p:cNvPr id="4" name="Picture 2" descr="C:\Users\이석호\Desktop\12312333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4005064"/>
            <a:ext cx="3286125" cy="1924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024402" y="3903439"/>
            <a:ext cx="20039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Amazon S3 operations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325466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RACS as a proxy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N repositories</a:t>
            </a:r>
          </a:p>
          <a:p>
            <a:pPr lvl="1"/>
            <a:r>
              <a:rPr lang="en-US" altLang="ko-KR" dirty="0" smtClean="0"/>
              <a:t>cloud storage location ideally hosted by different providers</a:t>
            </a:r>
          </a:p>
          <a:p>
            <a:r>
              <a:rPr lang="en-US" altLang="ko-KR" dirty="0"/>
              <a:t>P</a:t>
            </a:r>
            <a:r>
              <a:rPr lang="en-US" altLang="ko-KR" dirty="0" smtClean="0"/>
              <a:t>ut request</a:t>
            </a:r>
            <a:endParaRPr lang="en-US" altLang="ko-KR" dirty="0"/>
          </a:p>
          <a:p>
            <a:pPr lvl="1"/>
            <a:r>
              <a:rPr lang="en-US" altLang="ko-KR" dirty="0" smtClean="0"/>
              <a:t>RACS splits the object into m(configurable) data shares of equal size</a:t>
            </a:r>
          </a:p>
          <a:p>
            <a:pPr lvl="1"/>
            <a:r>
              <a:rPr lang="en-US" altLang="ko-KR" dirty="0" smtClean="0"/>
              <a:t>RACS then uses erasure coding to create an additional (n-m) redundant shares</a:t>
            </a:r>
          </a:p>
          <a:p>
            <a:r>
              <a:rPr lang="en-US" altLang="ko-KR" dirty="0" smtClean="0"/>
              <a:t>Any subset of m shares</a:t>
            </a:r>
            <a:br>
              <a:rPr lang="en-US" altLang="ko-KR" dirty="0" smtClean="0"/>
            </a:br>
            <a:r>
              <a:rPr lang="en-US" altLang="ko-KR" dirty="0" smtClean="0"/>
              <a:t>is sufficient to reconstruct</a:t>
            </a:r>
            <a:br>
              <a:rPr lang="en-US" altLang="ko-KR" dirty="0" smtClean="0"/>
            </a:br>
            <a:r>
              <a:rPr lang="en-US" altLang="ko-KR" dirty="0" smtClean="0"/>
              <a:t>the original object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5122" name="Picture 2" descr="C:\Users\이석호\Desktop\123123333_0000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8245" y="2908895"/>
            <a:ext cx="5048251" cy="3400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4192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RACS as a </a:t>
            </a:r>
            <a:r>
              <a:rPr lang="en-US" altLang="ko-KR" dirty="0" smtClean="0"/>
              <a:t>proxy 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Get request</a:t>
            </a:r>
          </a:p>
          <a:p>
            <a:pPr lvl="1"/>
            <a:r>
              <a:rPr lang="en-US" altLang="ko-KR" dirty="0" smtClean="0"/>
              <a:t>RACS fetches m shares </a:t>
            </a:r>
          </a:p>
          <a:p>
            <a:pPr lvl="1"/>
            <a:r>
              <a:rPr lang="en-US" altLang="ko-KR" dirty="0" smtClean="0"/>
              <a:t>reassembles the data</a:t>
            </a:r>
          </a:p>
          <a:p>
            <a:pPr lvl="1"/>
            <a:endParaRPr lang="en-US" altLang="ko-KR" dirty="0"/>
          </a:p>
          <a:p>
            <a:r>
              <a:rPr lang="en-US" altLang="ko-KR" dirty="0" smtClean="0"/>
              <a:t>Metadata are replicated across all servers (small)</a:t>
            </a:r>
          </a:p>
          <a:p>
            <a:pPr lvl="1"/>
            <a:r>
              <a:rPr lang="en-US" altLang="ko-KR" dirty="0" smtClean="0"/>
              <a:t>bucket and key names, modification times, MIME types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RACS also stores a small amount of its own metadata with each share</a:t>
            </a:r>
          </a:p>
          <a:p>
            <a:pPr lvl="1"/>
            <a:r>
              <a:rPr lang="en-US" altLang="ko-KR" dirty="0" smtClean="0"/>
              <a:t>the size of the original object and its content hash</a:t>
            </a:r>
          </a:p>
          <a:p>
            <a:pPr lvl="1"/>
            <a:r>
              <a:rPr lang="en-US" altLang="ko-KR" dirty="0" smtClean="0"/>
              <a:t>because of the list request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9646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Distributed RACS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RACS is intended to be run as a distributed system (why?)</a:t>
            </a:r>
          </a:p>
          <a:p>
            <a:pPr lvl="1"/>
            <a:r>
              <a:rPr lang="en-US" altLang="ko-KR" dirty="0" smtClean="0"/>
              <a:t>with concurrently communicating with the same set of repositories</a:t>
            </a:r>
          </a:p>
          <a:p>
            <a:r>
              <a:rPr lang="en-US" altLang="ko-KR" dirty="0" smtClean="0"/>
              <a:t>RACS relies on </a:t>
            </a:r>
            <a:r>
              <a:rPr lang="en-US" altLang="ko-KR" dirty="0" err="1" smtClean="0"/>
              <a:t>ZooKeeper</a:t>
            </a:r>
            <a:r>
              <a:rPr lang="en-US" altLang="ko-KR" dirty="0" smtClean="0"/>
              <a:t> for distributed synchronization primitives</a:t>
            </a:r>
            <a:endParaRPr lang="ko-KR" altLang="en-US" dirty="0"/>
          </a:p>
        </p:txBody>
      </p:sp>
      <p:pic>
        <p:nvPicPr>
          <p:cNvPr id="4" name="Picture 2" descr="C:\Users\이석호\Desktop\123123333_000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2129" y="2636862"/>
            <a:ext cx="5010151" cy="360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2976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Performance Overhead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Storage</a:t>
            </a:r>
          </a:p>
          <a:p>
            <a:pPr lvl="1"/>
            <a:r>
              <a:rPr lang="en-US" altLang="ko-KR" dirty="0" smtClean="0"/>
              <a:t>RACS uses a factor of n/m more storage, plus some additional overhead</a:t>
            </a:r>
          </a:p>
          <a:p>
            <a:pPr lvl="1"/>
            <a:endParaRPr lang="en-US" altLang="ko-KR" dirty="0"/>
          </a:p>
          <a:p>
            <a:r>
              <a:rPr lang="en-US" altLang="ko-KR" dirty="0" smtClean="0"/>
              <a:t>Number of requests</a:t>
            </a:r>
          </a:p>
          <a:p>
            <a:pPr lvl="1"/>
            <a:r>
              <a:rPr lang="en-US" altLang="ko-KR" dirty="0" smtClean="0"/>
              <a:t>RACS issues a factor of n more requests to repo for put, create, and delete operations</a:t>
            </a:r>
          </a:p>
          <a:p>
            <a:endParaRPr lang="en-US" altLang="ko-KR" dirty="0"/>
          </a:p>
          <a:p>
            <a:r>
              <a:rPr lang="en-US" altLang="ko-KR" dirty="0" smtClean="0"/>
              <a:t>Bandwidth</a:t>
            </a:r>
          </a:p>
          <a:p>
            <a:pPr lvl="1"/>
            <a:r>
              <a:rPr lang="en-US" altLang="ko-KR" dirty="0" smtClean="0"/>
              <a:t>RACS increases the bandwidth used by put operations by a factor of n/m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 smtClean="0"/>
              <a:t>Latency</a:t>
            </a:r>
          </a:p>
          <a:p>
            <a:pPr lvl="1"/>
            <a:r>
              <a:rPr lang="en-US" altLang="ko-KR" dirty="0" smtClean="0"/>
              <a:t>put operations must wait for the slowest of the repo to complete the request</a:t>
            </a:r>
          </a:p>
        </p:txBody>
      </p:sp>
    </p:spTree>
    <p:extLst>
      <p:ext uri="{BB962C8B-B14F-4D97-AF65-F5344CB8AC3E}">
        <p14:creationId xmlns:p14="http://schemas.microsoft.com/office/powerpoint/2010/main" val="3044741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Evaluation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We will first estimate the vendor lock-in cost associated with switching storage providers</a:t>
            </a:r>
          </a:p>
          <a:p>
            <a:pPr lvl="1"/>
            <a:r>
              <a:rPr lang="en-US" altLang="ko-KR" dirty="0" smtClean="0"/>
              <a:t>trace-driven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Then, we will estimate the cost of avoiding vendor lock-in by using RACS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33793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An Internet Archive in the Cloud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Our trace covers 18 months of activity on the Inter Archive(IA) servers</a:t>
            </a:r>
          </a:p>
          <a:p>
            <a:r>
              <a:rPr lang="en-US" altLang="ko-KR" dirty="0" smtClean="0"/>
              <a:t>HTTP &amp; FTP interactions</a:t>
            </a:r>
            <a:endParaRPr lang="ko-KR" altLang="en-US" dirty="0"/>
          </a:p>
        </p:txBody>
      </p:sp>
      <p:pic>
        <p:nvPicPr>
          <p:cNvPr id="10" name="Picture 2" descr="C:\Users\이석호\Desktop\123123333_0000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1175" y="2204864"/>
            <a:ext cx="5787193" cy="2067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 descr="C:\Users\이석호\Desktop\123123333_0000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4257878"/>
            <a:ext cx="5787193" cy="1940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8358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91680" y="2924944"/>
            <a:ext cx="6112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RACS: A Case for Cloud Storage Diversity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36454" y="3800073"/>
            <a:ext cx="87000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 smtClean="0"/>
              <a:t>Hussam</a:t>
            </a:r>
            <a:r>
              <a:rPr lang="en-US" altLang="ko-KR" sz="1200" dirty="0" smtClean="0"/>
              <a:t> Abu-</a:t>
            </a:r>
            <a:r>
              <a:rPr lang="en-US" altLang="ko-KR" sz="1200" dirty="0" err="1" smtClean="0"/>
              <a:t>Libdeh</a:t>
            </a:r>
            <a:r>
              <a:rPr lang="en-US" altLang="ko-KR" sz="1200" dirty="0" smtClean="0"/>
              <a:t>, Lonnie </a:t>
            </a:r>
            <a:r>
              <a:rPr lang="en-US" altLang="ko-KR" sz="1200" dirty="0" err="1" smtClean="0"/>
              <a:t>Princehouse</a:t>
            </a:r>
            <a:r>
              <a:rPr lang="en-US" altLang="ko-KR" sz="1200" dirty="0" smtClean="0"/>
              <a:t>, Hakim </a:t>
            </a:r>
            <a:r>
              <a:rPr lang="en-US" altLang="ko-KR" sz="1200" dirty="0" err="1" smtClean="0"/>
              <a:t>Weatherspoon</a:t>
            </a:r>
            <a:r>
              <a:rPr lang="en-US" altLang="ko-KR" sz="1200" dirty="0" smtClean="0"/>
              <a:t>, Cornel University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413654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Cost of Moving to the Cloud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We estimated the monetary cost of moving the IA to the cloud</a:t>
            </a:r>
          </a:p>
          <a:p>
            <a:pPr lvl="1"/>
            <a:r>
              <a:rPr lang="en-US" altLang="ko-KR" dirty="0" smtClean="0"/>
              <a:t>using up-to-date pricing schemes </a:t>
            </a:r>
          </a:p>
          <a:p>
            <a:r>
              <a:rPr lang="en-US" altLang="ko-KR" dirty="0" smtClean="0"/>
              <a:t>In addition to bandwidth and storage, providers exposing a REST API also charge per operation</a:t>
            </a:r>
            <a:endParaRPr lang="ko-KR" altLang="en-US" dirty="0"/>
          </a:p>
        </p:txBody>
      </p:sp>
      <p:pic>
        <p:nvPicPr>
          <p:cNvPr id="4" name="Picture 2" descr="C:\Users\이석호\Desktop\123123333_0000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7" y="3407308"/>
            <a:ext cx="9320331" cy="1605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7164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Cost of Moving to the Cloud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We estimated the cost of servicing the Internet Archive </a:t>
            </a:r>
          </a:p>
          <a:p>
            <a:pPr lvl="1"/>
            <a:r>
              <a:rPr lang="en-US" altLang="ko-KR" dirty="0" smtClean="0"/>
              <a:t>a single provider, </a:t>
            </a:r>
            <a:r>
              <a:rPr lang="en-US" altLang="ko-KR" dirty="0" err="1" smtClean="0"/>
              <a:t>DuraCloud</a:t>
            </a:r>
            <a:r>
              <a:rPr lang="en-US" altLang="ko-KR" dirty="0" smtClean="0"/>
              <a:t> (full replication to two providers)</a:t>
            </a:r>
          </a:p>
          <a:p>
            <a:pPr lvl="1"/>
            <a:r>
              <a:rPr lang="en-US" altLang="ko-KR" dirty="0" smtClean="0"/>
              <a:t>RACS using multiple erasure coding configurations</a:t>
            </a:r>
          </a:p>
          <a:p>
            <a:r>
              <a:rPr lang="en-US" altLang="ko-KR" dirty="0" smtClean="0"/>
              <a:t>the added overhead cost of RACS depends on the coding configurations</a:t>
            </a:r>
          </a:p>
          <a:p>
            <a:pPr lvl="1"/>
            <a:r>
              <a:rPr lang="en-US" altLang="ko-KR" dirty="0" smtClean="0"/>
              <a:t>9 providers? we believe it is a valid estimate in anticipation of expected growth </a:t>
            </a:r>
            <a:endParaRPr lang="ko-KR" altLang="en-US" dirty="0"/>
          </a:p>
        </p:txBody>
      </p:sp>
      <p:pic>
        <p:nvPicPr>
          <p:cNvPr id="4" name="Picture 3" descr="C:\Users\이석호\Desktop\123123333_0000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450302"/>
            <a:ext cx="8473028" cy="2898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2468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Cost of Vendor Lock-in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We assumed that the IA is currently hosted on a single priced provider</a:t>
            </a:r>
          </a:p>
          <a:p>
            <a:pPr lvl="1"/>
            <a:r>
              <a:rPr lang="en-US" altLang="ko-KR" dirty="0" smtClean="0"/>
              <a:t>S3 Northern California</a:t>
            </a:r>
          </a:p>
          <a:p>
            <a:r>
              <a:rPr lang="en-US" altLang="ko-KR" dirty="0" smtClean="0"/>
              <a:t>and they wish to switch to another leading competitor</a:t>
            </a:r>
          </a:p>
          <a:p>
            <a:pPr lvl="1"/>
            <a:r>
              <a:rPr lang="en-US" altLang="ko-KR" dirty="0" err="1" smtClean="0"/>
              <a:t>RaceSpace</a:t>
            </a:r>
            <a:endParaRPr lang="en-US" altLang="ko-KR" dirty="0" smtClean="0"/>
          </a:p>
          <a:p>
            <a:r>
              <a:rPr lang="en-US" altLang="ko-KR" dirty="0" smtClean="0"/>
              <a:t>RACS is severely reduced to just below $3K (</a:t>
            </a:r>
            <a:r>
              <a:rPr lang="en-US" altLang="ko-KR" dirty="0"/>
              <a:t>a factor of </a:t>
            </a:r>
            <a:r>
              <a:rPr lang="en-US" altLang="ko-KR" dirty="0" smtClean="0"/>
              <a:t>seven)</a:t>
            </a:r>
          </a:p>
          <a:p>
            <a:pPr lvl="1"/>
            <a:endParaRPr lang="ko-KR" altLang="en-US" dirty="0"/>
          </a:p>
        </p:txBody>
      </p:sp>
      <p:pic>
        <p:nvPicPr>
          <p:cNvPr id="4100" name="Picture 4" descr="C:\Users\이석호\Desktop\123123333_0000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156" y="3356992"/>
            <a:ext cx="8165308" cy="2984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1042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Tolerating Price Hikes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 hypothetical scenario</a:t>
            </a:r>
          </a:p>
          <a:p>
            <a:pPr lvl="1"/>
            <a:r>
              <a:rPr lang="en-US" altLang="ko-KR" dirty="0" smtClean="0"/>
              <a:t>a single provider doubles its pricing scheme halfway</a:t>
            </a:r>
          </a:p>
          <a:p>
            <a:r>
              <a:rPr lang="en-US" altLang="ko-KR" dirty="0" smtClean="0"/>
              <a:t>In such a scenario, RACS can be used to serve read operations </a:t>
            </a:r>
            <a:br>
              <a:rPr lang="en-US" altLang="ko-KR" dirty="0" smtClean="0"/>
            </a:br>
            <a:r>
              <a:rPr lang="en-US" altLang="ko-KR" dirty="0" smtClean="0"/>
              <a:t>from cheaper providers</a:t>
            </a:r>
          </a:p>
          <a:p>
            <a:endParaRPr lang="ko-KR" altLang="en-US" dirty="0"/>
          </a:p>
        </p:txBody>
      </p:sp>
      <p:pic>
        <p:nvPicPr>
          <p:cNvPr id="6146" name="Picture 2" descr="C:\Users\이석호\Desktop\123123333_0000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4861" y="3212976"/>
            <a:ext cx="4486984" cy="2841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5725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PROTOTYPE EVALUATION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We ran several benchmarks with various (</a:t>
            </a:r>
            <a:r>
              <a:rPr lang="en-US" altLang="ko-KR" dirty="0" err="1" smtClean="0"/>
              <a:t>m,n</a:t>
            </a:r>
            <a:r>
              <a:rPr lang="en-US" altLang="ko-KR" dirty="0" smtClean="0"/>
              <a:t>) values </a:t>
            </a:r>
          </a:p>
          <a:p>
            <a:pPr lvl="1"/>
            <a:r>
              <a:rPr lang="en-US" altLang="ko-KR" dirty="0" smtClean="0"/>
              <a:t>To determine the operational overhead incurred by RACS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We also tested the response time of RACS against Rackspace</a:t>
            </a:r>
          </a:p>
          <a:p>
            <a:pPr lvl="1"/>
            <a:r>
              <a:rPr lang="en-US" altLang="ko-KR" dirty="0" smtClean="0"/>
              <a:t>To confirm that RACS doesn’t introduce unacceptable latency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65302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Benchmarks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We use a single RACS proxy running on the client machine</a:t>
            </a:r>
          </a:p>
          <a:p>
            <a:r>
              <a:rPr lang="en-US" altLang="ko-KR" dirty="0" smtClean="0"/>
              <a:t>We use the backup tool Cumulus to back up a user’s home </a:t>
            </a:r>
            <a:r>
              <a:rPr lang="en-US" altLang="ko-KR" dirty="0" err="1" smtClean="0"/>
              <a:t>dir</a:t>
            </a:r>
            <a:r>
              <a:rPr lang="en-US" altLang="ko-KR" dirty="0" smtClean="0"/>
              <a:t> to the cloud</a:t>
            </a:r>
          </a:p>
          <a:p>
            <a:r>
              <a:rPr lang="en-US" altLang="ko-KR" dirty="0" smtClean="0"/>
              <a:t>All repositories were backed by Amazon S3</a:t>
            </a:r>
          </a:p>
          <a:p>
            <a:pPr lvl="1"/>
            <a:r>
              <a:rPr lang="en-US" altLang="ko-KR" dirty="0" smtClean="0"/>
              <a:t>In real world, of course, using the same provider negates the purpose of RACS</a:t>
            </a:r>
          </a:p>
          <a:p>
            <a:pPr lvl="1"/>
            <a:r>
              <a:rPr lang="en-US" altLang="ko-KR" dirty="0" smtClean="0"/>
              <a:t>But, to move objects between repositories, we downloaded and re-uploaded them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The benchmarks</a:t>
            </a:r>
          </a:p>
          <a:p>
            <a:pPr lvl="1"/>
            <a:r>
              <a:rPr lang="en-US" altLang="ko-KR" dirty="0" smtClean="0"/>
              <a:t>Upload snapshot</a:t>
            </a:r>
          </a:p>
          <a:p>
            <a:pPr lvl="2"/>
            <a:r>
              <a:rPr lang="en-US" altLang="ko-KR" dirty="0" smtClean="0"/>
              <a:t>Cumulus packs files into large segments</a:t>
            </a:r>
          </a:p>
          <a:p>
            <a:pPr lvl="2"/>
            <a:r>
              <a:rPr lang="en-US" altLang="ko-KR" dirty="0" smtClean="0"/>
              <a:t>About 4 </a:t>
            </a:r>
            <a:r>
              <a:rPr lang="en-US" altLang="ko-KR" dirty="0" err="1" smtClean="0"/>
              <a:t>giga</a:t>
            </a:r>
            <a:r>
              <a:rPr lang="en-US" altLang="ko-KR" dirty="0" smtClean="0"/>
              <a:t> home </a:t>
            </a:r>
            <a:r>
              <a:rPr lang="en-US" altLang="ko-KR" dirty="0" err="1" smtClean="0"/>
              <a:t>dir</a:t>
            </a:r>
            <a:r>
              <a:rPr lang="en-US" altLang="ko-KR" dirty="0" smtClean="0"/>
              <a:t> -&gt; 238 segments, for a total of 1.2 </a:t>
            </a:r>
            <a:r>
              <a:rPr lang="en-US" altLang="ko-KR" dirty="0" err="1" smtClean="0"/>
              <a:t>giga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Vendor Migration</a:t>
            </a:r>
          </a:p>
          <a:p>
            <a:pPr lvl="1"/>
            <a:r>
              <a:rPr lang="en-US" altLang="ko-KR" dirty="0" smtClean="0"/>
              <a:t>Restore snapshot</a:t>
            </a:r>
          </a:p>
          <a:p>
            <a:pPr lvl="1"/>
            <a:endParaRPr lang="en-US" altLang="ko-KR" dirty="0" smtClean="0"/>
          </a:p>
          <a:p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endParaRPr lang="en-US" altLang="ko-KR" dirty="0" smtClean="0"/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9973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Benchmarks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1026" name="Picture 2" descr="C:\Users\park\Desktop\123213124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627" y="1411153"/>
            <a:ext cx="3562351" cy="2168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park\Desktop\1232131244_0000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5819" y="4138221"/>
            <a:ext cx="3562350" cy="1823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park\Desktop\1232131244_0000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8696" y="1542123"/>
            <a:ext cx="3562350" cy="1906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4656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Performance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Surprisingly, RACS does not lag behind</a:t>
            </a:r>
          </a:p>
          <a:p>
            <a:pPr lvl="1"/>
            <a:r>
              <a:rPr lang="en-US" altLang="ko-KR" dirty="0" smtClean="0"/>
              <a:t>Because of parallelism?</a:t>
            </a:r>
          </a:p>
          <a:p>
            <a:r>
              <a:rPr lang="en-US" altLang="ko-KR" dirty="0" smtClean="0"/>
              <a:t>Erasure coding is not likely to become a bottleneck</a:t>
            </a:r>
          </a:p>
          <a:p>
            <a:pPr lvl="1"/>
            <a:r>
              <a:rPr lang="en-US" altLang="ko-KR" dirty="0" smtClean="0"/>
              <a:t>Until gigabit </a:t>
            </a:r>
            <a:r>
              <a:rPr lang="en-US" altLang="ko-KR" dirty="0"/>
              <a:t>E</a:t>
            </a:r>
            <a:r>
              <a:rPr lang="en-US" altLang="ko-KR" dirty="0" smtClean="0"/>
              <a:t>thernet speeds are involved</a:t>
            </a:r>
          </a:p>
          <a:p>
            <a:pPr lvl="1"/>
            <a:endParaRPr lang="ko-KR" altLang="en-US" dirty="0"/>
          </a:p>
        </p:txBody>
      </p:sp>
      <p:pic>
        <p:nvPicPr>
          <p:cNvPr id="2050" name="Picture 2" descr="C:\Users\park\Desktop\1232131244_0000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405" y="2924944"/>
            <a:ext cx="4724400" cy="3181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945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Conclusion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Cloud computing issues</a:t>
            </a:r>
          </a:p>
          <a:p>
            <a:pPr lvl="1"/>
            <a:r>
              <a:rPr lang="en-US" altLang="ko-KR" dirty="0" smtClean="0"/>
              <a:t>lock-in</a:t>
            </a:r>
          </a:p>
          <a:p>
            <a:pPr lvl="1"/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RACS</a:t>
            </a:r>
          </a:p>
          <a:p>
            <a:pPr lvl="1"/>
            <a:r>
              <a:rPr lang="en-US" altLang="ko-KR" dirty="0" smtClean="0"/>
              <a:t>a proxy</a:t>
            </a:r>
          </a:p>
          <a:p>
            <a:pPr lvl="1"/>
            <a:r>
              <a:rPr lang="en-US" altLang="ko-KR" dirty="0" smtClean="0"/>
              <a:t>use multi-clouds as a set of repositories</a:t>
            </a:r>
          </a:p>
          <a:p>
            <a:pPr lvl="1"/>
            <a:r>
              <a:rPr lang="en-US" altLang="ko-KR" dirty="0" smtClean="0"/>
              <a:t>use erasure coding</a:t>
            </a:r>
          </a:p>
          <a:p>
            <a:pPr lvl="1"/>
            <a:endParaRPr lang="en-US" altLang="ko-KR" dirty="0"/>
          </a:p>
          <a:p>
            <a:r>
              <a:rPr lang="en-US" altLang="ko-KR" dirty="0" smtClean="0"/>
              <a:t>RACS enables cloud storage customers to explore trade-offs between overhead and mobility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984102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2012 </a:t>
            </a:r>
            <a:r>
              <a:rPr lang="ko-KR" altLang="en-US" dirty="0" smtClean="0"/>
              <a:t>공개 </a:t>
            </a:r>
            <a:r>
              <a:rPr lang="en-US" altLang="ko-KR" dirty="0" err="1" smtClean="0"/>
              <a:t>sw</a:t>
            </a:r>
            <a:r>
              <a:rPr lang="en-US" altLang="ko-KR" dirty="0" smtClean="0"/>
              <a:t> </a:t>
            </a:r>
            <a:r>
              <a:rPr lang="ko-KR" altLang="en-US" dirty="0" smtClean="0"/>
              <a:t>개발자 대회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대회기간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2012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4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19</a:t>
            </a:r>
            <a:r>
              <a:rPr lang="ko-KR" altLang="en-US" dirty="0" smtClean="0"/>
              <a:t>일 </a:t>
            </a:r>
            <a:r>
              <a:rPr lang="en-US" altLang="ko-KR" dirty="0" smtClean="0"/>
              <a:t>~ 2012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11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27</a:t>
            </a:r>
            <a:r>
              <a:rPr lang="ko-KR" altLang="en-US" dirty="0" smtClean="0"/>
              <a:t>일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 smtClean="0"/>
              <a:t>일정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신청 접수</a:t>
            </a:r>
            <a:r>
              <a:rPr lang="en-US" altLang="ko-KR" dirty="0" smtClean="0"/>
              <a:t>: ~6</a:t>
            </a:r>
            <a:r>
              <a:rPr lang="ko-KR" altLang="en-US" dirty="0" smtClean="0"/>
              <a:t>월</a:t>
            </a:r>
            <a:r>
              <a:rPr lang="en-US" altLang="ko-KR" dirty="0"/>
              <a:t> </a:t>
            </a:r>
            <a:r>
              <a:rPr lang="en-US" altLang="ko-KR" dirty="0" smtClean="0"/>
              <a:t>3</a:t>
            </a:r>
            <a:r>
              <a:rPr lang="ko-KR" altLang="en-US" dirty="0" smtClean="0"/>
              <a:t>일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산출물 접수 마감일</a:t>
            </a:r>
            <a:r>
              <a:rPr lang="en-US" altLang="ko-KR" dirty="0" smtClean="0"/>
              <a:t>: ~9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23</a:t>
            </a:r>
            <a:r>
              <a:rPr lang="ko-KR" altLang="en-US" dirty="0" smtClean="0"/>
              <a:t>일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r>
              <a:rPr lang="ko-KR" altLang="en-US" dirty="0" smtClean="0"/>
              <a:t>심사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서류 검토</a:t>
            </a:r>
            <a:r>
              <a:rPr lang="en-US" altLang="ko-KR" dirty="0" smtClean="0"/>
              <a:t>: 6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5</a:t>
            </a:r>
            <a:r>
              <a:rPr lang="ko-KR" altLang="en-US" dirty="0" smtClean="0"/>
              <a:t>일 </a:t>
            </a:r>
            <a:r>
              <a:rPr lang="en-US" altLang="ko-KR" dirty="0" smtClean="0"/>
              <a:t>(</a:t>
            </a:r>
            <a:r>
              <a:rPr lang="ko-KR" altLang="en-US" dirty="0" smtClean="0"/>
              <a:t>개발 계획서 검토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smtClean="0"/>
              <a:t>1</a:t>
            </a:r>
            <a:r>
              <a:rPr lang="ko-KR" altLang="en-US" dirty="0" smtClean="0"/>
              <a:t>차 심사</a:t>
            </a:r>
            <a:r>
              <a:rPr lang="en-US" altLang="ko-KR" dirty="0" smtClean="0"/>
              <a:t>: 9/26 ~ 10/12 (</a:t>
            </a:r>
            <a:r>
              <a:rPr lang="ko-KR" altLang="en-US" dirty="0" smtClean="0"/>
              <a:t>산출물 </a:t>
            </a:r>
            <a:r>
              <a:rPr lang="en-US" altLang="ko-KR" dirty="0" smtClean="0"/>
              <a:t>1</a:t>
            </a:r>
            <a:r>
              <a:rPr lang="ko-KR" altLang="en-US" dirty="0" smtClean="0"/>
              <a:t>차 서류 심사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기술 테스트</a:t>
            </a:r>
            <a:r>
              <a:rPr lang="en-US" altLang="ko-KR" dirty="0" smtClean="0"/>
              <a:t>: 10/5 ~ 11/2 (</a:t>
            </a:r>
            <a:r>
              <a:rPr lang="ko-KR" altLang="en-US" dirty="0" smtClean="0"/>
              <a:t>산출물 최종 </a:t>
            </a:r>
            <a:r>
              <a:rPr lang="ko-KR" altLang="en-US" dirty="0" err="1" smtClean="0"/>
              <a:t>기숥스트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smtClean="0"/>
              <a:t>2</a:t>
            </a:r>
            <a:r>
              <a:rPr lang="ko-KR" altLang="en-US" dirty="0" smtClean="0"/>
              <a:t>차 심사</a:t>
            </a:r>
            <a:r>
              <a:rPr lang="en-US" altLang="ko-KR" dirty="0" smtClean="0"/>
              <a:t>: 11/3</a:t>
            </a:r>
          </a:p>
          <a:p>
            <a:pPr lvl="1"/>
            <a:r>
              <a:rPr lang="ko-KR" altLang="en-US" dirty="0" smtClean="0"/>
              <a:t>결과 공지</a:t>
            </a:r>
            <a:r>
              <a:rPr lang="en-US" altLang="ko-KR" dirty="0" smtClean="0"/>
              <a:t>: 11/7</a:t>
            </a:r>
          </a:p>
          <a:p>
            <a:pPr lvl="1"/>
            <a:r>
              <a:rPr lang="ko-KR" altLang="en-US" dirty="0" smtClean="0"/>
              <a:t>공개 </a:t>
            </a:r>
            <a:r>
              <a:rPr lang="en-US" altLang="ko-KR" dirty="0" err="1" smtClean="0"/>
              <a:t>sw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데이</a:t>
            </a:r>
            <a:r>
              <a:rPr lang="en-US" altLang="ko-KR" dirty="0" smtClean="0"/>
              <a:t>: 11/27 (</a:t>
            </a:r>
            <a:r>
              <a:rPr lang="ko-KR" altLang="en-US" dirty="0" smtClean="0"/>
              <a:t>시상 및 행사</a:t>
            </a:r>
            <a:r>
              <a:rPr lang="en-US" altLang="ko-KR" dirty="0" smtClean="0"/>
              <a:t>)</a:t>
            </a:r>
          </a:p>
          <a:p>
            <a:pPr lvl="1"/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59432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About this paper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Introduce a proxy RACS</a:t>
            </a:r>
          </a:p>
          <a:p>
            <a:pPr lvl="1"/>
            <a:r>
              <a:rPr lang="en-US" altLang="ko-KR" dirty="0" smtClean="0"/>
              <a:t>avoid vendor lock-in (reduce the cost of switching providers)</a:t>
            </a:r>
          </a:p>
          <a:p>
            <a:pPr lvl="1"/>
            <a:r>
              <a:rPr lang="en-US" altLang="ko-KR" dirty="0" smtClean="0"/>
              <a:t>better tolerate provider outages or failures</a:t>
            </a:r>
          </a:p>
          <a:p>
            <a:pPr lvl="1"/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Evaluate a prototype of RACS</a:t>
            </a:r>
          </a:p>
          <a:p>
            <a:r>
              <a:rPr lang="en-US" altLang="ko-KR" dirty="0" smtClean="0"/>
              <a:t>Estimate the costs incurred and benefits </a:t>
            </a:r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561173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주제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주제</a:t>
            </a:r>
            <a:endParaRPr lang="en-US" altLang="ko-KR" dirty="0"/>
          </a:p>
          <a:p>
            <a:pPr lvl="1"/>
            <a:r>
              <a:rPr lang="ko-KR" altLang="en-US" dirty="0" smtClean="0"/>
              <a:t>여러 클라우드를 이용한 </a:t>
            </a:r>
            <a:r>
              <a:rPr lang="en-US" altLang="ko-KR" dirty="0" smtClean="0"/>
              <a:t>Proxy </a:t>
            </a:r>
            <a:r>
              <a:rPr lang="ko-KR" altLang="en-US" dirty="0" smtClean="0"/>
              <a:t>스토리지 어플리케이션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ko-KR" altLang="en-US" dirty="0" smtClean="0"/>
              <a:t>특징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Multi clouds </a:t>
            </a:r>
            <a:r>
              <a:rPr lang="ko-KR" altLang="en-US" dirty="0" smtClean="0"/>
              <a:t>가정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타겟에</a:t>
            </a:r>
            <a:r>
              <a:rPr lang="ko-KR" altLang="en-US" dirty="0" smtClean="0"/>
              <a:t> 따라 다른 특징 제공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marL="457200" lvl="1" indent="0">
              <a:buNone/>
            </a:pPr>
            <a:r>
              <a:rPr lang="ko-KR" altLang="en-US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77478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타겟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타겟</a:t>
            </a:r>
            <a:r>
              <a:rPr lang="en-US" altLang="ko-KR" dirty="0" smtClean="0"/>
              <a:t>1	</a:t>
            </a:r>
          </a:p>
          <a:p>
            <a:pPr lvl="1"/>
            <a:r>
              <a:rPr lang="ko-KR" altLang="en-US" dirty="0" smtClean="0"/>
              <a:t>일반 사용자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일반적으로 </a:t>
            </a:r>
            <a:r>
              <a:rPr lang="ko-KR" altLang="en-US" dirty="0"/>
              <a:t>강한 보안을 필요하지 않음</a:t>
            </a:r>
            <a:endParaRPr lang="en-US" altLang="ko-KR" dirty="0"/>
          </a:p>
          <a:p>
            <a:pPr lvl="1"/>
            <a:r>
              <a:rPr lang="ko-KR" altLang="en-US" dirty="0"/>
              <a:t>여러 클라우드를 이용하여 하나의 논리적인 클라우드 제공</a:t>
            </a:r>
            <a:endParaRPr lang="en-US" altLang="ko-KR" dirty="0"/>
          </a:p>
          <a:p>
            <a:pPr lvl="1"/>
            <a:r>
              <a:rPr lang="ko-KR" altLang="en-US" dirty="0"/>
              <a:t>사용자는 어떤 클라우드를 사용하는 것에 알 필요 없이 하나의 논리적인 공간을 이용</a:t>
            </a:r>
            <a:endParaRPr lang="en-US" altLang="ko-KR" dirty="0"/>
          </a:p>
          <a:p>
            <a:pPr lvl="1"/>
            <a:r>
              <a:rPr lang="ko-KR" altLang="en-US" dirty="0"/>
              <a:t>한국에선</a:t>
            </a:r>
            <a:r>
              <a:rPr lang="en-US" altLang="ko-KR" dirty="0"/>
              <a:t>, </a:t>
            </a:r>
            <a:r>
              <a:rPr lang="ko-KR" altLang="en-US" dirty="0"/>
              <a:t>여러 회사에서 무료로 </a:t>
            </a:r>
            <a:r>
              <a:rPr lang="en-US" altLang="ko-KR" dirty="0"/>
              <a:t>30~50GB </a:t>
            </a:r>
            <a:r>
              <a:rPr lang="ko-KR" altLang="en-US" dirty="0"/>
              <a:t>제공하는 것을 이용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err="1" smtClean="0"/>
              <a:t>타겟</a:t>
            </a:r>
            <a:r>
              <a:rPr lang="ko-KR" altLang="en-US" dirty="0" smtClean="0"/>
              <a:t> </a:t>
            </a:r>
            <a:r>
              <a:rPr lang="en-US" altLang="ko-KR" dirty="0" smtClean="0"/>
              <a:t>2</a:t>
            </a:r>
          </a:p>
          <a:p>
            <a:pPr lvl="1"/>
            <a:r>
              <a:rPr lang="ko-KR" altLang="en-US" dirty="0" smtClean="0"/>
              <a:t>기업</a:t>
            </a:r>
            <a:r>
              <a:rPr lang="en-US" altLang="ko-KR" dirty="0" smtClean="0"/>
              <a:t>, </a:t>
            </a:r>
            <a:r>
              <a:rPr lang="ko-KR" altLang="en-US" dirty="0" smtClean="0"/>
              <a:t>회사</a:t>
            </a:r>
            <a:r>
              <a:rPr lang="en-US" altLang="ko-KR" dirty="0" smtClean="0"/>
              <a:t>, </a:t>
            </a:r>
            <a:r>
              <a:rPr lang="ko-KR" altLang="en-US" dirty="0" smtClean="0"/>
              <a:t>군부대 같은 강한 보안을 필요로 하는 사용자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여러 클라우드를 이용하여 강한 보안을 보장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Lock-in </a:t>
            </a:r>
            <a:r>
              <a:rPr lang="ko-KR" altLang="en-US" dirty="0" smtClean="0"/>
              <a:t>문제 해결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RACS + </a:t>
            </a:r>
            <a:r>
              <a:rPr lang="en-US" altLang="ko-KR" dirty="0" err="1" smtClean="0"/>
              <a:t>DepSky</a:t>
            </a:r>
            <a:r>
              <a:rPr lang="en-US" altLang="ko-KR" dirty="0" smtClean="0"/>
              <a:t> + @ (maybe -@)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32994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Team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박승제와 아이들</a:t>
            </a:r>
            <a:endParaRPr lang="ko-KR" altLang="en-US" dirty="0"/>
          </a:p>
        </p:txBody>
      </p:sp>
      <p:pic>
        <p:nvPicPr>
          <p:cNvPr id="3074" name="Picture 2" descr="C:\Users\park\Dropbox\내사진\포맷변-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7613" y="2568004"/>
            <a:ext cx="1628775" cy="2247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park\Dropbox\내사진\TransferImageStream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6319" y="2534474"/>
            <a:ext cx="1736217" cy="2314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park\Dropbox\내사진\[여권사진] 20110615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178" y="2549335"/>
            <a:ext cx="1772370" cy="2285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718203" y="2123564"/>
            <a:ext cx="403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mtClean="0"/>
              <a:t>오른</a:t>
            </a:r>
            <a:r>
              <a:rPr lang="ko-KR" altLang="en-US"/>
              <a:t>손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-429861" y="2123564"/>
            <a:ext cx="403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왼손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555776" y="2123564"/>
            <a:ext cx="403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mtClean="0"/>
              <a:t>리더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0064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307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Architecture</a:t>
            </a:r>
            <a:endParaRPr lang="ko-KR" altLang="en-US" dirty="0"/>
          </a:p>
        </p:txBody>
      </p:sp>
      <p:grpSp>
        <p:nvGrpSpPr>
          <p:cNvPr id="13" name="그룹 12"/>
          <p:cNvGrpSpPr/>
          <p:nvPr/>
        </p:nvGrpSpPr>
        <p:grpSpPr>
          <a:xfrm>
            <a:off x="1403648" y="1844824"/>
            <a:ext cx="1872208" cy="1188132"/>
            <a:chOff x="1259632" y="1628800"/>
            <a:chExt cx="1872208" cy="1188132"/>
          </a:xfrm>
        </p:grpSpPr>
        <p:sp>
          <p:nvSpPr>
            <p:cNvPr id="4" name="구름 3"/>
            <p:cNvSpPr/>
            <p:nvPr/>
          </p:nvSpPr>
          <p:spPr>
            <a:xfrm>
              <a:off x="1259632" y="1628800"/>
              <a:ext cx="1872208" cy="1188132"/>
            </a:xfrm>
            <a:prstGeom prst="cloud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원통 4"/>
            <p:cNvSpPr/>
            <p:nvPr/>
          </p:nvSpPr>
          <p:spPr>
            <a:xfrm>
              <a:off x="1871700" y="1862826"/>
              <a:ext cx="648072" cy="720080"/>
            </a:xfrm>
            <a:prstGeom prst="ca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모서리가 둥근 직사각형 5"/>
          <p:cNvSpPr/>
          <p:nvPr/>
        </p:nvSpPr>
        <p:spPr>
          <a:xfrm>
            <a:off x="3779912" y="3933056"/>
            <a:ext cx="1656184" cy="79208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Proxy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4042407" y="5543715"/>
            <a:ext cx="1131195" cy="59510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Client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3707904" y="1844824"/>
            <a:ext cx="1872208" cy="1188132"/>
            <a:chOff x="3635896" y="1628800"/>
            <a:chExt cx="1872208" cy="1188132"/>
          </a:xfrm>
        </p:grpSpPr>
        <p:sp>
          <p:nvSpPr>
            <p:cNvPr id="9" name="구름 8"/>
            <p:cNvSpPr/>
            <p:nvPr/>
          </p:nvSpPr>
          <p:spPr>
            <a:xfrm>
              <a:off x="3635896" y="1628800"/>
              <a:ext cx="1872208" cy="1188132"/>
            </a:xfrm>
            <a:prstGeom prst="cloud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원통 9"/>
            <p:cNvSpPr/>
            <p:nvPr/>
          </p:nvSpPr>
          <p:spPr>
            <a:xfrm>
              <a:off x="4247964" y="1862826"/>
              <a:ext cx="648072" cy="720080"/>
            </a:xfrm>
            <a:prstGeom prst="ca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6012160" y="1844824"/>
            <a:ext cx="1872208" cy="1188132"/>
            <a:chOff x="5868144" y="1628800"/>
            <a:chExt cx="1872208" cy="1188132"/>
          </a:xfrm>
        </p:grpSpPr>
        <p:sp>
          <p:nvSpPr>
            <p:cNvPr id="11" name="구름 10"/>
            <p:cNvSpPr/>
            <p:nvPr/>
          </p:nvSpPr>
          <p:spPr>
            <a:xfrm>
              <a:off x="5868144" y="1628800"/>
              <a:ext cx="1872208" cy="1188132"/>
            </a:xfrm>
            <a:prstGeom prst="cloud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원통 11"/>
            <p:cNvSpPr/>
            <p:nvPr/>
          </p:nvSpPr>
          <p:spPr>
            <a:xfrm>
              <a:off x="6480212" y="1862826"/>
              <a:ext cx="648072" cy="720080"/>
            </a:xfrm>
            <a:prstGeom prst="ca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7" name="직선 화살표 연결선 16"/>
          <p:cNvCxnSpPr/>
          <p:nvPr/>
        </p:nvCxnSpPr>
        <p:spPr>
          <a:xfrm>
            <a:off x="4608004" y="4869160"/>
            <a:ext cx="0" cy="504056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flipH="1" flipV="1">
            <a:off x="2843808" y="3140968"/>
            <a:ext cx="936104" cy="648072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flipV="1">
            <a:off x="5436096" y="3140968"/>
            <a:ext cx="720080" cy="648072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 flipV="1">
            <a:off x="4608004" y="3140968"/>
            <a:ext cx="0" cy="648072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75556" y="1340768"/>
            <a:ext cx="4212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Cloud of Clouds</a:t>
            </a:r>
            <a:endParaRPr lang="ko-KR" altLang="en-US" dirty="0"/>
          </a:p>
        </p:txBody>
      </p:sp>
      <p:pic>
        <p:nvPicPr>
          <p:cNvPr id="4102" name="Picture 6" descr="http://upload.wikimedia.org/wikipedia/commons/thumb/f/f6/KT_Logo.svg/270px-KT_Logo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7757" y="2297113"/>
            <a:ext cx="382275" cy="339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Naver 2009 logo.sv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7987" y="2319076"/>
            <a:ext cx="1466350" cy="430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Daum log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7724" y="2348880"/>
            <a:ext cx="918075" cy="370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7412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710226" y="2967335"/>
            <a:ext cx="172354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Q&amp;A</a:t>
            </a:r>
            <a:endParaRPr lang="en-US" altLang="ko-KR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43808" y="3736776"/>
            <a:ext cx="3456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Thank you for your attention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934277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Clouds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Current trends show an increasing number of companies migrating their data to cloud </a:t>
            </a:r>
          </a:p>
          <a:p>
            <a:r>
              <a:rPr lang="en-US" altLang="ko-KR" dirty="0" smtClean="0"/>
              <a:t>Recently, the </a:t>
            </a:r>
            <a:r>
              <a:rPr lang="en-US" altLang="ko-KR" i="1" dirty="0" smtClean="0"/>
              <a:t>United State Library of Congress </a:t>
            </a:r>
            <a:r>
              <a:rPr lang="en-US" altLang="ko-KR" dirty="0" smtClean="0"/>
              <a:t>moved its digitized content to the cloud</a:t>
            </a:r>
            <a:endParaRPr lang="ko-KR" altLang="en-US" dirty="0"/>
          </a:p>
        </p:txBody>
      </p:sp>
      <p:pic>
        <p:nvPicPr>
          <p:cNvPr id="1026" name="Picture 2" descr="http://www.crmswitch.com/wpb/wp-content/uploads/2011/06/crm-data-migration-steps-clou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5216" y="2852936"/>
            <a:ext cx="4191000" cy="314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7365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Lock-in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However, to depend solely on a cloud has its risks</a:t>
            </a:r>
          </a:p>
          <a:p>
            <a:r>
              <a:rPr lang="en-US" altLang="ko-KR" dirty="0" smtClean="0"/>
              <a:t>Vendor Lock-in</a:t>
            </a:r>
          </a:p>
          <a:p>
            <a:pPr lvl="1"/>
            <a:r>
              <a:rPr lang="en-US" altLang="ko-KR" dirty="0" smtClean="0"/>
              <a:t>can be prohibitively expensive for clients to switch from one to another</a:t>
            </a:r>
          </a:p>
          <a:p>
            <a:pPr lvl="1"/>
            <a:r>
              <a:rPr lang="en-US" altLang="ko-KR" dirty="0" smtClean="0"/>
              <a:t>“data inertia”</a:t>
            </a:r>
            <a:endParaRPr lang="ko-KR" altLang="en-US" dirty="0"/>
          </a:p>
        </p:txBody>
      </p:sp>
      <p:pic>
        <p:nvPicPr>
          <p:cNvPr id="2052" name="Picture 4" descr="http://www.wolfframeworks.com/images/Cloud-locki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928713"/>
            <a:ext cx="4572000" cy="2876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://www.tekosaur.com/wp-content/uploads/2011/10/amazon-lock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3212976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3632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Data loss or Outages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In addition, provider may go out of business or suffers a catastrophe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Microsoft Sidekick: March 13, 2009</a:t>
            </a:r>
          </a:p>
          <a:p>
            <a:pPr lvl="1"/>
            <a:r>
              <a:rPr lang="en-US" altLang="ko-KR" dirty="0" smtClean="0"/>
              <a:t>outage: 6 days</a:t>
            </a:r>
          </a:p>
          <a:p>
            <a:pPr lvl="1"/>
            <a:endParaRPr lang="en-US" altLang="ko-KR" dirty="0"/>
          </a:p>
          <a:p>
            <a:r>
              <a:rPr lang="en-US" altLang="ko-KR" dirty="0" smtClean="0"/>
              <a:t>Google </a:t>
            </a:r>
            <a:r>
              <a:rPr lang="en-US" altLang="ko-KR" dirty="0" err="1" smtClean="0"/>
              <a:t>GMail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Ortober</a:t>
            </a:r>
            <a:r>
              <a:rPr lang="en-US" altLang="ko-KR" dirty="0" smtClean="0"/>
              <a:t> 16, 2008</a:t>
            </a:r>
          </a:p>
          <a:p>
            <a:pPr lvl="1"/>
            <a:r>
              <a:rPr lang="en-US" altLang="ko-KR" dirty="0"/>
              <a:t>o</a:t>
            </a:r>
            <a:r>
              <a:rPr lang="en-US" altLang="ko-KR" dirty="0" smtClean="0"/>
              <a:t>utage: 30 hours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Google </a:t>
            </a:r>
            <a:r>
              <a:rPr lang="en-US" altLang="ko-KR" dirty="0" err="1" smtClean="0"/>
              <a:t>GMail</a:t>
            </a:r>
            <a:r>
              <a:rPr lang="en-US" altLang="ko-KR" dirty="0" smtClean="0"/>
              <a:t>, Google Apps: August 15, 2008</a:t>
            </a:r>
          </a:p>
          <a:p>
            <a:pPr lvl="1"/>
            <a:r>
              <a:rPr lang="en-US" altLang="ko-KR" dirty="0"/>
              <a:t>o</a:t>
            </a:r>
            <a:r>
              <a:rPr lang="en-US" altLang="ko-KR" dirty="0" smtClean="0"/>
              <a:t>utage: 24 hours</a:t>
            </a:r>
          </a:p>
          <a:p>
            <a:pPr lvl="1"/>
            <a:endParaRPr lang="en-US" altLang="ko-KR" dirty="0"/>
          </a:p>
          <a:p>
            <a:r>
              <a:rPr lang="en-US" altLang="ko-KR" dirty="0" smtClean="0"/>
              <a:t>Microsoft Azure: March 13, 2009</a:t>
            </a:r>
          </a:p>
          <a:p>
            <a:pPr lvl="1"/>
            <a:r>
              <a:rPr lang="en-US" altLang="ko-KR" dirty="0" smtClean="0"/>
              <a:t>outage: 22 hours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44333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RACS: Redundant Array of Cloud Storage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RACS operates on the same principle as RAID-5</a:t>
            </a:r>
          </a:p>
          <a:p>
            <a:r>
              <a:rPr lang="en-US" altLang="ko-KR" dirty="0" smtClean="0"/>
              <a:t>It stripes data across cloud storage repositories</a:t>
            </a:r>
          </a:p>
          <a:p>
            <a:endParaRPr lang="en-US" altLang="ko-KR" dirty="0" smtClean="0"/>
          </a:p>
        </p:txBody>
      </p:sp>
      <p:pic>
        <p:nvPicPr>
          <p:cNvPr id="3074" name="Picture 2" descr="C:\Users\park\Desktop\SuddenAttack_00002_0000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564904"/>
            <a:ext cx="5743575" cy="339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0969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RAID 0: Performance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Stripping</a:t>
            </a:r>
          </a:p>
          <a:p>
            <a:endParaRPr lang="en-US" altLang="ko-KR" dirty="0"/>
          </a:p>
          <a:p>
            <a:r>
              <a:rPr lang="en-US" altLang="ko-KR" dirty="0" smtClean="0"/>
              <a:t>Advantages</a:t>
            </a:r>
          </a:p>
          <a:p>
            <a:pPr lvl="1"/>
            <a:r>
              <a:rPr lang="en-US" altLang="ko-KR" dirty="0" smtClean="0"/>
              <a:t>Performance</a:t>
            </a:r>
          </a:p>
          <a:p>
            <a:pPr lvl="1"/>
            <a:r>
              <a:rPr lang="en-US" altLang="ko-KR" dirty="0" smtClean="0"/>
              <a:t>All storage capacity can be used</a:t>
            </a:r>
          </a:p>
          <a:p>
            <a:r>
              <a:rPr lang="en-US" altLang="ko-KR" dirty="0" smtClean="0"/>
              <a:t>Disadvantages</a:t>
            </a:r>
          </a:p>
          <a:p>
            <a:pPr lvl="1"/>
            <a:r>
              <a:rPr lang="en-US" altLang="ko-KR" dirty="0" smtClean="0"/>
              <a:t>Not fault tolerant</a:t>
            </a:r>
            <a:endParaRPr lang="ko-KR" altLang="en-US" dirty="0"/>
          </a:p>
        </p:txBody>
      </p:sp>
      <p:grpSp>
        <p:nvGrpSpPr>
          <p:cNvPr id="4" name="Group 8"/>
          <p:cNvGrpSpPr>
            <a:grpSpLocks/>
          </p:cNvGrpSpPr>
          <p:nvPr/>
        </p:nvGrpSpPr>
        <p:grpSpPr bwMode="auto">
          <a:xfrm>
            <a:off x="5867400" y="4473253"/>
            <a:ext cx="1219200" cy="1676400"/>
            <a:chOff x="6477000" y="1600200"/>
            <a:chExt cx="1219200" cy="1676400"/>
          </a:xfrm>
        </p:grpSpPr>
        <p:sp>
          <p:nvSpPr>
            <p:cNvPr id="5" name="Can 7"/>
            <p:cNvSpPr>
              <a:spLocks noChangeArrowheads="1"/>
            </p:cNvSpPr>
            <p:nvPr/>
          </p:nvSpPr>
          <p:spPr bwMode="auto">
            <a:xfrm>
              <a:off x="6477000" y="1600200"/>
              <a:ext cx="1219200" cy="1676400"/>
            </a:xfrm>
            <a:prstGeom prst="can">
              <a:avLst>
                <a:gd name="adj" fmla="val 10433"/>
              </a:avLst>
            </a:prstGeom>
            <a:solidFill>
              <a:srgbClr val="26262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b"/>
            <a:lstStyle/>
            <a:p>
              <a:pPr algn="ctr"/>
              <a:r>
                <a:rPr lang="en-US" altLang="ko-KR" sz="1400">
                  <a:solidFill>
                    <a:srgbClr val="FFFFFF"/>
                  </a:solidFill>
                  <a:latin typeface="Comic Sans MS" charset="0"/>
                </a:rPr>
                <a:t>Disk 0</a:t>
              </a:r>
            </a:p>
          </p:txBody>
        </p:sp>
        <p:sp>
          <p:nvSpPr>
            <p:cNvPr id="6" name="Can 4"/>
            <p:cNvSpPr>
              <a:spLocks noChangeArrowheads="1"/>
            </p:cNvSpPr>
            <p:nvPr/>
          </p:nvSpPr>
          <p:spPr bwMode="auto">
            <a:xfrm>
              <a:off x="6553200" y="2514600"/>
              <a:ext cx="1066800" cy="381000"/>
            </a:xfrm>
            <a:prstGeom prst="can">
              <a:avLst>
                <a:gd name="adj" fmla="val 25000"/>
              </a:avLst>
            </a:prstGeom>
            <a:solidFill>
              <a:srgbClr val="3366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/>
              <a:r>
                <a:rPr lang="en-US" altLang="ko-KR" sz="1400">
                  <a:solidFill>
                    <a:srgbClr val="FFFFFF"/>
                  </a:solidFill>
                  <a:latin typeface="Comic Sans MS" charset="0"/>
                </a:rPr>
                <a:t>Block 4</a:t>
              </a:r>
            </a:p>
          </p:txBody>
        </p:sp>
        <p:sp>
          <p:nvSpPr>
            <p:cNvPr id="7" name="Can 5"/>
            <p:cNvSpPr>
              <a:spLocks noChangeArrowheads="1"/>
            </p:cNvSpPr>
            <p:nvPr/>
          </p:nvSpPr>
          <p:spPr bwMode="auto">
            <a:xfrm>
              <a:off x="6553200" y="2133600"/>
              <a:ext cx="1066800" cy="381000"/>
            </a:xfrm>
            <a:prstGeom prst="can">
              <a:avLst>
                <a:gd name="adj" fmla="val 25000"/>
              </a:avLst>
            </a:prstGeom>
            <a:solidFill>
              <a:srgbClr val="3366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/>
              <a:r>
                <a:rPr lang="en-US" altLang="ko-KR" sz="1400">
                  <a:solidFill>
                    <a:srgbClr val="FFFFFF"/>
                  </a:solidFill>
                  <a:latin typeface="Comic Sans MS" charset="0"/>
                </a:rPr>
                <a:t>Block 2</a:t>
              </a:r>
            </a:p>
          </p:txBody>
        </p:sp>
        <p:sp>
          <p:nvSpPr>
            <p:cNvPr id="8" name="Can 6"/>
            <p:cNvSpPr>
              <a:spLocks noChangeArrowheads="1"/>
            </p:cNvSpPr>
            <p:nvPr/>
          </p:nvSpPr>
          <p:spPr bwMode="auto">
            <a:xfrm>
              <a:off x="6553200" y="1752600"/>
              <a:ext cx="1066800" cy="381000"/>
            </a:xfrm>
            <a:prstGeom prst="can">
              <a:avLst>
                <a:gd name="adj" fmla="val 25000"/>
              </a:avLst>
            </a:prstGeom>
            <a:solidFill>
              <a:srgbClr val="3366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/>
              <a:r>
                <a:rPr lang="en-US" altLang="ko-KR" sz="1400">
                  <a:solidFill>
                    <a:srgbClr val="FFFFFF"/>
                  </a:solidFill>
                  <a:latin typeface="Comic Sans MS" charset="0"/>
                </a:rPr>
                <a:t>Block 0</a:t>
              </a:r>
            </a:p>
          </p:txBody>
        </p:sp>
      </p:grpSp>
      <p:grpSp>
        <p:nvGrpSpPr>
          <p:cNvPr id="9" name="Group 9"/>
          <p:cNvGrpSpPr>
            <a:grpSpLocks/>
          </p:cNvGrpSpPr>
          <p:nvPr/>
        </p:nvGrpSpPr>
        <p:grpSpPr bwMode="auto">
          <a:xfrm>
            <a:off x="7239000" y="4473253"/>
            <a:ext cx="1219200" cy="1676400"/>
            <a:chOff x="6477000" y="1600200"/>
            <a:chExt cx="1219200" cy="1676400"/>
          </a:xfrm>
        </p:grpSpPr>
        <p:sp>
          <p:nvSpPr>
            <p:cNvPr id="10" name="Can 10"/>
            <p:cNvSpPr>
              <a:spLocks noChangeArrowheads="1"/>
            </p:cNvSpPr>
            <p:nvPr/>
          </p:nvSpPr>
          <p:spPr bwMode="auto">
            <a:xfrm>
              <a:off x="6477000" y="1600200"/>
              <a:ext cx="1219200" cy="1676400"/>
            </a:xfrm>
            <a:prstGeom prst="can">
              <a:avLst>
                <a:gd name="adj" fmla="val 10433"/>
              </a:avLst>
            </a:prstGeom>
            <a:solidFill>
              <a:srgbClr val="26262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b"/>
            <a:lstStyle/>
            <a:p>
              <a:pPr algn="ctr"/>
              <a:r>
                <a:rPr lang="en-US" altLang="ko-KR" sz="1400">
                  <a:solidFill>
                    <a:srgbClr val="FFFFFF"/>
                  </a:solidFill>
                  <a:latin typeface="Comic Sans MS" charset="0"/>
                </a:rPr>
                <a:t>Disk 1</a:t>
              </a:r>
            </a:p>
          </p:txBody>
        </p:sp>
        <p:sp>
          <p:nvSpPr>
            <p:cNvPr id="11" name="Can 11"/>
            <p:cNvSpPr>
              <a:spLocks noChangeArrowheads="1"/>
            </p:cNvSpPr>
            <p:nvPr/>
          </p:nvSpPr>
          <p:spPr bwMode="auto">
            <a:xfrm>
              <a:off x="6553200" y="2514600"/>
              <a:ext cx="1066800" cy="381000"/>
            </a:xfrm>
            <a:prstGeom prst="can">
              <a:avLst>
                <a:gd name="adj" fmla="val 25000"/>
              </a:avLst>
            </a:prstGeom>
            <a:solidFill>
              <a:srgbClr val="3366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/>
              <a:r>
                <a:rPr lang="en-US" altLang="ko-KR" sz="1400">
                  <a:solidFill>
                    <a:srgbClr val="FFFFFF"/>
                  </a:solidFill>
                  <a:latin typeface="Comic Sans MS" charset="0"/>
                </a:rPr>
                <a:t>Block 5</a:t>
              </a:r>
            </a:p>
          </p:txBody>
        </p:sp>
        <p:sp>
          <p:nvSpPr>
            <p:cNvPr id="12" name="Can 12"/>
            <p:cNvSpPr>
              <a:spLocks noChangeArrowheads="1"/>
            </p:cNvSpPr>
            <p:nvPr/>
          </p:nvSpPr>
          <p:spPr bwMode="auto">
            <a:xfrm>
              <a:off x="6553200" y="2133600"/>
              <a:ext cx="1066800" cy="381000"/>
            </a:xfrm>
            <a:prstGeom prst="can">
              <a:avLst>
                <a:gd name="adj" fmla="val 25000"/>
              </a:avLst>
            </a:prstGeom>
            <a:solidFill>
              <a:srgbClr val="3366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/>
              <a:r>
                <a:rPr lang="en-US" altLang="ko-KR" sz="1400">
                  <a:solidFill>
                    <a:srgbClr val="FFFFFF"/>
                  </a:solidFill>
                  <a:latin typeface="Comic Sans MS" charset="0"/>
                </a:rPr>
                <a:t>Block 3</a:t>
              </a:r>
            </a:p>
          </p:txBody>
        </p:sp>
        <p:sp>
          <p:nvSpPr>
            <p:cNvPr id="13" name="Can 13"/>
            <p:cNvSpPr>
              <a:spLocks noChangeArrowheads="1"/>
            </p:cNvSpPr>
            <p:nvPr/>
          </p:nvSpPr>
          <p:spPr bwMode="auto">
            <a:xfrm>
              <a:off x="6553200" y="1752600"/>
              <a:ext cx="1066800" cy="381000"/>
            </a:xfrm>
            <a:prstGeom prst="can">
              <a:avLst>
                <a:gd name="adj" fmla="val 25000"/>
              </a:avLst>
            </a:prstGeom>
            <a:solidFill>
              <a:srgbClr val="3366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/>
              <a:r>
                <a:rPr lang="en-US" altLang="ko-KR" sz="1400">
                  <a:solidFill>
                    <a:srgbClr val="FFFFFF"/>
                  </a:solidFill>
                  <a:latin typeface="Comic Sans MS" charset="0"/>
                </a:rPr>
                <a:t>Block 1</a:t>
              </a:r>
            </a:p>
          </p:txBody>
        </p:sp>
      </p:grpSp>
      <p:cxnSp>
        <p:nvCxnSpPr>
          <p:cNvPr id="14" name="Elbow Connector 15"/>
          <p:cNvCxnSpPr>
            <a:cxnSpLocks noChangeShapeType="1"/>
            <a:stCxn id="5" idx="1"/>
            <a:endCxn id="10" idx="1"/>
          </p:cNvCxnSpPr>
          <p:nvPr/>
        </p:nvCxnSpPr>
        <p:spPr bwMode="auto">
          <a:xfrm rot="5400000" flipH="1" flipV="1">
            <a:off x="7162800" y="3787454"/>
            <a:ext cx="3175" cy="1371600"/>
          </a:xfrm>
          <a:prstGeom prst="bentConnector3">
            <a:avLst>
              <a:gd name="adj1" fmla="val 22224620"/>
            </a:avLst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" name="Straight Connector 19"/>
          <p:cNvCxnSpPr>
            <a:cxnSpLocks noChangeShapeType="1"/>
          </p:cNvCxnSpPr>
          <p:nvPr/>
        </p:nvCxnSpPr>
        <p:spPr bwMode="auto">
          <a:xfrm rot="5400000" flipH="1" flipV="1">
            <a:off x="7010401" y="3939853"/>
            <a:ext cx="304800" cy="3175"/>
          </a:xfrm>
          <a:prstGeom prst="line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028973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RAID 1: HA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Mirroring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Advantages</a:t>
            </a:r>
          </a:p>
          <a:p>
            <a:pPr lvl="1"/>
            <a:r>
              <a:rPr lang="en-US" altLang="ko-KR" dirty="0" smtClean="0"/>
              <a:t>Double read speed</a:t>
            </a:r>
          </a:p>
          <a:p>
            <a:pPr lvl="1"/>
            <a:r>
              <a:rPr lang="en-US" altLang="ko-KR" dirty="0" smtClean="0"/>
              <a:t>No rebuild necessary if a disk fails: just copy</a:t>
            </a:r>
          </a:p>
          <a:p>
            <a:r>
              <a:rPr lang="en-US" altLang="ko-KR" dirty="0" smtClean="0"/>
              <a:t>Disadvantage</a:t>
            </a:r>
          </a:p>
          <a:p>
            <a:pPr lvl="1"/>
            <a:r>
              <a:rPr lang="en-US" altLang="ko-KR" dirty="0" smtClean="0"/>
              <a:t>Only half the space</a:t>
            </a:r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5867400" y="4648200"/>
            <a:ext cx="1219200" cy="1676400"/>
            <a:chOff x="6477000" y="1600200"/>
            <a:chExt cx="1219200" cy="1676400"/>
          </a:xfrm>
        </p:grpSpPr>
        <p:sp>
          <p:nvSpPr>
            <p:cNvPr id="5" name="Can 5"/>
            <p:cNvSpPr>
              <a:spLocks noChangeArrowheads="1"/>
            </p:cNvSpPr>
            <p:nvPr/>
          </p:nvSpPr>
          <p:spPr bwMode="auto">
            <a:xfrm>
              <a:off x="6477000" y="1600200"/>
              <a:ext cx="1219200" cy="1676400"/>
            </a:xfrm>
            <a:prstGeom prst="can">
              <a:avLst>
                <a:gd name="adj" fmla="val 10433"/>
              </a:avLst>
            </a:prstGeom>
            <a:solidFill>
              <a:srgbClr val="26262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b"/>
            <a:lstStyle/>
            <a:p>
              <a:pPr algn="ctr"/>
              <a:r>
                <a:rPr lang="en-US" altLang="ko-KR" sz="1400">
                  <a:solidFill>
                    <a:srgbClr val="FFFFFF"/>
                  </a:solidFill>
                  <a:latin typeface="Comic Sans MS" charset="0"/>
                </a:rPr>
                <a:t>Disk 0</a:t>
              </a:r>
            </a:p>
          </p:txBody>
        </p:sp>
        <p:sp>
          <p:nvSpPr>
            <p:cNvPr id="6" name="Can 6"/>
            <p:cNvSpPr>
              <a:spLocks noChangeArrowheads="1"/>
            </p:cNvSpPr>
            <p:nvPr/>
          </p:nvSpPr>
          <p:spPr bwMode="auto">
            <a:xfrm>
              <a:off x="6553200" y="2514600"/>
              <a:ext cx="1066800" cy="381000"/>
            </a:xfrm>
            <a:prstGeom prst="can">
              <a:avLst>
                <a:gd name="adj" fmla="val 25000"/>
              </a:avLst>
            </a:prstGeom>
            <a:solidFill>
              <a:srgbClr val="3366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/>
              <a:r>
                <a:rPr lang="en-US" altLang="ko-KR" sz="1400">
                  <a:solidFill>
                    <a:srgbClr val="FFFFFF"/>
                  </a:solidFill>
                  <a:latin typeface="Comic Sans MS" charset="0"/>
                </a:rPr>
                <a:t>Block 2</a:t>
              </a:r>
            </a:p>
          </p:txBody>
        </p:sp>
        <p:sp>
          <p:nvSpPr>
            <p:cNvPr id="7" name="Can 7"/>
            <p:cNvSpPr>
              <a:spLocks noChangeArrowheads="1"/>
            </p:cNvSpPr>
            <p:nvPr/>
          </p:nvSpPr>
          <p:spPr bwMode="auto">
            <a:xfrm>
              <a:off x="6553200" y="2133600"/>
              <a:ext cx="1066800" cy="381000"/>
            </a:xfrm>
            <a:prstGeom prst="can">
              <a:avLst>
                <a:gd name="adj" fmla="val 25000"/>
              </a:avLst>
            </a:prstGeom>
            <a:solidFill>
              <a:srgbClr val="3366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/>
              <a:r>
                <a:rPr lang="en-US" altLang="ko-KR" sz="1400">
                  <a:solidFill>
                    <a:srgbClr val="FFFFFF"/>
                  </a:solidFill>
                  <a:latin typeface="Comic Sans MS" charset="0"/>
                </a:rPr>
                <a:t>Block 1</a:t>
              </a:r>
            </a:p>
          </p:txBody>
        </p:sp>
        <p:sp>
          <p:nvSpPr>
            <p:cNvPr id="8" name="Can 8"/>
            <p:cNvSpPr>
              <a:spLocks noChangeArrowheads="1"/>
            </p:cNvSpPr>
            <p:nvPr/>
          </p:nvSpPr>
          <p:spPr bwMode="auto">
            <a:xfrm>
              <a:off x="6553200" y="1752600"/>
              <a:ext cx="1066800" cy="381000"/>
            </a:xfrm>
            <a:prstGeom prst="can">
              <a:avLst>
                <a:gd name="adj" fmla="val 25000"/>
              </a:avLst>
            </a:prstGeom>
            <a:solidFill>
              <a:srgbClr val="3366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/>
              <a:r>
                <a:rPr lang="en-US" altLang="ko-KR" sz="1400">
                  <a:solidFill>
                    <a:srgbClr val="FFFFFF"/>
                  </a:solidFill>
                  <a:latin typeface="Comic Sans MS" charset="0"/>
                </a:rPr>
                <a:t>Block 0</a:t>
              </a:r>
            </a:p>
          </p:txBody>
        </p:sp>
      </p:grpSp>
      <p:cxnSp>
        <p:nvCxnSpPr>
          <p:cNvPr id="9" name="Elbow Connector 14"/>
          <p:cNvCxnSpPr>
            <a:cxnSpLocks noChangeShapeType="1"/>
            <a:stCxn id="5" idx="1"/>
          </p:cNvCxnSpPr>
          <p:nvPr/>
        </p:nvCxnSpPr>
        <p:spPr bwMode="auto">
          <a:xfrm rot="5400000" flipH="1" flipV="1">
            <a:off x="7162800" y="3962401"/>
            <a:ext cx="3175" cy="1371600"/>
          </a:xfrm>
          <a:prstGeom prst="bentConnector3">
            <a:avLst>
              <a:gd name="adj1" fmla="val 22224620"/>
            </a:avLst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" name="Straight Connector 15"/>
          <p:cNvCxnSpPr>
            <a:cxnSpLocks noChangeShapeType="1"/>
          </p:cNvCxnSpPr>
          <p:nvPr/>
        </p:nvCxnSpPr>
        <p:spPr bwMode="auto">
          <a:xfrm rot="5400000" flipH="1" flipV="1">
            <a:off x="7010401" y="4114800"/>
            <a:ext cx="304800" cy="3175"/>
          </a:xfrm>
          <a:prstGeom prst="line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1" name="Group 9"/>
          <p:cNvGrpSpPr>
            <a:grpSpLocks/>
          </p:cNvGrpSpPr>
          <p:nvPr/>
        </p:nvGrpSpPr>
        <p:grpSpPr bwMode="auto">
          <a:xfrm>
            <a:off x="7239000" y="4648200"/>
            <a:ext cx="1219200" cy="1676400"/>
            <a:chOff x="6477000" y="1600200"/>
            <a:chExt cx="1219200" cy="1676400"/>
          </a:xfrm>
        </p:grpSpPr>
        <p:sp>
          <p:nvSpPr>
            <p:cNvPr id="12" name="Can 10"/>
            <p:cNvSpPr>
              <a:spLocks noChangeArrowheads="1"/>
            </p:cNvSpPr>
            <p:nvPr/>
          </p:nvSpPr>
          <p:spPr bwMode="auto">
            <a:xfrm>
              <a:off x="6477000" y="1600200"/>
              <a:ext cx="1219200" cy="1676400"/>
            </a:xfrm>
            <a:prstGeom prst="can">
              <a:avLst>
                <a:gd name="adj" fmla="val 10433"/>
              </a:avLst>
            </a:prstGeom>
            <a:solidFill>
              <a:srgbClr val="26262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b"/>
            <a:lstStyle/>
            <a:p>
              <a:pPr algn="ctr"/>
              <a:r>
                <a:rPr lang="en-US" altLang="ko-KR" sz="1400">
                  <a:solidFill>
                    <a:srgbClr val="FFFFFF"/>
                  </a:solidFill>
                  <a:latin typeface="Comic Sans MS" charset="0"/>
                </a:rPr>
                <a:t>Disk 1</a:t>
              </a:r>
            </a:p>
          </p:txBody>
        </p:sp>
        <p:sp>
          <p:nvSpPr>
            <p:cNvPr id="13" name="Can 11"/>
            <p:cNvSpPr>
              <a:spLocks noChangeArrowheads="1"/>
            </p:cNvSpPr>
            <p:nvPr/>
          </p:nvSpPr>
          <p:spPr bwMode="auto">
            <a:xfrm>
              <a:off x="6553200" y="2514600"/>
              <a:ext cx="1066800" cy="381000"/>
            </a:xfrm>
            <a:prstGeom prst="can">
              <a:avLst>
                <a:gd name="adj" fmla="val 25000"/>
              </a:avLst>
            </a:prstGeom>
            <a:solidFill>
              <a:srgbClr val="3366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/>
              <a:r>
                <a:rPr lang="en-US" altLang="ko-KR" sz="1400" dirty="0">
                  <a:solidFill>
                    <a:srgbClr val="FFFFFF"/>
                  </a:solidFill>
                  <a:latin typeface="Comic Sans MS" charset="0"/>
                </a:rPr>
                <a:t>Block 2</a:t>
              </a:r>
            </a:p>
          </p:txBody>
        </p:sp>
        <p:sp>
          <p:nvSpPr>
            <p:cNvPr id="14" name="Can 12"/>
            <p:cNvSpPr>
              <a:spLocks noChangeArrowheads="1"/>
            </p:cNvSpPr>
            <p:nvPr/>
          </p:nvSpPr>
          <p:spPr bwMode="auto">
            <a:xfrm>
              <a:off x="6553200" y="2133600"/>
              <a:ext cx="1066800" cy="381000"/>
            </a:xfrm>
            <a:prstGeom prst="can">
              <a:avLst>
                <a:gd name="adj" fmla="val 25000"/>
              </a:avLst>
            </a:prstGeom>
            <a:solidFill>
              <a:srgbClr val="3366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/>
              <a:r>
                <a:rPr lang="en-US" altLang="ko-KR" sz="1400">
                  <a:solidFill>
                    <a:srgbClr val="FFFFFF"/>
                  </a:solidFill>
                  <a:latin typeface="Comic Sans MS" charset="0"/>
                </a:rPr>
                <a:t>Block 1</a:t>
              </a:r>
            </a:p>
          </p:txBody>
        </p:sp>
        <p:sp>
          <p:nvSpPr>
            <p:cNvPr id="15" name="Can 13"/>
            <p:cNvSpPr>
              <a:spLocks noChangeArrowheads="1"/>
            </p:cNvSpPr>
            <p:nvPr/>
          </p:nvSpPr>
          <p:spPr bwMode="auto">
            <a:xfrm>
              <a:off x="6553200" y="1752600"/>
              <a:ext cx="1066800" cy="381000"/>
            </a:xfrm>
            <a:prstGeom prst="can">
              <a:avLst>
                <a:gd name="adj" fmla="val 25000"/>
              </a:avLst>
            </a:prstGeom>
            <a:solidFill>
              <a:srgbClr val="3366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/>
              <a:r>
                <a:rPr lang="en-US" altLang="ko-KR" sz="1400">
                  <a:solidFill>
                    <a:srgbClr val="FFFFFF"/>
                  </a:solidFill>
                  <a:latin typeface="Comic Sans MS" charset="0"/>
                </a:rPr>
                <a:t>Block 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31771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b_template_1_4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islab">
      <a:majorFont>
        <a:latin typeface="Arial"/>
        <a:ea typeface="HY헤드라인M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 View of Cloud Computing</Template>
  <TotalTime>1</TotalTime>
  <Words>1234</Words>
  <Application>Microsoft Office PowerPoint</Application>
  <PresentationFormat>화면 슬라이드 쇼(4:3)</PresentationFormat>
  <Paragraphs>290</Paragraphs>
  <Slides>34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35" baseType="lpstr">
      <vt:lpstr>lab_template_1_4</vt:lpstr>
      <vt:lpstr>RACS</vt:lpstr>
      <vt:lpstr>PowerPoint 프레젠테이션</vt:lpstr>
      <vt:lpstr>About this paper</vt:lpstr>
      <vt:lpstr>Clouds</vt:lpstr>
      <vt:lpstr>Lock-in</vt:lpstr>
      <vt:lpstr>Data loss or Outages</vt:lpstr>
      <vt:lpstr>RACS: Redundant Array of Cloud Storage</vt:lpstr>
      <vt:lpstr>RAID 0: Performance</vt:lpstr>
      <vt:lpstr>RAID 1: HA</vt:lpstr>
      <vt:lpstr>RAID 5: HA</vt:lpstr>
      <vt:lpstr>Error Correcting Codes</vt:lpstr>
      <vt:lpstr>Goal of RACS</vt:lpstr>
      <vt:lpstr>Design</vt:lpstr>
      <vt:lpstr>RACS as a proxy</vt:lpstr>
      <vt:lpstr>RACS as a proxy (cont.)</vt:lpstr>
      <vt:lpstr>Distributed RACS</vt:lpstr>
      <vt:lpstr>Performance Overhead</vt:lpstr>
      <vt:lpstr>Evaluation</vt:lpstr>
      <vt:lpstr>An Internet Archive in the Cloud</vt:lpstr>
      <vt:lpstr>Cost of Moving to the Cloud</vt:lpstr>
      <vt:lpstr>Cost of Moving to the Cloud</vt:lpstr>
      <vt:lpstr>Cost of Vendor Lock-in</vt:lpstr>
      <vt:lpstr>Tolerating Price Hikes</vt:lpstr>
      <vt:lpstr>PROTOTYPE EVALUATION </vt:lpstr>
      <vt:lpstr>Benchmarks</vt:lpstr>
      <vt:lpstr>Benchmarks</vt:lpstr>
      <vt:lpstr>Performance</vt:lpstr>
      <vt:lpstr>Conclusion</vt:lpstr>
      <vt:lpstr>2012 공개 sw 개발자 대회</vt:lpstr>
      <vt:lpstr>주제</vt:lpstr>
      <vt:lpstr>타겟</vt:lpstr>
      <vt:lpstr>Team</vt:lpstr>
      <vt:lpstr>Architecture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RACS</dc:title>
  <dc:creator>park</dc:creator>
  <cp:lastModifiedBy>park</cp:lastModifiedBy>
  <cp:revision>1</cp:revision>
  <dcterms:created xsi:type="dcterms:W3CDTF">2012-06-05T03:57:22Z</dcterms:created>
  <dcterms:modified xsi:type="dcterms:W3CDTF">2012-06-05T03:58:33Z</dcterms:modified>
</cp:coreProperties>
</file>