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07" r:id="rId2"/>
    <p:sldId id="422" r:id="rId3"/>
    <p:sldId id="424" r:id="rId4"/>
    <p:sldId id="419" r:id="rId5"/>
    <p:sldId id="426" r:id="rId6"/>
    <p:sldId id="428" r:id="rId7"/>
    <p:sldId id="457" r:id="rId8"/>
    <p:sldId id="412" r:id="rId9"/>
    <p:sldId id="432" r:id="rId10"/>
    <p:sldId id="425" r:id="rId11"/>
    <p:sldId id="414" r:id="rId12"/>
    <p:sldId id="439" r:id="rId13"/>
    <p:sldId id="421" r:id="rId14"/>
    <p:sldId id="416" r:id="rId15"/>
    <p:sldId id="443" r:id="rId16"/>
    <p:sldId id="446" r:id="rId17"/>
    <p:sldId id="436" r:id="rId18"/>
    <p:sldId id="266" r:id="rId19"/>
    <p:sldId id="448" r:id="rId20"/>
    <p:sldId id="447" r:id="rId21"/>
    <p:sldId id="442" r:id="rId22"/>
    <p:sldId id="456" r:id="rId23"/>
    <p:sldId id="450" r:id="rId24"/>
    <p:sldId id="453" r:id="rId25"/>
    <p:sldId id="454" r:id="rId26"/>
    <p:sldId id="455" r:id="rId27"/>
    <p:sldId id="452" r:id="rId28"/>
    <p:sldId id="44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, 배경, 현황" id="{23119B5D-1668-46B0-ACEF-9B6A9F9EB34D}">
          <p14:sldIdLst>
            <p14:sldId id="407"/>
            <p14:sldId id="422"/>
            <p14:sldId id="424"/>
            <p14:sldId id="419"/>
            <p14:sldId id="426"/>
          </p14:sldIdLst>
        </p14:section>
        <p14:section name="데이터 수집 및 정제" id="{D92E7F04-4F4A-4DE6-9E35-C7CB98D9CEB5}">
          <p14:sldIdLst>
            <p14:sldId id="428"/>
            <p14:sldId id="457"/>
          </p14:sldIdLst>
        </p14:section>
        <p14:section name="데이터 분석 계획 수립" id="{887DD525-C1D3-4397-A782-A0631A9A91F3}">
          <p14:sldIdLst>
            <p14:sldId id="412"/>
            <p14:sldId id="432"/>
            <p14:sldId id="425"/>
          </p14:sldIdLst>
        </p14:section>
        <p14:section name="RFM 분석" id="{716EB172-4D71-4DC5-9D72-32A3A99114FE}">
          <p14:sldIdLst>
            <p14:sldId id="414"/>
            <p14:sldId id="439"/>
            <p14:sldId id="421"/>
            <p14:sldId id="416"/>
            <p14:sldId id="443"/>
            <p14:sldId id="446"/>
            <p14:sldId id="436"/>
            <p14:sldId id="266"/>
            <p14:sldId id="448"/>
            <p14:sldId id="447"/>
            <p14:sldId id="442"/>
            <p14:sldId id="456"/>
            <p14:sldId id="450"/>
            <p14:sldId id="453"/>
            <p14:sldId id="454"/>
            <p14:sldId id="455"/>
            <p14:sldId id="452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9FF"/>
    <a:srgbClr val="ADAEAE"/>
    <a:srgbClr val="000405"/>
    <a:srgbClr val="BDD7EE"/>
    <a:srgbClr val="082C3D"/>
    <a:srgbClr val="FFC000"/>
    <a:srgbClr val="4C4C4C"/>
    <a:srgbClr val="606060"/>
    <a:srgbClr val="FFFFFF"/>
    <a:srgbClr val="AB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89660" autoAdjust="0"/>
  </p:normalViewPr>
  <p:slideViewPr>
    <p:cSldViewPr snapToGrid="0">
      <p:cViewPr varScale="1">
        <p:scale>
          <a:sx n="74" d="100"/>
          <a:sy n="74" d="100"/>
        </p:scale>
        <p:origin x="24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F1CCD3"/>
            </a:solidFill>
            <a:ln>
              <a:noFill/>
            </a:ln>
            <a:effectLst/>
          </c:spPr>
          <c:invertIfNegative val="0"/>
          <c:trendline>
            <c:name>매출액 추세선</c:name>
            <c:spPr>
              <a:ln w="57150" cap="rnd" cmpd="sng">
                <a:solidFill>
                  <a:srgbClr val="F69F8B"/>
                </a:solidFill>
                <a:prstDash val="solid"/>
                <a:tailEnd type="stealth" w="lg" len="lg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Sheet1!$A$2:$A$3</c:f>
              <c:strCache>
                <c:ptCount val="2"/>
                <c:pt idx="0">
                  <c:v>2021년</c:v>
                </c:pt>
                <c:pt idx="1">
                  <c:v>2023년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1500000000</c:v>
                </c:pt>
                <c:pt idx="1">
                  <c:v>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3-46FF-B165-3EBFE118A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771504"/>
        <c:axId val="800791184"/>
      </c:barChart>
      <c:catAx>
        <c:axId val="80077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pPr>
            <a:endParaRPr lang="ko-KR"/>
          </a:p>
        </c:txPr>
        <c:crossAx val="800791184"/>
        <c:crosses val="autoZero"/>
        <c:auto val="1"/>
        <c:lblAlgn val="ctr"/>
        <c:lblOffset val="100"/>
        <c:noMultiLvlLbl val="0"/>
      </c:catAx>
      <c:valAx>
        <c:axId val="80079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0771504"/>
        <c:crosses val="autoZero"/>
        <c:crossBetween val="between"/>
        <c:dispUnits>
          <c:builtInUnit val="hundred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프리젠테이션 4 Regular" pitchFamily="2" charset="-127"/>
              <a:ea typeface="프리젠테이션 4 Regular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80"/>
      <c:hPercent val="28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3D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친환경 소매시장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9525">
              <a:noFill/>
            </a:ln>
            <a:effectLst/>
          </c:spPr>
          <c:invertIfNegative val="0"/>
          <c:dLbls>
            <c:dLbl>
              <c:idx val="0"/>
              <c:numFmt formatCode="@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프리젠테이션 6 SemiBold" pitchFamily="2" charset="-127"/>
                      <a:ea typeface="프리젠테이션 6 SemiBold" pitchFamily="2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920-47CF-9BB9-9C8F878C35F0}"/>
                </c:ext>
              </c:extLst>
            </c:dLbl>
            <c:dLbl>
              <c:idx val="1"/>
              <c:numFmt formatCode="@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프리젠테이션 6 SemiBold" pitchFamily="2" charset="-127"/>
                      <a:ea typeface="프리젠테이션 6 SemiBold" pitchFamily="2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920-47CF-9BB9-9C8F878C35F0}"/>
                </c:ext>
              </c:extLst>
            </c:dLbl>
            <c:dLbl>
              <c:idx val="2"/>
              <c:numFmt formatCode="@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프리젠테이션 6 SemiBold" pitchFamily="2" charset="-127"/>
                      <a:ea typeface="프리젠테이션 6 SemiBold" pitchFamily="2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920-47CF-9BB9-9C8F878C35F0}"/>
                </c:ext>
              </c:extLst>
            </c:dLbl>
            <c:numFmt formatCode="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2001년</c:v>
                </c:pt>
                <c:pt idx="1">
                  <c:v>2010년</c:v>
                </c:pt>
                <c:pt idx="2">
                  <c:v>2020년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1500000000000</c:v>
                </c:pt>
                <c:pt idx="1">
                  <c:v>16000000000000</c:v>
                </c:pt>
                <c:pt idx="2">
                  <c:v>30000000000000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20-47CF-9BB9-9C8F878C3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overlap val="-27"/>
        <c:axId val="800795504"/>
        <c:axId val="800787344"/>
      </c:barChart>
      <c:catAx>
        <c:axId val="80079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0787344"/>
        <c:crosses val="autoZero"/>
        <c:auto val="1"/>
        <c:lblAlgn val="ctr"/>
        <c:lblOffset val="100"/>
        <c:noMultiLvlLbl val="0"/>
      </c:catAx>
      <c:valAx>
        <c:axId val="80078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0795504"/>
        <c:crosses val="autoZero"/>
        <c:crossBetween val="between"/>
        <c:dispUnits>
          <c:builtInUnit val="tr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B4D-4744-81D2-53C1102AB005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4D-4744-81D2-53C1102AB005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B4D-4744-81D2-53C1102AB005}"/>
              </c:ext>
            </c:extLst>
          </c:dPt>
          <c:dPt>
            <c:idx val="3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4D-4744-81D2-53C1102AB005}"/>
              </c:ext>
            </c:extLst>
          </c:dPt>
          <c:dPt>
            <c:idx val="4"/>
            <c:bubble3D val="0"/>
            <c:explosion val="18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4D-4744-81D2-53C1102AB005}"/>
              </c:ext>
            </c:extLst>
          </c:dPt>
          <c:cat>
            <c:strRef>
              <c:f>Sheet1!$A$2:$A$6</c:f>
              <c:strCache>
                <c:ptCount val="5"/>
                <c:pt idx="0">
                  <c:v>5% 이하 </c:v>
                </c:pt>
                <c:pt idx="1">
                  <c:v>5~10%</c:v>
                </c:pt>
                <c:pt idx="2">
                  <c:v>10~25%</c:v>
                </c:pt>
                <c:pt idx="3">
                  <c:v>25~50%</c:v>
                </c:pt>
                <c:pt idx="4">
                  <c:v>구매의사 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25.4</c:v>
                </c:pt>
                <c:pt idx="1">
                  <c:v>49.5</c:v>
                </c:pt>
                <c:pt idx="2">
                  <c:v>18</c:v>
                </c:pt>
                <c:pt idx="3">
                  <c:v>2.4</c:v>
                </c:pt>
                <c:pt idx="4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D-4744-81D2-53C1102AB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6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7D92B75-3136-D219-A930-00BF3B7A58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75001-BF69-FE29-2001-57F1675BB1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56EDD-6CAA-418A-9F25-3593CCCBC9B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9F2BD-6FFC-1954-FBF4-2EC7AD6CE0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44995-755B-DC42-1927-472F38AF8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F6F38-5BF4-4F00-BA3D-DEE35D26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25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6326-4830-44EE-BAFC-F37BD040524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790A-44A2-4E0D-A1C2-3C5988F1F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2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인도 지역 특성을 반영한</a:t>
            </a:r>
            <a:endParaRPr lang="en-US" altLang="ko-KR" dirty="0"/>
          </a:p>
          <a:p>
            <a:r>
              <a:rPr lang="ko-KR" altLang="en-US" dirty="0"/>
              <a:t>맞춤형 중고차 플랫폼으로 </a:t>
            </a:r>
            <a:endParaRPr lang="en-US" altLang="ko-KR" dirty="0"/>
          </a:p>
          <a:p>
            <a:r>
              <a:rPr lang="ko-KR" altLang="en-US" dirty="0"/>
              <a:t>중고차 판매 이윤 극대화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1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성능지표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8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원래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RFM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분석자체가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M 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부분에 가장 높은 가중치를 부여한다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그리고 </a:t>
            </a:r>
            <a:r>
              <a:rPr lang="ko-KR" altLang="en-US" sz="1200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저희팀은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매출데이터를 분석했기 때문에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R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과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F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요소도 빠질 수 없다고 판단하여 가중치를 일부 부여했다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87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친환경 상품 주력 판매 공급자 비중 확대 필요 </a:t>
            </a: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99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가능한 경우의 수 다 </a:t>
            </a:r>
            <a:r>
              <a:rPr lang="en-US" altLang="ko-KR" dirty="0"/>
              <a:t>2</a:t>
            </a:r>
            <a:r>
              <a:rPr lang="ko-KR" altLang="en-US" dirty="0" err="1"/>
              <a:t>샘티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14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이용횟수가 </a:t>
            </a:r>
            <a: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회 미만이면서</a:t>
            </a:r>
            <a: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 </a:t>
            </a:r>
            <a:b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회 평균 구매 금액이 </a:t>
            </a:r>
            <a: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15000</a:t>
            </a:r>
            <a:r>
              <a:rPr lang="ko-KR" altLang="en-US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원 이하인 고객 </a:t>
            </a:r>
            <a:endParaRPr lang="en-US" altLang="ko-KR" sz="1200" kern="12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(</a:t>
            </a:r>
            <a:r>
              <a:rPr lang="ko-KR" altLang="en-US" sz="105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전체 고객의 </a:t>
            </a:r>
            <a:r>
              <a:rPr lang="en-US" altLang="ko-KR" sz="105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7%)</a:t>
            </a:r>
            <a:endParaRPr lang="en-US" altLang="ko-KR" sz="1100" kern="12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  <a:cs typeface="+mn-cs"/>
            </a:endParaRP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2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2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9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친환경 상품 주력 판매 공급자 비중 확대 필요 </a:t>
            </a: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0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친환경 마일리지</a:t>
            </a:r>
            <a:r>
              <a:rPr lang="en-US" altLang="ko-KR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,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환경의 날</a:t>
            </a:r>
            <a:r>
              <a:rPr lang="en-US" altLang="ko-KR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매달 </a:t>
            </a:r>
            <a:r>
              <a:rPr lang="en-US" altLang="ko-KR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5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r>
              <a:rPr lang="en-US" altLang="ko-KR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실시</a:t>
            </a:r>
            <a:endParaRPr lang="en-US" altLang="ko-KR" sz="12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제로웨이스트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공급사 추가 확보 및 친환경 품목 확보 </a:t>
            </a:r>
          </a:p>
          <a:p>
            <a:pPr algn="ctr"/>
            <a:endParaRPr lang="en-US" altLang="ko-KR" sz="12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078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07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생활물가지수 → </a:t>
            </a:r>
            <a:r>
              <a:rPr lang="en-US" altLang="ko-KR" dirty="0"/>
              <a:t>PPI </a:t>
            </a:r>
            <a:r>
              <a:rPr lang="ko-KR" altLang="en-US" dirty="0"/>
              <a:t>로 수정하기</a:t>
            </a:r>
            <a:r>
              <a:rPr lang="en-US" altLang="ko-KR" dirty="0"/>
              <a:t>!!!</a:t>
            </a:r>
          </a:p>
          <a:p>
            <a:endParaRPr lang="en-US" altLang="ko-KR" dirty="0"/>
          </a:p>
          <a:p>
            <a:r>
              <a:rPr lang="ko-KR" altLang="en-US" dirty="0"/>
              <a:t>원자재 가격 상승 생활물가지수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이커머스시장</a:t>
            </a:r>
            <a:r>
              <a:rPr lang="ko-KR" altLang="en-US" dirty="0"/>
              <a:t> 커진다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63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latin typeface="프리젠테이션 4 Regular" pitchFamily="2" charset="-127"/>
                <a:ea typeface="프리젠테이션 4 Regular" pitchFamily="2" charset="-127"/>
              </a:rPr>
              <a:t>미끼 상품 및 할인혜택 제공</a:t>
            </a:r>
            <a:endParaRPr lang="en-US" altLang="ko-KR" sz="1200" dirty="0">
              <a:solidFill>
                <a:srgbClr val="0000FF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체리슈머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고객의 추가 구매 유도를 위한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혜택 및 연관 상품 할인 판매 전략 필요 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(like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1+1,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2+1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같이 </a:t>
            </a: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구매시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얼마할인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…)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44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latin typeface="프리젠테이션 4 Regular" pitchFamily="2" charset="-127"/>
                <a:ea typeface="프리젠테이션 4 Regular" pitchFamily="2" charset="-127"/>
              </a:rPr>
              <a:t>미끼 상품 및 할인혜택 제공</a:t>
            </a:r>
            <a:endParaRPr lang="en-US" altLang="ko-KR" sz="1200" dirty="0">
              <a:solidFill>
                <a:srgbClr val="0000FF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체리슈머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고객의 추가 구매 유도를 위한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혜택 및 연관 상품 할인 판매 전략 필요 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(like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1+1,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2+1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같이 </a:t>
            </a: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구매시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얼마할인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…)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75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친환경 마일리지</a:t>
            </a:r>
            <a:r>
              <a:rPr lang="en-US" altLang="ko-KR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,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환경의 날</a:t>
            </a:r>
            <a:r>
              <a:rPr lang="en-US" altLang="ko-KR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매달 </a:t>
            </a:r>
            <a:r>
              <a:rPr lang="en-US" altLang="ko-KR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5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r>
              <a:rPr lang="en-US" altLang="ko-KR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실시</a:t>
            </a:r>
            <a:endParaRPr lang="en-US" altLang="ko-KR" sz="12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제로웨이스트</a:t>
            </a:r>
            <a:r>
              <a:rPr lang="ko-KR" altLang="en-US" sz="12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공급사 추가 확보 및 친환경 품목 확보 </a:t>
            </a:r>
          </a:p>
          <a:p>
            <a:pPr algn="ctr"/>
            <a:endParaRPr lang="en-US" altLang="ko-KR" sz="12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801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latin typeface="프리젠테이션 4 Regular" pitchFamily="2" charset="-127"/>
                <a:ea typeface="프리젠테이션 4 Regular" pitchFamily="2" charset="-127"/>
              </a:rPr>
              <a:t>미끼 상품 및 할인혜택 제공</a:t>
            </a:r>
            <a:endParaRPr lang="en-US" altLang="ko-KR" sz="1200" dirty="0">
              <a:solidFill>
                <a:srgbClr val="0000FF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체리슈머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고객의 추가 구매 유도를 위한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혜택 및 연관 상품 할인 판매 전략 필요 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(like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1+1,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2+1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같이 </a:t>
            </a: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구매시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얼마할인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…)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024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latin typeface="프리젠테이션 4 Regular" pitchFamily="2" charset="-127"/>
                <a:ea typeface="프리젠테이션 4 Regular" pitchFamily="2" charset="-127"/>
              </a:rPr>
              <a:t>미끼 상품 및 할인혜택 제공</a:t>
            </a:r>
            <a:endParaRPr lang="en-US" altLang="ko-KR" sz="1200" dirty="0">
              <a:solidFill>
                <a:srgbClr val="0000FF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체리슈머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고객의 추가 구매 유도를 위한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혜택 및 연관 상품 할인 판매 전략 필요 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(like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1+1,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2+1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같이 </a:t>
            </a: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구매시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얼마할인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…)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01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latin typeface="프리젠테이션 4 Regular" pitchFamily="2" charset="-127"/>
                <a:ea typeface="프리젠테이션 4 Regular" pitchFamily="2" charset="-127"/>
              </a:rPr>
              <a:t>미끼 상품 및 할인혜택 제공</a:t>
            </a:r>
            <a:endParaRPr lang="en-US" altLang="ko-KR" sz="1200" dirty="0">
              <a:solidFill>
                <a:srgbClr val="0000FF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체리슈머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고객의 추가 구매 유도를 위한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혜택 및 연관 상품 할인 판매 전략 필요 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(like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1+1,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2+1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같이 </a:t>
            </a: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구매시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얼마할인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…)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920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latin typeface="프리젠테이션 4 Regular" pitchFamily="2" charset="-127"/>
                <a:ea typeface="프리젠테이션 4 Regular" pitchFamily="2" charset="-127"/>
              </a:rPr>
              <a:t>미끼 상품 및 할인혜택 제공</a:t>
            </a:r>
            <a:endParaRPr lang="en-US" altLang="ko-KR" sz="1200" dirty="0">
              <a:solidFill>
                <a:srgbClr val="0000FF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체리슈머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고객의 추가 구매 유도를 위한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혜택 및 연관 상품 할인 판매 전략 필요 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(like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1+1,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2+1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같이 </a:t>
            </a: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구매시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얼마할인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…)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982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FF"/>
                </a:solidFill>
                <a:latin typeface="프리젠테이션 4 Regular" pitchFamily="2" charset="-127"/>
                <a:ea typeface="프리젠테이션 4 Regular" pitchFamily="2" charset="-127"/>
              </a:rPr>
              <a:t>미끼 상품 및 할인혜택 제공</a:t>
            </a:r>
            <a:endParaRPr lang="en-US" altLang="ko-KR" sz="1200" dirty="0">
              <a:solidFill>
                <a:srgbClr val="0000FF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체리슈머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고객의 추가 구매 유도를 위한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혜택 및 연관 상품 할인 판매 전략 필요 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(like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1+1,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2+1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같이 </a:t>
            </a:r>
            <a:r>
              <a:rPr lang="ko-KR" altLang="en-US" sz="12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구매시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 얼마할인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4 Regular" pitchFamily="2" charset="-127"/>
                <a:ea typeface="프리젠테이션 4 Regular" pitchFamily="2" charset="-127"/>
              </a:rPr>
              <a:t>…)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01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생활물가지수 → </a:t>
            </a:r>
            <a:r>
              <a:rPr lang="en-US" altLang="ko-KR" dirty="0"/>
              <a:t>PPI </a:t>
            </a:r>
            <a:r>
              <a:rPr lang="ko-KR" altLang="en-US" dirty="0"/>
              <a:t>로 수정하기</a:t>
            </a:r>
            <a:r>
              <a:rPr lang="en-US" altLang="ko-KR" dirty="0"/>
              <a:t>!!!</a:t>
            </a:r>
          </a:p>
          <a:p>
            <a:endParaRPr lang="en-US" altLang="ko-KR" dirty="0"/>
          </a:p>
          <a:p>
            <a:r>
              <a:rPr lang="ko-KR" altLang="en-US" dirty="0"/>
              <a:t>원자재 가격 상승 생활물가지수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7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9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700" dirty="0"/>
              <a:t>친환경 시장 규모 확대</a:t>
            </a:r>
            <a:r>
              <a:rPr lang="en-US" altLang="ko-KR" sz="700" dirty="0"/>
              <a:t>. </a:t>
            </a:r>
            <a:r>
              <a:rPr lang="ko-KR" altLang="en-US" sz="700" dirty="0"/>
              <a:t>고객 관심 많다</a:t>
            </a:r>
            <a:r>
              <a:rPr lang="en-US" altLang="ko-KR" sz="700" dirty="0"/>
              <a:t>.  </a:t>
            </a:r>
            <a:r>
              <a:rPr lang="ko-KR" altLang="en-US" sz="700" dirty="0"/>
              <a:t>확대 필요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b="1" dirty="0"/>
              <a:t>1step</a:t>
            </a:r>
          </a:p>
          <a:p>
            <a:r>
              <a:rPr lang="en-US" altLang="ko-KR" sz="700" dirty="0"/>
              <a:t>1-1 (</a:t>
            </a:r>
            <a:r>
              <a:rPr lang="ko-KR" altLang="en-US" sz="700" dirty="0"/>
              <a:t>개인학습</a:t>
            </a:r>
            <a:r>
              <a:rPr lang="en-US" altLang="ko-KR" sz="700" dirty="0"/>
              <a:t>) _ searching</a:t>
            </a:r>
            <a:r>
              <a:rPr lang="ko-KR" altLang="en-US" sz="700" dirty="0"/>
              <a:t>으로</a:t>
            </a:r>
            <a:r>
              <a:rPr lang="en-US" altLang="ko-KR" sz="700" dirty="0"/>
              <a:t>!!  (1h)</a:t>
            </a:r>
          </a:p>
          <a:p>
            <a:r>
              <a:rPr lang="ko-KR" altLang="en-US" sz="700" dirty="0"/>
              <a:t>과제명</a:t>
            </a:r>
            <a:r>
              <a:rPr lang="en-US" altLang="ko-KR" sz="700" dirty="0"/>
              <a:t>, </a:t>
            </a:r>
            <a:r>
              <a:rPr lang="ko-KR" altLang="en-US" sz="700" dirty="0"/>
              <a:t>추진배경</a:t>
            </a:r>
            <a:r>
              <a:rPr lang="en-US" altLang="ko-KR" sz="700" dirty="0"/>
              <a:t>, </a:t>
            </a:r>
            <a:r>
              <a:rPr lang="ko-KR" altLang="en-US" sz="700" dirty="0"/>
              <a:t>문제점</a:t>
            </a:r>
            <a:r>
              <a:rPr lang="en-US" altLang="ko-KR" sz="700" dirty="0"/>
              <a:t>(</a:t>
            </a:r>
            <a:r>
              <a:rPr lang="ko-KR" altLang="en-US" sz="700" dirty="0"/>
              <a:t>현황</a:t>
            </a:r>
            <a:r>
              <a:rPr lang="en-US" altLang="ko-KR" sz="700" dirty="0"/>
              <a:t>), </a:t>
            </a:r>
            <a:r>
              <a:rPr lang="ko-KR" altLang="en-US" sz="700" dirty="0"/>
              <a:t>문제점을 가지고 뭘 하겠다</a:t>
            </a:r>
            <a:r>
              <a:rPr lang="en-US" altLang="ko-KR" sz="700" dirty="0"/>
              <a:t>. (</a:t>
            </a:r>
            <a:r>
              <a:rPr lang="ko-KR" altLang="en-US" sz="700" dirty="0"/>
              <a:t>개선기회</a:t>
            </a:r>
            <a:r>
              <a:rPr lang="en-US" altLang="ko-KR" sz="700" dirty="0"/>
              <a:t>), </a:t>
            </a:r>
            <a:r>
              <a:rPr lang="ko-KR" altLang="en-US" sz="700" dirty="0"/>
              <a:t>목표</a:t>
            </a:r>
            <a:endParaRPr lang="en-US" altLang="ko-KR" sz="700" dirty="0"/>
          </a:p>
          <a:p>
            <a:r>
              <a:rPr lang="ko-KR" altLang="en-US" sz="700" b="1" dirty="0"/>
              <a:t>개인학습 다했는지 확인하기</a:t>
            </a:r>
            <a:endParaRPr lang="en-US" altLang="ko-KR" sz="700" b="1" dirty="0"/>
          </a:p>
          <a:p>
            <a:endParaRPr lang="en-US" altLang="ko-KR" sz="700" b="1" dirty="0"/>
          </a:p>
          <a:p>
            <a:r>
              <a:rPr lang="en-US" altLang="ko-KR" sz="700" b="0" dirty="0"/>
              <a:t>1-2 (</a:t>
            </a:r>
            <a:r>
              <a:rPr lang="ko-KR" altLang="en-US" sz="700" b="0" dirty="0"/>
              <a:t>조별학습</a:t>
            </a:r>
            <a:r>
              <a:rPr lang="en-US" altLang="ko-KR" sz="700" b="0" dirty="0"/>
              <a:t>) (1h)</a:t>
            </a:r>
          </a:p>
          <a:p>
            <a:r>
              <a:rPr lang="ko-KR" altLang="en-US" sz="700" b="1" dirty="0"/>
              <a:t>조별토론 조장이 주관해서</a:t>
            </a:r>
            <a:r>
              <a:rPr lang="en-US" altLang="ko-KR" sz="700" b="1" dirty="0"/>
              <a:t>.</a:t>
            </a:r>
          </a:p>
          <a:p>
            <a:r>
              <a:rPr lang="en-US" altLang="ko-KR" sz="700" b="1" dirty="0"/>
              <a:t> + </a:t>
            </a:r>
            <a:r>
              <a:rPr lang="ko-KR" altLang="en-US" sz="700" b="1" dirty="0"/>
              <a:t>발표자료 만들기</a:t>
            </a:r>
            <a:r>
              <a:rPr lang="en-US" altLang="ko-KR" sz="700" b="1" dirty="0"/>
              <a:t>!!</a:t>
            </a:r>
          </a:p>
          <a:p>
            <a:endParaRPr lang="en-US" altLang="ko-KR" sz="700" b="1" dirty="0"/>
          </a:p>
          <a:p>
            <a:r>
              <a:rPr lang="en-US" altLang="ko-KR" sz="700" b="1" dirty="0"/>
              <a:t>2step</a:t>
            </a:r>
          </a:p>
          <a:p>
            <a:r>
              <a:rPr lang="ko-KR" altLang="en-US" sz="700" b="1" dirty="0"/>
              <a:t>품질특성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정제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파생변수 </a:t>
            </a:r>
            <a:r>
              <a:rPr lang="ko-KR" altLang="en-US" sz="700" b="1" dirty="0" err="1"/>
              <a:t>뭘만들겠다</a:t>
            </a:r>
            <a:r>
              <a:rPr lang="en-US" altLang="ko-KR" sz="700" b="1" dirty="0"/>
              <a:t>… </a:t>
            </a:r>
            <a:r>
              <a:rPr lang="ko-KR" altLang="en-US" sz="700" b="1" dirty="0" err="1"/>
              <a:t>이런거</a:t>
            </a:r>
            <a:r>
              <a:rPr lang="en-US" altLang="ko-KR" sz="700" b="1" dirty="0"/>
              <a:t>), </a:t>
            </a:r>
            <a:r>
              <a:rPr lang="ko-KR" altLang="en-US" sz="700" b="1" dirty="0"/>
              <a:t>분석계획 작성 </a:t>
            </a:r>
            <a:endParaRPr lang="en-US" altLang="ko-KR" sz="700" b="1" dirty="0"/>
          </a:p>
          <a:p>
            <a:r>
              <a:rPr lang="en-US" altLang="ko-KR" sz="700" b="1" dirty="0"/>
              <a:t>2-1 </a:t>
            </a:r>
            <a:r>
              <a:rPr lang="ko-KR" altLang="en-US" sz="700" b="1" dirty="0"/>
              <a:t>개인학습</a:t>
            </a:r>
            <a:endParaRPr lang="en-US" altLang="ko-KR" sz="700" b="1" dirty="0"/>
          </a:p>
          <a:p>
            <a:r>
              <a:rPr lang="en-US" altLang="ko-KR" sz="700" b="1" dirty="0"/>
              <a:t>2-2 </a:t>
            </a:r>
            <a:r>
              <a:rPr lang="ko-KR" altLang="en-US" sz="700" b="1" dirty="0"/>
              <a:t>조별토론</a:t>
            </a:r>
            <a:endParaRPr lang="en-US" altLang="ko-KR" sz="700" b="1" dirty="0"/>
          </a:p>
          <a:p>
            <a:r>
              <a:rPr lang="en-US" altLang="ko-KR" sz="700" b="1" dirty="0"/>
              <a:t>2-3 </a:t>
            </a:r>
            <a:r>
              <a:rPr lang="ko-KR" altLang="en-US" sz="700" b="1" dirty="0" err="1"/>
              <a:t>발표자료만들기</a:t>
            </a:r>
            <a:endParaRPr lang="en-US" altLang="ko-KR" sz="700" b="1" dirty="0"/>
          </a:p>
          <a:p>
            <a:endParaRPr lang="en-US" altLang="ko-KR" sz="700" b="1" dirty="0"/>
          </a:p>
          <a:p>
            <a:endParaRPr lang="en-US" altLang="ko-KR" sz="700" b="1" dirty="0"/>
          </a:p>
          <a:p>
            <a:r>
              <a:rPr lang="en-US" altLang="ko-KR" sz="700" b="1" dirty="0"/>
              <a:t>3step</a:t>
            </a:r>
          </a:p>
          <a:p>
            <a:r>
              <a:rPr lang="ko-KR" altLang="en-US" sz="700" b="1" dirty="0"/>
              <a:t>분석</a:t>
            </a:r>
            <a:endParaRPr lang="en-US" altLang="ko-KR" sz="700" b="1" dirty="0"/>
          </a:p>
          <a:p>
            <a:r>
              <a:rPr lang="ko-KR" altLang="en-US" sz="700" b="1" dirty="0"/>
              <a:t>작업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결과작성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▶ 개선안 작성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결과 </a:t>
            </a:r>
            <a:r>
              <a:rPr lang="ko-KR" altLang="en-US" sz="700" b="1" dirty="0" err="1"/>
              <a:t>작성한거는</a:t>
            </a:r>
            <a:r>
              <a:rPr lang="ko-KR" altLang="en-US" sz="700" b="1" dirty="0"/>
              <a:t> 개인으로 </a:t>
            </a:r>
            <a:r>
              <a:rPr lang="ko-KR" altLang="en-US" sz="700" b="1" dirty="0" err="1"/>
              <a:t>하는게</a:t>
            </a:r>
            <a:r>
              <a:rPr lang="ko-KR" altLang="en-US" sz="700" b="1" dirty="0"/>
              <a:t> 아님</a:t>
            </a:r>
            <a:r>
              <a:rPr lang="en-US" altLang="ko-KR" sz="700" b="1" dirty="0"/>
              <a:t>. </a:t>
            </a:r>
            <a:r>
              <a:rPr lang="ko-KR" altLang="en-US" sz="700" b="1" dirty="0"/>
              <a:t>분석계획을 내가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인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조로 나눠서 계획 작성해라 </a:t>
            </a:r>
            <a:r>
              <a:rPr lang="ko-KR" altLang="en-US" sz="700" b="1" dirty="0" err="1"/>
              <a:t>이케함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)</a:t>
            </a:r>
          </a:p>
          <a:p>
            <a:r>
              <a:rPr lang="en-US" altLang="ko-KR" sz="700" b="1" dirty="0"/>
              <a:t>3step</a:t>
            </a:r>
            <a:r>
              <a:rPr lang="ko-KR" altLang="en-US" sz="700" b="1" dirty="0"/>
              <a:t>은 </a:t>
            </a:r>
            <a:r>
              <a:rPr lang="en-US" altLang="ko-KR" sz="700" b="1" dirty="0"/>
              <a:t>1,2,3step </a:t>
            </a:r>
            <a:r>
              <a:rPr lang="ko-KR" altLang="en-US" sz="700" b="1" dirty="0"/>
              <a:t>전체를 </a:t>
            </a:r>
            <a:r>
              <a:rPr lang="ko-KR" altLang="en-US" sz="700" b="1" dirty="0" err="1"/>
              <a:t>발표하는거임</a:t>
            </a:r>
            <a:r>
              <a:rPr lang="en-US" altLang="ko-KR" sz="700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6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이용횟수가 </a:t>
            </a:r>
            <a: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회 미만이면서</a:t>
            </a:r>
            <a: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 </a:t>
            </a:r>
            <a:b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회 평균 구매 금액이 </a:t>
            </a:r>
            <a:r>
              <a:rPr lang="en-US" altLang="ko-KR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15000</a:t>
            </a:r>
            <a:r>
              <a:rPr lang="ko-KR" altLang="en-US" sz="120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원 이하인 고객 </a:t>
            </a:r>
            <a:endParaRPr lang="en-US" altLang="ko-KR" sz="1200" kern="12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(</a:t>
            </a:r>
            <a:r>
              <a:rPr lang="ko-KR" altLang="en-US" sz="105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전체 고객의 </a:t>
            </a:r>
            <a:r>
              <a:rPr lang="en-US" altLang="ko-KR" sz="1050" kern="12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rPr>
              <a:t>7%)</a:t>
            </a:r>
            <a:endParaRPr lang="en-US" altLang="ko-KR" sz="1100" kern="12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  <a:cs typeface="+mn-cs"/>
            </a:endParaRP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New_price</a:t>
            </a:r>
            <a:r>
              <a:rPr lang="ko-KR" altLang="en-US" dirty="0"/>
              <a:t>값이 </a:t>
            </a:r>
            <a:r>
              <a:rPr lang="en-US" altLang="ko-KR" dirty="0"/>
              <a:t>6000</a:t>
            </a:r>
            <a:r>
              <a:rPr lang="ko-KR" altLang="en-US" dirty="0"/>
              <a:t>건 이상</a:t>
            </a:r>
            <a:r>
              <a:rPr lang="en-US" altLang="ko-KR" dirty="0"/>
              <a:t>. </a:t>
            </a:r>
            <a:r>
              <a:rPr lang="ko-KR" altLang="en-US" dirty="0"/>
              <a:t>존재하는 </a:t>
            </a:r>
            <a:r>
              <a:rPr lang="en-US" altLang="ko-KR" dirty="0" err="1"/>
              <a:t>new_price</a:t>
            </a:r>
            <a:r>
              <a:rPr lang="en-US" altLang="ko-KR" dirty="0"/>
              <a:t> </a:t>
            </a:r>
            <a:r>
              <a:rPr lang="ko-KR" altLang="en-US" dirty="0"/>
              <a:t>데이터 수보다 더 많은 </a:t>
            </a:r>
            <a:r>
              <a:rPr lang="ko-KR" altLang="en-US" dirty="0" err="1"/>
              <a:t>결측치를</a:t>
            </a:r>
            <a:r>
              <a:rPr lang="ko-KR" altLang="en-US" dirty="0"/>
              <a:t> </a:t>
            </a:r>
            <a:r>
              <a:rPr lang="ko-KR" altLang="en-US" dirty="0" err="1"/>
              <a:t>대체한다하더라도</a:t>
            </a:r>
            <a:r>
              <a:rPr lang="ko-KR" altLang="en-US" dirty="0"/>
              <a:t> </a:t>
            </a:r>
            <a:r>
              <a:rPr lang="ko-KR" altLang="en-US" dirty="0" err="1"/>
              <a:t>정상범주내의</a:t>
            </a:r>
            <a:r>
              <a:rPr lang="ko-KR" altLang="en-US" dirty="0"/>
              <a:t> 값이 나올 지 의문이라 </a:t>
            </a:r>
            <a:r>
              <a:rPr lang="ko-KR" altLang="en-US" dirty="0" err="1"/>
              <a:t>판단하에</a:t>
            </a:r>
            <a:r>
              <a:rPr lang="ko-KR" altLang="en-US" dirty="0"/>
              <a:t> 제거했다 이런 뉘앙스 </a:t>
            </a:r>
            <a:r>
              <a:rPr lang="ko-KR" altLang="en-US" dirty="0" err="1"/>
              <a:t>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3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직업 및 고용연수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1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성능지표 </a:t>
            </a:r>
            <a:r>
              <a:rPr lang="ko-KR" altLang="en-US" dirty="0" err="1"/>
              <a:t>그룹바이</a:t>
            </a:r>
            <a:r>
              <a:rPr lang="ko-KR" altLang="en-US" dirty="0"/>
              <a:t> 품명 날짜해서 요일이 </a:t>
            </a:r>
            <a:r>
              <a:rPr lang="ko-KR" altLang="en-US" dirty="0" err="1"/>
              <a:t>나왔을거고</a:t>
            </a:r>
            <a:r>
              <a:rPr lang="ko-KR" altLang="en-US" dirty="0"/>
              <a:t> 파생변수 요일해서 </a:t>
            </a:r>
            <a:r>
              <a:rPr lang="en-US" altLang="ko-KR" dirty="0"/>
              <a:t>count </a:t>
            </a:r>
            <a:r>
              <a:rPr lang="en-US" altLang="ko-KR" dirty="0" err="1"/>
              <a:t>agg</a:t>
            </a:r>
            <a:r>
              <a:rPr lang="en-US" altLang="ko-KR" dirty="0"/>
              <a:t>? </a:t>
            </a:r>
            <a:r>
              <a:rPr lang="ko-KR" altLang="en-US" dirty="0"/>
              <a:t>함수 품명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en-US" altLang="ko-KR" dirty="0"/>
              <a:t>count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E790A-44A2-4E0D-A1C2-3C5988F1F5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7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C:\Users\campus4D031\Downloads\testgme2222\testgamev2\testg.html" TargetMode="Externa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.jp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어두운 디스플레이의 재무 그래프">
            <a:extLst>
              <a:ext uri="{FF2B5EF4-FFF2-40B4-BE49-F238E27FC236}">
                <a16:creationId xmlns:a16="http://schemas.microsoft.com/office/drawing/2014/main" id="{7F8F85BD-6B4D-87C2-E8F3-50CAF4824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r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8D8732-7E0E-AF81-EBE4-197D45B1B805}"/>
              </a:ext>
            </a:extLst>
          </p:cNvPr>
          <p:cNvSpPr txBox="1"/>
          <p:nvPr/>
        </p:nvSpPr>
        <p:spPr>
          <a:xfrm>
            <a:off x="0" y="-15240"/>
            <a:ext cx="7387470" cy="6888480"/>
          </a:xfrm>
          <a:custGeom>
            <a:avLst/>
            <a:gdLst/>
            <a:ahLst/>
            <a:cxnLst/>
            <a:rect l="l" t="t" r="r" b="b"/>
            <a:pathLst>
              <a:path w="7387470" h="6888480">
                <a:moveTo>
                  <a:pt x="4031317" y="3176610"/>
                </a:moveTo>
                <a:lnTo>
                  <a:pt x="4031317" y="3204651"/>
                </a:lnTo>
                <a:lnTo>
                  <a:pt x="4198347" y="3204651"/>
                </a:lnTo>
                <a:lnTo>
                  <a:pt x="4198347" y="3176610"/>
                </a:lnTo>
                <a:close/>
                <a:moveTo>
                  <a:pt x="6700298" y="3157712"/>
                </a:moveTo>
                <a:cubicBezTo>
                  <a:pt x="6669005" y="3157712"/>
                  <a:pt x="6646551" y="3159744"/>
                  <a:pt x="6632937" y="3163808"/>
                </a:cubicBezTo>
                <a:cubicBezTo>
                  <a:pt x="6619323" y="3167872"/>
                  <a:pt x="6612516" y="3174984"/>
                  <a:pt x="6612516" y="3185144"/>
                </a:cubicBezTo>
                <a:cubicBezTo>
                  <a:pt x="6612516" y="3194898"/>
                  <a:pt x="6619221" y="3201705"/>
                  <a:pt x="6632632" y="3205566"/>
                </a:cubicBezTo>
                <a:cubicBezTo>
                  <a:pt x="6646044" y="3209426"/>
                  <a:pt x="6668599" y="3211357"/>
                  <a:pt x="6700298" y="3211357"/>
                </a:cubicBezTo>
                <a:cubicBezTo>
                  <a:pt x="6731591" y="3211357"/>
                  <a:pt x="6754044" y="3209426"/>
                  <a:pt x="6767659" y="3205566"/>
                </a:cubicBezTo>
                <a:cubicBezTo>
                  <a:pt x="6781273" y="3201705"/>
                  <a:pt x="6788081" y="3194898"/>
                  <a:pt x="6788081" y="3185144"/>
                </a:cubicBezTo>
                <a:cubicBezTo>
                  <a:pt x="6788081" y="3175390"/>
                  <a:pt x="6781172" y="3168380"/>
                  <a:pt x="6767354" y="3164113"/>
                </a:cubicBezTo>
                <a:cubicBezTo>
                  <a:pt x="6753537" y="3159846"/>
                  <a:pt x="6731185" y="3157712"/>
                  <a:pt x="6700298" y="3157712"/>
                </a:cubicBezTo>
                <a:close/>
                <a:moveTo>
                  <a:pt x="4336879" y="3148568"/>
                </a:moveTo>
                <a:lnTo>
                  <a:pt x="4799565" y="3148568"/>
                </a:lnTo>
                <a:lnTo>
                  <a:pt x="4799565" y="3222330"/>
                </a:lnTo>
                <a:lnTo>
                  <a:pt x="4336879" y="3222330"/>
                </a:lnTo>
                <a:close/>
                <a:moveTo>
                  <a:pt x="1320883" y="3110163"/>
                </a:moveTo>
                <a:lnTo>
                  <a:pt x="1320883" y="3273536"/>
                </a:lnTo>
                <a:lnTo>
                  <a:pt x="1670794" y="3273536"/>
                </a:lnTo>
                <a:lnTo>
                  <a:pt x="1670794" y="3201603"/>
                </a:lnTo>
                <a:lnTo>
                  <a:pt x="1408665" y="3201603"/>
                </a:lnTo>
                <a:lnTo>
                  <a:pt x="1408665" y="3110163"/>
                </a:lnTo>
                <a:close/>
                <a:moveTo>
                  <a:pt x="2405362" y="3109554"/>
                </a:moveTo>
                <a:lnTo>
                  <a:pt x="2405362" y="3273536"/>
                </a:lnTo>
                <a:lnTo>
                  <a:pt x="2759539" y="3273536"/>
                </a:lnTo>
                <a:lnTo>
                  <a:pt x="2759539" y="3201603"/>
                </a:lnTo>
                <a:lnTo>
                  <a:pt x="2494972" y="3201603"/>
                </a:lnTo>
                <a:lnTo>
                  <a:pt x="2494972" y="3109554"/>
                </a:lnTo>
                <a:close/>
                <a:moveTo>
                  <a:pt x="2852350" y="3099190"/>
                </a:moveTo>
                <a:lnTo>
                  <a:pt x="2852350" y="3171123"/>
                </a:lnTo>
                <a:lnTo>
                  <a:pt x="3109602" y="3171123"/>
                </a:lnTo>
                <a:lnTo>
                  <a:pt x="3109602" y="3280851"/>
                </a:lnTo>
                <a:lnTo>
                  <a:pt x="3198603" y="3280851"/>
                </a:lnTo>
                <a:lnTo>
                  <a:pt x="3198603" y="3099190"/>
                </a:lnTo>
                <a:close/>
                <a:moveTo>
                  <a:pt x="6700298" y="3086998"/>
                </a:moveTo>
                <a:cubicBezTo>
                  <a:pt x="6755569" y="3086998"/>
                  <a:pt x="6799053" y="3095634"/>
                  <a:pt x="6830752" y="3112906"/>
                </a:cubicBezTo>
                <a:cubicBezTo>
                  <a:pt x="6862452" y="3130179"/>
                  <a:pt x="6878301" y="3154258"/>
                  <a:pt x="6878301" y="3185144"/>
                </a:cubicBezTo>
                <a:cubicBezTo>
                  <a:pt x="6878301" y="3215624"/>
                  <a:pt x="6862452" y="3239297"/>
                  <a:pt x="6830752" y="3256162"/>
                </a:cubicBezTo>
                <a:cubicBezTo>
                  <a:pt x="6799053" y="3273028"/>
                  <a:pt x="6755569" y="3281461"/>
                  <a:pt x="6700298" y="3281461"/>
                </a:cubicBezTo>
                <a:cubicBezTo>
                  <a:pt x="6644215" y="3281461"/>
                  <a:pt x="6600222" y="3273028"/>
                  <a:pt x="6568320" y="3256162"/>
                </a:cubicBezTo>
                <a:cubicBezTo>
                  <a:pt x="6536417" y="3239297"/>
                  <a:pt x="6520466" y="3215624"/>
                  <a:pt x="6520466" y="3185144"/>
                </a:cubicBezTo>
                <a:cubicBezTo>
                  <a:pt x="6520466" y="3154258"/>
                  <a:pt x="6536417" y="3130179"/>
                  <a:pt x="6568320" y="3112906"/>
                </a:cubicBezTo>
                <a:cubicBezTo>
                  <a:pt x="6600222" y="3095634"/>
                  <a:pt x="6644215" y="3086998"/>
                  <a:pt x="6700298" y="3086998"/>
                </a:cubicBezTo>
                <a:close/>
                <a:moveTo>
                  <a:pt x="3942315" y="3072978"/>
                </a:moveTo>
                <a:lnTo>
                  <a:pt x="4031317" y="3072978"/>
                </a:lnTo>
                <a:lnTo>
                  <a:pt x="4031317" y="3106506"/>
                </a:lnTo>
                <a:lnTo>
                  <a:pt x="4198347" y="3106506"/>
                </a:lnTo>
                <a:lnTo>
                  <a:pt x="4198347" y="3072978"/>
                </a:lnTo>
                <a:lnTo>
                  <a:pt x="4287958" y="3072978"/>
                </a:lnTo>
                <a:lnTo>
                  <a:pt x="4287958" y="3276584"/>
                </a:lnTo>
                <a:lnTo>
                  <a:pt x="3942315" y="3276584"/>
                </a:lnTo>
                <a:close/>
                <a:moveTo>
                  <a:pt x="3384379" y="3037621"/>
                </a:moveTo>
                <a:lnTo>
                  <a:pt x="3845846" y="3037621"/>
                </a:lnTo>
                <a:lnTo>
                  <a:pt x="3845846" y="3111382"/>
                </a:lnTo>
                <a:lnTo>
                  <a:pt x="3658089" y="3111382"/>
                </a:lnTo>
                <a:lnTo>
                  <a:pt x="3658089" y="3281461"/>
                </a:lnTo>
                <a:lnTo>
                  <a:pt x="3568478" y="3281461"/>
                </a:lnTo>
                <a:lnTo>
                  <a:pt x="3568478" y="3111382"/>
                </a:lnTo>
                <a:lnTo>
                  <a:pt x="3384379" y="3111382"/>
                </a:lnTo>
                <a:close/>
                <a:moveTo>
                  <a:pt x="6470479" y="2997387"/>
                </a:moveTo>
                <a:lnTo>
                  <a:pt x="6931946" y="2997387"/>
                </a:lnTo>
                <a:lnTo>
                  <a:pt x="6931946" y="3069320"/>
                </a:lnTo>
                <a:lnTo>
                  <a:pt x="6470479" y="3069320"/>
                </a:lnTo>
                <a:close/>
                <a:moveTo>
                  <a:pt x="5881148" y="2977270"/>
                </a:moveTo>
                <a:lnTo>
                  <a:pt x="6340177" y="2977270"/>
                </a:lnTo>
                <a:lnTo>
                  <a:pt x="6340177" y="3041278"/>
                </a:lnTo>
                <a:lnTo>
                  <a:pt x="6154859" y="3041278"/>
                </a:lnTo>
                <a:lnTo>
                  <a:pt x="6154859" y="3064443"/>
                </a:lnTo>
                <a:lnTo>
                  <a:pt x="6288361" y="3064443"/>
                </a:lnTo>
                <a:lnTo>
                  <a:pt x="6288361" y="3200384"/>
                </a:lnTo>
                <a:lnTo>
                  <a:pt x="6019527" y="3200384"/>
                </a:lnTo>
                <a:lnTo>
                  <a:pt x="6019527" y="3213186"/>
                </a:lnTo>
                <a:lnTo>
                  <a:pt x="6299334" y="3213186"/>
                </a:lnTo>
                <a:lnTo>
                  <a:pt x="6299334" y="3279022"/>
                </a:lnTo>
                <a:lnTo>
                  <a:pt x="5930526" y="3279022"/>
                </a:lnTo>
                <a:lnTo>
                  <a:pt x="5930526" y="3140643"/>
                </a:lnTo>
                <a:lnTo>
                  <a:pt x="6198750" y="3140643"/>
                </a:lnTo>
                <a:lnTo>
                  <a:pt x="6198750" y="3128451"/>
                </a:lnTo>
                <a:lnTo>
                  <a:pt x="5930526" y="3128451"/>
                </a:lnTo>
                <a:lnTo>
                  <a:pt x="5930526" y="3064443"/>
                </a:lnTo>
                <a:lnTo>
                  <a:pt x="6065247" y="3064443"/>
                </a:lnTo>
                <a:lnTo>
                  <a:pt x="6065247" y="3041278"/>
                </a:lnTo>
                <a:lnTo>
                  <a:pt x="5881148" y="3041278"/>
                </a:lnTo>
                <a:close/>
                <a:moveTo>
                  <a:pt x="3240940" y="2940085"/>
                </a:moveTo>
                <a:lnTo>
                  <a:pt x="3260783" y="2940085"/>
                </a:lnTo>
                <a:lnTo>
                  <a:pt x="3260783" y="3014456"/>
                </a:lnTo>
                <a:lnTo>
                  <a:pt x="3252316" y="3014456"/>
                </a:lnTo>
                <a:close/>
                <a:moveTo>
                  <a:pt x="3198603" y="2901070"/>
                </a:moveTo>
                <a:lnTo>
                  <a:pt x="3234972" y="2901070"/>
                </a:lnTo>
                <a:lnTo>
                  <a:pt x="3240940" y="2940085"/>
                </a:lnTo>
                <a:lnTo>
                  <a:pt x="3198603" y="2940085"/>
                </a:lnTo>
                <a:close/>
                <a:moveTo>
                  <a:pt x="5497557" y="2883392"/>
                </a:moveTo>
                <a:lnTo>
                  <a:pt x="5497557" y="3086389"/>
                </a:lnTo>
                <a:lnTo>
                  <a:pt x="5537181" y="3086389"/>
                </a:lnTo>
                <a:lnTo>
                  <a:pt x="5537181" y="2883392"/>
                </a:lnTo>
                <a:close/>
                <a:moveTo>
                  <a:pt x="1820908" y="2883392"/>
                </a:moveTo>
                <a:lnTo>
                  <a:pt x="1860532" y="2883392"/>
                </a:lnTo>
                <a:lnTo>
                  <a:pt x="1860532" y="3086389"/>
                </a:lnTo>
                <a:lnTo>
                  <a:pt x="1820908" y="3086389"/>
                </a:lnTo>
                <a:close/>
                <a:moveTo>
                  <a:pt x="1378185" y="2874248"/>
                </a:moveTo>
                <a:lnTo>
                  <a:pt x="1410494" y="2874248"/>
                </a:lnTo>
                <a:lnTo>
                  <a:pt x="1410494" y="3004702"/>
                </a:lnTo>
                <a:lnTo>
                  <a:pt x="1378185" y="3006531"/>
                </a:lnTo>
                <a:close/>
                <a:moveTo>
                  <a:pt x="4567308" y="2858398"/>
                </a:moveTo>
                <a:cubicBezTo>
                  <a:pt x="4536015" y="2858398"/>
                  <a:pt x="4510513" y="2865409"/>
                  <a:pt x="4490803" y="2879430"/>
                </a:cubicBezTo>
                <a:cubicBezTo>
                  <a:pt x="4471092" y="2893450"/>
                  <a:pt x="4461237" y="2913059"/>
                  <a:pt x="4461237" y="2938256"/>
                </a:cubicBezTo>
                <a:cubicBezTo>
                  <a:pt x="4461237" y="2963046"/>
                  <a:pt x="4471092" y="2982452"/>
                  <a:pt x="4490803" y="2996473"/>
                </a:cubicBezTo>
                <a:cubicBezTo>
                  <a:pt x="4510513" y="3010494"/>
                  <a:pt x="4536015" y="3017504"/>
                  <a:pt x="4567308" y="3017504"/>
                </a:cubicBezTo>
                <a:cubicBezTo>
                  <a:pt x="4599007" y="3017504"/>
                  <a:pt x="4624508" y="3010595"/>
                  <a:pt x="4643812" y="2996778"/>
                </a:cubicBezTo>
                <a:cubicBezTo>
                  <a:pt x="4663116" y="2982960"/>
                  <a:pt x="4672768" y="2963453"/>
                  <a:pt x="4672768" y="2938256"/>
                </a:cubicBezTo>
                <a:cubicBezTo>
                  <a:pt x="4672768" y="2913059"/>
                  <a:pt x="4663116" y="2893450"/>
                  <a:pt x="4643812" y="2879430"/>
                </a:cubicBezTo>
                <a:cubicBezTo>
                  <a:pt x="4624508" y="2865409"/>
                  <a:pt x="4599007" y="2858398"/>
                  <a:pt x="4567308" y="2858398"/>
                </a:cubicBezTo>
                <a:close/>
                <a:moveTo>
                  <a:pt x="3228363" y="2826090"/>
                </a:moveTo>
                <a:lnTo>
                  <a:pt x="3260783" y="2826090"/>
                </a:lnTo>
                <a:lnTo>
                  <a:pt x="3260783" y="2901070"/>
                </a:lnTo>
                <a:lnTo>
                  <a:pt x="3234972" y="2901070"/>
                </a:lnTo>
                <a:lnTo>
                  <a:pt x="3232651" y="2885897"/>
                </a:lnTo>
                <a:close/>
                <a:moveTo>
                  <a:pt x="6958921" y="2821213"/>
                </a:moveTo>
                <a:lnTo>
                  <a:pt x="7145459" y="2821213"/>
                </a:lnTo>
                <a:lnTo>
                  <a:pt x="7145459" y="2893755"/>
                </a:lnTo>
                <a:lnTo>
                  <a:pt x="7047313" y="2893755"/>
                </a:lnTo>
                <a:lnTo>
                  <a:pt x="7047313" y="3095533"/>
                </a:lnTo>
                <a:cubicBezTo>
                  <a:pt x="7092017" y="3093907"/>
                  <a:pt x="7131641" y="3090453"/>
                  <a:pt x="7166185" y="3085170"/>
                </a:cubicBezTo>
                <a:lnTo>
                  <a:pt x="7171671" y="3158931"/>
                </a:lnTo>
                <a:cubicBezTo>
                  <a:pt x="7142817" y="3163808"/>
                  <a:pt x="7114877" y="3166958"/>
                  <a:pt x="7087851" y="3168380"/>
                </a:cubicBezTo>
                <a:cubicBezTo>
                  <a:pt x="7060826" y="3169802"/>
                  <a:pt x="7029432" y="3170514"/>
                  <a:pt x="6993668" y="3170514"/>
                </a:cubicBezTo>
                <a:lnTo>
                  <a:pt x="6958921" y="3170514"/>
                </a:lnTo>
                <a:close/>
                <a:moveTo>
                  <a:pt x="5415871" y="2812678"/>
                </a:moveTo>
                <a:lnTo>
                  <a:pt x="5620087" y="2812678"/>
                </a:lnTo>
                <a:lnTo>
                  <a:pt x="5620087" y="3157712"/>
                </a:lnTo>
                <a:lnTo>
                  <a:pt x="5415871" y="3157712"/>
                </a:lnTo>
                <a:close/>
                <a:moveTo>
                  <a:pt x="1739221" y="2812678"/>
                </a:moveTo>
                <a:lnTo>
                  <a:pt x="1739221" y="3157712"/>
                </a:lnTo>
                <a:lnTo>
                  <a:pt x="1943437" y="3157712"/>
                </a:lnTo>
                <a:lnTo>
                  <a:pt x="1943437" y="2812678"/>
                </a:lnTo>
                <a:close/>
                <a:moveTo>
                  <a:pt x="1257485" y="2802925"/>
                </a:moveTo>
                <a:lnTo>
                  <a:pt x="1257485" y="2874248"/>
                </a:lnTo>
                <a:lnTo>
                  <a:pt x="1292842" y="2874248"/>
                </a:lnTo>
                <a:lnTo>
                  <a:pt x="1292842" y="3008360"/>
                </a:lnTo>
                <a:lnTo>
                  <a:pt x="1244683" y="3008970"/>
                </a:lnTo>
                <a:lnTo>
                  <a:pt x="1253217" y="3081512"/>
                </a:lnTo>
                <a:cubicBezTo>
                  <a:pt x="1308488" y="3081512"/>
                  <a:pt x="1360507" y="3080090"/>
                  <a:pt x="1409275" y="3077245"/>
                </a:cubicBezTo>
                <a:cubicBezTo>
                  <a:pt x="1458043" y="3074400"/>
                  <a:pt x="1504779" y="3068710"/>
                  <a:pt x="1549483" y="3060176"/>
                </a:cubicBezTo>
                <a:lnTo>
                  <a:pt x="1543997" y="2993730"/>
                </a:lnTo>
                <a:lnTo>
                  <a:pt x="1497058" y="2999216"/>
                </a:lnTo>
                <a:lnTo>
                  <a:pt x="1497058" y="2874248"/>
                </a:lnTo>
                <a:lnTo>
                  <a:pt x="1529976" y="2874248"/>
                </a:lnTo>
                <a:lnTo>
                  <a:pt x="1529976" y="2802925"/>
                </a:lnTo>
                <a:close/>
                <a:moveTo>
                  <a:pt x="4862506" y="2793171"/>
                </a:moveTo>
                <a:lnTo>
                  <a:pt x="5225828" y="2793171"/>
                </a:lnTo>
                <a:lnTo>
                  <a:pt x="5225828" y="2976051"/>
                </a:lnTo>
                <a:lnTo>
                  <a:pt x="4952117" y="2976051"/>
                </a:lnTo>
                <a:lnTo>
                  <a:pt x="4952117" y="3015675"/>
                </a:lnTo>
                <a:lnTo>
                  <a:pt x="5236801" y="3015675"/>
                </a:lnTo>
                <a:lnTo>
                  <a:pt x="5236801" y="3089437"/>
                </a:lnTo>
                <a:lnTo>
                  <a:pt x="5088058" y="3089437"/>
                </a:lnTo>
                <a:lnTo>
                  <a:pt x="5088058" y="3154054"/>
                </a:lnTo>
                <a:lnTo>
                  <a:pt x="5275815" y="3154054"/>
                </a:lnTo>
                <a:lnTo>
                  <a:pt x="5275815" y="3228426"/>
                </a:lnTo>
                <a:lnTo>
                  <a:pt x="4813129" y="3228426"/>
                </a:lnTo>
                <a:lnTo>
                  <a:pt x="4813129" y="3154054"/>
                </a:lnTo>
                <a:lnTo>
                  <a:pt x="4998447" y="3154054"/>
                </a:lnTo>
                <a:lnTo>
                  <a:pt x="4998447" y="3089437"/>
                </a:lnTo>
                <a:lnTo>
                  <a:pt x="4863116" y="3089437"/>
                </a:lnTo>
                <a:lnTo>
                  <a:pt x="4863116" y="2905338"/>
                </a:lnTo>
                <a:lnTo>
                  <a:pt x="5136217" y="2905338"/>
                </a:lnTo>
                <a:lnTo>
                  <a:pt x="5136217" y="2865714"/>
                </a:lnTo>
                <a:lnTo>
                  <a:pt x="4862506" y="2865714"/>
                </a:lnTo>
                <a:close/>
                <a:moveTo>
                  <a:pt x="2334648" y="2793171"/>
                </a:moveTo>
                <a:lnTo>
                  <a:pt x="2334648" y="2866323"/>
                </a:lnTo>
                <a:lnTo>
                  <a:pt x="2427307" y="2866323"/>
                </a:lnTo>
                <a:cubicBezTo>
                  <a:pt x="2426088" y="2899648"/>
                  <a:pt x="2416436" y="2929722"/>
                  <a:pt x="2398351" y="2956544"/>
                </a:cubicBezTo>
                <a:cubicBezTo>
                  <a:pt x="2380266" y="2983366"/>
                  <a:pt x="2351310" y="3003077"/>
                  <a:pt x="2311483" y="3015675"/>
                </a:cubicBezTo>
                <a:lnTo>
                  <a:pt x="2356593" y="3089437"/>
                </a:lnTo>
                <a:cubicBezTo>
                  <a:pt x="2411457" y="3071555"/>
                  <a:pt x="2450472" y="3037214"/>
                  <a:pt x="2473637" y="2986415"/>
                </a:cubicBezTo>
                <a:cubicBezTo>
                  <a:pt x="2497614" y="3032338"/>
                  <a:pt x="2535003" y="3063630"/>
                  <a:pt x="2585803" y="3080293"/>
                </a:cubicBezTo>
                <a:lnTo>
                  <a:pt x="2630304" y="3008360"/>
                </a:lnTo>
                <a:cubicBezTo>
                  <a:pt x="2592102" y="2995762"/>
                  <a:pt x="2564467" y="2976762"/>
                  <a:pt x="2547398" y="2951362"/>
                </a:cubicBezTo>
                <a:cubicBezTo>
                  <a:pt x="2530329" y="2925962"/>
                  <a:pt x="2521185" y="2897616"/>
                  <a:pt x="2519966" y="2866323"/>
                </a:cubicBezTo>
                <a:lnTo>
                  <a:pt x="2610187" y="2866323"/>
                </a:lnTo>
                <a:lnTo>
                  <a:pt x="2610187" y="2793171"/>
                </a:lnTo>
                <a:close/>
                <a:moveTo>
                  <a:pt x="2808459" y="2791343"/>
                </a:moveTo>
                <a:lnTo>
                  <a:pt x="2808459" y="2862666"/>
                </a:lnTo>
                <a:lnTo>
                  <a:pt x="2955982" y="2862666"/>
                </a:lnTo>
                <a:lnTo>
                  <a:pt x="2955982" y="2892536"/>
                </a:lnTo>
                <a:lnTo>
                  <a:pt x="2807850" y="2892536"/>
                </a:lnTo>
                <a:lnTo>
                  <a:pt x="2807850" y="3066272"/>
                </a:lnTo>
                <a:lnTo>
                  <a:pt x="2854179" y="3066272"/>
                </a:lnTo>
                <a:cubicBezTo>
                  <a:pt x="2909856" y="3066272"/>
                  <a:pt x="2955373" y="3065053"/>
                  <a:pt x="2990730" y="3062614"/>
                </a:cubicBezTo>
                <a:cubicBezTo>
                  <a:pt x="3026087" y="3060176"/>
                  <a:pt x="3059818" y="3055909"/>
                  <a:pt x="3091923" y="3049813"/>
                </a:cubicBezTo>
                <a:lnTo>
                  <a:pt x="3082170" y="2978490"/>
                </a:lnTo>
                <a:cubicBezTo>
                  <a:pt x="3055754" y="2983366"/>
                  <a:pt x="3028830" y="2986719"/>
                  <a:pt x="3001398" y="2988548"/>
                </a:cubicBezTo>
                <a:cubicBezTo>
                  <a:pt x="2973966" y="2990377"/>
                  <a:pt x="2939930" y="2991698"/>
                  <a:pt x="2899290" y="2992510"/>
                </a:cubicBezTo>
                <a:lnTo>
                  <a:pt x="2899290" y="2960811"/>
                </a:lnTo>
                <a:lnTo>
                  <a:pt x="3043765" y="2960811"/>
                </a:lnTo>
                <a:lnTo>
                  <a:pt x="3043765" y="2791343"/>
                </a:lnTo>
                <a:close/>
                <a:moveTo>
                  <a:pt x="6512542" y="2785856"/>
                </a:moveTo>
                <a:lnTo>
                  <a:pt x="6890493" y="2785856"/>
                </a:lnTo>
                <a:lnTo>
                  <a:pt x="6890493" y="2857789"/>
                </a:lnTo>
                <a:lnTo>
                  <a:pt x="6771621" y="2857789"/>
                </a:lnTo>
                <a:cubicBezTo>
                  <a:pt x="6780155" y="2871607"/>
                  <a:pt x="6796005" y="2883697"/>
                  <a:pt x="6819170" y="2894060"/>
                </a:cubicBezTo>
                <a:cubicBezTo>
                  <a:pt x="6842335" y="2904423"/>
                  <a:pt x="6874644" y="2911230"/>
                  <a:pt x="6916097" y="2914482"/>
                </a:cubicBezTo>
                <a:lnTo>
                  <a:pt x="6885616" y="2985805"/>
                </a:lnTo>
                <a:cubicBezTo>
                  <a:pt x="6836849" y="2981741"/>
                  <a:pt x="6797224" y="2971886"/>
                  <a:pt x="6766745" y="2956239"/>
                </a:cubicBezTo>
                <a:cubicBezTo>
                  <a:pt x="6736265" y="2940593"/>
                  <a:pt x="6714319" y="2920781"/>
                  <a:pt x="6700907" y="2896803"/>
                </a:cubicBezTo>
                <a:cubicBezTo>
                  <a:pt x="6687090" y="2920781"/>
                  <a:pt x="6665043" y="2940593"/>
                  <a:pt x="6634766" y="2956239"/>
                </a:cubicBezTo>
                <a:cubicBezTo>
                  <a:pt x="6604489" y="2971886"/>
                  <a:pt x="6565170" y="2981741"/>
                  <a:pt x="6516809" y="2985805"/>
                </a:cubicBezTo>
                <a:lnTo>
                  <a:pt x="6486938" y="2914482"/>
                </a:lnTo>
                <a:cubicBezTo>
                  <a:pt x="6527984" y="2911230"/>
                  <a:pt x="6559989" y="2904423"/>
                  <a:pt x="6582950" y="2894060"/>
                </a:cubicBezTo>
                <a:cubicBezTo>
                  <a:pt x="6605911" y="2883697"/>
                  <a:pt x="6621660" y="2871607"/>
                  <a:pt x="6630194" y="2857789"/>
                </a:cubicBezTo>
                <a:lnTo>
                  <a:pt x="6512542" y="2857789"/>
                </a:lnTo>
                <a:close/>
                <a:moveTo>
                  <a:pt x="3886232" y="2785246"/>
                </a:moveTo>
                <a:lnTo>
                  <a:pt x="4124585" y="2785246"/>
                </a:lnTo>
                <a:lnTo>
                  <a:pt x="4124585" y="2949229"/>
                </a:lnTo>
                <a:lnTo>
                  <a:pt x="3977062" y="2949229"/>
                </a:lnTo>
                <a:lnTo>
                  <a:pt x="3977062" y="2974222"/>
                </a:lnTo>
                <a:cubicBezTo>
                  <a:pt x="4020141" y="2974222"/>
                  <a:pt x="4055802" y="2973410"/>
                  <a:pt x="4084047" y="2971784"/>
                </a:cubicBezTo>
                <a:cubicBezTo>
                  <a:pt x="4112292" y="2970158"/>
                  <a:pt x="4140232" y="2966704"/>
                  <a:pt x="4167867" y="2961421"/>
                </a:cubicBezTo>
                <a:lnTo>
                  <a:pt x="4178230" y="3033354"/>
                </a:lnTo>
                <a:cubicBezTo>
                  <a:pt x="4145312" y="3039450"/>
                  <a:pt x="4110869" y="3043412"/>
                  <a:pt x="4074903" y="3045241"/>
                </a:cubicBezTo>
                <a:cubicBezTo>
                  <a:pt x="4038937" y="3047070"/>
                  <a:pt x="3991693" y="3047984"/>
                  <a:pt x="3933172" y="3047984"/>
                </a:cubicBezTo>
                <a:lnTo>
                  <a:pt x="3886842" y="3047984"/>
                </a:lnTo>
                <a:lnTo>
                  <a:pt x="3886842" y="2881563"/>
                </a:lnTo>
                <a:lnTo>
                  <a:pt x="4034365" y="2881563"/>
                </a:lnTo>
                <a:lnTo>
                  <a:pt x="4034365" y="2857179"/>
                </a:lnTo>
                <a:lnTo>
                  <a:pt x="3886232" y="2857179"/>
                </a:lnTo>
                <a:close/>
                <a:moveTo>
                  <a:pt x="4567308" y="2784637"/>
                </a:moveTo>
                <a:cubicBezTo>
                  <a:pt x="4603477" y="2784637"/>
                  <a:pt x="4636395" y="2791038"/>
                  <a:pt x="4666063" y="2803839"/>
                </a:cubicBezTo>
                <a:cubicBezTo>
                  <a:pt x="4695730" y="2816641"/>
                  <a:pt x="4719098" y="2834726"/>
                  <a:pt x="4736167" y="2858094"/>
                </a:cubicBezTo>
                <a:cubicBezTo>
                  <a:pt x="4753235" y="2881462"/>
                  <a:pt x="4761770" y="2908182"/>
                  <a:pt x="4761770" y="2938256"/>
                </a:cubicBezTo>
                <a:cubicBezTo>
                  <a:pt x="4761770" y="2968736"/>
                  <a:pt x="4753235" y="2995558"/>
                  <a:pt x="4736167" y="3018723"/>
                </a:cubicBezTo>
                <a:cubicBezTo>
                  <a:pt x="4719098" y="3041888"/>
                  <a:pt x="4695730" y="3059871"/>
                  <a:pt x="4666063" y="3072673"/>
                </a:cubicBezTo>
                <a:cubicBezTo>
                  <a:pt x="4636395" y="3085474"/>
                  <a:pt x="4603477" y="3091875"/>
                  <a:pt x="4567308" y="3091875"/>
                </a:cubicBezTo>
                <a:cubicBezTo>
                  <a:pt x="4531544" y="3091875"/>
                  <a:pt x="4498931" y="3085474"/>
                  <a:pt x="4469467" y="3072673"/>
                </a:cubicBezTo>
                <a:cubicBezTo>
                  <a:pt x="4440003" y="3059871"/>
                  <a:pt x="4416736" y="3041888"/>
                  <a:pt x="4399667" y="3018723"/>
                </a:cubicBezTo>
                <a:cubicBezTo>
                  <a:pt x="4382599" y="2995558"/>
                  <a:pt x="4374064" y="2968736"/>
                  <a:pt x="4374064" y="2938256"/>
                </a:cubicBezTo>
                <a:cubicBezTo>
                  <a:pt x="4374064" y="2908182"/>
                  <a:pt x="4382599" y="2881462"/>
                  <a:pt x="4399667" y="2858094"/>
                </a:cubicBezTo>
                <a:cubicBezTo>
                  <a:pt x="4416736" y="2834726"/>
                  <a:pt x="4440003" y="2816641"/>
                  <a:pt x="4469467" y="2803839"/>
                </a:cubicBezTo>
                <a:cubicBezTo>
                  <a:pt x="4498931" y="2791038"/>
                  <a:pt x="4531544" y="2784637"/>
                  <a:pt x="4567308" y="2784637"/>
                </a:cubicBezTo>
                <a:close/>
                <a:moveTo>
                  <a:pt x="3567259" y="2776102"/>
                </a:moveTo>
                <a:lnTo>
                  <a:pt x="3664185" y="2776102"/>
                </a:lnTo>
                <a:lnTo>
                  <a:pt x="3664185" y="2798048"/>
                </a:lnTo>
                <a:cubicBezTo>
                  <a:pt x="3664185" y="2817962"/>
                  <a:pt x="3669367" y="2837571"/>
                  <a:pt x="3679730" y="2856875"/>
                </a:cubicBezTo>
                <a:cubicBezTo>
                  <a:pt x="3690093" y="2876178"/>
                  <a:pt x="3707975" y="2893146"/>
                  <a:pt x="3733375" y="2907776"/>
                </a:cubicBezTo>
                <a:cubicBezTo>
                  <a:pt x="3758775" y="2922406"/>
                  <a:pt x="3792201" y="2932160"/>
                  <a:pt x="3833654" y="2937037"/>
                </a:cubicBezTo>
                <a:lnTo>
                  <a:pt x="3799516" y="3011408"/>
                </a:lnTo>
                <a:cubicBezTo>
                  <a:pt x="3755219" y="3005312"/>
                  <a:pt x="3717728" y="2993323"/>
                  <a:pt x="3687046" y="2975442"/>
                </a:cubicBezTo>
                <a:cubicBezTo>
                  <a:pt x="3656362" y="2957560"/>
                  <a:pt x="3632486" y="2935411"/>
                  <a:pt x="3615417" y="2908995"/>
                </a:cubicBezTo>
                <a:cubicBezTo>
                  <a:pt x="3598348" y="2935411"/>
                  <a:pt x="3574574" y="2957560"/>
                  <a:pt x="3544094" y="2975442"/>
                </a:cubicBezTo>
                <a:cubicBezTo>
                  <a:pt x="3513614" y="2993323"/>
                  <a:pt x="3476429" y="3005312"/>
                  <a:pt x="3432537" y="3011408"/>
                </a:cubicBezTo>
                <a:lnTo>
                  <a:pt x="3398400" y="2937037"/>
                </a:lnTo>
                <a:cubicBezTo>
                  <a:pt x="3439039" y="2932160"/>
                  <a:pt x="3471958" y="2922203"/>
                  <a:pt x="3497155" y="2907166"/>
                </a:cubicBezTo>
                <a:cubicBezTo>
                  <a:pt x="3522352" y="2892130"/>
                  <a:pt x="3540335" y="2874959"/>
                  <a:pt x="3551104" y="2855655"/>
                </a:cubicBezTo>
                <a:cubicBezTo>
                  <a:pt x="3561874" y="2836351"/>
                  <a:pt x="3567259" y="2817149"/>
                  <a:pt x="3567259" y="2798048"/>
                </a:cubicBezTo>
                <a:close/>
                <a:moveTo>
                  <a:pt x="6064637" y="2765130"/>
                </a:moveTo>
                <a:lnTo>
                  <a:pt x="6154249" y="2765130"/>
                </a:lnTo>
                <a:lnTo>
                  <a:pt x="6154249" y="2800486"/>
                </a:lnTo>
                <a:lnTo>
                  <a:pt x="6299943" y="2800486"/>
                </a:lnTo>
                <a:lnTo>
                  <a:pt x="6299943" y="2866933"/>
                </a:lnTo>
                <a:lnTo>
                  <a:pt x="6173147" y="2866933"/>
                </a:lnTo>
                <a:cubicBezTo>
                  <a:pt x="6195499" y="2889285"/>
                  <a:pt x="6246299" y="2901680"/>
                  <a:pt x="6325547" y="2904119"/>
                </a:cubicBezTo>
                <a:lnTo>
                  <a:pt x="6300553" y="2969346"/>
                </a:lnTo>
                <a:cubicBezTo>
                  <a:pt x="6207487" y="2965688"/>
                  <a:pt x="6143886" y="2946181"/>
                  <a:pt x="6109748" y="2910824"/>
                </a:cubicBezTo>
                <a:cubicBezTo>
                  <a:pt x="6075611" y="2946181"/>
                  <a:pt x="6011806" y="2965688"/>
                  <a:pt x="5918334" y="2969346"/>
                </a:cubicBezTo>
                <a:lnTo>
                  <a:pt x="5895169" y="2904119"/>
                </a:lnTo>
                <a:cubicBezTo>
                  <a:pt x="5973604" y="2901680"/>
                  <a:pt x="6024201" y="2889285"/>
                  <a:pt x="6046960" y="2866933"/>
                </a:cubicBezTo>
                <a:lnTo>
                  <a:pt x="5921991" y="2866933"/>
                </a:lnTo>
                <a:lnTo>
                  <a:pt x="5921991" y="2800486"/>
                </a:lnTo>
                <a:lnTo>
                  <a:pt x="6064637" y="2800486"/>
                </a:lnTo>
                <a:close/>
                <a:moveTo>
                  <a:pt x="4197738" y="2763910"/>
                </a:moveTo>
                <a:lnTo>
                  <a:pt x="4287958" y="2763910"/>
                </a:lnTo>
                <a:lnTo>
                  <a:pt x="4287958" y="3054690"/>
                </a:lnTo>
                <a:lnTo>
                  <a:pt x="4197738" y="3054690"/>
                </a:lnTo>
                <a:close/>
                <a:moveTo>
                  <a:pt x="2658345" y="2763910"/>
                </a:moveTo>
                <a:lnTo>
                  <a:pt x="2658345" y="2891317"/>
                </a:lnTo>
                <a:lnTo>
                  <a:pt x="2591899" y="2891317"/>
                </a:lnTo>
                <a:lnTo>
                  <a:pt x="2591899" y="2964469"/>
                </a:lnTo>
                <a:lnTo>
                  <a:pt x="2658345" y="2964469"/>
                </a:lnTo>
                <a:lnTo>
                  <a:pt x="2658345" y="3140034"/>
                </a:lnTo>
                <a:lnTo>
                  <a:pt x="2749176" y="3140034"/>
                </a:lnTo>
                <a:lnTo>
                  <a:pt x="2749176" y="2763910"/>
                </a:lnTo>
                <a:close/>
                <a:moveTo>
                  <a:pt x="1566552" y="2763910"/>
                </a:moveTo>
                <a:lnTo>
                  <a:pt x="1566552" y="3144301"/>
                </a:lnTo>
                <a:lnTo>
                  <a:pt x="1656163" y="3144301"/>
                </a:lnTo>
                <a:lnTo>
                  <a:pt x="1656163" y="2976661"/>
                </a:lnTo>
                <a:lnTo>
                  <a:pt x="1717733" y="2976661"/>
                </a:lnTo>
                <a:lnTo>
                  <a:pt x="1717733" y="2901680"/>
                </a:lnTo>
                <a:lnTo>
                  <a:pt x="1656163" y="2901680"/>
                </a:lnTo>
                <a:lnTo>
                  <a:pt x="1656163" y="2763910"/>
                </a:lnTo>
                <a:close/>
                <a:moveTo>
                  <a:pt x="7303954" y="2763301"/>
                </a:moveTo>
                <a:lnTo>
                  <a:pt x="7387470" y="2763301"/>
                </a:lnTo>
                <a:lnTo>
                  <a:pt x="7387470" y="3281461"/>
                </a:lnTo>
                <a:lnTo>
                  <a:pt x="7303954" y="3281461"/>
                </a:lnTo>
                <a:lnTo>
                  <a:pt x="7303954" y="3029696"/>
                </a:lnTo>
                <a:lnTo>
                  <a:pt x="7272865" y="3029696"/>
                </a:lnTo>
                <a:lnTo>
                  <a:pt x="7272865" y="3257077"/>
                </a:lnTo>
                <a:lnTo>
                  <a:pt x="7189960" y="3257077"/>
                </a:lnTo>
                <a:lnTo>
                  <a:pt x="7189960" y="2770006"/>
                </a:lnTo>
                <a:lnTo>
                  <a:pt x="7272865" y="2770006"/>
                </a:lnTo>
                <a:lnTo>
                  <a:pt x="7272865" y="2957154"/>
                </a:lnTo>
                <a:lnTo>
                  <a:pt x="7303954" y="2957154"/>
                </a:lnTo>
                <a:close/>
                <a:moveTo>
                  <a:pt x="5759685" y="2763301"/>
                </a:moveTo>
                <a:lnTo>
                  <a:pt x="5845639" y="2763301"/>
                </a:lnTo>
                <a:lnTo>
                  <a:pt x="5845639" y="3281461"/>
                </a:lnTo>
                <a:lnTo>
                  <a:pt x="5759685" y="3281461"/>
                </a:lnTo>
                <a:lnTo>
                  <a:pt x="5759685" y="3028477"/>
                </a:lnTo>
                <a:lnTo>
                  <a:pt x="5731644" y="3028477"/>
                </a:lnTo>
                <a:lnTo>
                  <a:pt x="5731644" y="3258296"/>
                </a:lnTo>
                <a:lnTo>
                  <a:pt x="5646909" y="3258296"/>
                </a:lnTo>
                <a:lnTo>
                  <a:pt x="5646909" y="2768178"/>
                </a:lnTo>
                <a:lnTo>
                  <a:pt x="5731644" y="2768178"/>
                </a:lnTo>
                <a:lnTo>
                  <a:pt x="5731644" y="2955325"/>
                </a:lnTo>
                <a:lnTo>
                  <a:pt x="5759685" y="2955325"/>
                </a:lnTo>
                <a:close/>
                <a:moveTo>
                  <a:pt x="2083036" y="2763301"/>
                </a:moveTo>
                <a:lnTo>
                  <a:pt x="2083036" y="2955325"/>
                </a:lnTo>
                <a:lnTo>
                  <a:pt x="2054994" y="2955325"/>
                </a:lnTo>
                <a:lnTo>
                  <a:pt x="2054994" y="2768178"/>
                </a:lnTo>
                <a:lnTo>
                  <a:pt x="1970260" y="2768178"/>
                </a:lnTo>
                <a:lnTo>
                  <a:pt x="1970260" y="3258296"/>
                </a:lnTo>
                <a:lnTo>
                  <a:pt x="2054994" y="3258296"/>
                </a:lnTo>
                <a:lnTo>
                  <a:pt x="2054994" y="3028477"/>
                </a:lnTo>
                <a:lnTo>
                  <a:pt x="2083036" y="3028477"/>
                </a:lnTo>
                <a:lnTo>
                  <a:pt x="2083036" y="3281461"/>
                </a:lnTo>
                <a:lnTo>
                  <a:pt x="2168989" y="3281461"/>
                </a:lnTo>
                <a:lnTo>
                  <a:pt x="2168989" y="2763301"/>
                </a:lnTo>
                <a:close/>
                <a:moveTo>
                  <a:pt x="3524282" y="2413924"/>
                </a:moveTo>
                <a:cubicBezTo>
                  <a:pt x="3493802" y="2413924"/>
                  <a:pt x="3471552" y="2416362"/>
                  <a:pt x="3457531" y="2421239"/>
                </a:cubicBezTo>
                <a:cubicBezTo>
                  <a:pt x="3443511" y="2426116"/>
                  <a:pt x="3436500" y="2434244"/>
                  <a:pt x="3436500" y="2445623"/>
                </a:cubicBezTo>
                <a:cubicBezTo>
                  <a:pt x="3436500" y="2457002"/>
                  <a:pt x="3443511" y="2465232"/>
                  <a:pt x="3457531" y="2470312"/>
                </a:cubicBezTo>
                <a:cubicBezTo>
                  <a:pt x="3471552" y="2475392"/>
                  <a:pt x="3493802" y="2477932"/>
                  <a:pt x="3524282" y="2477932"/>
                </a:cubicBezTo>
                <a:cubicBezTo>
                  <a:pt x="3554762" y="2477932"/>
                  <a:pt x="3577114" y="2475392"/>
                  <a:pt x="3591338" y="2470312"/>
                </a:cubicBezTo>
                <a:cubicBezTo>
                  <a:pt x="3605562" y="2465232"/>
                  <a:pt x="3612674" y="2457002"/>
                  <a:pt x="3612674" y="2445623"/>
                </a:cubicBezTo>
                <a:cubicBezTo>
                  <a:pt x="3612674" y="2434244"/>
                  <a:pt x="3605664" y="2426116"/>
                  <a:pt x="3591643" y="2421239"/>
                </a:cubicBezTo>
                <a:cubicBezTo>
                  <a:pt x="3577622" y="2416362"/>
                  <a:pt x="3555168" y="2413924"/>
                  <a:pt x="3524282" y="2413924"/>
                </a:cubicBezTo>
                <a:close/>
                <a:moveTo>
                  <a:pt x="5069161" y="2410876"/>
                </a:moveTo>
                <a:cubicBezTo>
                  <a:pt x="5037868" y="2410876"/>
                  <a:pt x="5014906" y="2413518"/>
                  <a:pt x="5000276" y="2418801"/>
                </a:cubicBezTo>
                <a:cubicBezTo>
                  <a:pt x="4985646" y="2424084"/>
                  <a:pt x="4978330" y="2432821"/>
                  <a:pt x="4978330" y="2445014"/>
                </a:cubicBezTo>
                <a:cubicBezTo>
                  <a:pt x="4978330" y="2456799"/>
                  <a:pt x="4985646" y="2465232"/>
                  <a:pt x="5000276" y="2470312"/>
                </a:cubicBezTo>
                <a:cubicBezTo>
                  <a:pt x="5014906" y="2475392"/>
                  <a:pt x="5037868" y="2477932"/>
                  <a:pt x="5069161" y="2477932"/>
                </a:cubicBezTo>
                <a:cubicBezTo>
                  <a:pt x="5100047" y="2477932"/>
                  <a:pt x="5122602" y="2475392"/>
                  <a:pt x="5136826" y="2470312"/>
                </a:cubicBezTo>
                <a:cubicBezTo>
                  <a:pt x="5151050" y="2465232"/>
                  <a:pt x="5158162" y="2456799"/>
                  <a:pt x="5158162" y="2445014"/>
                </a:cubicBezTo>
                <a:cubicBezTo>
                  <a:pt x="5158162" y="2432821"/>
                  <a:pt x="5151050" y="2424084"/>
                  <a:pt x="5136826" y="2418801"/>
                </a:cubicBezTo>
                <a:cubicBezTo>
                  <a:pt x="5122602" y="2413518"/>
                  <a:pt x="5100047" y="2410876"/>
                  <a:pt x="5069161" y="2410876"/>
                </a:cubicBezTo>
                <a:close/>
                <a:moveTo>
                  <a:pt x="2844426" y="2390149"/>
                </a:moveTo>
                <a:lnTo>
                  <a:pt x="2844426" y="2460254"/>
                </a:lnTo>
                <a:lnTo>
                  <a:pt x="3110821" y="2460254"/>
                </a:lnTo>
                <a:lnTo>
                  <a:pt x="3110821" y="2548036"/>
                </a:lnTo>
                <a:lnTo>
                  <a:pt x="3201652" y="2548036"/>
                </a:lnTo>
                <a:lnTo>
                  <a:pt x="3201652" y="2390149"/>
                </a:lnTo>
                <a:close/>
                <a:moveTo>
                  <a:pt x="5359483" y="2388321"/>
                </a:moveTo>
                <a:lnTo>
                  <a:pt x="5447265" y="2388321"/>
                </a:lnTo>
                <a:lnTo>
                  <a:pt x="5447265" y="2468178"/>
                </a:lnTo>
                <a:lnTo>
                  <a:pt x="5709393" y="2468178"/>
                </a:lnTo>
                <a:lnTo>
                  <a:pt x="5709393" y="2540111"/>
                </a:lnTo>
                <a:lnTo>
                  <a:pt x="5359483" y="2540111"/>
                </a:lnTo>
                <a:close/>
                <a:moveTo>
                  <a:pt x="4406983" y="2371861"/>
                </a:moveTo>
                <a:lnTo>
                  <a:pt x="4494765" y="2371861"/>
                </a:lnTo>
                <a:lnTo>
                  <a:pt x="4494765" y="2468178"/>
                </a:lnTo>
                <a:lnTo>
                  <a:pt x="4757503" y="2468178"/>
                </a:lnTo>
                <a:lnTo>
                  <a:pt x="4757503" y="2540111"/>
                </a:lnTo>
                <a:lnTo>
                  <a:pt x="4406983" y="2540111"/>
                </a:lnTo>
                <a:close/>
                <a:moveTo>
                  <a:pt x="2521490" y="2359669"/>
                </a:moveTo>
                <a:cubicBezTo>
                  <a:pt x="2474754" y="2366578"/>
                  <a:pt x="2425072" y="2371049"/>
                  <a:pt x="2372443" y="2373081"/>
                </a:cubicBezTo>
                <a:cubicBezTo>
                  <a:pt x="2319814" y="2375113"/>
                  <a:pt x="2263629" y="2376129"/>
                  <a:pt x="2203888" y="2376129"/>
                </a:cubicBezTo>
                <a:lnTo>
                  <a:pt x="2214252" y="2449281"/>
                </a:lnTo>
                <a:cubicBezTo>
                  <a:pt x="2273586" y="2449281"/>
                  <a:pt x="2328450" y="2447858"/>
                  <a:pt x="2378844" y="2445014"/>
                </a:cubicBezTo>
                <a:cubicBezTo>
                  <a:pt x="2429237" y="2442169"/>
                  <a:pt x="2478615" y="2435666"/>
                  <a:pt x="2526976" y="2425506"/>
                </a:cubicBezTo>
                <a:close/>
                <a:moveTo>
                  <a:pt x="1805058" y="2349916"/>
                </a:moveTo>
                <a:lnTo>
                  <a:pt x="1805058" y="2423068"/>
                </a:lnTo>
                <a:lnTo>
                  <a:pt x="2075720" y="2423068"/>
                </a:lnTo>
                <a:lnTo>
                  <a:pt x="2075720" y="2548036"/>
                </a:lnTo>
                <a:lnTo>
                  <a:pt x="2164722" y="2548036"/>
                </a:lnTo>
                <a:lnTo>
                  <a:pt x="2164722" y="2349916"/>
                </a:lnTo>
                <a:close/>
                <a:moveTo>
                  <a:pt x="3524282" y="2343820"/>
                </a:moveTo>
                <a:cubicBezTo>
                  <a:pt x="3579959" y="2343820"/>
                  <a:pt x="3623647" y="2352862"/>
                  <a:pt x="3655346" y="2370947"/>
                </a:cubicBezTo>
                <a:cubicBezTo>
                  <a:pt x="3687046" y="2389032"/>
                  <a:pt x="3702895" y="2413924"/>
                  <a:pt x="3702895" y="2445623"/>
                </a:cubicBezTo>
                <a:cubicBezTo>
                  <a:pt x="3702895" y="2477729"/>
                  <a:pt x="3687147" y="2502824"/>
                  <a:pt x="3655651" y="2520909"/>
                </a:cubicBezTo>
                <a:cubicBezTo>
                  <a:pt x="3624155" y="2538993"/>
                  <a:pt x="3580365" y="2548036"/>
                  <a:pt x="3524282" y="2548036"/>
                </a:cubicBezTo>
                <a:cubicBezTo>
                  <a:pt x="3469418" y="2548036"/>
                  <a:pt x="3426441" y="2538993"/>
                  <a:pt x="3395352" y="2520909"/>
                </a:cubicBezTo>
                <a:cubicBezTo>
                  <a:pt x="3364262" y="2502824"/>
                  <a:pt x="3348717" y="2477729"/>
                  <a:pt x="3348717" y="2445623"/>
                </a:cubicBezTo>
                <a:cubicBezTo>
                  <a:pt x="3348717" y="2413924"/>
                  <a:pt x="3364262" y="2389032"/>
                  <a:pt x="3395352" y="2370947"/>
                </a:cubicBezTo>
                <a:cubicBezTo>
                  <a:pt x="3426441" y="2352862"/>
                  <a:pt x="3469418" y="2343820"/>
                  <a:pt x="3524282" y="2343820"/>
                </a:cubicBezTo>
                <a:close/>
                <a:moveTo>
                  <a:pt x="5069161" y="2340772"/>
                </a:moveTo>
                <a:cubicBezTo>
                  <a:pt x="5123618" y="2340772"/>
                  <a:pt x="5166697" y="2350017"/>
                  <a:pt x="5198396" y="2368509"/>
                </a:cubicBezTo>
                <a:cubicBezTo>
                  <a:pt x="5230095" y="2387000"/>
                  <a:pt x="5245945" y="2412502"/>
                  <a:pt x="5245945" y="2445014"/>
                </a:cubicBezTo>
                <a:cubicBezTo>
                  <a:pt x="5245945" y="2477119"/>
                  <a:pt x="5230095" y="2502316"/>
                  <a:pt x="5198396" y="2520604"/>
                </a:cubicBezTo>
                <a:cubicBezTo>
                  <a:pt x="5166697" y="2538892"/>
                  <a:pt x="5123618" y="2548036"/>
                  <a:pt x="5069161" y="2548036"/>
                </a:cubicBezTo>
                <a:cubicBezTo>
                  <a:pt x="5014297" y="2548036"/>
                  <a:pt x="4971015" y="2538892"/>
                  <a:pt x="4939316" y="2520604"/>
                </a:cubicBezTo>
                <a:cubicBezTo>
                  <a:pt x="4907617" y="2502316"/>
                  <a:pt x="4891767" y="2477119"/>
                  <a:pt x="4891767" y="2445014"/>
                </a:cubicBezTo>
                <a:cubicBezTo>
                  <a:pt x="4891767" y="2412095"/>
                  <a:pt x="4907515" y="2386492"/>
                  <a:pt x="4939011" y="2368204"/>
                </a:cubicBezTo>
                <a:cubicBezTo>
                  <a:pt x="4970507" y="2349916"/>
                  <a:pt x="5013890" y="2340772"/>
                  <a:pt x="5069161" y="2340772"/>
                </a:cubicBezTo>
                <a:close/>
                <a:moveTo>
                  <a:pt x="3796925" y="2320045"/>
                </a:moveTo>
                <a:lnTo>
                  <a:pt x="4154761" y="2320045"/>
                </a:lnTo>
                <a:lnTo>
                  <a:pt x="4154761" y="2462692"/>
                </a:lnTo>
                <a:lnTo>
                  <a:pt x="3885927" y="2462692"/>
                </a:lnTo>
                <a:lnTo>
                  <a:pt x="3885927" y="2477322"/>
                </a:lnTo>
                <a:lnTo>
                  <a:pt x="4165734" y="2477322"/>
                </a:lnTo>
                <a:lnTo>
                  <a:pt x="4165734" y="2545597"/>
                </a:lnTo>
                <a:lnTo>
                  <a:pt x="3796925" y="2545597"/>
                </a:lnTo>
                <a:lnTo>
                  <a:pt x="3796925" y="2399903"/>
                </a:lnTo>
                <a:lnTo>
                  <a:pt x="4065150" y="2399903"/>
                </a:lnTo>
                <a:lnTo>
                  <a:pt x="4065150" y="2385273"/>
                </a:lnTo>
                <a:lnTo>
                  <a:pt x="3796925" y="2385273"/>
                </a:lnTo>
                <a:close/>
                <a:moveTo>
                  <a:pt x="3238008" y="2296271"/>
                </a:moveTo>
                <a:lnTo>
                  <a:pt x="3255296" y="2296271"/>
                </a:lnTo>
                <a:lnTo>
                  <a:pt x="3255296" y="2366375"/>
                </a:lnTo>
                <a:lnTo>
                  <a:pt x="3230512" y="2366375"/>
                </a:lnTo>
                <a:close/>
                <a:moveTo>
                  <a:pt x="1403789" y="2245065"/>
                </a:moveTo>
                <a:lnTo>
                  <a:pt x="1403789" y="2417581"/>
                </a:lnTo>
                <a:lnTo>
                  <a:pt x="1250779" y="2417581"/>
                </a:lnTo>
                <a:lnTo>
                  <a:pt x="1250779" y="2491953"/>
                </a:lnTo>
                <a:lnTo>
                  <a:pt x="1712246" y="2491953"/>
                </a:lnTo>
                <a:lnTo>
                  <a:pt x="1712246" y="2417581"/>
                </a:lnTo>
                <a:lnTo>
                  <a:pt x="1494010" y="2417581"/>
                </a:lnTo>
                <a:lnTo>
                  <a:pt x="1494010" y="2245065"/>
                </a:lnTo>
                <a:close/>
                <a:moveTo>
                  <a:pt x="5438731" y="2229825"/>
                </a:moveTo>
                <a:cubicBezTo>
                  <a:pt x="5411908" y="2229825"/>
                  <a:pt x="5398497" y="2241001"/>
                  <a:pt x="5398497" y="2263353"/>
                </a:cubicBezTo>
                <a:cubicBezTo>
                  <a:pt x="5398497" y="2284892"/>
                  <a:pt x="5411908" y="2295661"/>
                  <a:pt x="5438731" y="2295661"/>
                </a:cubicBezTo>
                <a:cubicBezTo>
                  <a:pt x="5465553" y="2295661"/>
                  <a:pt x="5478965" y="2284892"/>
                  <a:pt x="5478965" y="2263353"/>
                </a:cubicBezTo>
                <a:cubicBezTo>
                  <a:pt x="5478965" y="2241001"/>
                  <a:pt x="5465553" y="2229825"/>
                  <a:pt x="5438731" y="2229825"/>
                </a:cubicBezTo>
                <a:close/>
                <a:moveTo>
                  <a:pt x="3746329" y="2228605"/>
                </a:moveTo>
                <a:lnTo>
                  <a:pt x="4207796" y="2228605"/>
                </a:lnTo>
                <a:lnTo>
                  <a:pt x="4207796" y="2301148"/>
                </a:lnTo>
                <a:lnTo>
                  <a:pt x="3746329" y="2301148"/>
                </a:lnTo>
                <a:close/>
                <a:moveTo>
                  <a:pt x="4436243" y="2201783"/>
                </a:moveTo>
                <a:lnTo>
                  <a:pt x="4436243" y="2262743"/>
                </a:lnTo>
                <a:lnTo>
                  <a:pt x="4508786" y="2262743"/>
                </a:lnTo>
                <a:lnTo>
                  <a:pt x="4508786" y="2201783"/>
                </a:lnTo>
                <a:close/>
                <a:moveTo>
                  <a:pt x="5090497" y="2165207"/>
                </a:moveTo>
                <a:cubicBezTo>
                  <a:pt x="5091310" y="2173335"/>
                  <a:pt x="5091716" y="2179837"/>
                  <a:pt x="5091716" y="2184714"/>
                </a:cubicBezTo>
                <a:cubicBezTo>
                  <a:pt x="5091716" y="2191623"/>
                  <a:pt x="5091106" y="2198532"/>
                  <a:pt x="5089887" y="2205441"/>
                </a:cubicBezTo>
                <a:lnTo>
                  <a:pt x="5154505" y="2205441"/>
                </a:lnTo>
                <a:lnTo>
                  <a:pt x="5154505" y="2165207"/>
                </a:lnTo>
                <a:close/>
                <a:moveTo>
                  <a:pt x="5438731" y="2160940"/>
                </a:moveTo>
                <a:cubicBezTo>
                  <a:pt x="5462709" y="2160940"/>
                  <a:pt x="5484451" y="2165309"/>
                  <a:pt x="5503958" y="2174046"/>
                </a:cubicBezTo>
                <a:cubicBezTo>
                  <a:pt x="5523465" y="2182784"/>
                  <a:pt x="5538705" y="2194874"/>
                  <a:pt x="5549678" y="2210317"/>
                </a:cubicBezTo>
                <a:cubicBezTo>
                  <a:pt x="5560651" y="2225761"/>
                  <a:pt x="5566137" y="2243439"/>
                  <a:pt x="5566137" y="2263353"/>
                </a:cubicBezTo>
                <a:cubicBezTo>
                  <a:pt x="5566137" y="2283266"/>
                  <a:pt x="5560651" y="2300945"/>
                  <a:pt x="5549678" y="2316388"/>
                </a:cubicBezTo>
                <a:cubicBezTo>
                  <a:pt x="5538705" y="2331831"/>
                  <a:pt x="5523567" y="2343820"/>
                  <a:pt x="5504263" y="2352354"/>
                </a:cubicBezTo>
                <a:cubicBezTo>
                  <a:pt x="5484959" y="2360889"/>
                  <a:pt x="5463115" y="2365156"/>
                  <a:pt x="5438731" y="2365156"/>
                </a:cubicBezTo>
                <a:cubicBezTo>
                  <a:pt x="5413941" y="2365156"/>
                  <a:pt x="5391792" y="2360889"/>
                  <a:pt x="5372284" y="2352354"/>
                </a:cubicBezTo>
                <a:cubicBezTo>
                  <a:pt x="5352777" y="2343820"/>
                  <a:pt x="5337639" y="2331831"/>
                  <a:pt x="5326869" y="2316388"/>
                </a:cubicBezTo>
                <a:cubicBezTo>
                  <a:pt x="5316100" y="2300945"/>
                  <a:pt x="5310715" y="2283266"/>
                  <a:pt x="5310715" y="2263353"/>
                </a:cubicBezTo>
                <a:cubicBezTo>
                  <a:pt x="5310715" y="2243439"/>
                  <a:pt x="5316100" y="2225761"/>
                  <a:pt x="5326869" y="2210317"/>
                </a:cubicBezTo>
                <a:cubicBezTo>
                  <a:pt x="5337639" y="2194874"/>
                  <a:pt x="5352777" y="2182784"/>
                  <a:pt x="5372284" y="2174046"/>
                </a:cubicBezTo>
                <a:cubicBezTo>
                  <a:pt x="5391792" y="2165309"/>
                  <a:pt x="5413941" y="2160940"/>
                  <a:pt x="5438731" y="2160940"/>
                </a:cubicBezTo>
                <a:close/>
                <a:moveTo>
                  <a:pt x="2366042" y="2140823"/>
                </a:moveTo>
                <a:cubicBezTo>
                  <a:pt x="2381892" y="2140823"/>
                  <a:pt x="2395100" y="2145293"/>
                  <a:pt x="2405667" y="2154234"/>
                </a:cubicBezTo>
                <a:cubicBezTo>
                  <a:pt x="2416232" y="2163175"/>
                  <a:pt x="2421516" y="2176180"/>
                  <a:pt x="2421516" y="2193249"/>
                </a:cubicBezTo>
                <a:cubicBezTo>
                  <a:pt x="2421516" y="2210724"/>
                  <a:pt x="2416334" y="2223729"/>
                  <a:pt x="2405971" y="2232263"/>
                </a:cubicBezTo>
                <a:cubicBezTo>
                  <a:pt x="2395608" y="2240797"/>
                  <a:pt x="2382298" y="2245065"/>
                  <a:pt x="2366042" y="2245065"/>
                </a:cubicBezTo>
                <a:cubicBezTo>
                  <a:pt x="2349786" y="2245065"/>
                  <a:pt x="2336680" y="2240797"/>
                  <a:pt x="2326723" y="2232263"/>
                </a:cubicBezTo>
                <a:cubicBezTo>
                  <a:pt x="2316766" y="2223729"/>
                  <a:pt x="2311788" y="2210724"/>
                  <a:pt x="2311788" y="2193249"/>
                </a:cubicBezTo>
                <a:cubicBezTo>
                  <a:pt x="2311788" y="2176180"/>
                  <a:pt x="2316868" y="2163175"/>
                  <a:pt x="2327028" y="2154234"/>
                </a:cubicBezTo>
                <a:cubicBezTo>
                  <a:pt x="2337188" y="2145293"/>
                  <a:pt x="2350192" y="2140823"/>
                  <a:pt x="2366042" y="2140823"/>
                </a:cubicBezTo>
                <a:close/>
                <a:moveTo>
                  <a:pt x="4955775" y="2133508"/>
                </a:moveTo>
                <a:cubicBezTo>
                  <a:pt x="4939519" y="2133508"/>
                  <a:pt x="4926514" y="2137775"/>
                  <a:pt x="4916761" y="2146309"/>
                </a:cubicBezTo>
                <a:cubicBezTo>
                  <a:pt x="4907007" y="2154844"/>
                  <a:pt x="4902130" y="2167646"/>
                  <a:pt x="4902130" y="2184714"/>
                </a:cubicBezTo>
                <a:cubicBezTo>
                  <a:pt x="4902130" y="2201377"/>
                  <a:pt x="4907109" y="2214381"/>
                  <a:pt x="4917066" y="2223729"/>
                </a:cubicBezTo>
                <a:cubicBezTo>
                  <a:pt x="4927022" y="2233076"/>
                  <a:pt x="4939925" y="2237749"/>
                  <a:pt x="4955775" y="2237749"/>
                </a:cubicBezTo>
                <a:cubicBezTo>
                  <a:pt x="4970812" y="2237749"/>
                  <a:pt x="4982902" y="2233076"/>
                  <a:pt x="4992046" y="2223729"/>
                </a:cubicBezTo>
                <a:cubicBezTo>
                  <a:pt x="5001190" y="2214381"/>
                  <a:pt x="5005762" y="2201377"/>
                  <a:pt x="5005762" y="2184714"/>
                </a:cubicBezTo>
                <a:cubicBezTo>
                  <a:pt x="5005762" y="2167646"/>
                  <a:pt x="5001190" y="2154844"/>
                  <a:pt x="4992046" y="2146309"/>
                </a:cubicBezTo>
                <a:cubicBezTo>
                  <a:pt x="4982902" y="2137775"/>
                  <a:pt x="4970812" y="2133508"/>
                  <a:pt x="4955775" y="2133508"/>
                </a:cubicBezTo>
                <a:close/>
                <a:moveTo>
                  <a:pt x="3976758" y="2102418"/>
                </a:moveTo>
                <a:cubicBezTo>
                  <a:pt x="3943026" y="2102418"/>
                  <a:pt x="3919049" y="2104044"/>
                  <a:pt x="3904825" y="2107295"/>
                </a:cubicBezTo>
                <a:cubicBezTo>
                  <a:pt x="3890601" y="2110546"/>
                  <a:pt x="3883489" y="2116033"/>
                  <a:pt x="3883489" y="2123754"/>
                </a:cubicBezTo>
                <a:cubicBezTo>
                  <a:pt x="3883489" y="2132289"/>
                  <a:pt x="3890296" y="2137877"/>
                  <a:pt x="3903910" y="2140518"/>
                </a:cubicBezTo>
                <a:cubicBezTo>
                  <a:pt x="3917525" y="2143160"/>
                  <a:pt x="3941807" y="2144481"/>
                  <a:pt x="3976758" y="2144481"/>
                </a:cubicBezTo>
                <a:cubicBezTo>
                  <a:pt x="4012521" y="2144481"/>
                  <a:pt x="4037210" y="2143160"/>
                  <a:pt x="4050824" y="2140518"/>
                </a:cubicBezTo>
                <a:cubicBezTo>
                  <a:pt x="4064438" y="2137877"/>
                  <a:pt x="4071245" y="2132289"/>
                  <a:pt x="4071245" y="2123754"/>
                </a:cubicBezTo>
                <a:cubicBezTo>
                  <a:pt x="4071245" y="2116033"/>
                  <a:pt x="4064133" y="2110546"/>
                  <a:pt x="4049909" y="2107295"/>
                </a:cubicBezTo>
                <a:cubicBezTo>
                  <a:pt x="4035686" y="2104044"/>
                  <a:pt x="4011301" y="2102418"/>
                  <a:pt x="3976758" y="2102418"/>
                </a:cubicBezTo>
                <a:close/>
                <a:moveTo>
                  <a:pt x="1297719" y="2068890"/>
                </a:moveTo>
                <a:lnTo>
                  <a:pt x="1297719" y="2141433"/>
                </a:lnTo>
                <a:lnTo>
                  <a:pt x="1586059" y="2141433"/>
                </a:lnTo>
                <a:cubicBezTo>
                  <a:pt x="1585653" y="2178415"/>
                  <a:pt x="1584027" y="2213975"/>
                  <a:pt x="1581182" y="2248113"/>
                </a:cubicBezTo>
                <a:cubicBezTo>
                  <a:pt x="1578338" y="2282250"/>
                  <a:pt x="1572648" y="2319842"/>
                  <a:pt x="1564113" y="2360889"/>
                </a:cubicBezTo>
                <a:lnTo>
                  <a:pt x="1653115" y="2370033"/>
                </a:lnTo>
                <a:cubicBezTo>
                  <a:pt x="1662869" y="2319639"/>
                  <a:pt x="1668965" y="2276053"/>
                  <a:pt x="1671403" y="2239273"/>
                </a:cubicBezTo>
                <a:cubicBezTo>
                  <a:pt x="1673842" y="2202494"/>
                  <a:pt x="1675061" y="2161549"/>
                  <a:pt x="1675061" y="2116439"/>
                </a:cubicBezTo>
                <a:lnTo>
                  <a:pt x="1675061" y="2068890"/>
                </a:lnTo>
                <a:close/>
                <a:moveTo>
                  <a:pt x="4347851" y="2067061"/>
                </a:moveTo>
                <a:lnTo>
                  <a:pt x="4436243" y="2067061"/>
                </a:lnTo>
                <a:lnTo>
                  <a:pt x="4436243" y="2133508"/>
                </a:lnTo>
                <a:lnTo>
                  <a:pt x="4508786" y="2133508"/>
                </a:lnTo>
                <a:lnTo>
                  <a:pt x="4508786" y="2067061"/>
                </a:lnTo>
                <a:lnTo>
                  <a:pt x="4598397" y="2067061"/>
                </a:lnTo>
                <a:lnTo>
                  <a:pt x="4598397" y="2332847"/>
                </a:lnTo>
                <a:lnTo>
                  <a:pt x="4347851" y="2332847"/>
                </a:lnTo>
                <a:close/>
                <a:moveTo>
                  <a:pt x="1742270" y="2064013"/>
                </a:moveTo>
                <a:lnTo>
                  <a:pt x="1742270" y="2135946"/>
                </a:lnTo>
                <a:lnTo>
                  <a:pt x="1853826" y="2135946"/>
                </a:lnTo>
                <a:cubicBezTo>
                  <a:pt x="1848136" y="2165613"/>
                  <a:pt x="1834319" y="2191115"/>
                  <a:pt x="1812374" y="2212451"/>
                </a:cubicBezTo>
                <a:cubicBezTo>
                  <a:pt x="1790428" y="2233787"/>
                  <a:pt x="1758119" y="2251973"/>
                  <a:pt x="1715447" y="2267010"/>
                </a:cubicBezTo>
                <a:lnTo>
                  <a:pt x="1756900" y="2334676"/>
                </a:lnTo>
                <a:cubicBezTo>
                  <a:pt x="1823956" y="2308260"/>
                  <a:pt x="1872317" y="2273614"/>
                  <a:pt x="1901984" y="2230739"/>
                </a:cubicBezTo>
                <a:cubicBezTo>
                  <a:pt x="1931651" y="2187864"/>
                  <a:pt x="1946485" y="2132289"/>
                  <a:pt x="1946485" y="2064013"/>
                </a:cubicBezTo>
                <a:close/>
                <a:moveTo>
                  <a:pt x="2366042" y="2062185"/>
                </a:moveTo>
                <a:cubicBezTo>
                  <a:pt x="2339626" y="2062185"/>
                  <a:pt x="2315445" y="2067773"/>
                  <a:pt x="2293500" y="2078949"/>
                </a:cubicBezTo>
                <a:cubicBezTo>
                  <a:pt x="2271554" y="2090125"/>
                  <a:pt x="2254180" y="2105771"/>
                  <a:pt x="2241379" y="2125888"/>
                </a:cubicBezTo>
                <a:cubicBezTo>
                  <a:pt x="2228577" y="2146005"/>
                  <a:pt x="2222176" y="2168458"/>
                  <a:pt x="2222176" y="2193249"/>
                </a:cubicBezTo>
                <a:cubicBezTo>
                  <a:pt x="2222176" y="2218039"/>
                  <a:pt x="2228577" y="2240493"/>
                  <a:pt x="2241379" y="2260609"/>
                </a:cubicBezTo>
                <a:cubicBezTo>
                  <a:pt x="2254180" y="2280726"/>
                  <a:pt x="2271554" y="2296474"/>
                  <a:pt x="2293500" y="2307853"/>
                </a:cubicBezTo>
                <a:cubicBezTo>
                  <a:pt x="2315445" y="2319233"/>
                  <a:pt x="2339626" y="2324922"/>
                  <a:pt x="2366042" y="2324922"/>
                </a:cubicBezTo>
                <a:cubicBezTo>
                  <a:pt x="2392864" y="2324922"/>
                  <a:pt x="2417147" y="2319233"/>
                  <a:pt x="2438889" y="2307853"/>
                </a:cubicBezTo>
                <a:cubicBezTo>
                  <a:pt x="2460632" y="2296474"/>
                  <a:pt x="2477802" y="2280726"/>
                  <a:pt x="2490401" y="2260609"/>
                </a:cubicBezTo>
                <a:cubicBezTo>
                  <a:pt x="2502999" y="2240493"/>
                  <a:pt x="2509298" y="2218039"/>
                  <a:pt x="2509298" y="2193249"/>
                </a:cubicBezTo>
                <a:cubicBezTo>
                  <a:pt x="2509298" y="2168458"/>
                  <a:pt x="2502999" y="2146005"/>
                  <a:pt x="2490401" y="2125888"/>
                </a:cubicBezTo>
                <a:cubicBezTo>
                  <a:pt x="2477802" y="2105771"/>
                  <a:pt x="2460632" y="2090125"/>
                  <a:pt x="2438889" y="2078949"/>
                </a:cubicBezTo>
                <a:cubicBezTo>
                  <a:pt x="2417147" y="2067773"/>
                  <a:pt x="2392864" y="2062185"/>
                  <a:pt x="2366042" y="2062185"/>
                </a:cubicBezTo>
                <a:close/>
                <a:moveTo>
                  <a:pt x="3381636" y="2055479"/>
                </a:moveTo>
                <a:lnTo>
                  <a:pt x="3473685" y="2055479"/>
                </a:lnTo>
                <a:lnTo>
                  <a:pt x="3473685" y="2091445"/>
                </a:lnTo>
                <a:cubicBezTo>
                  <a:pt x="3473685" y="2129241"/>
                  <a:pt x="3481712" y="2161651"/>
                  <a:pt x="3497764" y="2188677"/>
                </a:cubicBezTo>
                <a:cubicBezTo>
                  <a:pt x="3513817" y="2215702"/>
                  <a:pt x="3541960" y="2235514"/>
                  <a:pt x="3582194" y="2248113"/>
                </a:cubicBezTo>
                <a:lnTo>
                  <a:pt x="3535865" y="2318217"/>
                </a:lnTo>
                <a:cubicBezTo>
                  <a:pt x="3486690" y="2301961"/>
                  <a:pt x="3451130" y="2272700"/>
                  <a:pt x="3429184" y="2230434"/>
                </a:cubicBezTo>
                <a:cubicBezTo>
                  <a:pt x="3404800" y="2282454"/>
                  <a:pt x="3364567" y="2317607"/>
                  <a:pt x="3308484" y="2335895"/>
                </a:cubicBezTo>
                <a:lnTo>
                  <a:pt x="3261545" y="2262743"/>
                </a:lnTo>
                <a:cubicBezTo>
                  <a:pt x="3305029" y="2248519"/>
                  <a:pt x="3335916" y="2226777"/>
                  <a:pt x="3354204" y="2197516"/>
                </a:cubicBezTo>
                <a:cubicBezTo>
                  <a:pt x="3372492" y="2168255"/>
                  <a:pt x="3381636" y="2134727"/>
                  <a:pt x="3381636" y="2096932"/>
                </a:cubicBezTo>
                <a:close/>
                <a:moveTo>
                  <a:pt x="2847474" y="2040239"/>
                </a:moveTo>
                <a:lnTo>
                  <a:pt x="2847474" y="2275545"/>
                </a:lnTo>
                <a:lnTo>
                  <a:pt x="3208966" y="2275545"/>
                </a:lnTo>
                <a:lnTo>
                  <a:pt x="3208966" y="2206660"/>
                </a:lnTo>
                <a:lnTo>
                  <a:pt x="2938304" y="2206660"/>
                </a:lnTo>
                <a:lnTo>
                  <a:pt x="2938304" y="2190810"/>
                </a:lnTo>
                <a:lnTo>
                  <a:pt x="3193726" y="2190810"/>
                </a:lnTo>
                <a:lnTo>
                  <a:pt x="3193726" y="2124973"/>
                </a:lnTo>
                <a:lnTo>
                  <a:pt x="2938304" y="2124973"/>
                </a:lnTo>
                <a:lnTo>
                  <a:pt x="2938304" y="2109124"/>
                </a:lnTo>
                <a:lnTo>
                  <a:pt x="3204699" y="2109124"/>
                </a:lnTo>
                <a:lnTo>
                  <a:pt x="3204699" y="2040239"/>
                </a:lnTo>
                <a:close/>
                <a:moveTo>
                  <a:pt x="3976758" y="2035972"/>
                </a:moveTo>
                <a:cubicBezTo>
                  <a:pt x="4036905" y="2035972"/>
                  <a:pt x="4083234" y="2043490"/>
                  <a:pt x="4115746" y="2058527"/>
                </a:cubicBezTo>
                <a:cubicBezTo>
                  <a:pt x="4148258" y="2073564"/>
                  <a:pt x="4164514" y="2095306"/>
                  <a:pt x="4164514" y="2123754"/>
                </a:cubicBezTo>
                <a:cubicBezTo>
                  <a:pt x="4164514" y="2151390"/>
                  <a:pt x="4148157" y="2172725"/>
                  <a:pt x="4115442" y="2187762"/>
                </a:cubicBezTo>
                <a:cubicBezTo>
                  <a:pt x="4082726" y="2202799"/>
                  <a:pt x="4036498" y="2210317"/>
                  <a:pt x="3976758" y="2210317"/>
                </a:cubicBezTo>
                <a:cubicBezTo>
                  <a:pt x="3917017" y="2210317"/>
                  <a:pt x="3870992" y="2202799"/>
                  <a:pt x="3838683" y="2187762"/>
                </a:cubicBezTo>
                <a:cubicBezTo>
                  <a:pt x="3806374" y="2172725"/>
                  <a:pt x="3790220" y="2151390"/>
                  <a:pt x="3790220" y="2123754"/>
                </a:cubicBezTo>
                <a:cubicBezTo>
                  <a:pt x="3790220" y="2095306"/>
                  <a:pt x="3806374" y="2073564"/>
                  <a:pt x="3838683" y="2058527"/>
                </a:cubicBezTo>
                <a:cubicBezTo>
                  <a:pt x="3870992" y="2043490"/>
                  <a:pt x="3917017" y="2035972"/>
                  <a:pt x="3976758" y="2035972"/>
                </a:cubicBezTo>
                <a:close/>
                <a:moveTo>
                  <a:pt x="5605152" y="2030485"/>
                </a:moveTo>
                <a:lnTo>
                  <a:pt x="5694763" y="2030485"/>
                </a:lnTo>
                <a:lnTo>
                  <a:pt x="5694763" y="2181057"/>
                </a:lnTo>
                <a:lnTo>
                  <a:pt x="5756332" y="2181057"/>
                </a:lnTo>
                <a:lnTo>
                  <a:pt x="5756332" y="2254209"/>
                </a:lnTo>
                <a:lnTo>
                  <a:pt x="5694763" y="2254209"/>
                </a:lnTo>
                <a:lnTo>
                  <a:pt x="5694763" y="2416362"/>
                </a:lnTo>
                <a:lnTo>
                  <a:pt x="5605152" y="2416362"/>
                </a:lnTo>
                <a:close/>
                <a:moveTo>
                  <a:pt x="4652651" y="2030485"/>
                </a:moveTo>
                <a:lnTo>
                  <a:pt x="4741653" y="2030485"/>
                </a:lnTo>
                <a:lnTo>
                  <a:pt x="4741653" y="2168255"/>
                </a:lnTo>
                <a:lnTo>
                  <a:pt x="4804442" y="2168255"/>
                </a:lnTo>
                <a:lnTo>
                  <a:pt x="4804442" y="2243845"/>
                </a:lnTo>
                <a:lnTo>
                  <a:pt x="4741653" y="2243845"/>
                </a:lnTo>
                <a:lnTo>
                  <a:pt x="4741653" y="2412095"/>
                </a:lnTo>
                <a:lnTo>
                  <a:pt x="4652651" y="2412095"/>
                </a:lnTo>
                <a:close/>
                <a:moveTo>
                  <a:pt x="2079378" y="2030485"/>
                </a:moveTo>
                <a:lnTo>
                  <a:pt x="2079378" y="2142042"/>
                </a:lnTo>
                <a:lnTo>
                  <a:pt x="2051946" y="2142042"/>
                </a:lnTo>
                <a:lnTo>
                  <a:pt x="2051946" y="2039629"/>
                </a:lnTo>
                <a:lnTo>
                  <a:pt x="1968431" y="2039629"/>
                </a:lnTo>
                <a:lnTo>
                  <a:pt x="1968431" y="2329799"/>
                </a:lnTo>
                <a:lnTo>
                  <a:pt x="2051946" y="2329799"/>
                </a:lnTo>
                <a:lnTo>
                  <a:pt x="2051946" y="2215194"/>
                </a:lnTo>
                <a:lnTo>
                  <a:pt x="2079378" y="2215194"/>
                </a:lnTo>
                <a:lnTo>
                  <a:pt x="2079378" y="2331018"/>
                </a:lnTo>
                <a:lnTo>
                  <a:pt x="2164722" y="2331018"/>
                </a:lnTo>
                <a:lnTo>
                  <a:pt x="2164722" y="2030485"/>
                </a:lnTo>
                <a:close/>
                <a:moveTo>
                  <a:pt x="5393011" y="2029876"/>
                </a:moveTo>
                <a:lnTo>
                  <a:pt x="5483841" y="2029876"/>
                </a:lnTo>
                <a:lnTo>
                  <a:pt x="5483841" y="2079253"/>
                </a:lnTo>
                <a:lnTo>
                  <a:pt x="5588083" y="2079253"/>
                </a:lnTo>
                <a:lnTo>
                  <a:pt x="5588083" y="2149357"/>
                </a:lnTo>
                <a:lnTo>
                  <a:pt x="5288769" y="2149357"/>
                </a:lnTo>
                <a:lnTo>
                  <a:pt x="5288769" y="2079253"/>
                </a:lnTo>
                <a:lnTo>
                  <a:pt x="5393011" y="2079253"/>
                </a:lnTo>
                <a:close/>
                <a:moveTo>
                  <a:pt x="5154505" y="2029876"/>
                </a:moveTo>
                <a:lnTo>
                  <a:pt x="5244725" y="2029876"/>
                </a:lnTo>
                <a:lnTo>
                  <a:pt x="5244725" y="2330409"/>
                </a:lnTo>
                <a:lnTo>
                  <a:pt x="5154505" y="2330409"/>
                </a:lnTo>
                <a:lnTo>
                  <a:pt x="5154505" y="2277373"/>
                </a:lnTo>
                <a:lnTo>
                  <a:pt x="5051482" y="2277373"/>
                </a:lnTo>
                <a:cubicBezTo>
                  <a:pt x="5038884" y="2288753"/>
                  <a:pt x="5024457" y="2297694"/>
                  <a:pt x="5008201" y="2304196"/>
                </a:cubicBezTo>
                <a:cubicBezTo>
                  <a:pt x="4991945" y="2310698"/>
                  <a:pt x="4974470" y="2313950"/>
                  <a:pt x="4955775" y="2313950"/>
                </a:cubicBezTo>
                <a:cubicBezTo>
                  <a:pt x="4930578" y="2313950"/>
                  <a:pt x="4907414" y="2308260"/>
                  <a:pt x="4886281" y="2296881"/>
                </a:cubicBezTo>
                <a:cubicBezTo>
                  <a:pt x="4865148" y="2285501"/>
                  <a:pt x="4848485" y="2269957"/>
                  <a:pt x="4836293" y="2250246"/>
                </a:cubicBezTo>
                <a:cubicBezTo>
                  <a:pt x="4824101" y="2230536"/>
                  <a:pt x="4818006" y="2208692"/>
                  <a:pt x="4818006" y="2184714"/>
                </a:cubicBezTo>
                <a:cubicBezTo>
                  <a:pt x="4818006" y="2160330"/>
                  <a:pt x="4824101" y="2138283"/>
                  <a:pt x="4836293" y="2118573"/>
                </a:cubicBezTo>
                <a:cubicBezTo>
                  <a:pt x="4848485" y="2098862"/>
                  <a:pt x="4865046" y="2083521"/>
                  <a:pt x="4885976" y="2072548"/>
                </a:cubicBezTo>
                <a:cubicBezTo>
                  <a:pt x="4906905" y="2061575"/>
                  <a:pt x="4930172" y="2056089"/>
                  <a:pt x="4955775" y="2056089"/>
                </a:cubicBezTo>
                <a:cubicBezTo>
                  <a:pt x="4974876" y="2056089"/>
                  <a:pt x="4992757" y="2059238"/>
                  <a:pt x="5009420" y="2065537"/>
                </a:cubicBezTo>
                <a:cubicBezTo>
                  <a:pt x="5026082" y="2071837"/>
                  <a:pt x="5040509" y="2080879"/>
                  <a:pt x="5052701" y="2092665"/>
                </a:cubicBezTo>
                <a:lnTo>
                  <a:pt x="5154505" y="2092665"/>
                </a:lnTo>
                <a:close/>
                <a:moveTo>
                  <a:pt x="3611455" y="2029876"/>
                </a:moveTo>
                <a:lnTo>
                  <a:pt x="3701676" y="2029876"/>
                </a:lnTo>
                <a:lnTo>
                  <a:pt x="3701676" y="2330409"/>
                </a:lnTo>
                <a:lnTo>
                  <a:pt x="3611455" y="2330409"/>
                </a:lnTo>
                <a:lnTo>
                  <a:pt x="3611455" y="2187153"/>
                </a:lnTo>
                <a:lnTo>
                  <a:pt x="3528549" y="2187153"/>
                </a:lnTo>
                <a:lnTo>
                  <a:pt x="3528549" y="2113391"/>
                </a:lnTo>
                <a:lnTo>
                  <a:pt x="3611455" y="2113391"/>
                </a:lnTo>
                <a:close/>
                <a:moveTo>
                  <a:pt x="2544655" y="2029876"/>
                </a:moveTo>
                <a:lnTo>
                  <a:pt x="2544655" y="2548645"/>
                </a:lnTo>
                <a:lnTo>
                  <a:pt x="2635485" y="2548645"/>
                </a:lnTo>
                <a:lnTo>
                  <a:pt x="2635485" y="2029876"/>
                </a:lnTo>
                <a:close/>
                <a:moveTo>
                  <a:pt x="0" y="0"/>
                </a:moveTo>
                <a:lnTo>
                  <a:pt x="4663440" y="0"/>
                </a:lnTo>
                <a:cubicBezTo>
                  <a:pt x="3747735" y="839534"/>
                  <a:pt x="3347114" y="1570089"/>
                  <a:pt x="3244276" y="2237642"/>
                </a:cubicBezTo>
                <a:lnTo>
                  <a:pt x="3238008" y="2296271"/>
                </a:lnTo>
                <a:lnTo>
                  <a:pt x="2792000" y="2296271"/>
                </a:lnTo>
                <a:lnTo>
                  <a:pt x="2792000" y="2366375"/>
                </a:lnTo>
                <a:lnTo>
                  <a:pt x="3230512" y="2366375"/>
                </a:lnTo>
                <a:lnTo>
                  <a:pt x="3220728" y="2457889"/>
                </a:lnTo>
                <a:cubicBezTo>
                  <a:pt x="3216356" y="2530569"/>
                  <a:pt x="3215362" y="2602534"/>
                  <a:pt x="3217449" y="2673848"/>
                </a:cubicBezTo>
                <a:lnTo>
                  <a:pt x="3228363" y="2826090"/>
                </a:lnTo>
                <a:lnTo>
                  <a:pt x="3198603" y="2826090"/>
                </a:lnTo>
                <a:lnTo>
                  <a:pt x="3198603" y="2763910"/>
                </a:lnTo>
                <a:lnTo>
                  <a:pt x="3109602" y="2763910"/>
                </a:lnTo>
                <a:lnTo>
                  <a:pt x="3109602" y="3077245"/>
                </a:lnTo>
                <a:lnTo>
                  <a:pt x="3198603" y="3077245"/>
                </a:lnTo>
                <a:lnTo>
                  <a:pt x="3198603" y="3014456"/>
                </a:lnTo>
                <a:lnTo>
                  <a:pt x="3252316" y="3014456"/>
                </a:lnTo>
                <a:lnTo>
                  <a:pt x="3264546" y="3094414"/>
                </a:lnTo>
                <a:cubicBezTo>
                  <a:pt x="3515629" y="4404636"/>
                  <a:pt x="4663440" y="5525135"/>
                  <a:pt x="4663440" y="6888480"/>
                </a:cubicBezTo>
                <a:lnTo>
                  <a:pt x="0" y="6888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3600" dirty="0">
              <a:solidFill>
                <a:schemeClr val="bg1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85" y="3595327"/>
            <a:ext cx="8429684" cy="2818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2024.07.30.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So What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조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(4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조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en-US" altLang="ko-KR" sz="16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강현주 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/ </a:t>
            </a:r>
            <a:r>
              <a:rPr lang="ko-KR" altLang="en-US" sz="1600" dirty="0" err="1">
                <a:latin typeface="프리젠테이션 6 SemiBold" pitchFamily="2" charset="-127"/>
                <a:ea typeface="프리젠테이션 6 SemiBold" pitchFamily="2" charset="-127"/>
              </a:rPr>
              <a:t>권아연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/ </a:t>
            </a:r>
            <a:r>
              <a:rPr lang="ko-KR" altLang="en-US" sz="1600" dirty="0" err="1">
                <a:latin typeface="프리젠테이션 6 SemiBold" pitchFamily="2" charset="-127"/>
                <a:ea typeface="프리젠테이션 6 SemiBold" pitchFamily="2" charset="-127"/>
              </a:rPr>
              <a:t>구정모</a:t>
            </a:r>
            <a:endParaRPr lang="en-US" altLang="ko-KR" sz="16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김동엽 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/ </a:t>
            </a:r>
            <a:r>
              <a:rPr lang="ko-KR" altLang="en-US" sz="1600" dirty="0" err="1">
                <a:latin typeface="프리젠테이션 6 SemiBold" pitchFamily="2" charset="-127"/>
                <a:ea typeface="프리젠테이션 6 SemiBold" pitchFamily="2" charset="-127"/>
              </a:rPr>
              <a:t>박동융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/ </a:t>
            </a:r>
            <a:r>
              <a:rPr lang="ko-KR" altLang="en-US" sz="1600" dirty="0" err="1">
                <a:latin typeface="프리젠테이션 6 SemiBold" pitchFamily="2" charset="-127"/>
                <a:ea typeface="프리젠테이션 6 SemiBold" pitchFamily="2" charset="-127"/>
              </a:rPr>
              <a:t>조시윤</a:t>
            </a:r>
            <a:endParaRPr lang="en-US" altLang="ko-KR" sz="16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8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두운 디스플레이의 재무 그래프">
            <a:extLst>
              <a:ext uri="{FF2B5EF4-FFF2-40B4-BE49-F238E27FC236}">
                <a16:creationId xmlns:a16="http://schemas.microsoft.com/office/drawing/2014/main" id="{5CF7B026-1067-9F3E-4E7A-C08486A2B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계획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(3)</a:t>
            </a:r>
            <a:endParaRPr lang="ko-KR" altLang="en-US" sz="2800" b="1" dirty="0">
              <a:solidFill>
                <a:schemeClr val="bg1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CF66C-5F71-70F4-6F07-30732378C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65549"/>
              </p:ext>
            </p:extLst>
          </p:nvPr>
        </p:nvGraphicFramePr>
        <p:xfrm>
          <a:off x="776885" y="1031711"/>
          <a:ext cx="10830616" cy="56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목적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분석방법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주요 내용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비고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57">
                <a:tc rowSpan="1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고객별 품목 특성의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차이 확인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카이제곱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주문요일별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주문취소여부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주문시간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오전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/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오후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)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별 주문취소여부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14131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배송기간별 주문취소여부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51681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제품별 따른 주문취소여부 빈도 확인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9681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회원 상태 별 주문취소여부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79239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연령대별 주문취소여부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855009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연령대별 구매시간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오전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/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오후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0807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연령별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유기신선식품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구매 비중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064206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연령대별 선호 상품 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077459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연령대별 구독 여부 파악 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87212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주소지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지역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)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별 배송기간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838999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Vip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고객 여부에 따른 구매물품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물품 대분류기준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)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차이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99384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체리슈머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여부 별 식품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/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비식품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선호 상품 파악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202153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체리슈머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여부 별 구매 요일 파악 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348301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체리슈머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별 연령대 분포 파악 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73886"/>
                  </a:ext>
                </a:extLst>
              </a:tr>
              <a:tr h="2572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체리슈머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별 구매 시간대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오전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오후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)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파악 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908277"/>
                  </a:ext>
                </a:extLst>
              </a:tr>
              <a:tr h="2473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신선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/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일반별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배송기간 파악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260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69FE27-84C6-E5C9-A1C7-3C450A7E2DE0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10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05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어두운 디스플레이의 재무 그래프">
            <a:extLst>
              <a:ext uri="{FF2B5EF4-FFF2-40B4-BE49-F238E27FC236}">
                <a16:creationId xmlns:a16="http://schemas.microsoft.com/office/drawing/2014/main" id="{7C63A5BF-0811-E61D-6D30-101358590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결과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(1)_VIP 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고객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D904A-7D82-FBFE-EC8B-24C977250FAE}"/>
              </a:ext>
            </a:extLst>
          </p:cNvPr>
          <p:cNvSpPr txBox="1"/>
          <p:nvPr/>
        </p:nvSpPr>
        <p:spPr>
          <a:xfrm>
            <a:off x="668089" y="2407642"/>
            <a:ext cx="7747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프리젠테이션 8 ExtraBold" pitchFamily="2" charset="-127"/>
                <a:ea typeface="프리젠테이션 8 ExtraBold" pitchFamily="2" charset="-127"/>
              </a:rPr>
              <a:t>● </a:t>
            </a:r>
            <a:r>
              <a:rPr lang="en-US" altLang="ko-KR" sz="1800" dirty="0">
                <a:latin typeface="프리젠테이션 8 ExtraBold" pitchFamily="2" charset="-127"/>
                <a:ea typeface="프리젠테이션 8 ExtraBold" pitchFamily="2" charset="-127"/>
              </a:rPr>
              <a:t>RFM </a:t>
            </a:r>
            <a:r>
              <a:rPr lang="ko-KR" altLang="en-US" sz="1800" dirty="0">
                <a:latin typeface="프리젠테이션 8 ExtraBold" pitchFamily="2" charset="-127"/>
                <a:ea typeface="프리젠테이션 8 ExtraBold" pitchFamily="2" charset="-127"/>
              </a:rPr>
              <a:t>분석을 통한 </a:t>
            </a:r>
            <a:r>
              <a:rPr lang="en-US" altLang="ko-KR" sz="1800" dirty="0">
                <a:latin typeface="프리젠테이션 8 ExtraBold" pitchFamily="2" charset="-127"/>
                <a:ea typeface="프리젠테이션 8 ExtraBold" pitchFamily="2" charset="-127"/>
              </a:rPr>
              <a:t>VIP </a:t>
            </a:r>
            <a:r>
              <a:rPr lang="ko-KR" altLang="en-US" sz="1800" dirty="0">
                <a:latin typeface="프리젠테이션 8 ExtraBold" pitchFamily="2" charset="-127"/>
                <a:ea typeface="프리젠테이션 8 ExtraBold" pitchFamily="2" charset="-127"/>
              </a:rPr>
              <a:t>산정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B3519E1-2A7A-CD97-D923-AB0866860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15857"/>
              </p:ext>
            </p:extLst>
          </p:nvPr>
        </p:nvGraphicFramePr>
        <p:xfrm>
          <a:off x="668089" y="2861187"/>
          <a:ext cx="10855822" cy="367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462">
                  <a:extLst>
                    <a:ext uri="{9D8B030D-6E8A-4147-A177-3AD203B41FA5}">
                      <a16:colId xmlns:a16="http://schemas.microsoft.com/office/drawing/2014/main" val="1989647863"/>
                    </a:ext>
                  </a:extLst>
                </a:gridCol>
                <a:gridCol w="2374822">
                  <a:extLst>
                    <a:ext uri="{9D8B030D-6E8A-4147-A177-3AD203B41FA5}">
                      <a16:colId xmlns:a16="http://schemas.microsoft.com/office/drawing/2014/main" val="2813091469"/>
                    </a:ext>
                  </a:extLst>
                </a:gridCol>
                <a:gridCol w="2099842">
                  <a:extLst>
                    <a:ext uri="{9D8B030D-6E8A-4147-A177-3AD203B41FA5}">
                      <a16:colId xmlns:a16="http://schemas.microsoft.com/office/drawing/2014/main" val="1675071912"/>
                    </a:ext>
                  </a:extLst>
                </a:gridCol>
                <a:gridCol w="4049696">
                  <a:extLst>
                    <a:ext uri="{9D8B030D-6E8A-4147-A177-3AD203B41FA5}">
                      <a16:colId xmlns:a16="http://schemas.microsoft.com/office/drawing/2014/main" val="975330869"/>
                    </a:ext>
                  </a:extLst>
                </a:gridCol>
              </a:tblGrid>
              <a:tr h="337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Score</a:t>
                      </a:r>
                      <a:endParaRPr lang="ko-KR" altLang="en-US" dirty="0"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R(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최근 구매일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)</a:t>
                      </a:r>
                      <a:endParaRPr lang="ko-KR" altLang="en-US" dirty="0"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F(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구매 빈도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)</a:t>
                      </a:r>
                      <a:endParaRPr lang="ko-KR" altLang="en-US" dirty="0"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M(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총 구매 금액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)</a:t>
                      </a:r>
                      <a:endParaRPr lang="ko-KR" altLang="en-US" dirty="0"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785556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5 </a:t>
                      </a:r>
                      <a:r>
                        <a:rPr lang="ko-KR" altLang="en-US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5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일 이내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76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회 이상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874,027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원 이상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168195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4 </a:t>
                      </a:r>
                      <a:r>
                        <a:rPr lang="ko-KR" altLang="en-US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6~18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25~75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308,419~874,026 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43578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3 </a:t>
                      </a:r>
                      <a:r>
                        <a:rPr lang="ko-KR" altLang="en-US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19~52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8~24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115,293~308,418 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42179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2 </a:t>
                      </a:r>
                      <a:r>
                        <a:rPr lang="ko-KR" altLang="en-US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53~142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1~7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40,490~115,292 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42507"/>
                  </a:ext>
                </a:extLst>
              </a:tr>
              <a:tr h="30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1 </a:t>
                      </a:r>
                      <a:r>
                        <a:rPr lang="ko-KR" altLang="en-US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143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일 이상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40,489 </a:t>
                      </a:r>
                      <a:r>
                        <a:rPr lang="ko-KR" altLang="en-US" sz="14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원 이하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772984"/>
                  </a:ext>
                </a:extLst>
              </a:tr>
              <a:tr h="163570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RFM Score</a:t>
                      </a:r>
                      <a:r>
                        <a:rPr lang="ko-KR" altLang="en-US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 </a:t>
                      </a:r>
                      <a:r>
                        <a:rPr lang="en-US" altLang="ko-KR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= </a:t>
                      </a:r>
                      <a:r>
                        <a:rPr lang="en-US" altLang="ko-KR" sz="1600" dirty="0" err="1">
                          <a:latin typeface="프리젠테이션 5 Medium" pitchFamily="2" charset="-127"/>
                          <a:ea typeface="프리젠테이션 5 Medium" pitchFamily="2" charset="-127"/>
                        </a:rPr>
                        <a:t>M_Score</a:t>
                      </a:r>
                      <a:r>
                        <a:rPr lang="en-US" altLang="ko-KR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 * 0.7  +  R Score * 0.2  +  </a:t>
                      </a:r>
                      <a:r>
                        <a:rPr lang="en-US" altLang="ko-KR" sz="1600" dirty="0" err="1">
                          <a:latin typeface="프리젠테이션 5 Medium" pitchFamily="2" charset="-127"/>
                          <a:ea typeface="프리젠테이션 5 Medium" pitchFamily="2" charset="-127"/>
                        </a:rPr>
                        <a:t>F_Score</a:t>
                      </a:r>
                      <a:r>
                        <a:rPr lang="en-US" altLang="ko-KR" sz="1600" dirty="0">
                          <a:latin typeface="프리젠테이션 5 Medium" pitchFamily="2" charset="-127"/>
                          <a:ea typeface="프리젠테이션 5 Medium" pitchFamily="2" charset="-127"/>
                        </a:rPr>
                        <a:t>*0.1</a:t>
                      </a:r>
                    </a:p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RFM Score </a:t>
                      </a:r>
                      <a:r>
                        <a:rPr lang="ko-KR" alt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수치의 상위 </a:t>
                      </a:r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10% </a:t>
                      </a:r>
                      <a:r>
                        <a:rPr lang="ko-KR" alt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고객 </a:t>
                      </a:r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: VIP</a:t>
                      </a:r>
                      <a:r>
                        <a:rPr lang="ko-KR" altLang="en-US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로 산정</a:t>
                      </a:r>
                      <a:endParaRPr lang="en-US" altLang="ko-KR" u="sng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  <a:p>
                      <a:pPr algn="ctr" latinLnBrk="1"/>
                      <a:endParaRPr lang="en-US" altLang="ko-KR" b="1" u="sng" dirty="0">
                        <a:highlight>
                          <a:srgbClr val="FFFF00"/>
                        </a:highlight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  <a:p>
                      <a:pPr algn="ctr" latinLnBrk="1"/>
                      <a:endParaRPr lang="en-US" altLang="ko-KR" sz="1600" dirty="0">
                        <a:highlight>
                          <a:srgbClr val="FFFF00"/>
                        </a:highlight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0533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0F46EB-3746-9445-D615-53EA865DB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71608"/>
              </p:ext>
            </p:extLst>
          </p:nvPr>
        </p:nvGraphicFramePr>
        <p:xfrm>
          <a:off x="3850329" y="5702743"/>
          <a:ext cx="4725270" cy="68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635">
                  <a:extLst>
                    <a:ext uri="{9D8B030D-6E8A-4147-A177-3AD203B41FA5}">
                      <a16:colId xmlns:a16="http://schemas.microsoft.com/office/drawing/2014/main" val="3006215590"/>
                    </a:ext>
                  </a:extLst>
                </a:gridCol>
                <a:gridCol w="2362635">
                  <a:extLst>
                    <a:ext uri="{9D8B030D-6E8A-4147-A177-3AD203B41FA5}">
                      <a16:colId xmlns:a16="http://schemas.microsoft.com/office/drawing/2014/main" val="4280178507"/>
                    </a:ext>
                  </a:extLst>
                </a:gridCol>
              </a:tblGrid>
              <a:tr h="178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Vip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1,388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470272"/>
                  </a:ext>
                </a:extLst>
              </a:tr>
              <a:tr h="345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일반 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11,152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35463"/>
                  </a:ext>
                </a:extLst>
              </a:tr>
            </a:tbl>
          </a:graphicData>
        </a:graphic>
      </p:graphicFrame>
      <p:sp>
        <p:nvSpPr>
          <p:cNvPr id="13" name="TextBox 52">
            <a:extLst>
              <a:ext uri="{FF2B5EF4-FFF2-40B4-BE49-F238E27FC236}">
                <a16:creationId xmlns:a16="http://schemas.microsoft.com/office/drawing/2014/main" id="{6DE63833-1531-DEF9-5AEA-1C49DD328E81}"/>
              </a:ext>
            </a:extLst>
          </p:cNvPr>
          <p:cNvSpPr txBox="1"/>
          <p:nvPr/>
        </p:nvSpPr>
        <p:spPr>
          <a:xfrm>
            <a:off x="668089" y="1053698"/>
            <a:ext cx="10855822" cy="1205367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RFM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분석을 통한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VIP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산정 결과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1388</a:t>
            </a:r>
            <a:r>
              <a:rPr lang="ko-KR" altLang="en-US" sz="1600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명의 고객이 </a:t>
            </a:r>
            <a:r>
              <a:rPr lang="en-US" altLang="ko-KR" sz="1600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VIP</a:t>
            </a:r>
            <a:r>
              <a:rPr lang="ko-KR" altLang="en-US" sz="1600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고객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으로 나왔기 때문에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  <a:r>
              <a:rPr lang="ko-KR" altLang="en-US" sz="1600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en-US" altLang="ko-KR" sz="1600" b="1" dirty="0">
              <a:solidFill>
                <a:srgbClr val="0000FF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VIP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고객과 일반 고객의 추가 분석을 통한 판매 전략 수립 필요</a:t>
            </a:r>
            <a:endParaRPr lang="en-US" altLang="ko-KR" sz="2000" b="1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E428E-F1F1-1682-8ED0-3A69C644A739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11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32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1CCB86-7541-EE36-A1DD-4E4F04DF6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8" b="3522"/>
          <a:stretch/>
        </p:blipFill>
        <p:spPr>
          <a:xfrm>
            <a:off x="5286526" y="3048000"/>
            <a:ext cx="6171252" cy="324464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6E4619-517B-EDEE-BA54-F5B039BF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9285"/>
              </p:ext>
            </p:extLst>
          </p:nvPr>
        </p:nvGraphicFramePr>
        <p:xfrm>
          <a:off x="5131455" y="2467245"/>
          <a:ext cx="6326323" cy="3924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6323">
                  <a:extLst>
                    <a:ext uri="{9D8B030D-6E8A-4147-A177-3AD203B41FA5}">
                      <a16:colId xmlns:a16="http://schemas.microsoft.com/office/drawing/2014/main" val="699656641"/>
                    </a:ext>
                  </a:extLst>
                </a:gridCol>
              </a:tblGrid>
              <a:tr h="500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VIP 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고객과 일반 고객의 구매 차이가 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10% 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이상인 품목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59516"/>
                  </a:ext>
                </a:extLst>
              </a:tr>
              <a:tr h="34243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82606"/>
                  </a:ext>
                </a:extLst>
              </a:tr>
            </a:tbl>
          </a:graphicData>
        </a:graphic>
      </p:graphicFrame>
      <p:pic>
        <p:nvPicPr>
          <p:cNvPr id="2" name="그림 1" descr="어두운 디스플레이의 재무 그래프">
            <a:extLst>
              <a:ext uri="{FF2B5EF4-FFF2-40B4-BE49-F238E27FC236}">
                <a16:creationId xmlns:a16="http://schemas.microsoft.com/office/drawing/2014/main" id="{5BD80685-7765-7E57-3D97-A844F4F408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결과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(2)_VIP 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고객 대상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33481-AFC6-F36C-4AD9-D12736165C1A}"/>
              </a:ext>
            </a:extLst>
          </p:cNvPr>
          <p:cNvSpPr txBox="1"/>
          <p:nvPr/>
        </p:nvSpPr>
        <p:spPr>
          <a:xfrm>
            <a:off x="484589" y="2467245"/>
            <a:ext cx="4382051" cy="1600438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endParaRPr lang="en-US" altLang="ko-KR" sz="1400" b="1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&lt;</a:t>
            </a:r>
            <a:r>
              <a:rPr lang="ko-KR" altLang="en-US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가설 수립</a:t>
            </a:r>
            <a:r>
              <a:rPr lang="en-US" altLang="ko-KR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&gt;</a:t>
            </a:r>
          </a:p>
          <a:p>
            <a:endParaRPr lang="en-US" altLang="ko-KR" sz="1400" dirty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H0</a:t>
            </a:r>
            <a:r>
              <a:rPr lang="ko-KR" altLang="en-US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VIP </a:t>
            </a:r>
            <a:r>
              <a:rPr lang="ko-KR" altLang="en-US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고객 여부는 구매 물품 품목에 영향 </a:t>
            </a:r>
            <a:r>
              <a:rPr lang="en-US" altLang="ko-KR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X</a:t>
            </a:r>
          </a:p>
          <a:p>
            <a:endParaRPr lang="en-US" altLang="ko-KR" sz="1400" dirty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H1 :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VIP </a:t>
            </a:r>
            <a:r>
              <a:rPr lang="ko-KR" altLang="en-US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고객 여부는 구매 물품 품목에 영향 </a:t>
            </a:r>
            <a:r>
              <a:rPr lang="en-US" altLang="ko-KR" sz="14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</a:rPr>
              <a:t>O</a:t>
            </a:r>
          </a:p>
          <a:p>
            <a:endParaRPr lang="ko-KR" altLang="en-US" sz="1400" b="1" i="0" dirty="0"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2AE6C-6B55-0A4B-DF8E-07E9A5977124}"/>
              </a:ext>
            </a:extLst>
          </p:cNvPr>
          <p:cNvSpPr txBox="1"/>
          <p:nvPr/>
        </p:nvSpPr>
        <p:spPr>
          <a:xfrm>
            <a:off x="484589" y="4360687"/>
            <a:ext cx="4382051" cy="2031325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&lt;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분석 결과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&gt;</a:t>
            </a:r>
          </a:p>
          <a:p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▶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P-value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값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: 0.000</a:t>
            </a:r>
          </a:p>
          <a:p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▶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VIP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고객과 일반고객과의 구매물품에는 차이가 있다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.</a:t>
            </a:r>
          </a:p>
          <a:p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▶</a:t>
            </a:r>
            <a:r>
              <a:rPr lang="en-US" altLang="ko-KR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 VIP</a:t>
            </a:r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는 채소 및 과일류</a:t>
            </a:r>
            <a:r>
              <a:rPr lang="en-US" altLang="ko-KR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유제품류 구매 비중이 더 높다</a:t>
            </a:r>
            <a:r>
              <a:rPr lang="en-US" altLang="ko-KR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</a:p>
          <a:p>
            <a:endParaRPr lang="ko-KR" altLang="en-US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" name="TextBox 52">
            <a:extLst>
              <a:ext uri="{FF2B5EF4-FFF2-40B4-BE49-F238E27FC236}">
                <a16:creationId xmlns:a16="http://schemas.microsoft.com/office/drawing/2014/main" id="{7F812544-466F-9014-A503-94A1C03A3B0B}"/>
              </a:ext>
            </a:extLst>
          </p:cNvPr>
          <p:cNvSpPr txBox="1"/>
          <p:nvPr/>
        </p:nvSpPr>
        <p:spPr>
          <a:xfrm>
            <a:off x="461058" y="999605"/>
            <a:ext cx="11003668" cy="1174636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VIP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고객 여부 별 구매 물품 품목 수 분석 결과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VIP </a:t>
            </a:r>
            <a:r>
              <a:rPr lang="ko-KR" altLang="en-US" sz="1600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고객은 채소 및 과일류</a:t>
            </a:r>
            <a:r>
              <a:rPr lang="en-US" altLang="ko-KR" sz="1600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유제품류 구매 비중이 높았기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때문에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VIP 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대상을 위한 </a:t>
            </a:r>
            <a:r>
              <a:rPr lang="ko-KR" altLang="en-U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채과류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 및 유제품류의 프리미엄 품목 확대 필요</a:t>
            </a:r>
            <a:endParaRPr lang="en-US" altLang="ko-KR" b="1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6CD3302-8608-3252-A42A-B783F95B4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328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B62C6C-94EB-BC11-DC89-C8A68B1C6A44}"/>
              </a:ext>
            </a:extLst>
          </p:cNvPr>
          <p:cNvSpPr/>
          <p:nvPr/>
        </p:nvSpPr>
        <p:spPr>
          <a:xfrm>
            <a:off x="8631738" y="4035227"/>
            <a:ext cx="735781" cy="2257418"/>
          </a:xfrm>
          <a:prstGeom prst="rect">
            <a:avLst/>
          </a:prstGeom>
          <a:solidFill>
            <a:srgbClr val="00B050">
              <a:alpha val="5000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CBE47-5F98-B14E-4164-CAEBF65AAEE1}"/>
              </a:ext>
            </a:extLst>
          </p:cNvPr>
          <p:cNvSpPr/>
          <p:nvPr/>
        </p:nvSpPr>
        <p:spPr>
          <a:xfrm>
            <a:off x="9577717" y="3312160"/>
            <a:ext cx="361714" cy="2980484"/>
          </a:xfrm>
          <a:prstGeom prst="rect">
            <a:avLst/>
          </a:prstGeom>
          <a:solidFill>
            <a:srgbClr val="00B050">
              <a:alpha val="5000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1BEB36-C4CE-E5AA-E248-4780BD157237}"/>
              </a:ext>
            </a:extLst>
          </p:cNvPr>
          <p:cNvSpPr/>
          <p:nvPr/>
        </p:nvSpPr>
        <p:spPr>
          <a:xfrm>
            <a:off x="5917662" y="4181995"/>
            <a:ext cx="735781" cy="2110649"/>
          </a:xfrm>
          <a:prstGeom prst="rect">
            <a:avLst/>
          </a:prstGeom>
          <a:solidFill>
            <a:srgbClr val="00B050">
              <a:alpha val="5000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8F9F0-0CE5-9853-44D1-309D5BE497C7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12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67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6E4619-517B-EDEE-BA54-F5B039BF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14007"/>
              </p:ext>
            </p:extLst>
          </p:nvPr>
        </p:nvGraphicFramePr>
        <p:xfrm>
          <a:off x="6084426" y="3687506"/>
          <a:ext cx="5352910" cy="2898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2910">
                  <a:extLst>
                    <a:ext uri="{9D8B030D-6E8A-4147-A177-3AD203B41FA5}">
                      <a16:colId xmlns:a16="http://schemas.microsoft.com/office/drawing/2014/main" val="699656641"/>
                    </a:ext>
                  </a:extLst>
                </a:gridCol>
              </a:tblGrid>
              <a:tr h="3695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특정 요일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별 구매 금액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분포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(2 Sample t-test)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프리젠테이션 4 Regular" pitchFamily="2" charset="-127"/>
                        <a:ea typeface="프리젠테이션 4 Regular" pitchFamily="2" charset="-127"/>
                        <a:cs typeface="+mn-cs"/>
                      </a:endParaRP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59516"/>
                  </a:ext>
                </a:extLst>
              </a:tr>
              <a:tr h="25289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82606"/>
                  </a:ext>
                </a:extLst>
              </a:tr>
            </a:tbl>
          </a:graphicData>
        </a:graphic>
      </p:graphicFrame>
      <p:pic>
        <p:nvPicPr>
          <p:cNvPr id="2" name="그림 1" descr="어두운 디스플레이의 재무 그래프">
            <a:extLst>
              <a:ext uri="{FF2B5EF4-FFF2-40B4-BE49-F238E27FC236}">
                <a16:creationId xmlns:a16="http://schemas.microsoft.com/office/drawing/2014/main" id="{EEE60CE5-474C-BB1C-2FFC-1EA798E8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9855E8-21CD-CB6C-CFE2-0439D4FA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63923"/>
              </p:ext>
            </p:extLst>
          </p:nvPr>
        </p:nvGraphicFramePr>
        <p:xfrm>
          <a:off x="484590" y="3687506"/>
          <a:ext cx="5345194" cy="2926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194">
                  <a:extLst>
                    <a:ext uri="{9D8B030D-6E8A-4147-A177-3AD203B41FA5}">
                      <a16:colId xmlns:a16="http://schemas.microsoft.com/office/drawing/2014/main" val="699656641"/>
                    </a:ext>
                  </a:extLst>
                </a:gridCol>
              </a:tblGrid>
              <a:tr h="37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요일별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 구매 금액 분포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(ANOVA</a:t>
                      </a:r>
                      <a:r>
                        <a:rPr lang="ko-KR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분석</a:t>
                      </a:r>
                      <a:r>
                        <a:rPr lang="en-US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프리젠테이션 4 Regular" pitchFamily="2" charset="-127"/>
                        <a:ea typeface="프리젠테이션 4 Regular" pitchFamily="2" charset="-127"/>
                        <a:cs typeface="+mn-cs"/>
                      </a:endParaRP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59516"/>
                  </a:ext>
                </a:extLst>
              </a:tr>
              <a:tr h="25536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826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0E144AA-3590-A7DA-EFA7-7F5285330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87" t="8432" r="8951" b="6024"/>
          <a:stretch/>
        </p:blipFill>
        <p:spPr>
          <a:xfrm>
            <a:off x="822960" y="4090997"/>
            <a:ext cx="4449142" cy="248405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결과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(3, 4)_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전체 고객 대상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33481-AFC6-F36C-4AD9-D12736165C1A}"/>
              </a:ext>
            </a:extLst>
          </p:cNvPr>
          <p:cNvSpPr txBox="1"/>
          <p:nvPr/>
        </p:nvSpPr>
        <p:spPr>
          <a:xfrm>
            <a:off x="484589" y="2287640"/>
            <a:ext cx="5345194" cy="523220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400" dirty="0" err="1">
                <a:latin typeface="프리젠테이션 4 Regular" pitchFamily="2" charset="-127"/>
                <a:ea typeface="프리젠테이션 4 Regular" pitchFamily="2" charset="-127"/>
              </a:rPr>
              <a:t>요일별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구매금액에 하나도 </a:t>
            </a:r>
            <a:r>
              <a:rPr lang="ko-KR" altLang="en-US" sz="1400" dirty="0" err="1">
                <a:latin typeface="프리젠테이션 4 Regular" pitchFamily="2" charset="-127"/>
                <a:ea typeface="프리젠테이션 4 Regular" pitchFamily="2" charset="-127"/>
              </a:rPr>
              <a:t>차이나지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X</a:t>
            </a:r>
          </a:p>
          <a:p>
            <a:pPr algn="l"/>
            <a:r>
              <a:rPr lang="en-US" altLang="ko-KR" sz="1400" i="0" dirty="0">
                <a:effectLst/>
                <a:latin typeface="프리젠테이션 4 Regular" pitchFamily="2" charset="-127"/>
                <a:ea typeface="프리젠테이션 4 Regular" pitchFamily="2" charset="-127"/>
              </a:rPr>
              <a:t>H1 : </a:t>
            </a:r>
            <a:r>
              <a:rPr lang="ko-KR" altLang="en-US" sz="1400" dirty="0" err="1">
                <a:latin typeface="프리젠테이션 4 Regular" pitchFamily="2" charset="-127"/>
                <a:ea typeface="프리젠테이션 4 Regular" pitchFamily="2" charset="-127"/>
              </a:rPr>
              <a:t>요일별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구매금액이 하나 이상 차이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O</a:t>
            </a:r>
            <a:endParaRPr lang="ko-KR" altLang="en-US" sz="1400" i="0" dirty="0">
              <a:effectLst/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2AE6C-6B55-0A4B-DF8E-07E9A5977124}"/>
              </a:ext>
            </a:extLst>
          </p:cNvPr>
          <p:cNvSpPr txBox="1"/>
          <p:nvPr/>
        </p:nvSpPr>
        <p:spPr>
          <a:xfrm>
            <a:off x="484589" y="2879851"/>
            <a:ext cx="5345194" cy="738664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▶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P-value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값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: 0.014</a:t>
            </a:r>
          </a:p>
          <a:p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▶ 하나 이상의 요일에서 구매금액 차이 존재</a:t>
            </a:r>
            <a:endParaRPr lang="en-US" altLang="ko-KR" sz="14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▶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추가 분석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을 통해 구매 금액이 차이나는 항목 판별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필요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CD359-2E2D-66D0-D9F4-6D11B52B2780}"/>
              </a:ext>
            </a:extLst>
          </p:cNvPr>
          <p:cNvSpPr txBox="1"/>
          <p:nvPr/>
        </p:nvSpPr>
        <p:spPr>
          <a:xfrm>
            <a:off x="6092141" y="2287640"/>
            <a:ext cx="5345194" cy="523220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특정 요일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토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일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별 구매금액 차이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X </a:t>
            </a:r>
            <a:b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</a:b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H1 :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특정 요일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토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일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별 구매금액</a:t>
            </a:r>
            <a:r>
              <a:rPr lang="ko-KR" altLang="ko-KR" sz="1400" dirty="0">
                <a:latin typeface="프리젠테이션 4 Regular" pitchFamily="2" charset="-127"/>
                <a:ea typeface="프리젠테이션 4 Regular" pitchFamily="2" charset="-127"/>
              </a:rPr>
              <a:t> 차이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O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8AB63-4E01-33A2-7DF1-70D5170DF83B}"/>
              </a:ext>
            </a:extLst>
          </p:cNvPr>
          <p:cNvSpPr txBox="1"/>
          <p:nvPr/>
        </p:nvSpPr>
        <p:spPr>
          <a:xfrm>
            <a:off x="6092141" y="2879851"/>
            <a:ext cx="5345194" cy="738664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▶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P-value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값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: 0.03, t-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통계량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값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:-2.1185</a:t>
            </a:r>
          </a:p>
          <a:p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▶토요일과 일요일은 구매 금액 차이가 존재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</a:p>
          <a:p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▶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t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값이 음수임에 따라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일요일의 구매 금액이 많다</a:t>
            </a:r>
            <a:endParaRPr lang="ko-KR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04C5F8-1B4D-85FD-CDCD-D9CB97EAC180}"/>
              </a:ext>
            </a:extLst>
          </p:cNvPr>
          <p:cNvSpPr/>
          <p:nvPr/>
        </p:nvSpPr>
        <p:spPr>
          <a:xfrm>
            <a:off x="1226820" y="5087372"/>
            <a:ext cx="1151436" cy="1282948"/>
          </a:xfrm>
          <a:prstGeom prst="rect">
            <a:avLst/>
          </a:prstGeom>
          <a:solidFill>
            <a:schemeClr val="accent4">
              <a:alpha val="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14" name="TextBox 52">
            <a:extLst>
              <a:ext uri="{FF2B5EF4-FFF2-40B4-BE49-F238E27FC236}">
                <a16:creationId xmlns:a16="http://schemas.microsoft.com/office/drawing/2014/main" id="{39589071-E8AE-A0C9-A99B-63DEC9230714}"/>
              </a:ext>
            </a:extLst>
          </p:cNvPr>
          <p:cNvSpPr txBox="1"/>
          <p:nvPr/>
        </p:nvSpPr>
        <p:spPr>
          <a:xfrm>
            <a:off x="461058" y="1008831"/>
            <a:ext cx="11003668" cy="1070198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요일별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구매금액 분석 결과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수요일과 일요일에 구매 금액이 높기 때문에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0000"/>
              </a:highlight>
              <a:latin typeface="프리젠테이션 6 SemiBold" pitchFamily="2" charset="-127"/>
              <a:ea typeface="프리젠테이션 6 SemiBold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구매 유도를 위한 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수요일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일요일 특별 프로모션 및 할인 이벤트 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제공 필요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9E7B53-CA63-B1CC-1B51-F41C54E755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29" t="10309" r="9132" b="10534"/>
          <a:stretch/>
        </p:blipFill>
        <p:spPr>
          <a:xfrm>
            <a:off x="6852217" y="4088038"/>
            <a:ext cx="4293303" cy="22038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922F0A-6B63-C61D-ED8A-12F3F78FEF72}"/>
              </a:ext>
            </a:extLst>
          </p:cNvPr>
          <p:cNvSpPr txBox="1"/>
          <p:nvPr/>
        </p:nvSpPr>
        <p:spPr>
          <a:xfrm>
            <a:off x="6708139" y="6309222"/>
            <a:ext cx="36484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b="1" dirty="0">
                <a:latin typeface="system-ui"/>
              </a:rPr>
              <a:t>토요일                                                      일요일 </a:t>
            </a:r>
            <a:endParaRPr lang="en-US" altLang="ko-KR" sz="1100" b="1" dirty="0">
              <a:latin typeface="system-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36436-6173-2831-9D54-D1FEBCF34D80}"/>
              </a:ext>
            </a:extLst>
          </p:cNvPr>
          <p:cNvSpPr txBox="1"/>
          <p:nvPr/>
        </p:nvSpPr>
        <p:spPr>
          <a:xfrm rot="16200000">
            <a:off x="5826837" y="5185482"/>
            <a:ext cx="810853" cy="237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b="1" dirty="0">
                <a:latin typeface="system-ui"/>
              </a:rPr>
              <a:t>구매금액</a:t>
            </a:r>
            <a:endParaRPr lang="en-US" altLang="ko-KR" sz="1100" b="1" dirty="0">
              <a:latin typeface="system-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074FD-2716-E303-6015-93BF5FDA6BF2}"/>
              </a:ext>
            </a:extLst>
          </p:cNvPr>
          <p:cNvSpPr txBox="1"/>
          <p:nvPr/>
        </p:nvSpPr>
        <p:spPr>
          <a:xfrm>
            <a:off x="6345055" y="4038211"/>
            <a:ext cx="542659" cy="2248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50" b="1" dirty="0">
                <a:latin typeface="system-ui"/>
              </a:rPr>
              <a:t>800000</a:t>
            </a:r>
          </a:p>
          <a:p>
            <a:pPr algn="r">
              <a:lnSpc>
                <a:spcPct val="150000"/>
              </a:lnSpc>
            </a:pPr>
            <a:endParaRPr lang="en-US" altLang="ko-KR" sz="1050" b="1" dirty="0">
              <a:latin typeface="system-ui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b="1" dirty="0">
                <a:latin typeface="system-ui"/>
              </a:rPr>
              <a:t>600000</a:t>
            </a:r>
          </a:p>
          <a:p>
            <a:pPr algn="r">
              <a:lnSpc>
                <a:spcPct val="150000"/>
              </a:lnSpc>
            </a:pPr>
            <a:endParaRPr lang="en-US" altLang="ko-KR" sz="1050" b="1" dirty="0">
              <a:latin typeface="system-ui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b="1" dirty="0">
                <a:latin typeface="system-ui"/>
              </a:rPr>
              <a:t>400000</a:t>
            </a:r>
          </a:p>
          <a:p>
            <a:pPr algn="r">
              <a:lnSpc>
                <a:spcPct val="150000"/>
              </a:lnSpc>
            </a:pPr>
            <a:endParaRPr lang="en-US" altLang="ko-KR" sz="1050" b="1" dirty="0">
              <a:latin typeface="system-ui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b="1" dirty="0">
                <a:latin typeface="system-ui"/>
              </a:rPr>
              <a:t>200000</a:t>
            </a:r>
          </a:p>
          <a:p>
            <a:pPr algn="r">
              <a:lnSpc>
                <a:spcPct val="150000"/>
              </a:lnSpc>
            </a:pPr>
            <a:endParaRPr lang="en-US" altLang="ko-KR" sz="1050" b="1" dirty="0">
              <a:latin typeface="system-ui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b="1" dirty="0">
                <a:latin typeface="system-ui"/>
              </a:rPr>
              <a:t>0</a:t>
            </a:r>
            <a:endParaRPr lang="ko-KR" altLang="en-US" sz="1050" b="1" dirty="0">
              <a:latin typeface="system-u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DD07F2-2E3F-D75F-6768-3EFBF7CDE04D}"/>
              </a:ext>
            </a:extLst>
          </p:cNvPr>
          <p:cNvSpPr txBox="1"/>
          <p:nvPr/>
        </p:nvSpPr>
        <p:spPr>
          <a:xfrm rot="16200000">
            <a:off x="295802" y="5173317"/>
            <a:ext cx="8108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100" b="1" dirty="0">
                <a:latin typeface="system-ui"/>
              </a:rPr>
              <a:t>구매금액</a:t>
            </a:r>
            <a:endParaRPr lang="en-US" altLang="ko-KR" sz="1100" b="1" dirty="0">
              <a:latin typeface="system-ui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5C7CE0-8155-6A14-02A4-6CC97ECE9CB8}"/>
              </a:ext>
            </a:extLst>
          </p:cNvPr>
          <p:cNvCxnSpPr>
            <a:cxnSpLocks/>
          </p:cNvCxnSpPr>
          <p:nvPr/>
        </p:nvCxnSpPr>
        <p:spPr>
          <a:xfrm>
            <a:off x="5960962" y="2287640"/>
            <a:ext cx="0" cy="42983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83539AF-B511-A599-693F-31D3AEAB91BF}"/>
              </a:ext>
            </a:extLst>
          </p:cNvPr>
          <p:cNvSpPr/>
          <p:nvPr/>
        </p:nvSpPr>
        <p:spPr>
          <a:xfrm>
            <a:off x="9042400" y="4138694"/>
            <a:ext cx="2001520" cy="2132905"/>
          </a:xfrm>
          <a:prstGeom prst="rect">
            <a:avLst/>
          </a:prstGeom>
          <a:solidFill>
            <a:schemeClr val="accent4">
              <a:alpha val="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CB78D4-EE4C-C194-DD82-47485DCA0B55}"/>
              </a:ext>
            </a:extLst>
          </p:cNvPr>
          <p:cNvCxnSpPr/>
          <p:nvPr/>
        </p:nvCxnSpPr>
        <p:spPr>
          <a:xfrm flipV="1">
            <a:off x="2378256" y="4128534"/>
            <a:ext cx="6664144" cy="948678"/>
          </a:xfrm>
          <a:prstGeom prst="line">
            <a:avLst/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39ECDA-AECD-3CD7-D3B3-CAFDDB9834C3}"/>
              </a:ext>
            </a:extLst>
          </p:cNvPr>
          <p:cNvCxnSpPr>
            <a:cxnSpLocks/>
          </p:cNvCxnSpPr>
          <p:nvPr/>
        </p:nvCxnSpPr>
        <p:spPr>
          <a:xfrm flipV="1">
            <a:off x="2380849" y="6250725"/>
            <a:ext cx="6661551" cy="94513"/>
          </a:xfrm>
          <a:prstGeom prst="line">
            <a:avLst/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7F37FD-0086-137B-9FFC-D899FC61C924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13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13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어두운 디스플레이의 재무 그래프">
            <a:extLst>
              <a:ext uri="{FF2B5EF4-FFF2-40B4-BE49-F238E27FC236}">
                <a16:creationId xmlns:a16="http://schemas.microsoft.com/office/drawing/2014/main" id="{998777A2-7E99-70AC-4D04-EF750A770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pic>
        <p:nvPicPr>
          <p:cNvPr id="21" name="그림 20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5B4984D9-D03D-F822-3D78-F4776567B9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11100" r="13119" b="10372"/>
          <a:stretch/>
        </p:blipFill>
        <p:spPr>
          <a:xfrm>
            <a:off x="7251096" y="4653279"/>
            <a:ext cx="3310224" cy="162924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결과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(5, 6) _</a:t>
            </a:r>
            <a:r>
              <a:rPr lang="ko-KR" altLang="en-US" sz="2800" b="1" dirty="0" err="1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체리슈머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 대상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6E4619-517B-EDEE-BA54-F5B039BF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52971"/>
              </p:ext>
            </p:extLst>
          </p:nvPr>
        </p:nvGraphicFramePr>
        <p:xfrm>
          <a:off x="474429" y="4189031"/>
          <a:ext cx="5345194" cy="2311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194">
                  <a:extLst>
                    <a:ext uri="{9D8B030D-6E8A-4147-A177-3AD203B41FA5}">
                      <a16:colId xmlns:a16="http://schemas.microsoft.com/office/drawing/2014/main" val="699656641"/>
                    </a:ext>
                  </a:extLst>
                </a:gridCol>
              </a:tblGrid>
              <a:tr h="246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체리슈머</a:t>
                      </a:r>
                      <a:r>
                        <a:rPr lang="ko-KR" altLang="en-US" sz="14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 여부 별 구매 요일 분석</a:t>
                      </a:r>
                    </a:p>
                  </a:txBody>
                  <a:tcPr marL="70746" marR="70746" marT="35373" marB="35373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59516"/>
                  </a:ext>
                </a:extLst>
              </a:tr>
              <a:tr h="202732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2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46" marR="70746" marT="35373" marB="35373"/>
                </a:tc>
                <a:extLst>
                  <a:ext uri="{0D108BD9-81ED-4DB2-BD59-A6C34878D82A}">
                    <a16:rowId xmlns:a16="http://schemas.microsoft.com/office/drawing/2014/main" val="6424826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AA33481-AFC6-F36C-4AD9-D12736165C1A}"/>
              </a:ext>
            </a:extLst>
          </p:cNvPr>
          <p:cNvSpPr txBox="1"/>
          <p:nvPr/>
        </p:nvSpPr>
        <p:spPr>
          <a:xfrm>
            <a:off x="484589" y="2705495"/>
            <a:ext cx="5345194" cy="523220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H0</a:t>
            </a:r>
            <a:r>
              <a:rPr lang="ko-KR" altLang="en-US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i="0" dirty="0" err="1">
                <a:effectLst/>
                <a:latin typeface="프리젠테이션 5 Medium" pitchFamily="2" charset="-127"/>
                <a:ea typeface="프리젠테이션 5 Medium" pitchFamily="2" charset="-127"/>
              </a:rPr>
              <a:t>주문요일</a:t>
            </a:r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별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고객층 분포에 차이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X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endParaRPr lang="en-US" altLang="ko-KR" sz="1400" i="0" dirty="0">
              <a:effectLst/>
              <a:latin typeface="프리젠테이션 5 Medium" pitchFamily="2" charset="-127"/>
              <a:ea typeface="프리젠테이션 5 Medium" pitchFamily="2" charset="-127"/>
            </a:endParaRPr>
          </a:p>
          <a:p>
            <a:pPr algn="l"/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H1 : </a:t>
            </a:r>
            <a:r>
              <a:rPr lang="ko-KR" altLang="en-US" sz="1400" i="0" dirty="0" err="1">
                <a:effectLst/>
                <a:latin typeface="프리젠테이션 5 Medium" pitchFamily="2" charset="-127"/>
                <a:ea typeface="프리젠테이션 5 Medium" pitchFamily="2" charset="-127"/>
              </a:rPr>
              <a:t>주문요일</a:t>
            </a:r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별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고객층 분포에 차이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2AE6C-6B55-0A4B-DF8E-07E9A5977124}"/>
              </a:ext>
            </a:extLst>
          </p:cNvPr>
          <p:cNvSpPr txBox="1"/>
          <p:nvPr/>
        </p:nvSpPr>
        <p:spPr>
          <a:xfrm>
            <a:off x="484589" y="3318872"/>
            <a:ext cx="5345194" cy="738664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▶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P-value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값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: 0.00</a:t>
            </a: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▶</a:t>
            </a:r>
            <a:r>
              <a:rPr lang="ko-KR" altLang="en-US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1400" i="0" dirty="0" err="1">
                <a:effectLst/>
                <a:latin typeface="프리젠테이션 5 Medium" pitchFamily="2" charset="-127"/>
                <a:ea typeface="프리젠테이션 5 Medium" pitchFamily="2" charset="-127"/>
              </a:rPr>
              <a:t>주문요일</a:t>
            </a:r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별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고객층 분포에 차이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O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▶</a:t>
            </a:r>
            <a:r>
              <a:rPr lang="en-US" altLang="ko-KR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금요일에 유독 </a:t>
            </a:r>
            <a:r>
              <a:rPr lang="ko-KR" altLang="en-US" sz="1400" dirty="0" err="1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체리슈머의</a:t>
            </a:r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 구매율이 높음을 파악</a:t>
            </a:r>
            <a:endParaRPr lang="en-US" altLang="ko-KR" sz="1400" dirty="0">
              <a:solidFill>
                <a:srgbClr val="C00000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5" name="TextBox 52">
            <a:extLst>
              <a:ext uri="{FF2B5EF4-FFF2-40B4-BE49-F238E27FC236}">
                <a16:creationId xmlns:a16="http://schemas.microsoft.com/office/drawing/2014/main" id="{35F2BC23-F679-E3DE-9E5C-D0751051995C}"/>
              </a:ext>
            </a:extLst>
          </p:cNvPr>
          <p:cNvSpPr txBox="1"/>
          <p:nvPr/>
        </p:nvSpPr>
        <p:spPr>
          <a:xfrm>
            <a:off x="484589" y="1005003"/>
            <a:ext cx="10881068" cy="1618148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800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체리슈머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여부 별 구매 요일 분석 결과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금요일에 </a:t>
            </a:r>
            <a:r>
              <a:rPr lang="ko-KR" altLang="en-US" b="1" dirty="0" err="1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체리슈머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대상 고객의 구매가 많았고</a:t>
            </a:r>
            <a:r>
              <a:rPr lang="en-US" altLang="ko-KR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</a:p>
          <a:p>
            <a:pPr algn="ctr" defTabSz="82800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시간대 별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체리슈머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고객 구매율 분석 결과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오후에 </a:t>
            </a:r>
            <a:r>
              <a:rPr lang="ko-KR" altLang="en-US" b="1" dirty="0" err="1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체리슈머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대상 고객의 구매 비중이 높기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때문에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algn="ctr" defTabSz="828000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금요일 오후 시간대</a:t>
            </a:r>
            <a:r>
              <a:rPr lang="ko-KR" altLang="en-US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의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체리슈머</a:t>
            </a:r>
            <a:r>
              <a:rPr lang="ko-KR" altLang="en-US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 고객의 추가 구매 유도를 위한</a:t>
            </a:r>
            <a:r>
              <a:rPr lang="en-US" altLang="ko-KR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혜택 및 연관 상품 할인 판매 전략 필요</a:t>
            </a:r>
            <a:endParaRPr lang="en-US" altLang="ko-KR" sz="2000" b="1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_x793817192">
            <a:extLst>
              <a:ext uri="{FF2B5EF4-FFF2-40B4-BE49-F238E27FC236}">
                <a16:creationId xmlns:a16="http://schemas.microsoft.com/office/drawing/2014/main" id="{D6868014-0F88-EBE6-6D22-8779777C6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8" t="89544" r="14027" b="5641"/>
          <a:stretch/>
        </p:blipFill>
        <p:spPr bwMode="auto">
          <a:xfrm>
            <a:off x="1293712" y="6272279"/>
            <a:ext cx="4327861" cy="2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20EA5-BE23-F634-9218-828D1ACFE029}"/>
              </a:ext>
            </a:extLst>
          </p:cNvPr>
          <p:cNvSpPr txBox="1"/>
          <p:nvPr/>
        </p:nvSpPr>
        <p:spPr>
          <a:xfrm rot="16200000">
            <a:off x="715728" y="4842729"/>
            <a:ext cx="88305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X</a:t>
            </a:r>
            <a:endParaRPr lang="ko-KR" altLang="en-US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37679-F4C2-B9FC-4004-F8A72D7B4D04}"/>
              </a:ext>
            </a:extLst>
          </p:cNvPr>
          <p:cNvSpPr txBox="1"/>
          <p:nvPr/>
        </p:nvSpPr>
        <p:spPr>
          <a:xfrm rot="16200000">
            <a:off x="716852" y="5632541"/>
            <a:ext cx="88305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O</a:t>
            </a:r>
            <a:endParaRPr lang="ko-KR" altLang="en-US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DBF49-DD35-D784-5B60-A214369F9166}"/>
              </a:ext>
            </a:extLst>
          </p:cNvPr>
          <p:cNvSpPr txBox="1"/>
          <p:nvPr/>
        </p:nvSpPr>
        <p:spPr>
          <a:xfrm>
            <a:off x="6020463" y="2684089"/>
            <a:ext cx="5345194" cy="523220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H0</a:t>
            </a:r>
            <a:r>
              <a:rPr lang="ko-KR" altLang="en-US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시간대별 </a:t>
            </a:r>
            <a:r>
              <a:rPr lang="ko-KR" altLang="en-US" sz="1400" i="0" dirty="0" err="1">
                <a:effectLst/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 고객 구매 비중 차이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X</a:t>
            </a:r>
          </a:p>
          <a:p>
            <a:pPr algn="l"/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H1 :</a:t>
            </a:r>
            <a:r>
              <a:rPr lang="ko-KR" altLang="en-US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 시간대별 </a:t>
            </a:r>
            <a:r>
              <a:rPr lang="ko-KR" altLang="en-US" sz="1400" i="0" dirty="0" err="1">
                <a:effectLst/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 고객 구매 비중 차이 </a:t>
            </a:r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C6AAE-8057-7A34-A62F-2D7FDE3AE771}"/>
              </a:ext>
            </a:extLst>
          </p:cNvPr>
          <p:cNvSpPr txBox="1"/>
          <p:nvPr/>
        </p:nvSpPr>
        <p:spPr>
          <a:xfrm>
            <a:off x="6031373" y="3318872"/>
            <a:ext cx="5345194" cy="738664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▶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P-value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값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:  0.000</a:t>
            </a: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▶시간대에 따른 </a:t>
            </a:r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고객 구매 비중 차이가 있다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.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▶ 특히</a:t>
            </a:r>
            <a:r>
              <a:rPr lang="en-US" altLang="ko-KR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오후 시간대에 </a:t>
            </a:r>
            <a:r>
              <a:rPr lang="ko-KR" altLang="en-US" sz="1400" dirty="0" err="1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 고객의 구매율이 더 높다</a:t>
            </a:r>
            <a:r>
              <a:rPr lang="en-US" altLang="ko-KR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F6CECC7-975D-6271-3B66-D2059785D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71509"/>
              </p:ext>
            </p:extLst>
          </p:nvPr>
        </p:nvGraphicFramePr>
        <p:xfrm>
          <a:off x="6031374" y="4189031"/>
          <a:ext cx="5334284" cy="2316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284">
                  <a:extLst>
                    <a:ext uri="{9D8B030D-6E8A-4147-A177-3AD203B41FA5}">
                      <a16:colId xmlns:a16="http://schemas.microsoft.com/office/drawing/2014/main" val="699656641"/>
                    </a:ext>
                  </a:extLst>
                </a:gridCol>
              </a:tblGrid>
              <a:tr h="31453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시간대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’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별 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‘</a:t>
                      </a:r>
                      <a:r>
                        <a:rPr lang="ko-KR" altLang="en-US" sz="1500" kern="1200" dirty="0" err="1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체리슈머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’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고객 비중 차이 분석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59516"/>
                  </a:ext>
                </a:extLst>
              </a:tr>
              <a:tr h="1996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82606"/>
                  </a:ext>
                </a:extLst>
              </a:tr>
            </a:tbl>
          </a:graphicData>
        </a:graphic>
      </p:graphicFrame>
      <p:pic>
        <p:nvPicPr>
          <p:cNvPr id="14" name="_x766549472">
            <a:extLst>
              <a:ext uri="{FF2B5EF4-FFF2-40B4-BE49-F238E27FC236}">
                <a16:creationId xmlns:a16="http://schemas.microsoft.com/office/drawing/2014/main" id="{E6F5B0CE-5AEC-19C9-D3FE-4A1A3EAEE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1" t="90943" r="64669" b="6867"/>
          <a:stretch/>
        </p:blipFill>
        <p:spPr bwMode="auto">
          <a:xfrm>
            <a:off x="7481027" y="6339192"/>
            <a:ext cx="802419" cy="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766549472">
            <a:extLst>
              <a:ext uri="{FF2B5EF4-FFF2-40B4-BE49-F238E27FC236}">
                <a16:creationId xmlns:a16="http://schemas.microsoft.com/office/drawing/2014/main" id="{AB1291BE-656A-7C10-7BF0-8012E3CEF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5" t="90943" r="35138" b="6799"/>
          <a:stretch/>
        </p:blipFill>
        <p:spPr bwMode="auto">
          <a:xfrm>
            <a:off x="8849773" y="6331443"/>
            <a:ext cx="833030" cy="9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957F21-5CF4-C83F-403F-0EE042088449}"/>
              </a:ext>
            </a:extLst>
          </p:cNvPr>
          <p:cNvSpPr txBox="1"/>
          <p:nvPr/>
        </p:nvSpPr>
        <p:spPr>
          <a:xfrm rot="16200000">
            <a:off x="6417181" y="4832568"/>
            <a:ext cx="97703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X</a:t>
            </a:r>
            <a:endParaRPr lang="ko-KR" altLang="en-US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8CBE7-1803-B525-4DBC-3EC522D307E8}"/>
              </a:ext>
            </a:extLst>
          </p:cNvPr>
          <p:cNvSpPr txBox="1"/>
          <p:nvPr/>
        </p:nvSpPr>
        <p:spPr>
          <a:xfrm rot="16200000">
            <a:off x="6418267" y="5689469"/>
            <a:ext cx="97703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O</a:t>
            </a:r>
            <a:endParaRPr lang="ko-KR" altLang="en-US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50FEDA-43F7-0F90-B412-23C193434B92}"/>
              </a:ext>
            </a:extLst>
          </p:cNvPr>
          <p:cNvSpPr/>
          <p:nvPr/>
        </p:nvSpPr>
        <p:spPr>
          <a:xfrm>
            <a:off x="8536008" y="5446590"/>
            <a:ext cx="1657085" cy="1053868"/>
          </a:xfrm>
          <a:prstGeom prst="rect">
            <a:avLst/>
          </a:prstGeom>
          <a:solidFill>
            <a:srgbClr val="FFC000">
              <a:alpha val="4706"/>
            </a:srgb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pic>
        <p:nvPicPr>
          <p:cNvPr id="2" name="그림 1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372C42D4-4F76-CF11-A379-2CD6F609D3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10967" r="13076" b="10458"/>
          <a:stretch/>
        </p:blipFill>
        <p:spPr>
          <a:xfrm>
            <a:off x="1238321" y="4497940"/>
            <a:ext cx="4502080" cy="17845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6682523-69CA-660F-48AE-5146161C777F}"/>
              </a:ext>
            </a:extLst>
          </p:cNvPr>
          <p:cNvSpPr/>
          <p:nvPr/>
        </p:nvSpPr>
        <p:spPr>
          <a:xfrm>
            <a:off x="802525" y="5418741"/>
            <a:ext cx="1127988" cy="1137179"/>
          </a:xfrm>
          <a:prstGeom prst="rect">
            <a:avLst/>
          </a:prstGeom>
          <a:solidFill>
            <a:schemeClr val="accent4">
              <a:alpha val="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84BCB6-19B2-09E6-7A9C-B7922A375DA1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14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42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어두운 디스플레이의 재무 그래프">
            <a:extLst>
              <a:ext uri="{FF2B5EF4-FFF2-40B4-BE49-F238E27FC236}">
                <a16:creationId xmlns:a16="http://schemas.microsoft.com/office/drawing/2014/main" id="{EEE60CE5-474C-BB1C-2FFC-1EA798E8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결과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(7)_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전체 상품 대상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2AE6C-6B55-0A4B-DF8E-07E9A5977124}"/>
              </a:ext>
            </a:extLst>
          </p:cNvPr>
          <p:cNvSpPr txBox="1"/>
          <p:nvPr/>
        </p:nvSpPr>
        <p:spPr>
          <a:xfrm>
            <a:off x="484589" y="2299227"/>
            <a:ext cx="5345194" cy="1346972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30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대 상품 연관분석 결과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▶ 과즙과 스낵</a:t>
            </a:r>
            <a:r>
              <a:rPr lang="ko-KR" altLang="en-US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이 함께 판매될 때</a:t>
            </a:r>
            <a:r>
              <a:rPr lang="en-US" altLang="ko-KR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스낵의 구매빈도가 약 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1.91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배 증가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▶ 김가공과 </a:t>
            </a:r>
            <a:r>
              <a:rPr lang="ko-KR" altLang="en-US" sz="1400" dirty="0" err="1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논지엠오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 유정란</a:t>
            </a:r>
            <a:r>
              <a:rPr lang="ko-KR" altLang="en-US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이 함께 판매될 때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유정란의 구매 빈도가 약 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1.24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배 증가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▶당근과 두부</a:t>
            </a:r>
            <a:r>
              <a:rPr lang="ko-KR" altLang="en-US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가 함께 판매될 때</a:t>
            </a:r>
            <a:r>
              <a:rPr lang="en-US" altLang="ko-KR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두부의 구매 빈도가 약 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1.28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배 증가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4" name="TextBox 52">
            <a:extLst>
              <a:ext uri="{FF2B5EF4-FFF2-40B4-BE49-F238E27FC236}">
                <a16:creationId xmlns:a16="http://schemas.microsoft.com/office/drawing/2014/main" id="{39589071-E8AE-A0C9-A99B-63DEC9230714}"/>
              </a:ext>
            </a:extLst>
          </p:cNvPr>
          <p:cNvSpPr txBox="1"/>
          <p:nvPr/>
        </p:nvSpPr>
        <p:spPr>
          <a:xfrm>
            <a:off x="461058" y="918109"/>
            <a:ext cx="11003668" cy="130054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연령대별 상품 연관 분석 결과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30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대는 과즙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구매시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스낵 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구매빈도가 </a:t>
            </a:r>
            <a:r>
              <a:rPr lang="en-US" altLang="ko-KR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1.91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배 증가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40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대는 양파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구매시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유정란 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구매빈도가 </a:t>
            </a:r>
            <a:r>
              <a:rPr lang="en-US" altLang="ko-KR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1.27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배 증가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했다는 점에서 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0000"/>
              </a:highlight>
              <a:latin typeface="프리젠테이션 6 SemiBold" pitchFamily="2" charset="-127"/>
              <a:ea typeface="프리젠테이션 6 SemiBold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연관있는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 상품의 노출이  필요</a:t>
            </a:r>
            <a:endParaRPr lang="en-US" altLang="ko-KR" sz="2000" b="1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5C7CE0-8155-6A14-02A4-6CC97ECE9CB8}"/>
              </a:ext>
            </a:extLst>
          </p:cNvPr>
          <p:cNvCxnSpPr>
            <a:cxnSpLocks/>
          </p:cNvCxnSpPr>
          <p:nvPr/>
        </p:nvCxnSpPr>
        <p:spPr>
          <a:xfrm>
            <a:off x="5960962" y="2287640"/>
            <a:ext cx="0" cy="42983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CEAFFD-F5AB-0317-6A20-038E937F7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36029"/>
              </p:ext>
            </p:extLst>
          </p:nvPr>
        </p:nvGraphicFramePr>
        <p:xfrm>
          <a:off x="492309" y="3795373"/>
          <a:ext cx="5345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38">
                  <a:extLst>
                    <a:ext uri="{9D8B030D-6E8A-4147-A177-3AD203B41FA5}">
                      <a16:colId xmlns:a16="http://schemas.microsoft.com/office/drawing/2014/main" val="394488627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1385975690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0546591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16584410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6337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조건부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결론부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지지도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신뢰도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향상도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200" b="0" kern="100" dirty="0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과즙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200" b="0" kern="100" dirty="0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스낵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en-US" sz="1200" b="0" kern="100" dirty="0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0.0143</a:t>
                      </a:r>
                      <a:endParaRPr lang="ko-KR" sz="12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en-US" sz="1200" b="0" kern="100" dirty="0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0.2171</a:t>
                      </a:r>
                      <a:endParaRPr lang="ko-KR" sz="12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1.91</a:t>
                      </a:r>
                      <a:endParaRPr lang="ko-KR" sz="12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2330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1DED735-7BD7-0EC3-918B-E3CF1F464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82283"/>
              </p:ext>
            </p:extLst>
          </p:nvPr>
        </p:nvGraphicFramePr>
        <p:xfrm>
          <a:off x="492309" y="4808073"/>
          <a:ext cx="5345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38">
                  <a:extLst>
                    <a:ext uri="{9D8B030D-6E8A-4147-A177-3AD203B41FA5}">
                      <a16:colId xmlns:a16="http://schemas.microsoft.com/office/drawing/2014/main" val="394488627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1385975690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0546591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16584410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6337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조건부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결론부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지지도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신뢰도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800"/>
                        </a:spcAft>
                      </a:pPr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향상도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김가공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논지엠오유정란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0.0112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0.1763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1.24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2330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AADE6E1-0263-E8F0-2CB7-05673792F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55105"/>
              </p:ext>
            </p:extLst>
          </p:nvPr>
        </p:nvGraphicFramePr>
        <p:xfrm>
          <a:off x="490875" y="5820772"/>
          <a:ext cx="5345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38">
                  <a:extLst>
                    <a:ext uri="{9D8B030D-6E8A-4147-A177-3AD203B41FA5}">
                      <a16:colId xmlns:a16="http://schemas.microsoft.com/office/drawing/2014/main" val="394488627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1385975690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0546591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16584410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6337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조건부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결론부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지지도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신뢰도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800"/>
                        </a:spcAft>
                      </a:pPr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향상도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당근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두부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0.0104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0.2488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1.28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23304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D5AD68-CEBA-C8DA-5A7B-ACB8057DBADB}"/>
              </a:ext>
            </a:extLst>
          </p:cNvPr>
          <p:cNvSpPr/>
          <p:nvPr/>
        </p:nvSpPr>
        <p:spPr>
          <a:xfrm>
            <a:off x="4729021" y="3726777"/>
            <a:ext cx="1108469" cy="2898490"/>
          </a:xfrm>
          <a:prstGeom prst="rect">
            <a:avLst/>
          </a:prstGeom>
          <a:solidFill>
            <a:schemeClr val="accent4">
              <a:alpha val="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660E9B-8936-735B-CBD3-649EDC40B466}"/>
              </a:ext>
            </a:extLst>
          </p:cNvPr>
          <p:cNvSpPr txBox="1"/>
          <p:nvPr/>
        </p:nvSpPr>
        <p:spPr>
          <a:xfrm>
            <a:off x="6119532" y="2299227"/>
            <a:ext cx="5345194" cy="1346972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40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대 상품 연관분석 결과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▶ 양파와 </a:t>
            </a:r>
            <a:r>
              <a:rPr lang="ko-KR" altLang="en-US" sz="1400" dirty="0" err="1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논지엠오유정란</a:t>
            </a:r>
            <a:r>
              <a:rPr lang="ko-KR" altLang="en-US" sz="1400" dirty="0" err="1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이</a:t>
            </a:r>
            <a:r>
              <a:rPr lang="ko-KR" altLang="en-US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 함께 판매될 때</a:t>
            </a:r>
            <a:r>
              <a:rPr lang="en-US" altLang="ko-KR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유정란의 구매빈도가 약 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1. 27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배 증가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▶ 우유와 </a:t>
            </a:r>
            <a:r>
              <a:rPr lang="ko-KR" altLang="en-US" sz="1400" dirty="0" err="1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논지엠오유정란</a:t>
            </a:r>
            <a:r>
              <a:rPr lang="ko-KR" altLang="en-US" sz="1400" dirty="0" err="1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이</a:t>
            </a:r>
            <a:r>
              <a:rPr lang="ko-KR" altLang="en-US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 함께 판매될 때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유정란의 구매 빈도가 약 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1.16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배 증가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▶콩나물과 </a:t>
            </a:r>
            <a:r>
              <a:rPr lang="ko-KR" altLang="en-US" sz="1400" dirty="0" err="1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논지엠오유정란</a:t>
            </a:r>
            <a:r>
              <a:rPr lang="ko-KR" altLang="en-US" sz="1400" dirty="0" err="1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이</a:t>
            </a:r>
            <a:r>
              <a:rPr lang="ko-KR" altLang="en-US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 함께 판매될 때</a:t>
            </a:r>
            <a:r>
              <a:rPr lang="en-US" altLang="ko-KR" sz="14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유정란의 구매 빈도가 약 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1.11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배 증가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922CA07-4C1C-A6CE-4027-C8297CD4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20053"/>
              </p:ext>
            </p:extLst>
          </p:nvPr>
        </p:nvGraphicFramePr>
        <p:xfrm>
          <a:off x="6127252" y="3795373"/>
          <a:ext cx="5345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38">
                  <a:extLst>
                    <a:ext uri="{9D8B030D-6E8A-4147-A177-3AD203B41FA5}">
                      <a16:colId xmlns:a16="http://schemas.microsoft.com/office/drawing/2014/main" val="394488627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1385975690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0546591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16584410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6337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조건부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결론부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지지도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신뢰도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향상도</a:t>
                      </a:r>
                      <a:endParaRPr lang="ko-KR" sz="14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200" b="0" kern="100" dirty="0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양파</a:t>
                      </a:r>
                      <a:endParaRPr lang="ko-KR" sz="12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1200" b="0" kern="100" dirty="0" err="1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논지엠오유정란</a:t>
                      </a:r>
                      <a:endParaRPr lang="ko-KR" sz="12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en-US" sz="1200" b="0" kern="100" dirty="0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0.0100</a:t>
                      </a:r>
                      <a:endParaRPr lang="ko-KR" sz="12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en-US" sz="1200" b="0" kern="100" dirty="0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0.2038</a:t>
                      </a:r>
                      <a:endParaRPr lang="ko-KR" sz="12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1.27</a:t>
                      </a:r>
                      <a:endParaRPr lang="ko-KR" sz="1200" b="0" kern="100" dirty="0"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233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F4C6781-B7BC-7903-105E-99048039C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58400"/>
              </p:ext>
            </p:extLst>
          </p:nvPr>
        </p:nvGraphicFramePr>
        <p:xfrm>
          <a:off x="6127252" y="4808073"/>
          <a:ext cx="5345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38">
                  <a:extLst>
                    <a:ext uri="{9D8B030D-6E8A-4147-A177-3AD203B41FA5}">
                      <a16:colId xmlns:a16="http://schemas.microsoft.com/office/drawing/2014/main" val="394488627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1385975690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0546591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16584410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6337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조건부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결론부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지지도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신뢰도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800"/>
                        </a:spcAft>
                      </a:pPr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향상도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우유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산양유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논지엠오유정란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0.0130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0.1852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1.16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233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E8598FE-20A5-DE6E-FAFC-46B293E0C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73016"/>
              </p:ext>
            </p:extLst>
          </p:nvPr>
        </p:nvGraphicFramePr>
        <p:xfrm>
          <a:off x="6125818" y="5820772"/>
          <a:ext cx="5345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38">
                  <a:extLst>
                    <a:ext uri="{9D8B030D-6E8A-4147-A177-3AD203B41FA5}">
                      <a16:colId xmlns:a16="http://schemas.microsoft.com/office/drawing/2014/main" val="394488627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1385975690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05465912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165844104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376337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조건부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결론부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지지도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신뢰도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800"/>
                        </a:spcAft>
                      </a:pPr>
                      <a:r>
                        <a:rPr lang="ko-KR" altLang="en-US" sz="14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향상도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콩나물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논지엠오유정란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0.0137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0.1764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Times New Roman" panose="02020603050405020304" pitchFamily="18" charset="0"/>
                        </a:rPr>
                        <a:t>1.11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233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05DBDB-9989-18A1-CE28-CA0A5EB4391A}"/>
              </a:ext>
            </a:extLst>
          </p:cNvPr>
          <p:cNvSpPr/>
          <p:nvPr/>
        </p:nvSpPr>
        <p:spPr>
          <a:xfrm>
            <a:off x="10381098" y="3726777"/>
            <a:ext cx="1108469" cy="2898490"/>
          </a:xfrm>
          <a:prstGeom prst="rect">
            <a:avLst/>
          </a:prstGeom>
          <a:solidFill>
            <a:schemeClr val="accent4">
              <a:alpha val="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9E2648-5DD7-CB5C-74CF-7AC2FD186588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15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32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9855E8-21CD-CB6C-CFE2-0439D4FA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29228"/>
              </p:ext>
            </p:extLst>
          </p:nvPr>
        </p:nvGraphicFramePr>
        <p:xfrm>
          <a:off x="484590" y="3677346"/>
          <a:ext cx="5345194" cy="2926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194">
                  <a:extLst>
                    <a:ext uri="{9D8B030D-6E8A-4147-A177-3AD203B41FA5}">
                      <a16:colId xmlns:a16="http://schemas.microsoft.com/office/drawing/2014/main" val="699656641"/>
                    </a:ext>
                  </a:extLst>
                </a:gridCol>
              </a:tblGrid>
              <a:tr h="373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시계열 분석 및 예측 결과 판매 추이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상승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예측 상품  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59516"/>
                  </a:ext>
                </a:extLst>
              </a:tr>
              <a:tr h="25536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826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6E4619-517B-EDEE-BA54-F5B039BF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57564"/>
              </p:ext>
            </p:extLst>
          </p:nvPr>
        </p:nvGraphicFramePr>
        <p:xfrm>
          <a:off x="6084426" y="3687506"/>
          <a:ext cx="5352910" cy="2898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2910">
                  <a:extLst>
                    <a:ext uri="{9D8B030D-6E8A-4147-A177-3AD203B41FA5}">
                      <a16:colId xmlns:a16="http://schemas.microsoft.com/office/drawing/2014/main" val="699656641"/>
                    </a:ext>
                  </a:extLst>
                </a:gridCol>
              </a:tblGrid>
              <a:tr h="3695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시계열 분석 및 예측 결과 판매 추이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하락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예측 상품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59516"/>
                  </a:ext>
                </a:extLst>
              </a:tr>
              <a:tr h="25289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82606"/>
                  </a:ext>
                </a:extLst>
              </a:tr>
            </a:tbl>
          </a:graphicData>
        </a:graphic>
      </p:graphicFrame>
      <p:pic>
        <p:nvPicPr>
          <p:cNvPr id="2" name="그림 1" descr="어두운 디스플레이의 재무 그래프">
            <a:extLst>
              <a:ext uri="{FF2B5EF4-FFF2-40B4-BE49-F238E27FC236}">
                <a16:creationId xmlns:a16="http://schemas.microsoft.com/office/drawing/2014/main" id="{EEE60CE5-474C-BB1C-2FFC-1EA798E8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674" y="142852"/>
            <a:ext cx="633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결과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(8)_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친환경 상품 기준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33481-AFC6-F36C-4AD9-D12736165C1A}"/>
              </a:ext>
            </a:extLst>
          </p:cNvPr>
          <p:cNvSpPr txBox="1"/>
          <p:nvPr/>
        </p:nvSpPr>
        <p:spPr>
          <a:xfrm>
            <a:off x="484589" y="2287640"/>
            <a:ext cx="5345194" cy="738664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단위근이 존재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 (=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비정상 시계열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)</a:t>
            </a:r>
          </a:p>
          <a:p>
            <a:r>
              <a:rPr lang="en-US" altLang="ko-KR" sz="1400" i="0" dirty="0">
                <a:effectLst/>
                <a:latin typeface="프리젠테이션 4 Regular" pitchFamily="2" charset="-127"/>
                <a:ea typeface="프리젠테이션 4 Regular" pitchFamily="2" charset="-127"/>
              </a:rPr>
              <a:t>H1 :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단위근이 존재하지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X (=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정상 시계열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*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비정상 시계열일시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추세 경향을 보이지 않는 정상 시계열로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2AE6C-6B55-0A4B-DF8E-07E9A5977124}"/>
              </a:ext>
            </a:extLst>
          </p:cNvPr>
          <p:cNvSpPr txBox="1"/>
          <p:nvPr/>
        </p:nvSpPr>
        <p:spPr>
          <a:xfrm>
            <a:off x="484589" y="3087922"/>
            <a:ext cx="5345194" cy="523220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▶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P-value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값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: 0.000~0.05 (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상품마다 상이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)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▶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양배추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유정란 등에 대한 품목에서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향후 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2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개월간 수요 증가 예측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CD359-2E2D-66D0-D9F4-6D11B52B2780}"/>
              </a:ext>
            </a:extLst>
          </p:cNvPr>
          <p:cNvSpPr txBox="1"/>
          <p:nvPr/>
        </p:nvSpPr>
        <p:spPr>
          <a:xfrm>
            <a:off x="6092141" y="2287640"/>
            <a:ext cx="5345194" cy="738664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단위근이 존재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 (=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비정상 시계열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)</a:t>
            </a:r>
          </a:p>
          <a:p>
            <a:pPr algn="l"/>
            <a:r>
              <a:rPr lang="en-US" altLang="ko-KR" sz="1400" i="0" dirty="0">
                <a:effectLst/>
                <a:latin typeface="프리젠테이션 4 Regular" pitchFamily="2" charset="-127"/>
                <a:ea typeface="프리젠테이션 4 Regular" pitchFamily="2" charset="-127"/>
              </a:rPr>
              <a:t>H1 :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단위근이 존재하지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X (=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정상 시계열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l"/>
            <a:r>
              <a:rPr lang="en-US" altLang="ko-KR" sz="1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4 Regular" pitchFamily="2" charset="-127"/>
                <a:ea typeface="프리젠테이션 4 Regular" pitchFamily="2" charset="-127"/>
              </a:rPr>
              <a:t>*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비정상 시계열일시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추세 경향을 보이지 않는 정상 시계열로 생성</a:t>
            </a:r>
            <a:endParaRPr lang="ko-KR" altLang="en-US" sz="14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8AB63-4E01-33A2-7DF1-70D5170DF83B}"/>
              </a:ext>
            </a:extLst>
          </p:cNvPr>
          <p:cNvSpPr txBox="1"/>
          <p:nvPr/>
        </p:nvSpPr>
        <p:spPr>
          <a:xfrm>
            <a:off x="6092141" y="3087922"/>
            <a:ext cx="5345194" cy="523220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▶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P-value 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값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: 0.000~0.05 (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상품마다 상이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▶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팽이버섯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당근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등에서 향후 </a:t>
            </a:r>
            <a:r>
              <a:rPr lang="en-US" altLang="ko-KR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2</a:t>
            </a:r>
            <a:r>
              <a:rPr lang="ko-KR" altLang="en-US" sz="1400" dirty="0">
                <a:solidFill>
                  <a:srgbClr val="C00000"/>
                </a:solidFill>
                <a:latin typeface="프리젠테이션 4 Regular" pitchFamily="2" charset="-127"/>
                <a:ea typeface="프리젠테이션 4 Regular" pitchFamily="2" charset="-127"/>
              </a:rPr>
              <a:t>개월간 수요 감소 예측</a:t>
            </a:r>
            <a:endParaRPr lang="en-US" altLang="ko-KR" sz="1400" dirty="0">
              <a:solidFill>
                <a:srgbClr val="C00000"/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4" name="TextBox 52">
            <a:extLst>
              <a:ext uri="{FF2B5EF4-FFF2-40B4-BE49-F238E27FC236}">
                <a16:creationId xmlns:a16="http://schemas.microsoft.com/office/drawing/2014/main" id="{39589071-E8AE-A0C9-A99B-63DEC9230714}"/>
              </a:ext>
            </a:extLst>
          </p:cNvPr>
          <p:cNvSpPr txBox="1"/>
          <p:nvPr/>
        </p:nvSpPr>
        <p:spPr>
          <a:xfrm>
            <a:off x="461058" y="918109"/>
            <a:ext cx="11003668" cy="130054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친환경 상품에 대한 시계열 분석 결과</a:t>
            </a:r>
            <a:r>
              <a:rPr lang="en-US" altLang="ko-KR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양배추</a:t>
            </a:r>
            <a:r>
              <a:rPr lang="en-US" altLang="ko-KR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/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유정란에 대한 상승 예측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및 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팽이버섯</a:t>
            </a:r>
            <a:r>
              <a:rPr lang="en-US" altLang="ko-KR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/</a:t>
            </a:r>
            <a:r>
              <a:rPr lang="ko-KR" altLang="en-US" b="1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당근 품목에 대한 하락세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가 예측되기 때문에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양배추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유정란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+ 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팽이버섯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당근의 수요 예측을 통한 안정적인 공급망 필요</a:t>
            </a:r>
            <a:endParaRPr lang="en-US" altLang="ko-KR" sz="2000" b="1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5C7CE0-8155-6A14-02A4-6CC97ECE9CB8}"/>
              </a:ext>
            </a:extLst>
          </p:cNvPr>
          <p:cNvCxnSpPr>
            <a:cxnSpLocks/>
          </p:cNvCxnSpPr>
          <p:nvPr/>
        </p:nvCxnSpPr>
        <p:spPr>
          <a:xfrm>
            <a:off x="5960962" y="2287640"/>
            <a:ext cx="0" cy="42983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6E10DBF8-7FF1-C9DB-A5E6-D7FE723AE2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8278" r="2971" b="12100"/>
          <a:stretch/>
        </p:blipFill>
        <p:spPr>
          <a:xfrm>
            <a:off x="577575" y="4152900"/>
            <a:ext cx="5109828" cy="2199599"/>
          </a:xfrm>
          <a:prstGeom prst="rect">
            <a:avLst/>
          </a:prstGeom>
        </p:spPr>
      </p:pic>
      <p:pic>
        <p:nvPicPr>
          <p:cNvPr id="15" name="그림 1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360E022E-7D47-F5AB-E560-41F127C974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90247" r="23846" b="3369"/>
          <a:stretch/>
        </p:blipFill>
        <p:spPr>
          <a:xfrm>
            <a:off x="1172141" y="6352499"/>
            <a:ext cx="3521269" cy="233497"/>
          </a:xfrm>
          <a:prstGeom prst="rect">
            <a:avLst/>
          </a:prstGeom>
        </p:spPr>
      </p:pic>
      <p:pic>
        <p:nvPicPr>
          <p:cNvPr id="26" name="그림 25" descr="스크린샷, 라인, 그래프, 텍스트이(가) 표시된 사진&#10;&#10;자동 생성된 설명">
            <a:extLst>
              <a:ext uri="{FF2B5EF4-FFF2-40B4-BE49-F238E27FC236}">
                <a16:creationId xmlns:a16="http://schemas.microsoft.com/office/drawing/2014/main" id="{80E4AD75-30C0-CDB4-E2E4-3E997B3715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t="2971" r="1065" b="16639"/>
          <a:stretch/>
        </p:blipFill>
        <p:spPr>
          <a:xfrm>
            <a:off x="6172009" y="4152900"/>
            <a:ext cx="5158599" cy="2158515"/>
          </a:xfrm>
          <a:prstGeom prst="rect">
            <a:avLst/>
          </a:prstGeom>
        </p:spPr>
      </p:pic>
      <p:pic>
        <p:nvPicPr>
          <p:cNvPr id="27" name="그림 26" descr="스크린샷, 라인, 그래프, 텍스트이(가) 표시된 사진&#10;&#10;자동 생성된 설명">
            <a:extLst>
              <a:ext uri="{FF2B5EF4-FFF2-40B4-BE49-F238E27FC236}">
                <a16:creationId xmlns:a16="http://schemas.microsoft.com/office/drawing/2014/main" id="{DE65F858-36FD-A142-270B-8056C88FC6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0" t="86217" r="10499" b="6251"/>
          <a:stretch/>
        </p:blipFill>
        <p:spPr>
          <a:xfrm>
            <a:off x="6847545" y="6286152"/>
            <a:ext cx="3652044" cy="214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8F8D8D-451A-A6EE-8CBF-BAE573665278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16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48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어두운 디스플레이의 재무 그래프">
            <a:extLst>
              <a:ext uri="{FF2B5EF4-FFF2-40B4-BE49-F238E27FC236}">
                <a16:creationId xmlns:a16="http://schemas.microsoft.com/office/drawing/2014/main" id="{51A289F7-B062-C1BB-42CC-1148C840BC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6E4619-517B-EDEE-BA54-F5B039BF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05734"/>
              </p:ext>
            </p:extLst>
          </p:nvPr>
        </p:nvGraphicFramePr>
        <p:xfrm>
          <a:off x="6096000" y="2730519"/>
          <a:ext cx="5392257" cy="3661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2257">
                  <a:extLst>
                    <a:ext uri="{9D8B030D-6E8A-4147-A177-3AD203B41FA5}">
                      <a16:colId xmlns:a16="http://schemas.microsoft.com/office/drawing/2014/main" val="699656641"/>
                    </a:ext>
                  </a:extLst>
                </a:gridCol>
              </a:tblGrid>
              <a:tr h="466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연령대별 친환경 상품 구매 수량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59516"/>
                  </a:ext>
                </a:extLst>
              </a:tr>
              <a:tr h="319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826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AA33481-AFC6-F36C-4AD9-D12736165C1A}"/>
              </a:ext>
            </a:extLst>
          </p:cNvPr>
          <p:cNvSpPr txBox="1"/>
          <p:nvPr/>
        </p:nvSpPr>
        <p:spPr>
          <a:xfrm>
            <a:off x="484589" y="2736765"/>
            <a:ext cx="5345194" cy="1600438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pPr algn="l"/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algn="l"/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&lt;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가설 수립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&gt;</a:t>
            </a:r>
          </a:p>
          <a:p>
            <a:pPr algn="l"/>
            <a:endParaRPr lang="en-US" altLang="ko-KR" sz="1400" i="0" dirty="0">
              <a:effectLst/>
              <a:latin typeface="프리젠테이션 5 Medium" pitchFamily="2" charset="-127"/>
              <a:ea typeface="프리젠테이션 5 Medium" pitchFamily="2" charset="-127"/>
            </a:endParaRPr>
          </a:p>
          <a:p>
            <a:pPr algn="l"/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H0</a:t>
            </a:r>
            <a:r>
              <a:rPr lang="ko-KR" altLang="en-US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연령대에 따른 친환경 상품 구매 수량 차이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X</a:t>
            </a:r>
          </a:p>
          <a:p>
            <a:pPr algn="l"/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algn="l"/>
            <a:r>
              <a:rPr lang="en-US" altLang="ko-KR" sz="140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H1 :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연령대에 따른 친환경 상품 구매 수량 차이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O</a:t>
            </a:r>
            <a:endParaRPr lang="en-US" altLang="ko-KR" sz="1400" i="0" dirty="0">
              <a:effectLst/>
              <a:latin typeface="프리젠테이션 5 Medium" pitchFamily="2" charset="-127"/>
              <a:ea typeface="프리젠테이션 5 Medium" pitchFamily="2" charset="-127"/>
            </a:endParaRPr>
          </a:p>
          <a:p>
            <a:pPr algn="l"/>
            <a:endParaRPr lang="ko-KR" altLang="en-US" sz="1400" i="0" dirty="0"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2AE6C-6B55-0A4B-DF8E-07E9A5977124}"/>
              </a:ext>
            </a:extLst>
          </p:cNvPr>
          <p:cNvSpPr txBox="1"/>
          <p:nvPr/>
        </p:nvSpPr>
        <p:spPr>
          <a:xfrm>
            <a:off x="484589" y="4360687"/>
            <a:ext cx="5345194" cy="2031325"/>
          </a:xfrm>
          <a:prstGeom prst="rect">
            <a:avLst/>
          </a:prstGeom>
          <a:solidFill>
            <a:srgbClr val="BDD7EE"/>
          </a:solidFill>
        </p:spPr>
        <p:txBody>
          <a:bodyPr wrap="square">
            <a:spAutoFit/>
          </a:bodyPr>
          <a:lstStyle/>
          <a:p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&lt;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분석 결과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&gt;</a:t>
            </a:r>
          </a:p>
          <a:p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▶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P-value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값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: 0.00</a:t>
            </a:r>
          </a:p>
          <a:p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▶ 연령대에 따라 친환경 상품 구매 수량에 차이가 있다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.</a:t>
            </a:r>
          </a:p>
          <a:p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▶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특히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,</a:t>
            </a:r>
            <a:r>
              <a:rPr lang="en-US" altLang="ko-KR" sz="1400" dirty="0">
                <a:solidFill>
                  <a:srgbClr val="FF0000"/>
                </a:solidFill>
                <a:latin typeface="프리젠테이션 5 Medium" pitchFamily="2" charset="-127"/>
                <a:ea typeface="프리젠테이션 5 Medium" pitchFamily="2" charset="-127"/>
              </a:rPr>
              <a:t> 3040 </a:t>
            </a:r>
            <a:r>
              <a:rPr lang="ko-KR" altLang="en-US" sz="1400" dirty="0">
                <a:solidFill>
                  <a:srgbClr val="FF0000"/>
                </a:solidFill>
                <a:latin typeface="프리젠테이션 5 Medium" pitchFamily="2" charset="-127"/>
                <a:ea typeface="프리젠테이션 5 Medium" pitchFamily="2" charset="-127"/>
              </a:rPr>
              <a:t>세대에 친환경 상품 구매 비중이 높다</a:t>
            </a:r>
            <a:r>
              <a:rPr lang="en-US" altLang="ko-KR" sz="1400" dirty="0">
                <a:solidFill>
                  <a:srgbClr val="FF0000"/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</a:p>
          <a:p>
            <a:endParaRPr lang="ko-KR" altLang="en-US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" name="TextBox 52">
            <a:extLst>
              <a:ext uri="{FF2B5EF4-FFF2-40B4-BE49-F238E27FC236}">
                <a16:creationId xmlns:a16="http://schemas.microsoft.com/office/drawing/2014/main" id="{7F812544-466F-9014-A503-94A1C03A3B0B}"/>
              </a:ext>
            </a:extLst>
          </p:cNvPr>
          <p:cNvSpPr txBox="1"/>
          <p:nvPr/>
        </p:nvSpPr>
        <p:spPr>
          <a:xfrm>
            <a:off x="461058" y="999604"/>
            <a:ext cx="11003668" cy="1565137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연령대에 따른 친환경 상품 구매 수량 분석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3040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세대의 친환경 상품 구매 비중이 높았기 때문에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3040</a:t>
            </a:r>
            <a:r>
              <a:rPr lang="ko-KR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세대 친환경 상품 할인 혜택을 통한 재구매 유도 전략 필요</a:t>
            </a:r>
            <a:endParaRPr lang="en-US" altLang="ko-KR" sz="2400" b="1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6CD3302-8608-3252-A42A-B783F95B4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3285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4625F-383F-74A8-78D8-EA9E44CEC135}"/>
              </a:ext>
            </a:extLst>
          </p:cNvPr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결과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(9)_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 친환경 상품 기준</a:t>
            </a:r>
          </a:p>
        </p:txBody>
      </p:sp>
      <p:pic>
        <p:nvPicPr>
          <p:cNvPr id="8" name="그림 7" descr="스크린샷, 텍스트, 직사각형, 도표이(가) 표시된 사진&#10;&#10;자동 생성된 설명">
            <a:extLst>
              <a:ext uri="{FF2B5EF4-FFF2-40B4-BE49-F238E27FC236}">
                <a16:creationId xmlns:a16="http://schemas.microsoft.com/office/drawing/2014/main" id="{5BD4B274-43D6-BCF9-41CB-8867520427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t="11580" r="13605" b="7746"/>
          <a:stretch/>
        </p:blipFill>
        <p:spPr>
          <a:xfrm>
            <a:off x="6212964" y="3252486"/>
            <a:ext cx="5251762" cy="3127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7F8A6-CBC6-1941-64E3-8CA22E0E30EC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17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34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어두운 디스플레이의 재무 그래프">
            <a:extLst>
              <a:ext uri="{FF2B5EF4-FFF2-40B4-BE49-F238E27FC236}">
                <a16:creationId xmlns:a16="http://schemas.microsoft.com/office/drawing/2014/main" id="{FBC189C3-ACEC-98C9-A4D5-967E65130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개선안 도출</a:t>
            </a: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A16839FC-CB89-DB3B-118F-AE54754B8E50}"/>
              </a:ext>
            </a:extLst>
          </p:cNvPr>
          <p:cNvSpPr/>
          <p:nvPr/>
        </p:nvSpPr>
        <p:spPr>
          <a:xfrm>
            <a:off x="552170" y="1576155"/>
            <a:ext cx="5100320" cy="4720472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1DE5F870-F7A3-4D0B-29E1-411CD14F5DA4}"/>
              </a:ext>
            </a:extLst>
          </p:cNvPr>
          <p:cNvSpPr/>
          <p:nvPr/>
        </p:nvSpPr>
        <p:spPr>
          <a:xfrm>
            <a:off x="685828" y="2713057"/>
            <a:ext cx="4795520" cy="348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성장성을 확보하기 위한 판매 전략 필요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A27E888B-05DE-A3C7-FFEA-13FCDB9681E3}"/>
              </a:ext>
            </a:extLst>
          </p:cNvPr>
          <p:cNvSpPr/>
          <p:nvPr/>
        </p:nvSpPr>
        <p:spPr>
          <a:xfrm>
            <a:off x="685828" y="1402140"/>
            <a:ext cx="4795520" cy="348028"/>
          </a:xfrm>
          <a:prstGeom prst="roundRect">
            <a:avLst/>
          </a:prstGeom>
          <a:solidFill>
            <a:srgbClr val="BDD7EE"/>
          </a:solidFill>
          <a:ln w="412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개 선 기 회</a:t>
            </a:r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5BE831EE-A6EE-9D88-499C-D7B512BB8C38}"/>
              </a:ext>
            </a:extLst>
          </p:cNvPr>
          <p:cNvSpPr/>
          <p:nvPr/>
        </p:nvSpPr>
        <p:spPr>
          <a:xfrm>
            <a:off x="685828" y="1848827"/>
            <a:ext cx="4795520" cy="34802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3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고객 이탈 방지를 위한 지원 서비스 강화 필요</a:t>
            </a:r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B7877940-98CC-BC74-9831-7D69BBE8A26E}"/>
              </a:ext>
            </a:extLst>
          </p:cNvPr>
          <p:cNvSpPr/>
          <p:nvPr/>
        </p:nvSpPr>
        <p:spPr>
          <a:xfrm>
            <a:off x="685828" y="2280942"/>
            <a:ext cx="4795520" cy="34802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3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체리슈머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대상 신규 고객 유치를 위한 판매 전략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수립 필요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D9AABE1F-DC7F-3537-D508-ADAF3F9532E0}"/>
              </a:ext>
            </a:extLst>
          </p:cNvPr>
          <p:cNvSpPr/>
          <p:nvPr/>
        </p:nvSpPr>
        <p:spPr>
          <a:xfrm>
            <a:off x="685828" y="3130600"/>
            <a:ext cx="4795520" cy="348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친환경 상품 판매 비중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확대 필요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8A5CEE52-21F7-6061-8051-DFC19534442F}"/>
              </a:ext>
            </a:extLst>
          </p:cNvPr>
          <p:cNvSpPr/>
          <p:nvPr/>
        </p:nvSpPr>
        <p:spPr>
          <a:xfrm>
            <a:off x="685828" y="3562715"/>
            <a:ext cx="4795520" cy="348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VIP 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대상을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위한 채과류</a:t>
            </a:r>
            <a:r>
              <a:rPr lang="en-US" altLang="ko-KR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,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유제품류  프리미엄 품목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확대 필요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AA566333-211B-0098-9A7B-4FC90DFB14E2}"/>
              </a:ext>
            </a:extLst>
          </p:cNvPr>
          <p:cNvSpPr/>
          <p:nvPr/>
        </p:nvSpPr>
        <p:spPr>
          <a:xfrm>
            <a:off x="685828" y="4864339"/>
            <a:ext cx="4795520" cy="348028"/>
          </a:xfrm>
          <a:prstGeom prst="roundRect">
            <a:avLst/>
          </a:prstGeom>
          <a:solidFill>
            <a:srgbClr val="E0C9FF">
              <a:alpha val="33000"/>
            </a:srgb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수</a:t>
            </a:r>
            <a:r>
              <a:rPr lang="en-US" altLang="ko-KR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일요일 특별 프로모션 및 할인 이벤트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제공 필요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86E09A8-AAF2-DFA7-CADD-EFD1ECE20C7C}"/>
              </a:ext>
            </a:extLst>
          </p:cNvPr>
          <p:cNvSpPr/>
          <p:nvPr/>
        </p:nvSpPr>
        <p:spPr>
          <a:xfrm>
            <a:off x="685828" y="5296454"/>
            <a:ext cx="4795520" cy="348028"/>
          </a:xfrm>
          <a:prstGeom prst="roundRect">
            <a:avLst/>
          </a:prstGeom>
          <a:solidFill>
            <a:srgbClr val="E0C9FF">
              <a:alpha val="33000"/>
            </a:srgb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금요일 오후에 </a:t>
            </a:r>
            <a:r>
              <a:rPr lang="ko-KR" altLang="en-US" sz="1400" dirty="0" err="1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체리슈머의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추가 구매를 위한</a:t>
            </a:r>
            <a:r>
              <a:rPr lang="en-US" altLang="ko-KR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판매 전략 필요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306C9FFC-B1C9-5714-4340-931AE9A5525E}"/>
              </a:ext>
            </a:extLst>
          </p:cNvPr>
          <p:cNvSpPr/>
          <p:nvPr/>
        </p:nvSpPr>
        <p:spPr>
          <a:xfrm>
            <a:off x="685828" y="5751233"/>
            <a:ext cx="4795520" cy="348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연관있는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상품의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노출이  필요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65D78C59-6915-8622-142D-CE1A6384114E}"/>
              </a:ext>
            </a:extLst>
          </p:cNvPr>
          <p:cNvSpPr/>
          <p:nvPr/>
        </p:nvSpPr>
        <p:spPr>
          <a:xfrm>
            <a:off x="685828" y="4426071"/>
            <a:ext cx="4795520" cy="3480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양배추</a:t>
            </a:r>
            <a:r>
              <a:rPr lang="en-US" altLang="ko-KR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유정란 </a:t>
            </a:r>
            <a:r>
              <a:rPr lang="en-US" altLang="ko-KR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+ 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팽이버섯</a:t>
            </a:r>
            <a:r>
              <a:rPr lang="en-US" altLang="ko-KR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당근의 수요 예측을 통한 안정적인 공급망 필요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E9C01348-65FF-B2EC-4058-9F02DF2AABF0}"/>
              </a:ext>
            </a:extLst>
          </p:cNvPr>
          <p:cNvSpPr/>
          <p:nvPr/>
        </p:nvSpPr>
        <p:spPr>
          <a:xfrm>
            <a:off x="685828" y="3994830"/>
            <a:ext cx="4795520" cy="348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3040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세대 친환경 제품 할인 혜택을 통한 재구매 유도 전략 필요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2357FBEA-0352-ED1A-1F14-3C7E059929E6}"/>
              </a:ext>
            </a:extLst>
          </p:cNvPr>
          <p:cNvSpPr/>
          <p:nvPr/>
        </p:nvSpPr>
        <p:spPr>
          <a:xfrm>
            <a:off x="6405852" y="1576155"/>
            <a:ext cx="5100320" cy="4720472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C740808D-A421-4ADE-090E-18F2DE77B887}"/>
              </a:ext>
            </a:extLst>
          </p:cNvPr>
          <p:cNvSpPr/>
          <p:nvPr/>
        </p:nvSpPr>
        <p:spPr>
          <a:xfrm>
            <a:off x="6563360" y="1402140"/>
            <a:ext cx="4795520" cy="348028"/>
          </a:xfrm>
          <a:prstGeom prst="roundRect">
            <a:avLst/>
          </a:prstGeom>
          <a:solidFill>
            <a:srgbClr val="BDD7EE"/>
          </a:solidFill>
          <a:ln w="412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개 선 안</a:t>
            </a:r>
          </a:p>
        </p:txBody>
      </p:sp>
      <p:sp>
        <p:nvSpPr>
          <p:cNvPr id="288" name="사각형: 둥근 모서리 287">
            <a:extLst>
              <a:ext uri="{FF2B5EF4-FFF2-40B4-BE49-F238E27FC236}">
                <a16:creationId xmlns:a16="http://schemas.microsoft.com/office/drawing/2014/main" id="{FD3E6E2A-EBC8-DC8B-612E-EA2941440863}"/>
              </a:ext>
            </a:extLst>
          </p:cNvPr>
          <p:cNvSpPr/>
          <p:nvPr/>
        </p:nvSpPr>
        <p:spPr>
          <a:xfrm>
            <a:off x="6563360" y="2094553"/>
            <a:ext cx="4795520" cy="34802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3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고객별 차별화된 마케팅 방안 수립</a:t>
            </a:r>
          </a:p>
        </p:txBody>
      </p:sp>
      <p:sp>
        <p:nvSpPr>
          <p:cNvPr id="289" name="사각형: 둥근 모서리 288">
            <a:extLst>
              <a:ext uri="{FF2B5EF4-FFF2-40B4-BE49-F238E27FC236}">
                <a16:creationId xmlns:a16="http://schemas.microsoft.com/office/drawing/2014/main" id="{C15A9A85-57C8-8F9D-4431-48F4E52B394D}"/>
              </a:ext>
            </a:extLst>
          </p:cNvPr>
          <p:cNvSpPr/>
          <p:nvPr/>
        </p:nvSpPr>
        <p:spPr>
          <a:xfrm>
            <a:off x="6563360" y="4058830"/>
            <a:ext cx="4795520" cy="3480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수요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예측 기반으로</a:t>
            </a:r>
            <a:r>
              <a:rPr lang="en-US" altLang="ko-KR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최상의 품질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상품 제공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039C2C0A-B428-4B96-D46B-BF87DC9983F5}"/>
              </a:ext>
            </a:extLst>
          </p:cNvPr>
          <p:cNvSpPr/>
          <p:nvPr/>
        </p:nvSpPr>
        <p:spPr>
          <a:xfrm>
            <a:off x="6563360" y="3404071"/>
            <a:ext cx="4795520" cy="348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친환경 상품 판매 확대를 위한 전략 수립</a:t>
            </a:r>
          </a:p>
        </p:txBody>
      </p:sp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E4AFF7BA-3F21-D07A-CDA0-DF501F37F4BE}"/>
              </a:ext>
            </a:extLst>
          </p:cNvPr>
          <p:cNvSpPr/>
          <p:nvPr/>
        </p:nvSpPr>
        <p:spPr>
          <a:xfrm>
            <a:off x="6558252" y="4713589"/>
            <a:ext cx="4795520" cy="348028"/>
          </a:xfrm>
          <a:prstGeom prst="roundRect">
            <a:avLst/>
          </a:prstGeom>
          <a:solidFill>
            <a:srgbClr val="E0C9FF">
              <a:alpha val="33000"/>
            </a:srgb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고객 및 </a:t>
            </a:r>
            <a:r>
              <a:rPr lang="ko-KR" altLang="en-US" sz="1400" dirty="0" err="1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요일별</a:t>
            </a:r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 이벤트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데이 진행</a:t>
            </a:r>
            <a:endParaRPr lang="en-US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3DCD344F-1F8D-C21D-751C-1B59ACD725C5}"/>
              </a:ext>
            </a:extLst>
          </p:cNvPr>
          <p:cNvSpPr/>
          <p:nvPr/>
        </p:nvSpPr>
        <p:spPr>
          <a:xfrm>
            <a:off x="6563360" y="5368349"/>
            <a:ext cx="4795520" cy="348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연관분석을 통한 추천 </a:t>
            </a:r>
            <a:r>
              <a:rPr lang="ko-KR" altLang="en-US" sz="140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상품 노출</a:t>
            </a:r>
            <a:endParaRPr lang="id-ID" altLang="ko-KR" sz="1400" dirty="0">
              <a:solidFill>
                <a:schemeClr val="tx2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E4EC2CD6-AE92-C8AA-064C-9A76DE0B1642}"/>
              </a:ext>
            </a:extLst>
          </p:cNvPr>
          <p:cNvSpPr/>
          <p:nvPr/>
        </p:nvSpPr>
        <p:spPr>
          <a:xfrm>
            <a:off x="6563360" y="2749312"/>
            <a:ext cx="4795520" cy="34802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3000"/>
            </a:schemeClr>
          </a:solidFill>
          <a:ln w="15875">
            <a:solidFill>
              <a:srgbClr val="082C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프리젠테이션 5 Medium" pitchFamily="2" charset="-127"/>
                <a:ea typeface="프리젠테이션 5 Medium" pitchFamily="2" charset="-127"/>
              </a:rPr>
              <a:t>체계적인 상품 관리 프로세스 수립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D9277A4-8B58-4F6E-215E-53DCE18C4C25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18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FC4A63-D0B5-2ABC-C313-B71246BE6B33}"/>
              </a:ext>
            </a:extLst>
          </p:cNvPr>
          <p:cNvCxnSpPr>
            <a:cxnSpLocks/>
          </p:cNvCxnSpPr>
          <p:nvPr/>
        </p:nvCxnSpPr>
        <p:spPr>
          <a:xfrm>
            <a:off x="5640215" y="2020038"/>
            <a:ext cx="735129" cy="93073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765D194-2FF4-1F33-93F8-5C796ECE2327}"/>
              </a:ext>
            </a:extLst>
          </p:cNvPr>
          <p:cNvCxnSpPr>
            <a:cxnSpLocks/>
          </p:cNvCxnSpPr>
          <p:nvPr/>
        </p:nvCxnSpPr>
        <p:spPr>
          <a:xfrm flipV="1">
            <a:off x="5628640" y="2280942"/>
            <a:ext cx="746704" cy="167201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2CB2D7-D67A-7423-7D27-9E9B25A3E8DE}"/>
              </a:ext>
            </a:extLst>
          </p:cNvPr>
          <p:cNvCxnSpPr>
            <a:cxnSpLocks/>
          </p:cNvCxnSpPr>
          <p:nvPr/>
        </p:nvCxnSpPr>
        <p:spPr>
          <a:xfrm>
            <a:off x="5628640" y="3304353"/>
            <a:ext cx="746704" cy="33911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B575C0-2AD2-8AD4-C334-23AE5183EA7E}"/>
              </a:ext>
            </a:extLst>
          </p:cNvPr>
          <p:cNvCxnSpPr>
            <a:cxnSpLocks/>
          </p:cNvCxnSpPr>
          <p:nvPr/>
        </p:nvCxnSpPr>
        <p:spPr>
          <a:xfrm flipV="1">
            <a:off x="5628640" y="3655562"/>
            <a:ext cx="746704" cy="51641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07C179E-8D28-799D-8A7D-1AEF98435D5E}"/>
              </a:ext>
            </a:extLst>
          </p:cNvPr>
          <p:cNvCxnSpPr>
            <a:cxnSpLocks/>
          </p:cNvCxnSpPr>
          <p:nvPr/>
        </p:nvCxnSpPr>
        <p:spPr>
          <a:xfrm flipV="1">
            <a:off x="5628640" y="4209662"/>
            <a:ext cx="746704" cy="390423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AF2863-49F2-88D3-A9D3-6BC5E0F197FC}"/>
              </a:ext>
            </a:extLst>
          </p:cNvPr>
          <p:cNvCxnSpPr>
            <a:cxnSpLocks/>
          </p:cNvCxnSpPr>
          <p:nvPr/>
        </p:nvCxnSpPr>
        <p:spPr>
          <a:xfrm flipV="1">
            <a:off x="5640215" y="4863281"/>
            <a:ext cx="735129" cy="186681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48056C-C49D-C9F5-A0F3-31955E79E968}"/>
              </a:ext>
            </a:extLst>
          </p:cNvPr>
          <p:cNvCxnSpPr>
            <a:cxnSpLocks/>
          </p:cNvCxnSpPr>
          <p:nvPr/>
        </p:nvCxnSpPr>
        <p:spPr>
          <a:xfrm flipV="1">
            <a:off x="5640215" y="4863281"/>
            <a:ext cx="735129" cy="593014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D6F4BD0-9E13-2D62-5052-6B13FD0C1A45}"/>
              </a:ext>
            </a:extLst>
          </p:cNvPr>
          <p:cNvCxnSpPr>
            <a:cxnSpLocks/>
          </p:cNvCxnSpPr>
          <p:nvPr/>
        </p:nvCxnSpPr>
        <p:spPr>
          <a:xfrm>
            <a:off x="5652490" y="2008269"/>
            <a:ext cx="722854" cy="272673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55E0693-3988-4471-70ED-E824A07ED71C}"/>
              </a:ext>
            </a:extLst>
          </p:cNvPr>
          <p:cNvCxnSpPr>
            <a:cxnSpLocks/>
          </p:cNvCxnSpPr>
          <p:nvPr/>
        </p:nvCxnSpPr>
        <p:spPr>
          <a:xfrm>
            <a:off x="5640915" y="2909249"/>
            <a:ext cx="734429" cy="746313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FC82486-3E32-D49D-CFED-D4069B10F24C}"/>
              </a:ext>
            </a:extLst>
          </p:cNvPr>
          <p:cNvCxnSpPr>
            <a:cxnSpLocks/>
          </p:cNvCxnSpPr>
          <p:nvPr/>
        </p:nvCxnSpPr>
        <p:spPr>
          <a:xfrm flipV="1">
            <a:off x="5641046" y="3679431"/>
            <a:ext cx="745873" cy="56841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AE57E7-4EC6-B330-F071-8D1CFDD2BDDC}"/>
              </a:ext>
            </a:extLst>
          </p:cNvPr>
          <p:cNvCxnSpPr>
            <a:cxnSpLocks/>
          </p:cNvCxnSpPr>
          <p:nvPr/>
        </p:nvCxnSpPr>
        <p:spPr>
          <a:xfrm flipV="1">
            <a:off x="5663365" y="5540829"/>
            <a:ext cx="711979" cy="35357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4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두운 디스플레이의 재무 그래프">
            <a:extLst>
              <a:ext uri="{FF2B5EF4-FFF2-40B4-BE49-F238E27FC236}">
                <a16:creationId xmlns:a16="http://schemas.microsoft.com/office/drawing/2014/main" id="{5A0CB079-D400-FB95-AB1E-CDC175D024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개선안 도출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6464" y="919681"/>
            <a:ext cx="1027613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● </a:t>
            </a:r>
            <a:r>
              <a:rPr lang="ko-KR" altLang="en-US" dirty="0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고객별 차별화된 마케팅 방안 수립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7B0777-9DBB-1C98-7580-62F028E22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03271"/>
              </p:ext>
            </p:extLst>
          </p:nvPr>
        </p:nvGraphicFramePr>
        <p:xfrm>
          <a:off x="456464" y="1430006"/>
          <a:ext cx="11326563" cy="4633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530">
                  <a:extLst>
                    <a:ext uri="{9D8B030D-6E8A-4147-A177-3AD203B41FA5}">
                      <a16:colId xmlns:a16="http://schemas.microsoft.com/office/drawing/2014/main" val="699656641"/>
                    </a:ext>
                  </a:extLst>
                </a:gridCol>
                <a:gridCol w="3118334">
                  <a:extLst>
                    <a:ext uri="{9D8B030D-6E8A-4147-A177-3AD203B41FA5}">
                      <a16:colId xmlns:a16="http://schemas.microsoft.com/office/drawing/2014/main" val="1217011841"/>
                    </a:ext>
                  </a:extLst>
                </a:gridCol>
                <a:gridCol w="3321320">
                  <a:extLst>
                    <a:ext uri="{9D8B030D-6E8A-4147-A177-3AD203B41FA5}">
                      <a16:colId xmlns:a16="http://schemas.microsoft.com/office/drawing/2014/main" val="3798871181"/>
                    </a:ext>
                  </a:extLst>
                </a:gridCol>
                <a:gridCol w="3450379">
                  <a:extLst>
                    <a:ext uri="{9D8B030D-6E8A-4147-A177-3AD203B41FA5}">
                      <a16:colId xmlns:a16="http://schemas.microsoft.com/office/drawing/2014/main" val="255115373"/>
                    </a:ext>
                  </a:extLst>
                </a:gridCol>
              </a:tblGrid>
              <a:tr h="64212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고객군</a:t>
                      </a:r>
                      <a:endParaRPr lang="ko-KR" altLang="en-US" sz="18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일반 고객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C2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체리슈머</a:t>
                      </a:r>
                      <a:r>
                        <a:rPr lang="ko-KR" altLang="en-US" sz="18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고객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B9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VIP</a:t>
                      </a:r>
                      <a:r>
                        <a:rPr lang="ko-KR" altLang="en-US" sz="18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고객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CD3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59516"/>
                  </a:ext>
                </a:extLst>
              </a:tr>
              <a:tr h="1337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기준</a:t>
                      </a:r>
                      <a:endParaRPr lang="en-US" altLang="ko-KR" sz="16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자사 회원 대상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이용횟수가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회 미만이면서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</a:t>
                      </a:r>
                      <a:b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</a:b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회 평균 구매 금액이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15000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원 이하인 고객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프리젠테이션 4 Regular" pitchFamily="2" charset="-127"/>
                        <a:ea typeface="프리젠테이션 4 Regular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전체 고객의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7%)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프리젠테이션 4 Regular" pitchFamily="2" charset="-127"/>
                        <a:ea typeface="프리젠테이션 4 Regular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RFM Score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수치의 상위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10%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고객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244226"/>
                  </a:ext>
                </a:extLst>
              </a:tr>
              <a:tr h="2653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서비스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621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 </a:t>
                      </a:r>
                      <a:r>
                        <a:rPr lang="ko-KR" altLang="en-US" sz="16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매주 수</a:t>
                      </a:r>
                      <a:r>
                        <a:rPr lang="en-US" altLang="ko-KR" sz="16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, </a:t>
                      </a:r>
                      <a:r>
                        <a:rPr lang="ko-KR" altLang="en-US" sz="16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일요일 </a:t>
                      </a:r>
                      <a:r>
                        <a:rPr lang="ko-KR" altLang="en-US" sz="1600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럭키</a:t>
                      </a:r>
                      <a:r>
                        <a:rPr lang="ko-KR" altLang="en-US" sz="16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반값딜</a:t>
                      </a:r>
                      <a:r>
                        <a:rPr lang="en-US" altLang="ko-KR" sz="14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(30~50%)</a:t>
                      </a:r>
                      <a:endParaRPr lang="en-US" altLang="ko-KR" sz="16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marL="0" marR="0" lvl="0" indent="17621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유령고객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비율을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‘30% 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→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10%’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목표로  복귀 후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일 </a:t>
                      </a:r>
                      <a:r>
                        <a:rPr lang="ko-KR" altLang="en-US" sz="1600" dirty="0" err="1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출석시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 만원 할인 쿠폰 증정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192088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금요일 오후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12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시 선착순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50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명 </a:t>
                      </a:r>
                      <a:b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</a:b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10%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할인 쿠폰 증정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프리젠테이션 4 Regular" pitchFamily="2" charset="-127"/>
                        <a:ea typeface="프리젠테이션 4 Regular" pitchFamily="2" charset="-127"/>
                        <a:cs typeface="+mn-cs"/>
                      </a:endParaRPr>
                    </a:p>
                    <a:p>
                      <a:pPr marL="285750" marR="0" lvl="0" indent="-192088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</a:t>
                      </a:r>
                      <a:r>
                        <a:rPr lang="ko-KR" altLang="en-US" sz="16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공동구매를 통한 추가 할인 제공 </a:t>
                      </a:r>
                      <a:r>
                        <a:rPr lang="en-US" altLang="ko-KR" sz="14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(5~7%)</a:t>
                      </a:r>
                      <a:endParaRPr lang="en-US" altLang="ko-KR" sz="16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연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회 최대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60% VIP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프로모션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프리젠테이션 4 Regular" pitchFamily="2" charset="-127"/>
                        <a:ea typeface="프리젠테이션 4 Regular" pitchFamily="2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특정 상품 정기 구독 서비스 무료 제공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프리젠테이션 4 Regular" pitchFamily="2" charset="-127"/>
                        <a:ea typeface="프리젠테이션 4 Regular" pitchFamily="2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정기 구독을 통한 추가 할인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(5%)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및 </a:t>
                      </a:r>
                      <a:br>
                        <a:rPr lang="en-US" altLang="ko-KR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</a:b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프리젠테이션 4 Regular" pitchFamily="2" charset="-127"/>
                          <a:ea typeface="프리젠테이션 4 Regular" pitchFamily="2" charset="-127"/>
                          <a:cs typeface="+mn-cs"/>
                        </a:rPr>
                        <a:t> 신상품 샘플 상품 제공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프리젠테이션 4 Regular" pitchFamily="2" charset="-127"/>
                        <a:ea typeface="프리젠테이션 4 Regular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4928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9BCC91-8487-110A-4F82-6C2E1E2C6965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19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어두운 디스플레이의 재무 그래프">
            <a:extLst>
              <a:ext uri="{FF2B5EF4-FFF2-40B4-BE49-F238E27FC236}">
                <a16:creationId xmlns:a16="http://schemas.microsoft.com/office/drawing/2014/main" id="{081214AD-F005-DC11-A8A6-630EB24048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AD43EF-391C-92CD-0C59-46D403BD6AEA}"/>
              </a:ext>
            </a:extLst>
          </p:cNvPr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추진 배경</a:t>
            </a:r>
          </a:p>
        </p:txBody>
      </p:sp>
      <p:sp>
        <p:nvSpPr>
          <p:cNvPr id="15" name="TextBox 52">
            <a:extLst>
              <a:ext uri="{FF2B5EF4-FFF2-40B4-BE49-F238E27FC236}">
                <a16:creationId xmlns:a16="http://schemas.microsoft.com/office/drawing/2014/main" id="{BB0230D6-CA6F-8329-9F08-3AAB85BD48D8}"/>
              </a:ext>
            </a:extLst>
          </p:cNvPr>
          <p:cNvSpPr txBox="1"/>
          <p:nvPr/>
        </p:nvSpPr>
        <p:spPr>
          <a:xfrm>
            <a:off x="732394" y="950014"/>
            <a:ext cx="10632998" cy="962175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국내 </a:t>
            </a:r>
            <a:r>
              <a:rPr lang="ko-KR" altLang="en-US" sz="2000" dirty="0" err="1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이커머스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시장이 급속한 성장세</a:t>
            </a:r>
            <a:r>
              <a: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를 보이는 반면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자사의 월 평균 매출액은 감</a:t>
            </a:r>
            <a:r>
              <a:rPr lang="ko-KR" altLang="en-US" sz="2000" b="0" i="0" dirty="0">
                <a:solidFill>
                  <a:srgbClr val="0000FF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소함</a:t>
            </a:r>
            <a:r>
              <a:rPr lang="ko-KR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에 따라 </a:t>
            </a:r>
            <a:endParaRPr lang="en-US" altLang="ko-KR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프리젠테이션 6 SemiBold" pitchFamily="2" charset="-127"/>
              <a:ea typeface="프리젠테이션 6 SemiBold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성장성을 확보하기 위한 판매 전략 필요</a:t>
            </a:r>
            <a:endParaRPr lang="en-US" altLang="ko-KR" sz="2000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B87699-693F-DD87-B7C2-8A4A05B09F0D}"/>
              </a:ext>
            </a:extLst>
          </p:cNvPr>
          <p:cNvSpPr/>
          <p:nvPr/>
        </p:nvSpPr>
        <p:spPr>
          <a:xfrm>
            <a:off x="749523" y="2279544"/>
            <a:ext cx="4940046" cy="41558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ADC37-40F1-BD7D-8D60-0F3EBC2EE15B}"/>
              </a:ext>
            </a:extLst>
          </p:cNvPr>
          <p:cNvSpPr txBox="1"/>
          <p:nvPr/>
        </p:nvSpPr>
        <p:spPr>
          <a:xfrm>
            <a:off x="1813101" y="2076409"/>
            <a:ext cx="2705111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 국내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이커머스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 시장 성장 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추이 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48F709-CE62-4429-2D4F-0C539588BCB9}"/>
              </a:ext>
            </a:extLst>
          </p:cNvPr>
          <p:cNvGrpSpPr/>
          <p:nvPr/>
        </p:nvGrpSpPr>
        <p:grpSpPr>
          <a:xfrm>
            <a:off x="6232104" y="2097331"/>
            <a:ext cx="5130615" cy="4333661"/>
            <a:chOff x="688724" y="2097331"/>
            <a:chExt cx="5130615" cy="433366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9C64EFE-CEE8-6282-18CD-8EC365689D0F}"/>
                </a:ext>
              </a:extLst>
            </p:cNvPr>
            <p:cNvGrpSpPr/>
            <p:nvPr/>
          </p:nvGrpSpPr>
          <p:grpSpPr>
            <a:xfrm>
              <a:off x="688724" y="2097331"/>
              <a:ext cx="5130615" cy="4333661"/>
              <a:chOff x="6159177" y="2097331"/>
              <a:chExt cx="5130615" cy="433366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E1EFB26-9881-2B62-8330-A21389EC5E1F}"/>
                  </a:ext>
                </a:extLst>
              </p:cNvPr>
              <p:cNvSpPr/>
              <p:nvPr/>
            </p:nvSpPr>
            <p:spPr>
              <a:xfrm>
                <a:off x="6159177" y="2275147"/>
                <a:ext cx="5130615" cy="415584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0FDC7F-34F2-8D18-2C55-5C0643E9E9B8}"/>
                  </a:ext>
                </a:extLst>
              </p:cNvPr>
              <p:cNvSpPr txBox="1"/>
              <p:nvPr/>
            </p:nvSpPr>
            <p:spPr>
              <a:xfrm>
                <a:off x="7708778" y="2097331"/>
                <a:ext cx="2031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1D1C1D"/>
                    </a:solidFill>
                    <a:highlight>
                      <a:srgbClr val="F8F8F8"/>
                    </a:highlight>
                    <a:latin typeface="프리젠테이션 6 SemiBold" pitchFamily="2" charset="-127"/>
                    <a:ea typeface="프리젠테이션 6 SemiBold" pitchFamily="2" charset="-127"/>
                  </a:rPr>
                  <a:t>| </a:t>
                </a:r>
                <a:r>
                  <a:rPr lang="ko-KR" altLang="en-US" dirty="0">
                    <a:solidFill>
                      <a:srgbClr val="1D1C1D"/>
                    </a:solidFill>
                    <a:highlight>
                      <a:srgbClr val="F8F8F8"/>
                    </a:highlight>
                    <a:latin typeface="프리젠테이션 6 SemiBold" pitchFamily="2" charset="-127"/>
                    <a:ea typeface="프리젠테이션 6 SemiBold" pitchFamily="2" charset="-127"/>
                  </a:rPr>
                  <a:t>월 평균 매출액 비교 </a:t>
                </a:r>
                <a:r>
                  <a:rPr lang="en-US" altLang="ko-KR" dirty="0">
                    <a:solidFill>
                      <a:srgbClr val="1D1C1D"/>
                    </a:solidFill>
                    <a:highlight>
                      <a:srgbClr val="F8F8F8"/>
                    </a:highlight>
                    <a:latin typeface="프리젠테이션 6 SemiBold" pitchFamily="2" charset="-127"/>
                    <a:ea typeface="프리젠테이션 6 SemiBold" pitchFamily="2" charset="-127"/>
                  </a:rPr>
                  <a:t>|</a:t>
                </a:r>
                <a:endParaRPr lang="en-US" altLang="ko-KR" dirty="0">
                  <a:latin typeface="프리젠테이션 6 SemiBold" pitchFamily="2" charset="-127"/>
                  <a:ea typeface="프리젠테이션 6 SemiBold" pitchFamily="2" charset="-127"/>
                </a:endParaRPr>
              </a:p>
            </p:txBody>
          </p:sp>
          <p:graphicFrame>
            <p:nvGraphicFramePr>
              <p:cNvPr id="32" name="차트 31">
                <a:extLst>
                  <a:ext uri="{FF2B5EF4-FFF2-40B4-BE49-F238E27FC236}">
                    <a16:creationId xmlns:a16="http://schemas.microsoft.com/office/drawing/2014/main" id="{22DE2F6C-D91E-4626-8BD1-E17FA51DD8E1}"/>
                  </a:ext>
                </a:extLst>
              </p:cNvPr>
              <p:cNvGraphicFramePr/>
              <p:nvPr/>
            </p:nvGraphicFramePr>
            <p:xfrm>
              <a:off x="6391442" y="2467874"/>
              <a:ext cx="4543896" cy="396311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AA88C0-2B38-B1AE-187A-38F9DA96DEDE}"/>
                </a:ext>
              </a:extLst>
            </p:cNvPr>
            <p:cNvSpPr txBox="1"/>
            <p:nvPr/>
          </p:nvSpPr>
          <p:spPr>
            <a:xfrm>
              <a:off x="2141503" y="2436560"/>
              <a:ext cx="10112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D1C1D"/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15</a:t>
              </a:r>
              <a:r>
                <a:rPr lang="ko-KR" altLang="en-US" sz="2000" dirty="0">
                  <a:solidFill>
                    <a:srgbClr val="1D1C1D"/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억원 </a:t>
              </a:r>
              <a:endParaRPr lang="ko-KR" altLang="en-US" sz="2000" dirty="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C61595-ABEE-03DD-D4B7-D3B16E97EE98}"/>
                </a:ext>
              </a:extLst>
            </p:cNvPr>
            <p:cNvSpPr txBox="1"/>
            <p:nvPr/>
          </p:nvSpPr>
          <p:spPr>
            <a:xfrm>
              <a:off x="3934260" y="3357604"/>
              <a:ext cx="99677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D1C1D"/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10</a:t>
              </a:r>
              <a:r>
                <a:rPr lang="ko-KR" altLang="en-US" sz="2000" dirty="0">
                  <a:solidFill>
                    <a:srgbClr val="1D1C1D"/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억원 </a:t>
              </a:r>
              <a:endParaRPr lang="ko-KR" altLang="en-US" sz="2000" dirty="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</p:grpSp>
      <p:pic>
        <p:nvPicPr>
          <p:cNvPr id="3074" name="Picture 2" descr="그래픽= 전유진 yuki@joongang.co.kr">
            <a:extLst>
              <a:ext uri="{FF2B5EF4-FFF2-40B4-BE49-F238E27FC236}">
                <a16:creationId xmlns:a16="http://schemas.microsoft.com/office/drawing/2014/main" id="{BE5EC52C-E7E4-90AC-1E26-D8796E67C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2"/>
          <a:stretch/>
        </p:blipFill>
        <p:spPr bwMode="auto">
          <a:xfrm>
            <a:off x="829281" y="2586447"/>
            <a:ext cx="4826875" cy="36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B000ED-4528-39DA-CC1D-B6E7687F5540}"/>
              </a:ext>
            </a:extLst>
          </p:cNvPr>
          <p:cNvSpPr txBox="1"/>
          <p:nvPr/>
        </p:nvSpPr>
        <p:spPr>
          <a:xfrm>
            <a:off x="11460189" y="6358374"/>
            <a:ext cx="67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2/29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87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어두운 디스플레이의 재무 그래프">
            <a:extLst>
              <a:ext uri="{FF2B5EF4-FFF2-40B4-BE49-F238E27FC236}">
                <a16:creationId xmlns:a16="http://schemas.microsoft.com/office/drawing/2014/main" id="{FBC189C3-ACEC-98C9-A4D5-967E6513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개선안 도출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924" y="1024176"/>
            <a:ext cx="772384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●</a:t>
            </a:r>
            <a:r>
              <a:rPr lang="ko-KR" altLang="en-US" sz="2400" dirty="0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 </a:t>
            </a:r>
            <a:r>
              <a:rPr lang="ko-KR" altLang="en-US" dirty="0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고객 및 </a:t>
            </a:r>
            <a:r>
              <a:rPr lang="ko-KR" altLang="en-US" dirty="0" err="1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요일별</a:t>
            </a:r>
            <a:r>
              <a:rPr lang="ko-KR" altLang="en-US" dirty="0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 이벤트 데이 진행</a:t>
            </a:r>
            <a:endParaRPr lang="en-US" altLang="ko-KR" dirty="0">
              <a:solidFill>
                <a:srgbClr val="1D1C1D"/>
              </a:solidFill>
              <a:latin typeface="프리젠테이션 9 Black" pitchFamily="2" charset="-127"/>
              <a:ea typeface="프리젠테이션 9 Black" pitchFamily="2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0ED6D8-5E0F-376B-C25E-FABEF452ED3E}"/>
              </a:ext>
            </a:extLst>
          </p:cNvPr>
          <p:cNvCxnSpPr>
            <a:cxnSpLocks/>
          </p:cNvCxnSpPr>
          <p:nvPr/>
        </p:nvCxnSpPr>
        <p:spPr>
          <a:xfrm>
            <a:off x="1337570" y="4945248"/>
            <a:ext cx="2086605" cy="0"/>
          </a:xfrm>
          <a:prstGeom prst="line">
            <a:avLst/>
          </a:prstGeom>
          <a:ln w="38100">
            <a:solidFill>
              <a:srgbClr val="082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2B0295-9C20-3311-240C-861C62903835}"/>
              </a:ext>
            </a:extLst>
          </p:cNvPr>
          <p:cNvSpPr txBox="1"/>
          <p:nvPr/>
        </p:nvSpPr>
        <p:spPr>
          <a:xfrm>
            <a:off x="1164770" y="4998335"/>
            <a:ext cx="2852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프리젠테이션 6 SemiBold" pitchFamily="2" charset="-127"/>
                <a:ea typeface="프리젠테이션 6 SemiBold" pitchFamily="2" charset="-127"/>
              </a:rPr>
              <a:t>▶ 일반 및 공통 프로모션 </a:t>
            </a:r>
            <a:endParaRPr lang="en-US" altLang="ko-KR" sz="20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3038" lvl="1" indent="-80963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수요일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일요일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럭키반값딜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데이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시간대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: 21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~3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할인율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: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30~50%, </a:t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선착순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200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명 한정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42F7DEE-D639-13DE-D87A-AE3BB275F7F9}"/>
              </a:ext>
            </a:extLst>
          </p:cNvPr>
          <p:cNvCxnSpPr>
            <a:cxnSpLocks/>
          </p:cNvCxnSpPr>
          <p:nvPr/>
        </p:nvCxnSpPr>
        <p:spPr>
          <a:xfrm flipV="1">
            <a:off x="5013834" y="4938459"/>
            <a:ext cx="2073377" cy="6789"/>
          </a:xfrm>
          <a:prstGeom prst="line">
            <a:avLst/>
          </a:prstGeom>
          <a:ln w="38100">
            <a:solidFill>
              <a:srgbClr val="082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63B869-AD2D-F4E9-C409-7FF94BC3CC2A}"/>
              </a:ext>
            </a:extLst>
          </p:cNvPr>
          <p:cNvSpPr txBox="1"/>
          <p:nvPr/>
        </p:nvSpPr>
        <p:spPr>
          <a:xfrm>
            <a:off x="4934739" y="4998335"/>
            <a:ext cx="28520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프리젠테이션 6 SemiBold" pitchFamily="2" charset="-127"/>
                <a:ea typeface="프리젠테이션 6 SemiBold" pitchFamily="2" charset="-127"/>
              </a:rPr>
              <a:t>▶ </a:t>
            </a:r>
            <a:r>
              <a:rPr lang="ko-KR" altLang="en-US" sz="2000" dirty="0" err="1">
                <a:latin typeface="프리젠테이션 6 SemiBold" pitchFamily="2" charset="-127"/>
                <a:ea typeface="프리젠테이션 6 SemiBold" pitchFamily="2" charset="-127"/>
              </a:rPr>
              <a:t>체리슈머</a:t>
            </a:r>
            <a:r>
              <a:rPr lang="ko-KR" altLang="en-US" sz="2000" dirty="0">
                <a:latin typeface="프리젠테이션 6 SemiBold" pitchFamily="2" charset="-127"/>
                <a:ea typeface="프리젠테이션 6 SemiBold" pitchFamily="2" charset="-127"/>
              </a:rPr>
              <a:t> 프로모션 </a:t>
            </a:r>
            <a:endParaRPr lang="en-US" altLang="ko-KR" sz="20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6213" indent="-176213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금요일 오후 시간대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타임 세일 </a:t>
            </a:r>
            <a:r>
              <a:rPr lang="en-US" altLang="ko-KR" sz="1200" dirty="0">
                <a:latin typeface="프리젠테이션 6 SemiBold" pitchFamily="2" charset="-127"/>
                <a:ea typeface="프리젠테이션 6 SemiBold" pitchFamily="2" charset="-127"/>
              </a:rPr>
              <a:t>(20~23</a:t>
            </a:r>
            <a:r>
              <a:rPr lang="ko-KR" altLang="en-US" sz="1200" dirty="0">
                <a:latin typeface="프리젠테이션 6 SemiBold" pitchFamily="2" charset="-127"/>
                <a:ea typeface="프리젠테이션 6 SemiBold" pitchFamily="2" charset="-127"/>
              </a:rPr>
              <a:t>시</a:t>
            </a:r>
            <a:r>
              <a:rPr lang="en-US" altLang="ko-KR" sz="12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200" dirty="0">
                <a:latin typeface="프리젠테이션 6 SemiBold" pitchFamily="2" charset="-127"/>
                <a:ea typeface="프리젠테이션 6 SemiBold" pitchFamily="2" charset="-127"/>
              </a:rPr>
              <a:t>최대 </a:t>
            </a:r>
            <a:r>
              <a:rPr lang="en-US" altLang="ko-KR" sz="1200" dirty="0">
                <a:latin typeface="프리젠테이션 6 SemiBold" pitchFamily="2" charset="-127"/>
                <a:ea typeface="프리젠테이션 6 SemiBold" pitchFamily="2" charset="-127"/>
              </a:rPr>
              <a:t>30%) </a:t>
            </a:r>
          </a:p>
          <a:p>
            <a:pPr marL="176213" indent="-176213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금요일 오후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시 선착순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50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명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10%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할인 쿠폰 증정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3038"/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F3038A-FCFC-B8B1-97A2-84D533ADBD69}"/>
              </a:ext>
            </a:extLst>
          </p:cNvPr>
          <p:cNvSpPr/>
          <p:nvPr/>
        </p:nvSpPr>
        <p:spPr>
          <a:xfrm>
            <a:off x="711106" y="2302381"/>
            <a:ext cx="10606040" cy="1792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D2AF4C-6327-1BA2-DCEF-AA01F8FA7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016" y="1577330"/>
            <a:ext cx="2091159" cy="3233809"/>
          </a:xfrm>
          <a:prstGeom prst="rect">
            <a:avLst/>
          </a:prstGeom>
        </p:spPr>
      </p:pic>
      <p:pic>
        <p:nvPicPr>
          <p:cNvPr id="8" name="그림 7" descr="텍스트, 포스터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B4D3B15-B130-DDB2-15D7-1D07B894C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34" y="1577330"/>
            <a:ext cx="2073377" cy="323380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79F50B5-1120-FD25-DF76-F998C1E87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353" y="1586731"/>
            <a:ext cx="2078015" cy="3231230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E675085-6BC8-F0AB-A29C-418833B59A2F}"/>
              </a:ext>
            </a:extLst>
          </p:cNvPr>
          <p:cNvCxnSpPr>
            <a:cxnSpLocks/>
          </p:cNvCxnSpPr>
          <p:nvPr/>
        </p:nvCxnSpPr>
        <p:spPr>
          <a:xfrm>
            <a:off x="8578353" y="4938459"/>
            <a:ext cx="2078015" cy="0"/>
          </a:xfrm>
          <a:prstGeom prst="line">
            <a:avLst/>
          </a:prstGeom>
          <a:ln w="38100">
            <a:solidFill>
              <a:srgbClr val="082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63CEC1-24C6-CDC1-65D3-F2FFEFAA1B1E}"/>
              </a:ext>
            </a:extLst>
          </p:cNvPr>
          <p:cNvSpPr txBox="1"/>
          <p:nvPr/>
        </p:nvSpPr>
        <p:spPr>
          <a:xfrm>
            <a:off x="8578353" y="4998335"/>
            <a:ext cx="36136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프리젠테이션 6 SemiBold" pitchFamily="2" charset="-127"/>
                <a:ea typeface="프리젠테이션 6 SemiBold" pitchFamily="2" charset="-127"/>
              </a:rPr>
              <a:t>▶ </a:t>
            </a:r>
            <a:r>
              <a:rPr lang="en-US" altLang="ko-KR" sz="2000" dirty="0">
                <a:latin typeface="프리젠테이션 6 SemiBold" pitchFamily="2" charset="-127"/>
                <a:ea typeface="프리젠테이션 6 SemiBold" pitchFamily="2" charset="-127"/>
              </a:rPr>
              <a:t>VIP </a:t>
            </a:r>
            <a:r>
              <a:rPr lang="ko-KR" altLang="en-US" sz="2000" dirty="0">
                <a:latin typeface="프리젠테이션 6 SemiBold" pitchFamily="2" charset="-127"/>
                <a:ea typeface="프리젠테이션 6 SemiBold" pitchFamily="2" charset="-127"/>
              </a:rPr>
              <a:t>프로모션 </a:t>
            </a:r>
            <a:endParaRPr lang="en-US" altLang="ko-KR" sz="20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58775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최대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60%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할인 제공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58775" indent="-2857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일간 진행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  <a:p>
            <a:pPr marL="73025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94822A-DB6C-52BE-C72A-F07F73DF0A48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20/29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어두운 디스플레이의 재무 그래프">
            <a:extLst>
              <a:ext uri="{FF2B5EF4-FFF2-40B4-BE49-F238E27FC236}">
                <a16:creationId xmlns:a16="http://schemas.microsoft.com/office/drawing/2014/main" id="{FBC189C3-ACEC-98C9-A4D5-967E65130F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개선안 도출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925" y="1166204"/>
            <a:ext cx="548607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● </a:t>
            </a:r>
            <a:r>
              <a:rPr lang="ko-KR" altLang="en-US" sz="2400" dirty="0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수요 예측 기반으로</a:t>
            </a:r>
            <a:r>
              <a:rPr lang="en-US" altLang="ko-KR" sz="2400" dirty="0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, </a:t>
            </a:r>
            <a:r>
              <a:rPr lang="ko-KR" altLang="en-US" dirty="0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최상의 품질 상품 제공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F5648C8-48E8-D474-408C-C72EF7A77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99762"/>
              </p:ext>
            </p:extLst>
          </p:nvPr>
        </p:nvGraphicFramePr>
        <p:xfrm>
          <a:off x="831271" y="1858940"/>
          <a:ext cx="4582246" cy="446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72">
                  <a:extLst>
                    <a:ext uri="{9D8B030D-6E8A-4147-A177-3AD203B41FA5}">
                      <a16:colId xmlns:a16="http://schemas.microsoft.com/office/drawing/2014/main" val="68840581"/>
                    </a:ext>
                  </a:extLst>
                </a:gridCol>
                <a:gridCol w="1235058">
                  <a:extLst>
                    <a:ext uri="{9D8B030D-6E8A-4147-A177-3AD203B41FA5}">
                      <a16:colId xmlns:a16="http://schemas.microsoft.com/office/drawing/2014/main" val="468327319"/>
                    </a:ext>
                  </a:extLst>
                </a:gridCol>
                <a:gridCol w="1235058">
                  <a:extLst>
                    <a:ext uri="{9D8B030D-6E8A-4147-A177-3AD203B41FA5}">
                      <a16:colId xmlns:a16="http://schemas.microsoft.com/office/drawing/2014/main" val="2065912107"/>
                    </a:ext>
                  </a:extLst>
                </a:gridCol>
                <a:gridCol w="1235058">
                  <a:extLst>
                    <a:ext uri="{9D8B030D-6E8A-4147-A177-3AD203B41FA5}">
                      <a16:colId xmlns:a16="http://schemas.microsoft.com/office/drawing/2014/main" val="981188169"/>
                    </a:ext>
                  </a:extLst>
                </a:gridCol>
              </a:tblGrid>
              <a:tr h="5957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94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수확시점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94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배송과정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94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고객도착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A94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84671"/>
                  </a:ext>
                </a:extLst>
              </a:tr>
              <a:tr h="96620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기존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A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22479"/>
                  </a:ext>
                </a:extLst>
              </a:tr>
              <a:tr h="96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수요 예측 불가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배송 소요일 </a:t>
                      </a:r>
                      <a:endParaRPr lang="en-US" altLang="ko-KR" sz="1400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예측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후숙</a:t>
                      </a:r>
                      <a:r>
                        <a:rPr lang="ko-KR" altLang="en-US" sz="14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45544"/>
                  </a:ext>
                </a:extLst>
              </a:tr>
              <a:tr h="96620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개선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A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12545"/>
                  </a:ext>
                </a:extLst>
              </a:tr>
              <a:tr h="96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수요 예측 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최적의 상태 수확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배송 소요일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1-2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일 이내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후숙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불필요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19839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id="{A3C33A66-EDAE-9EB5-E34D-B3C25A882BBD}"/>
              </a:ext>
            </a:extLst>
          </p:cNvPr>
          <p:cNvGrpSpPr/>
          <p:nvPr/>
        </p:nvGrpSpPr>
        <p:grpSpPr>
          <a:xfrm>
            <a:off x="2075958" y="2594518"/>
            <a:ext cx="592955" cy="607526"/>
            <a:chOff x="2333673" y="2483463"/>
            <a:chExt cx="592955" cy="607526"/>
          </a:xfrm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0D8314ED-2513-4886-6CCA-C49B6B74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5135" y="2483463"/>
              <a:ext cx="581493" cy="607526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3D3CE95-5051-D552-AB6B-63EF731AAE25}"/>
                </a:ext>
              </a:extLst>
            </p:cNvPr>
            <p:cNvSpPr/>
            <p:nvPr/>
          </p:nvSpPr>
          <p:spPr>
            <a:xfrm rot="4236393">
              <a:off x="2336556" y="2554107"/>
              <a:ext cx="472969" cy="478735"/>
            </a:xfrm>
            <a:custGeom>
              <a:avLst/>
              <a:gdLst>
                <a:gd name="connsiteX0" fmla="*/ 0 w 975396"/>
                <a:gd name="connsiteY0" fmla="*/ 0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0 w 975396"/>
                <a:gd name="connsiteY4" fmla="*/ 0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249768 w 717088"/>
                <a:gd name="connsiteY0" fmla="*/ 361966 h 1087120"/>
                <a:gd name="connsiteX1" fmla="*/ 717088 w 717088"/>
                <a:gd name="connsiteY1" fmla="*/ 0 h 1087120"/>
                <a:gd name="connsiteX2" fmla="*/ 717088 w 717088"/>
                <a:gd name="connsiteY2" fmla="*/ 1087120 h 1087120"/>
                <a:gd name="connsiteX3" fmla="*/ 0 w 717088"/>
                <a:gd name="connsiteY3" fmla="*/ 628723 h 1087120"/>
                <a:gd name="connsiteX4" fmla="*/ 249768 w 717088"/>
                <a:gd name="connsiteY4" fmla="*/ 361966 h 1087120"/>
                <a:gd name="connsiteX0" fmla="*/ 249768 w 717088"/>
                <a:gd name="connsiteY0" fmla="*/ 361966 h 855652"/>
                <a:gd name="connsiteX1" fmla="*/ 717088 w 717088"/>
                <a:gd name="connsiteY1" fmla="*/ 0 h 855652"/>
                <a:gd name="connsiteX2" fmla="*/ 518521 w 717088"/>
                <a:gd name="connsiteY2" fmla="*/ 855652 h 855652"/>
                <a:gd name="connsiteX3" fmla="*/ 0 w 717088"/>
                <a:gd name="connsiteY3" fmla="*/ 628723 h 855652"/>
                <a:gd name="connsiteX4" fmla="*/ 249768 w 717088"/>
                <a:gd name="connsiteY4" fmla="*/ 361966 h 855652"/>
                <a:gd name="connsiteX0" fmla="*/ 249768 w 526254"/>
                <a:gd name="connsiteY0" fmla="*/ 95240 h 588926"/>
                <a:gd name="connsiteX1" fmla="*/ 526254 w 526254"/>
                <a:gd name="connsiteY1" fmla="*/ 0 h 588926"/>
                <a:gd name="connsiteX2" fmla="*/ 518521 w 526254"/>
                <a:gd name="connsiteY2" fmla="*/ 588926 h 588926"/>
                <a:gd name="connsiteX3" fmla="*/ 0 w 526254"/>
                <a:gd name="connsiteY3" fmla="*/ 361997 h 588926"/>
                <a:gd name="connsiteX4" fmla="*/ 249768 w 526254"/>
                <a:gd name="connsiteY4" fmla="*/ 95240 h 588926"/>
                <a:gd name="connsiteX0" fmla="*/ 251290 w 526254"/>
                <a:gd name="connsiteY0" fmla="*/ 148285 h 588926"/>
                <a:gd name="connsiteX1" fmla="*/ 526254 w 526254"/>
                <a:gd name="connsiteY1" fmla="*/ 0 h 588926"/>
                <a:gd name="connsiteX2" fmla="*/ 518521 w 526254"/>
                <a:gd name="connsiteY2" fmla="*/ 588926 h 588926"/>
                <a:gd name="connsiteX3" fmla="*/ 0 w 526254"/>
                <a:gd name="connsiteY3" fmla="*/ 361997 h 588926"/>
                <a:gd name="connsiteX4" fmla="*/ 251290 w 526254"/>
                <a:gd name="connsiteY4" fmla="*/ 148285 h 588926"/>
                <a:gd name="connsiteX0" fmla="*/ 251290 w 526254"/>
                <a:gd name="connsiteY0" fmla="*/ 148285 h 588926"/>
                <a:gd name="connsiteX1" fmla="*/ 526254 w 526254"/>
                <a:gd name="connsiteY1" fmla="*/ 0 h 588926"/>
                <a:gd name="connsiteX2" fmla="*/ 518521 w 526254"/>
                <a:gd name="connsiteY2" fmla="*/ 588926 h 588926"/>
                <a:gd name="connsiteX3" fmla="*/ 0 w 526254"/>
                <a:gd name="connsiteY3" fmla="*/ 361997 h 588926"/>
                <a:gd name="connsiteX4" fmla="*/ 251290 w 526254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27030"/>
                <a:gd name="connsiteY0" fmla="*/ 161687 h 602328"/>
                <a:gd name="connsiteX1" fmla="*/ 381953 w 527030"/>
                <a:gd name="connsiteY1" fmla="*/ 0 h 602328"/>
                <a:gd name="connsiteX2" fmla="*/ 527030 w 527030"/>
                <a:gd name="connsiteY2" fmla="*/ 602328 h 602328"/>
                <a:gd name="connsiteX3" fmla="*/ 0 w 527030"/>
                <a:gd name="connsiteY3" fmla="*/ 307777 h 602328"/>
                <a:gd name="connsiteX4" fmla="*/ 259799 w 527030"/>
                <a:gd name="connsiteY4" fmla="*/ 161687 h 602328"/>
                <a:gd name="connsiteX0" fmla="*/ 259799 w 559329"/>
                <a:gd name="connsiteY0" fmla="*/ 161687 h 602328"/>
                <a:gd name="connsiteX1" fmla="*/ 381953 w 559329"/>
                <a:gd name="connsiteY1" fmla="*/ 0 h 602328"/>
                <a:gd name="connsiteX2" fmla="*/ 527030 w 559329"/>
                <a:gd name="connsiteY2" fmla="*/ 602328 h 602328"/>
                <a:gd name="connsiteX3" fmla="*/ 0 w 559329"/>
                <a:gd name="connsiteY3" fmla="*/ 307777 h 602328"/>
                <a:gd name="connsiteX4" fmla="*/ 259799 w 559329"/>
                <a:gd name="connsiteY4" fmla="*/ 161687 h 602328"/>
                <a:gd name="connsiteX0" fmla="*/ 259799 w 568167"/>
                <a:gd name="connsiteY0" fmla="*/ 168673 h 609314"/>
                <a:gd name="connsiteX1" fmla="*/ 396530 w 568167"/>
                <a:gd name="connsiteY1" fmla="*/ 0 h 609314"/>
                <a:gd name="connsiteX2" fmla="*/ 527030 w 568167"/>
                <a:gd name="connsiteY2" fmla="*/ 609314 h 609314"/>
                <a:gd name="connsiteX3" fmla="*/ 0 w 568167"/>
                <a:gd name="connsiteY3" fmla="*/ 314763 h 609314"/>
                <a:gd name="connsiteX4" fmla="*/ 259799 w 568167"/>
                <a:gd name="connsiteY4" fmla="*/ 168673 h 609314"/>
                <a:gd name="connsiteX0" fmla="*/ 259799 w 570129"/>
                <a:gd name="connsiteY0" fmla="*/ 168673 h 609314"/>
                <a:gd name="connsiteX1" fmla="*/ 396530 w 570129"/>
                <a:gd name="connsiteY1" fmla="*/ 0 h 609314"/>
                <a:gd name="connsiteX2" fmla="*/ 527030 w 570129"/>
                <a:gd name="connsiteY2" fmla="*/ 609314 h 609314"/>
                <a:gd name="connsiteX3" fmla="*/ 0 w 570129"/>
                <a:gd name="connsiteY3" fmla="*/ 314763 h 609314"/>
                <a:gd name="connsiteX4" fmla="*/ 259799 w 570129"/>
                <a:gd name="connsiteY4" fmla="*/ 168673 h 609314"/>
                <a:gd name="connsiteX0" fmla="*/ 259799 w 587514"/>
                <a:gd name="connsiteY0" fmla="*/ 168673 h 640136"/>
                <a:gd name="connsiteX1" fmla="*/ 396530 w 587514"/>
                <a:gd name="connsiteY1" fmla="*/ 0 h 640136"/>
                <a:gd name="connsiteX2" fmla="*/ 568690 w 587514"/>
                <a:gd name="connsiteY2" fmla="*/ 640136 h 640136"/>
                <a:gd name="connsiteX3" fmla="*/ 0 w 587514"/>
                <a:gd name="connsiteY3" fmla="*/ 314763 h 640136"/>
                <a:gd name="connsiteX4" fmla="*/ 259799 w 587514"/>
                <a:gd name="connsiteY4" fmla="*/ 168673 h 640136"/>
                <a:gd name="connsiteX0" fmla="*/ 259799 w 579762"/>
                <a:gd name="connsiteY0" fmla="*/ 168673 h 609717"/>
                <a:gd name="connsiteX1" fmla="*/ 396530 w 579762"/>
                <a:gd name="connsiteY1" fmla="*/ 0 h 609717"/>
                <a:gd name="connsiteX2" fmla="*/ 551124 w 579762"/>
                <a:gd name="connsiteY2" fmla="*/ 609717 h 609717"/>
                <a:gd name="connsiteX3" fmla="*/ 0 w 579762"/>
                <a:gd name="connsiteY3" fmla="*/ 314763 h 609717"/>
                <a:gd name="connsiteX4" fmla="*/ 259799 w 579762"/>
                <a:gd name="connsiteY4" fmla="*/ 168673 h 609717"/>
                <a:gd name="connsiteX0" fmla="*/ 259799 w 581986"/>
                <a:gd name="connsiteY0" fmla="*/ 168673 h 609717"/>
                <a:gd name="connsiteX1" fmla="*/ 396530 w 581986"/>
                <a:gd name="connsiteY1" fmla="*/ 0 h 609717"/>
                <a:gd name="connsiteX2" fmla="*/ 551124 w 581986"/>
                <a:gd name="connsiteY2" fmla="*/ 609717 h 609717"/>
                <a:gd name="connsiteX3" fmla="*/ 0 w 581986"/>
                <a:gd name="connsiteY3" fmla="*/ 314763 h 609717"/>
                <a:gd name="connsiteX4" fmla="*/ 259799 w 581986"/>
                <a:gd name="connsiteY4" fmla="*/ 168673 h 609717"/>
                <a:gd name="connsiteX0" fmla="*/ 259799 w 581986"/>
                <a:gd name="connsiteY0" fmla="*/ 168673 h 609717"/>
                <a:gd name="connsiteX1" fmla="*/ 396530 w 581986"/>
                <a:gd name="connsiteY1" fmla="*/ 0 h 609717"/>
                <a:gd name="connsiteX2" fmla="*/ 551124 w 581986"/>
                <a:gd name="connsiteY2" fmla="*/ 609717 h 609717"/>
                <a:gd name="connsiteX3" fmla="*/ 0 w 581986"/>
                <a:gd name="connsiteY3" fmla="*/ 314763 h 609717"/>
                <a:gd name="connsiteX4" fmla="*/ 259799 w 581986"/>
                <a:gd name="connsiteY4" fmla="*/ 168673 h 609717"/>
                <a:gd name="connsiteX0" fmla="*/ 259799 w 627397"/>
                <a:gd name="connsiteY0" fmla="*/ 143372 h 584416"/>
                <a:gd name="connsiteX1" fmla="*/ 468407 w 627397"/>
                <a:gd name="connsiteY1" fmla="*/ 0 h 584416"/>
                <a:gd name="connsiteX2" fmla="*/ 551124 w 627397"/>
                <a:gd name="connsiteY2" fmla="*/ 584416 h 584416"/>
                <a:gd name="connsiteX3" fmla="*/ 0 w 627397"/>
                <a:gd name="connsiteY3" fmla="*/ 289462 h 584416"/>
                <a:gd name="connsiteX4" fmla="*/ 259799 w 627397"/>
                <a:gd name="connsiteY4" fmla="*/ 143372 h 584416"/>
                <a:gd name="connsiteX0" fmla="*/ 259799 w 594838"/>
                <a:gd name="connsiteY0" fmla="*/ 173131 h 614175"/>
                <a:gd name="connsiteX1" fmla="*/ 418295 w 594838"/>
                <a:gd name="connsiteY1" fmla="*/ 0 h 614175"/>
                <a:gd name="connsiteX2" fmla="*/ 551124 w 594838"/>
                <a:gd name="connsiteY2" fmla="*/ 614175 h 614175"/>
                <a:gd name="connsiteX3" fmla="*/ 0 w 594838"/>
                <a:gd name="connsiteY3" fmla="*/ 319221 h 614175"/>
                <a:gd name="connsiteX4" fmla="*/ 259799 w 594838"/>
                <a:gd name="connsiteY4" fmla="*/ 173131 h 614175"/>
                <a:gd name="connsiteX0" fmla="*/ 259799 w 591931"/>
                <a:gd name="connsiteY0" fmla="*/ 173131 h 635738"/>
                <a:gd name="connsiteX1" fmla="*/ 418295 w 591931"/>
                <a:gd name="connsiteY1" fmla="*/ 0 h 635738"/>
                <a:gd name="connsiteX2" fmla="*/ 543533 w 591931"/>
                <a:gd name="connsiteY2" fmla="*/ 635738 h 635738"/>
                <a:gd name="connsiteX3" fmla="*/ 0 w 591931"/>
                <a:gd name="connsiteY3" fmla="*/ 319221 h 635738"/>
                <a:gd name="connsiteX4" fmla="*/ 259799 w 591931"/>
                <a:gd name="connsiteY4" fmla="*/ 173131 h 635738"/>
                <a:gd name="connsiteX0" fmla="*/ 259799 w 601167"/>
                <a:gd name="connsiteY0" fmla="*/ 173131 h 635738"/>
                <a:gd name="connsiteX1" fmla="*/ 418295 w 601167"/>
                <a:gd name="connsiteY1" fmla="*/ 0 h 635738"/>
                <a:gd name="connsiteX2" fmla="*/ 543533 w 601167"/>
                <a:gd name="connsiteY2" fmla="*/ 635738 h 635738"/>
                <a:gd name="connsiteX3" fmla="*/ 0 w 601167"/>
                <a:gd name="connsiteY3" fmla="*/ 319221 h 635738"/>
                <a:gd name="connsiteX4" fmla="*/ 259799 w 601167"/>
                <a:gd name="connsiteY4" fmla="*/ 173131 h 63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167" h="635738">
                  <a:moveTo>
                    <a:pt x="259799" y="173131"/>
                  </a:moveTo>
                  <a:cubicBezTo>
                    <a:pt x="354159" y="73942"/>
                    <a:pt x="262522" y="120655"/>
                    <a:pt x="418295" y="0"/>
                  </a:cubicBezTo>
                  <a:cubicBezTo>
                    <a:pt x="745562" y="383782"/>
                    <a:pt x="531224" y="584985"/>
                    <a:pt x="543533" y="635738"/>
                  </a:cubicBezTo>
                  <a:cubicBezTo>
                    <a:pt x="356269" y="581944"/>
                    <a:pt x="224837" y="576082"/>
                    <a:pt x="0" y="319221"/>
                  </a:cubicBezTo>
                  <a:cubicBezTo>
                    <a:pt x="137731" y="167349"/>
                    <a:pt x="37341" y="179387"/>
                    <a:pt x="259799" y="173131"/>
                  </a:cubicBez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8CA5E76-D149-1E8F-27BC-9FC89072A5CC}"/>
              </a:ext>
            </a:extLst>
          </p:cNvPr>
          <p:cNvGrpSpPr/>
          <p:nvPr/>
        </p:nvGrpSpPr>
        <p:grpSpPr>
          <a:xfrm>
            <a:off x="3336785" y="2601642"/>
            <a:ext cx="592955" cy="607526"/>
            <a:chOff x="2128974" y="2995981"/>
            <a:chExt cx="787417" cy="7721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D192DF-B5ED-1111-D74B-ED7BAB9D0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4195" y="2995981"/>
              <a:ext cx="772196" cy="772196"/>
            </a:xfrm>
            <a:prstGeom prst="rect">
              <a:avLst/>
            </a:prstGeom>
          </p:spPr>
        </p:pic>
        <p:sp>
          <p:nvSpPr>
            <p:cNvPr id="9" name="직사각형 2">
              <a:extLst>
                <a:ext uri="{FF2B5EF4-FFF2-40B4-BE49-F238E27FC236}">
                  <a16:creationId xmlns:a16="http://schemas.microsoft.com/office/drawing/2014/main" id="{9ED8AF0E-B27C-5925-C08F-0061C42142E1}"/>
                </a:ext>
              </a:extLst>
            </p:cNvPr>
            <p:cNvSpPr/>
            <p:nvPr/>
          </p:nvSpPr>
          <p:spPr>
            <a:xfrm rot="4236393">
              <a:off x="2146259" y="3072152"/>
              <a:ext cx="601167" cy="635738"/>
            </a:xfrm>
            <a:custGeom>
              <a:avLst/>
              <a:gdLst>
                <a:gd name="connsiteX0" fmla="*/ 0 w 975396"/>
                <a:gd name="connsiteY0" fmla="*/ 0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0 w 975396"/>
                <a:gd name="connsiteY4" fmla="*/ 0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249768 w 717088"/>
                <a:gd name="connsiteY0" fmla="*/ 361966 h 1087120"/>
                <a:gd name="connsiteX1" fmla="*/ 717088 w 717088"/>
                <a:gd name="connsiteY1" fmla="*/ 0 h 1087120"/>
                <a:gd name="connsiteX2" fmla="*/ 717088 w 717088"/>
                <a:gd name="connsiteY2" fmla="*/ 1087120 h 1087120"/>
                <a:gd name="connsiteX3" fmla="*/ 0 w 717088"/>
                <a:gd name="connsiteY3" fmla="*/ 628723 h 1087120"/>
                <a:gd name="connsiteX4" fmla="*/ 249768 w 717088"/>
                <a:gd name="connsiteY4" fmla="*/ 361966 h 1087120"/>
                <a:gd name="connsiteX0" fmla="*/ 249768 w 717088"/>
                <a:gd name="connsiteY0" fmla="*/ 361966 h 855652"/>
                <a:gd name="connsiteX1" fmla="*/ 717088 w 717088"/>
                <a:gd name="connsiteY1" fmla="*/ 0 h 855652"/>
                <a:gd name="connsiteX2" fmla="*/ 518521 w 717088"/>
                <a:gd name="connsiteY2" fmla="*/ 855652 h 855652"/>
                <a:gd name="connsiteX3" fmla="*/ 0 w 717088"/>
                <a:gd name="connsiteY3" fmla="*/ 628723 h 855652"/>
                <a:gd name="connsiteX4" fmla="*/ 249768 w 717088"/>
                <a:gd name="connsiteY4" fmla="*/ 361966 h 855652"/>
                <a:gd name="connsiteX0" fmla="*/ 249768 w 526254"/>
                <a:gd name="connsiteY0" fmla="*/ 95240 h 588926"/>
                <a:gd name="connsiteX1" fmla="*/ 526254 w 526254"/>
                <a:gd name="connsiteY1" fmla="*/ 0 h 588926"/>
                <a:gd name="connsiteX2" fmla="*/ 518521 w 526254"/>
                <a:gd name="connsiteY2" fmla="*/ 588926 h 588926"/>
                <a:gd name="connsiteX3" fmla="*/ 0 w 526254"/>
                <a:gd name="connsiteY3" fmla="*/ 361997 h 588926"/>
                <a:gd name="connsiteX4" fmla="*/ 249768 w 526254"/>
                <a:gd name="connsiteY4" fmla="*/ 95240 h 588926"/>
                <a:gd name="connsiteX0" fmla="*/ 251290 w 526254"/>
                <a:gd name="connsiteY0" fmla="*/ 148285 h 588926"/>
                <a:gd name="connsiteX1" fmla="*/ 526254 w 526254"/>
                <a:gd name="connsiteY1" fmla="*/ 0 h 588926"/>
                <a:gd name="connsiteX2" fmla="*/ 518521 w 526254"/>
                <a:gd name="connsiteY2" fmla="*/ 588926 h 588926"/>
                <a:gd name="connsiteX3" fmla="*/ 0 w 526254"/>
                <a:gd name="connsiteY3" fmla="*/ 361997 h 588926"/>
                <a:gd name="connsiteX4" fmla="*/ 251290 w 526254"/>
                <a:gd name="connsiteY4" fmla="*/ 148285 h 588926"/>
                <a:gd name="connsiteX0" fmla="*/ 251290 w 526254"/>
                <a:gd name="connsiteY0" fmla="*/ 148285 h 588926"/>
                <a:gd name="connsiteX1" fmla="*/ 526254 w 526254"/>
                <a:gd name="connsiteY1" fmla="*/ 0 h 588926"/>
                <a:gd name="connsiteX2" fmla="*/ 518521 w 526254"/>
                <a:gd name="connsiteY2" fmla="*/ 588926 h 588926"/>
                <a:gd name="connsiteX3" fmla="*/ 0 w 526254"/>
                <a:gd name="connsiteY3" fmla="*/ 361997 h 588926"/>
                <a:gd name="connsiteX4" fmla="*/ 251290 w 526254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27030"/>
                <a:gd name="connsiteY0" fmla="*/ 161687 h 602328"/>
                <a:gd name="connsiteX1" fmla="*/ 381953 w 527030"/>
                <a:gd name="connsiteY1" fmla="*/ 0 h 602328"/>
                <a:gd name="connsiteX2" fmla="*/ 527030 w 527030"/>
                <a:gd name="connsiteY2" fmla="*/ 602328 h 602328"/>
                <a:gd name="connsiteX3" fmla="*/ 0 w 527030"/>
                <a:gd name="connsiteY3" fmla="*/ 307777 h 602328"/>
                <a:gd name="connsiteX4" fmla="*/ 259799 w 527030"/>
                <a:gd name="connsiteY4" fmla="*/ 161687 h 602328"/>
                <a:gd name="connsiteX0" fmla="*/ 259799 w 559329"/>
                <a:gd name="connsiteY0" fmla="*/ 161687 h 602328"/>
                <a:gd name="connsiteX1" fmla="*/ 381953 w 559329"/>
                <a:gd name="connsiteY1" fmla="*/ 0 h 602328"/>
                <a:gd name="connsiteX2" fmla="*/ 527030 w 559329"/>
                <a:gd name="connsiteY2" fmla="*/ 602328 h 602328"/>
                <a:gd name="connsiteX3" fmla="*/ 0 w 559329"/>
                <a:gd name="connsiteY3" fmla="*/ 307777 h 602328"/>
                <a:gd name="connsiteX4" fmla="*/ 259799 w 559329"/>
                <a:gd name="connsiteY4" fmla="*/ 161687 h 602328"/>
                <a:gd name="connsiteX0" fmla="*/ 259799 w 568167"/>
                <a:gd name="connsiteY0" fmla="*/ 168673 h 609314"/>
                <a:gd name="connsiteX1" fmla="*/ 396530 w 568167"/>
                <a:gd name="connsiteY1" fmla="*/ 0 h 609314"/>
                <a:gd name="connsiteX2" fmla="*/ 527030 w 568167"/>
                <a:gd name="connsiteY2" fmla="*/ 609314 h 609314"/>
                <a:gd name="connsiteX3" fmla="*/ 0 w 568167"/>
                <a:gd name="connsiteY3" fmla="*/ 314763 h 609314"/>
                <a:gd name="connsiteX4" fmla="*/ 259799 w 568167"/>
                <a:gd name="connsiteY4" fmla="*/ 168673 h 609314"/>
                <a:gd name="connsiteX0" fmla="*/ 259799 w 570129"/>
                <a:gd name="connsiteY0" fmla="*/ 168673 h 609314"/>
                <a:gd name="connsiteX1" fmla="*/ 396530 w 570129"/>
                <a:gd name="connsiteY1" fmla="*/ 0 h 609314"/>
                <a:gd name="connsiteX2" fmla="*/ 527030 w 570129"/>
                <a:gd name="connsiteY2" fmla="*/ 609314 h 609314"/>
                <a:gd name="connsiteX3" fmla="*/ 0 w 570129"/>
                <a:gd name="connsiteY3" fmla="*/ 314763 h 609314"/>
                <a:gd name="connsiteX4" fmla="*/ 259799 w 570129"/>
                <a:gd name="connsiteY4" fmla="*/ 168673 h 609314"/>
                <a:gd name="connsiteX0" fmla="*/ 259799 w 587514"/>
                <a:gd name="connsiteY0" fmla="*/ 168673 h 640136"/>
                <a:gd name="connsiteX1" fmla="*/ 396530 w 587514"/>
                <a:gd name="connsiteY1" fmla="*/ 0 h 640136"/>
                <a:gd name="connsiteX2" fmla="*/ 568690 w 587514"/>
                <a:gd name="connsiteY2" fmla="*/ 640136 h 640136"/>
                <a:gd name="connsiteX3" fmla="*/ 0 w 587514"/>
                <a:gd name="connsiteY3" fmla="*/ 314763 h 640136"/>
                <a:gd name="connsiteX4" fmla="*/ 259799 w 587514"/>
                <a:gd name="connsiteY4" fmla="*/ 168673 h 640136"/>
                <a:gd name="connsiteX0" fmla="*/ 259799 w 579762"/>
                <a:gd name="connsiteY0" fmla="*/ 168673 h 609717"/>
                <a:gd name="connsiteX1" fmla="*/ 396530 w 579762"/>
                <a:gd name="connsiteY1" fmla="*/ 0 h 609717"/>
                <a:gd name="connsiteX2" fmla="*/ 551124 w 579762"/>
                <a:gd name="connsiteY2" fmla="*/ 609717 h 609717"/>
                <a:gd name="connsiteX3" fmla="*/ 0 w 579762"/>
                <a:gd name="connsiteY3" fmla="*/ 314763 h 609717"/>
                <a:gd name="connsiteX4" fmla="*/ 259799 w 579762"/>
                <a:gd name="connsiteY4" fmla="*/ 168673 h 609717"/>
                <a:gd name="connsiteX0" fmla="*/ 259799 w 581986"/>
                <a:gd name="connsiteY0" fmla="*/ 168673 h 609717"/>
                <a:gd name="connsiteX1" fmla="*/ 396530 w 581986"/>
                <a:gd name="connsiteY1" fmla="*/ 0 h 609717"/>
                <a:gd name="connsiteX2" fmla="*/ 551124 w 581986"/>
                <a:gd name="connsiteY2" fmla="*/ 609717 h 609717"/>
                <a:gd name="connsiteX3" fmla="*/ 0 w 581986"/>
                <a:gd name="connsiteY3" fmla="*/ 314763 h 609717"/>
                <a:gd name="connsiteX4" fmla="*/ 259799 w 581986"/>
                <a:gd name="connsiteY4" fmla="*/ 168673 h 609717"/>
                <a:gd name="connsiteX0" fmla="*/ 259799 w 581986"/>
                <a:gd name="connsiteY0" fmla="*/ 168673 h 609717"/>
                <a:gd name="connsiteX1" fmla="*/ 396530 w 581986"/>
                <a:gd name="connsiteY1" fmla="*/ 0 h 609717"/>
                <a:gd name="connsiteX2" fmla="*/ 551124 w 581986"/>
                <a:gd name="connsiteY2" fmla="*/ 609717 h 609717"/>
                <a:gd name="connsiteX3" fmla="*/ 0 w 581986"/>
                <a:gd name="connsiteY3" fmla="*/ 314763 h 609717"/>
                <a:gd name="connsiteX4" fmla="*/ 259799 w 581986"/>
                <a:gd name="connsiteY4" fmla="*/ 168673 h 609717"/>
                <a:gd name="connsiteX0" fmla="*/ 259799 w 627397"/>
                <a:gd name="connsiteY0" fmla="*/ 143372 h 584416"/>
                <a:gd name="connsiteX1" fmla="*/ 468407 w 627397"/>
                <a:gd name="connsiteY1" fmla="*/ 0 h 584416"/>
                <a:gd name="connsiteX2" fmla="*/ 551124 w 627397"/>
                <a:gd name="connsiteY2" fmla="*/ 584416 h 584416"/>
                <a:gd name="connsiteX3" fmla="*/ 0 w 627397"/>
                <a:gd name="connsiteY3" fmla="*/ 289462 h 584416"/>
                <a:gd name="connsiteX4" fmla="*/ 259799 w 627397"/>
                <a:gd name="connsiteY4" fmla="*/ 143372 h 584416"/>
                <a:gd name="connsiteX0" fmla="*/ 259799 w 594838"/>
                <a:gd name="connsiteY0" fmla="*/ 173131 h 614175"/>
                <a:gd name="connsiteX1" fmla="*/ 418295 w 594838"/>
                <a:gd name="connsiteY1" fmla="*/ 0 h 614175"/>
                <a:gd name="connsiteX2" fmla="*/ 551124 w 594838"/>
                <a:gd name="connsiteY2" fmla="*/ 614175 h 614175"/>
                <a:gd name="connsiteX3" fmla="*/ 0 w 594838"/>
                <a:gd name="connsiteY3" fmla="*/ 319221 h 614175"/>
                <a:gd name="connsiteX4" fmla="*/ 259799 w 594838"/>
                <a:gd name="connsiteY4" fmla="*/ 173131 h 614175"/>
                <a:gd name="connsiteX0" fmla="*/ 259799 w 591931"/>
                <a:gd name="connsiteY0" fmla="*/ 173131 h 635738"/>
                <a:gd name="connsiteX1" fmla="*/ 418295 w 591931"/>
                <a:gd name="connsiteY1" fmla="*/ 0 h 635738"/>
                <a:gd name="connsiteX2" fmla="*/ 543533 w 591931"/>
                <a:gd name="connsiteY2" fmla="*/ 635738 h 635738"/>
                <a:gd name="connsiteX3" fmla="*/ 0 w 591931"/>
                <a:gd name="connsiteY3" fmla="*/ 319221 h 635738"/>
                <a:gd name="connsiteX4" fmla="*/ 259799 w 591931"/>
                <a:gd name="connsiteY4" fmla="*/ 173131 h 635738"/>
                <a:gd name="connsiteX0" fmla="*/ 259799 w 601167"/>
                <a:gd name="connsiteY0" fmla="*/ 173131 h 635738"/>
                <a:gd name="connsiteX1" fmla="*/ 418295 w 601167"/>
                <a:gd name="connsiteY1" fmla="*/ 0 h 635738"/>
                <a:gd name="connsiteX2" fmla="*/ 543533 w 601167"/>
                <a:gd name="connsiteY2" fmla="*/ 635738 h 635738"/>
                <a:gd name="connsiteX3" fmla="*/ 0 w 601167"/>
                <a:gd name="connsiteY3" fmla="*/ 319221 h 635738"/>
                <a:gd name="connsiteX4" fmla="*/ 259799 w 601167"/>
                <a:gd name="connsiteY4" fmla="*/ 173131 h 63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167" h="635738">
                  <a:moveTo>
                    <a:pt x="259799" y="173131"/>
                  </a:moveTo>
                  <a:cubicBezTo>
                    <a:pt x="354159" y="73942"/>
                    <a:pt x="262522" y="120655"/>
                    <a:pt x="418295" y="0"/>
                  </a:cubicBezTo>
                  <a:cubicBezTo>
                    <a:pt x="745562" y="383782"/>
                    <a:pt x="531224" y="584985"/>
                    <a:pt x="543533" y="635738"/>
                  </a:cubicBezTo>
                  <a:cubicBezTo>
                    <a:pt x="356269" y="581944"/>
                    <a:pt x="224837" y="576082"/>
                    <a:pt x="0" y="319221"/>
                  </a:cubicBezTo>
                  <a:cubicBezTo>
                    <a:pt x="137731" y="167349"/>
                    <a:pt x="37341" y="179387"/>
                    <a:pt x="259799" y="173131"/>
                  </a:cubicBezTo>
                  <a:close/>
                </a:path>
              </a:pathLst>
            </a:custGeom>
            <a:solidFill>
              <a:srgbClr val="92D05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D6E515-B313-BD18-96F0-5559E49A5CAD}"/>
              </a:ext>
            </a:extLst>
          </p:cNvPr>
          <p:cNvGrpSpPr/>
          <p:nvPr/>
        </p:nvGrpSpPr>
        <p:grpSpPr>
          <a:xfrm>
            <a:off x="4597063" y="2608765"/>
            <a:ext cx="592955" cy="607526"/>
            <a:chOff x="3458213" y="2995981"/>
            <a:chExt cx="787417" cy="7721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2E038AB-CED9-1A91-5E34-FA41D4967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3434" y="2995981"/>
              <a:ext cx="772196" cy="772196"/>
            </a:xfrm>
            <a:prstGeom prst="rect">
              <a:avLst/>
            </a:prstGeom>
          </p:spPr>
        </p:pic>
        <p:sp>
          <p:nvSpPr>
            <p:cNvPr id="12" name="직사각형 2">
              <a:extLst>
                <a:ext uri="{FF2B5EF4-FFF2-40B4-BE49-F238E27FC236}">
                  <a16:creationId xmlns:a16="http://schemas.microsoft.com/office/drawing/2014/main" id="{05E878B6-8A01-D47B-E3F3-30C99D484771}"/>
                </a:ext>
              </a:extLst>
            </p:cNvPr>
            <p:cNvSpPr/>
            <p:nvPr/>
          </p:nvSpPr>
          <p:spPr>
            <a:xfrm rot="4236393">
              <a:off x="3475498" y="3072152"/>
              <a:ext cx="601167" cy="635738"/>
            </a:xfrm>
            <a:custGeom>
              <a:avLst/>
              <a:gdLst>
                <a:gd name="connsiteX0" fmla="*/ 0 w 975396"/>
                <a:gd name="connsiteY0" fmla="*/ 0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0 w 975396"/>
                <a:gd name="connsiteY4" fmla="*/ 0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508076 w 975396"/>
                <a:gd name="connsiteY0" fmla="*/ 361966 h 1087120"/>
                <a:gd name="connsiteX1" fmla="*/ 975396 w 975396"/>
                <a:gd name="connsiteY1" fmla="*/ 0 h 1087120"/>
                <a:gd name="connsiteX2" fmla="*/ 975396 w 975396"/>
                <a:gd name="connsiteY2" fmla="*/ 1087120 h 1087120"/>
                <a:gd name="connsiteX3" fmla="*/ 0 w 975396"/>
                <a:gd name="connsiteY3" fmla="*/ 1087120 h 1087120"/>
                <a:gd name="connsiteX4" fmla="*/ 508076 w 975396"/>
                <a:gd name="connsiteY4" fmla="*/ 361966 h 1087120"/>
                <a:gd name="connsiteX0" fmla="*/ 249768 w 717088"/>
                <a:gd name="connsiteY0" fmla="*/ 361966 h 1087120"/>
                <a:gd name="connsiteX1" fmla="*/ 717088 w 717088"/>
                <a:gd name="connsiteY1" fmla="*/ 0 h 1087120"/>
                <a:gd name="connsiteX2" fmla="*/ 717088 w 717088"/>
                <a:gd name="connsiteY2" fmla="*/ 1087120 h 1087120"/>
                <a:gd name="connsiteX3" fmla="*/ 0 w 717088"/>
                <a:gd name="connsiteY3" fmla="*/ 628723 h 1087120"/>
                <a:gd name="connsiteX4" fmla="*/ 249768 w 717088"/>
                <a:gd name="connsiteY4" fmla="*/ 361966 h 1087120"/>
                <a:gd name="connsiteX0" fmla="*/ 249768 w 717088"/>
                <a:gd name="connsiteY0" fmla="*/ 361966 h 855652"/>
                <a:gd name="connsiteX1" fmla="*/ 717088 w 717088"/>
                <a:gd name="connsiteY1" fmla="*/ 0 h 855652"/>
                <a:gd name="connsiteX2" fmla="*/ 518521 w 717088"/>
                <a:gd name="connsiteY2" fmla="*/ 855652 h 855652"/>
                <a:gd name="connsiteX3" fmla="*/ 0 w 717088"/>
                <a:gd name="connsiteY3" fmla="*/ 628723 h 855652"/>
                <a:gd name="connsiteX4" fmla="*/ 249768 w 717088"/>
                <a:gd name="connsiteY4" fmla="*/ 361966 h 855652"/>
                <a:gd name="connsiteX0" fmla="*/ 249768 w 526254"/>
                <a:gd name="connsiteY0" fmla="*/ 95240 h 588926"/>
                <a:gd name="connsiteX1" fmla="*/ 526254 w 526254"/>
                <a:gd name="connsiteY1" fmla="*/ 0 h 588926"/>
                <a:gd name="connsiteX2" fmla="*/ 518521 w 526254"/>
                <a:gd name="connsiteY2" fmla="*/ 588926 h 588926"/>
                <a:gd name="connsiteX3" fmla="*/ 0 w 526254"/>
                <a:gd name="connsiteY3" fmla="*/ 361997 h 588926"/>
                <a:gd name="connsiteX4" fmla="*/ 249768 w 526254"/>
                <a:gd name="connsiteY4" fmla="*/ 95240 h 588926"/>
                <a:gd name="connsiteX0" fmla="*/ 251290 w 526254"/>
                <a:gd name="connsiteY0" fmla="*/ 148285 h 588926"/>
                <a:gd name="connsiteX1" fmla="*/ 526254 w 526254"/>
                <a:gd name="connsiteY1" fmla="*/ 0 h 588926"/>
                <a:gd name="connsiteX2" fmla="*/ 518521 w 526254"/>
                <a:gd name="connsiteY2" fmla="*/ 588926 h 588926"/>
                <a:gd name="connsiteX3" fmla="*/ 0 w 526254"/>
                <a:gd name="connsiteY3" fmla="*/ 361997 h 588926"/>
                <a:gd name="connsiteX4" fmla="*/ 251290 w 526254"/>
                <a:gd name="connsiteY4" fmla="*/ 148285 h 588926"/>
                <a:gd name="connsiteX0" fmla="*/ 251290 w 526254"/>
                <a:gd name="connsiteY0" fmla="*/ 148285 h 588926"/>
                <a:gd name="connsiteX1" fmla="*/ 526254 w 526254"/>
                <a:gd name="connsiteY1" fmla="*/ 0 h 588926"/>
                <a:gd name="connsiteX2" fmla="*/ 518521 w 526254"/>
                <a:gd name="connsiteY2" fmla="*/ 588926 h 588926"/>
                <a:gd name="connsiteX3" fmla="*/ 0 w 526254"/>
                <a:gd name="connsiteY3" fmla="*/ 361997 h 588926"/>
                <a:gd name="connsiteX4" fmla="*/ 251290 w 526254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34763"/>
                <a:gd name="connsiteY0" fmla="*/ 148285 h 588926"/>
                <a:gd name="connsiteX1" fmla="*/ 534763 w 534763"/>
                <a:gd name="connsiteY1" fmla="*/ 0 h 588926"/>
                <a:gd name="connsiteX2" fmla="*/ 527030 w 534763"/>
                <a:gd name="connsiteY2" fmla="*/ 588926 h 588926"/>
                <a:gd name="connsiteX3" fmla="*/ 0 w 534763"/>
                <a:gd name="connsiteY3" fmla="*/ 294375 h 588926"/>
                <a:gd name="connsiteX4" fmla="*/ 259799 w 534763"/>
                <a:gd name="connsiteY4" fmla="*/ 148285 h 588926"/>
                <a:gd name="connsiteX0" fmla="*/ 259799 w 527030"/>
                <a:gd name="connsiteY0" fmla="*/ 161687 h 602328"/>
                <a:gd name="connsiteX1" fmla="*/ 381953 w 527030"/>
                <a:gd name="connsiteY1" fmla="*/ 0 h 602328"/>
                <a:gd name="connsiteX2" fmla="*/ 527030 w 527030"/>
                <a:gd name="connsiteY2" fmla="*/ 602328 h 602328"/>
                <a:gd name="connsiteX3" fmla="*/ 0 w 527030"/>
                <a:gd name="connsiteY3" fmla="*/ 307777 h 602328"/>
                <a:gd name="connsiteX4" fmla="*/ 259799 w 527030"/>
                <a:gd name="connsiteY4" fmla="*/ 161687 h 602328"/>
                <a:gd name="connsiteX0" fmla="*/ 259799 w 559329"/>
                <a:gd name="connsiteY0" fmla="*/ 161687 h 602328"/>
                <a:gd name="connsiteX1" fmla="*/ 381953 w 559329"/>
                <a:gd name="connsiteY1" fmla="*/ 0 h 602328"/>
                <a:gd name="connsiteX2" fmla="*/ 527030 w 559329"/>
                <a:gd name="connsiteY2" fmla="*/ 602328 h 602328"/>
                <a:gd name="connsiteX3" fmla="*/ 0 w 559329"/>
                <a:gd name="connsiteY3" fmla="*/ 307777 h 602328"/>
                <a:gd name="connsiteX4" fmla="*/ 259799 w 559329"/>
                <a:gd name="connsiteY4" fmla="*/ 161687 h 602328"/>
                <a:gd name="connsiteX0" fmla="*/ 259799 w 568167"/>
                <a:gd name="connsiteY0" fmla="*/ 168673 h 609314"/>
                <a:gd name="connsiteX1" fmla="*/ 396530 w 568167"/>
                <a:gd name="connsiteY1" fmla="*/ 0 h 609314"/>
                <a:gd name="connsiteX2" fmla="*/ 527030 w 568167"/>
                <a:gd name="connsiteY2" fmla="*/ 609314 h 609314"/>
                <a:gd name="connsiteX3" fmla="*/ 0 w 568167"/>
                <a:gd name="connsiteY3" fmla="*/ 314763 h 609314"/>
                <a:gd name="connsiteX4" fmla="*/ 259799 w 568167"/>
                <a:gd name="connsiteY4" fmla="*/ 168673 h 609314"/>
                <a:gd name="connsiteX0" fmla="*/ 259799 w 570129"/>
                <a:gd name="connsiteY0" fmla="*/ 168673 h 609314"/>
                <a:gd name="connsiteX1" fmla="*/ 396530 w 570129"/>
                <a:gd name="connsiteY1" fmla="*/ 0 h 609314"/>
                <a:gd name="connsiteX2" fmla="*/ 527030 w 570129"/>
                <a:gd name="connsiteY2" fmla="*/ 609314 h 609314"/>
                <a:gd name="connsiteX3" fmla="*/ 0 w 570129"/>
                <a:gd name="connsiteY3" fmla="*/ 314763 h 609314"/>
                <a:gd name="connsiteX4" fmla="*/ 259799 w 570129"/>
                <a:gd name="connsiteY4" fmla="*/ 168673 h 609314"/>
                <a:gd name="connsiteX0" fmla="*/ 259799 w 587514"/>
                <a:gd name="connsiteY0" fmla="*/ 168673 h 640136"/>
                <a:gd name="connsiteX1" fmla="*/ 396530 w 587514"/>
                <a:gd name="connsiteY1" fmla="*/ 0 h 640136"/>
                <a:gd name="connsiteX2" fmla="*/ 568690 w 587514"/>
                <a:gd name="connsiteY2" fmla="*/ 640136 h 640136"/>
                <a:gd name="connsiteX3" fmla="*/ 0 w 587514"/>
                <a:gd name="connsiteY3" fmla="*/ 314763 h 640136"/>
                <a:gd name="connsiteX4" fmla="*/ 259799 w 587514"/>
                <a:gd name="connsiteY4" fmla="*/ 168673 h 640136"/>
                <a:gd name="connsiteX0" fmla="*/ 259799 w 579762"/>
                <a:gd name="connsiteY0" fmla="*/ 168673 h 609717"/>
                <a:gd name="connsiteX1" fmla="*/ 396530 w 579762"/>
                <a:gd name="connsiteY1" fmla="*/ 0 h 609717"/>
                <a:gd name="connsiteX2" fmla="*/ 551124 w 579762"/>
                <a:gd name="connsiteY2" fmla="*/ 609717 h 609717"/>
                <a:gd name="connsiteX3" fmla="*/ 0 w 579762"/>
                <a:gd name="connsiteY3" fmla="*/ 314763 h 609717"/>
                <a:gd name="connsiteX4" fmla="*/ 259799 w 579762"/>
                <a:gd name="connsiteY4" fmla="*/ 168673 h 609717"/>
                <a:gd name="connsiteX0" fmla="*/ 259799 w 581986"/>
                <a:gd name="connsiteY0" fmla="*/ 168673 h 609717"/>
                <a:gd name="connsiteX1" fmla="*/ 396530 w 581986"/>
                <a:gd name="connsiteY1" fmla="*/ 0 h 609717"/>
                <a:gd name="connsiteX2" fmla="*/ 551124 w 581986"/>
                <a:gd name="connsiteY2" fmla="*/ 609717 h 609717"/>
                <a:gd name="connsiteX3" fmla="*/ 0 w 581986"/>
                <a:gd name="connsiteY3" fmla="*/ 314763 h 609717"/>
                <a:gd name="connsiteX4" fmla="*/ 259799 w 581986"/>
                <a:gd name="connsiteY4" fmla="*/ 168673 h 609717"/>
                <a:gd name="connsiteX0" fmla="*/ 259799 w 581986"/>
                <a:gd name="connsiteY0" fmla="*/ 168673 h 609717"/>
                <a:gd name="connsiteX1" fmla="*/ 396530 w 581986"/>
                <a:gd name="connsiteY1" fmla="*/ 0 h 609717"/>
                <a:gd name="connsiteX2" fmla="*/ 551124 w 581986"/>
                <a:gd name="connsiteY2" fmla="*/ 609717 h 609717"/>
                <a:gd name="connsiteX3" fmla="*/ 0 w 581986"/>
                <a:gd name="connsiteY3" fmla="*/ 314763 h 609717"/>
                <a:gd name="connsiteX4" fmla="*/ 259799 w 581986"/>
                <a:gd name="connsiteY4" fmla="*/ 168673 h 609717"/>
                <a:gd name="connsiteX0" fmla="*/ 259799 w 627397"/>
                <a:gd name="connsiteY0" fmla="*/ 143372 h 584416"/>
                <a:gd name="connsiteX1" fmla="*/ 468407 w 627397"/>
                <a:gd name="connsiteY1" fmla="*/ 0 h 584416"/>
                <a:gd name="connsiteX2" fmla="*/ 551124 w 627397"/>
                <a:gd name="connsiteY2" fmla="*/ 584416 h 584416"/>
                <a:gd name="connsiteX3" fmla="*/ 0 w 627397"/>
                <a:gd name="connsiteY3" fmla="*/ 289462 h 584416"/>
                <a:gd name="connsiteX4" fmla="*/ 259799 w 627397"/>
                <a:gd name="connsiteY4" fmla="*/ 143372 h 584416"/>
                <a:gd name="connsiteX0" fmla="*/ 259799 w 594838"/>
                <a:gd name="connsiteY0" fmla="*/ 173131 h 614175"/>
                <a:gd name="connsiteX1" fmla="*/ 418295 w 594838"/>
                <a:gd name="connsiteY1" fmla="*/ 0 h 614175"/>
                <a:gd name="connsiteX2" fmla="*/ 551124 w 594838"/>
                <a:gd name="connsiteY2" fmla="*/ 614175 h 614175"/>
                <a:gd name="connsiteX3" fmla="*/ 0 w 594838"/>
                <a:gd name="connsiteY3" fmla="*/ 319221 h 614175"/>
                <a:gd name="connsiteX4" fmla="*/ 259799 w 594838"/>
                <a:gd name="connsiteY4" fmla="*/ 173131 h 614175"/>
                <a:gd name="connsiteX0" fmla="*/ 259799 w 591931"/>
                <a:gd name="connsiteY0" fmla="*/ 173131 h 635738"/>
                <a:gd name="connsiteX1" fmla="*/ 418295 w 591931"/>
                <a:gd name="connsiteY1" fmla="*/ 0 h 635738"/>
                <a:gd name="connsiteX2" fmla="*/ 543533 w 591931"/>
                <a:gd name="connsiteY2" fmla="*/ 635738 h 635738"/>
                <a:gd name="connsiteX3" fmla="*/ 0 w 591931"/>
                <a:gd name="connsiteY3" fmla="*/ 319221 h 635738"/>
                <a:gd name="connsiteX4" fmla="*/ 259799 w 591931"/>
                <a:gd name="connsiteY4" fmla="*/ 173131 h 635738"/>
                <a:gd name="connsiteX0" fmla="*/ 259799 w 601167"/>
                <a:gd name="connsiteY0" fmla="*/ 173131 h 635738"/>
                <a:gd name="connsiteX1" fmla="*/ 418295 w 601167"/>
                <a:gd name="connsiteY1" fmla="*/ 0 h 635738"/>
                <a:gd name="connsiteX2" fmla="*/ 543533 w 601167"/>
                <a:gd name="connsiteY2" fmla="*/ 635738 h 635738"/>
                <a:gd name="connsiteX3" fmla="*/ 0 w 601167"/>
                <a:gd name="connsiteY3" fmla="*/ 319221 h 635738"/>
                <a:gd name="connsiteX4" fmla="*/ 259799 w 601167"/>
                <a:gd name="connsiteY4" fmla="*/ 173131 h 63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167" h="635738">
                  <a:moveTo>
                    <a:pt x="259799" y="173131"/>
                  </a:moveTo>
                  <a:cubicBezTo>
                    <a:pt x="354159" y="73942"/>
                    <a:pt x="262522" y="120655"/>
                    <a:pt x="418295" y="0"/>
                  </a:cubicBezTo>
                  <a:cubicBezTo>
                    <a:pt x="745562" y="383782"/>
                    <a:pt x="531224" y="584985"/>
                    <a:pt x="543533" y="635738"/>
                  </a:cubicBezTo>
                  <a:cubicBezTo>
                    <a:pt x="356269" y="581944"/>
                    <a:pt x="224837" y="576082"/>
                    <a:pt x="0" y="319221"/>
                  </a:cubicBezTo>
                  <a:cubicBezTo>
                    <a:pt x="137731" y="167349"/>
                    <a:pt x="37341" y="179387"/>
                    <a:pt x="259799" y="173131"/>
                  </a:cubicBezTo>
                  <a:close/>
                </a:path>
              </a:pathLst>
            </a:custGeom>
            <a:solidFill>
              <a:srgbClr val="92D05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AB52D90-E1FC-4F00-B513-6E605FC3F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144" y="4564599"/>
            <a:ext cx="581493" cy="621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6E89AE-17AD-3FEE-D8A5-2673E7FE5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227" y="4564600"/>
            <a:ext cx="581493" cy="6217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A574FC-BA20-89F5-70AA-1E968B29A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861" y="4578783"/>
            <a:ext cx="581493" cy="621773"/>
          </a:xfrm>
          <a:prstGeom prst="rect">
            <a:avLst/>
          </a:prstGeom>
        </p:spPr>
      </p:pic>
      <p:sp>
        <p:nvSpPr>
          <p:cNvPr id="50" name="Rectangle 4">
            <a:extLst>
              <a:ext uri="{FF2B5EF4-FFF2-40B4-BE49-F238E27FC236}">
                <a16:creationId xmlns:a16="http://schemas.microsoft.com/office/drawing/2014/main" id="{54A75402-90A2-A90D-49F7-D19BFC9C614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38664" y="1166142"/>
            <a:ext cx="548607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● 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프리젠테이션 9 Black" pitchFamily="2" charset="-127"/>
                <a:ea typeface="프리젠테이션 9 Black" pitchFamily="2" charset="-127"/>
                <a:cs typeface="+mj-cs"/>
              </a:rPr>
              <a:t>3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프리젠테이션 9 Black" pitchFamily="2" charset="-127"/>
                <a:ea typeface="프리젠테이션 9 Black" pitchFamily="2" charset="-127"/>
                <a:cs typeface="+mj-cs"/>
              </a:rPr>
              <a:t>차 심사 과정의</a:t>
            </a:r>
            <a:r>
              <a:rPr lang="ko-KR" altLang="en-US" sz="2400" dirty="0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 상품 등록 프로세스 수립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3E7C384-B013-21ED-4598-96B3BF4C3D0C}"/>
              </a:ext>
            </a:extLst>
          </p:cNvPr>
          <p:cNvSpPr/>
          <p:nvPr/>
        </p:nvSpPr>
        <p:spPr>
          <a:xfrm>
            <a:off x="6979544" y="1858939"/>
            <a:ext cx="4133850" cy="13573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A9C78BB-A3F9-3C16-3FD4-AA47AA49419C}"/>
              </a:ext>
            </a:extLst>
          </p:cNvPr>
          <p:cNvSpPr/>
          <p:nvPr/>
        </p:nvSpPr>
        <p:spPr>
          <a:xfrm>
            <a:off x="11033747" y="1858939"/>
            <a:ext cx="79647" cy="13573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CFABA6C-8114-CF77-4BCD-BA190FC566A0}"/>
              </a:ext>
            </a:extLst>
          </p:cNvPr>
          <p:cNvSpPr txBox="1"/>
          <p:nvPr/>
        </p:nvSpPr>
        <p:spPr>
          <a:xfrm flipH="1">
            <a:off x="7189757" y="2013181"/>
            <a:ext cx="2782131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rPr>
              <a:t>1</a:t>
            </a: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rPr>
              <a:t>차 심사</a:t>
            </a:r>
            <a:endParaRPr lang="id-ID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프리젠테이션 6 SemiBold" pitchFamily="2" charset="-127"/>
              <a:ea typeface="프리젠테이션 6 SemiBold" pitchFamily="2" charset="-127"/>
              <a:cs typeface="Pretendard Light" panose="0200040300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E8818DE-0037-A15C-3102-3A844FC23D41}"/>
              </a:ext>
            </a:extLst>
          </p:cNvPr>
          <p:cNvSpPr/>
          <p:nvPr/>
        </p:nvSpPr>
        <p:spPr>
          <a:xfrm>
            <a:off x="6979544" y="3471127"/>
            <a:ext cx="4133850" cy="13573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A1B337D-FC19-AC56-B500-B610F4D1C15E}"/>
              </a:ext>
            </a:extLst>
          </p:cNvPr>
          <p:cNvSpPr/>
          <p:nvPr/>
        </p:nvSpPr>
        <p:spPr>
          <a:xfrm>
            <a:off x="11033747" y="3471127"/>
            <a:ext cx="79647" cy="13573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D4B0F0-992E-82EF-1188-695C2F70C479}"/>
              </a:ext>
            </a:extLst>
          </p:cNvPr>
          <p:cNvSpPr txBox="1"/>
          <p:nvPr/>
        </p:nvSpPr>
        <p:spPr>
          <a:xfrm flipH="1">
            <a:off x="7189757" y="3587546"/>
            <a:ext cx="2782131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rPr>
              <a:t>2</a:t>
            </a: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rPr>
              <a:t>차 심사</a:t>
            </a:r>
            <a:endParaRPr lang="id-ID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프리젠테이션 6 SemiBold" pitchFamily="2" charset="-127"/>
              <a:ea typeface="프리젠테이션 6 SemiBold" pitchFamily="2" charset="-127"/>
              <a:cs typeface="Pretendard Light" panose="02000403000000020004" pitchFamily="50" charset="-127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29FBA2A-992C-029A-7BFE-F783F805EDC1}"/>
              </a:ext>
            </a:extLst>
          </p:cNvPr>
          <p:cNvCxnSpPr/>
          <p:nvPr/>
        </p:nvCxnSpPr>
        <p:spPr>
          <a:xfrm>
            <a:off x="6619348" y="1852492"/>
            <a:ext cx="0" cy="4467027"/>
          </a:xfrm>
          <a:prstGeom prst="straightConnector1">
            <a:avLst/>
          </a:prstGeom>
          <a:ln w="254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70000">
                  <a:schemeClr val="accent5">
                    <a:lumMod val="75000"/>
                  </a:schemeClr>
                </a:gs>
                <a:gs pos="100000">
                  <a:srgbClr val="000405"/>
                </a:gs>
              </a:gsLst>
              <a:lin ang="5400000" scaled="1"/>
            </a:gra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A9736A7-85A8-A819-F9AD-DD5E2495B82A}"/>
              </a:ext>
            </a:extLst>
          </p:cNvPr>
          <p:cNvSpPr txBox="1"/>
          <p:nvPr/>
        </p:nvSpPr>
        <p:spPr>
          <a:xfrm>
            <a:off x="7412662" y="2468795"/>
            <a:ext cx="3260888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8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상품 등록 심사 </a:t>
            </a:r>
            <a:r>
              <a:rPr lang="ko-KR" altLang="en-US" sz="18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진행시</a:t>
            </a:r>
            <a:r>
              <a:rPr lang="en-US" altLang="ko-KR" sz="18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, MD</a:t>
            </a:r>
            <a:r>
              <a:rPr lang="ko-KR" altLang="en-US" sz="18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가 우선 선별</a:t>
            </a:r>
            <a:endParaRPr lang="en-US" altLang="ko-KR" sz="18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retendard Light" panose="02000403000000020004" pitchFamily="50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CD2412A-4E61-3912-BDD9-807D65ECB38A}"/>
              </a:ext>
            </a:extLst>
          </p:cNvPr>
          <p:cNvGrpSpPr/>
          <p:nvPr/>
        </p:nvGrpSpPr>
        <p:grpSpPr>
          <a:xfrm>
            <a:off x="6967985" y="5083315"/>
            <a:ext cx="4133850" cy="1357351"/>
            <a:chOff x="7208146" y="3434382"/>
            <a:chExt cx="4133850" cy="1357351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180CA99-541B-F7EB-6FF7-7A495ECBB735}"/>
                </a:ext>
              </a:extLst>
            </p:cNvPr>
            <p:cNvSpPr txBox="1"/>
            <p:nvPr/>
          </p:nvSpPr>
          <p:spPr>
            <a:xfrm flipH="1">
              <a:off x="7418359" y="3510876"/>
              <a:ext cx="2782131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en-US" altLang="ko-KR" sz="1600" b="1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2</a:t>
              </a:r>
              <a:r>
                <a:rPr lang="ko-KR" altLang="en-US" sz="1600" b="1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차 심사</a:t>
              </a:r>
              <a:endParaRPr lang="id-ID" altLang="ko-KR" sz="16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F3FE1C7D-FC53-7441-AD6F-3CBF25F2BB78}"/>
                </a:ext>
              </a:extLst>
            </p:cNvPr>
            <p:cNvGrpSpPr/>
            <p:nvPr/>
          </p:nvGrpSpPr>
          <p:grpSpPr>
            <a:xfrm>
              <a:off x="7208146" y="3434382"/>
              <a:ext cx="4133850" cy="1357351"/>
              <a:chOff x="7208146" y="3434382"/>
              <a:chExt cx="4133850" cy="1357351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FA456C27-0B88-67A2-6D5B-D01C281B54A7}"/>
                  </a:ext>
                </a:extLst>
              </p:cNvPr>
              <p:cNvSpPr/>
              <p:nvPr/>
            </p:nvSpPr>
            <p:spPr>
              <a:xfrm>
                <a:off x="7208146" y="3434382"/>
                <a:ext cx="4133850" cy="13573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4669BE7-202C-D2C9-B128-B93AF850A954}"/>
                  </a:ext>
                </a:extLst>
              </p:cNvPr>
              <p:cNvSpPr txBox="1"/>
              <p:nvPr/>
            </p:nvSpPr>
            <p:spPr>
              <a:xfrm>
                <a:off x="7642215" y="3996145"/>
                <a:ext cx="3620134" cy="416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0">
                  <a:lnSpc>
                    <a:spcPct val="130000"/>
                  </a:lnSpc>
                </a:pPr>
                <a:endParaRPr lang="en-US" altLang="ko-KR" sz="1800" b="1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Pretendard Light" panose="02000403000000020004" pitchFamily="50" charset="-127"/>
                </a:endParaRPr>
              </a:p>
            </p:txBody>
          </p:sp>
        </p:grp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1D5D4995-E88E-165D-F393-BAE2B4F56C33}"/>
              </a:ext>
            </a:extLst>
          </p:cNvPr>
          <p:cNvSpPr txBox="1"/>
          <p:nvPr/>
        </p:nvSpPr>
        <p:spPr>
          <a:xfrm>
            <a:off x="7453436" y="4118271"/>
            <a:ext cx="3620134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z="18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C4C4C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MD</a:t>
            </a:r>
            <a:r>
              <a:rPr lang="ko-KR" altLang="en-US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C4C4C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 팀 회의를 진행하여</a:t>
            </a:r>
            <a:r>
              <a:rPr lang="en-US" altLang="ko-KR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C4C4C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, </a:t>
            </a:r>
            <a:r>
              <a:rPr lang="ko-KR" altLang="en-US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C4C4C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 </a:t>
            </a:r>
            <a:r>
              <a:rPr lang="en-US" altLang="ko-KR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C4C4C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2</a:t>
            </a:r>
            <a:r>
              <a:rPr lang="ko-KR" altLang="en-US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C4C4C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차 심사 진행 </a:t>
            </a:r>
            <a:endParaRPr lang="en-US" altLang="ko-KR" sz="18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C4C4C"/>
              </a:solidFill>
              <a:latin typeface="프리젠테이션 5 Medium" pitchFamily="2" charset="-127"/>
              <a:ea typeface="프리젠테이션 5 Medium" pitchFamily="2" charset="-127"/>
              <a:cs typeface="Pretendard Light" panose="0200040300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1715CFA-975A-DB30-9A2E-367021B6AD72}"/>
              </a:ext>
            </a:extLst>
          </p:cNvPr>
          <p:cNvSpPr txBox="1"/>
          <p:nvPr/>
        </p:nvSpPr>
        <p:spPr>
          <a:xfrm flipH="1">
            <a:off x="7189757" y="5159809"/>
            <a:ext cx="2782131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rPr>
              <a:t>3</a:t>
            </a: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rPr>
              <a:t>차 심사</a:t>
            </a:r>
            <a:endParaRPr lang="id-ID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  <a:cs typeface="Pretendard Light" panose="0200040300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45190D3-C7D6-4629-A774-0A25457441BA}"/>
              </a:ext>
            </a:extLst>
          </p:cNvPr>
          <p:cNvSpPr txBox="1"/>
          <p:nvPr/>
        </p:nvSpPr>
        <p:spPr>
          <a:xfrm>
            <a:off x="7244258" y="5482528"/>
            <a:ext cx="3726971" cy="77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z="18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CEO, </a:t>
            </a:r>
            <a:r>
              <a:rPr lang="ko-KR" altLang="en-US" sz="18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마케터</a:t>
            </a:r>
            <a:r>
              <a:rPr lang="en-US" altLang="ko-KR" sz="18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, </a:t>
            </a:r>
            <a:r>
              <a:rPr lang="ko-KR" altLang="en-US" sz="18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공급망 관리자</a:t>
            </a:r>
            <a:r>
              <a:rPr lang="en-US" altLang="ko-KR" sz="18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, </a:t>
            </a:r>
            <a:r>
              <a:rPr lang="ko-KR" altLang="en-US" sz="18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콘텐츠 에디터 등 </a:t>
            </a:r>
            <a:endParaRPr lang="en-US" altLang="ko-KR" sz="18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Pretendard Light" panose="0200040300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ko-KR" altLang="en-US" sz="18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Pretendard Light" panose="02000403000000020004" pitchFamily="50" charset="-127"/>
              </a:rPr>
              <a:t>관련자 모두 참여해서 최종 상품 평가</a:t>
            </a:r>
            <a:endParaRPr lang="en-US" altLang="ko-KR" sz="1800" b="1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Pretendard Light" panose="0200040300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117EDC-C753-4917-9549-03F5DA12ED28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21/29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47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어두운 디스플레이의 재무 그래프">
            <a:extLst>
              <a:ext uri="{FF2B5EF4-FFF2-40B4-BE49-F238E27FC236}">
                <a16:creationId xmlns:a16="http://schemas.microsoft.com/office/drawing/2014/main" id="{FBC189C3-ACEC-98C9-A4D5-967E6513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개선안 도출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924" y="1024176"/>
            <a:ext cx="772384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●</a:t>
            </a:r>
            <a:r>
              <a:rPr lang="ko-KR" altLang="en-US" sz="2400" dirty="0">
                <a:solidFill>
                  <a:srgbClr val="1D1C1D"/>
                </a:solidFill>
                <a:latin typeface="프리젠테이션 9 Black" pitchFamily="2" charset="-127"/>
                <a:ea typeface="프리젠테이션 9 Black" pitchFamily="2" charset="-127"/>
              </a:rPr>
              <a:t> 친환경 상품 판매 확대를 위한 전략 수립 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93CEE9-5A5C-CC67-6148-4DF004D12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569" b="10950"/>
          <a:stretch/>
        </p:blipFill>
        <p:spPr>
          <a:xfrm>
            <a:off x="936698" y="1955007"/>
            <a:ext cx="5077955" cy="4004824"/>
          </a:xfrm>
          <a:prstGeom prst="rect">
            <a:avLst/>
          </a:prstGeom>
          <a:ln>
            <a:solidFill>
              <a:srgbClr val="082C3D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BDD1B-B3D7-EB3A-9526-42EF3ABB8BA3}"/>
              </a:ext>
            </a:extLst>
          </p:cNvPr>
          <p:cNvSpPr txBox="1"/>
          <p:nvPr/>
        </p:nvSpPr>
        <p:spPr>
          <a:xfrm>
            <a:off x="6498771" y="1955007"/>
            <a:ext cx="490945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</a:rPr>
              <a:t>▶친환경 상품 공급사 추가 확보</a:t>
            </a:r>
            <a:endParaRPr lang="en-US" altLang="ko-KR" sz="2000" dirty="0">
              <a:latin typeface="프리젠테이션 7 Bold" pitchFamily="2" charset="-127"/>
              <a:ea typeface="프리젠테이션 7 Bold" pitchFamily="2" charset="-127"/>
            </a:endParaRPr>
          </a:p>
          <a:p>
            <a:pPr defTabSz="271463"/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</a:rPr>
              <a:t>	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수수료율 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5 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→ 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3% 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감소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시켜서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defTabSz="271463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	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제로웨이스트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리사이클 의류 등 친환경 상품 공급사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defTabSz="271463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확보를 통한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품목 다양성 확대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</a:rPr>
              <a:t>▶ 친환경 마일리지 제도 실시</a:t>
            </a:r>
            <a:endParaRPr lang="en-US" altLang="ko-KR" sz="2000" dirty="0">
              <a:latin typeface="프리젠테이션 7 Bold" pitchFamily="2" charset="-127"/>
              <a:ea typeface="프리젠테이션 7 Bold" pitchFamily="2" charset="-127"/>
            </a:endParaRPr>
          </a:p>
          <a:p>
            <a:pPr defTabSz="271463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친환경 상품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구매시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친환경 마일리지  지급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</a:p>
          <a:p>
            <a:pPr defTabSz="271463"/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	: 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구매금액의 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2%</a:t>
            </a:r>
          </a:p>
          <a:p>
            <a:pPr defTabSz="271463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	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친환경 마일리지로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못난이 농산물 구매 가능</a:t>
            </a:r>
            <a:endParaRPr lang="en-US" altLang="ko-KR" dirty="0">
              <a:solidFill>
                <a:schemeClr val="accent1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2000" dirty="0"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</a:rPr>
              <a:t>▶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</a:rPr>
              <a:t>환경의 날 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</a:rPr>
              <a:t>(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</a:rPr>
              <a:t>매달 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</a:rPr>
              <a:t>5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</a:rPr>
              <a:t>일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</a:rPr>
              <a:t>) 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</a:rPr>
              <a:t>실시</a:t>
            </a:r>
            <a:endParaRPr lang="en-US" altLang="ko-KR" sz="2000" dirty="0">
              <a:latin typeface="프리젠테이션 7 Bold" pitchFamily="2" charset="-127"/>
              <a:ea typeface="프리젠테이션 7 Bold" pitchFamily="2" charset="-127"/>
            </a:endParaRPr>
          </a:p>
          <a:p>
            <a:pPr defTabSz="271463"/>
            <a:r>
              <a:rPr lang="en-US" altLang="ko-KR" dirty="0">
                <a:latin typeface="프리젠테이션 7 Bold" pitchFamily="2" charset="-127"/>
                <a:ea typeface="프리젠테이션 7 Bold" pitchFamily="2" charset="-127"/>
              </a:rPr>
              <a:t>	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매달 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5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,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친환경 상품 품목 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5% 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할인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진행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defTabSz="271463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C22D9-B8D6-5C3E-04B3-94ED7843D422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22/29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7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어두운 디스플레이의 재무 그래프">
            <a:extLst>
              <a:ext uri="{FF2B5EF4-FFF2-40B4-BE49-F238E27FC236}">
                <a16:creationId xmlns:a16="http://schemas.microsoft.com/office/drawing/2014/main" id="{FBC189C3-ACEC-98C9-A4D5-967E6513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개선안 도출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최종 앱 구현 모습 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924" y="1166204"/>
            <a:ext cx="1027613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9pPr>
          </a:lstStyle>
          <a:p>
            <a:r>
              <a:rPr lang="ko-KR" altLang="en-US" dirty="0">
                <a:latin typeface="프리젠테이션 9 Black" pitchFamily="2" charset="-127"/>
                <a:ea typeface="프리젠테이션 9 Black" pitchFamily="2" charset="-127"/>
              </a:rPr>
              <a:t>● 앱 구현 모습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사용자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: 30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체리슈머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 고객으로 가정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0A9DF-0855-BB7F-D271-2C76279303FF}"/>
              </a:ext>
            </a:extLst>
          </p:cNvPr>
          <p:cNvSpPr/>
          <p:nvPr/>
        </p:nvSpPr>
        <p:spPr>
          <a:xfrm>
            <a:off x="10425198" y="1274069"/>
            <a:ext cx="2110620" cy="211062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B0C9708-321F-A391-0216-866E3F9F3D87}"/>
              </a:ext>
            </a:extLst>
          </p:cNvPr>
          <p:cNvSpPr/>
          <p:nvPr/>
        </p:nvSpPr>
        <p:spPr>
          <a:xfrm>
            <a:off x="-1236488" y="4590254"/>
            <a:ext cx="3374776" cy="3374776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6DDCF4-C905-9B45-74AF-1242B1A6C114}"/>
              </a:ext>
            </a:extLst>
          </p:cNvPr>
          <p:cNvGrpSpPr/>
          <p:nvPr/>
        </p:nvGrpSpPr>
        <p:grpSpPr>
          <a:xfrm>
            <a:off x="505629" y="1524185"/>
            <a:ext cx="11300291" cy="5041928"/>
            <a:chOff x="505629" y="1816072"/>
            <a:chExt cx="11300291" cy="5041928"/>
          </a:xfrm>
        </p:grpSpPr>
        <p:sp>
          <p:nvSpPr>
            <p:cNvPr id="67" name="원형: 비어 있음 66">
              <a:extLst>
                <a:ext uri="{FF2B5EF4-FFF2-40B4-BE49-F238E27FC236}">
                  <a16:creationId xmlns:a16="http://schemas.microsoft.com/office/drawing/2014/main" id="{2858CA06-2E25-681B-3E08-171FE438E146}"/>
                </a:ext>
              </a:extLst>
            </p:cNvPr>
            <p:cNvSpPr/>
            <p:nvPr/>
          </p:nvSpPr>
          <p:spPr>
            <a:xfrm>
              <a:off x="4351375" y="2724607"/>
              <a:ext cx="3487106" cy="3487104"/>
            </a:xfrm>
            <a:prstGeom prst="donut">
              <a:avLst>
                <a:gd name="adj" fmla="val 12910"/>
              </a:avLst>
            </a:prstGeom>
            <a:gradFill>
              <a:gsLst>
                <a:gs pos="0">
                  <a:srgbClr val="12526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2FA1D86-8074-9229-5EBC-5FDB3F285DC1}"/>
                </a:ext>
              </a:extLst>
            </p:cNvPr>
            <p:cNvGrpSpPr/>
            <p:nvPr/>
          </p:nvGrpSpPr>
          <p:grpSpPr>
            <a:xfrm>
              <a:off x="4811425" y="1816072"/>
              <a:ext cx="2558833" cy="5041928"/>
              <a:chOff x="2867609" y="1755407"/>
              <a:chExt cx="2558833" cy="5041928"/>
            </a:xfrm>
          </p:grpSpPr>
          <p:pic>
            <p:nvPicPr>
              <p:cNvPr id="4" name="그림 3" descr="텍스트, 휴대 전화, 모바일 기기, 음식이(가) 표시된 사진&#10;&#10;자동 생성된 설명">
                <a:extLst>
                  <a:ext uri="{FF2B5EF4-FFF2-40B4-BE49-F238E27FC236}">
                    <a16:creationId xmlns:a16="http://schemas.microsoft.com/office/drawing/2014/main" id="{1F42D8DA-7D8F-07FC-84E2-ABD5E0CE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7609" y="1755407"/>
                <a:ext cx="2558833" cy="5041928"/>
              </a:xfrm>
              <a:prstGeom prst="rect">
                <a:avLst/>
              </a:prstGeom>
            </p:spPr>
          </p:pic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7B0127E-2E04-6C6A-2A8F-AA07C4936CAC}"/>
                  </a:ext>
                </a:extLst>
              </p:cNvPr>
              <p:cNvSpPr/>
              <p:nvPr/>
            </p:nvSpPr>
            <p:spPr>
              <a:xfrm>
                <a:off x="4167352" y="6076165"/>
                <a:ext cx="955040" cy="1545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641E5D-3593-64F9-C203-948EE2605203}"/>
                </a:ext>
              </a:extLst>
            </p:cNvPr>
            <p:cNvSpPr txBox="1"/>
            <p:nvPr/>
          </p:nvSpPr>
          <p:spPr>
            <a:xfrm>
              <a:off x="8590721" y="3491208"/>
              <a:ext cx="2883740" cy="70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ko-KR" altLang="en-US" sz="16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체리슈머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 고객 대상으로 맞춤형 상품 추천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.</a:t>
              </a:r>
            </a:p>
            <a:p>
              <a:pPr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소량 구매하는 특성상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, 10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구 계란 추천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F42359-487E-FB8D-B201-6AD5D72249B3}"/>
                </a:ext>
              </a:extLst>
            </p:cNvPr>
            <p:cNvSpPr txBox="1"/>
            <p:nvPr/>
          </p:nvSpPr>
          <p:spPr>
            <a:xfrm>
              <a:off x="8590721" y="3187087"/>
              <a:ext cx="1834477" cy="37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r>
                <a:rPr lang="en-US" altLang="ko-KR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02. </a:t>
              </a:r>
              <a:r>
                <a:rPr lang="ko-KR" altLang="en-US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맞춤형 상품 추천</a:t>
              </a:r>
              <a:endParaRPr lang="id-ID" altLang="ko-KR" sz="1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A33F284-6E49-4AA0-183C-A5901D49CE26}"/>
                </a:ext>
              </a:extLst>
            </p:cNvPr>
            <p:cNvSpPr txBox="1"/>
            <p:nvPr/>
          </p:nvSpPr>
          <p:spPr>
            <a:xfrm>
              <a:off x="8682160" y="5341539"/>
              <a:ext cx="3032319" cy="70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연령대별 상품 연관분석 결과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, </a:t>
              </a:r>
            </a:p>
            <a:p>
              <a:pPr latinLnBrk="0">
                <a:lnSpc>
                  <a:spcPct val="130000"/>
                </a:lnSpc>
              </a:pPr>
              <a:r>
                <a:rPr lang="ko-KR" altLang="en-US" sz="16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관련있는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 상품을 하단 추천 상품 탭에 노출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5D4A4B5-122C-04CB-27A1-2CAC589FBBD7}"/>
                </a:ext>
              </a:extLst>
            </p:cNvPr>
            <p:cNvSpPr txBox="1"/>
            <p:nvPr/>
          </p:nvSpPr>
          <p:spPr>
            <a:xfrm>
              <a:off x="8590721" y="5030318"/>
              <a:ext cx="3215199" cy="37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r>
                <a:rPr lang="en-US" altLang="ko-KR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03. </a:t>
              </a:r>
              <a:r>
                <a:rPr lang="ko-KR" altLang="en-US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연관분석을 통한 추천 상품 노출</a:t>
              </a:r>
              <a:endParaRPr lang="id-ID" altLang="ko-KR" sz="1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BB8417A-93F6-C511-3846-6CF2915A4321}"/>
                </a:ext>
              </a:extLst>
            </p:cNvPr>
            <p:cNvSpPr/>
            <p:nvPr/>
          </p:nvSpPr>
          <p:spPr>
            <a:xfrm>
              <a:off x="6376358" y="3348038"/>
              <a:ext cx="2081842" cy="1428903"/>
            </a:xfrm>
            <a:custGeom>
              <a:avLst/>
              <a:gdLst>
                <a:gd name="connsiteX0" fmla="*/ 0 w 2090737"/>
                <a:gd name="connsiteY0" fmla="*/ 900113 h 900113"/>
                <a:gd name="connsiteX1" fmla="*/ 1695450 w 2090737"/>
                <a:gd name="connsiteY1" fmla="*/ 0 h 900113"/>
                <a:gd name="connsiteX2" fmla="*/ 2090737 w 2090737"/>
                <a:gd name="connsiteY2" fmla="*/ 0 h 90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900113">
                  <a:moveTo>
                    <a:pt x="0" y="900113"/>
                  </a:moveTo>
                  <a:lnTo>
                    <a:pt x="1695450" y="0"/>
                  </a:lnTo>
                  <a:lnTo>
                    <a:pt x="2090737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1D4C1FD-69C7-6162-4BBE-6D761329C7FF}"/>
                </a:ext>
              </a:extLst>
            </p:cNvPr>
            <p:cNvSpPr/>
            <p:nvPr/>
          </p:nvSpPr>
          <p:spPr>
            <a:xfrm>
              <a:off x="6817360" y="5219700"/>
              <a:ext cx="1640840" cy="1231900"/>
            </a:xfrm>
            <a:custGeom>
              <a:avLst/>
              <a:gdLst>
                <a:gd name="connsiteX0" fmla="*/ 0 w 1990725"/>
                <a:gd name="connsiteY0" fmla="*/ 346075 h 346075"/>
                <a:gd name="connsiteX1" fmla="*/ 1577975 w 1990725"/>
                <a:gd name="connsiteY1" fmla="*/ 0 h 346075"/>
                <a:gd name="connsiteX2" fmla="*/ 1990725 w 1990725"/>
                <a:gd name="connsiteY2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725" h="346075">
                  <a:moveTo>
                    <a:pt x="0" y="346075"/>
                  </a:moveTo>
                  <a:lnTo>
                    <a:pt x="1577975" y="0"/>
                  </a:lnTo>
                  <a:lnTo>
                    <a:pt x="1990725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8964D95-8A2C-DDFD-F81A-C39FE84EB57C}"/>
                </a:ext>
              </a:extLst>
            </p:cNvPr>
            <p:cNvSpPr/>
            <p:nvPr/>
          </p:nvSpPr>
          <p:spPr>
            <a:xfrm>
              <a:off x="3783213" y="4954725"/>
              <a:ext cx="1408547" cy="856795"/>
            </a:xfrm>
            <a:custGeom>
              <a:avLst/>
              <a:gdLst>
                <a:gd name="connsiteX0" fmla="*/ 1498600 w 1498600"/>
                <a:gd name="connsiteY0" fmla="*/ 488950 h 488950"/>
                <a:gd name="connsiteX1" fmla="*/ 596900 w 1498600"/>
                <a:gd name="connsiteY1" fmla="*/ 0 h 488950"/>
                <a:gd name="connsiteX2" fmla="*/ 0 w 1498600"/>
                <a:gd name="connsiteY2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600" h="488950">
                  <a:moveTo>
                    <a:pt x="1498600" y="488950"/>
                  </a:moveTo>
                  <a:lnTo>
                    <a:pt x="596900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FD3BD7-8F6E-1FDC-53B0-E3D08162B02A}"/>
                </a:ext>
              </a:extLst>
            </p:cNvPr>
            <p:cNvSpPr txBox="1"/>
            <p:nvPr/>
          </p:nvSpPr>
          <p:spPr>
            <a:xfrm>
              <a:off x="899473" y="5165306"/>
              <a:ext cx="2883740" cy="10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소량 구매를 원하는 </a:t>
              </a:r>
              <a:r>
                <a:rPr lang="ko-KR" altLang="en-US" sz="16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체리슈머를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 위해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algn="r"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공동구매 서비스 지원 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algn="r"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공동구매시 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5~7% 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할인혜택 제공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1460D0-387D-4795-7BDF-88C8DE59D6F6}"/>
                </a:ext>
              </a:extLst>
            </p:cNvPr>
            <p:cNvSpPr txBox="1"/>
            <p:nvPr/>
          </p:nvSpPr>
          <p:spPr>
            <a:xfrm>
              <a:off x="505629" y="4816353"/>
              <a:ext cx="3265317" cy="37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r>
                <a:rPr lang="en-US" altLang="ko-KR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01. </a:t>
              </a:r>
              <a:r>
                <a:rPr lang="ko-KR" altLang="en-US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공동구매 서비스를 이용한 할인혜택</a:t>
              </a:r>
              <a:endParaRPr lang="id-ID" altLang="ko-KR" sz="1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762ABA-55A6-5755-5E8F-3F5F73EC2E1C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23/29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51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개선안 도출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최종 앱 구현 모습 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924" y="1166204"/>
            <a:ext cx="1027613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9pPr>
          </a:lstStyle>
          <a:p>
            <a:r>
              <a:rPr lang="ko-KR" altLang="en-US" dirty="0">
                <a:latin typeface="프리젠테이션 9 Black" pitchFamily="2" charset="-127"/>
                <a:ea typeface="프리젠테이션 9 Black" pitchFamily="2" charset="-127"/>
              </a:rPr>
              <a:t>● 고객 특성을 반영한 앱 구현 모습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사용자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: 30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체리슈머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 고객으로 가정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0A9DF-0855-BB7F-D271-2C76279303FF}"/>
              </a:ext>
            </a:extLst>
          </p:cNvPr>
          <p:cNvSpPr/>
          <p:nvPr/>
        </p:nvSpPr>
        <p:spPr>
          <a:xfrm>
            <a:off x="10425198" y="1274069"/>
            <a:ext cx="2110620" cy="211062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B0C9708-321F-A391-0216-866E3F9F3D87}"/>
              </a:ext>
            </a:extLst>
          </p:cNvPr>
          <p:cNvSpPr/>
          <p:nvPr/>
        </p:nvSpPr>
        <p:spPr>
          <a:xfrm>
            <a:off x="-1236488" y="4590254"/>
            <a:ext cx="3374776" cy="3374776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6DDCF4-C905-9B45-74AF-1242B1A6C114}"/>
              </a:ext>
            </a:extLst>
          </p:cNvPr>
          <p:cNvGrpSpPr/>
          <p:nvPr/>
        </p:nvGrpSpPr>
        <p:grpSpPr>
          <a:xfrm>
            <a:off x="775254" y="-281919"/>
            <a:ext cx="15552989" cy="6334699"/>
            <a:chOff x="-573050" y="1816072"/>
            <a:chExt cx="12378970" cy="5041928"/>
          </a:xfrm>
        </p:grpSpPr>
        <p:sp>
          <p:nvSpPr>
            <p:cNvPr id="67" name="원형: 비어 있음 66">
              <a:extLst>
                <a:ext uri="{FF2B5EF4-FFF2-40B4-BE49-F238E27FC236}">
                  <a16:creationId xmlns:a16="http://schemas.microsoft.com/office/drawing/2014/main" id="{2858CA06-2E25-681B-3E08-171FE438E146}"/>
                </a:ext>
              </a:extLst>
            </p:cNvPr>
            <p:cNvSpPr/>
            <p:nvPr/>
          </p:nvSpPr>
          <p:spPr>
            <a:xfrm>
              <a:off x="4351375" y="2724607"/>
              <a:ext cx="3487106" cy="3487104"/>
            </a:xfrm>
            <a:prstGeom prst="donut">
              <a:avLst>
                <a:gd name="adj" fmla="val 12910"/>
              </a:avLst>
            </a:prstGeom>
            <a:gradFill>
              <a:gsLst>
                <a:gs pos="0">
                  <a:srgbClr val="12526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2FA1D86-8074-9229-5EBC-5FDB3F285DC1}"/>
                </a:ext>
              </a:extLst>
            </p:cNvPr>
            <p:cNvGrpSpPr/>
            <p:nvPr/>
          </p:nvGrpSpPr>
          <p:grpSpPr>
            <a:xfrm>
              <a:off x="4811425" y="1816072"/>
              <a:ext cx="2558833" cy="5041928"/>
              <a:chOff x="2867609" y="1755407"/>
              <a:chExt cx="2558833" cy="5041928"/>
            </a:xfrm>
          </p:grpSpPr>
          <p:pic>
            <p:nvPicPr>
              <p:cNvPr id="4" name="그림 3" descr="텍스트, 휴대 전화, 모바일 기기, 음식이(가) 표시된 사진&#10;&#10;자동 생성된 설명">
                <a:extLst>
                  <a:ext uri="{FF2B5EF4-FFF2-40B4-BE49-F238E27FC236}">
                    <a16:creationId xmlns:a16="http://schemas.microsoft.com/office/drawing/2014/main" id="{1F42D8DA-7D8F-07FC-84E2-ABD5E0CE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7609" y="1755407"/>
                <a:ext cx="2558833" cy="5041928"/>
              </a:xfrm>
              <a:prstGeom prst="rect">
                <a:avLst/>
              </a:prstGeom>
            </p:spPr>
          </p:pic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7B0127E-2E04-6C6A-2A8F-AA07C4936CAC}"/>
                  </a:ext>
                </a:extLst>
              </p:cNvPr>
              <p:cNvSpPr/>
              <p:nvPr/>
            </p:nvSpPr>
            <p:spPr>
              <a:xfrm>
                <a:off x="4167352" y="6076165"/>
                <a:ext cx="955040" cy="1545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641E5D-3593-64F9-C203-948EE2605203}"/>
                </a:ext>
              </a:extLst>
            </p:cNvPr>
            <p:cNvSpPr txBox="1"/>
            <p:nvPr/>
          </p:nvSpPr>
          <p:spPr>
            <a:xfrm>
              <a:off x="8590721" y="3491208"/>
              <a:ext cx="2883740" cy="70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ko-KR" altLang="en-US" sz="16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체리슈머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 고객 대상으로 맞춤형 상품 추천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.</a:t>
              </a:r>
            </a:p>
            <a:p>
              <a:pPr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소량 구매하는 특성상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, 10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구 계란 추천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F42359-487E-FB8D-B201-6AD5D72249B3}"/>
                </a:ext>
              </a:extLst>
            </p:cNvPr>
            <p:cNvSpPr txBox="1"/>
            <p:nvPr/>
          </p:nvSpPr>
          <p:spPr>
            <a:xfrm>
              <a:off x="8590721" y="3187087"/>
              <a:ext cx="1834477" cy="37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r>
                <a:rPr lang="en-US" altLang="ko-KR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02. </a:t>
              </a:r>
              <a:r>
                <a:rPr lang="ko-KR" altLang="en-US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맞춤형 상품 추천</a:t>
              </a:r>
              <a:endParaRPr lang="id-ID" altLang="ko-KR" sz="1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A33F284-6E49-4AA0-183C-A5901D49CE26}"/>
                </a:ext>
              </a:extLst>
            </p:cNvPr>
            <p:cNvSpPr txBox="1"/>
            <p:nvPr/>
          </p:nvSpPr>
          <p:spPr>
            <a:xfrm>
              <a:off x="8682160" y="5341539"/>
              <a:ext cx="3032319" cy="70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연령대별 상품 연관분석 결과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, </a:t>
              </a:r>
            </a:p>
            <a:p>
              <a:pPr latinLnBrk="0">
                <a:lnSpc>
                  <a:spcPct val="130000"/>
                </a:lnSpc>
              </a:pPr>
              <a:r>
                <a:rPr lang="ko-KR" altLang="en-US" sz="16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관련있는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 상품을 하단 추천 상품 탭에 노출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5D4A4B5-122C-04CB-27A1-2CAC589FBBD7}"/>
                </a:ext>
              </a:extLst>
            </p:cNvPr>
            <p:cNvSpPr txBox="1"/>
            <p:nvPr/>
          </p:nvSpPr>
          <p:spPr>
            <a:xfrm>
              <a:off x="8590721" y="5030318"/>
              <a:ext cx="3215199" cy="37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r>
                <a:rPr lang="en-US" altLang="ko-KR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03. </a:t>
              </a:r>
              <a:r>
                <a:rPr lang="ko-KR" altLang="en-US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연관분석을 통한 추천 상품 노출</a:t>
              </a:r>
              <a:endParaRPr lang="id-ID" altLang="ko-KR" sz="1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BB8417A-93F6-C511-3846-6CF2915A4321}"/>
                </a:ext>
              </a:extLst>
            </p:cNvPr>
            <p:cNvSpPr/>
            <p:nvPr/>
          </p:nvSpPr>
          <p:spPr>
            <a:xfrm>
              <a:off x="6376358" y="3348038"/>
              <a:ext cx="2081842" cy="1428903"/>
            </a:xfrm>
            <a:custGeom>
              <a:avLst/>
              <a:gdLst>
                <a:gd name="connsiteX0" fmla="*/ 0 w 2090737"/>
                <a:gd name="connsiteY0" fmla="*/ 900113 h 900113"/>
                <a:gd name="connsiteX1" fmla="*/ 1695450 w 2090737"/>
                <a:gd name="connsiteY1" fmla="*/ 0 h 900113"/>
                <a:gd name="connsiteX2" fmla="*/ 2090737 w 2090737"/>
                <a:gd name="connsiteY2" fmla="*/ 0 h 90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900113">
                  <a:moveTo>
                    <a:pt x="0" y="900113"/>
                  </a:moveTo>
                  <a:lnTo>
                    <a:pt x="1695450" y="0"/>
                  </a:lnTo>
                  <a:lnTo>
                    <a:pt x="2090737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1D4C1FD-69C7-6162-4BBE-6D761329C7FF}"/>
                </a:ext>
              </a:extLst>
            </p:cNvPr>
            <p:cNvSpPr/>
            <p:nvPr/>
          </p:nvSpPr>
          <p:spPr>
            <a:xfrm>
              <a:off x="6817360" y="5219700"/>
              <a:ext cx="1640840" cy="1231900"/>
            </a:xfrm>
            <a:custGeom>
              <a:avLst/>
              <a:gdLst>
                <a:gd name="connsiteX0" fmla="*/ 0 w 1990725"/>
                <a:gd name="connsiteY0" fmla="*/ 346075 h 346075"/>
                <a:gd name="connsiteX1" fmla="*/ 1577975 w 1990725"/>
                <a:gd name="connsiteY1" fmla="*/ 0 h 346075"/>
                <a:gd name="connsiteX2" fmla="*/ 1990725 w 1990725"/>
                <a:gd name="connsiteY2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725" h="346075">
                  <a:moveTo>
                    <a:pt x="0" y="346075"/>
                  </a:moveTo>
                  <a:lnTo>
                    <a:pt x="1577975" y="0"/>
                  </a:lnTo>
                  <a:lnTo>
                    <a:pt x="1990725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8964D95-8A2C-DDFD-F81A-C39FE84EB57C}"/>
                </a:ext>
              </a:extLst>
            </p:cNvPr>
            <p:cNvSpPr/>
            <p:nvPr/>
          </p:nvSpPr>
          <p:spPr>
            <a:xfrm>
              <a:off x="3783213" y="4954725"/>
              <a:ext cx="1408547" cy="856795"/>
            </a:xfrm>
            <a:custGeom>
              <a:avLst/>
              <a:gdLst>
                <a:gd name="connsiteX0" fmla="*/ 1498600 w 1498600"/>
                <a:gd name="connsiteY0" fmla="*/ 488950 h 488950"/>
                <a:gd name="connsiteX1" fmla="*/ 596900 w 1498600"/>
                <a:gd name="connsiteY1" fmla="*/ 0 h 488950"/>
                <a:gd name="connsiteX2" fmla="*/ 0 w 1498600"/>
                <a:gd name="connsiteY2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600" h="488950">
                  <a:moveTo>
                    <a:pt x="1498600" y="488950"/>
                  </a:moveTo>
                  <a:lnTo>
                    <a:pt x="596900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FD3BD7-8F6E-1FDC-53B0-E3D08162B02A}"/>
                </a:ext>
              </a:extLst>
            </p:cNvPr>
            <p:cNvSpPr txBox="1"/>
            <p:nvPr/>
          </p:nvSpPr>
          <p:spPr>
            <a:xfrm>
              <a:off x="644340" y="5165306"/>
              <a:ext cx="3138873" cy="118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0">
                <a:lnSpc>
                  <a:spcPct val="130000"/>
                </a:lnSpc>
              </a:pP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소량 구매를 원하는 </a:t>
              </a:r>
              <a:r>
                <a:rPr lang="ko-KR" altLang="en-US" sz="24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체리슈머를</a:t>
              </a: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 위해</a:t>
              </a:r>
              <a:endParaRPr lang="en-US" altLang="ko-KR" sz="24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algn="r" latinLnBrk="0">
                <a:lnSpc>
                  <a:spcPct val="130000"/>
                </a:lnSpc>
              </a:pP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공동구매 서비스 지원 </a:t>
              </a:r>
              <a:endParaRPr lang="en-US" altLang="ko-KR" sz="24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algn="r" latinLnBrk="0">
                <a:lnSpc>
                  <a:spcPct val="130000"/>
                </a:lnSpc>
              </a:pP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공동구매시 </a:t>
              </a:r>
              <a:r>
                <a:rPr lang="en-US" altLang="ko-KR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5~7% </a:t>
              </a: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할인혜택 제공</a:t>
              </a:r>
              <a:endParaRPr lang="en-US" altLang="ko-KR" sz="24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1460D0-387D-4795-7BDF-88C8DE59D6F6}"/>
                </a:ext>
              </a:extLst>
            </p:cNvPr>
            <p:cNvSpPr txBox="1"/>
            <p:nvPr/>
          </p:nvSpPr>
          <p:spPr>
            <a:xfrm>
              <a:off x="-573050" y="4816353"/>
              <a:ext cx="4343996" cy="422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pPr algn="r"/>
              <a:r>
                <a:rPr lang="en-US" altLang="ko-KR" sz="2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01.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공동구매 서비스를 이용한 할인혜택</a:t>
              </a:r>
              <a:endParaRPr lang="id-ID" altLang="ko-KR" sz="2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pic>
        <p:nvPicPr>
          <p:cNvPr id="10" name="그림 9" descr="어두운 디스플레이의 재무 그래프">
            <a:extLst>
              <a:ext uri="{FF2B5EF4-FFF2-40B4-BE49-F238E27FC236}">
                <a16:creationId xmlns:a16="http://schemas.microsoft.com/office/drawing/2014/main" id="{FBC189C3-ACEC-98C9-A4D5-967E65130F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E3ED8AF-BB94-FA51-E0D7-1E6D823DF62D}"/>
              </a:ext>
            </a:extLst>
          </p:cNvPr>
          <p:cNvSpPr/>
          <p:nvPr/>
        </p:nvSpPr>
        <p:spPr>
          <a:xfrm>
            <a:off x="7540332" y="4547926"/>
            <a:ext cx="3214927" cy="667226"/>
          </a:xfrm>
          <a:prstGeom prst="rect">
            <a:avLst/>
          </a:prstGeom>
          <a:solidFill>
            <a:schemeClr val="accent4">
              <a:alpha val="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2A522-283D-EDB4-3AFA-C55BD6AF87A6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24/29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09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개선안 도출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최종 앱 구현 모습 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0A9DF-0855-BB7F-D271-2C76279303FF}"/>
              </a:ext>
            </a:extLst>
          </p:cNvPr>
          <p:cNvSpPr/>
          <p:nvPr/>
        </p:nvSpPr>
        <p:spPr>
          <a:xfrm>
            <a:off x="10425198" y="1274069"/>
            <a:ext cx="2110620" cy="211062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B0C9708-321F-A391-0216-866E3F9F3D87}"/>
              </a:ext>
            </a:extLst>
          </p:cNvPr>
          <p:cNvSpPr/>
          <p:nvPr/>
        </p:nvSpPr>
        <p:spPr>
          <a:xfrm>
            <a:off x="-1236488" y="4590254"/>
            <a:ext cx="3374776" cy="3374776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6DDCF4-C905-9B45-74AF-1242B1A6C114}"/>
              </a:ext>
            </a:extLst>
          </p:cNvPr>
          <p:cNvGrpSpPr/>
          <p:nvPr/>
        </p:nvGrpSpPr>
        <p:grpSpPr>
          <a:xfrm>
            <a:off x="-4265993" y="2094480"/>
            <a:ext cx="15848069" cy="6334699"/>
            <a:chOff x="-573050" y="1816072"/>
            <a:chExt cx="12613831" cy="5041928"/>
          </a:xfrm>
        </p:grpSpPr>
        <p:sp>
          <p:nvSpPr>
            <p:cNvPr id="67" name="원형: 비어 있음 66">
              <a:extLst>
                <a:ext uri="{FF2B5EF4-FFF2-40B4-BE49-F238E27FC236}">
                  <a16:creationId xmlns:a16="http://schemas.microsoft.com/office/drawing/2014/main" id="{2858CA06-2E25-681B-3E08-171FE438E146}"/>
                </a:ext>
              </a:extLst>
            </p:cNvPr>
            <p:cNvSpPr/>
            <p:nvPr/>
          </p:nvSpPr>
          <p:spPr>
            <a:xfrm>
              <a:off x="4351375" y="2724607"/>
              <a:ext cx="3487106" cy="3487104"/>
            </a:xfrm>
            <a:prstGeom prst="donut">
              <a:avLst>
                <a:gd name="adj" fmla="val 12910"/>
              </a:avLst>
            </a:prstGeom>
            <a:gradFill>
              <a:gsLst>
                <a:gs pos="0">
                  <a:srgbClr val="12526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2FA1D86-8074-9229-5EBC-5FDB3F285DC1}"/>
                </a:ext>
              </a:extLst>
            </p:cNvPr>
            <p:cNvGrpSpPr/>
            <p:nvPr/>
          </p:nvGrpSpPr>
          <p:grpSpPr>
            <a:xfrm>
              <a:off x="4811425" y="1816072"/>
              <a:ext cx="2558833" cy="5041928"/>
              <a:chOff x="2867609" y="1755407"/>
              <a:chExt cx="2558833" cy="5041928"/>
            </a:xfrm>
          </p:grpSpPr>
          <p:pic>
            <p:nvPicPr>
              <p:cNvPr id="4" name="그림 3" descr="텍스트, 휴대 전화, 모바일 기기, 음식이(가) 표시된 사진&#10;&#10;자동 생성된 설명">
                <a:extLst>
                  <a:ext uri="{FF2B5EF4-FFF2-40B4-BE49-F238E27FC236}">
                    <a16:creationId xmlns:a16="http://schemas.microsoft.com/office/drawing/2014/main" id="{1F42D8DA-7D8F-07FC-84E2-ABD5E0CE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7609" y="1755407"/>
                <a:ext cx="2558833" cy="5041928"/>
              </a:xfrm>
              <a:prstGeom prst="rect">
                <a:avLst/>
              </a:prstGeom>
            </p:spPr>
          </p:pic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7B0127E-2E04-6C6A-2A8F-AA07C4936CAC}"/>
                  </a:ext>
                </a:extLst>
              </p:cNvPr>
              <p:cNvSpPr/>
              <p:nvPr/>
            </p:nvSpPr>
            <p:spPr>
              <a:xfrm>
                <a:off x="4167352" y="6076165"/>
                <a:ext cx="955040" cy="1545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641E5D-3593-64F9-C203-948EE2605203}"/>
                </a:ext>
              </a:extLst>
            </p:cNvPr>
            <p:cNvSpPr txBox="1"/>
            <p:nvPr/>
          </p:nvSpPr>
          <p:spPr>
            <a:xfrm>
              <a:off x="8590721" y="3491208"/>
              <a:ext cx="3450060" cy="799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ko-KR" altLang="en-US" sz="24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체리슈머</a:t>
              </a: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 고객 대상으로 맞춤형 상품 추천</a:t>
              </a:r>
              <a:r>
                <a:rPr lang="en-US" altLang="ko-KR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.</a:t>
              </a:r>
            </a:p>
            <a:p>
              <a:pPr latinLnBrk="0">
                <a:lnSpc>
                  <a:spcPct val="130000"/>
                </a:lnSpc>
              </a:pP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소량 구매하는 특성상</a:t>
              </a:r>
              <a:r>
                <a:rPr lang="en-US" altLang="ko-KR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, 10</a:t>
              </a: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구 계란 추천</a:t>
              </a:r>
              <a:endParaRPr lang="en-US" altLang="ko-KR" sz="24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F42359-487E-FB8D-B201-6AD5D72249B3}"/>
                </a:ext>
              </a:extLst>
            </p:cNvPr>
            <p:cNvSpPr txBox="1"/>
            <p:nvPr/>
          </p:nvSpPr>
          <p:spPr>
            <a:xfrm>
              <a:off x="8590721" y="3187087"/>
              <a:ext cx="2642852" cy="422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r>
                <a:rPr lang="en-US" altLang="ko-KR" sz="2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02.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맞춤형 상품 추천</a:t>
              </a:r>
              <a:endParaRPr lang="id-ID" altLang="ko-KR" sz="2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A33F284-6E49-4AA0-183C-A5901D49CE26}"/>
                </a:ext>
              </a:extLst>
            </p:cNvPr>
            <p:cNvSpPr txBox="1"/>
            <p:nvPr/>
          </p:nvSpPr>
          <p:spPr>
            <a:xfrm>
              <a:off x="8682160" y="5341539"/>
              <a:ext cx="3032319" cy="70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연령대별 상품 연관분석 결과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, </a:t>
              </a:r>
            </a:p>
            <a:p>
              <a:pPr latinLnBrk="0">
                <a:lnSpc>
                  <a:spcPct val="130000"/>
                </a:lnSpc>
              </a:pPr>
              <a:r>
                <a:rPr lang="ko-KR" altLang="en-US" sz="16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관련있는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 상품을 하단 추천 상품 탭에 노출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5D4A4B5-122C-04CB-27A1-2CAC589FBBD7}"/>
                </a:ext>
              </a:extLst>
            </p:cNvPr>
            <p:cNvSpPr txBox="1"/>
            <p:nvPr/>
          </p:nvSpPr>
          <p:spPr>
            <a:xfrm>
              <a:off x="8590721" y="5030318"/>
              <a:ext cx="3215199" cy="374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r>
                <a:rPr lang="en-US" altLang="ko-KR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03. </a:t>
              </a:r>
              <a:r>
                <a:rPr lang="ko-KR" altLang="en-US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연관분석을 통한 추천 상품 노출</a:t>
              </a:r>
              <a:endParaRPr lang="id-ID" altLang="ko-KR" sz="1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BB8417A-93F6-C511-3846-6CF2915A4321}"/>
                </a:ext>
              </a:extLst>
            </p:cNvPr>
            <p:cNvSpPr/>
            <p:nvPr/>
          </p:nvSpPr>
          <p:spPr>
            <a:xfrm>
              <a:off x="6376358" y="3348038"/>
              <a:ext cx="2081842" cy="1428903"/>
            </a:xfrm>
            <a:custGeom>
              <a:avLst/>
              <a:gdLst>
                <a:gd name="connsiteX0" fmla="*/ 0 w 2090737"/>
                <a:gd name="connsiteY0" fmla="*/ 900113 h 900113"/>
                <a:gd name="connsiteX1" fmla="*/ 1695450 w 2090737"/>
                <a:gd name="connsiteY1" fmla="*/ 0 h 900113"/>
                <a:gd name="connsiteX2" fmla="*/ 2090737 w 2090737"/>
                <a:gd name="connsiteY2" fmla="*/ 0 h 90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900113">
                  <a:moveTo>
                    <a:pt x="0" y="900113"/>
                  </a:moveTo>
                  <a:lnTo>
                    <a:pt x="1695450" y="0"/>
                  </a:lnTo>
                  <a:lnTo>
                    <a:pt x="2090737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1D4C1FD-69C7-6162-4BBE-6D761329C7FF}"/>
                </a:ext>
              </a:extLst>
            </p:cNvPr>
            <p:cNvSpPr/>
            <p:nvPr/>
          </p:nvSpPr>
          <p:spPr>
            <a:xfrm>
              <a:off x="6817360" y="5219700"/>
              <a:ext cx="1640840" cy="1231900"/>
            </a:xfrm>
            <a:custGeom>
              <a:avLst/>
              <a:gdLst>
                <a:gd name="connsiteX0" fmla="*/ 0 w 1990725"/>
                <a:gd name="connsiteY0" fmla="*/ 346075 h 346075"/>
                <a:gd name="connsiteX1" fmla="*/ 1577975 w 1990725"/>
                <a:gd name="connsiteY1" fmla="*/ 0 h 346075"/>
                <a:gd name="connsiteX2" fmla="*/ 1990725 w 1990725"/>
                <a:gd name="connsiteY2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725" h="346075">
                  <a:moveTo>
                    <a:pt x="0" y="346075"/>
                  </a:moveTo>
                  <a:lnTo>
                    <a:pt x="1577975" y="0"/>
                  </a:lnTo>
                  <a:lnTo>
                    <a:pt x="1990725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8964D95-8A2C-DDFD-F81A-C39FE84EB57C}"/>
                </a:ext>
              </a:extLst>
            </p:cNvPr>
            <p:cNvSpPr/>
            <p:nvPr/>
          </p:nvSpPr>
          <p:spPr>
            <a:xfrm>
              <a:off x="3783213" y="4954725"/>
              <a:ext cx="1408547" cy="856795"/>
            </a:xfrm>
            <a:custGeom>
              <a:avLst/>
              <a:gdLst>
                <a:gd name="connsiteX0" fmla="*/ 1498600 w 1498600"/>
                <a:gd name="connsiteY0" fmla="*/ 488950 h 488950"/>
                <a:gd name="connsiteX1" fmla="*/ 596900 w 1498600"/>
                <a:gd name="connsiteY1" fmla="*/ 0 h 488950"/>
                <a:gd name="connsiteX2" fmla="*/ 0 w 1498600"/>
                <a:gd name="connsiteY2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600" h="488950">
                  <a:moveTo>
                    <a:pt x="1498600" y="488950"/>
                  </a:moveTo>
                  <a:lnTo>
                    <a:pt x="596900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FD3BD7-8F6E-1FDC-53B0-E3D08162B02A}"/>
                </a:ext>
              </a:extLst>
            </p:cNvPr>
            <p:cNvSpPr txBox="1"/>
            <p:nvPr/>
          </p:nvSpPr>
          <p:spPr>
            <a:xfrm>
              <a:off x="644340" y="5165306"/>
              <a:ext cx="3138873" cy="84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소량 구매를 원하는 </a:t>
              </a:r>
              <a:r>
                <a:rPr lang="ko-KR" altLang="en-US" sz="16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체리슈머를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 위해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algn="r"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공동구매 서비스 지원 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algn="r"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공동구매시 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5~7% 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할인혜택 제공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1460D0-387D-4795-7BDF-88C8DE59D6F6}"/>
                </a:ext>
              </a:extLst>
            </p:cNvPr>
            <p:cNvSpPr txBox="1"/>
            <p:nvPr/>
          </p:nvSpPr>
          <p:spPr>
            <a:xfrm>
              <a:off x="-573050" y="4816353"/>
              <a:ext cx="4343996" cy="29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pPr algn="r"/>
              <a:r>
                <a:rPr lang="en-US" altLang="ko-KR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01. </a:t>
              </a:r>
              <a:r>
                <a:rPr lang="ko-KR" altLang="en-US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공동구매 서비스를 이용한 할인혜택</a:t>
              </a:r>
              <a:endParaRPr lang="id-ID" altLang="ko-KR" sz="1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pic>
        <p:nvPicPr>
          <p:cNvPr id="10" name="그림 9" descr="어두운 디스플레이의 재무 그래프">
            <a:extLst>
              <a:ext uri="{FF2B5EF4-FFF2-40B4-BE49-F238E27FC236}">
                <a16:creationId xmlns:a16="http://schemas.microsoft.com/office/drawing/2014/main" id="{FBC189C3-ACEC-98C9-A4D5-967E65130F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A25679A-0892-A5AB-225C-B70D00A1B7AE}"/>
              </a:ext>
            </a:extLst>
          </p:cNvPr>
          <p:cNvSpPr/>
          <p:nvPr/>
        </p:nvSpPr>
        <p:spPr>
          <a:xfrm>
            <a:off x="2524621" y="5535094"/>
            <a:ext cx="3214927" cy="846847"/>
          </a:xfrm>
          <a:prstGeom prst="rect">
            <a:avLst/>
          </a:prstGeom>
          <a:solidFill>
            <a:schemeClr val="accent4">
              <a:alpha val="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5E167-D759-1BB8-4460-4172166B07DD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25/29</a:t>
            </a:r>
            <a:endParaRPr lang="ko-KR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D06A1C-A22F-3C04-89E8-C1AF5F25802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924" y="1166204"/>
            <a:ext cx="1027613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Book Antiqua" pitchFamily="18" charset="0"/>
                <a:ea typeface="바탕" pitchFamily="18" charset="-127"/>
              </a:defRPr>
            </a:lvl9pPr>
          </a:lstStyle>
          <a:p>
            <a:r>
              <a:rPr lang="ko-KR" altLang="en-US" dirty="0">
                <a:latin typeface="프리젠테이션 9 Black" pitchFamily="2" charset="-127"/>
                <a:ea typeface="프리젠테이션 9 Black" pitchFamily="2" charset="-127"/>
              </a:rPr>
              <a:t>● 고객 특성을 반영한 앱 구현 모습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사용자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: 30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체리슈머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 고객으로 가정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88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개선안 도출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최종 앱 구현 모습 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D0A9DF-0855-BB7F-D271-2C76279303FF}"/>
              </a:ext>
            </a:extLst>
          </p:cNvPr>
          <p:cNvSpPr/>
          <p:nvPr/>
        </p:nvSpPr>
        <p:spPr>
          <a:xfrm>
            <a:off x="10425198" y="1274069"/>
            <a:ext cx="2110620" cy="211062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B0C9708-321F-A391-0216-866E3F9F3D87}"/>
              </a:ext>
            </a:extLst>
          </p:cNvPr>
          <p:cNvSpPr/>
          <p:nvPr/>
        </p:nvSpPr>
        <p:spPr>
          <a:xfrm>
            <a:off x="-1236488" y="4590254"/>
            <a:ext cx="3374776" cy="3374776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6DDCF4-C905-9B45-74AF-1242B1A6C114}"/>
              </a:ext>
            </a:extLst>
          </p:cNvPr>
          <p:cNvGrpSpPr/>
          <p:nvPr/>
        </p:nvGrpSpPr>
        <p:grpSpPr>
          <a:xfrm>
            <a:off x="-5222183" y="-1397204"/>
            <a:ext cx="16109494" cy="6334699"/>
            <a:chOff x="-573050" y="1816072"/>
            <a:chExt cx="12821905" cy="5041928"/>
          </a:xfrm>
        </p:grpSpPr>
        <p:sp>
          <p:nvSpPr>
            <p:cNvPr id="67" name="원형: 비어 있음 66">
              <a:extLst>
                <a:ext uri="{FF2B5EF4-FFF2-40B4-BE49-F238E27FC236}">
                  <a16:creationId xmlns:a16="http://schemas.microsoft.com/office/drawing/2014/main" id="{2858CA06-2E25-681B-3E08-171FE438E146}"/>
                </a:ext>
              </a:extLst>
            </p:cNvPr>
            <p:cNvSpPr/>
            <p:nvPr/>
          </p:nvSpPr>
          <p:spPr>
            <a:xfrm>
              <a:off x="4351375" y="2724607"/>
              <a:ext cx="3487106" cy="3487104"/>
            </a:xfrm>
            <a:prstGeom prst="donut">
              <a:avLst>
                <a:gd name="adj" fmla="val 12910"/>
              </a:avLst>
            </a:prstGeom>
            <a:gradFill>
              <a:gsLst>
                <a:gs pos="0">
                  <a:srgbClr val="125267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2FA1D86-8074-9229-5EBC-5FDB3F285DC1}"/>
                </a:ext>
              </a:extLst>
            </p:cNvPr>
            <p:cNvGrpSpPr/>
            <p:nvPr/>
          </p:nvGrpSpPr>
          <p:grpSpPr>
            <a:xfrm>
              <a:off x="4811425" y="1816072"/>
              <a:ext cx="2558833" cy="5041928"/>
              <a:chOff x="2867609" y="1755407"/>
              <a:chExt cx="2558833" cy="5041928"/>
            </a:xfrm>
          </p:grpSpPr>
          <p:pic>
            <p:nvPicPr>
              <p:cNvPr id="4" name="그림 3" descr="텍스트, 휴대 전화, 모바일 기기, 음식이(가) 표시된 사진&#10;&#10;자동 생성된 설명">
                <a:extLst>
                  <a:ext uri="{FF2B5EF4-FFF2-40B4-BE49-F238E27FC236}">
                    <a16:creationId xmlns:a16="http://schemas.microsoft.com/office/drawing/2014/main" id="{1F42D8DA-7D8F-07FC-84E2-ABD5E0CE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7609" y="1755407"/>
                <a:ext cx="2558833" cy="5041928"/>
              </a:xfrm>
              <a:prstGeom prst="rect">
                <a:avLst/>
              </a:prstGeom>
            </p:spPr>
          </p:pic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7B0127E-2E04-6C6A-2A8F-AA07C4936CAC}"/>
                  </a:ext>
                </a:extLst>
              </p:cNvPr>
              <p:cNvSpPr/>
              <p:nvPr/>
            </p:nvSpPr>
            <p:spPr>
              <a:xfrm>
                <a:off x="4167352" y="6076165"/>
                <a:ext cx="955040" cy="1545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641E5D-3593-64F9-C203-948EE2605203}"/>
                </a:ext>
              </a:extLst>
            </p:cNvPr>
            <p:cNvSpPr txBox="1"/>
            <p:nvPr/>
          </p:nvSpPr>
          <p:spPr>
            <a:xfrm>
              <a:off x="8590721" y="3491208"/>
              <a:ext cx="3450060" cy="55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ko-KR" altLang="en-US" sz="16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체리슈머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 고객 대상으로 맞춤형 상품 추천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</a:rPr>
                <a:t>.</a:t>
              </a:r>
            </a:p>
            <a:p>
              <a:pPr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소량 구매하는 특성상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, 10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구 계란 추천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F42359-487E-FB8D-B201-6AD5D72249B3}"/>
                </a:ext>
              </a:extLst>
            </p:cNvPr>
            <p:cNvSpPr txBox="1"/>
            <p:nvPr/>
          </p:nvSpPr>
          <p:spPr>
            <a:xfrm>
              <a:off x="8590721" y="3187087"/>
              <a:ext cx="2642852" cy="29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r>
                <a:rPr lang="en-US" altLang="ko-KR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02. </a:t>
              </a:r>
              <a:r>
                <a:rPr lang="ko-KR" altLang="en-US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맞춤형 상품 추천</a:t>
              </a:r>
              <a:endParaRPr lang="id-ID" altLang="ko-KR" sz="1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A33F284-6E49-4AA0-183C-A5901D49CE26}"/>
                </a:ext>
              </a:extLst>
            </p:cNvPr>
            <p:cNvSpPr txBox="1"/>
            <p:nvPr/>
          </p:nvSpPr>
          <p:spPr>
            <a:xfrm>
              <a:off x="8682159" y="5341539"/>
              <a:ext cx="3450060" cy="799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30000"/>
                </a:lnSpc>
              </a:pP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연령대별 상품 연관분석 결과</a:t>
              </a:r>
              <a:r>
                <a:rPr lang="en-US" altLang="ko-KR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, </a:t>
              </a:r>
            </a:p>
            <a:p>
              <a:pPr latinLnBrk="0">
                <a:lnSpc>
                  <a:spcPct val="130000"/>
                </a:lnSpc>
              </a:pPr>
              <a:r>
                <a:rPr lang="ko-KR" altLang="en-US" sz="24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관련있는</a:t>
              </a:r>
              <a:r>
                <a:rPr lang="ko-KR" altLang="en-US" sz="24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프리젠테이션 6 SemiBold" pitchFamily="2" charset="-127"/>
                  <a:ea typeface="프리젠테이션 6 SemiBold" pitchFamily="2" charset="-127"/>
                  <a:cs typeface="Pretendard Light" panose="02000403000000020004" pitchFamily="50" charset="-127"/>
                </a:rPr>
                <a:t> 상품을 하단 추천 상품 탭에 노출</a:t>
              </a:r>
              <a:endParaRPr lang="en-US" altLang="ko-KR" sz="2400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프리젠테이션 6 SemiBold" pitchFamily="2" charset="-127"/>
                <a:ea typeface="프리젠테이션 6 SemiBold" pitchFamily="2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5D4A4B5-122C-04CB-27A1-2CAC589FBBD7}"/>
                </a:ext>
              </a:extLst>
            </p:cNvPr>
            <p:cNvSpPr txBox="1"/>
            <p:nvPr/>
          </p:nvSpPr>
          <p:spPr>
            <a:xfrm>
              <a:off x="8590721" y="5030318"/>
              <a:ext cx="3658134" cy="422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r>
                <a:rPr lang="en-US" altLang="ko-KR" sz="2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03.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연관분석을 통한 추천 상품 노출</a:t>
              </a:r>
              <a:endParaRPr lang="id-ID" altLang="ko-KR" sz="2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BB8417A-93F6-C511-3846-6CF2915A4321}"/>
                </a:ext>
              </a:extLst>
            </p:cNvPr>
            <p:cNvSpPr/>
            <p:nvPr/>
          </p:nvSpPr>
          <p:spPr>
            <a:xfrm>
              <a:off x="6376358" y="3348038"/>
              <a:ext cx="2081842" cy="1428903"/>
            </a:xfrm>
            <a:custGeom>
              <a:avLst/>
              <a:gdLst>
                <a:gd name="connsiteX0" fmla="*/ 0 w 2090737"/>
                <a:gd name="connsiteY0" fmla="*/ 900113 h 900113"/>
                <a:gd name="connsiteX1" fmla="*/ 1695450 w 2090737"/>
                <a:gd name="connsiteY1" fmla="*/ 0 h 900113"/>
                <a:gd name="connsiteX2" fmla="*/ 2090737 w 2090737"/>
                <a:gd name="connsiteY2" fmla="*/ 0 h 90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737" h="900113">
                  <a:moveTo>
                    <a:pt x="0" y="900113"/>
                  </a:moveTo>
                  <a:lnTo>
                    <a:pt x="1695450" y="0"/>
                  </a:lnTo>
                  <a:lnTo>
                    <a:pt x="2090737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1D4C1FD-69C7-6162-4BBE-6D761329C7FF}"/>
                </a:ext>
              </a:extLst>
            </p:cNvPr>
            <p:cNvSpPr/>
            <p:nvPr/>
          </p:nvSpPr>
          <p:spPr>
            <a:xfrm>
              <a:off x="6817360" y="5219700"/>
              <a:ext cx="1640840" cy="1231900"/>
            </a:xfrm>
            <a:custGeom>
              <a:avLst/>
              <a:gdLst>
                <a:gd name="connsiteX0" fmla="*/ 0 w 1990725"/>
                <a:gd name="connsiteY0" fmla="*/ 346075 h 346075"/>
                <a:gd name="connsiteX1" fmla="*/ 1577975 w 1990725"/>
                <a:gd name="connsiteY1" fmla="*/ 0 h 346075"/>
                <a:gd name="connsiteX2" fmla="*/ 1990725 w 1990725"/>
                <a:gd name="connsiteY2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725" h="346075">
                  <a:moveTo>
                    <a:pt x="0" y="346075"/>
                  </a:moveTo>
                  <a:lnTo>
                    <a:pt x="1577975" y="0"/>
                  </a:lnTo>
                  <a:lnTo>
                    <a:pt x="1990725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8964D95-8A2C-DDFD-F81A-C39FE84EB57C}"/>
                </a:ext>
              </a:extLst>
            </p:cNvPr>
            <p:cNvSpPr/>
            <p:nvPr/>
          </p:nvSpPr>
          <p:spPr>
            <a:xfrm>
              <a:off x="3783213" y="4954725"/>
              <a:ext cx="1408547" cy="856795"/>
            </a:xfrm>
            <a:custGeom>
              <a:avLst/>
              <a:gdLst>
                <a:gd name="connsiteX0" fmla="*/ 1498600 w 1498600"/>
                <a:gd name="connsiteY0" fmla="*/ 488950 h 488950"/>
                <a:gd name="connsiteX1" fmla="*/ 596900 w 1498600"/>
                <a:gd name="connsiteY1" fmla="*/ 0 h 488950"/>
                <a:gd name="connsiteX2" fmla="*/ 0 w 1498600"/>
                <a:gd name="connsiteY2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8600" h="488950">
                  <a:moveTo>
                    <a:pt x="1498600" y="488950"/>
                  </a:moveTo>
                  <a:lnTo>
                    <a:pt x="596900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ysDash"/>
              <a:headEnd w="sm" len="sm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FD3BD7-8F6E-1FDC-53B0-E3D08162B02A}"/>
                </a:ext>
              </a:extLst>
            </p:cNvPr>
            <p:cNvSpPr txBox="1"/>
            <p:nvPr/>
          </p:nvSpPr>
          <p:spPr>
            <a:xfrm>
              <a:off x="644340" y="5165306"/>
              <a:ext cx="3138873" cy="84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소량 구매를 원하는 </a:t>
              </a:r>
              <a:r>
                <a:rPr lang="ko-KR" altLang="en-US" sz="1600" spc="-5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체리슈머를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 위해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algn="r"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공동구매 서비스 지원 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algn="r" latinLnBrk="0">
                <a:lnSpc>
                  <a:spcPct val="130000"/>
                </a:lnSpc>
              </a:pP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공동구매시 </a:t>
              </a:r>
              <a:r>
                <a:rPr lang="en-US" altLang="ko-KR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5~7% </a:t>
              </a:r>
              <a:r>
                <a:rPr lang="ko-KR" altLang="en-US" sz="16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할인혜택 제공</a:t>
              </a:r>
              <a:endParaRPr lang="en-US" altLang="ko-KR" sz="16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1460D0-387D-4795-7BDF-88C8DE59D6F6}"/>
                </a:ext>
              </a:extLst>
            </p:cNvPr>
            <p:cNvSpPr txBox="1"/>
            <p:nvPr/>
          </p:nvSpPr>
          <p:spPr>
            <a:xfrm>
              <a:off x="-573050" y="4816353"/>
              <a:ext cx="4343996" cy="29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ct val="110000"/>
                </a:lnSpc>
                <a:defRPr sz="1600" spc="-2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defRPr>
              </a:lvl1pPr>
            </a:lstStyle>
            <a:p>
              <a:pPr algn="r"/>
              <a:r>
                <a:rPr lang="en-US" altLang="ko-KR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01. </a:t>
              </a:r>
              <a:r>
                <a:rPr lang="ko-KR" altLang="en-US" sz="1800" b="1" dirty="0">
                  <a:solidFill>
                    <a:schemeClr val="accent2"/>
                  </a:solidFill>
                  <a:latin typeface="프리젠테이션 7 Bold" pitchFamily="2" charset="-127"/>
                  <a:ea typeface="프리젠테이션 7 Bold" pitchFamily="2" charset="-127"/>
                </a:rPr>
                <a:t>공동구매 서비스를 이용한 할인혜택</a:t>
              </a:r>
              <a:endParaRPr lang="id-ID" altLang="ko-KR" sz="1800" b="1" dirty="0">
                <a:solidFill>
                  <a:schemeClr val="accent2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pic>
        <p:nvPicPr>
          <p:cNvPr id="10" name="그림 9" descr="어두운 디스플레이의 재무 그래프">
            <a:extLst>
              <a:ext uri="{FF2B5EF4-FFF2-40B4-BE49-F238E27FC236}">
                <a16:creationId xmlns:a16="http://schemas.microsoft.com/office/drawing/2014/main" id="{FBC189C3-ACEC-98C9-A4D5-967E6513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6F9475-43C9-72A6-2493-17665077490E}"/>
              </a:ext>
            </a:extLst>
          </p:cNvPr>
          <p:cNvSpPr/>
          <p:nvPr/>
        </p:nvSpPr>
        <p:spPr>
          <a:xfrm>
            <a:off x="1601972" y="4225649"/>
            <a:ext cx="3214927" cy="846847"/>
          </a:xfrm>
          <a:prstGeom prst="rect">
            <a:avLst/>
          </a:prstGeom>
          <a:solidFill>
            <a:schemeClr val="accent4">
              <a:alpha val="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A7EF6-59F4-DC08-1383-8A2F9C9857DB}"/>
              </a:ext>
            </a:extLst>
          </p:cNvPr>
          <p:cNvSpPr txBox="1"/>
          <p:nvPr/>
        </p:nvSpPr>
        <p:spPr>
          <a:xfrm>
            <a:off x="9258194" y="5500316"/>
            <a:ext cx="2735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kern="0" dirty="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  <a:cs typeface="+mj-cs"/>
              </a:rPr>
              <a:t>● </a:t>
            </a:r>
            <a:r>
              <a:rPr lang="ko-KR" altLang="en-US" sz="2400" b="1" kern="0" dirty="0">
                <a:solidFill>
                  <a:srgbClr val="000000"/>
                </a:solidFill>
                <a:latin typeface="프리젠테이션 9 Black" pitchFamily="2" charset="-127"/>
                <a:ea typeface="프리젠테이션 9 Black" pitchFamily="2" charset="-127"/>
                <a:cs typeface="+mj-cs"/>
                <a:hlinkClick r:id="rId5"/>
              </a:rPr>
              <a:t>미니게임 바로가기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11D5F-A15F-4391-FCDD-F7B85A3EEEC5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26/29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10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어두운 디스플레이의 재무 그래프">
            <a:extLst>
              <a:ext uri="{FF2B5EF4-FFF2-40B4-BE49-F238E27FC236}">
                <a16:creationId xmlns:a16="http://schemas.microsoft.com/office/drawing/2014/main" id="{FBC189C3-ACEC-98C9-A4D5-967E65130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소감 한 마디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F2DAE-EE39-D2BF-C68E-560745CA0444}"/>
              </a:ext>
            </a:extLst>
          </p:cNvPr>
          <p:cNvSpPr/>
          <p:nvPr/>
        </p:nvSpPr>
        <p:spPr>
          <a:xfrm rot="16200000">
            <a:off x="2468126" y="-404517"/>
            <a:ext cx="1708455" cy="486718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139700" dist="38100" dir="5400000" sx="102000" sy="102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C9C004-5827-D487-D3CB-22D4DA1A3859}"/>
              </a:ext>
            </a:extLst>
          </p:cNvPr>
          <p:cNvSpPr/>
          <p:nvPr/>
        </p:nvSpPr>
        <p:spPr>
          <a:xfrm rot="16200000">
            <a:off x="100740" y="1962869"/>
            <a:ext cx="1708455" cy="1324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A35A888-4AB0-0E0A-96F0-32CCDAD073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" b="2474"/>
          <a:stretch/>
        </p:blipFill>
        <p:spPr>
          <a:xfrm>
            <a:off x="1309567" y="1462936"/>
            <a:ext cx="1252389" cy="1192335"/>
          </a:xfrm>
          <a:custGeom>
            <a:avLst/>
            <a:gdLst>
              <a:gd name="connsiteX0" fmla="*/ 476424 w 1081508"/>
              <a:gd name="connsiteY0" fmla="*/ 0 h 1075021"/>
              <a:gd name="connsiteX1" fmla="*/ 605084 w 1081508"/>
              <a:gd name="connsiteY1" fmla="*/ 0 h 1075021"/>
              <a:gd name="connsiteX2" fmla="*/ 649735 w 1081508"/>
              <a:gd name="connsiteY2" fmla="*/ 4501 h 1075021"/>
              <a:gd name="connsiteX3" fmla="*/ 1081508 w 1081508"/>
              <a:gd name="connsiteY3" fmla="*/ 534268 h 1075021"/>
              <a:gd name="connsiteX4" fmla="*/ 540754 w 1081508"/>
              <a:gd name="connsiteY4" fmla="*/ 1075021 h 1075021"/>
              <a:gd name="connsiteX5" fmla="*/ 0 w 1081508"/>
              <a:gd name="connsiteY5" fmla="*/ 534268 h 1075021"/>
              <a:gd name="connsiteX6" fmla="*/ 431773 w 1081508"/>
              <a:gd name="connsiteY6" fmla="*/ 4501 h 10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508" h="1075021">
                <a:moveTo>
                  <a:pt x="476424" y="0"/>
                </a:moveTo>
                <a:lnTo>
                  <a:pt x="605084" y="0"/>
                </a:lnTo>
                <a:lnTo>
                  <a:pt x="649735" y="4501"/>
                </a:lnTo>
                <a:cubicBezTo>
                  <a:pt x="896147" y="54924"/>
                  <a:pt x="1081508" y="272949"/>
                  <a:pt x="1081508" y="534268"/>
                </a:cubicBezTo>
                <a:cubicBezTo>
                  <a:pt x="1081508" y="832918"/>
                  <a:pt x="839404" y="1075021"/>
                  <a:pt x="540754" y="1075021"/>
                </a:cubicBezTo>
                <a:cubicBezTo>
                  <a:pt x="242104" y="1075021"/>
                  <a:pt x="0" y="832918"/>
                  <a:pt x="0" y="534268"/>
                </a:cubicBezTo>
                <a:cubicBezTo>
                  <a:pt x="0" y="272949"/>
                  <a:pt x="185361" y="54924"/>
                  <a:pt x="431773" y="4501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F73218-CF9C-2B20-5F97-6602D767EDBC}"/>
              </a:ext>
            </a:extLst>
          </p:cNvPr>
          <p:cNvSpPr/>
          <p:nvPr/>
        </p:nvSpPr>
        <p:spPr>
          <a:xfrm rot="16200000">
            <a:off x="8015418" y="-404517"/>
            <a:ext cx="1708455" cy="48671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934705-EB86-C0D6-849C-593684DF5679}"/>
              </a:ext>
            </a:extLst>
          </p:cNvPr>
          <p:cNvSpPr/>
          <p:nvPr/>
        </p:nvSpPr>
        <p:spPr>
          <a:xfrm rot="16200000">
            <a:off x="5648032" y="1962869"/>
            <a:ext cx="1708455" cy="132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8BB79CB-A45B-79FD-2A59-17F57965E7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3285" y="1417288"/>
            <a:ext cx="1252388" cy="1275473"/>
          </a:xfrm>
          <a:custGeom>
            <a:avLst/>
            <a:gdLst>
              <a:gd name="connsiteX0" fmla="*/ 476424 w 1081508"/>
              <a:gd name="connsiteY0" fmla="*/ 0 h 1075021"/>
              <a:gd name="connsiteX1" fmla="*/ 605084 w 1081508"/>
              <a:gd name="connsiteY1" fmla="*/ 0 h 1075021"/>
              <a:gd name="connsiteX2" fmla="*/ 649735 w 1081508"/>
              <a:gd name="connsiteY2" fmla="*/ 4501 h 1075021"/>
              <a:gd name="connsiteX3" fmla="*/ 1081508 w 1081508"/>
              <a:gd name="connsiteY3" fmla="*/ 534268 h 1075021"/>
              <a:gd name="connsiteX4" fmla="*/ 540754 w 1081508"/>
              <a:gd name="connsiteY4" fmla="*/ 1075021 h 1075021"/>
              <a:gd name="connsiteX5" fmla="*/ 0 w 1081508"/>
              <a:gd name="connsiteY5" fmla="*/ 534268 h 1075021"/>
              <a:gd name="connsiteX6" fmla="*/ 431773 w 1081508"/>
              <a:gd name="connsiteY6" fmla="*/ 4501 h 10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508" h="1075021">
                <a:moveTo>
                  <a:pt x="476424" y="0"/>
                </a:moveTo>
                <a:lnTo>
                  <a:pt x="605084" y="0"/>
                </a:lnTo>
                <a:lnTo>
                  <a:pt x="649735" y="4501"/>
                </a:lnTo>
                <a:cubicBezTo>
                  <a:pt x="896147" y="54924"/>
                  <a:pt x="1081508" y="272949"/>
                  <a:pt x="1081508" y="534268"/>
                </a:cubicBezTo>
                <a:cubicBezTo>
                  <a:pt x="1081508" y="832918"/>
                  <a:pt x="839404" y="1075021"/>
                  <a:pt x="540754" y="1075021"/>
                </a:cubicBezTo>
                <a:cubicBezTo>
                  <a:pt x="242104" y="1075021"/>
                  <a:pt x="0" y="832918"/>
                  <a:pt x="0" y="534268"/>
                </a:cubicBezTo>
                <a:cubicBezTo>
                  <a:pt x="0" y="272949"/>
                  <a:pt x="185361" y="54924"/>
                  <a:pt x="431773" y="4501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268066-17B6-806F-5169-A7332FB69BE6}"/>
              </a:ext>
            </a:extLst>
          </p:cNvPr>
          <p:cNvSpPr/>
          <p:nvPr/>
        </p:nvSpPr>
        <p:spPr>
          <a:xfrm rot="16200000">
            <a:off x="2468126" y="1427946"/>
            <a:ext cx="1708455" cy="48671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7902EC-57CD-9577-BECE-307D36E3EC54}"/>
              </a:ext>
            </a:extLst>
          </p:cNvPr>
          <p:cNvSpPr/>
          <p:nvPr/>
        </p:nvSpPr>
        <p:spPr>
          <a:xfrm rot="16200000">
            <a:off x="100740" y="3795332"/>
            <a:ext cx="1708455" cy="132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F47210F-C80E-CF49-8A40-B04C0831B3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" b="2518"/>
          <a:stretch/>
        </p:blipFill>
        <p:spPr>
          <a:xfrm>
            <a:off x="1309567" y="3295400"/>
            <a:ext cx="1252390" cy="1192335"/>
          </a:xfrm>
          <a:custGeom>
            <a:avLst/>
            <a:gdLst>
              <a:gd name="connsiteX0" fmla="*/ 476424 w 1081508"/>
              <a:gd name="connsiteY0" fmla="*/ 0 h 1075021"/>
              <a:gd name="connsiteX1" fmla="*/ 605084 w 1081508"/>
              <a:gd name="connsiteY1" fmla="*/ 0 h 1075021"/>
              <a:gd name="connsiteX2" fmla="*/ 649735 w 1081508"/>
              <a:gd name="connsiteY2" fmla="*/ 4501 h 1075021"/>
              <a:gd name="connsiteX3" fmla="*/ 1081508 w 1081508"/>
              <a:gd name="connsiteY3" fmla="*/ 534268 h 1075021"/>
              <a:gd name="connsiteX4" fmla="*/ 540754 w 1081508"/>
              <a:gd name="connsiteY4" fmla="*/ 1075021 h 1075021"/>
              <a:gd name="connsiteX5" fmla="*/ 0 w 1081508"/>
              <a:gd name="connsiteY5" fmla="*/ 534268 h 1075021"/>
              <a:gd name="connsiteX6" fmla="*/ 431773 w 1081508"/>
              <a:gd name="connsiteY6" fmla="*/ 4501 h 10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508" h="1075021">
                <a:moveTo>
                  <a:pt x="476424" y="0"/>
                </a:moveTo>
                <a:lnTo>
                  <a:pt x="605084" y="0"/>
                </a:lnTo>
                <a:lnTo>
                  <a:pt x="649735" y="4501"/>
                </a:lnTo>
                <a:cubicBezTo>
                  <a:pt x="896147" y="54924"/>
                  <a:pt x="1081508" y="272949"/>
                  <a:pt x="1081508" y="534268"/>
                </a:cubicBezTo>
                <a:cubicBezTo>
                  <a:pt x="1081508" y="832918"/>
                  <a:pt x="839404" y="1075021"/>
                  <a:pt x="540754" y="1075021"/>
                </a:cubicBezTo>
                <a:cubicBezTo>
                  <a:pt x="242104" y="1075021"/>
                  <a:pt x="0" y="832918"/>
                  <a:pt x="0" y="534268"/>
                </a:cubicBezTo>
                <a:cubicBezTo>
                  <a:pt x="0" y="272949"/>
                  <a:pt x="185361" y="54924"/>
                  <a:pt x="431773" y="4501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A245C8-6362-5B19-E7F6-43AD5BA620B3}"/>
              </a:ext>
            </a:extLst>
          </p:cNvPr>
          <p:cNvSpPr/>
          <p:nvPr/>
        </p:nvSpPr>
        <p:spPr>
          <a:xfrm rot="16200000">
            <a:off x="8015418" y="1427946"/>
            <a:ext cx="1708455" cy="486718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139700" dist="38100" dir="5400000" sx="102000" sy="102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0A05BF-1B45-837A-CFF3-B027099ECEA5}"/>
              </a:ext>
            </a:extLst>
          </p:cNvPr>
          <p:cNvSpPr/>
          <p:nvPr/>
        </p:nvSpPr>
        <p:spPr>
          <a:xfrm rot="16200000">
            <a:off x="5648032" y="3795332"/>
            <a:ext cx="1708455" cy="1324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9080153-FBB9-5574-3719-EB08688244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3284" y="3281747"/>
            <a:ext cx="1252390" cy="1211482"/>
          </a:xfrm>
          <a:custGeom>
            <a:avLst/>
            <a:gdLst>
              <a:gd name="connsiteX0" fmla="*/ 476424 w 1081508"/>
              <a:gd name="connsiteY0" fmla="*/ 0 h 1075021"/>
              <a:gd name="connsiteX1" fmla="*/ 605084 w 1081508"/>
              <a:gd name="connsiteY1" fmla="*/ 0 h 1075021"/>
              <a:gd name="connsiteX2" fmla="*/ 649735 w 1081508"/>
              <a:gd name="connsiteY2" fmla="*/ 4501 h 1075021"/>
              <a:gd name="connsiteX3" fmla="*/ 1081508 w 1081508"/>
              <a:gd name="connsiteY3" fmla="*/ 534268 h 1075021"/>
              <a:gd name="connsiteX4" fmla="*/ 540754 w 1081508"/>
              <a:gd name="connsiteY4" fmla="*/ 1075021 h 1075021"/>
              <a:gd name="connsiteX5" fmla="*/ 0 w 1081508"/>
              <a:gd name="connsiteY5" fmla="*/ 534268 h 1075021"/>
              <a:gd name="connsiteX6" fmla="*/ 431773 w 1081508"/>
              <a:gd name="connsiteY6" fmla="*/ 4501 h 10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508" h="1075021">
                <a:moveTo>
                  <a:pt x="476424" y="0"/>
                </a:moveTo>
                <a:lnTo>
                  <a:pt x="605084" y="0"/>
                </a:lnTo>
                <a:lnTo>
                  <a:pt x="649735" y="4501"/>
                </a:lnTo>
                <a:cubicBezTo>
                  <a:pt x="896147" y="54924"/>
                  <a:pt x="1081508" y="272949"/>
                  <a:pt x="1081508" y="534268"/>
                </a:cubicBezTo>
                <a:cubicBezTo>
                  <a:pt x="1081508" y="832918"/>
                  <a:pt x="839404" y="1075021"/>
                  <a:pt x="540754" y="1075021"/>
                </a:cubicBezTo>
                <a:cubicBezTo>
                  <a:pt x="242104" y="1075021"/>
                  <a:pt x="0" y="832918"/>
                  <a:pt x="0" y="534268"/>
                </a:cubicBezTo>
                <a:cubicBezTo>
                  <a:pt x="0" y="272949"/>
                  <a:pt x="185361" y="54924"/>
                  <a:pt x="431773" y="4501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804146-A7E5-3B7F-CE7D-94BB1DC57624}"/>
              </a:ext>
            </a:extLst>
          </p:cNvPr>
          <p:cNvSpPr/>
          <p:nvPr/>
        </p:nvSpPr>
        <p:spPr>
          <a:xfrm rot="16200000">
            <a:off x="2468126" y="3275920"/>
            <a:ext cx="1708455" cy="486718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139700" dist="38100" dir="5400000" sx="102000" sy="102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FDC9074-E639-8516-1EE8-D82797F77946}"/>
              </a:ext>
            </a:extLst>
          </p:cNvPr>
          <p:cNvSpPr/>
          <p:nvPr/>
        </p:nvSpPr>
        <p:spPr>
          <a:xfrm rot="16200000">
            <a:off x="100740" y="5643306"/>
            <a:ext cx="1708455" cy="1324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7E37DB2-D0F7-E404-BA12-C2F19F8AAE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b="2519"/>
          <a:stretch/>
        </p:blipFill>
        <p:spPr>
          <a:xfrm>
            <a:off x="1309568" y="5143375"/>
            <a:ext cx="1252388" cy="1192335"/>
          </a:xfrm>
          <a:custGeom>
            <a:avLst/>
            <a:gdLst>
              <a:gd name="connsiteX0" fmla="*/ 476424 w 1081508"/>
              <a:gd name="connsiteY0" fmla="*/ 0 h 1075021"/>
              <a:gd name="connsiteX1" fmla="*/ 605084 w 1081508"/>
              <a:gd name="connsiteY1" fmla="*/ 0 h 1075021"/>
              <a:gd name="connsiteX2" fmla="*/ 649735 w 1081508"/>
              <a:gd name="connsiteY2" fmla="*/ 4501 h 1075021"/>
              <a:gd name="connsiteX3" fmla="*/ 1081508 w 1081508"/>
              <a:gd name="connsiteY3" fmla="*/ 534268 h 1075021"/>
              <a:gd name="connsiteX4" fmla="*/ 540754 w 1081508"/>
              <a:gd name="connsiteY4" fmla="*/ 1075021 h 1075021"/>
              <a:gd name="connsiteX5" fmla="*/ 0 w 1081508"/>
              <a:gd name="connsiteY5" fmla="*/ 534268 h 1075021"/>
              <a:gd name="connsiteX6" fmla="*/ 431773 w 1081508"/>
              <a:gd name="connsiteY6" fmla="*/ 4501 h 10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508" h="1075021">
                <a:moveTo>
                  <a:pt x="476424" y="0"/>
                </a:moveTo>
                <a:lnTo>
                  <a:pt x="605084" y="0"/>
                </a:lnTo>
                <a:lnTo>
                  <a:pt x="649735" y="4501"/>
                </a:lnTo>
                <a:cubicBezTo>
                  <a:pt x="896147" y="54924"/>
                  <a:pt x="1081508" y="272949"/>
                  <a:pt x="1081508" y="534268"/>
                </a:cubicBezTo>
                <a:cubicBezTo>
                  <a:pt x="1081508" y="832918"/>
                  <a:pt x="839404" y="1075021"/>
                  <a:pt x="540754" y="1075021"/>
                </a:cubicBezTo>
                <a:cubicBezTo>
                  <a:pt x="242104" y="1075021"/>
                  <a:pt x="0" y="832918"/>
                  <a:pt x="0" y="534268"/>
                </a:cubicBezTo>
                <a:cubicBezTo>
                  <a:pt x="0" y="272949"/>
                  <a:pt x="185361" y="54924"/>
                  <a:pt x="431773" y="4501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B801BC35-DC56-FD11-1CFA-3F56D87847F5}"/>
              </a:ext>
            </a:extLst>
          </p:cNvPr>
          <p:cNvSpPr/>
          <p:nvPr/>
        </p:nvSpPr>
        <p:spPr>
          <a:xfrm rot="16200000">
            <a:off x="8015418" y="3275920"/>
            <a:ext cx="1708455" cy="48671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CFB0B23-92CC-50DE-843C-4B20DF558F83}"/>
              </a:ext>
            </a:extLst>
          </p:cNvPr>
          <p:cNvSpPr/>
          <p:nvPr/>
        </p:nvSpPr>
        <p:spPr>
          <a:xfrm rot="16200000">
            <a:off x="5648032" y="5643306"/>
            <a:ext cx="1708455" cy="132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DC240FE-2B94-E5D1-55F1-48AE2501A7F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3284" y="5107667"/>
            <a:ext cx="1252390" cy="1255593"/>
          </a:xfrm>
          <a:custGeom>
            <a:avLst/>
            <a:gdLst>
              <a:gd name="connsiteX0" fmla="*/ 476424 w 1081508"/>
              <a:gd name="connsiteY0" fmla="*/ 0 h 1075021"/>
              <a:gd name="connsiteX1" fmla="*/ 605084 w 1081508"/>
              <a:gd name="connsiteY1" fmla="*/ 0 h 1075021"/>
              <a:gd name="connsiteX2" fmla="*/ 649735 w 1081508"/>
              <a:gd name="connsiteY2" fmla="*/ 4501 h 1075021"/>
              <a:gd name="connsiteX3" fmla="*/ 1081508 w 1081508"/>
              <a:gd name="connsiteY3" fmla="*/ 534268 h 1075021"/>
              <a:gd name="connsiteX4" fmla="*/ 540754 w 1081508"/>
              <a:gd name="connsiteY4" fmla="*/ 1075021 h 1075021"/>
              <a:gd name="connsiteX5" fmla="*/ 0 w 1081508"/>
              <a:gd name="connsiteY5" fmla="*/ 534268 h 1075021"/>
              <a:gd name="connsiteX6" fmla="*/ 431773 w 1081508"/>
              <a:gd name="connsiteY6" fmla="*/ 4501 h 10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508" h="1075021">
                <a:moveTo>
                  <a:pt x="476424" y="0"/>
                </a:moveTo>
                <a:lnTo>
                  <a:pt x="605084" y="0"/>
                </a:lnTo>
                <a:lnTo>
                  <a:pt x="649735" y="4501"/>
                </a:lnTo>
                <a:cubicBezTo>
                  <a:pt x="896147" y="54924"/>
                  <a:pt x="1081508" y="272949"/>
                  <a:pt x="1081508" y="534268"/>
                </a:cubicBezTo>
                <a:cubicBezTo>
                  <a:pt x="1081508" y="832918"/>
                  <a:pt x="839404" y="1075021"/>
                  <a:pt x="540754" y="1075021"/>
                </a:cubicBezTo>
                <a:cubicBezTo>
                  <a:pt x="242104" y="1075021"/>
                  <a:pt x="0" y="832918"/>
                  <a:pt x="0" y="534268"/>
                </a:cubicBezTo>
                <a:cubicBezTo>
                  <a:pt x="0" y="272949"/>
                  <a:pt x="185361" y="54924"/>
                  <a:pt x="431773" y="4501"/>
                </a:cubicBezTo>
                <a:close/>
              </a:path>
            </a:pathLst>
          </a:custGeom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DEC30C64-7530-EA7A-AE3D-1C865479ACFF}"/>
              </a:ext>
            </a:extLst>
          </p:cNvPr>
          <p:cNvGrpSpPr/>
          <p:nvPr/>
        </p:nvGrpSpPr>
        <p:grpSpPr>
          <a:xfrm>
            <a:off x="2653156" y="1331073"/>
            <a:ext cx="3126098" cy="4890939"/>
            <a:chOff x="2673453" y="1229752"/>
            <a:chExt cx="2748499" cy="489093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7202AA-D1AD-8524-F09B-4851A6E9114E}"/>
                </a:ext>
              </a:extLst>
            </p:cNvPr>
            <p:cNvSpPr txBox="1"/>
            <p:nvPr/>
          </p:nvSpPr>
          <p:spPr>
            <a:xfrm>
              <a:off x="2673453" y="1229752"/>
              <a:ext cx="2748499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프리젠테이션 6 SemiBold" pitchFamily="2" charset="-127"/>
                  <a:ea typeface="프리젠테이션 6 SemiBold" pitchFamily="2" charset="-127"/>
                </a:rPr>
                <a:t>강현주</a:t>
              </a:r>
              <a:endParaRPr lang="en-US" altLang="ko-KR" sz="20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팀장의 무게가 무거움을 느꼈지만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좋은 팀원분들과 강사님을 만나 협업 자체가 즐거웠습니다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. 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의견을 나누는 과정에서 기술적인 지식과 도메인 지식 습득 및 문제해결능력을 기를 수 있었고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힘든 만큼 실력 향상에 도움이 되어 노력없이 없는 건 없다는 것을 또 한 번 느낀 순간이었습니다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.</a:t>
              </a:r>
              <a:endParaRPr lang="ko-KR" altLang="en-US" sz="1200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095FB04-FA78-ACD1-B9B5-4AD1F8E79C4A}"/>
                </a:ext>
              </a:extLst>
            </p:cNvPr>
            <p:cNvSpPr txBox="1"/>
            <p:nvPr/>
          </p:nvSpPr>
          <p:spPr>
            <a:xfrm>
              <a:off x="2673453" y="3107250"/>
              <a:ext cx="2644085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latin typeface="프리젠테이션 6 SemiBold" pitchFamily="2" charset="-127"/>
                  <a:ea typeface="프리젠테이션 6 SemiBold" pitchFamily="2" charset="-127"/>
                </a:rPr>
                <a:t>구정모</a:t>
              </a:r>
              <a:endParaRPr lang="en-US" altLang="ko-KR" sz="20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먼저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좋은 팀원들과 지도 강사님을 만나게 되어 정말 </a:t>
              </a:r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감사하게 생각합니다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. 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이번 프로젝트를 진행하면서 배운 중요한 것을 꼽자면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비즈니스에서 </a:t>
              </a:r>
              <a:r>
                <a:rPr lang="ko-KR" altLang="en-US" sz="1200" dirty="0">
                  <a:solidFill>
                    <a:srgbClr val="0070C0"/>
                  </a:solidFill>
                  <a:latin typeface="프리젠테이션 5 Medium" pitchFamily="2" charset="-127"/>
                  <a:ea typeface="프리젠테이션 5 Medium" pitchFamily="2" charset="-127"/>
                </a:rPr>
                <a:t>프레젠테이션이 </a:t>
              </a:r>
              <a:endParaRPr lang="en-US" altLang="ko-KR" sz="1200" dirty="0">
                <a:solidFill>
                  <a:srgbClr val="0070C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en-US" altLang="ko-KR" sz="1200" dirty="0">
                  <a:solidFill>
                    <a:srgbClr val="0070C0"/>
                  </a:solidFill>
                  <a:latin typeface="프리젠테이션 5 Medium" pitchFamily="2" charset="-127"/>
                  <a:ea typeface="프리젠테이션 5 Medium" pitchFamily="2" charset="-127"/>
                </a:rPr>
                <a:t>8</a:t>
              </a:r>
              <a:r>
                <a:rPr lang="ko-KR" altLang="en-US" sz="1200" dirty="0" err="1">
                  <a:solidFill>
                    <a:srgbClr val="0070C0"/>
                  </a:solidFill>
                  <a:latin typeface="프리젠테이션 5 Medium" pitchFamily="2" charset="-127"/>
                  <a:ea typeface="프리젠테이션 5 Medium" pitchFamily="2" charset="-127"/>
                </a:rPr>
                <a:t>할이라는</a:t>
              </a:r>
              <a:r>
                <a:rPr lang="ko-KR" altLang="en-US" sz="1200" dirty="0">
                  <a:solidFill>
                    <a:srgbClr val="0070C0"/>
                  </a:solidFill>
                  <a:latin typeface="프리젠테이션 5 Medium" pitchFamily="2" charset="-127"/>
                  <a:ea typeface="프리젠테이션 5 Medium" pitchFamily="2" charset="-127"/>
                </a:rPr>
                <a:t> 것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과 </a:t>
              </a:r>
              <a:r>
                <a:rPr lang="ko-KR" altLang="en-US" sz="1200" dirty="0">
                  <a:solidFill>
                    <a:srgbClr val="C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통계 지식 없이 세상을 살아가면 </a:t>
              </a:r>
              <a:endParaRPr lang="en-US" altLang="ko-KR" sz="1200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눈 뜨고 </a:t>
              </a:r>
              <a:r>
                <a:rPr lang="ko-KR" altLang="en-US" sz="1200" dirty="0" err="1">
                  <a:solidFill>
                    <a:srgbClr val="C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코베인다는</a:t>
              </a:r>
              <a:r>
                <a:rPr lang="ko-KR" altLang="en-US" sz="1200" dirty="0">
                  <a:solidFill>
                    <a:srgbClr val="C00000"/>
                  </a:solidFill>
                  <a:latin typeface="프리젠테이션 5 Medium" pitchFamily="2" charset="-127"/>
                  <a:ea typeface="프리젠테이션 5 Medium" pitchFamily="2" charset="-127"/>
                </a:rPr>
                <a:t> 것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을 배웠습니다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.</a:t>
              </a:r>
              <a:endParaRPr lang="ko-KR" altLang="en-US" sz="1200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D13E37C-1971-8BE0-1E9D-A9DE7B1B118C}"/>
                </a:ext>
              </a:extLst>
            </p:cNvPr>
            <p:cNvSpPr txBox="1"/>
            <p:nvPr/>
          </p:nvSpPr>
          <p:spPr>
            <a:xfrm>
              <a:off x="2673453" y="4981918"/>
              <a:ext cx="2644085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latin typeface="프리젠테이션 6 SemiBold" pitchFamily="2" charset="-127"/>
                  <a:ea typeface="프리젠테이션 6 SemiBold" pitchFamily="2" charset="-127"/>
                </a:rPr>
                <a:t>박동융</a:t>
              </a:r>
              <a:endParaRPr lang="en-US" altLang="ko-KR" sz="20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프로젝트를 절차대로 진행해보고 </a:t>
              </a:r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실습함으로써 분석분야의 자신감과 지식을 얻을 수 있어 뜻 깊었습니다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.</a:t>
              </a:r>
              <a:endParaRPr lang="ko-KR" altLang="en-US" sz="1200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A3BD0A3-D2B6-022B-F616-78D7DF74BD4E}"/>
              </a:ext>
            </a:extLst>
          </p:cNvPr>
          <p:cNvGrpSpPr/>
          <p:nvPr/>
        </p:nvGrpSpPr>
        <p:grpSpPr>
          <a:xfrm>
            <a:off x="8200447" y="1331072"/>
            <a:ext cx="3007340" cy="4890939"/>
            <a:chOff x="2673453" y="1229752"/>
            <a:chExt cx="2644085" cy="489093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2F29C2F-7622-3349-374C-DD1DE0F46B71}"/>
                </a:ext>
              </a:extLst>
            </p:cNvPr>
            <p:cNvSpPr txBox="1"/>
            <p:nvPr/>
          </p:nvSpPr>
          <p:spPr>
            <a:xfrm>
              <a:off x="2673453" y="1229752"/>
              <a:ext cx="264408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latin typeface="프리젠테이션 6 SemiBold" pitchFamily="2" charset="-127"/>
                  <a:ea typeface="프리젠테이션 6 SemiBold" pitchFamily="2" charset="-127"/>
                </a:rPr>
                <a:t>권아연</a:t>
              </a:r>
              <a:endParaRPr lang="en-US" altLang="ko-KR" sz="20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첫 팀 프로젝트라 서툴고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짧은 시간 안에 프로젝트를 </a:t>
              </a:r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완성하기가 쉽진 않았지만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이 시간 동안 데이터 분석 </a:t>
              </a:r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결과를 해석하는 것과 보고서 작성법 관련 팁을 많이 </a:t>
              </a:r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알려주셔서 얻어가는 게 많은 시간이었습니다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.</a:t>
              </a:r>
              <a:endParaRPr lang="ko-KR" altLang="en-US" sz="1200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56A8E3-A98D-85BE-754C-755217182506}"/>
                </a:ext>
              </a:extLst>
            </p:cNvPr>
            <p:cNvSpPr txBox="1"/>
            <p:nvPr/>
          </p:nvSpPr>
          <p:spPr>
            <a:xfrm>
              <a:off x="2673453" y="3107250"/>
              <a:ext cx="2644085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프리젠테이션 6 SemiBold" pitchFamily="2" charset="-127"/>
                  <a:ea typeface="프리젠테이션 6 SemiBold" pitchFamily="2" charset="-127"/>
                </a:rPr>
                <a:t>김동엽</a:t>
              </a:r>
              <a:endParaRPr lang="en-US" altLang="ko-KR" sz="20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프로젝트를 진행하면서 보고서를 작성하는 방법을 </a:t>
              </a:r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이해하였고 체계에 맞는 어휘를 구사하는 능력을 </a:t>
              </a:r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기를 수 있었습니다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.</a:t>
              </a:r>
              <a:endParaRPr lang="ko-KR" altLang="en-US" sz="1200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F27FCFF-1682-3072-3326-0D42586A05D7}"/>
                </a:ext>
              </a:extLst>
            </p:cNvPr>
            <p:cNvSpPr txBox="1"/>
            <p:nvPr/>
          </p:nvSpPr>
          <p:spPr>
            <a:xfrm>
              <a:off x="2673453" y="4981918"/>
              <a:ext cx="2644085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latin typeface="프리젠테이션 6 SemiBold" pitchFamily="2" charset="-127"/>
                  <a:ea typeface="프리젠테이션 6 SemiBold" pitchFamily="2" charset="-127"/>
                </a:rPr>
                <a:t>조시윤</a:t>
              </a:r>
              <a:endParaRPr lang="en-US" altLang="ko-KR" sz="20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통계학 프로젝트를 하며 힘들었지만 많이 배웠기 때문에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,</a:t>
              </a:r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 앞으로도 데이터 분석을 함에 있어서 큰 도움이 될 것 </a:t>
              </a:r>
              <a:endParaRPr lang="en-US" altLang="ko-KR" sz="1200" dirty="0">
                <a:latin typeface="프리젠테이션 5 Medium" pitchFamily="2" charset="-127"/>
                <a:ea typeface="프리젠테이션 5 Medium" pitchFamily="2" charset="-127"/>
              </a:endParaRPr>
            </a:p>
            <a:p>
              <a:r>
                <a:rPr lang="ko-KR" altLang="en-US" sz="1200" dirty="0">
                  <a:latin typeface="프리젠테이션 5 Medium" pitchFamily="2" charset="-127"/>
                  <a:ea typeface="프리젠테이션 5 Medium" pitchFamily="2" charset="-127"/>
                </a:rPr>
                <a:t>같습니다</a:t>
              </a:r>
              <a:r>
                <a:rPr lang="en-US" altLang="ko-KR" sz="1200" dirty="0">
                  <a:latin typeface="프리젠테이션 5 Medium" pitchFamily="2" charset="-127"/>
                  <a:ea typeface="프리젠테이션 5 Medium" pitchFamily="2" charset="-127"/>
                </a:rPr>
                <a:t>.</a:t>
              </a:r>
              <a:endParaRPr lang="ko-KR" altLang="en-US" sz="1200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D2CF025-D940-F5CC-D182-FB8B969A7E8E}"/>
              </a:ext>
            </a:extLst>
          </p:cNvPr>
          <p:cNvSpPr txBox="1"/>
          <p:nvPr/>
        </p:nvSpPr>
        <p:spPr>
          <a:xfrm>
            <a:off x="11328400" y="6358374"/>
            <a:ext cx="80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27/29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579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두운 디스플레이의 재무 그래프">
            <a:extLst>
              <a:ext uri="{FF2B5EF4-FFF2-40B4-BE49-F238E27FC236}">
                <a16:creationId xmlns:a16="http://schemas.microsoft.com/office/drawing/2014/main" id="{17184BE8-E0CC-44F6-03A0-D2D55F9CA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5317240"/>
            <a:ext cx="11210925" cy="744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감사합니다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폰트, 타이포그래피, 그래픽이(가) 표시된 사진&#10;&#10;자동 생성된 설명">
            <a:extLst>
              <a:ext uri="{FF2B5EF4-FFF2-40B4-BE49-F238E27FC236}">
                <a16:creationId xmlns:a16="http://schemas.microsoft.com/office/drawing/2014/main" id="{3EAA0D24-BDDB-7854-F829-78DE06A3E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920" y="5778628"/>
            <a:ext cx="1424467" cy="1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7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어두운 디스플레이의 재무 그래프">
            <a:extLst>
              <a:ext uri="{FF2B5EF4-FFF2-40B4-BE49-F238E27FC236}">
                <a16:creationId xmlns:a16="http://schemas.microsoft.com/office/drawing/2014/main" id="{4E2F2583-CB77-9132-8B58-8E7A9B6A4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AD43EF-391C-92CD-0C59-46D403BD6AEA}"/>
              </a:ext>
            </a:extLst>
          </p:cNvPr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현상 파악 </a:t>
            </a:r>
          </a:p>
        </p:txBody>
      </p:sp>
      <p:sp>
        <p:nvSpPr>
          <p:cNvPr id="3" name="TextBox 52">
            <a:extLst>
              <a:ext uri="{FF2B5EF4-FFF2-40B4-BE49-F238E27FC236}">
                <a16:creationId xmlns:a16="http://schemas.microsoft.com/office/drawing/2014/main" id="{4BD9EFBF-3C98-0592-2732-5C8E7CEC5652}"/>
              </a:ext>
            </a:extLst>
          </p:cNvPr>
          <p:cNvSpPr txBox="1"/>
          <p:nvPr/>
        </p:nvSpPr>
        <p:spPr>
          <a:xfrm>
            <a:off x="725882" y="946393"/>
            <a:ext cx="10620685" cy="962175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2000" dirty="0" err="1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이커머스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시장의 경쟁이 심화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고객이탈이 발생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됨에 따라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고객 이탈 방지를 위한 지원 서비스 강화 필요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8FC5C8-F83A-CDD0-EB85-2FF98A0CBB04}"/>
              </a:ext>
            </a:extLst>
          </p:cNvPr>
          <p:cNvGrpSpPr/>
          <p:nvPr/>
        </p:nvGrpSpPr>
        <p:grpSpPr>
          <a:xfrm>
            <a:off x="863777" y="2519924"/>
            <a:ext cx="4953343" cy="3666289"/>
            <a:chOff x="6552052" y="2245411"/>
            <a:chExt cx="4771878" cy="3446355"/>
          </a:xfrm>
        </p:grpSpPr>
        <p:pic>
          <p:nvPicPr>
            <p:cNvPr id="9" name="그림 8" descr="텍스트, 폰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ED85D793-EDE3-DC39-ED70-521EC0D1B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179"/>
            <a:stretch/>
          </p:blipFill>
          <p:spPr>
            <a:xfrm>
              <a:off x="6637630" y="2245411"/>
              <a:ext cx="4686300" cy="962175"/>
            </a:xfrm>
            <a:prstGeom prst="rect">
              <a:avLst/>
            </a:prstGeom>
          </p:spPr>
        </p:pic>
        <p:pic>
          <p:nvPicPr>
            <p:cNvPr id="10" name="그림 9" descr="텍스트, 폰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32337997-67EE-889C-2D4A-6EFB143B5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32" t="30355" b="41796"/>
            <a:stretch/>
          </p:blipFill>
          <p:spPr>
            <a:xfrm>
              <a:off x="9052560" y="3357604"/>
              <a:ext cx="2271370" cy="748017"/>
            </a:xfrm>
            <a:prstGeom prst="rect">
              <a:avLst/>
            </a:prstGeom>
          </p:spPr>
        </p:pic>
        <p:pic>
          <p:nvPicPr>
            <p:cNvPr id="11" name="그림 10" descr="텍스트, 폰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1E310F5C-BB5B-D1C1-F33A-958A6D324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61042"/>
            <a:stretch/>
          </p:blipFill>
          <p:spPr>
            <a:xfrm>
              <a:off x="8895202" y="4645323"/>
              <a:ext cx="2343150" cy="1046443"/>
            </a:xfrm>
            <a:prstGeom prst="rect">
              <a:avLst/>
            </a:prstGeom>
          </p:spPr>
        </p:pic>
        <p:pic>
          <p:nvPicPr>
            <p:cNvPr id="16" name="그림 15" descr="텍스트, 폰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374C6ED5-78AC-CA6B-D8D7-F2175CC587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5" r="50419" b="46897"/>
            <a:stretch/>
          </p:blipFill>
          <p:spPr>
            <a:xfrm>
              <a:off x="6571712" y="3494620"/>
              <a:ext cx="2323490" cy="611001"/>
            </a:xfrm>
            <a:prstGeom prst="rect">
              <a:avLst/>
            </a:prstGeom>
          </p:spPr>
        </p:pic>
        <p:pic>
          <p:nvPicPr>
            <p:cNvPr id="17" name="그림 16" descr="텍스트, 폰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D191DD5F-B6C1-EF03-C63B-43C1A3DF4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209" r="50000"/>
            <a:stretch/>
          </p:blipFill>
          <p:spPr>
            <a:xfrm>
              <a:off x="6552052" y="4449432"/>
              <a:ext cx="2343150" cy="122997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7F7314-018A-55C5-000A-916293C3E030}"/>
              </a:ext>
            </a:extLst>
          </p:cNvPr>
          <p:cNvGrpSpPr/>
          <p:nvPr/>
        </p:nvGrpSpPr>
        <p:grpSpPr>
          <a:xfrm>
            <a:off x="688724" y="2094889"/>
            <a:ext cx="5130615" cy="4333661"/>
            <a:chOff x="6159177" y="2097331"/>
            <a:chExt cx="5130615" cy="433366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9791A59-C0AE-809E-C6B7-76059CF9361A}"/>
                </a:ext>
              </a:extLst>
            </p:cNvPr>
            <p:cNvSpPr/>
            <p:nvPr/>
          </p:nvSpPr>
          <p:spPr>
            <a:xfrm>
              <a:off x="6159177" y="2275147"/>
              <a:ext cx="5130615" cy="415584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14A811-6DF0-AD41-079C-847F98981617}"/>
                </a:ext>
              </a:extLst>
            </p:cNvPr>
            <p:cNvSpPr txBox="1"/>
            <p:nvPr/>
          </p:nvSpPr>
          <p:spPr>
            <a:xfrm>
              <a:off x="7708778" y="2097331"/>
              <a:ext cx="212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| </a:t>
              </a:r>
              <a:r>
                <a:rPr lang="ko-KR" altLang="en-US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배송 서비스 경쟁 업체 </a:t>
              </a:r>
              <a:r>
                <a:rPr lang="en-US" altLang="ko-KR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|</a:t>
              </a:r>
              <a:endParaRPr lang="en-US" altLang="ko-KR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7B23558-4E9D-489B-65D1-28C5F345B849}"/>
              </a:ext>
            </a:extLst>
          </p:cNvPr>
          <p:cNvGrpSpPr/>
          <p:nvPr/>
        </p:nvGrpSpPr>
        <p:grpSpPr>
          <a:xfrm>
            <a:off x="6217928" y="2094889"/>
            <a:ext cx="5130615" cy="4333661"/>
            <a:chOff x="6159177" y="2097331"/>
            <a:chExt cx="5130615" cy="4333661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94C42B6-2F22-9BB7-22FB-41B517D5199E}"/>
                </a:ext>
              </a:extLst>
            </p:cNvPr>
            <p:cNvSpPr/>
            <p:nvPr/>
          </p:nvSpPr>
          <p:spPr>
            <a:xfrm>
              <a:off x="6159177" y="2275147"/>
              <a:ext cx="5130615" cy="415584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B0F2B5A-8EE6-D9A0-1F9F-5417E5930989}"/>
                </a:ext>
              </a:extLst>
            </p:cNvPr>
            <p:cNvSpPr txBox="1"/>
            <p:nvPr/>
          </p:nvSpPr>
          <p:spPr>
            <a:xfrm>
              <a:off x="6955735" y="2097331"/>
              <a:ext cx="3635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| </a:t>
              </a:r>
              <a:r>
                <a:rPr lang="ko-KR" altLang="en-US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대표적인 경쟁업체 </a:t>
              </a:r>
              <a:r>
                <a:rPr lang="en-US" altLang="ko-KR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‘</a:t>
              </a:r>
              <a:r>
                <a:rPr lang="ko-KR" altLang="en-US" dirty="0" err="1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쿠팡</a:t>
              </a:r>
              <a:r>
                <a:rPr lang="en-US" altLang="ko-KR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’</a:t>
              </a:r>
              <a:r>
                <a:rPr lang="ko-KR" altLang="en-US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의 고객 </a:t>
              </a:r>
              <a:r>
                <a:rPr lang="ko-KR" altLang="en-US" dirty="0" err="1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유치율</a:t>
              </a:r>
              <a:r>
                <a:rPr lang="en-US" altLang="ko-KR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dirty="0">
                  <a:solidFill>
                    <a:srgbClr val="1D1C1D"/>
                  </a:solidFill>
                  <a:highlight>
                    <a:srgbClr val="F8F8F8"/>
                  </a:highlight>
                  <a:latin typeface="프리젠테이션 6 SemiBold" pitchFamily="2" charset="-127"/>
                  <a:ea typeface="프리젠테이션 6 SemiBold" pitchFamily="2" charset="-127"/>
                </a:rPr>
                <a:t>|</a:t>
              </a:r>
              <a:endParaRPr lang="en-US" altLang="ko-KR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pic>
        <p:nvPicPr>
          <p:cNvPr id="74" name="그림 73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FEB8C0D3-05C9-CCBC-5E81-27478B7E03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"/>
          <a:stretch/>
        </p:blipFill>
        <p:spPr>
          <a:xfrm>
            <a:off x="6619362" y="2642036"/>
            <a:ext cx="4333118" cy="3603627"/>
          </a:xfrm>
          <a:prstGeom prst="rect">
            <a:avLst/>
          </a:prstGeom>
        </p:spPr>
      </p:pic>
      <p:pic>
        <p:nvPicPr>
          <p:cNvPr id="6148" name="Picture 4" descr="쿠팡 로고">
            <a:extLst>
              <a:ext uri="{FF2B5EF4-FFF2-40B4-BE49-F238E27FC236}">
                <a16:creationId xmlns:a16="http://schemas.microsoft.com/office/drawing/2014/main" id="{623DD7AB-7A2C-50FE-9C8F-FE86201A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82" y="2567779"/>
            <a:ext cx="2733492" cy="9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BE3FB-70C1-BA89-F652-B11CECBAC8F4}"/>
              </a:ext>
            </a:extLst>
          </p:cNvPr>
          <p:cNvSpPr txBox="1"/>
          <p:nvPr/>
        </p:nvSpPr>
        <p:spPr>
          <a:xfrm>
            <a:off x="11460189" y="6358374"/>
            <a:ext cx="67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3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26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어두운 디스플레이의 재무 그래프">
            <a:extLst>
              <a:ext uri="{FF2B5EF4-FFF2-40B4-BE49-F238E27FC236}">
                <a16:creationId xmlns:a16="http://schemas.microsoft.com/office/drawing/2014/main" id="{3B3FDB48-84B3-BB8E-CED5-25DDAB830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pic>
        <p:nvPicPr>
          <p:cNvPr id="1077" name="그림 1076">
            <a:extLst>
              <a:ext uri="{FF2B5EF4-FFF2-40B4-BE49-F238E27FC236}">
                <a16:creationId xmlns:a16="http://schemas.microsoft.com/office/drawing/2014/main" id="{E5AF2D1D-EBC1-CCD1-27DA-045EF5FA0D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01" t="50426" r="32220"/>
          <a:stretch/>
        </p:blipFill>
        <p:spPr>
          <a:xfrm>
            <a:off x="9000724" y="5700617"/>
            <a:ext cx="1089950" cy="610951"/>
          </a:xfrm>
          <a:prstGeom prst="rect">
            <a:avLst/>
          </a:prstGeom>
        </p:spPr>
      </p:pic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2D543533-1417-16E3-4626-ACA31B53C64C}"/>
              </a:ext>
            </a:extLst>
          </p:cNvPr>
          <p:cNvSpPr/>
          <p:nvPr/>
        </p:nvSpPr>
        <p:spPr>
          <a:xfrm>
            <a:off x="4126146" y="2271239"/>
            <a:ext cx="3483333" cy="40897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3277CFD2-9927-A80A-65D1-8591ED455FFB}"/>
              </a:ext>
            </a:extLst>
          </p:cNvPr>
          <p:cNvSpPr/>
          <p:nvPr/>
        </p:nvSpPr>
        <p:spPr>
          <a:xfrm>
            <a:off x="534283" y="2263739"/>
            <a:ext cx="3483333" cy="40897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현상 파악 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579800" y="950014"/>
            <a:ext cx="10649117" cy="962175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1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인가구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수 증가 및 물가 상승으로 인한 </a:t>
            </a:r>
            <a:r>
              <a:rPr lang="en-US" altLang="ko-KR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‘</a:t>
            </a:r>
            <a:r>
              <a:rPr lang="ko-KR" altLang="en-US" sz="2000" dirty="0" err="1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체리슈머</a:t>
            </a:r>
            <a:r>
              <a:rPr lang="en-US" altLang="ko-KR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’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가</a:t>
            </a:r>
            <a:r>
              <a:rPr lang="en-US" altLang="ko-KR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증가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하</a:t>
            </a:r>
            <a:r>
              <a:rPr lang="ko-KR" alt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혜택 제공에 따른 구독 가능성이 높은 대상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임에 따라  </a:t>
            </a:r>
            <a:br>
              <a:rPr lang="en-US" altLang="ko-KR" sz="2000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ko-KR" altLang="en-US" sz="2000" dirty="0" err="1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체리슈머</a:t>
            </a:r>
            <a:r>
              <a:rPr lang="ko-KR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 대상 신규 고객 유치를 위한 판매 전략 수립 필요</a:t>
            </a: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1FBF0-7412-76D7-BD26-9DA10D47CCA4}"/>
              </a:ext>
            </a:extLst>
          </p:cNvPr>
          <p:cNvSpPr/>
          <p:nvPr/>
        </p:nvSpPr>
        <p:spPr>
          <a:xfrm>
            <a:off x="7787678" y="2275147"/>
            <a:ext cx="3483333" cy="40897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93BE8-175D-23F8-F1A4-CA3D54E6F4C5}"/>
              </a:ext>
            </a:extLst>
          </p:cNvPr>
          <p:cNvSpPr txBox="1"/>
          <p:nvPr/>
        </p:nvSpPr>
        <p:spPr>
          <a:xfrm>
            <a:off x="1587996" y="2097331"/>
            <a:ext cx="149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 1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인 가구 추이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B7DDC757-3433-4B6D-D459-53B887BF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920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6" name="Picture 8" descr="6%대로 치솟은 물가상승률…시장선 “7월 '빅스텝' 확실시”｜동아일보">
            <a:extLst>
              <a:ext uri="{FF2B5EF4-FFF2-40B4-BE49-F238E27FC236}">
                <a16:creationId xmlns:a16="http://schemas.microsoft.com/office/drawing/2014/main" id="{1DD27481-B326-58D0-2E37-34BEA0BE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66" y="2423719"/>
            <a:ext cx="3101164" cy="376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집 중 1집은 나혼자 산다... 1인 가구 34.5%로 역대 최다">
            <a:extLst>
              <a:ext uri="{FF2B5EF4-FFF2-40B4-BE49-F238E27FC236}">
                <a16:creationId xmlns:a16="http://schemas.microsoft.com/office/drawing/2014/main" id="{EE192A19-EDB7-EC08-FF16-B1ED5418E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"/>
          <a:stretch/>
        </p:blipFill>
        <p:spPr bwMode="auto">
          <a:xfrm>
            <a:off x="748747" y="2466663"/>
            <a:ext cx="3045940" cy="38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TextBox 1069">
            <a:extLst>
              <a:ext uri="{FF2B5EF4-FFF2-40B4-BE49-F238E27FC236}">
                <a16:creationId xmlns:a16="http://schemas.microsoft.com/office/drawing/2014/main" id="{6B1D90F2-B207-0785-A2C2-38A0C329A423}"/>
              </a:ext>
            </a:extLst>
          </p:cNvPr>
          <p:cNvSpPr txBox="1"/>
          <p:nvPr/>
        </p:nvSpPr>
        <p:spPr>
          <a:xfrm>
            <a:off x="4789065" y="2071573"/>
            <a:ext cx="223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 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소비자 물가 지수 추이 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9F19031C-529D-050F-7784-5F18535DB2F3}"/>
              </a:ext>
            </a:extLst>
          </p:cNvPr>
          <p:cNvSpPr txBox="1"/>
          <p:nvPr/>
        </p:nvSpPr>
        <p:spPr>
          <a:xfrm>
            <a:off x="8003085" y="2097331"/>
            <a:ext cx="303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 </a:t>
            </a:r>
            <a:r>
              <a:rPr lang="ko-KR" altLang="en-US" dirty="0" err="1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소비트렌드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_’</a:t>
            </a:r>
            <a:r>
              <a:rPr lang="ko-KR" altLang="en-US" dirty="0" err="1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체리슈머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’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소비 패턴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 | 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567B35EA-2BBB-5118-537E-B35F3BE87396}"/>
              </a:ext>
            </a:extLst>
          </p:cNvPr>
          <p:cNvSpPr txBox="1"/>
          <p:nvPr/>
        </p:nvSpPr>
        <p:spPr>
          <a:xfrm>
            <a:off x="7984886" y="3419345"/>
            <a:ext cx="3286125" cy="1894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소비자가 한정된 자원을 극대화하기 위해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  <a:latin typeface="프리젠테이션 6 SemiBold" pitchFamily="2" charset="-127"/>
                <a:ea typeface="프리젠테이션 6 SemiBold" pitchFamily="2" charset="-127"/>
              </a:rPr>
              <a:t>알뜰 소비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를 하는 소비자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(ex.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대학 자취생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▶ </a:t>
            </a:r>
            <a:r>
              <a:rPr lang="ko-KR" altLang="en-US" sz="1600" dirty="0">
                <a:solidFill>
                  <a:schemeClr val="accent1"/>
                </a:solidFill>
                <a:latin typeface="프리젠테이션 6 SemiBold" pitchFamily="2" charset="-127"/>
                <a:ea typeface="프리젠테이션 6 SemiBold" pitchFamily="2" charset="-127"/>
              </a:rPr>
              <a:t>할인 등 혜택 선호</a:t>
            </a:r>
            <a:endParaRPr lang="en-US" altLang="ko-KR" sz="1600" dirty="0">
              <a:solidFill>
                <a:schemeClr val="accent1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▶ 적당한 가격의 좋은 품질 제품 추구</a:t>
            </a:r>
            <a:endParaRPr lang="ko-KR" altLang="en-US" sz="16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FEA2BB0-12D0-5B40-96CD-1E3DAFD697ED}"/>
              </a:ext>
            </a:extLst>
          </p:cNvPr>
          <p:cNvSpPr/>
          <p:nvPr/>
        </p:nvSpPr>
        <p:spPr>
          <a:xfrm>
            <a:off x="7940079" y="3353917"/>
            <a:ext cx="3100932" cy="207914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1" name="그림 1080">
            <a:extLst>
              <a:ext uri="{FF2B5EF4-FFF2-40B4-BE49-F238E27FC236}">
                <a16:creationId xmlns:a16="http://schemas.microsoft.com/office/drawing/2014/main" id="{1F65355E-FEAB-47B0-54D5-77F684A90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3520"/>
          <a:stretch/>
        </p:blipFill>
        <p:spPr>
          <a:xfrm>
            <a:off x="7878984" y="2651805"/>
            <a:ext cx="3286125" cy="524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689DFB-3BE1-BC67-C4B6-64E17A19A68F}"/>
              </a:ext>
            </a:extLst>
          </p:cNvPr>
          <p:cNvSpPr txBox="1"/>
          <p:nvPr/>
        </p:nvSpPr>
        <p:spPr>
          <a:xfrm>
            <a:off x="11460189" y="6358374"/>
            <a:ext cx="67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4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41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두운 디스플레이의 재무 그래프">
            <a:extLst>
              <a:ext uri="{FF2B5EF4-FFF2-40B4-BE49-F238E27FC236}">
                <a16:creationId xmlns:a16="http://schemas.microsoft.com/office/drawing/2014/main" id="{2876D882-A54E-36C7-46F2-000EB46D0F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graphicFrame>
        <p:nvGraphicFramePr>
          <p:cNvPr id="7" name="Chart 5716">
            <a:extLst>
              <a:ext uri="{FF2B5EF4-FFF2-40B4-BE49-F238E27FC236}">
                <a16:creationId xmlns:a16="http://schemas.microsoft.com/office/drawing/2014/main" id="{D745677B-7513-E533-F33E-1E9DD867F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534523"/>
              </p:ext>
            </p:extLst>
          </p:nvPr>
        </p:nvGraphicFramePr>
        <p:xfrm>
          <a:off x="990839" y="1175898"/>
          <a:ext cx="4098132" cy="394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현상 파악 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744967" y="950014"/>
            <a:ext cx="10526043" cy="962175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12526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2000" b="0" i="0" dirty="0">
                <a:solidFill>
                  <a:srgbClr val="0000FF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친환경 시장의 규모가 확대</a:t>
            </a:r>
            <a:r>
              <a:rPr lang="ko-KR" altLang="en-US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일반 상품 대비 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친환경 상품에 대한 </a:t>
            </a:r>
            <a:r>
              <a:rPr lang="ko-KR" altLang="en-US" sz="2000" dirty="0" err="1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추가금</a:t>
            </a:r>
            <a:r>
              <a:rPr lang="ko-KR" altLang="en-US" sz="2000" dirty="0">
                <a:solidFill>
                  <a:srgbClr val="0000FF"/>
                </a:solidFill>
                <a:latin typeface="프리젠테이션 6 SemiBold" pitchFamily="2" charset="-127"/>
                <a:ea typeface="프리젠테이션 6 SemiBold" pitchFamily="2" charset="-127"/>
              </a:rPr>
              <a:t> 지불 의향이 있는 고객군이 많음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에 따라</a:t>
            </a:r>
            <a:br>
              <a:rPr lang="en-US" altLang="ko-KR" sz="2000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ko-KR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프리젠테이션 6 SemiBold" pitchFamily="2" charset="-127"/>
                <a:ea typeface="프리젠테이션 6 SemiBold" pitchFamily="2" charset="-127"/>
              </a:rPr>
              <a:t>친환경 상품 판매 비중 확대 필요</a:t>
            </a:r>
            <a:endParaRPr lang="ko-KR" altLang="en-US" b="1" dirty="0">
              <a:solidFill>
                <a:srgbClr val="0000FF"/>
              </a:solidFill>
              <a:highlight>
                <a:srgbClr val="FFFF00"/>
              </a:highligh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1FBF0-7412-76D7-BD26-9DA10D47CCA4}"/>
              </a:ext>
            </a:extLst>
          </p:cNvPr>
          <p:cNvSpPr/>
          <p:nvPr/>
        </p:nvSpPr>
        <p:spPr>
          <a:xfrm>
            <a:off x="6096000" y="2275147"/>
            <a:ext cx="5175011" cy="2528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28060-A188-E2A5-6826-2681CACCC6BD}"/>
              </a:ext>
            </a:extLst>
          </p:cNvPr>
          <p:cNvSpPr txBox="1"/>
          <p:nvPr/>
        </p:nvSpPr>
        <p:spPr>
          <a:xfrm>
            <a:off x="6532880" y="2109042"/>
            <a:ext cx="422656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 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추가금액 지불 비중에 따른 친환경 상품 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구매 의사 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 |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8CDAB1-1899-0FB7-93E1-D36B21288878}"/>
              </a:ext>
            </a:extLst>
          </p:cNvPr>
          <p:cNvSpPr/>
          <p:nvPr/>
        </p:nvSpPr>
        <p:spPr>
          <a:xfrm>
            <a:off x="747324" y="2263740"/>
            <a:ext cx="5130615" cy="253987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93BE8-175D-23F8-F1A4-CA3D54E6F4C5}"/>
              </a:ext>
            </a:extLst>
          </p:cNvPr>
          <p:cNvSpPr txBox="1"/>
          <p:nvPr/>
        </p:nvSpPr>
        <p:spPr>
          <a:xfrm>
            <a:off x="2183361" y="2097331"/>
            <a:ext cx="25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 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친환경 소매시장 규모 변화 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프리젠테이션 6 SemiBold" pitchFamily="2" charset="-127"/>
                <a:ea typeface="프리젠테이션 6 SemiBold" pitchFamily="2" charset="-127"/>
              </a:rPr>
              <a:t>|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B7DDC757-3433-4B6D-D459-53B887BF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920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60" name="차트 1059">
            <a:extLst>
              <a:ext uri="{FF2B5EF4-FFF2-40B4-BE49-F238E27FC236}">
                <a16:creationId xmlns:a16="http://schemas.microsoft.com/office/drawing/2014/main" id="{C857C60C-E4AB-762F-CD5E-4BC4C3535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613074"/>
              </p:ext>
            </p:extLst>
          </p:nvPr>
        </p:nvGraphicFramePr>
        <p:xfrm>
          <a:off x="796609" y="2342117"/>
          <a:ext cx="4486592" cy="254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61" name="TextBox 1060">
            <a:extLst>
              <a:ext uri="{FF2B5EF4-FFF2-40B4-BE49-F238E27FC236}">
                <a16:creationId xmlns:a16="http://schemas.microsoft.com/office/drawing/2014/main" id="{DFC3251F-5FD6-8DE4-BBAE-6B702F625C75}"/>
              </a:ext>
            </a:extLst>
          </p:cNvPr>
          <p:cNvSpPr txBox="1"/>
          <p:nvPr/>
        </p:nvSpPr>
        <p:spPr>
          <a:xfrm>
            <a:off x="5022876" y="2462678"/>
            <a:ext cx="11914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프리젠테이션 2 ExtraLight" pitchFamily="2" charset="-127"/>
                <a:ea typeface="프리젠테이션 2 ExtraLight" pitchFamily="2" charset="-127"/>
              </a:rPr>
              <a:t>출처 </a:t>
            </a:r>
            <a:r>
              <a:rPr lang="en-US" altLang="ko-KR" sz="1100" dirty="0">
                <a:latin typeface="프리젠테이션 2 ExtraLight" pitchFamily="2" charset="-127"/>
                <a:ea typeface="프리젠테이션 2 ExtraLight" pitchFamily="2" charset="-127"/>
              </a:rPr>
              <a:t>: </a:t>
            </a:r>
            <a:r>
              <a:rPr lang="ko-KR" altLang="en-US" sz="1100" dirty="0">
                <a:latin typeface="프리젠테이션 2 ExtraLight" pitchFamily="2" charset="-127"/>
                <a:ea typeface="프리젠테이션 2 ExtraLight" pitchFamily="2" charset="-127"/>
              </a:rPr>
              <a:t>통계청</a:t>
            </a:r>
          </a:p>
        </p:txBody>
      </p:sp>
      <p:graphicFrame>
        <p:nvGraphicFramePr>
          <p:cNvPr id="1065" name="차트 1064">
            <a:extLst>
              <a:ext uri="{FF2B5EF4-FFF2-40B4-BE49-F238E27FC236}">
                <a16:creationId xmlns:a16="http://schemas.microsoft.com/office/drawing/2014/main" id="{657FC20A-82BF-F4D4-1E91-F1271E97F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664991"/>
              </p:ext>
            </p:extLst>
          </p:nvPr>
        </p:nvGraphicFramePr>
        <p:xfrm>
          <a:off x="6260222" y="2438800"/>
          <a:ext cx="4633537" cy="209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66" name="표 1065">
            <a:extLst>
              <a:ext uri="{FF2B5EF4-FFF2-40B4-BE49-F238E27FC236}">
                <a16:creationId xmlns:a16="http://schemas.microsoft.com/office/drawing/2014/main" id="{B3F922C3-45C9-44C2-B3F0-7F0CA8989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0552"/>
              </p:ext>
            </p:extLst>
          </p:nvPr>
        </p:nvGraphicFramePr>
        <p:xfrm>
          <a:off x="704850" y="5322409"/>
          <a:ext cx="10566160" cy="1370283"/>
        </p:xfrm>
        <a:graphic>
          <a:graphicData uri="http://schemas.openxmlformats.org/drawingml/2006/table">
            <a:tbl>
              <a:tblPr/>
              <a:tblGrid>
                <a:gridCol w="187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024">
                  <a:extLst>
                    <a:ext uri="{9D8B030D-6E8A-4147-A177-3AD203B41FA5}">
                      <a16:colId xmlns:a16="http://schemas.microsoft.com/office/drawing/2014/main" val="3578233706"/>
                    </a:ext>
                  </a:extLst>
                </a:gridCol>
                <a:gridCol w="1064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58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64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17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0622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측정지표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(KPI)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 정의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현수준</a:t>
                      </a:r>
                      <a:endParaRPr kumimoji="0" lang="en-US" altLang="ko-K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6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목표수준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’24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’25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’26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10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고객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유지율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4%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6%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8%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9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분기별 평균 매출액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10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억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13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억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15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억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17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억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923439"/>
                  </a:ext>
                </a:extLst>
              </a:tr>
            </a:tbl>
          </a:graphicData>
        </a:graphic>
      </p:graphicFrame>
      <p:sp>
        <p:nvSpPr>
          <p:cNvPr id="1067" name="Rectangle 4">
            <a:extLst>
              <a:ext uri="{FF2B5EF4-FFF2-40B4-BE49-F238E27FC236}">
                <a16:creationId xmlns:a16="http://schemas.microsoft.com/office/drawing/2014/main" id="{71AB18FD-D2AC-E370-D5CE-F1D9CB5AD37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4967" y="4973780"/>
            <a:ext cx="1755166" cy="3370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en-US" altLang="ko-KR" sz="1600" kern="0" dirty="0">
                <a:solidFill>
                  <a:srgbClr val="000000"/>
                </a:solidFill>
              </a:rPr>
              <a:t>| </a:t>
            </a:r>
            <a:r>
              <a:rPr lang="ko-KR" altLang="en-US" sz="1600" kern="0" dirty="0">
                <a:solidFill>
                  <a:srgbClr val="000000"/>
                </a:solidFill>
              </a:rPr>
              <a:t>과제 수행 목표 </a:t>
            </a:r>
            <a:r>
              <a:rPr lang="en-US" altLang="ko-KR" sz="1600" kern="0" dirty="0">
                <a:solidFill>
                  <a:srgbClr val="000000"/>
                </a:solidFill>
              </a:rPr>
              <a:t>|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9DF9E0-FE32-D3BA-D914-BB60F73CD1C9}"/>
                  </a:ext>
                </a:extLst>
              </p:cNvPr>
              <p:cNvSpPr txBox="1"/>
              <p:nvPr/>
            </p:nvSpPr>
            <p:spPr>
              <a:xfrm>
                <a:off x="2924657" y="5876884"/>
                <a:ext cx="2626289" cy="431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6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개월간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지속적인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구매를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하는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고객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측정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시작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시점의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총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사용자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 </m:t>
                          </m:r>
                          <m:r>
                            <a:rPr lang="ko-KR" altLang="en-US" sz="1400">
                              <a:latin typeface="Cambria Math" panose="02040503050406030204" pitchFamily="18" charset="0"/>
                              <a:ea typeface="프리젠테이션 5 Medium" pitchFamily="2" charset="-127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9DF9E0-FE32-D3BA-D914-BB60F73CD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57" y="5876884"/>
                <a:ext cx="2626289" cy="431080"/>
              </a:xfrm>
              <a:prstGeom prst="rect">
                <a:avLst/>
              </a:prstGeom>
              <a:blipFill>
                <a:blip r:embed="rId8"/>
                <a:stretch>
                  <a:fillRect t="-4225" b="-16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2E9950AA-A5AD-134D-7DEE-F778BAFD04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1986" y="4528642"/>
            <a:ext cx="4633537" cy="240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2048AF-A44A-D9F7-7343-587B39C787F9}"/>
              </a:ext>
            </a:extLst>
          </p:cNvPr>
          <p:cNvSpPr txBox="1"/>
          <p:nvPr/>
        </p:nvSpPr>
        <p:spPr>
          <a:xfrm>
            <a:off x="11460189" y="6358374"/>
            <a:ext cx="67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5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C5BE2-2664-13E2-A040-45175276C580}"/>
              </a:ext>
            </a:extLst>
          </p:cNvPr>
          <p:cNvSpPr txBox="1"/>
          <p:nvPr/>
        </p:nvSpPr>
        <p:spPr>
          <a:xfrm>
            <a:off x="10062767" y="2547636"/>
            <a:ext cx="14303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프리젠테이션 2 ExtraLight" pitchFamily="2" charset="-127"/>
                <a:ea typeface="프리젠테이션 2 ExtraLight" pitchFamily="2" charset="-127"/>
              </a:rPr>
              <a:t>출처 </a:t>
            </a:r>
            <a:r>
              <a:rPr lang="en-US" altLang="ko-KR" sz="1100" dirty="0">
                <a:latin typeface="프리젠테이션 2 ExtraLight" pitchFamily="2" charset="-127"/>
                <a:ea typeface="프리젠테이션 2 ExtraLight" pitchFamily="2" charset="-127"/>
              </a:rPr>
              <a:t>: </a:t>
            </a:r>
            <a:r>
              <a:rPr lang="ko-KR" altLang="en-US" sz="1100" dirty="0">
                <a:latin typeface="프리젠테이션 2 ExtraLight" pitchFamily="2" charset="-127"/>
                <a:ea typeface="프리젠테이션 2 ExtraLight" pitchFamily="2" charset="-127"/>
              </a:rPr>
              <a:t>한국소비자원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4EC96-662F-2A66-6054-6E81234AE481}"/>
              </a:ext>
            </a:extLst>
          </p:cNvPr>
          <p:cNvSpPr txBox="1"/>
          <p:nvPr/>
        </p:nvSpPr>
        <p:spPr>
          <a:xfrm>
            <a:off x="9568249" y="3237699"/>
            <a:ext cx="89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프리젠테이션 9 Black" pitchFamily="2" charset="-127"/>
                <a:ea typeface="프리젠테이션 9 Black" pitchFamily="2" charset="-127"/>
              </a:rPr>
              <a:t>긍정 </a:t>
            </a:r>
            <a:r>
              <a:rPr lang="en-US" altLang="ko-KR" sz="1600" dirty="0">
                <a:latin typeface="프리젠테이션 9 Black" pitchFamily="2" charset="-127"/>
                <a:ea typeface="프리젠테이션 9 Black" pitchFamily="2" charset="-127"/>
              </a:rPr>
              <a:t>:</a:t>
            </a:r>
          </a:p>
          <a:p>
            <a:r>
              <a:rPr lang="en-US" altLang="ko-KR" sz="1600" dirty="0">
                <a:latin typeface="프리젠테이션 9 Black" pitchFamily="2" charset="-127"/>
                <a:ea typeface="프리젠테이션 9 Black" pitchFamily="2" charset="-127"/>
              </a:rPr>
              <a:t>95.3%</a:t>
            </a:r>
            <a:endParaRPr lang="ko-KR" altLang="en-US" sz="1600" dirty="0">
              <a:latin typeface="프리젠테이션 9 Black" pitchFamily="2" charset="-127"/>
              <a:ea typeface="프리젠테이션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8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어두운 디스플레이의 재무 그래프">
            <a:extLst>
              <a:ext uri="{FF2B5EF4-FFF2-40B4-BE49-F238E27FC236}">
                <a16:creationId xmlns:a16="http://schemas.microsoft.com/office/drawing/2014/main" id="{9339B170-51EC-86E3-0677-9D4A644EC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수집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(1)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080" y="1139097"/>
            <a:ext cx="90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● </a:t>
            </a:r>
            <a:r>
              <a:rPr lang="ko-KR" altLang="en-US" sz="2000" dirty="0" err="1">
                <a:latin typeface="프리젠테이션 8 ExtraBold" pitchFamily="2" charset="-127"/>
                <a:ea typeface="프리젠테이션 8 ExtraBold" pitchFamily="2" charset="-127"/>
              </a:rPr>
              <a:t>결측치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및 이상치 처리 </a:t>
            </a:r>
            <a:r>
              <a:rPr lang="en-US" altLang="ko-KR" sz="2000" dirty="0">
                <a:latin typeface="프리젠테이션 8 ExtraBold" pitchFamily="2" charset="-127"/>
                <a:ea typeface="프리젠테이션 8 ExtraBold" pitchFamily="2" charset="-127"/>
              </a:rPr>
              <a:t>, 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파생변수 생성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53293"/>
              </p:ext>
            </p:extLst>
          </p:nvPr>
        </p:nvGraphicFramePr>
        <p:xfrm>
          <a:off x="722561" y="2133127"/>
          <a:ext cx="10892118" cy="893970"/>
        </p:xfrm>
        <a:graphic>
          <a:graphicData uri="http://schemas.openxmlformats.org/drawingml/2006/table">
            <a:tbl>
              <a:tblPr/>
              <a:tblGrid>
                <a:gridCol w="195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91">
                  <a:extLst>
                    <a:ext uri="{9D8B030D-6E8A-4147-A177-3AD203B41FA5}">
                      <a16:colId xmlns:a16="http://schemas.microsoft.com/office/drawing/2014/main" val="4074457486"/>
                    </a:ext>
                  </a:extLst>
                </a:gridCol>
                <a:gridCol w="1921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6606">
                  <a:extLst>
                    <a:ext uri="{9D8B030D-6E8A-4147-A177-3AD203B41FA5}">
                      <a16:colId xmlns:a16="http://schemas.microsoft.com/office/drawing/2014/main" val="2072429668"/>
                    </a:ext>
                  </a:extLst>
                </a:gridCol>
              </a:tblGrid>
              <a:tr h="371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결측치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 있는 항목 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의미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이상치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결측치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확인결과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정제방안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나이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회원 나이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연속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203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90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세 이상의 이상치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3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건 확인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90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세 이상 제거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,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파생변수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연령대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059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644AB44-6E30-A2F1-55B9-A0F9C4202C14}"/>
              </a:ext>
            </a:extLst>
          </p:cNvPr>
          <p:cNvSpPr txBox="1"/>
          <p:nvPr/>
        </p:nvSpPr>
        <p:spPr>
          <a:xfrm>
            <a:off x="640080" y="1762899"/>
            <a:ext cx="1764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Member_data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A9E34-A5FC-6B37-0319-051C1D261735}"/>
              </a:ext>
            </a:extLst>
          </p:cNvPr>
          <p:cNvSpPr txBox="1"/>
          <p:nvPr/>
        </p:nvSpPr>
        <p:spPr>
          <a:xfrm>
            <a:off x="11460189" y="6358374"/>
            <a:ext cx="67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6/29</a:t>
            </a:r>
            <a:endParaRPr lang="ko-KR" altLang="en-US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59482"/>
              </p:ext>
            </p:extLst>
          </p:nvPr>
        </p:nvGraphicFramePr>
        <p:xfrm>
          <a:off x="722560" y="3429000"/>
          <a:ext cx="10892118" cy="3178665"/>
        </p:xfrm>
        <a:graphic>
          <a:graphicData uri="http://schemas.openxmlformats.org/drawingml/2006/table">
            <a:tbl>
              <a:tblPr/>
              <a:tblGrid>
                <a:gridCol w="195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91">
                  <a:extLst>
                    <a:ext uri="{9D8B030D-6E8A-4147-A177-3AD203B41FA5}">
                      <a16:colId xmlns:a16="http://schemas.microsoft.com/office/drawing/2014/main" val="4074457486"/>
                    </a:ext>
                  </a:extLst>
                </a:gridCol>
                <a:gridCol w="1921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6606">
                  <a:extLst>
                    <a:ext uri="{9D8B030D-6E8A-4147-A177-3AD203B41FA5}">
                      <a16:colId xmlns:a16="http://schemas.microsoft.com/office/drawing/2014/main" val="2072429668"/>
                    </a:ext>
                  </a:extLst>
                </a:gridCol>
              </a:tblGrid>
              <a:tr h="348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결측치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이상치 항목 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의미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이상치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결측치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확인결과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정제방안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구매 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제품 구매 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연속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4,259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1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개의 높은 이상치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4,258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개의 소수점 값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전체의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0.6%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에 해당하는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수치이기에 이상치 제거 처리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8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주문일시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회원이 구매한 일시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범주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 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date_time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적용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파생변수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주문요일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425740"/>
                  </a:ext>
                </a:extLst>
              </a:tr>
              <a:tr h="438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배송기간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배송완료일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배송시작일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범주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파생변수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00243"/>
                  </a:ext>
                </a:extLst>
              </a:tr>
              <a:tr h="438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주문시간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주문 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범주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파생변수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오전오후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828381"/>
                  </a:ext>
                </a:extLst>
              </a:tr>
              <a:tr h="470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이용횟수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회원이 자사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이커머스를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이용한 횟수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연속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파생변수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이용횟수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_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범주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34574"/>
                  </a:ext>
                </a:extLst>
              </a:tr>
              <a:tr h="470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체리슈머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이용횟수에 따른 구매 횟수로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체리슈머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대상 판별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범주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파생변수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3659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10E363-2313-F736-46BF-11CBA3C6BD08}"/>
              </a:ext>
            </a:extLst>
          </p:cNvPr>
          <p:cNvSpPr txBox="1"/>
          <p:nvPr/>
        </p:nvSpPr>
        <p:spPr>
          <a:xfrm>
            <a:off x="652038" y="3048213"/>
            <a:ext cx="1535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Sales_data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3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어두운 디스플레이의 재무 그래프">
            <a:extLst>
              <a:ext uri="{FF2B5EF4-FFF2-40B4-BE49-F238E27FC236}">
                <a16:creationId xmlns:a16="http://schemas.microsoft.com/office/drawing/2014/main" id="{9339B170-51EC-86E3-0677-9D4A644EC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수집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(2)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080" y="1367697"/>
            <a:ext cx="90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● </a:t>
            </a:r>
            <a:r>
              <a:rPr lang="ko-KR" altLang="en-US" sz="2000" dirty="0" err="1">
                <a:latin typeface="프리젠테이션 8 ExtraBold" pitchFamily="2" charset="-127"/>
                <a:ea typeface="프리젠테이션 8 ExtraBold" pitchFamily="2" charset="-127"/>
              </a:rPr>
              <a:t>결측치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및 이상치 처리 </a:t>
            </a:r>
            <a:r>
              <a:rPr lang="en-US" altLang="ko-KR" sz="2000" dirty="0">
                <a:latin typeface="프리젠테이션 8 ExtraBold" pitchFamily="2" charset="-127"/>
                <a:ea typeface="프리젠테이션 8 ExtraBold" pitchFamily="2" charset="-127"/>
              </a:rPr>
              <a:t>, 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파생변수 생성</a:t>
            </a: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3245A788-D07E-2203-5182-7AB9E61A7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39574"/>
              </p:ext>
            </p:extLst>
          </p:nvPr>
        </p:nvGraphicFramePr>
        <p:xfrm>
          <a:off x="722560" y="2406902"/>
          <a:ext cx="10970039" cy="1421433"/>
        </p:xfrm>
        <a:graphic>
          <a:graphicData uri="http://schemas.openxmlformats.org/drawingml/2006/table">
            <a:tbl>
              <a:tblPr/>
              <a:tblGrid>
                <a:gridCol w="185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5923">
                  <a:extLst>
                    <a:ext uri="{9D8B030D-6E8A-4147-A177-3AD203B41FA5}">
                      <a16:colId xmlns:a16="http://schemas.microsoft.com/office/drawing/2014/main" val="2072429668"/>
                    </a:ext>
                  </a:extLst>
                </a:gridCol>
              </a:tblGrid>
              <a:tr h="351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항목 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의미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데이터 값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식품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비식품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물품 대분류를 이용한 식품 여부 분류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범주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식품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비식품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파생변수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유기신선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물품 대분류를 이용한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신선 물품 분류 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범주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유기농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신선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신선유기농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기타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비식품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물품평균금액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변동하는 물품 금액에 따른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평균액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연속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-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파생변수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물품평균금액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_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범주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)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8540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64B642E-5001-4750-E282-0F045C448CF2}"/>
              </a:ext>
            </a:extLst>
          </p:cNvPr>
          <p:cNvSpPr txBox="1"/>
          <p:nvPr/>
        </p:nvSpPr>
        <p:spPr>
          <a:xfrm>
            <a:off x="631120" y="1966217"/>
            <a:ext cx="1764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Product_data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A9E34-A5FC-6B37-0319-051C1D261735}"/>
              </a:ext>
            </a:extLst>
          </p:cNvPr>
          <p:cNvSpPr txBox="1"/>
          <p:nvPr/>
        </p:nvSpPr>
        <p:spPr>
          <a:xfrm>
            <a:off x="11460189" y="6358374"/>
            <a:ext cx="67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7/29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BE895-1528-AB58-DC45-E8A84840359A}"/>
              </a:ext>
            </a:extLst>
          </p:cNvPr>
          <p:cNvSpPr txBox="1"/>
          <p:nvPr/>
        </p:nvSpPr>
        <p:spPr>
          <a:xfrm>
            <a:off x="631120" y="4481861"/>
            <a:ext cx="167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Final_data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6" name="Group 4">
            <a:extLst>
              <a:ext uri="{FF2B5EF4-FFF2-40B4-BE49-F238E27FC236}">
                <a16:creationId xmlns:a16="http://schemas.microsoft.com/office/drawing/2014/main" id="{11DFF2CF-5908-E928-3EEC-E9F5B8CB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44274"/>
              </p:ext>
            </p:extLst>
          </p:nvPr>
        </p:nvGraphicFramePr>
        <p:xfrm>
          <a:off x="722560" y="4902263"/>
          <a:ext cx="10970037" cy="961900"/>
        </p:xfrm>
        <a:graphic>
          <a:graphicData uri="http://schemas.openxmlformats.org/drawingml/2006/table">
            <a:tbl>
              <a:tblPr/>
              <a:tblGrid>
                <a:gridCol w="166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5922">
                  <a:extLst>
                    <a:ext uri="{9D8B030D-6E8A-4147-A177-3AD203B41FA5}">
                      <a16:colId xmlns:a16="http://schemas.microsoft.com/office/drawing/2014/main" val="2072429668"/>
                    </a:ext>
                  </a:extLst>
                </a:gridCol>
              </a:tblGrid>
              <a:tr h="463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항목 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의미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데이터 값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Vip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고객별 최근구매일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구매빈도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총 구매금액을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파악하여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vip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등급을 산정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범주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True / False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파생변수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82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어두운 디스플레이의 재무 그래프">
            <a:extLst>
              <a:ext uri="{FF2B5EF4-FFF2-40B4-BE49-F238E27FC236}">
                <a16:creationId xmlns:a16="http://schemas.microsoft.com/office/drawing/2014/main" id="{D3973EB6-A14D-FECB-2C09-04DC930E7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계획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(1)</a:t>
            </a:r>
            <a:endParaRPr lang="ko-KR" altLang="en-US" sz="2800" b="1" dirty="0">
              <a:solidFill>
                <a:schemeClr val="bg1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CF66C-5F71-70F4-6F07-30732378C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37337"/>
              </p:ext>
            </p:extLst>
          </p:nvPr>
        </p:nvGraphicFramePr>
        <p:xfrm>
          <a:off x="775012" y="1576838"/>
          <a:ext cx="10641975" cy="483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목적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분석방법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주요 내용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비고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동시에 구매하는 품목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특성 확인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연관분석</a:t>
                      </a:r>
                      <a:endParaRPr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연령대별 품목간 판매에 영향을 미치는 상품 파악</a:t>
                      </a:r>
                    </a:p>
                  </a:txBody>
                  <a:tcPr marL="90170" marR="901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수요예측 및 적정 재고관리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시계열 분석</a:t>
                      </a:r>
                      <a:endParaRPr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변동성이 큰 품목에 대한 수요예측  확인</a:t>
                      </a:r>
                    </a:p>
                  </a:txBody>
                  <a:tcPr marL="90170" marR="901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66208"/>
                  </a:ext>
                </a:extLst>
              </a:tr>
              <a:tr h="4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우수고객 선정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RFM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분석</a:t>
                      </a:r>
                      <a:endParaRPr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R(Recency),F(Frequency), M(Money)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분석을 통한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VIP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고객 산정</a:t>
                      </a:r>
                    </a:p>
                  </a:txBody>
                  <a:tcPr marL="90170" marR="901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40813"/>
                  </a:ext>
                </a:extLst>
              </a:tr>
              <a:tr h="47374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고객별 품목 특성의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차이 확인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ANOVA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분석</a:t>
                      </a:r>
                      <a:endParaRPr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연령대별 친환경 제품과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일반제품의 구매 수량 차이 파악</a:t>
                      </a:r>
                    </a:p>
                  </a:txBody>
                  <a:tcPr marL="90170" marR="901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ANOVA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분석 이후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2 sample t test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진행 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04835"/>
                  </a:ext>
                </a:extLst>
              </a:tr>
              <a:tr h="473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연령대별 품목의 구매 금액 차이 파악</a:t>
                      </a:r>
                    </a:p>
                  </a:txBody>
                  <a:tcPr marL="90170" marR="901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11331"/>
                  </a:ext>
                </a:extLst>
              </a:tr>
              <a:tr h="473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품목의 유형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식품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비식품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별 구매 금액 차이 파악</a:t>
                      </a:r>
                    </a:p>
                  </a:txBody>
                  <a:tcPr marL="90170" marR="901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09604"/>
                  </a:ext>
                </a:extLst>
              </a:tr>
              <a:tr h="473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품목의 유형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유기농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신선제품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별 구매 금액 차이 파악</a:t>
                      </a:r>
                    </a:p>
                  </a:txBody>
                  <a:tcPr marL="90170" marR="901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838238"/>
                  </a:ext>
                </a:extLst>
              </a:tr>
              <a:tr h="473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요일별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품목의 구매 금액 차이 파악</a:t>
                      </a:r>
                    </a:p>
                  </a:txBody>
                  <a:tcPr marL="90170" marR="901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49102"/>
                  </a:ext>
                </a:extLst>
              </a:tr>
              <a:tr h="473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등록카드별 사용 적립금</a:t>
                      </a:r>
                    </a:p>
                  </a:txBody>
                  <a:tcPr marL="90170" marR="901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568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DE9BBE-A4E7-321E-9603-B3938A48DC08}"/>
              </a:ext>
            </a:extLst>
          </p:cNvPr>
          <p:cNvSpPr txBox="1"/>
          <p:nvPr/>
        </p:nvSpPr>
        <p:spPr>
          <a:xfrm>
            <a:off x="640080" y="919706"/>
            <a:ext cx="90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●</a:t>
            </a:r>
            <a:r>
              <a:rPr lang="ko-KR" altLang="en-US" sz="24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분석 계획 수립 내용 </a:t>
            </a:r>
            <a:endParaRPr lang="ko-KR" altLang="en-US" sz="24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6F390-516C-EC5B-18B1-4A51073BFAF8}"/>
              </a:ext>
            </a:extLst>
          </p:cNvPr>
          <p:cNvSpPr txBox="1"/>
          <p:nvPr/>
        </p:nvSpPr>
        <p:spPr>
          <a:xfrm>
            <a:off x="11460189" y="6358374"/>
            <a:ext cx="67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8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1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어두운 디스플레이의 재무 그래프">
            <a:extLst>
              <a:ext uri="{FF2B5EF4-FFF2-40B4-BE49-F238E27FC236}">
                <a16:creationId xmlns:a16="http://schemas.microsoft.com/office/drawing/2014/main" id="{B83888B3-2E69-0FF9-26B6-42C497A63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84445" r="1" b="2170"/>
          <a:stretch/>
        </p:blipFill>
        <p:spPr>
          <a:xfrm>
            <a:off x="0" y="-30480"/>
            <a:ext cx="12192000" cy="8397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데이터 분석 계획</a:t>
            </a:r>
            <a:r>
              <a:rPr lang="en-US" altLang="ko-KR" sz="2800" b="1" dirty="0">
                <a:solidFill>
                  <a:schemeClr val="bg1"/>
                </a:solidFill>
                <a:latin typeface="프리젠테이션 9 Black" pitchFamily="2" charset="-127"/>
                <a:ea typeface="프리젠테이션 9 Black" pitchFamily="2" charset="-127"/>
              </a:rPr>
              <a:t>(2)</a:t>
            </a:r>
            <a:endParaRPr lang="ko-KR" altLang="en-US" sz="2800" b="1" dirty="0">
              <a:solidFill>
                <a:schemeClr val="bg1"/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CF66C-5F71-70F4-6F07-30732378C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89418"/>
              </p:ext>
            </p:extLst>
          </p:nvPr>
        </p:nvGraphicFramePr>
        <p:xfrm>
          <a:off x="775012" y="1520248"/>
          <a:ext cx="10872158" cy="493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2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목적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분석방법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주요 내용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비고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27">
                <a:tc rowSpan="1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고객별 품목 특성의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차이 확인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2sample t-test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구독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여부별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구매 금액 차이 파악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구독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여부별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구매 수량 차이 분석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55874"/>
                  </a:ext>
                </a:extLst>
              </a:tr>
              <a:tr h="3538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구독 여부별 사용 적립금 차이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83563"/>
                  </a:ext>
                </a:extLst>
              </a:tr>
              <a:tr h="3538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구매시간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오전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오후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)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별 구매 금액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82752"/>
                  </a:ext>
                </a:extLst>
              </a:tr>
              <a:tr h="2963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성별별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구매 금액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02168"/>
                  </a:ext>
                </a:extLst>
              </a:tr>
              <a:tr h="296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최근 구매일이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90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일이내의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고객대상 등급별 구매주기 차이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29171"/>
                  </a:ext>
                </a:extLst>
              </a:tr>
              <a:tr h="296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최근 구매일이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90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일이내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고객 중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, VIP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여부 별 구매 빈도 차이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45475"/>
                  </a:ext>
                </a:extLst>
              </a:tr>
              <a:tr h="3538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특정 연령대별 친환경 제품 구매 수량 차이 파악 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아노바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 분석 이후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2 sample t test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진행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프리젠테이션 6 SemiBold" pitchFamily="2" charset="-127"/>
                        <a:ea typeface="프리젠테이션 6 SemiBold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64383"/>
                  </a:ext>
                </a:extLst>
              </a:tr>
              <a:tr h="3538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특정 연령대별 구매 금액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59778"/>
                  </a:ext>
                </a:extLst>
              </a:tr>
              <a:tr h="3538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특정 식품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비식품별 구매 금액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94862"/>
                  </a:ext>
                </a:extLst>
              </a:tr>
              <a:tr h="3538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  <a:cs typeface="+mn-cs"/>
                        </a:rPr>
                        <a:t>특정 유기신선별 구매 금액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63142"/>
                  </a:ext>
                </a:extLst>
              </a:tr>
              <a:tr h="3538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특정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요일별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 구매 금액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48488"/>
                  </a:ext>
                </a:extLst>
              </a:tr>
              <a:tr h="3538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특정 등록카드별 사용적립금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51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DE9BBE-A4E7-321E-9603-B3938A48DC08}"/>
              </a:ext>
            </a:extLst>
          </p:cNvPr>
          <p:cNvSpPr txBox="1"/>
          <p:nvPr/>
        </p:nvSpPr>
        <p:spPr>
          <a:xfrm>
            <a:off x="640080" y="919706"/>
            <a:ext cx="90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●</a:t>
            </a:r>
            <a:r>
              <a:rPr lang="ko-KR" altLang="en-US" sz="24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분석 계획 수립 내용 </a:t>
            </a:r>
            <a:endParaRPr lang="ko-KR" altLang="en-US" sz="24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19AF1-F9E9-F66D-8FE8-6214FC3AFC26}"/>
              </a:ext>
            </a:extLst>
          </p:cNvPr>
          <p:cNvSpPr txBox="1"/>
          <p:nvPr/>
        </p:nvSpPr>
        <p:spPr>
          <a:xfrm>
            <a:off x="11460189" y="6358374"/>
            <a:ext cx="67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9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612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3467</Words>
  <Application>Microsoft Office PowerPoint</Application>
  <PresentationFormat>와이드스크린</PresentationFormat>
  <Paragraphs>731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3" baseType="lpstr">
      <vt:lpstr>system-ui</vt:lpstr>
      <vt:lpstr>맑은 고딕</vt:lpstr>
      <vt:lpstr>배달의민족 도현</vt:lpstr>
      <vt:lpstr>프리젠테이션 2 ExtraLight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프리젠테이션 9 Black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D031</cp:lastModifiedBy>
  <cp:revision>107</cp:revision>
  <dcterms:created xsi:type="dcterms:W3CDTF">2023-11-18T01:07:46Z</dcterms:created>
  <dcterms:modified xsi:type="dcterms:W3CDTF">2024-07-30T03:43:46Z</dcterms:modified>
</cp:coreProperties>
</file>