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75BE872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5E2351-1CB9-46DE-B9E2-42A1ED396689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Appendix" id="{9041B891-63CE-45AA-9316-826D408CF61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929184-F3EC-A9A6-8AB3-893437D38743}" name="Parker, Cole" initials="CP" userId="S::parker.1331@buckeyemail.osu.edu::44fe6ce1-e22f-4b4f-9b6a-353d0b153ae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comments/modernComment_101_75BE87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0C60D2-56B9-4558-9D66-43A6E69A1177}" authorId="{C2929184-F3EC-A9A6-8AB3-893437D38743}" created="2024-11-27T16:07:29.72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75420704" sldId="257"/>
      <ac:spMk id="18" creationId="{3A68458F-3F3C-E176-C531-7E434E44318F}"/>
      <ac:txMk cp="0" len="47">
        <ac:context len="92" hash="2822762093"/>
      </ac:txMk>
    </ac:txMkLst>
    <p188:pos x="2415724" y="276370"/>
    <p188:txBody>
      <a:bodyPr/>
      <a:lstStyle/>
      <a:p>
        <a:r>
          <a:rPr lang="en-US"/>
          <a:t>Add more info to edge and consumer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F87C7-593E-40B6-8A28-240C55A469B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1BD80-EB10-4AB6-84FE-483680A3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ED1-51FE-420F-8B29-0159BACECEC0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99E3-0289-44D0-9AC6-7AED217BBE45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7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EDF-846E-4799-97CE-A6BCE3B81F7C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3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E866-E0D9-43D2-B014-577C1EE6EB03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E40C-AFEA-4C2B-A923-AF14511A3003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AA56-2574-49FC-BA9B-B33512C7C95F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60D3-994F-4346-B299-6503473C51EE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1E86-8CCD-47CB-A5DC-6CDA514D1D1A}" type="datetime1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6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144-59C1-43C0-A4C4-2B261E89A342}" type="datetime1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C935-6469-44C1-9D87-C3C20275B2BC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E8A23B-3DC8-4A87-9CDE-D9E6786A1613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C045-D43E-40DC-B39D-E0C2B686ABB1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75BE87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DEE7-029A-73A8-76FC-BC028498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4000" dirty="0"/>
              <a:t>Who We Are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A51377-B0DD-D0F2-14E2-E151272791DE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7905F83-DAEF-D2C0-5F63-458289259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15FDAE-2DC7-7E0D-8350-635CB83F46CC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pic>
        <p:nvPicPr>
          <p:cNvPr id="1026" name="Picture 2" descr="52 Inch Modern Ceiling Fan with Light and Remote Control Reverse Retro ...">
            <a:extLst>
              <a:ext uri="{FF2B5EF4-FFF2-40B4-BE49-F238E27FC236}">
                <a16:creationId xmlns:a16="http://schemas.microsoft.com/office/drawing/2014/main" id="{A8466054-81DB-93C3-1496-90873EE5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84" y="2685491"/>
            <a:ext cx="2855784" cy="28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7729C1-55CF-F327-1F80-9209E52B719F}"/>
              </a:ext>
            </a:extLst>
          </p:cNvPr>
          <p:cNvSpPr txBox="1"/>
          <p:nvPr/>
        </p:nvSpPr>
        <p:spPr>
          <a:xfrm>
            <a:off x="1485557" y="2038790"/>
            <a:ext cx="181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The Product: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560E1-2B24-4203-4A6F-5AE0EA26CBBF}"/>
              </a:ext>
            </a:extLst>
          </p:cNvPr>
          <p:cNvSpPr txBox="1"/>
          <p:nvPr/>
        </p:nvSpPr>
        <p:spPr>
          <a:xfrm>
            <a:off x="5017275" y="2038790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The Consumer:</a:t>
            </a:r>
            <a:endParaRPr lang="en-US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7CFDF-8EE8-968C-6120-E6C75CCFEDAA}"/>
              </a:ext>
            </a:extLst>
          </p:cNvPr>
          <p:cNvSpPr txBox="1"/>
          <p:nvPr/>
        </p:nvSpPr>
        <p:spPr>
          <a:xfrm>
            <a:off x="9185787" y="203879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The Edge:</a:t>
            </a:r>
            <a:endParaRPr lang="en-US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3B4BE-9D48-EADA-7565-1FB665B8DBA3}"/>
              </a:ext>
            </a:extLst>
          </p:cNvPr>
          <p:cNvSpPr txBox="1"/>
          <p:nvPr/>
        </p:nvSpPr>
        <p:spPr>
          <a:xfrm>
            <a:off x="5019968" y="2685491"/>
            <a:ext cx="241284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Young adults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New homeowners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Design-oriented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United States</a:t>
            </a:r>
            <a:br>
              <a:rPr lang="en-US" sz="2000" dirty="0"/>
            </a:br>
            <a:r>
              <a:rPr lang="en-US" sz="2000" dirty="0"/>
              <a:t>(no int’l shipping)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8458F-3F3C-E176-C531-7E434E44318F}"/>
              </a:ext>
            </a:extLst>
          </p:cNvPr>
          <p:cNvSpPr txBox="1"/>
          <p:nvPr/>
        </p:nvSpPr>
        <p:spPr>
          <a:xfrm>
            <a:off x="8815493" y="2685491"/>
            <a:ext cx="27430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Sleek interface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High-end looks for</a:t>
            </a:r>
            <a:br>
              <a:rPr lang="en-US" sz="2000" dirty="0"/>
            </a:br>
            <a:r>
              <a:rPr lang="en-US" sz="2000" dirty="0"/>
              <a:t>budget price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Always-free shipping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Wide variety of styles</a:t>
            </a:r>
          </a:p>
        </p:txBody>
      </p:sp>
    </p:spTree>
    <p:extLst>
      <p:ext uri="{BB962C8B-B14F-4D97-AF65-F5344CB8AC3E}">
        <p14:creationId xmlns:p14="http://schemas.microsoft.com/office/powerpoint/2010/main" val="19754207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DEE7-029A-73A8-76FC-BC028498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4000" dirty="0"/>
              <a:t>Meet the team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A51377-B0DD-D0F2-14E2-E151272791DE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7905F83-DAEF-D2C0-5F63-458289259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15FDAE-2DC7-7E0D-8350-635CB83F46CC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7729C1-55CF-F327-1F80-9209E52B719F}"/>
              </a:ext>
            </a:extLst>
          </p:cNvPr>
          <p:cNvSpPr txBox="1"/>
          <p:nvPr/>
        </p:nvSpPr>
        <p:spPr>
          <a:xfrm>
            <a:off x="918254" y="3375825"/>
            <a:ext cx="29482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Aidan Wills</a:t>
            </a:r>
          </a:p>
          <a:p>
            <a:pPr algn="ctr"/>
            <a:r>
              <a:rPr lang="en-US" sz="2400" dirty="0"/>
              <a:t>Chief Financial Officer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560E1-2B24-4203-4A6F-5AE0EA26CBBF}"/>
              </a:ext>
            </a:extLst>
          </p:cNvPr>
          <p:cNvSpPr txBox="1"/>
          <p:nvPr/>
        </p:nvSpPr>
        <p:spPr>
          <a:xfrm>
            <a:off x="4629411" y="3429000"/>
            <a:ext cx="30771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Cole Parker</a:t>
            </a:r>
            <a:endParaRPr lang="en-US" sz="2400" dirty="0"/>
          </a:p>
          <a:p>
            <a:pPr algn="ctr"/>
            <a:r>
              <a:rPr lang="en-US" sz="2400" dirty="0"/>
              <a:t>Chief Executive Officer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7CFDF-8EE8-968C-6120-E6C75CCFEDAA}"/>
              </a:ext>
            </a:extLst>
          </p:cNvPr>
          <p:cNvSpPr txBox="1"/>
          <p:nvPr/>
        </p:nvSpPr>
        <p:spPr>
          <a:xfrm>
            <a:off x="8532969" y="3375825"/>
            <a:ext cx="29886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Ricky Wu</a:t>
            </a:r>
            <a:endParaRPr lang="en-US" sz="2400" dirty="0"/>
          </a:p>
          <a:p>
            <a:pPr algn="ctr"/>
            <a:r>
              <a:rPr lang="en-US" sz="2400" dirty="0"/>
              <a:t>Chief Technical Officer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3B4BE-9D48-EADA-7565-1FB665B8DBA3}"/>
              </a:ext>
            </a:extLst>
          </p:cNvPr>
          <p:cNvSpPr txBox="1"/>
          <p:nvPr/>
        </p:nvSpPr>
        <p:spPr>
          <a:xfrm>
            <a:off x="4761530" y="4303234"/>
            <a:ext cx="28129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CSE Master’s</a:t>
            </a:r>
            <a:br>
              <a:rPr lang="en-US" sz="2000" dirty="0"/>
            </a:br>
            <a:r>
              <a:rPr lang="en-US" sz="2000" dirty="0"/>
              <a:t>Final Semester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analytics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Hobbies: volleyball, </a:t>
            </a:r>
            <a:br>
              <a:rPr lang="en-US" sz="2000" dirty="0"/>
            </a:br>
            <a:r>
              <a:rPr lang="en-US" sz="2000" dirty="0"/>
              <a:t>watching the Buckeyes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8458F-3F3C-E176-C531-7E434E44318F}"/>
              </a:ext>
            </a:extLst>
          </p:cNvPr>
          <p:cNvSpPr txBox="1"/>
          <p:nvPr/>
        </p:nvSpPr>
        <p:spPr>
          <a:xfrm>
            <a:off x="8532969" y="4303234"/>
            <a:ext cx="270619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CSE Bachelor’s</a:t>
            </a:r>
            <a:br>
              <a:rPr lang="en-US" sz="2000" dirty="0"/>
            </a:br>
            <a:r>
              <a:rPr lang="en-US" sz="2000" dirty="0"/>
              <a:t>Senior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Design and</a:t>
            </a:r>
            <a:br>
              <a:rPr lang="en-US" sz="2000" dirty="0"/>
            </a:br>
            <a:r>
              <a:rPr lang="en-US" sz="2000" dirty="0"/>
              <a:t>development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Hobbies: </a:t>
            </a:r>
            <a:r>
              <a:rPr lang="en-US" sz="2000" dirty="0" err="1"/>
              <a:t>speedcubing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4957F-2993-B17E-27E5-1BA8EDF6BD5B}"/>
              </a:ext>
            </a:extLst>
          </p:cNvPr>
          <p:cNvSpPr txBox="1"/>
          <p:nvPr/>
        </p:nvSpPr>
        <p:spPr>
          <a:xfrm>
            <a:off x="1008191" y="4303234"/>
            <a:ext cx="32740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CSE Bachelor’s</a:t>
            </a:r>
            <a:br>
              <a:rPr lang="en-US" sz="2000" dirty="0"/>
            </a:br>
            <a:r>
              <a:rPr lang="en-US" sz="2000" dirty="0"/>
              <a:t>Final Semester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Business finance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Hobbies: juggling, </a:t>
            </a:r>
            <a:br>
              <a:rPr lang="en-US" sz="2000" dirty="0"/>
            </a:br>
            <a:r>
              <a:rPr lang="en-US" sz="2000" dirty="0"/>
              <a:t>reading</a:t>
            </a:r>
          </a:p>
        </p:txBody>
      </p:sp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C237EBAC-8538-6F26-9245-2CB7A7772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" t="16620" r="5647" b="6380"/>
          <a:stretch/>
        </p:blipFill>
        <p:spPr>
          <a:xfrm>
            <a:off x="1746589" y="1887871"/>
            <a:ext cx="1333432" cy="1539500"/>
          </a:xfrm>
          <a:prstGeom prst="rect">
            <a:avLst/>
          </a:prstGeom>
        </p:spPr>
      </p:pic>
      <p:pic>
        <p:nvPicPr>
          <p:cNvPr id="11" name="Picture 10" descr="A person standing in a stadium&#10;&#10;Description automatically generated">
            <a:extLst>
              <a:ext uri="{FF2B5EF4-FFF2-40B4-BE49-F238E27FC236}">
                <a16:creationId xmlns:a16="http://schemas.microsoft.com/office/drawing/2014/main" id="{B185215B-25A1-A995-8749-E85A74C86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6"/>
          <a:stretch/>
        </p:blipFill>
        <p:spPr>
          <a:xfrm>
            <a:off x="5377018" y="1887871"/>
            <a:ext cx="1581973" cy="1539500"/>
          </a:xfrm>
          <a:prstGeom prst="rect">
            <a:avLst/>
          </a:prstGeom>
        </p:spPr>
      </p:pic>
      <p:pic>
        <p:nvPicPr>
          <p:cNvPr id="13" name="Picture 12" descr="A person in a black jacket&#10;&#10;Description automatically generated">
            <a:extLst>
              <a:ext uri="{FF2B5EF4-FFF2-40B4-BE49-F238E27FC236}">
                <a16:creationId xmlns:a16="http://schemas.microsoft.com/office/drawing/2014/main" id="{2E4722CB-1CAC-6647-8B71-1B9A89251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9"/>
          <a:stretch/>
        </p:blipFill>
        <p:spPr>
          <a:xfrm>
            <a:off x="9348806" y="1887871"/>
            <a:ext cx="1356964" cy="15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CEAC1-4769-4304-D96E-A7A4472D6655}"/>
              </a:ext>
            </a:extLst>
          </p:cNvPr>
          <p:cNvSpPr/>
          <p:nvPr/>
        </p:nvSpPr>
        <p:spPr>
          <a:xfrm>
            <a:off x="6975873" y="4775635"/>
            <a:ext cx="3888772" cy="1391221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Partner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ACDBB-6DF6-931D-796E-01E557D4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3D9FA8-4F87-AEE8-DF1B-BD12D3F3E929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6A268B-02E1-1C28-5D87-AB56D882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A847B-3CBC-F3C0-B74A-263E5AFF130D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582BBC3-0801-9494-4EFE-65834020DF01}"/>
              </a:ext>
            </a:extLst>
          </p:cNvPr>
          <p:cNvSpPr/>
          <p:nvPr/>
        </p:nvSpPr>
        <p:spPr>
          <a:xfrm>
            <a:off x="4864248" y="5093618"/>
            <a:ext cx="1243781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64A8D7-6AD4-EF09-F18F-7533FAD53D0D}"/>
              </a:ext>
            </a:extLst>
          </p:cNvPr>
          <p:cNvGrpSpPr/>
          <p:nvPr/>
        </p:nvGrpSpPr>
        <p:grpSpPr>
          <a:xfrm>
            <a:off x="9463381" y="3498532"/>
            <a:ext cx="1243781" cy="930375"/>
            <a:chOff x="5554220" y="2256507"/>
            <a:chExt cx="1243781" cy="93037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82F20FA-A632-5904-C1B0-1306EE81B977}"/>
                </a:ext>
              </a:extLst>
            </p:cNvPr>
            <p:cNvSpPr/>
            <p:nvPr/>
          </p:nvSpPr>
          <p:spPr>
            <a:xfrm>
              <a:off x="5554220" y="2256507"/>
              <a:ext cx="1243781" cy="930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CFA DB</a:t>
              </a:r>
              <a:endParaRPr lang="en-US" dirty="0"/>
            </a:p>
          </p:txBody>
        </p:sp>
        <p:pic>
          <p:nvPicPr>
            <p:cNvPr id="58" name="Picture 8" descr="AWS RDS Logo PNG Transparent – Brands Logos">
              <a:extLst>
                <a:ext uri="{FF2B5EF4-FFF2-40B4-BE49-F238E27FC236}">
                  <a16:creationId xmlns:a16="http://schemas.microsoft.com/office/drawing/2014/main" id="{59579441-4B40-64AD-F766-4C12BCABC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82" y="2307715"/>
              <a:ext cx="588656" cy="66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4074AF6-71ED-E6B9-8331-E4377208CBF8}"/>
              </a:ext>
            </a:extLst>
          </p:cNvPr>
          <p:cNvSpPr/>
          <p:nvPr/>
        </p:nvSpPr>
        <p:spPr>
          <a:xfrm>
            <a:off x="3065043" y="3505288"/>
            <a:ext cx="1243781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Reverse Proxy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0B7013D-EE2A-9455-8B6C-73D3AAF96A51}"/>
              </a:ext>
            </a:extLst>
          </p:cNvPr>
          <p:cNvSpPr/>
          <p:nvPr/>
        </p:nvSpPr>
        <p:spPr>
          <a:xfrm>
            <a:off x="1150720" y="3621113"/>
            <a:ext cx="1243781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Webpage Front-end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01E185E-1A48-CABE-EC9B-B6A27085C724}"/>
              </a:ext>
            </a:extLst>
          </p:cNvPr>
          <p:cNvSpPr/>
          <p:nvPr/>
        </p:nvSpPr>
        <p:spPr>
          <a:xfrm>
            <a:off x="4808460" y="3488082"/>
            <a:ext cx="1381552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Processing Module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449793B-D31A-6B23-AACB-25BA3E29446A}"/>
              </a:ext>
            </a:extLst>
          </p:cNvPr>
          <p:cNvSpPr/>
          <p:nvPr/>
        </p:nvSpPr>
        <p:spPr>
          <a:xfrm>
            <a:off x="7150290" y="5093617"/>
            <a:ext cx="1381552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Shipment Processor</a:t>
            </a:r>
            <a:br>
              <a:rPr lang="en-US" sz="1400" dirty="0"/>
            </a:br>
            <a:r>
              <a:rPr lang="en-US" sz="1400" dirty="0"/>
              <a:t>(B2B)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6E22973-59FC-A9C1-391B-5992BC789E49}"/>
              </a:ext>
            </a:extLst>
          </p:cNvPr>
          <p:cNvSpPr/>
          <p:nvPr/>
        </p:nvSpPr>
        <p:spPr>
          <a:xfrm>
            <a:off x="4808460" y="1991573"/>
            <a:ext cx="1544774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 Checker</a:t>
            </a:r>
            <a:br>
              <a:rPr lang="en-US" sz="1400" dirty="0"/>
            </a:br>
            <a:r>
              <a:rPr lang="en-US" sz="1400" dirty="0"/>
              <a:t>(ID, Item Name, Overall)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2F53F2-BDB8-3511-568F-46C0240BA52E}"/>
              </a:ext>
            </a:extLst>
          </p:cNvPr>
          <p:cNvGrpSpPr/>
          <p:nvPr/>
        </p:nvGrpSpPr>
        <p:grpSpPr>
          <a:xfrm>
            <a:off x="9450284" y="5112333"/>
            <a:ext cx="1243781" cy="930375"/>
            <a:chOff x="5554220" y="2256507"/>
            <a:chExt cx="1243781" cy="93037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DCC91C1-2297-C3A6-AD09-B1C6FEB24363}"/>
                </a:ext>
              </a:extLst>
            </p:cNvPr>
            <p:cNvSpPr/>
            <p:nvPr/>
          </p:nvSpPr>
          <p:spPr>
            <a:xfrm>
              <a:off x="5554220" y="2256507"/>
              <a:ext cx="1243781" cy="930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Shipper DB</a:t>
              </a:r>
              <a:endParaRPr lang="en-US" dirty="0"/>
            </a:p>
          </p:txBody>
        </p:sp>
        <p:pic>
          <p:nvPicPr>
            <p:cNvPr id="39" name="Picture 8" descr="AWS RDS Logo PNG Transparent – Brands Logos">
              <a:extLst>
                <a:ext uri="{FF2B5EF4-FFF2-40B4-BE49-F238E27FC236}">
                  <a16:creationId xmlns:a16="http://schemas.microsoft.com/office/drawing/2014/main" id="{363CDC71-A9B7-FD23-1DB7-E4DAC3B99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82" y="2307715"/>
              <a:ext cx="588656" cy="66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90EA7E-8677-0514-D8EA-4BE3855E362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407923" y="3970475"/>
            <a:ext cx="657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9158D8-2D04-56F1-70B4-E8C8545AAC52}"/>
              </a:ext>
            </a:extLst>
          </p:cNvPr>
          <p:cNvSpPr txBox="1"/>
          <p:nvPr/>
        </p:nvSpPr>
        <p:spPr>
          <a:xfrm>
            <a:off x="2456203" y="397047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3B312B-6190-C84F-3338-B60AC8D50C61}"/>
              </a:ext>
            </a:extLst>
          </p:cNvPr>
          <p:cNvCxnSpPr>
            <a:cxnSpLocks/>
            <a:stCxn id="46" idx="0"/>
            <a:endCxn id="42" idx="2"/>
          </p:cNvCxnSpPr>
          <p:nvPr/>
        </p:nvCxnSpPr>
        <p:spPr>
          <a:xfrm flipV="1">
            <a:off x="5499236" y="2921948"/>
            <a:ext cx="81611" cy="56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6B1F53-E2B8-7EA9-7EB1-05063CCB1C73}"/>
              </a:ext>
            </a:extLst>
          </p:cNvPr>
          <p:cNvSpPr txBox="1"/>
          <p:nvPr/>
        </p:nvSpPr>
        <p:spPr>
          <a:xfrm rot="16761938">
            <a:off x="5386322" y="305112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49D7AF-E1E2-7C1C-962F-96BEF361E30F}"/>
              </a:ext>
            </a:extLst>
          </p:cNvPr>
          <p:cNvCxnSpPr>
            <a:stCxn id="55" idx="3"/>
            <a:endCxn id="46" idx="1"/>
          </p:cNvCxnSpPr>
          <p:nvPr/>
        </p:nvCxnSpPr>
        <p:spPr>
          <a:xfrm flipV="1">
            <a:off x="4308824" y="3953270"/>
            <a:ext cx="499636" cy="1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EE4CD1-7D8C-CF77-F197-34139C252276}"/>
              </a:ext>
            </a:extLst>
          </p:cNvPr>
          <p:cNvSpPr txBox="1"/>
          <p:nvPr/>
        </p:nvSpPr>
        <p:spPr>
          <a:xfrm>
            <a:off x="4258681" y="396187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04282-4607-F573-1769-8ACF4ECDBF0C}"/>
              </a:ext>
            </a:extLst>
          </p:cNvPr>
          <p:cNvSpPr txBox="1"/>
          <p:nvPr/>
        </p:nvSpPr>
        <p:spPr>
          <a:xfrm rot="18732631">
            <a:off x="6502431" y="319219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DEC73-2366-6407-2CA5-CD3403DFA3A8}"/>
              </a:ext>
            </a:extLst>
          </p:cNvPr>
          <p:cNvSpPr txBox="1"/>
          <p:nvPr/>
        </p:nvSpPr>
        <p:spPr>
          <a:xfrm rot="18945479">
            <a:off x="4020191" y="2955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9EEF97-9D20-BCCF-092F-A9207EF9B6D4}"/>
              </a:ext>
            </a:extLst>
          </p:cNvPr>
          <p:cNvCxnSpPr>
            <a:cxnSpLocks/>
            <a:stCxn id="55" idx="0"/>
            <a:endCxn id="42" idx="1"/>
          </p:cNvCxnSpPr>
          <p:nvPr/>
        </p:nvCxnSpPr>
        <p:spPr>
          <a:xfrm flipV="1">
            <a:off x="3686934" y="2456761"/>
            <a:ext cx="1121526" cy="10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DD009A-6A2E-FF27-CFEB-5831E84C2D6E}"/>
              </a:ext>
            </a:extLst>
          </p:cNvPr>
          <p:cNvGrpSpPr/>
          <p:nvPr/>
        </p:nvGrpSpPr>
        <p:grpSpPr>
          <a:xfrm>
            <a:off x="7112782" y="1949494"/>
            <a:ext cx="3751863" cy="1391221"/>
            <a:chOff x="7112782" y="1712048"/>
            <a:chExt cx="3751863" cy="139122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17A51BF-6D3C-6B91-72C7-EE7AE4BB58B5}"/>
                </a:ext>
              </a:extLst>
            </p:cNvPr>
            <p:cNvSpPr/>
            <p:nvPr/>
          </p:nvSpPr>
          <p:spPr>
            <a:xfrm>
              <a:off x="7112782" y="1712048"/>
              <a:ext cx="3751863" cy="1391221"/>
            </a:xfrm>
            <a:prstGeom prst="roundRect">
              <a:avLst/>
            </a:prstGeom>
            <a:ln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 Partner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FFCCD16-522A-3148-C468-8F01C1A96477}"/>
                </a:ext>
              </a:extLst>
            </p:cNvPr>
            <p:cNvSpPr/>
            <p:nvPr/>
          </p:nvSpPr>
          <p:spPr>
            <a:xfrm>
              <a:off x="7227272" y="1982450"/>
              <a:ext cx="1381552" cy="930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Payment Processor (B2B)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891434-9B82-9EF1-F75D-3211077D5EEA}"/>
                </a:ext>
              </a:extLst>
            </p:cNvPr>
            <p:cNvGrpSpPr/>
            <p:nvPr/>
          </p:nvGrpSpPr>
          <p:grpSpPr>
            <a:xfrm>
              <a:off x="9463381" y="1982451"/>
              <a:ext cx="1243781" cy="930375"/>
              <a:chOff x="5554220" y="2256507"/>
              <a:chExt cx="1243781" cy="930375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545C262-8D28-7DC6-0598-25E0B4AA541B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DB</a:t>
                </a:r>
                <a:endParaRPr lang="en-US" dirty="0"/>
              </a:p>
            </p:txBody>
          </p:sp>
          <p:pic>
            <p:nvPicPr>
              <p:cNvPr id="41" name="Picture 8" descr="AWS RDS Logo PNG Transparent – Brands Logos">
                <a:extLst>
                  <a:ext uri="{FF2B5EF4-FFF2-40B4-BE49-F238E27FC236}">
                    <a16:creationId xmlns:a16="http://schemas.microsoft.com/office/drawing/2014/main" id="{CF4EB1C9-7DC7-90C6-52C5-0A2484DD33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15B321-ABC7-00A8-200F-A9A1246BFEF2}"/>
                </a:ext>
              </a:extLst>
            </p:cNvPr>
            <p:cNvCxnSpPr>
              <a:cxnSpLocks/>
              <a:stCxn id="61" idx="3"/>
              <a:endCxn id="40" idx="1"/>
            </p:cNvCxnSpPr>
            <p:nvPr/>
          </p:nvCxnSpPr>
          <p:spPr>
            <a:xfrm>
              <a:off x="8608824" y="2447638"/>
              <a:ext cx="854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A4FDFC-6C0E-7A20-624A-D0CE6A272F1E}"/>
                </a:ext>
              </a:extLst>
            </p:cNvPr>
            <p:cNvSpPr txBox="1"/>
            <p:nvPr/>
          </p:nvSpPr>
          <p:spPr>
            <a:xfrm>
              <a:off x="8778133" y="2456760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21E487-6CBB-FC25-34B2-8CD8D5023BA9}"/>
              </a:ext>
            </a:extLst>
          </p:cNvPr>
          <p:cNvCxnSpPr>
            <a:stCxn id="46" idx="3"/>
            <a:endCxn id="57" idx="1"/>
          </p:cNvCxnSpPr>
          <p:nvPr/>
        </p:nvCxnSpPr>
        <p:spPr>
          <a:xfrm>
            <a:off x="6190012" y="3953270"/>
            <a:ext cx="3273369" cy="1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48E83F-162E-961E-1806-0B427FB3559B}"/>
              </a:ext>
            </a:extLst>
          </p:cNvPr>
          <p:cNvSpPr txBox="1"/>
          <p:nvPr/>
        </p:nvSpPr>
        <p:spPr>
          <a:xfrm>
            <a:off x="7670071" y="393241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SQL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CB0FF-2317-FA8C-FA9D-BED3655AD55B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5486139" y="4418457"/>
            <a:ext cx="13097" cy="6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F426D4-B284-0841-76C8-E70694F73BE2}"/>
              </a:ext>
            </a:extLst>
          </p:cNvPr>
          <p:cNvSpPr txBox="1"/>
          <p:nvPr/>
        </p:nvSpPr>
        <p:spPr>
          <a:xfrm rot="5400000">
            <a:off x="4964611" y="4514025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Async </a:t>
            </a:r>
            <a:br>
              <a:rPr lang="en-US" sz="1400" dirty="0"/>
            </a:br>
            <a:r>
              <a:rPr lang="en-US" sz="1400" dirty="0"/>
              <a:t>JSON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461778-CCD5-F687-0E80-4A63D1CD07EF}"/>
              </a:ext>
            </a:extLst>
          </p:cNvPr>
          <p:cNvCxnSpPr>
            <a:stCxn id="59" idx="3"/>
            <a:endCxn id="44" idx="1"/>
          </p:cNvCxnSpPr>
          <p:nvPr/>
        </p:nvCxnSpPr>
        <p:spPr>
          <a:xfrm flipV="1">
            <a:off x="6108029" y="5558805"/>
            <a:ext cx="10422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57446B-EAA3-8808-F328-E4A3438F2969}"/>
              </a:ext>
            </a:extLst>
          </p:cNvPr>
          <p:cNvSpPr txBox="1"/>
          <p:nvPr/>
        </p:nvSpPr>
        <p:spPr>
          <a:xfrm>
            <a:off x="6294017" y="5530261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Async</a:t>
            </a:r>
            <a:br>
              <a:rPr lang="en-US" sz="1400" dirty="0"/>
            </a:br>
            <a:r>
              <a:rPr lang="en-US" sz="1400" dirty="0"/>
              <a:t>JSON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242762-3591-ABF1-DA37-DEC3EBCBFE00}"/>
              </a:ext>
            </a:extLst>
          </p:cNvPr>
          <p:cNvCxnSpPr>
            <a:stCxn id="44" idx="3"/>
            <a:endCxn id="38" idx="1"/>
          </p:cNvCxnSpPr>
          <p:nvPr/>
        </p:nvCxnSpPr>
        <p:spPr>
          <a:xfrm>
            <a:off x="8531842" y="5558805"/>
            <a:ext cx="918442" cy="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32CD80-40E8-8F64-0E13-64B65E0A8453}"/>
              </a:ext>
            </a:extLst>
          </p:cNvPr>
          <p:cNvSpPr txBox="1"/>
          <p:nvPr/>
        </p:nvSpPr>
        <p:spPr>
          <a:xfrm>
            <a:off x="8740032" y="556522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9564D1-2B3F-E020-7C23-9CE219092705}"/>
              </a:ext>
            </a:extLst>
          </p:cNvPr>
          <p:cNvCxnSpPr>
            <a:stCxn id="46" idx="3"/>
            <a:endCxn id="61" idx="1"/>
          </p:cNvCxnSpPr>
          <p:nvPr/>
        </p:nvCxnSpPr>
        <p:spPr>
          <a:xfrm flipV="1">
            <a:off x="6190012" y="2685084"/>
            <a:ext cx="1037260" cy="1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3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51E92F-7842-03A2-A89E-B80A8773776C}"/>
              </a:ext>
            </a:extLst>
          </p:cNvPr>
          <p:cNvSpPr/>
          <p:nvPr/>
        </p:nvSpPr>
        <p:spPr>
          <a:xfrm>
            <a:off x="9612767" y="1509686"/>
            <a:ext cx="1573236" cy="454379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ACDBB-6DF6-931D-796E-01E557D4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Tech Stack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3D9FA8-4F87-AEE8-DF1B-BD12D3F3E929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6A268B-02E1-1C28-5D87-AB56D882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A847B-3CBC-F3C0-B74A-263E5AFF130D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CF0DDB-57D8-81FA-CE67-BFF83E5F13A3}"/>
              </a:ext>
            </a:extLst>
          </p:cNvPr>
          <p:cNvGrpSpPr/>
          <p:nvPr/>
        </p:nvGrpSpPr>
        <p:grpSpPr>
          <a:xfrm>
            <a:off x="1113181" y="1982450"/>
            <a:ext cx="9938520" cy="4071031"/>
            <a:chOff x="31223" y="2000439"/>
            <a:chExt cx="9938520" cy="40710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DA1AFD-307D-1392-1870-0111ADB08B88}"/>
                </a:ext>
              </a:extLst>
            </p:cNvPr>
            <p:cNvGrpSpPr/>
            <p:nvPr/>
          </p:nvGrpSpPr>
          <p:grpSpPr>
            <a:xfrm>
              <a:off x="6489853" y="2000439"/>
              <a:ext cx="1381552" cy="930375"/>
              <a:chOff x="3362632" y="2174772"/>
              <a:chExt cx="1243781" cy="93037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17E880A-276D-B9B5-0159-5758C45E4DDE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Proc</a:t>
                </a:r>
              </a:p>
            </p:txBody>
          </p:sp>
          <p:pic>
            <p:nvPicPr>
              <p:cNvPr id="61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860A629B-5A74-1689-1CE3-7262BD81A3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AFA8EF-0DE8-5DDF-81FD-743B8CA4AE12}"/>
                </a:ext>
              </a:extLst>
            </p:cNvPr>
            <p:cNvGrpSpPr/>
            <p:nvPr/>
          </p:nvGrpSpPr>
          <p:grpSpPr>
            <a:xfrm>
              <a:off x="4126829" y="5111607"/>
              <a:ext cx="1243781" cy="930375"/>
              <a:chOff x="3362632" y="4082842"/>
              <a:chExt cx="1243781" cy="93037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E25ADDB-470E-5480-89C9-A58026206C28}"/>
                  </a:ext>
                </a:extLst>
              </p:cNvPr>
              <p:cNvSpPr/>
              <p:nvPr/>
            </p:nvSpPr>
            <p:spPr>
              <a:xfrm>
                <a:off x="3362632" y="408284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 err="1"/>
                  <a:t>EventBridge</a:t>
                </a:r>
                <a:endParaRPr lang="en-US" dirty="0"/>
              </a:p>
            </p:txBody>
          </p:sp>
          <p:pic>
            <p:nvPicPr>
              <p:cNvPr id="59" name="Picture 6" descr="Eventbridge message event bus Vector Icons free download in SVG, PNG Format">
                <a:extLst>
                  <a:ext uri="{FF2B5EF4-FFF2-40B4-BE49-F238E27FC236}">
                    <a16:creationId xmlns:a16="http://schemas.microsoft.com/office/drawing/2014/main" id="{772F75DB-BF48-283A-4263-C9B2E4E6C6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5979" y="4082842"/>
                <a:ext cx="757085" cy="7570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E7FA2F-C3C5-813B-7AAD-19719CD2352B}"/>
                </a:ext>
              </a:extLst>
            </p:cNvPr>
            <p:cNvGrpSpPr/>
            <p:nvPr/>
          </p:nvGrpSpPr>
          <p:grpSpPr>
            <a:xfrm>
              <a:off x="8725962" y="3516521"/>
              <a:ext cx="1243781" cy="930375"/>
              <a:chOff x="5554220" y="2256507"/>
              <a:chExt cx="1243781" cy="930375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CCBC4DDF-72DE-2CD1-CDC0-48CD8022EA8E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CFA DB</a:t>
                </a:r>
                <a:endParaRPr lang="en-US" dirty="0"/>
              </a:p>
            </p:txBody>
          </p:sp>
          <p:pic>
            <p:nvPicPr>
              <p:cNvPr id="57" name="Picture 8" descr="AWS RDS Logo PNG Transparent – Brands Logos">
                <a:extLst>
                  <a:ext uri="{FF2B5EF4-FFF2-40B4-BE49-F238E27FC236}">
                    <a16:creationId xmlns:a16="http://schemas.microsoft.com/office/drawing/2014/main" id="{22626D51-356D-659D-A2DE-27433DB79E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4E6FCC-73A9-2573-0119-EB712CBF2916}"/>
                </a:ext>
              </a:extLst>
            </p:cNvPr>
            <p:cNvGrpSpPr/>
            <p:nvPr/>
          </p:nvGrpSpPr>
          <p:grpSpPr>
            <a:xfrm>
              <a:off x="2327624" y="3523277"/>
              <a:ext cx="1243781" cy="930375"/>
              <a:chOff x="5554220" y="3755305"/>
              <a:chExt cx="1243781" cy="930375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4B3CD1C-EA5B-F6E2-0DF3-6B69B6C73201}"/>
                  </a:ext>
                </a:extLst>
              </p:cNvPr>
              <p:cNvSpPr/>
              <p:nvPr/>
            </p:nvSpPr>
            <p:spPr>
              <a:xfrm>
                <a:off x="5554220" y="3755305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API Gateway</a:t>
                </a:r>
                <a:endParaRPr lang="en-US" dirty="0"/>
              </a:p>
            </p:txBody>
          </p:sp>
          <p:pic>
            <p:nvPicPr>
              <p:cNvPr id="55" name="Picture 10" descr="AWS Api Gateway Logo PNG Transparent &amp; SVG Vector - Freebie Supply">
                <a:extLst>
                  <a:ext uri="{FF2B5EF4-FFF2-40B4-BE49-F238E27FC236}">
                    <a16:creationId xmlns:a16="http://schemas.microsoft.com/office/drawing/2014/main" id="{0F674E8A-0B55-4F82-0C47-964B7C1EF2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3780637"/>
                <a:ext cx="556046" cy="673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E9D98-3C44-8ADD-3245-81017873F4C6}"/>
                </a:ext>
              </a:extLst>
            </p:cNvPr>
            <p:cNvGrpSpPr/>
            <p:nvPr/>
          </p:nvGrpSpPr>
          <p:grpSpPr>
            <a:xfrm>
              <a:off x="31223" y="2802486"/>
              <a:ext cx="1639281" cy="2371956"/>
              <a:chOff x="594358" y="2475347"/>
              <a:chExt cx="1639281" cy="2371956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D1CE613-6614-78A8-9D84-A8EA7402EA04}"/>
                  </a:ext>
                </a:extLst>
              </p:cNvPr>
              <p:cNvSpPr/>
              <p:nvPr/>
            </p:nvSpPr>
            <p:spPr>
              <a:xfrm>
                <a:off x="594358" y="2475347"/>
                <a:ext cx="1639281" cy="2371956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A84700A-179F-9310-EE7E-3CFCBDB70BD9}"/>
                  </a:ext>
                </a:extLst>
              </p:cNvPr>
              <p:cNvGrpSpPr/>
              <p:nvPr/>
            </p:nvGrpSpPr>
            <p:grpSpPr>
              <a:xfrm>
                <a:off x="780353" y="2692888"/>
                <a:ext cx="1243781" cy="930375"/>
                <a:chOff x="1501877" y="3186882"/>
                <a:chExt cx="1243781" cy="930375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AE8F8836-4C1E-88B0-C774-00B9C0773776}"/>
                    </a:ext>
                  </a:extLst>
                </p:cNvPr>
                <p:cNvSpPr/>
                <p:nvPr/>
              </p:nvSpPr>
              <p:spPr>
                <a:xfrm>
                  <a:off x="1501877" y="3186882"/>
                  <a:ext cx="1243781" cy="93037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dirty="0"/>
                    <a:t>AWS Amplify</a:t>
                  </a:r>
                  <a:endParaRPr lang="en-US" dirty="0"/>
                </a:p>
              </p:txBody>
            </p:sp>
            <p:pic>
              <p:nvPicPr>
                <p:cNvPr id="53" name="Picture 2" descr="AWS Amplify Logo PNG Vector (SVG) Free Download">
                  <a:extLst>
                    <a:ext uri="{FF2B5EF4-FFF2-40B4-BE49-F238E27FC236}">
                      <a16:creationId xmlns:a16="http://schemas.microsoft.com/office/drawing/2014/main" id="{7028B0CE-127E-ACE5-D0FB-2F25CE366D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3313" y="3293883"/>
                  <a:ext cx="743912" cy="5455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2487D65-A630-D1F9-DF1E-DD8C15436469}"/>
                  </a:ext>
                </a:extLst>
              </p:cNvPr>
              <p:cNvGrpSpPr/>
              <p:nvPr/>
            </p:nvGrpSpPr>
            <p:grpSpPr>
              <a:xfrm>
                <a:off x="780352" y="3691781"/>
                <a:ext cx="1243781" cy="930375"/>
                <a:chOff x="1155794" y="4230402"/>
                <a:chExt cx="1243781" cy="930375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C9D0AF0C-36AD-C0D3-3771-F2AE7A2E9233}"/>
                    </a:ext>
                  </a:extLst>
                </p:cNvPr>
                <p:cNvSpPr/>
                <p:nvPr/>
              </p:nvSpPr>
              <p:spPr>
                <a:xfrm>
                  <a:off x="1155794" y="4230402"/>
                  <a:ext cx="1243781" cy="93037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dirty="0"/>
                    <a:t>React + </a:t>
                  </a:r>
                  <a:r>
                    <a:rPr lang="en-US" sz="1400" dirty="0" err="1"/>
                    <a:t>Vite</a:t>
                  </a:r>
                  <a:endParaRPr lang="en-US" dirty="0"/>
                </a:p>
              </p:txBody>
            </p:sp>
            <p:pic>
              <p:nvPicPr>
                <p:cNvPr id="51" name="Picture 12">
                  <a:extLst>
                    <a:ext uri="{FF2B5EF4-FFF2-40B4-BE49-F238E27FC236}">
                      <a16:creationId xmlns:a16="http://schemas.microsoft.com/office/drawing/2014/main" id="{E32FF696-5FCF-9EF5-1FFF-0DA7679457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244" y="4230402"/>
                  <a:ext cx="783511" cy="7835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0F71D8-9E2B-40A4-79C1-31A6BDF28EE8}"/>
                </a:ext>
              </a:extLst>
            </p:cNvPr>
            <p:cNvGrpSpPr/>
            <p:nvPr/>
          </p:nvGrpSpPr>
          <p:grpSpPr>
            <a:xfrm>
              <a:off x="4071041" y="3506071"/>
              <a:ext cx="1381552" cy="930375"/>
              <a:chOff x="3362632" y="2174772"/>
              <a:chExt cx="1243781" cy="930375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3B46593-6E5E-B080-8EFA-6B4A849D57AD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Order Proc</a:t>
                </a:r>
              </a:p>
            </p:txBody>
          </p:sp>
          <p:pic>
            <p:nvPicPr>
              <p:cNvPr id="46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3DBF5BF8-F694-0D53-3EDC-57186312E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CEB7F30-509B-DB08-255F-4AFA66391423}"/>
                </a:ext>
              </a:extLst>
            </p:cNvPr>
            <p:cNvGrpSpPr/>
            <p:nvPr/>
          </p:nvGrpSpPr>
          <p:grpSpPr>
            <a:xfrm>
              <a:off x="6412871" y="5111606"/>
              <a:ext cx="1381552" cy="930375"/>
              <a:chOff x="3362632" y="2174772"/>
              <a:chExt cx="1243781" cy="930375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CF79BE2-8210-B5A7-846F-B615E202C6B8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Shipment Proc</a:t>
                </a:r>
              </a:p>
            </p:txBody>
          </p:sp>
          <p:pic>
            <p:nvPicPr>
              <p:cNvPr id="44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783D9820-0A6F-072C-6222-A4A1C93A9B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5DCEB7-48FB-D0EC-02D6-20F24A509764}"/>
                </a:ext>
              </a:extLst>
            </p:cNvPr>
            <p:cNvGrpSpPr/>
            <p:nvPr/>
          </p:nvGrpSpPr>
          <p:grpSpPr>
            <a:xfrm>
              <a:off x="4071041" y="2009562"/>
              <a:ext cx="1544774" cy="930375"/>
              <a:chOff x="6672559" y="3454657"/>
              <a:chExt cx="1544774" cy="930375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3ED2C74-9BBB-90B6-D491-DA88F10762F1}"/>
                  </a:ext>
                </a:extLst>
              </p:cNvPr>
              <p:cNvSpPr/>
              <p:nvPr/>
            </p:nvSpPr>
            <p:spPr>
              <a:xfrm>
                <a:off x="6672559" y="3454657"/>
                <a:ext cx="1544774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Inventory Check</a:t>
                </a:r>
              </a:p>
            </p:txBody>
          </p:sp>
          <p:pic>
            <p:nvPicPr>
              <p:cNvPr id="42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D220DFB9-E537-DD44-8E61-46A4F9A7AD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8391" y="3479996"/>
                <a:ext cx="794761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C06122-4F5E-ED83-B497-1610830FDB55}"/>
                </a:ext>
              </a:extLst>
            </p:cNvPr>
            <p:cNvGrpSpPr/>
            <p:nvPr/>
          </p:nvGrpSpPr>
          <p:grpSpPr>
            <a:xfrm>
              <a:off x="8725962" y="2000440"/>
              <a:ext cx="1243781" cy="930375"/>
              <a:chOff x="5554220" y="2256507"/>
              <a:chExt cx="1243781" cy="930375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568414B-0F91-9DEA-E78E-4558CF4CCB76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DB</a:t>
                </a:r>
                <a:endParaRPr lang="en-US" dirty="0"/>
              </a:p>
            </p:txBody>
          </p:sp>
          <p:pic>
            <p:nvPicPr>
              <p:cNvPr id="40" name="Picture 8" descr="AWS RDS Logo PNG Transparent – Brands Logos">
                <a:extLst>
                  <a:ext uri="{FF2B5EF4-FFF2-40B4-BE49-F238E27FC236}">
                    <a16:creationId xmlns:a16="http://schemas.microsoft.com/office/drawing/2014/main" id="{856DBE98-8DE1-C4F3-50AA-1E55483F8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73D57-1C5B-40B5-B45B-4E056C49DB89}"/>
                </a:ext>
              </a:extLst>
            </p:cNvPr>
            <p:cNvGrpSpPr/>
            <p:nvPr/>
          </p:nvGrpSpPr>
          <p:grpSpPr>
            <a:xfrm>
              <a:off x="8712865" y="5130322"/>
              <a:ext cx="1243781" cy="930375"/>
              <a:chOff x="5554220" y="2256507"/>
              <a:chExt cx="1243781" cy="93037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5D2B614-CEE4-6519-6168-A5A5D19E00F3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Shipper DB</a:t>
                </a:r>
                <a:endParaRPr lang="en-US" dirty="0"/>
              </a:p>
            </p:txBody>
          </p:sp>
          <p:pic>
            <p:nvPicPr>
              <p:cNvPr id="38" name="Picture 8" descr="AWS RDS Logo PNG Transparent – Brands Logos">
                <a:extLst>
                  <a:ext uri="{FF2B5EF4-FFF2-40B4-BE49-F238E27FC236}">
                    <a16:creationId xmlns:a16="http://schemas.microsoft.com/office/drawing/2014/main" id="{92D1407A-D306-FCDE-0928-280D10BBFB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A16967-496D-5227-25C0-E4778D449105}"/>
                </a:ext>
              </a:extLst>
            </p:cNvPr>
            <p:cNvCxnSpPr>
              <a:stCxn id="47" idx="3"/>
              <a:endCxn id="54" idx="1"/>
            </p:cNvCxnSpPr>
            <p:nvPr/>
          </p:nvCxnSpPr>
          <p:spPr>
            <a:xfrm>
              <a:off x="1670504" y="3988464"/>
              <a:ext cx="6571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F7513B-1A8B-677F-EB00-D170EBAAF41C}"/>
                </a:ext>
              </a:extLst>
            </p:cNvPr>
            <p:cNvSpPr txBox="1"/>
            <p:nvPr/>
          </p:nvSpPr>
          <p:spPr>
            <a:xfrm>
              <a:off x="1718784" y="3988464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51BF64-BD50-A215-B2FB-7F1106AFF480}"/>
                </a:ext>
              </a:extLst>
            </p:cNvPr>
            <p:cNvCxnSpPr>
              <a:cxnSpLocks/>
              <a:stCxn id="45" idx="0"/>
              <a:endCxn id="41" idx="2"/>
            </p:cNvCxnSpPr>
            <p:nvPr/>
          </p:nvCxnSpPr>
          <p:spPr>
            <a:xfrm flipV="1">
              <a:off x="4761817" y="2939937"/>
              <a:ext cx="81611" cy="566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9F704-BC99-5B64-8B13-9832BC86F395}"/>
                </a:ext>
              </a:extLst>
            </p:cNvPr>
            <p:cNvSpPr txBox="1"/>
            <p:nvPr/>
          </p:nvSpPr>
          <p:spPr>
            <a:xfrm rot="16761938">
              <a:off x="4648903" y="3069116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28EB03-EBA6-2A37-4604-53E960A564E1}"/>
                </a:ext>
              </a:extLst>
            </p:cNvPr>
            <p:cNvCxnSpPr>
              <a:stCxn id="54" idx="3"/>
              <a:endCxn id="45" idx="1"/>
            </p:cNvCxnSpPr>
            <p:nvPr/>
          </p:nvCxnSpPr>
          <p:spPr>
            <a:xfrm flipV="1">
              <a:off x="3571405" y="3971259"/>
              <a:ext cx="499636" cy="17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F6C39A-EA2B-76E3-2992-C5367B4440B9}"/>
                </a:ext>
              </a:extLst>
            </p:cNvPr>
            <p:cNvSpPr txBox="1"/>
            <p:nvPr/>
          </p:nvSpPr>
          <p:spPr>
            <a:xfrm>
              <a:off x="3521262" y="3979862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214CD89-C8D3-BEEB-BAE7-6641BF478496}"/>
                </a:ext>
              </a:extLst>
            </p:cNvPr>
            <p:cNvCxnSpPr>
              <a:stCxn id="45" idx="3"/>
              <a:endCxn id="60" idx="1"/>
            </p:cNvCxnSpPr>
            <p:nvPr/>
          </p:nvCxnSpPr>
          <p:spPr>
            <a:xfrm flipV="1">
              <a:off x="5452593" y="2465627"/>
              <a:ext cx="1037260" cy="150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6C44A9-FF0E-051B-868E-E0F4D0492E3E}"/>
                </a:ext>
              </a:extLst>
            </p:cNvPr>
            <p:cNvSpPr txBox="1"/>
            <p:nvPr/>
          </p:nvSpPr>
          <p:spPr>
            <a:xfrm rot="18145780">
              <a:off x="5765012" y="3210179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EE9110-3C4A-9F0F-E394-407DC277D1E0}"/>
                </a:ext>
              </a:extLst>
            </p:cNvPr>
            <p:cNvSpPr txBox="1"/>
            <p:nvPr/>
          </p:nvSpPr>
          <p:spPr>
            <a:xfrm rot="18945479">
              <a:off x="3282772" y="2973139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844778D-BD74-24A4-40E2-9B3DAF9DF5FE}"/>
                </a:ext>
              </a:extLst>
            </p:cNvPr>
            <p:cNvCxnSpPr>
              <a:cxnSpLocks/>
              <a:stCxn id="54" idx="0"/>
              <a:endCxn id="41" idx="1"/>
            </p:cNvCxnSpPr>
            <p:nvPr/>
          </p:nvCxnSpPr>
          <p:spPr>
            <a:xfrm flipV="1">
              <a:off x="2949515" y="2474750"/>
              <a:ext cx="1121526" cy="104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F3A507-8472-8C0E-8330-13F29BC065EB}"/>
                </a:ext>
              </a:extLst>
            </p:cNvPr>
            <p:cNvCxnSpPr>
              <a:cxnSpLocks/>
              <a:stCxn id="60" idx="3"/>
              <a:endCxn id="39" idx="1"/>
            </p:cNvCxnSpPr>
            <p:nvPr/>
          </p:nvCxnSpPr>
          <p:spPr>
            <a:xfrm>
              <a:off x="7871405" y="2465627"/>
              <a:ext cx="854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ADA1C6-62ED-014E-2460-C7BC92732DF9}"/>
                </a:ext>
              </a:extLst>
            </p:cNvPr>
            <p:cNvSpPr txBox="1"/>
            <p:nvPr/>
          </p:nvSpPr>
          <p:spPr>
            <a:xfrm>
              <a:off x="8040714" y="2474749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3A25D17-FEB5-98FD-61A0-8C505F8B8497}"/>
                </a:ext>
              </a:extLst>
            </p:cNvPr>
            <p:cNvCxnSpPr>
              <a:stCxn id="45" idx="3"/>
              <a:endCxn id="56" idx="1"/>
            </p:cNvCxnSpPr>
            <p:nvPr/>
          </p:nvCxnSpPr>
          <p:spPr>
            <a:xfrm>
              <a:off x="5452593" y="3971259"/>
              <a:ext cx="3273369" cy="1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3BC08B-B4EF-5CB0-48D8-C658AA799667}"/>
                </a:ext>
              </a:extLst>
            </p:cNvPr>
            <p:cNvSpPr txBox="1"/>
            <p:nvPr/>
          </p:nvSpPr>
          <p:spPr>
            <a:xfrm>
              <a:off x="6932652" y="395040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17400D1-BB01-235A-1F7F-4623C6116AF8}"/>
                </a:ext>
              </a:extLst>
            </p:cNvPr>
            <p:cNvCxnSpPr>
              <a:cxnSpLocks/>
              <a:stCxn id="45" idx="2"/>
              <a:endCxn id="58" idx="0"/>
            </p:cNvCxnSpPr>
            <p:nvPr/>
          </p:nvCxnSpPr>
          <p:spPr>
            <a:xfrm flipH="1">
              <a:off x="4748720" y="4436446"/>
              <a:ext cx="13097" cy="675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75E40F-B089-571D-56A5-3F9D50635F3D}"/>
                </a:ext>
              </a:extLst>
            </p:cNvPr>
            <p:cNvSpPr txBox="1"/>
            <p:nvPr/>
          </p:nvSpPr>
          <p:spPr>
            <a:xfrm rot="5400000">
              <a:off x="4227192" y="4532014"/>
              <a:ext cx="670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Async </a:t>
              </a:r>
              <a:br>
                <a:rPr lang="en-US" sz="1400" dirty="0"/>
              </a:br>
              <a:r>
                <a:rPr lang="en-US" sz="1400" dirty="0"/>
                <a:t>JSON</a:t>
              </a: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73D112-CA72-2A65-43B0-E910C621EC85}"/>
                </a:ext>
              </a:extLst>
            </p:cNvPr>
            <p:cNvCxnSpPr>
              <a:stCxn id="58" idx="3"/>
              <a:endCxn id="43" idx="1"/>
            </p:cNvCxnSpPr>
            <p:nvPr/>
          </p:nvCxnSpPr>
          <p:spPr>
            <a:xfrm flipV="1">
              <a:off x="5370610" y="5576794"/>
              <a:ext cx="10422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F5664-E1D4-F816-D4A1-E0C7EEE1FBE1}"/>
                </a:ext>
              </a:extLst>
            </p:cNvPr>
            <p:cNvSpPr txBox="1"/>
            <p:nvPr/>
          </p:nvSpPr>
          <p:spPr>
            <a:xfrm>
              <a:off x="5556598" y="5548250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Async</a:t>
              </a:r>
              <a:br>
                <a:rPr lang="en-US" sz="1400" dirty="0"/>
              </a:br>
              <a:r>
                <a:rPr lang="en-US" sz="1400" dirty="0"/>
                <a:t>JSON</a:t>
              </a:r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1B9CB32-52A1-A252-5E0B-8B607561757F}"/>
                </a:ext>
              </a:extLst>
            </p:cNvPr>
            <p:cNvCxnSpPr>
              <a:stCxn id="43" idx="3"/>
              <a:endCxn id="37" idx="1"/>
            </p:cNvCxnSpPr>
            <p:nvPr/>
          </p:nvCxnSpPr>
          <p:spPr>
            <a:xfrm>
              <a:off x="7794423" y="5576794"/>
              <a:ext cx="918442" cy="1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B61E437-3B77-9E13-35DA-2518B1798776}"/>
                </a:ext>
              </a:extLst>
            </p:cNvPr>
            <p:cNvSpPr txBox="1"/>
            <p:nvPr/>
          </p:nvSpPr>
          <p:spPr>
            <a:xfrm>
              <a:off x="8002613" y="5583217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91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DBB-6DF6-931D-796E-01E557D4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takeaways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3D9FA8-4F87-AEE8-DF1B-BD12D3F3E929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6A268B-02E1-1C28-5D87-AB56D882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A847B-3CBC-F3C0-B74A-263E5AFF130D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232CF8-AABA-F2AA-7220-8621C287730F}"/>
              </a:ext>
            </a:extLst>
          </p:cNvPr>
          <p:cNvSpPr txBox="1"/>
          <p:nvPr/>
        </p:nvSpPr>
        <p:spPr>
          <a:xfrm>
            <a:off x="1451578" y="1966451"/>
            <a:ext cx="96032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Gained confidence in developing solutions for business problems.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Learned how to utilize common AWS services for cloud deployment.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Creating a professional-looking web application is harder than we thought!</a:t>
            </a:r>
          </a:p>
        </p:txBody>
      </p:sp>
      <p:pic>
        <p:nvPicPr>
          <p:cNvPr id="6146" name="Picture 2" descr="Cloud Computing and Cloud Technology - Free Stock Photo by Jack Moreh ...">
            <a:extLst>
              <a:ext uri="{FF2B5EF4-FFF2-40B4-BE49-F238E27FC236}">
                <a16:creationId xmlns:a16="http://schemas.microsoft.com/office/drawing/2014/main" id="{58D26ADA-2326-FD72-0258-1189643A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28" y="4010246"/>
            <a:ext cx="2928169" cy="18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eb Page High Resolution Stock Photography and Images - Alamy">
            <a:extLst>
              <a:ext uri="{FF2B5EF4-FFF2-40B4-BE49-F238E27FC236}">
                <a16:creationId xmlns:a16="http://schemas.microsoft.com/office/drawing/2014/main" id="{3CBA619E-0457-E76A-6B8C-CF5DBBE9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46" y="4004787"/>
            <a:ext cx="2583938" cy="19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6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DBB-6DF6-931D-796E-01E557D4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3D9FA8-4F87-AEE8-DF1B-BD12D3F3E929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6A268B-02E1-1C28-5D87-AB56D882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A847B-3CBC-F3C0-B74A-263E5AFF130D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6E44E-2B14-44FE-4352-16065AC7E172}"/>
              </a:ext>
            </a:extLst>
          </p:cNvPr>
          <p:cNvSpPr txBox="1"/>
          <p:nvPr/>
        </p:nvSpPr>
        <p:spPr>
          <a:xfrm>
            <a:off x="1451578" y="1966451"/>
            <a:ext cx="96032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Translating business requirements into technical solutions.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Proper AWS service configuration (VPC, roles, security groups, etc.)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Synchronizing team efforts and ensuring integrability of separate functions.</a:t>
            </a:r>
          </a:p>
        </p:txBody>
      </p:sp>
      <p:pic>
        <p:nvPicPr>
          <p:cNvPr id="3074" name="Picture 2" descr="Protection icon, Security icon 3d rendering 14529817 PNG">
            <a:extLst>
              <a:ext uri="{FF2B5EF4-FFF2-40B4-BE49-F238E27FC236}">
                <a16:creationId xmlns:a16="http://schemas.microsoft.com/office/drawing/2014/main" id="{12FB070B-F884-DA12-6E90-03EF15E6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90" y="4129547"/>
            <a:ext cx="2089355" cy="208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8E5B7B6C-8EF2-2BB7-7D94-BEC697F2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61" y="3956585"/>
            <a:ext cx="2457643" cy="2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nguage Translator Illustration 468827 Vector Art at Vecteezy">
            <a:extLst>
              <a:ext uri="{FF2B5EF4-FFF2-40B4-BE49-F238E27FC236}">
                <a16:creationId xmlns:a16="http://schemas.microsoft.com/office/drawing/2014/main" id="{AD36CBFA-179F-97BF-89C1-3B5C7F302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3"/>
          <a:stretch/>
        </p:blipFill>
        <p:spPr bwMode="auto">
          <a:xfrm>
            <a:off x="1631885" y="4267356"/>
            <a:ext cx="2251858" cy="183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8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B2A1687B-8081-5C17-BEA2-B367566E4831}"/>
              </a:ext>
            </a:extLst>
          </p:cNvPr>
          <p:cNvGrpSpPr/>
          <p:nvPr/>
        </p:nvGrpSpPr>
        <p:grpSpPr>
          <a:xfrm>
            <a:off x="31223" y="2000439"/>
            <a:ext cx="9938520" cy="4071031"/>
            <a:chOff x="31223" y="2000439"/>
            <a:chExt cx="9938520" cy="40710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122D89C-9E13-CBF1-F3FB-95CC0B6F2F0C}"/>
                </a:ext>
              </a:extLst>
            </p:cNvPr>
            <p:cNvGrpSpPr/>
            <p:nvPr/>
          </p:nvGrpSpPr>
          <p:grpSpPr>
            <a:xfrm>
              <a:off x="6489853" y="2000439"/>
              <a:ext cx="1381552" cy="930375"/>
              <a:chOff x="3362632" y="2174772"/>
              <a:chExt cx="1243781" cy="93037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69E8242-AA48-0910-A42A-10BC9C647240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Proc</a:t>
                </a:r>
              </a:p>
            </p:txBody>
          </p:sp>
          <p:pic>
            <p:nvPicPr>
              <p:cNvPr id="2052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139F432A-9244-A996-4A28-6F1F118BC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2086FE-6719-8AD0-0A11-6E470F428F91}"/>
                </a:ext>
              </a:extLst>
            </p:cNvPr>
            <p:cNvGrpSpPr/>
            <p:nvPr/>
          </p:nvGrpSpPr>
          <p:grpSpPr>
            <a:xfrm>
              <a:off x="4126829" y="5111607"/>
              <a:ext cx="1243781" cy="930375"/>
              <a:chOff x="3362632" y="4082842"/>
              <a:chExt cx="1243781" cy="93037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70ED948-2876-B887-80F8-E18C835551BF}"/>
                  </a:ext>
                </a:extLst>
              </p:cNvPr>
              <p:cNvSpPr/>
              <p:nvPr/>
            </p:nvSpPr>
            <p:spPr>
              <a:xfrm>
                <a:off x="3362632" y="408284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 err="1"/>
                  <a:t>EventBridge</a:t>
                </a:r>
                <a:endParaRPr lang="en-US" dirty="0"/>
              </a:p>
            </p:txBody>
          </p:sp>
          <p:pic>
            <p:nvPicPr>
              <p:cNvPr id="2054" name="Picture 6" descr="Eventbridge message event bus Vector Icons free download in SVG, PNG Format">
                <a:extLst>
                  <a:ext uri="{FF2B5EF4-FFF2-40B4-BE49-F238E27FC236}">
                    <a16:creationId xmlns:a16="http://schemas.microsoft.com/office/drawing/2014/main" id="{E4F4C6E2-DE69-1790-CE6B-3C3B7CD9C1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5979" y="4082842"/>
                <a:ext cx="757085" cy="7570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146BC6-F69E-5C5F-0234-F66F08F6F8D6}"/>
                </a:ext>
              </a:extLst>
            </p:cNvPr>
            <p:cNvGrpSpPr/>
            <p:nvPr/>
          </p:nvGrpSpPr>
          <p:grpSpPr>
            <a:xfrm>
              <a:off x="8725962" y="3516521"/>
              <a:ext cx="1243781" cy="930375"/>
              <a:chOff x="5554220" y="2256507"/>
              <a:chExt cx="1243781" cy="93037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8BB805F-BB9C-46BB-8276-72BB46E7A083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CFA DB</a:t>
                </a:r>
                <a:endParaRPr lang="en-US" dirty="0"/>
              </a:p>
            </p:txBody>
          </p:sp>
          <p:pic>
            <p:nvPicPr>
              <p:cNvPr id="2056" name="Picture 8" descr="AWS RDS Logo PNG Transparent – Brands Logos">
                <a:extLst>
                  <a:ext uri="{FF2B5EF4-FFF2-40B4-BE49-F238E27FC236}">
                    <a16:creationId xmlns:a16="http://schemas.microsoft.com/office/drawing/2014/main" id="{A5A6DD9C-CF63-8A9F-1C9E-E1A6B97BFE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34053-28F1-CD2E-7FFC-7BE31FA97E8D}"/>
                </a:ext>
              </a:extLst>
            </p:cNvPr>
            <p:cNvGrpSpPr/>
            <p:nvPr/>
          </p:nvGrpSpPr>
          <p:grpSpPr>
            <a:xfrm>
              <a:off x="2327624" y="3523277"/>
              <a:ext cx="1243781" cy="930375"/>
              <a:chOff x="5554220" y="3755305"/>
              <a:chExt cx="1243781" cy="93037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30AE597-F667-2E95-E5E4-4235DA4BE6B7}"/>
                  </a:ext>
                </a:extLst>
              </p:cNvPr>
              <p:cNvSpPr/>
              <p:nvPr/>
            </p:nvSpPr>
            <p:spPr>
              <a:xfrm>
                <a:off x="5554220" y="3755305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API Gateway</a:t>
                </a:r>
                <a:endParaRPr lang="en-US" dirty="0"/>
              </a:p>
            </p:txBody>
          </p:sp>
          <p:pic>
            <p:nvPicPr>
              <p:cNvPr id="2058" name="Picture 10" descr="AWS Api Gateway Logo PNG Transparent &amp; SVG Vector - Freebie Supply">
                <a:extLst>
                  <a:ext uri="{FF2B5EF4-FFF2-40B4-BE49-F238E27FC236}">
                    <a16:creationId xmlns:a16="http://schemas.microsoft.com/office/drawing/2014/main" id="{EA15B431-F51C-0BA7-6A7B-6C03D84F3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3780637"/>
                <a:ext cx="556046" cy="673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3E7A7F4-B278-D48A-C3E8-B78B25ED878D}"/>
                </a:ext>
              </a:extLst>
            </p:cNvPr>
            <p:cNvGrpSpPr/>
            <p:nvPr/>
          </p:nvGrpSpPr>
          <p:grpSpPr>
            <a:xfrm>
              <a:off x="31223" y="2802486"/>
              <a:ext cx="1639281" cy="2371956"/>
              <a:chOff x="594358" y="2475347"/>
              <a:chExt cx="1639281" cy="237195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A57F6984-2539-2A5E-283C-E59D4F749C7C}"/>
                  </a:ext>
                </a:extLst>
              </p:cNvPr>
              <p:cNvSpPr/>
              <p:nvPr/>
            </p:nvSpPr>
            <p:spPr>
              <a:xfrm>
                <a:off x="594358" y="2475347"/>
                <a:ext cx="1639281" cy="2371956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E049889-0316-C1AD-9E6D-B892DEDE69B9}"/>
                  </a:ext>
                </a:extLst>
              </p:cNvPr>
              <p:cNvGrpSpPr/>
              <p:nvPr/>
            </p:nvGrpSpPr>
            <p:grpSpPr>
              <a:xfrm>
                <a:off x="780353" y="2692888"/>
                <a:ext cx="1243781" cy="930375"/>
                <a:chOff x="1501877" y="3186882"/>
                <a:chExt cx="1243781" cy="930375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CFDB5FE-17E5-D2BA-526A-3372BB10380D}"/>
                    </a:ext>
                  </a:extLst>
                </p:cNvPr>
                <p:cNvSpPr/>
                <p:nvPr/>
              </p:nvSpPr>
              <p:spPr>
                <a:xfrm>
                  <a:off x="1501877" y="3186882"/>
                  <a:ext cx="1243781" cy="93037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dirty="0"/>
                    <a:t>AWS Amplify</a:t>
                  </a:r>
                  <a:endParaRPr lang="en-US" dirty="0"/>
                </a:p>
              </p:txBody>
            </p:sp>
            <p:pic>
              <p:nvPicPr>
                <p:cNvPr id="13" name="Picture 2" descr="AWS Amplify Logo PNG Vector (SVG) Free Download">
                  <a:extLst>
                    <a:ext uri="{FF2B5EF4-FFF2-40B4-BE49-F238E27FC236}">
                      <a16:creationId xmlns:a16="http://schemas.microsoft.com/office/drawing/2014/main" id="{D98AB2EE-667E-ECFC-9F72-A9D0ACB686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3313" y="3293883"/>
                  <a:ext cx="743912" cy="5455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2A12BA8-AF81-51FF-E9F0-8B8C3306E0B8}"/>
                  </a:ext>
                </a:extLst>
              </p:cNvPr>
              <p:cNvGrpSpPr/>
              <p:nvPr/>
            </p:nvGrpSpPr>
            <p:grpSpPr>
              <a:xfrm>
                <a:off x="780352" y="3691781"/>
                <a:ext cx="1243781" cy="930375"/>
                <a:chOff x="1155794" y="4230402"/>
                <a:chExt cx="1243781" cy="930375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7A54C02-1A7D-DC82-5507-EAB18EDAEAA3}"/>
                    </a:ext>
                  </a:extLst>
                </p:cNvPr>
                <p:cNvSpPr/>
                <p:nvPr/>
              </p:nvSpPr>
              <p:spPr>
                <a:xfrm>
                  <a:off x="1155794" y="4230402"/>
                  <a:ext cx="1243781" cy="93037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dirty="0"/>
                    <a:t>React</a:t>
                  </a:r>
                  <a:endParaRPr lang="en-US" dirty="0"/>
                </a:p>
              </p:txBody>
            </p:sp>
            <p:pic>
              <p:nvPicPr>
                <p:cNvPr id="2060" name="Picture 12">
                  <a:extLst>
                    <a:ext uri="{FF2B5EF4-FFF2-40B4-BE49-F238E27FC236}">
                      <a16:creationId xmlns:a16="http://schemas.microsoft.com/office/drawing/2014/main" id="{03FFF4A0-90E6-6F1E-82F1-071779EE49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244" y="4230402"/>
                  <a:ext cx="783511" cy="7835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BA46465-5076-C8BA-5021-77157DF54A51}"/>
                </a:ext>
              </a:extLst>
            </p:cNvPr>
            <p:cNvGrpSpPr/>
            <p:nvPr/>
          </p:nvGrpSpPr>
          <p:grpSpPr>
            <a:xfrm>
              <a:off x="4071041" y="3506071"/>
              <a:ext cx="1381552" cy="930375"/>
              <a:chOff x="3362632" y="2174772"/>
              <a:chExt cx="1243781" cy="930375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0E8CCC0-DC08-FDE3-32DD-384F10935779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Order Proc</a:t>
                </a:r>
              </a:p>
            </p:txBody>
          </p:sp>
          <p:pic>
            <p:nvPicPr>
              <p:cNvPr id="33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9EE51C31-F056-33FE-092C-FE5947277C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39944B-EC33-2F39-B466-839B958414DC}"/>
                </a:ext>
              </a:extLst>
            </p:cNvPr>
            <p:cNvGrpSpPr/>
            <p:nvPr/>
          </p:nvGrpSpPr>
          <p:grpSpPr>
            <a:xfrm>
              <a:off x="6412871" y="5111606"/>
              <a:ext cx="1381552" cy="930375"/>
              <a:chOff x="3362632" y="2174772"/>
              <a:chExt cx="1243781" cy="93037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F0481C2-8586-460B-D8A7-550CE33BE4D9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Shipment Proc</a:t>
                </a:r>
              </a:p>
            </p:txBody>
          </p:sp>
          <p:pic>
            <p:nvPicPr>
              <p:cNvPr id="38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2EF67CE1-2619-8BC6-1BAC-06F93CCD3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9A64D2-5A2F-1EAE-581A-F248A8E4B472}"/>
                </a:ext>
              </a:extLst>
            </p:cNvPr>
            <p:cNvGrpSpPr/>
            <p:nvPr/>
          </p:nvGrpSpPr>
          <p:grpSpPr>
            <a:xfrm>
              <a:off x="4071041" y="2009562"/>
              <a:ext cx="1544774" cy="930375"/>
              <a:chOff x="6672559" y="3454657"/>
              <a:chExt cx="1544774" cy="930375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02C53FC-D783-A91B-DDDF-DB2328B4A6FE}"/>
                  </a:ext>
                </a:extLst>
              </p:cNvPr>
              <p:cNvSpPr/>
              <p:nvPr/>
            </p:nvSpPr>
            <p:spPr>
              <a:xfrm>
                <a:off x="6672559" y="3454657"/>
                <a:ext cx="1544774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Inventory Check</a:t>
                </a:r>
              </a:p>
            </p:txBody>
          </p:sp>
          <p:pic>
            <p:nvPicPr>
              <p:cNvPr id="41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C2443F30-3EA1-D8B3-902B-B70A27341A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8391" y="3479996"/>
                <a:ext cx="794761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1129DE-4689-EDF4-B14F-4DF56E4EFE24}"/>
                </a:ext>
              </a:extLst>
            </p:cNvPr>
            <p:cNvGrpSpPr/>
            <p:nvPr/>
          </p:nvGrpSpPr>
          <p:grpSpPr>
            <a:xfrm>
              <a:off x="8725962" y="2000440"/>
              <a:ext cx="1243781" cy="930375"/>
              <a:chOff x="5554220" y="2256507"/>
              <a:chExt cx="1243781" cy="930375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CA89403-4B47-621A-CAE7-CE9221EB26CC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DB</a:t>
                </a:r>
                <a:endParaRPr lang="en-US" dirty="0"/>
              </a:p>
            </p:txBody>
          </p:sp>
          <p:pic>
            <p:nvPicPr>
              <p:cNvPr id="47" name="Picture 8" descr="AWS RDS Logo PNG Transparent – Brands Logos">
                <a:extLst>
                  <a:ext uri="{FF2B5EF4-FFF2-40B4-BE49-F238E27FC236}">
                    <a16:creationId xmlns:a16="http://schemas.microsoft.com/office/drawing/2014/main" id="{D0452439-E179-0674-9035-AEBD2E304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F4DF52B-3267-5772-6655-DACDDED5E098}"/>
                </a:ext>
              </a:extLst>
            </p:cNvPr>
            <p:cNvGrpSpPr/>
            <p:nvPr/>
          </p:nvGrpSpPr>
          <p:grpSpPr>
            <a:xfrm>
              <a:off x="8712865" y="5130322"/>
              <a:ext cx="1243781" cy="930375"/>
              <a:chOff x="5554220" y="2256507"/>
              <a:chExt cx="1243781" cy="93037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428747A-BCA6-231E-79FD-2F41A13A936F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Shipper DB</a:t>
                </a:r>
                <a:endParaRPr lang="en-US" dirty="0"/>
              </a:p>
            </p:txBody>
          </p:sp>
          <p:pic>
            <p:nvPicPr>
              <p:cNvPr id="50" name="Picture 8" descr="AWS RDS Logo PNG Transparent – Brands Logos">
                <a:extLst>
                  <a:ext uri="{FF2B5EF4-FFF2-40B4-BE49-F238E27FC236}">
                    <a16:creationId xmlns:a16="http://schemas.microsoft.com/office/drawing/2014/main" id="{CC17F94C-7F26-BEA5-900B-86160EA56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E90190-F82B-C934-01C6-AEFEC491FD57}"/>
                </a:ext>
              </a:extLst>
            </p:cNvPr>
            <p:cNvCxnSpPr>
              <a:stCxn id="42" idx="3"/>
              <a:endCxn id="24" idx="1"/>
            </p:cNvCxnSpPr>
            <p:nvPr/>
          </p:nvCxnSpPr>
          <p:spPr>
            <a:xfrm>
              <a:off x="1670504" y="3988464"/>
              <a:ext cx="6571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843DE6-A79E-9E74-C337-23C885078EBB}"/>
                </a:ext>
              </a:extLst>
            </p:cNvPr>
            <p:cNvSpPr txBox="1"/>
            <p:nvPr/>
          </p:nvSpPr>
          <p:spPr>
            <a:xfrm>
              <a:off x="1718784" y="3988464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</a:t>
              </a:r>
              <a:endParaRPr 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3E8BBD8-35D4-35CD-28BF-EAA966F48B62}"/>
                </a:ext>
              </a:extLst>
            </p:cNvPr>
            <p:cNvCxnSpPr>
              <a:cxnSpLocks/>
              <a:stCxn id="32" idx="0"/>
              <a:endCxn id="40" idx="2"/>
            </p:cNvCxnSpPr>
            <p:nvPr/>
          </p:nvCxnSpPr>
          <p:spPr>
            <a:xfrm flipV="1">
              <a:off x="4761817" y="2939937"/>
              <a:ext cx="81611" cy="566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82C37D35-563F-607A-545D-60895B28EA95}"/>
                </a:ext>
              </a:extLst>
            </p:cNvPr>
            <p:cNvSpPr txBox="1"/>
            <p:nvPr/>
          </p:nvSpPr>
          <p:spPr>
            <a:xfrm rot="16761938">
              <a:off x="4648903" y="3069116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051" name="Straight Arrow Connector 2050">
              <a:extLst>
                <a:ext uri="{FF2B5EF4-FFF2-40B4-BE49-F238E27FC236}">
                  <a16:creationId xmlns:a16="http://schemas.microsoft.com/office/drawing/2014/main" id="{AD5C6EE0-28A8-D751-1D5B-3CB01A49D317}"/>
                </a:ext>
              </a:extLst>
            </p:cNvPr>
            <p:cNvCxnSpPr>
              <a:stCxn id="24" idx="3"/>
              <a:endCxn id="32" idx="1"/>
            </p:cNvCxnSpPr>
            <p:nvPr/>
          </p:nvCxnSpPr>
          <p:spPr>
            <a:xfrm flipV="1">
              <a:off x="3571405" y="3971259"/>
              <a:ext cx="499636" cy="17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TextBox 2052">
              <a:extLst>
                <a:ext uri="{FF2B5EF4-FFF2-40B4-BE49-F238E27FC236}">
                  <a16:creationId xmlns:a16="http://schemas.microsoft.com/office/drawing/2014/main" id="{F5A8F662-4326-E7FD-4358-DEBD5C206EC5}"/>
                </a:ext>
              </a:extLst>
            </p:cNvPr>
            <p:cNvSpPr txBox="1"/>
            <p:nvPr/>
          </p:nvSpPr>
          <p:spPr>
            <a:xfrm>
              <a:off x="3521262" y="3979862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057" name="Straight Arrow Connector 2056">
              <a:extLst>
                <a:ext uri="{FF2B5EF4-FFF2-40B4-BE49-F238E27FC236}">
                  <a16:creationId xmlns:a16="http://schemas.microsoft.com/office/drawing/2014/main" id="{BDC89F75-3A78-D77C-E010-C870C332E450}"/>
                </a:ext>
              </a:extLst>
            </p:cNvPr>
            <p:cNvCxnSpPr>
              <a:stCxn id="32" idx="3"/>
              <a:endCxn id="4" idx="1"/>
            </p:cNvCxnSpPr>
            <p:nvPr/>
          </p:nvCxnSpPr>
          <p:spPr>
            <a:xfrm flipV="1">
              <a:off x="5452593" y="2465627"/>
              <a:ext cx="1037260" cy="150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8846C52C-F575-519D-9080-33DE39D13C25}"/>
                </a:ext>
              </a:extLst>
            </p:cNvPr>
            <p:cNvSpPr txBox="1"/>
            <p:nvPr/>
          </p:nvSpPr>
          <p:spPr>
            <a:xfrm rot="18145780">
              <a:off x="5765012" y="3210179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23F79D72-D2FC-54EF-80F6-8E1406BB1923}"/>
                </a:ext>
              </a:extLst>
            </p:cNvPr>
            <p:cNvSpPr txBox="1"/>
            <p:nvPr/>
          </p:nvSpPr>
          <p:spPr>
            <a:xfrm rot="18945479">
              <a:off x="3282772" y="2973139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066" name="Straight Arrow Connector 2065">
              <a:extLst>
                <a:ext uri="{FF2B5EF4-FFF2-40B4-BE49-F238E27FC236}">
                  <a16:creationId xmlns:a16="http://schemas.microsoft.com/office/drawing/2014/main" id="{8D8471AE-789F-91CB-7FE9-E2548889531B}"/>
                </a:ext>
              </a:extLst>
            </p:cNvPr>
            <p:cNvCxnSpPr>
              <a:cxnSpLocks/>
              <a:stCxn id="24" idx="0"/>
              <a:endCxn id="40" idx="1"/>
            </p:cNvCxnSpPr>
            <p:nvPr/>
          </p:nvCxnSpPr>
          <p:spPr>
            <a:xfrm flipV="1">
              <a:off x="2949515" y="2474750"/>
              <a:ext cx="1121526" cy="104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Straight Arrow Connector 2069">
              <a:extLst>
                <a:ext uri="{FF2B5EF4-FFF2-40B4-BE49-F238E27FC236}">
                  <a16:creationId xmlns:a16="http://schemas.microsoft.com/office/drawing/2014/main" id="{4EE4CA6E-137E-9FC6-3726-56A6AD4F90D7}"/>
                </a:ext>
              </a:extLst>
            </p:cNvPr>
            <p:cNvCxnSpPr>
              <a:cxnSpLocks/>
              <a:stCxn id="4" idx="3"/>
              <a:endCxn id="46" idx="1"/>
            </p:cNvCxnSpPr>
            <p:nvPr/>
          </p:nvCxnSpPr>
          <p:spPr>
            <a:xfrm>
              <a:off x="7871405" y="2465627"/>
              <a:ext cx="854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2" name="TextBox 2071">
              <a:extLst>
                <a:ext uri="{FF2B5EF4-FFF2-40B4-BE49-F238E27FC236}">
                  <a16:creationId xmlns:a16="http://schemas.microsoft.com/office/drawing/2014/main" id="{767DFEAC-3D77-3F97-D6D4-779F6A2C34C2}"/>
                </a:ext>
              </a:extLst>
            </p:cNvPr>
            <p:cNvSpPr txBox="1"/>
            <p:nvPr/>
          </p:nvSpPr>
          <p:spPr>
            <a:xfrm>
              <a:off x="8040714" y="2474749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  <p:cxnSp>
          <p:nvCxnSpPr>
            <p:cNvPr id="2074" name="Straight Arrow Connector 2073">
              <a:extLst>
                <a:ext uri="{FF2B5EF4-FFF2-40B4-BE49-F238E27FC236}">
                  <a16:creationId xmlns:a16="http://schemas.microsoft.com/office/drawing/2014/main" id="{BBDC1AA7-97D5-001A-9D31-D94417C89B79}"/>
                </a:ext>
              </a:extLst>
            </p:cNvPr>
            <p:cNvCxnSpPr>
              <a:stCxn id="32" idx="3"/>
              <a:endCxn id="20" idx="1"/>
            </p:cNvCxnSpPr>
            <p:nvPr/>
          </p:nvCxnSpPr>
          <p:spPr>
            <a:xfrm>
              <a:off x="5452593" y="3971259"/>
              <a:ext cx="3273369" cy="1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5" name="TextBox 2074">
              <a:extLst>
                <a:ext uri="{FF2B5EF4-FFF2-40B4-BE49-F238E27FC236}">
                  <a16:creationId xmlns:a16="http://schemas.microsoft.com/office/drawing/2014/main" id="{90C7056B-3E2B-8FF1-17F6-C5F74C206947}"/>
                </a:ext>
              </a:extLst>
            </p:cNvPr>
            <p:cNvSpPr txBox="1"/>
            <p:nvPr/>
          </p:nvSpPr>
          <p:spPr>
            <a:xfrm>
              <a:off x="6932652" y="395040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  <p:cxnSp>
          <p:nvCxnSpPr>
            <p:cNvPr id="2077" name="Straight Arrow Connector 2076">
              <a:extLst>
                <a:ext uri="{FF2B5EF4-FFF2-40B4-BE49-F238E27FC236}">
                  <a16:creationId xmlns:a16="http://schemas.microsoft.com/office/drawing/2014/main" id="{7FE166F8-6531-BC51-A4F8-A362FBFB0B0A}"/>
                </a:ext>
              </a:extLst>
            </p:cNvPr>
            <p:cNvCxnSpPr>
              <a:cxnSpLocks/>
              <a:stCxn id="32" idx="2"/>
              <a:endCxn id="16" idx="0"/>
            </p:cNvCxnSpPr>
            <p:nvPr/>
          </p:nvCxnSpPr>
          <p:spPr>
            <a:xfrm flipH="1">
              <a:off x="4748720" y="4436446"/>
              <a:ext cx="13097" cy="675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0" name="TextBox 2079">
              <a:extLst>
                <a:ext uri="{FF2B5EF4-FFF2-40B4-BE49-F238E27FC236}">
                  <a16:creationId xmlns:a16="http://schemas.microsoft.com/office/drawing/2014/main" id="{5D40A2BD-B5C2-96E2-3924-CC736033743F}"/>
                </a:ext>
              </a:extLst>
            </p:cNvPr>
            <p:cNvSpPr txBox="1"/>
            <p:nvPr/>
          </p:nvSpPr>
          <p:spPr>
            <a:xfrm rot="5400000">
              <a:off x="4227192" y="4532014"/>
              <a:ext cx="670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Async </a:t>
              </a:r>
              <a:br>
                <a:rPr lang="en-US" sz="1400" dirty="0"/>
              </a:br>
              <a:r>
                <a:rPr lang="en-US" sz="1400" dirty="0"/>
                <a:t>JSON</a:t>
              </a:r>
              <a:endParaRPr lang="en-US" dirty="0"/>
            </a:p>
          </p:txBody>
        </p:sp>
        <p:cxnSp>
          <p:nvCxnSpPr>
            <p:cNvPr id="2082" name="Straight Arrow Connector 2081">
              <a:extLst>
                <a:ext uri="{FF2B5EF4-FFF2-40B4-BE49-F238E27FC236}">
                  <a16:creationId xmlns:a16="http://schemas.microsoft.com/office/drawing/2014/main" id="{02090B8D-30C9-0B25-F5D0-3B83CBFAADEE}"/>
                </a:ext>
              </a:extLst>
            </p:cNvPr>
            <p:cNvCxnSpPr>
              <a:stCxn id="16" idx="3"/>
              <a:endCxn id="37" idx="1"/>
            </p:cNvCxnSpPr>
            <p:nvPr/>
          </p:nvCxnSpPr>
          <p:spPr>
            <a:xfrm flipV="1">
              <a:off x="5370610" y="5576794"/>
              <a:ext cx="10422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3" name="TextBox 2082">
              <a:extLst>
                <a:ext uri="{FF2B5EF4-FFF2-40B4-BE49-F238E27FC236}">
                  <a16:creationId xmlns:a16="http://schemas.microsoft.com/office/drawing/2014/main" id="{9A75C2CC-9924-0C57-1AF4-FE0B0204240E}"/>
                </a:ext>
              </a:extLst>
            </p:cNvPr>
            <p:cNvSpPr txBox="1"/>
            <p:nvPr/>
          </p:nvSpPr>
          <p:spPr>
            <a:xfrm>
              <a:off x="5556598" y="5548250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Async</a:t>
              </a:r>
              <a:br>
                <a:rPr lang="en-US" sz="1400" dirty="0"/>
              </a:br>
              <a:r>
                <a:rPr lang="en-US" sz="1400" dirty="0"/>
                <a:t>JSON</a:t>
              </a:r>
              <a:endParaRPr lang="en-US" dirty="0"/>
            </a:p>
          </p:txBody>
        </p:sp>
        <p:cxnSp>
          <p:nvCxnSpPr>
            <p:cNvPr id="2085" name="Straight Arrow Connector 2084">
              <a:extLst>
                <a:ext uri="{FF2B5EF4-FFF2-40B4-BE49-F238E27FC236}">
                  <a16:creationId xmlns:a16="http://schemas.microsoft.com/office/drawing/2014/main" id="{F4A8BDAA-9EF3-54C4-8CB4-FD68F32B7D20}"/>
                </a:ext>
              </a:extLst>
            </p:cNvPr>
            <p:cNvCxnSpPr>
              <a:stCxn id="37" idx="3"/>
              <a:endCxn id="49" idx="1"/>
            </p:cNvCxnSpPr>
            <p:nvPr/>
          </p:nvCxnSpPr>
          <p:spPr>
            <a:xfrm>
              <a:off x="7794423" y="5576794"/>
              <a:ext cx="918442" cy="1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6" name="TextBox 2085">
              <a:extLst>
                <a:ext uri="{FF2B5EF4-FFF2-40B4-BE49-F238E27FC236}">
                  <a16:creationId xmlns:a16="http://schemas.microsoft.com/office/drawing/2014/main" id="{DC99773D-CE8E-1E92-16FF-5C92F0C39D0B}"/>
                </a:ext>
              </a:extLst>
            </p:cNvPr>
            <p:cNvSpPr txBox="1"/>
            <p:nvPr/>
          </p:nvSpPr>
          <p:spPr>
            <a:xfrm>
              <a:off x="8002613" y="5583217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</p:grpSp>
      <p:sp>
        <p:nvSpPr>
          <p:cNvPr id="2088" name="TextBox 2087">
            <a:extLst>
              <a:ext uri="{FF2B5EF4-FFF2-40B4-BE49-F238E27FC236}">
                <a16:creationId xmlns:a16="http://schemas.microsoft.com/office/drawing/2014/main" id="{4D50A6AA-5B69-BF9F-C4E6-C04194029F93}"/>
              </a:ext>
            </a:extLst>
          </p:cNvPr>
          <p:cNvSpPr txBox="1"/>
          <p:nvPr/>
        </p:nvSpPr>
        <p:spPr>
          <a:xfrm>
            <a:off x="3792853" y="220688"/>
            <a:ext cx="407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Diagram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777211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</TotalTime>
  <Words>314</Words>
  <Application>Microsoft Office PowerPoint</Application>
  <PresentationFormat>Widescreen</PresentationFormat>
  <Paragraphs>202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Gill Sans MT</vt:lpstr>
      <vt:lpstr>Gallery</vt:lpstr>
      <vt:lpstr>Who We Are</vt:lpstr>
      <vt:lpstr>Meet the team</vt:lpstr>
      <vt:lpstr>Architecture</vt:lpstr>
      <vt:lpstr>Tech Stack</vt:lpstr>
      <vt:lpstr>takeaways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Parker, Cole</dc:creator>
  <cp:lastModifiedBy>Limle, Aidan</cp:lastModifiedBy>
  <cp:revision>26</cp:revision>
  <dcterms:created xsi:type="dcterms:W3CDTF">2024-11-27T15:39:27Z</dcterms:created>
  <dcterms:modified xsi:type="dcterms:W3CDTF">2024-11-29T18:15:13Z</dcterms:modified>
</cp:coreProperties>
</file>