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C504-BBBF-5ACD-6619-E560C8EF4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0E5B1-06CD-A161-496B-C297103A3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5EE60-5706-6D39-DD13-6D82AB55C972}"/>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9A33C0ED-1585-7073-064E-5A867ACA3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D2CAF-CF51-5255-8001-9B6F517C753A}"/>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244273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FDA-198A-49E2-97E2-9F543F333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6B2B19-15FE-B644-216E-6A0BB8DBC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1DDF9-B9C1-CF54-413C-14B50225F8A7}"/>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BD328B4A-1922-CB2D-73C3-10D097861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45773-13D9-24F6-6A49-0AA4CE2C60D6}"/>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239487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B2D75-69F0-2A42-119B-C3870B82A7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6287A-F59C-0040-3279-A58FA0AA8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6344A-5BCF-9BB1-8A86-92DC8C90372D}"/>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D011DFFD-0616-7A64-79CF-0DDDA9C02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FEFF3-DA91-0520-513C-9C64FA470B5F}"/>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148730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B3C5-923D-D874-7855-9C53182B5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25B6A-1341-AC23-1FD2-357C88581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D6AB1-4715-2714-5D79-EC25B4BECEAA}"/>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4BE6AE5E-802B-EE38-89E0-AA0CC3C97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D0E50-9AC3-6A7E-1DBB-8E7FB020F556}"/>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93433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EE70-C8CD-36B2-D759-E6D7FDD845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7BA4D-80D1-82F7-BC9B-3BC9F8093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8AE20-AA67-EDED-964C-C0CED2BF7CFF}"/>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3CB6CABA-3389-B22E-A5EB-0E443FE86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9978A-B5FE-B25F-A496-4D38A37A9AD3}"/>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381492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413C-58CE-4935-096A-50FBD711D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52F77-15D6-A853-DD87-1FBD9B198C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11593-C485-A541-6FF5-18F3788D7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267B31-7339-F8CE-62BA-366DE5F72BAF}"/>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6" name="Footer Placeholder 5">
            <a:extLst>
              <a:ext uri="{FF2B5EF4-FFF2-40B4-BE49-F238E27FC236}">
                <a16:creationId xmlns:a16="http://schemas.microsoft.com/office/drawing/2014/main" id="{C66A9272-9BF7-DE29-7809-B4ADD39BD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CC008-A69A-3A1A-1C4A-558E3BD50883}"/>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408216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01DF-A33B-8C62-42ED-11C299FC7F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12072D-4472-4959-0EBB-2152F1AC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E0EE4D-EA87-15C0-2CA3-9B84EB086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EDA4B0-1A77-156E-5275-20C77F960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3266F-1E6C-7540-3A6D-65842F60F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4D3B94-66E8-3B65-E3A8-325AA951A289}"/>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8" name="Footer Placeholder 7">
            <a:extLst>
              <a:ext uri="{FF2B5EF4-FFF2-40B4-BE49-F238E27FC236}">
                <a16:creationId xmlns:a16="http://schemas.microsoft.com/office/drawing/2014/main" id="{E2710B14-F948-CEC9-5602-9D79DB8A9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788F4-4A6C-A208-A08C-E6BC09B0CA60}"/>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287651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581C-225E-CEBB-36FB-70A34CAFD5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3BF5D-BFC7-FF83-9777-22886006B8BE}"/>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4" name="Footer Placeholder 3">
            <a:extLst>
              <a:ext uri="{FF2B5EF4-FFF2-40B4-BE49-F238E27FC236}">
                <a16:creationId xmlns:a16="http://schemas.microsoft.com/office/drawing/2014/main" id="{0A3BC517-88C6-06EA-4BC4-6C9469B7E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CE69E7-0E36-396C-F132-2F2D4CF051BB}"/>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27822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9E514-CD74-9376-254B-E3C4D771BC50}"/>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3" name="Footer Placeholder 2">
            <a:extLst>
              <a:ext uri="{FF2B5EF4-FFF2-40B4-BE49-F238E27FC236}">
                <a16:creationId xmlns:a16="http://schemas.microsoft.com/office/drawing/2014/main" id="{31152C4B-6AF5-59C3-1D66-AA34BB23BA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A0015C-1FDC-22C6-980A-1A112FE2ECC7}"/>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384365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D980-C731-E7A0-3056-54AF59986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1EB27-14E5-5457-9D47-DDB7FF763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6C3CE6-AC9C-B23D-4D9B-E7DA275B9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EEB55-E7A1-3734-9999-65D4296F3835}"/>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6" name="Footer Placeholder 5">
            <a:extLst>
              <a:ext uri="{FF2B5EF4-FFF2-40B4-BE49-F238E27FC236}">
                <a16:creationId xmlns:a16="http://schemas.microsoft.com/office/drawing/2014/main" id="{304048F7-4154-108E-290A-54FBE62B9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1A9D7-7731-1711-E3B5-57FA8E2DBCFA}"/>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185331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4DF4-97CD-F5F3-BD51-AF7738A45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5A0C9-E32F-EA88-723E-659557A92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B23BE8-A040-452B-3062-819D4CE5F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E66FD-D993-0759-C793-CCC7F216E0D3}"/>
              </a:ext>
            </a:extLst>
          </p:cNvPr>
          <p:cNvSpPr>
            <a:spLocks noGrp="1"/>
          </p:cNvSpPr>
          <p:nvPr>
            <p:ph type="dt" sz="half" idx="10"/>
          </p:nvPr>
        </p:nvSpPr>
        <p:spPr/>
        <p:txBody>
          <a:bodyPr/>
          <a:lstStyle/>
          <a:p>
            <a:fld id="{10DEF905-5E64-B947-AB2F-5FB2BD41A659}" type="datetimeFigureOut">
              <a:rPr lang="en-US" smtClean="0"/>
              <a:t>4/16/23</a:t>
            </a:fld>
            <a:endParaRPr lang="en-US"/>
          </a:p>
        </p:txBody>
      </p:sp>
      <p:sp>
        <p:nvSpPr>
          <p:cNvPr id="6" name="Footer Placeholder 5">
            <a:extLst>
              <a:ext uri="{FF2B5EF4-FFF2-40B4-BE49-F238E27FC236}">
                <a16:creationId xmlns:a16="http://schemas.microsoft.com/office/drawing/2014/main" id="{81058037-1EE0-3448-BD4E-3CCA638C5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9E07-7CDB-3B73-1301-6F1E2306C4BF}"/>
              </a:ext>
            </a:extLst>
          </p:cNvPr>
          <p:cNvSpPr>
            <a:spLocks noGrp="1"/>
          </p:cNvSpPr>
          <p:nvPr>
            <p:ph type="sldNum" sz="quarter" idx="12"/>
          </p:nvPr>
        </p:nvSpPr>
        <p:spPr/>
        <p:txBody>
          <a:bodyPr/>
          <a:lstStyle/>
          <a:p>
            <a:fld id="{3B5384A1-4EB4-364D-882D-41BA64984AF5}" type="slidenum">
              <a:rPr lang="en-US" smtClean="0"/>
              <a:t>‹#›</a:t>
            </a:fld>
            <a:endParaRPr lang="en-US"/>
          </a:p>
        </p:txBody>
      </p:sp>
    </p:spTree>
    <p:extLst>
      <p:ext uri="{BB962C8B-B14F-4D97-AF65-F5344CB8AC3E}">
        <p14:creationId xmlns:p14="http://schemas.microsoft.com/office/powerpoint/2010/main" val="378374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E3173-E64E-D929-CD9A-2E8D998A8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AE4E1-0E93-8DBE-625F-F272A25F1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32EAF-2F78-CB50-6F56-14EA38234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EF905-5E64-B947-AB2F-5FB2BD41A659}" type="datetimeFigureOut">
              <a:rPr lang="en-US" smtClean="0"/>
              <a:t>4/16/23</a:t>
            </a:fld>
            <a:endParaRPr lang="en-US"/>
          </a:p>
        </p:txBody>
      </p:sp>
      <p:sp>
        <p:nvSpPr>
          <p:cNvPr id="5" name="Footer Placeholder 4">
            <a:extLst>
              <a:ext uri="{FF2B5EF4-FFF2-40B4-BE49-F238E27FC236}">
                <a16:creationId xmlns:a16="http://schemas.microsoft.com/office/drawing/2014/main" id="{0E8976F9-D10C-1BAE-06EA-99E90D899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43B1F6-BB94-8426-5C71-BA9FDBB75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384A1-4EB4-364D-882D-41BA64984AF5}" type="slidenum">
              <a:rPr lang="en-US" smtClean="0"/>
              <a:t>‹#›</a:t>
            </a:fld>
            <a:endParaRPr lang="en-US"/>
          </a:p>
        </p:txBody>
      </p:sp>
    </p:spTree>
    <p:extLst>
      <p:ext uri="{BB962C8B-B14F-4D97-AF65-F5344CB8AC3E}">
        <p14:creationId xmlns:p14="http://schemas.microsoft.com/office/powerpoint/2010/main" val="392327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tlassian.com/" TargetMode="External"/><Relationship Id="rId2" Type="http://schemas.openxmlformats.org/officeDocument/2006/relationships/hyperlink" Target="http://www.theserversid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9D08-55E5-BBFE-BE60-6C75376A357D}"/>
              </a:ext>
            </a:extLst>
          </p:cNvPr>
          <p:cNvSpPr>
            <a:spLocks noGrp="1"/>
          </p:cNvSpPr>
          <p:nvPr>
            <p:ph type="ctrTitle"/>
          </p:nvPr>
        </p:nvSpPr>
        <p:spPr/>
        <p:txBody>
          <a:bodyPr/>
          <a:lstStyle/>
          <a:p>
            <a:r>
              <a:rPr lang="en-US" dirty="0" err="1"/>
              <a:t>Chada</a:t>
            </a:r>
            <a:r>
              <a:rPr lang="en-US" dirty="0"/>
              <a:t> Tech</a:t>
            </a:r>
          </a:p>
        </p:txBody>
      </p:sp>
      <p:sp>
        <p:nvSpPr>
          <p:cNvPr id="3" name="Subtitle 2">
            <a:extLst>
              <a:ext uri="{FF2B5EF4-FFF2-40B4-BE49-F238E27FC236}">
                <a16:creationId xmlns:a16="http://schemas.microsoft.com/office/drawing/2014/main" id="{0F74D2EB-92AC-51FD-454E-28BF73A9F7C7}"/>
              </a:ext>
            </a:extLst>
          </p:cNvPr>
          <p:cNvSpPr>
            <a:spLocks noGrp="1"/>
          </p:cNvSpPr>
          <p:nvPr>
            <p:ph type="subTitle" idx="1"/>
          </p:nvPr>
        </p:nvSpPr>
        <p:spPr/>
        <p:txBody>
          <a:bodyPr/>
          <a:lstStyle/>
          <a:p>
            <a:r>
              <a:rPr lang="en-US" dirty="0"/>
              <a:t>By </a:t>
            </a:r>
            <a:r>
              <a:rPr lang="en-US" dirty="0" err="1"/>
              <a:t>Arren</a:t>
            </a:r>
            <a:r>
              <a:rPr lang="en-US" dirty="0"/>
              <a:t> Parker</a:t>
            </a:r>
          </a:p>
        </p:txBody>
      </p:sp>
    </p:spTree>
    <p:extLst>
      <p:ext uri="{BB962C8B-B14F-4D97-AF65-F5344CB8AC3E}">
        <p14:creationId xmlns:p14="http://schemas.microsoft.com/office/powerpoint/2010/main" val="197157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5F23-78BD-AF9F-2406-280C4115B639}"/>
              </a:ext>
            </a:extLst>
          </p:cNvPr>
          <p:cNvSpPr>
            <a:spLocks noGrp="1"/>
          </p:cNvSpPr>
          <p:nvPr>
            <p:ph type="title"/>
          </p:nvPr>
        </p:nvSpPr>
        <p:spPr/>
        <p:txBody>
          <a:bodyPr/>
          <a:lstStyle/>
          <a:p>
            <a:r>
              <a:rPr lang="en-US" dirty="0"/>
              <a:t>Agile Approach</a:t>
            </a:r>
          </a:p>
        </p:txBody>
      </p:sp>
      <p:sp>
        <p:nvSpPr>
          <p:cNvPr id="3" name="Content Placeholder 2">
            <a:extLst>
              <a:ext uri="{FF2B5EF4-FFF2-40B4-BE49-F238E27FC236}">
                <a16:creationId xmlns:a16="http://schemas.microsoft.com/office/drawing/2014/main" id="{8BA087EC-EA46-4340-F532-232CA1D56C95}"/>
              </a:ext>
            </a:extLst>
          </p:cNvPr>
          <p:cNvSpPr>
            <a:spLocks noGrp="1"/>
          </p:cNvSpPr>
          <p:nvPr>
            <p:ph idx="1"/>
          </p:nvPr>
        </p:nvSpPr>
        <p:spPr/>
        <p:txBody>
          <a:bodyPr/>
          <a:lstStyle/>
          <a:p>
            <a:r>
              <a:rPr lang="en-US" dirty="0"/>
              <a:t>I would use the agile approach as often as I could. For the simple fact that if a big change was made, you have the ability to make those changes. Another thing I like is the amount of communication throughout the project. You should never be left unknowing and this approach should always keep the team up to date throughout the entire project.</a:t>
            </a:r>
          </a:p>
        </p:txBody>
      </p:sp>
    </p:spTree>
    <p:extLst>
      <p:ext uri="{BB962C8B-B14F-4D97-AF65-F5344CB8AC3E}">
        <p14:creationId xmlns:p14="http://schemas.microsoft.com/office/powerpoint/2010/main" val="89840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6565-BAC7-33CC-AD41-0D8DDB0ED08D}"/>
              </a:ext>
            </a:extLst>
          </p:cNvPr>
          <p:cNvSpPr>
            <a:spLocks noGrp="1"/>
          </p:cNvSpPr>
          <p:nvPr>
            <p:ph type="title"/>
          </p:nvPr>
        </p:nvSpPr>
        <p:spPr/>
        <p:txBody>
          <a:bodyPr/>
          <a:lstStyle/>
          <a:p>
            <a:r>
              <a:rPr lang="en-US" dirty="0"/>
              <a:t>Sources Cited</a:t>
            </a:r>
          </a:p>
        </p:txBody>
      </p:sp>
      <p:sp>
        <p:nvSpPr>
          <p:cNvPr id="3" name="Content Placeholder 2">
            <a:extLst>
              <a:ext uri="{FF2B5EF4-FFF2-40B4-BE49-F238E27FC236}">
                <a16:creationId xmlns:a16="http://schemas.microsoft.com/office/drawing/2014/main" id="{6437259D-00F3-A6DE-A7B4-9F481912FDDD}"/>
              </a:ext>
            </a:extLst>
          </p:cNvPr>
          <p:cNvSpPr>
            <a:spLocks noGrp="1"/>
          </p:cNvSpPr>
          <p:nvPr>
            <p:ph idx="1"/>
          </p:nvPr>
        </p:nvSpPr>
        <p:spPr/>
        <p:txBody>
          <a:bodyPr/>
          <a:lstStyle/>
          <a:p>
            <a:r>
              <a:rPr lang="en-US" dirty="0">
                <a:hlinkClick r:id="rId2"/>
              </a:rPr>
              <a:t>www.theserverside.com</a:t>
            </a:r>
            <a:r>
              <a:rPr lang="en-US" dirty="0"/>
              <a:t> Agile vs Waterfall: What’s the difference? By: Darcy </a:t>
            </a:r>
            <a:r>
              <a:rPr lang="en-US" dirty="0" err="1"/>
              <a:t>Declute</a:t>
            </a:r>
            <a:r>
              <a:rPr lang="en-US" dirty="0"/>
              <a:t>. Published 15 Sep 2022</a:t>
            </a:r>
          </a:p>
          <a:p>
            <a:r>
              <a:rPr lang="en-US" dirty="0" err="1"/>
              <a:t>www.businessnewsdaily.com</a:t>
            </a:r>
            <a:r>
              <a:rPr lang="en-US" dirty="0"/>
              <a:t> What is Agile Scrum Methodology? By: Sean Peak. Published 21 Feb 2023</a:t>
            </a:r>
          </a:p>
          <a:p>
            <a:pPr marL="0" indent="0">
              <a:buNone/>
            </a:pPr>
            <a:r>
              <a:rPr lang="en-US" dirty="0">
                <a:hlinkClick r:id="rId3"/>
              </a:rPr>
              <a:t>www.Atlassian.com</a:t>
            </a:r>
            <a:r>
              <a:rPr lang="en-US" dirty="0"/>
              <a:t> What is Scrum? By: Claire </a:t>
            </a:r>
            <a:r>
              <a:rPr lang="en-US" dirty="0" err="1"/>
              <a:t>Drumond</a:t>
            </a:r>
            <a:r>
              <a:rPr lang="en-US" dirty="0"/>
              <a:t> </a:t>
            </a:r>
          </a:p>
        </p:txBody>
      </p:sp>
    </p:spTree>
    <p:extLst>
      <p:ext uri="{BB962C8B-B14F-4D97-AF65-F5344CB8AC3E}">
        <p14:creationId xmlns:p14="http://schemas.microsoft.com/office/powerpoint/2010/main" val="361325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051B-3C3D-B4BB-0E64-8C0A53F583E3}"/>
              </a:ext>
            </a:extLst>
          </p:cNvPr>
          <p:cNvSpPr>
            <a:spLocks noGrp="1"/>
          </p:cNvSpPr>
          <p:nvPr>
            <p:ph type="title"/>
          </p:nvPr>
        </p:nvSpPr>
        <p:spPr/>
        <p:txBody>
          <a:bodyPr/>
          <a:lstStyle/>
          <a:p>
            <a:r>
              <a:rPr lang="en-US" dirty="0"/>
              <a:t>Scrum-agile Team</a:t>
            </a:r>
          </a:p>
        </p:txBody>
      </p:sp>
      <p:sp>
        <p:nvSpPr>
          <p:cNvPr id="3" name="Content Placeholder 2">
            <a:extLst>
              <a:ext uri="{FF2B5EF4-FFF2-40B4-BE49-F238E27FC236}">
                <a16:creationId xmlns:a16="http://schemas.microsoft.com/office/drawing/2014/main" id="{9BDBF32F-5DE7-FF67-6FE9-B7483A4A7F77}"/>
              </a:ext>
            </a:extLst>
          </p:cNvPr>
          <p:cNvSpPr>
            <a:spLocks noGrp="1"/>
          </p:cNvSpPr>
          <p:nvPr>
            <p:ph idx="1"/>
          </p:nvPr>
        </p:nvSpPr>
        <p:spPr/>
        <p:txBody>
          <a:bodyPr/>
          <a:lstStyle/>
          <a:p>
            <a:r>
              <a:rPr lang="en-US" dirty="0"/>
              <a:t>Product owner</a:t>
            </a:r>
          </a:p>
          <a:p>
            <a:r>
              <a:rPr lang="en-US" dirty="0"/>
              <a:t>Scrum Master</a:t>
            </a:r>
          </a:p>
          <a:p>
            <a:r>
              <a:rPr lang="en-US" dirty="0"/>
              <a:t>3-5 Developers</a:t>
            </a:r>
          </a:p>
        </p:txBody>
      </p:sp>
    </p:spTree>
    <p:extLst>
      <p:ext uri="{BB962C8B-B14F-4D97-AF65-F5344CB8AC3E}">
        <p14:creationId xmlns:p14="http://schemas.microsoft.com/office/powerpoint/2010/main" val="315666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9112-01E4-DF8C-14C4-E61E4E375781}"/>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DBA0F811-06E3-9215-29F9-67DCAF6519AC}"/>
              </a:ext>
            </a:extLst>
          </p:cNvPr>
          <p:cNvSpPr>
            <a:spLocks noGrp="1"/>
          </p:cNvSpPr>
          <p:nvPr>
            <p:ph idx="1"/>
          </p:nvPr>
        </p:nvSpPr>
        <p:spPr/>
        <p:txBody>
          <a:bodyPr/>
          <a:lstStyle/>
          <a:p>
            <a:r>
              <a:rPr lang="en-US" dirty="0"/>
              <a:t>The product owner is responsible for defining the direction of the project. They have a clear understanding of what the business and users need from the product being developed, and they translate these needs to the Scrum team.</a:t>
            </a:r>
          </a:p>
          <a:p>
            <a:endParaRPr lang="en-US" dirty="0"/>
          </a:p>
          <a:p>
            <a:r>
              <a:rPr lang="en-US" dirty="0"/>
              <a:t>Product owners make sure that the product being developed delivers maximum value for the business and users.</a:t>
            </a:r>
          </a:p>
        </p:txBody>
      </p:sp>
    </p:spTree>
    <p:extLst>
      <p:ext uri="{BB962C8B-B14F-4D97-AF65-F5344CB8AC3E}">
        <p14:creationId xmlns:p14="http://schemas.microsoft.com/office/powerpoint/2010/main" val="301647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1734-0AC4-3C40-2556-BC5E64DCBB6F}"/>
              </a:ext>
            </a:extLst>
          </p:cNvPr>
          <p:cNvSpPr>
            <a:spLocks noGrp="1"/>
          </p:cNvSpPr>
          <p:nvPr>
            <p:ph type="title"/>
          </p:nvPr>
        </p:nvSpPr>
        <p:spPr/>
        <p:txBody>
          <a:bodyPr/>
          <a:lstStyle/>
          <a:p>
            <a:r>
              <a:rPr lang="en-US" dirty="0"/>
              <a:t>Scrum Maser</a:t>
            </a:r>
          </a:p>
        </p:txBody>
      </p:sp>
      <p:sp>
        <p:nvSpPr>
          <p:cNvPr id="3" name="Content Placeholder 2">
            <a:extLst>
              <a:ext uri="{FF2B5EF4-FFF2-40B4-BE49-F238E27FC236}">
                <a16:creationId xmlns:a16="http://schemas.microsoft.com/office/drawing/2014/main" id="{20D1E145-0E9E-2EF3-A9DA-FF27BE2D7ECF}"/>
              </a:ext>
            </a:extLst>
          </p:cNvPr>
          <p:cNvSpPr>
            <a:spLocks noGrp="1"/>
          </p:cNvSpPr>
          <p:nvPr>
            <p:ph idx="1"/>
          </p:nvPr>
        </p:nvSpPr>
        <p:spPr/>
        <p:txBody>
          <a:bodyPr/>
          <a:lstStyle/>
          <a:p>
            <a:r>
              <a:rPr lang="en-US" dirty="0"/>
              <a:t>The Scrum Master ensures that the team follows Agile best practices and is in charge of addressing and removing any productivity blockers that may come up. Essentially, the Scrum Master is the authority of the Agile and Scrum</a:t>
            </a:r>
          </a:p>
        </p:txBody>
      </p:sp>
    </p:spTree>
    <p:extLst>
      <p:ext uri="{BB962C8B-B14F-4D97-AF65-F5344CB8AC3E}">
        <p14:creationId xmlns:p14="http://schemas.microsoft.com/office/powerpoint/2010/main" val="292846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A09E-2FAE-40B2-4F3C-CEA3272AB3CD}"/>
              </a:ext>
            </a:extLst>
          </p:cNvPr>
          <p:cNvSpPr>
            <a:spLocks noGrp="1"/>
          </p:cNvSpPr>
          <p:nvPr>
            <p:ph type="title"/>
          </p:nvPr>
        </p:nvSpPr>
        <p:spPr/>
        <p:txBody>
          <a:bodyPr/>
          <a:lstStyle/>
          <a:p>
            <a:r>
              <a:rPr lang="en-US" dirty="0"/>
              <a:t>Development Team</a:t>
            </a:r>
          </a:p>
        </p:txBody>
      </p:sp>
      <p:sp>
        <p:nvSpPr>
          <p:cNvPr id="3" name="Content Placeholder 2">
            <a:extLst>
              <a:ext uri="{FF2B5EF4-FFF2-40B4-BE49-F238E27FC236}">
                <a16:creationId xmlns:a16="http://schemas.microsoft.com/office/drawing/2014/main" id="{D405D7CC-0992-5EC9-DDFD-C96F953C79F4}"/>
              </a:ext>
            </a:extLst>
          </p:cNvPr>
          <p:cNvSpPr>
            <a:spLocks noGrp="1"/>
          </p:cNvSpPr>
          <p:nvPr>
            <p:ph idx="1"/>
          </p:nvPr>
        </p:nvSpPr>
        <p:spPr/>
        <p:txBody>
          <a:bodyPr/>
          <a:lstStyle/>
          <a:p>
            <a:r>
              <a:rPr lang="en-US" dirty="0"/>
              <a:t>The development team is a group of people with the skills needed to build the product as envisioned by the product owner. The team doesn’t always include just developers – architects, writers, designers and other specialized roles are also considered part of the development team. </a:t>
            </a:r>
          </a:p>
        </p:txBody>
      </p:sp>
    </p:spTree>
    <p:extLst>
      <p:ext uri="{BB962C8B-B14F-4D97-AF65-F5344CB8AC3E}">
        <p14:creationId xmlns:p14="http://schemas.microsoft.com/office/powerpoint/2010/main" val="52440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7B40-0334-B24E-FD8E-EAEF9ED2A047}"/>
              </a:ext>
            </a:extLst>
          </p:cNvPr>
          <p:cNvSpPr>
            <a:spLocks noGrp="1"/>
          </p:cNvSpPr>
          <p:nvPr>
            <p:ph type="title"/>
          </p:nvPr>
        </p:nvSpPr>
        <p:spPr/>
        <p:txBody>
          <a:bodyPr/>
          <a:lstStyle/>
          <a:p>
            <a:r>
              <a:rPr lang="en-US" dirty="0"/>
              <a:t>The Agile Software Development Life Cycle</a:t>
            </a:r>
          </a:p>
        </p:txBody>
      </p:sp>
      <p:sp>
        <p:nvSpPr>
          <p:cNvPr id="3" name="Content Placeholder 2">
            <a:extLst>
              <a:ext uri="{FF2B5EF4-FFF2-40B4-BE49-F238E27FC236}">
                <a16:creationId xmlns:a16="http://schemas.microsoft.com/office/drawing/2014/main" id="{F2E88DF3-23EE-E370-6A8F-58C849B0F493}"/>
              </a:ext>
            </a:extLst>
          </p:cNvPr>
          <p:cNvSpPr>
            <a:spLocks noGrp="1"/>
          </p:cNvSpPr>
          <p:nvPr>
            <p:ph idx="1"/>
          </p:nvPr>
        </p:nvSpPr>
        <p:spPr/>
        <p:txBody>
          <a:bodyPr/>
          <a:lstStyle/>
          <a:p>
            <a:r>
              <a:rPr lang="en-US" dirty="0"/>
              <a:t>The Agile software development life cycle is the structured series of stages that a product goes through as it moves from its beginning to end. It contains six phases: Concept, Inception, Iteration, Release, Maintenance, and Retirement.</a:t>
            </a:r>
          </a:p>
        </p:txBody>
      </p:sp>
    </p:spTree>
    <p:extLst>
      <p:ext uri="{BB962C8B-B14F-4D97-AF65-F5344CB8AC3E}">
        <p14:creationId xmlns:p14="http://schemas.microsoft.com/office/powerpoint/2010/main" val="394470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65A9C-87AE-15DB-5E0A-6D061419ED3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Agile vs Waterfall</a:t>
            </a:r>
          </a:p>
        </p:txBody>
      </p:sp>
      <p:pic>
        <p:nvPicPr>
          <p:cNvPr id="4" name="Content Placeholder 3">
            <a:extLst>
              <a:ext uri="{FF2B5EF4-FFF2-40B4-BE49-F238E27FC236}">
                <a16:creationId xmlns:a16="http://schemas.microsoft.com/office/drawing/2014/main" id="{5750D115-5128-B817-931D-A6CE4026967D}"/>
              </a:ext>
            </a:extLst>
          </p:cNvPr>
          <p:cNvPicPr>
            <a:picLocks noGrp="1" noChangeAspect="1"/>
          </p:cNvPicPr>
          <p:nvPr>
            <p:ph idx="1"/>
          </p:nvPr>
        </p:nvPicPr>
        <p:blipFill>
          <a:blip r:embed="rId2"/>
          <a:stretch>
            <a:fillRect/>
          </a:stretch>
        </p:blipFill>
        <p:spPr>
          <a:xfrm>
            <a:off x="4777316" y="739808"/>
            <a:ext cx="6780700" cy="5376054"/>
          </a:xfrm>
          <a:prstGeom prst="rect">
            <a:avLst/>
          </a:prstGeom>
        </p:spPr>
      </p:pic>
    </p:spTree>
    <p:extLst>
      <p:ext uri="{BB962C8B-B14F-4D97-AF65-F5344CB8AC3E}">
        <p14:creationId xmlns:p14="http://schemas.microsoft.com/office/powerpoint/2010/main" val="235853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9A46-CCA0-D6E2-5209-E074CB69304D}"/>
              </a:ext>
            </a:extLst>
          </p:cNvPr>
          <p:cNvSpPr>
            <a:spLocks noGrp="1"/>
          </p:cNvSpPr>
          <p:nvPr>
            <p:ph type="title"/>
          </p:nvPr>
        </p:nvSpPr>
        <p:spPr/>
        <p:txBody>
          <a:bodyPr/>
          <a:lstStyle/>
          <a:p>
            <a:r>
              <a:rPr lang="en-US" dirty="0"/>
              <a:t>The difference…</a:t>
            </a:r>
          </a:p>
        </p:txBody>
      </p:sp>
      <p:sp>
        <p:nvSpPr>
          <p:cNvPr id="3" name="Content Placeholder 2">
            <a:extLst>
              <a:ext uri="{FF2B5EF4-FFF2-40B4-BE49-F238E27FC236}">
                <a16:creationId xmlns:a16="http://schemas.microsoft.com/office/drawing/2014/main" id="{E7BF00CF-4FC4-0509-0E5A-9925EE27D197}"/>
              </a:ext>
            </a:extLst>
          </p:cNvPr>
          <p:cNvSpPr>
            <a:spLocks noGrp="1"/>
          </p:cNvSpPr>
          <p:nvPr>
            <p:ph idx="1"/>
          </p:nvPr>
        </p:nvSpPr>
        <p:spPr/>
        <p:txBody>
          <a:bodyPr/>
          <a:lstStyle/>
          <a:p>
            <a:r>
              <a:rPr lang="en-US" dirty="0"/>
              <a:t>Waterfall approach breaks down software development into isolated phases that flow into each other – meaning cant work forward or go back…</a:t>
            </a:r>
          </a:p>
          <a:p>
            <a:endParaRPr lang="en-US" dirty="0"/>
          </a:p>
          <a:p>
            <a:r>
              <a:rPr lang="en-US" dirty="0"/>
              <a:t>Agile advocates interactive development cycles in which multiple lifecycles phases can run in parallel – allowing developers to make changes to the first phase while in the last. </a:t>
            </a:r>
          </a:p>
        </p:txBody>
      </p:sp>
    </p:spTree>
    <p:extLst>
      <p:ext uri="{BB962C8B-B14F-4D97-AF65-F5344CB8AC3E}">
        <p14:creationId xmlns:p14="http://schemas.microsoft.com/office/powerpoint/2010/main" val="58650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D240-ED8A-E61D-D37D-6CFBC976B78B}"/>
              </a:ext>
            </a:extLst>
          </p:cNvPr>
          <p:cNvSpPr>
            <a:spLocks noGrp="1"/>
          </p:cNvSpPr>
          <p:nvPr>
            <p:ph type="title"/>
          </p:nvPr>
        </p:nvSpPr>
        <p:spPr/>
        <p:txBody>
          <a:bodyPr/>
          <a:lstStyle/>
          <a:p>
            <a:r>
              <a:rPr lang="en-US" dirty="0"/>
              <a:t>Waterfall Approach</a:t>
            </a:r>
          </a:p>
        </p:txBody>
      </p:sp>
      <p:sp>
        <p:nvSpPr>
          <p:cNvPr id="3" name="Content Placeholder 2">
            <a:extLst>
              <a:ext uri="{FF2B5EF4-FFF2-40B4-BE49-F238E27FC236}">
                <a16:creationId xmlns:a16="http://schemas.microsoft.com/office/drawing/2014/main" id="{033D8A60-0079-A52A-A326-FB301630FE4E}"/>
              </a:ext>
            </a:extLst>
          </p:cNvPr>
          <p:cNvSpPr>
            <a:spLocks noGrp="1"/>
          </p:cNvSpPr>
          <p:nvPr>
            <p:ph idx="1"/>
          </p:nvPr>
        </p:nvSpPr>
        <p:spPr/>
        <p:txBody>
          <a:bodyPr/>
          <a:lstStyle/>
          <a:p>
            <a:r>
              <a:rPr lang="en-US" dirty="0"/>
              <a:t>I think the waterfall approach would be a better approach for a more time crunching project, more of a last minute need to get done project. This can be good for some as they may work better under pressure to ensure correctness without the ability to go back phases and make changes</a:t>
            </a:r>
          </a:p>
        </p:txBody>
      </p:sp>
    </p:spTree>
    <p:extLst>
      <p:ext uri="{BB962C8B-B14F-4D97-AF65-F5344CB8AC3E}">
        <p14:creationId xmlns:p14="http://schemas.microsoft.com/office/powerpoint/2010/main" val="177253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458</Words>
  <Application>Microsoft Macintosh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Chada Tech</vt:lpstr>
      <vt:lpstr>Scrum-agile Team</vt:lpstr>
      <vt:lpstr>Product Owner</vt:lpstr>
      <vt:lpstr>Scrum Maser</vt:lpstr>
      <vt:lpstr>Development Team</vt:lpstr>
      <vt:lpstr>The Agile Software Development Life Cycle</vt:lpstr>
      <vt:lpstr>Agile vs Waterfall</vt:lpstr>
      <vt:lpstr>The difference…</vt:lpstr>
      <vt:lpstr>Waterfall Approach</vt:lpstr>
      <vt:lpstr>Agile Approach</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Chada Tech</dc:title>
  <dc:creator>Parker, Arren</dc:creator>
  <cp:lastModifiedBy>Parker, Arren</cp:lastModifiedBy>
  <cp:revision>1</cp:revision>
  <dcterms:created xsi:type="dcterms:W3CDTF">2023-04-17T00:04:47Z</dcterms:created>
  <dcterms:modified xsi:type="dcterms:W3CDTF">2023-04-17T00:32:14Z</dcterms:modified>
</cp:coreProperties>
</file>