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3"/>
  </p:notesMasterIdLst>
  <p:sldIdLst>
    <p:sldId id="256" r:id="rId2"/>
    <p:sldId id="260" r:id="rId3"/>
    <p:sldId id="266" r:id="rId4"/>
    <p:sldId id="257" r:id="rId5"/>
    <p:sldId id="258" r:id="rId6"/>
    <p:sldId id="259" r:id="rId7"/>
    <p:sldId id="265" r:id="rId8"/>
    <p:sldId id="264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4" autoAdjust="0"/>
    <p:restoredTop sz="86014"/>
  </p:normalViewPr>
  <p:slideViewPr>
    <p:cSldViewPr snapToGrid="0">
      <p:cViewPr varScale="1">
        <p:scale>
          <a:sx n="133" d="100"/>
          <a:sy n="133" d="100"/>
        </p:scale>
        <p:origin x="11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9ADB8-FCC2-4266-9FA2-C44C95B5818B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96025-CE3C-4999-B7E7-EDE20B305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72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Huge library of classical graph algorithms (page rank, </a:t>
            </a:r>
            <a:r>
              <a:rPr lang="en-US" dirty="0" err="1"/>
              <a:t>etc</a:t>
            </a:r>
            <a:r>
              <a:rPr lang="en-US" dirty="0"/>
              <a:t>) are mature, but ML on graph is new. Need libraries and people to support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96025-CE3C-4999-B7E7-EDE20B305B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54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>
                <a:latin typeface="Bahnschrif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728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Parker Erickson ©2020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1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Parker Erickson ©2020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5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  <a:lvl2pPr>
              <a:defRPr>
                <a:latin typeface="Bahnschrift" panose="020B0502040204020203" pitchFamily="34" charset="0"/>
              </a:defRPr>
            </a:lvl2pPr>
            <a:lvl3pPr>
              <a:defRPr>
                <a:latin typeface="Bahnschrift" panose="020B0502040204020203" pitchFamily="34" charset="0"/>
              </a:defRPr>
            </a:lvl3pPr>
            <a:lvl4pPr>
              <a:defRPr>
                <a:latin typeface="Bahnschrift" panose="020B0502040204020203" pitchFamily="34" charset="0"/>
              </a:defRPr>
            </a:lvl4pPr>
            <a:lvl5pP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9075"/>
            <a:ext cx="4114800" cy="410501"/>
          </a:xfrm>
        </p:spPr>
        <p:txBody>
          <a:bodyPr/>
          <a:lstStyle/>
          <a:p>
            <a:r>
              <a:rPr lang="en-US"/>
              <a:t>Parker Erickson ©2020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0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Parker Erickson ©2020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6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Parker Erickson ©2020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7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Parker Erickson ©2020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9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Parker Erickson ©2020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8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Parker Erickson ©2020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6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Parker Erickson ©2020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Parker Erickson ©2020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7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Parker Erickson ©2020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1919" y="6029326"/>
            <a:ext cx="731520" cy="730250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3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Bahnschrif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Bahnschrif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Bahnschrif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Bahnschrif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Bahnschrif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igerGraph/pyTigerGraph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arker-erickson/" TargetMode="External"/><Relationship Id="rId2" Type="http://schemas.openxmlformats.org/officeDocument/2006/relationships/hyperlink" Target="mailto:parker.erickson30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scord.gg/XM7Cn9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linkedin.com/in/parker-ericks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h.ebayinc.com/research/explainable-reasoning-over-knowledge-graphs-for-recommenda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arkererickson.github.io/graph-ml/paper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p.wandb.ai/yashkotadia/gatedgcn-pattern/reports/Part-1-Introduction-to-Graph-Neural-Networks-with-GatedGCN--VmlldzoyMDg4Mj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9B2CC-CD8C-4519-AD0C-3A18C99C93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21" b="6509"/>
          <a:stretch/>
        </p:blipFill>
        <p:spPr>
          <a:xfrm>
            <a:off x="1" y="8888"/>
            <a:ext cx="12192000" cy="6857990"/>
          </a:xfrm>
          <a:prstGeom prst="rect">
            <a:avLst/>
          </a:prstGeom>
        </p:spPr>
      </p:pic>
      <p:sp>
        <p:nvSpPr>
          <p:cNvPr id="21" name="Rectangle 17">
            <a:extLst>
              <a:ext uri="{FF2B5EF4-FFF2-40B4-BE49-F238E27FC236}">
                <a16:creationId xmlns:a16="http://schemas.microsoft.com/office/drawing/2014/main" id="{B72D6322-BB79-455D-9295-EC9B9FA9D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7B7183-B3CB-4B51-A9F5-3C8C1B644482}"/>
              </a:ext>
            </a:extLst>
          </p:cNvPr>
          <p:cNvSpPr/>
          <p:nvPr/>
        </p:nvSpPr>
        <p:spPr>
          <a:xfrm>
            <a:off x="2125276" y="2601955"/>
            <a:ext cx="7941446" cy="2260933"/>
          </a:xfrm>
          <a:prstGeom prst="roundRect">
            <a:avLst/>
          </a:prstGeom>
          <a:solidFill>
            <a:srgbClr val="FF6D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63CC5-77AE-4C1D-A29D-6848E15E5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718501"/>
            <a:ext cx="9486900" cy="16715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Bahnschrift" panose="020B0502040204020203" pitchFamily="34" charset="0"/>
              </a:rPr>
              <a:t>From DataFrames To Graph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24855-4F8A-4D82-BC4A-6D9A5D1FD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349" y="3341558"/>
            <a:ext cx="8115300" cy="156978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Data Science with pyTigerGraph</a:t>
            </a:r>
          </a:p>
          <a:p>
            <a:r>
              <a:rPr lang="en-US" sz="2800" i="0" dirty="0">
                <a:solidFill>
                  <a:schemeClr val="bg1"/>
                </a:solidFill>
              </a:rPr>
              <a:t>Parker Erickson</a:t>
            </a:r>
            <a:endParaRPr lang="en-US" sz="2800" i="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US" sz="1800" i="0" dirty="0" err="1">
                <a:solidFill>
                  <a:schemeClr val="bg1"/>
                </a:solidFill>
                <a:latin typeface="Bahnschrift" panose="020B0502040204020203" pitchFamily="34" charset="0"/>
              </a:rPr>
              <a:t>Graph+AI</a:t>
            </a:r>
            <a:r>
              <a:rPr lang="en-US" sz="1800" i="0" dirty="0">
                <a:solidFill>
                  <a:schemeClr val="bg1"/>
                </a:solidFill>
                <a:latin typeface="Bahnschrift" panose="020B0502040204020203" pitchFamily="34" charset="0"/>
              </a:rPr>
              <a:t> World 2020</a:t>
            </a:r>
          </a:p>
        </p:txBody>
      </p:sp>
    </p:spTree>
    <p:extLst>
      <p:ext uri="{BB962C8B-B14F-4D97-AF65-F5344CB8AC3E}">
        <p14:creationId xmlns:p14="http://schemas.microsoft.com/office/powerpoint/2010/main" val="3583466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00CB89-D005-4D23-B775-6BBB52BE0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13" r="1055" b="4725"/>
          <a:stretch/>
        </p:blipFill>
        <p:spPr>
          <a:xfrm>
            <a:off x="5611943" y="685799"/>
            <a:ext cx="6580057" cy="32492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1CDB34-3CAA-4C92-8AEF-9509CD98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E98B-5E1A-417D-9EAF-AB4A8C6D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254103"/>
            <a:ext cx="4967056" cy="3918098"/>
          </a:xfrm>
        </p:spPr>
        <p:txBody>
          <a:bodyPr/>
          <a:lstStyle/>
          <a:p>
            <a:r>
              <a:rPr lang="en-US" dirty="0"/>
              <a:t>Special thanks to:</a:t>
            </a:r>
          </a:p>
          <a:p>
            <a:pPr lvl="1"/>
            <a:r>
              <a:rPr lang="en-US" dirty="0"/>
              <a:t>Jon </a:t>
            </a:r>
            <a:r>
              <a:rPr lang="en-US" dirty="0" err="1"/>
              <a:t>Herke</a:t>
            </a:r>
            <a:r>
              <a:rPr lang="en-US" dirty="0"/>
              <a:t> – TigerGraph</a:t>
            </a:r>
          </a:p>
          <a:p>
            <a:pPr lvl="1"/>
            <a:r>
              <a:rPr lang="en-US" dirty="0"/>
              <a:t>Szilard Barany – TigerGraph</a:t>
            </a:r>
          </a:p>
          <a:p>
            <a:pPr lvl="1"/>
            <a:r>
              <a:rPr lang="en-US" dirty="0"/>
              <a:t>Yaniv Ben-Ami – Carleton College</a:t>
            </a:r>
          </a:p>
          <a:p>
            <a:r>
              <a:rPr lang="en-US" dirty="0"/>
              <a:t>Submit an Issue or Pull Request: </a:t>
            </a:r>
            <a:r>
              <a:rPr lang="en-US" dirty="0">
                <a:hlinkClick r:id="rId3"/>
              </a:rPr>
              <a:t>https://github.com/pyTigerGraph/pyTigerGraph</a:t>
            </a:r>
            <a:r>
              <a:rPr lang="en-US" dirty="0"/>
              <a:t>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F3B44-5288-4F2F-91B8-BD5A1776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Parker Erickson ©2020</a:t>
            </a:r>
          </a:p>
        </p:txBody>
      </p:sp>
    </p:spTree>
    <p:extLst>
      <p:ext uri="{BB962C8B-B14F-4D97-AF65-F5344CB8AC3E}">
        <p14:creationId xmlns:p14="http://schemas.microsoft.com/office/powerpoint/2010/main" val="528472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3181-D67D-441E-B2D9-F524D222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F70AC-4506-46E7-9E90-5F32E6665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 me at:</a:t>
            </a:r>
          </a:p>
          <a:p>
            <a:pPr lvl="1"/>
            <a:r>
              <a:rPr lang="en-US" dirty="0">
                <a:hlinkClick r:id="rId2"/>
              </a:rPr>
              <a:t>parker.erickson30@gmail.com</a:t>
            </a:r>
            <a:endParaRPr lang="en-US" dirty="0"/>
          </a:p>
          <a:p>
            <a:pPr lvl="1"/>
            <a:r>
              <a:rPr lang="en-US" sz="2000" dirty="0">
                <a:solidFill>
                  <a:srgbClr val="595959"/>
                </a:solidFill>
                <a:hlinkClick r:id="rId3"/>
              </a:rPr>
              <a:t>https://www.linkedin.com/in/parker-erickson/</a:t>
            </a:r>
            <a:endParaRPr lang="en-US" sz="2000" dirty="0">
              <a:solidFill>
                <a:srgbClr val="595959"/>
              </a:solidFill>
            </a:endParaRPr>
          </a:p>
          <a:p>
            <a:r>
              <a:rPr lang="en-US" dirty="0"/>
              <a:t>Connect with the Community on Discord:</a:t>
            </a:r>
          </a:p>
          <a:p>
            <a:pPr lvl="1"/>
            <a:r>
              <a:rPr lang="en-US" dirty="0">
                <a:solidFill>
                  <a:srgbClr val="595959"/>
                </a:solidFill>
                <a:hlinkClick r:id="rId4"/>
              </a:rPr>
              <a:t>https://discord.gg/XM7Cn9w</a:t>
            </a:r>
            <a:r>
              <a:rPr lang="en-US" dirty="0">
                <a:solidFill>
                  <a:srgbClr val="595959"/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C0FE3-CCBF-4741-82AF-46531304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Parker Erickson ©2020</a:t>
            </a:r>
          </a:p>
        </p:txBody>
      </p:sp>
    </p:spTree>
    <p:extLst>
      <p:ext uri="{BB962C8B-B14F-4D97-AF65-F5344CB8AC3E}">
        <p14:creationId xmlns:p14="http://schemas.microsoft.com/office/powerpoint/2010/main" val="187887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22C0-5547-4F5B-81EF-BB0249CC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441AC-2159-41C9-B72F-410B01EDA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54103"/>
            <a:ext cx="5233386" cy="3918098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</a:rPr>
              <a:t>Senior at University of Minnesota pursuing a B.S. and M.S. in Computer Science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dirty="0">
              <a:solidFill>
                <a:srgbClr val="595959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</a:rPr>
              <a:t>Creator of pyTigerGraph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dirty="0">
              <a:solidFill>
                <a:srgbClr val="595959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</a:rPr>
              <a:t>Part time software engineer at Optum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dirty="0">
              <a:solidFill>
                <a:srgbClr val="595959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</a:rPr>
              <a:t>Patent-pending inventor for a fraud detection algorithm using graph ML</a:t>
            </a: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95959"/>
                </a:solidFill>
              </a:rPr>
              <a:t>Connect with me: </a:t>
            </a:r>
            <a:r>
              <a:rPr lang="en-US" sz="2000" dirty="0">
                <a:solidFill>
                  <a:srgbClr val="595959"/>
                </a:solidFill>
                <a:hlinkClick r:id="rId2"/>
              </a:rPr>
              <a:t>https://www.linkedin.com/in/parker-erickson/</a:t>
            </a:r>
            <a:endParaRPr lang="en-US" sz="2000" dirty="0">
              <a:solidFill>
                <a:srgbClr val="595959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BB8C17-7074-45F4-9966-612175B80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973" y="1371600"/>
            <a:ext cx="4425518" cy="442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4D381-42D0-4BE2-B6F3-DA62EE19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Parker Erickson ©2020</a:t>
            </a:r>
          </a:p>
        </p:txBody>
      </p:sp>
    </p:spTree>
    <p:extLst>
      <p:ext uri="{BB962C8B-B14F-4D97-AF65-F5344CB8AC3E}">
        <p14:creationId xmlns:p14="http://schemas.microsoft.com/office/powerpoint/2010/main" val="108219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0FF3-B930-F64B-8BF4-64F93D667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8323B-707B-CC4F-A80B-9E27D60EA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about </a:t>
            </a:r>
            <a:r>
              <a:rPr lang="en-US" dirty="0" err="1"/>
              <a:t>pyTigerGraph</a:t>
            </a:r>
            <a:r>
              <a:rPr lang="en-US" dirty="0"/>
              <a:t> Python package</a:t>
            </a:r>
          </a:p>
          <a:p>
            <a:pPr lvl="1"/>
            <a:r>
              <a:rPr lang="en-US" dirty="0"/>
              <a:t>What it is used for</a:t>
            </a:r>
          </a:p>
          <a:p>
            <a:r>
              <a:rPr lang="en-US" dirty="0"/>
              <a:t>Learn why Data Scientists prefer to use Python</a:t>
            </a:r>
          </a:p>
          <a:p>
            <a:r>
              <a:rPr lang="en-US" dirty="0"/>
              <a:t>Intro to Graph ML Algorithms</a:t>
            </a:r>
          </a:p>
          <a:p>
            <a:r>
              <a:rPr lang="en-US" dirty="0"/>
              <a:t>Learn about when to use Python or GSQL</a:t>
            </a:r>
          </a:p>
          <a:p>
            <a:pPr lvl="1"/>
            <a:r>
              <a:rPr lang="en-US" dirty="0"/>
              <a:t>Tradeoffs between them</a:t>
            </a:r>
          </a:p>
          <a:p>
            <a:r>
              <a:rPr lang="en-US" dirty="0"/>
              <a:t>Learn how to get started with </a:t>
            </a:r>
            <a:r>
              <a:rPr lang="en-US" dirty="0" err="1"/>
              <a:t>pyTigerGraph</a:t>
            </a:r>
            <a:endParaRPr lang="en-US" dirty="0"/>
          </a:p>
          <a:p>
            <a:r>
              <a:rPr lang="en-US" dirty="0"/>
              <a:t>Future Direction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5E666-B3B8-694E-B6FB-08A6C459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Parker Erickson ©2020</a:t>
            </a:r>
          </a:p>
        </p:txBody>
      </p:sp>
    </p:spTree>
    <p:extLst>
      <p:ext uri="{BB962C8B-B14F-4D97-AF65-F5344CB8AC3E}">
        <p14:creationId xmlns:p14="http://schemas.microsoft.com/office/powerpoint/2010/main" val="65203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A7D7-AD34-4B91-A03C-CDBA9A33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Why Graph?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A8725-16D1-49D0-8516-37E5DBEC3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54103"/>
            <a:ext cx="4498173" cy="39180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Graphs not only store data, they store </a:t>
            </a:r>
            <a:r>
              <a:rPr lang="en-US" b="1" i="1" dirty="0"/>
              <a:t>relationships</a:t>
            </a:r>
            <a:r>
              <a:rPr lang="en-US" dirty="0"/>
              <a:t> between data in things like:</a:t>
            </a:r>
          </a:p>
          <a:p>
            <a:pPr lvl="1"/>
            <a:r>
              <a:rPr lang="en-US" dirty="0"/>
              <a:t>Social Networks</a:t>
            </a:r>
          </a:p>
          <a:p>
            <a:pPr lvl="1"/>
            <a:r>
              <a:rPr lang="en-US" dirty="0"/>
              <a:t>Fraud Rings</a:t>
            </a:r>
          </a:p>
          <a:p>
            <a:pPr lvl="1"/>
            <a:r>
              <a:rPr lang="en-US" dirty="0"/>
              <a:t>Recommendation Engines</a:t>
            </a:r>
          </a:p>
          <a:p>
            <a:r>
              <a:rPr lang="en-US" dirty="0"/>
              <a:t>Graph Machine Learning algorithms are new</a:t>
            </a:r>
          </a:p>
          <a:p>
            <a:r>
              <a:rPr lang="en-US" dirty="0"/>
              <a:t>Graphs</a:t>
            </a:r>
            <a:r>
              <a:rPr lang="en-US" b="1" dirty="0"/>
              <a:t> </a:t>
            </a:r>
            <a:r>
              <a:rPr lang="en-US" dirty="0"/>
              <a:t>can enable </a:t>
            </a:r>
            <a:r>
              <a:rPr lang="en-US" b="1" dirty="0"/>
              <a:t>Explainable AI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F2C081-9853-49C7-A846-C2CAAE0BC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594" y="2057400"/>
            <a:ext cx="6395406" cy="28643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40B709-ACF9-44CC-83CE-78BE435097FB}"/>
              </a:ext>
            </a:extLst>
          </p:cNvPr>
          <p:cNvSpPr txBox="1"/>
          <p:nvPr/>
        </p:nvSpPr>
        <p:spPr>
          <a:xfrm>
            <a:off x="6637434" y="4992973"/>
            <a:ext cx="50561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hlinkClick r:id="rId4"/>
              </a:rPr>
              <a:t>https://tech.ebayinc.com/research/explainable-reasoning-over-knowledge-graphs-for-recommendation/</a:t>
            </a:r>
            <a:r>
              <a:rPr lang="en-US" sz="800" dirty="0"/>
              <a:t> 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72A276B-0A4B-4448-8E81-3278C78E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Parker Erickson ©2020</a:t>
            </a:r>
          </a:p>
        </p:txBody>
      </p:sp>
    </p:spTree>
    <p:extLst>
      <p:ext uri="{BB962C8B-B14F-4D97-AF65-F5344CB8AC3E}">
        <p14:creationId xmlns:p14="http://schemas.microsoft.com/office/powerpoint/2010/main" val="201009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3D8C-2631-47C1-A0FC-8A3E0598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Graph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1B239-9748-4ABF-B85F-FE2A361C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54103"/>
            <a:ext cx="5046956" cy="3918098"/>
          </a:xfrm>
        </p:spPr>
        <p:txBody>
          <a:bodyPr/>
          <a:lstStyle/>
          <a:p>
            <a:r>
              <a:rPr lang="en-US" dirty="0"/>
              <a:t>Many organizations have data scientists that are Python experts</a:t>
            </a:r>
          </a:p>
          <a:p>
            <a:pPr lvl="1"/>
            <a:r>
              <a:rPr lang="en-US" dirty="0"/>
              <a:t>Tools should be what they are comfortable with</a:t>
            </a:r>
          </a:p>
          <a:p>
            <a:pPr lvl="1"/>
            <a:r>
              <a:rPr lang="en-US" dirty="0"/>
              <a:t>Lower need for simple GSQL queries</a:t>
            </a:r>
          </a:p>
          <a:p>
            <a:pPr lvl="2"/>
            <a:r>
              <a:rPr lang="en-US" dirty="0"/>
              <a:t>Loading data, simple analysis</a:t>
            </a:r>
          </a:p>
          <a:p>
            <a:r>
              <a:rPr lang="en-US" dirty="0"/>
              <a:t>Focus on algorithms and analysis, not learning new languages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2BC5F3-F1E7-4B46-BAF9-8CF64D50C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695" y="2057400"/>
            <a:ext cx="3775224" cy="3775224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937194-8D94-4AC0-83D4-90C8871A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Parker Erickson ©2020</a:t>
            </a:r>
          </a:p>
        </p:txBody>
      </p:sp>
    </p:spTree>
    <p:extLst>
      <p:ext uri="{BB962C8B-B14F-4D97-AF65-F5344CB8AC3E}">
        <p14:creationId xmlns:p14="http://schemas.microsoft.com/office/powerpoint/2010/main" val="211188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D7C2-BFFA-47D6-BD4D-01BF2D1F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pyTigerGraph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531AD-4823-4292-913F-0E330FB8F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54103"/>
            <a:ext cx="5606250" cy="3918098"/>
          </a:xfrm>
        </p:spPr>
        <p:txBody>
          <a:bodyPr/>
          <a:lstStyle/>
          <a:p>
            <a:r>
              <a:rPr lang="en-US" dirty="0"/>
              <a:t>pyTigerGraph enables data scientists to easily </a:t>
            </a:r>
            <a:r>
              <a:rPr lang="en-US" b="1" dirty="0"/>
              <a:t>create, load, and analyze graph relationships</a:t>
            </a:r>
          </a:p>
          <a:p>
            <a:r>
              <a:rPr lang="en-US" dirty="0"/>
              <a:t>Opens the door to various graph machine learning algorithms, such as:</a:t>
            </a:r>
          </a:p>
          <a:p>
            <a:pPr lvl="1"/>
            <a:r>
              <a:rPr lang="en-US" dirty="0"/>
              <a:t>Node2Vec</a:t>
            </a:r>
          </a:p>
          <a:p>
            <a:pPr lvl="1"/>
            <a:r>
              <a:rPr lang="en-US" dirty="0"/>
              <a:t>Graph Convolutional Neural Networks</a:t>
            </a:r>
          </a:p>
          <a:p>
            <a:pPr lvl="1"/>
            <a:r>
              <a:rPr lang="en-US" dirty="0"/>
              <a:t>Graph Attention Networks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A77AA9-95D6-4D1B-99B2-D486AF911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541" y="1178558"/>
            <a:ext cx="4993642" cy="4993642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1F5015A-2C82-488D-B4C2-EE19090AE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Parker Erickson ©2020</a:t>
            </a:r>
          </a:p>
        </p:txBody>
      </p:sp>
    </p:spTree>
    <p:extLst>
      <p:ext uri="{BB962C8B-B14F-4D97-AF65-F5344CB8AC3E}">
        <p14:creationId xmlns:p14="http://schemas.microsoft.com/office/powerpoint/2010/main" val="356284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B1D5DF-65EA-41CD-9B5A-36C9062BB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815" y="2057400"/>
            <a:ext cx="5878185" cy="3971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1B3BF7-37CD-49F7-B5A9-BD7A3E1D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ML +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BA427-E7E5-4270-B631-B25018A1E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54103"/>
            <a:ext cx="5810435" cy="3918098"/>
          </a:xfrm>
        </p:spPr>
        <p:txBody>
          <a:bodyPr/>
          <a:lstStyle/>
          <a:p>
            <a:r>
              <a:rPr lang="en-US" dirty="0"/>
              <a:t>Graph can accelerate traditional ML workflows</a:t>
            </a:r>
          </a:p>
          <a:p>
            <a:r>
              <a:rPr lang="en-US" dirty="0"/>
              <a:t>Lack of costly JOINs across tables accelerate development</a:t>
            </a:r>
          </a:p>
          <a:p>
            <a:r>
              <a:rPr lang="en-US" dirty="0"/>
              <a:t>Enrich knowledge graphs using outputs from ML algorithms</a:t>
            </a:r>
          </a:p>
          <a:p>
            <a:pPr lvl="1"/>
            <a:r>
              <a:rPr lang="en-US" dirty="0"/>
              <a:t>Sentiment Analysis</a:t>
            </a:r>
          </a:p>
          <a:p>
            <a:pPr lvl="1"/>
            <a:r>
              <a:rPr lang="en-US" dirty="0"/>
              <a:t>Entity Extraction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040B8-2851-43CC-9C2F-099894AF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Parker Erickson ©2020</a:t>
            </a:r>
          </a:p>
        </p:txBody>
      </p:sp>
    </p:spTree>
    <p:extLst>
      <p:ext uri="{BB962C8B-B14F-4D97-AF65-F5344CB8AC3E}">
        <p14:creationId xmlns:p14="http://schemas.microsoft.com/office/powerpoint/2010/main" val="232261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62C6EB-05E2-463F-95C9-1A962F044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716" y="2025779"/>
            <a:ext cx="6576779" cy="22471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C4A96C-A5C9-4E5E-9C8A-AC6A00AD3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50" y="98424"/>
            <a:ext cx="9486900" cy="1371600"/>
          </a:xfrm>
        </p:spPr>
        <p:txBody>
          <a:bodyPr/>
          <a:lstStyle/>
          <a:p>
            <a:r>
              <a:rPr lang="en-US" dirty="0"/>
              <a:t>Graph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B0CF3-7173-452E-A24E-0DC1DA685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470025"/>
            <a:ext cx="5681709" cy="50284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Node2Vec</a:t>
            </a:r>
          </a:p>
          <a:p>
            <a:pPr lvl="1"/>
            <a:r>
              <a:rPr lang="en-US" dirty="0"/>
              <a:t>Creates embeddings based off of random walks</a:t>
            </a:r>
          </a:p>
          <a:p>
            <a:pPr lvl="1"/>
            <a:r>
              <a:rPr lang="en-US" dirty="0"/>
              <a:t>Based off of Word2Vec</a:t>
            </a:r>
          </a:p>
          <a:p>
            <a:r>
              <a:rPr lang="en-US" dirty="0"/>
              <a:t>Graph Neural Networks</a:t>
            </a:r>
          </a:p>
          <a:p>
            <a:pPr lvl="1"/>
            <a:r>
              <a:rPr lang="en-US" dirty="0"/>
              <a:t>Uses “message passing” to generate representations of vertices in graph</a:t>
            </a:r>
          </a:p>
          <a:p>
            <a:pPr lvl="1"/>
            <a:r>
              <a:rPr lang="en-US" dirty="0"/>
              <a:t>Used for classification and regression tasks</a:t>
            </a:r>
          </a:p>
          <a:p>
            <a:pPr lvl="1"/>
            <a:r>
              <a:rPr lang="en-US" dirty="0"/>
              <a:t>Graph Convolutional Neural Networks (</a:t>
            </a:r>
            <a:r>
              <a:rPr lang="en-US" dirty="0" err="1"/>
              <a:t>Kipf</a:t>
            </a:r>
            <a:r>
              <a:rPr lang="en-US" dirty="0"/>
              <a:t> &amp; Welling, 2017)</a:t>
            </a:r>
          </a:p>
          <a:p>
            <a:pPr lvl="1"/>
            <a:r>
              <a:rPr lang="en-US" dirty="0"/>
              <a:t>Graph Attention Networks (</a:t>
            </a:r>
            <a:r>
              <a:rPr lang="en-US" dirty="0" err="1"/>
              <a:t>Veličković</a:t>
            </a:r>
            <a:r>
              <a:rPr lang="en-US" dirty="0"/>
              <a:t> et al., 2018)</a:t>
            </a:r>
          </a:p>
          <a:p>
            <a:r>
              <a:rPr lang="en-US" dirty="0">
                <a:hlinkClick r:id="rId3"/>
              </a:rPr>
              <a:t>https://parkererickson.github.io/graph-ml/papers/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A8B8D1-F8BC-4B56-AD1C-E6CD72E5132F}"/>
              </a:ext>
            </a:extLst>
          </p:cNvPr>
          <p:cNvSpPr txBox="1"/>
          <p:nvPr/>
        </p:nvSpPr>
        <p:spPr>
          <a:xfrm>
            <a:off x="5865478" y="4272883"/>
            <a:ext cx="654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/>
              </a:rPr>
              <a:t>https://app.wandb.ai/yashkotadia/gatedgcn-pattern/reports/Part-1-Introduction-to-Graph-Neural-Networks-with-GatedGCN--VmlldzoyMDg4MjA</a:t>
            </a:r>
            <a:r>
              <a:rPr lang="en-US" sz="900" dirty="0"/>
              <a:t>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7794B0-F1E9-418B-AF75-C14C32ED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Parker Erickson ©2020</a:t>
            </a:r>
          </a:p>
        </p:txBody>
      </p:sp>
    </p:spTree>
    <p:extLst>
      <p:ext uri="{BB962C8B-B14F-4D97-AF65-F5344CB8AC3E}">
        <p14:creationId xmlns:p14="http://schemas.microsoft.com/office/powerpoint/2010/main" val="145223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0187-9A4F-4052-9922-E62737CF1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50" y="98423"/>
            <a:ext cx="9486900" cy="69535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C319B-809C-44DD-AB02-B8A4F60319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79" t="21813" r="6605" b="6289"/>
          <a:stretch/>
        </p:blipFill>
        <p:spPr>
          <a:xfrm>
            <a:off x="1751797" y="937380"/>
            <a:ext cx="9269129" cy="592062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5D9A84-185B-4E88-B699-F2D3A008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Parker Erickson ©2020</a:t>
            </a:r>
          </a:p>
        </p:txBody>
      </p:sp>
    </p:spTree>
    <p:extLst>
      <p:ext uri="{BB962C8B-B14F-4D97-AF65-F5344CB8AC3E}">
        <p14:creationId xmlns:p14="http://schemas.microsoft.com/office/powerpoint/2010/main" val="3087221218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ustom 1">
      <a:majorFont>
        <a:latin typeface="Bahnschrift"/>
        <a:ea typeface=""/>
        <a:cs typeface=""/>
      </a:majorFont>
      <a:minorFont>
        <a:latin typeface="Bahnschrif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500</Words>
  <Application>Microsoft Macintosh PowerPoint</Application>
  <PresentationFormat>Widescreen</PresentationFormat>
  <Paragraphs>84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Bahnschrift</vt:lpstr>
      <vt:lpstr>Calibri</vt:lpstr>
      <vt:lpstr>ClassicFrameVTI</vt:lpstr>
      <vt:lpstr>From DataFrames To Graph</vt:lpstr>
      <vt:lpstr>About Me</vt:lpstr>
      <vt:lpstr>Objectives</vt:lpstr>
      <vt:lpstr>Why Graph?</vt:lpstr>
      <vt:lpstr>Enabling Graph Data Science</vt:lpstr>
      <vt:lpstr>pyTigerGraph</vt:lpstr>
      <vt:lpstr>Traditional ML + Graph</vt:lpstr>
      <vt:lpstr>Graph Machine Learning</vt:lpstr>
      <vt:lpstr>Demo</vt:lpstr>
      <vt:lpstr>Contribute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DataFrames To Graph</dc:title>
  <dc:creator>Parker Erickson</dc:creator>
  <cp:lastModifiedBy>Erickson, Parker J</cp:lastModifiedBy>
  <cp:revision>20</cp:revision>
  <dcterms:created xsi:type="dcterms:W3CDTF">2020-09-15T16:27:05Z</dcterms:created>
  <dcterms:modified xsi:type="dcterms:W3CDTF">2020-09-22T13:51:06Z</dcterms:modified>
</cp:coreProperties>
</file>