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60" r:id="rId3"/>
    <p:sldId id="257" r:id="rId4"/>
    <p:sldId id="266" r:id="rId5"/>
    <p:sldId id="258" r:id="rId6"/>
    <p:sldId id="265" r:id="rId7"/>
    <p:sldId id="264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er Erickson" userId="2d34a54251777d79" providerId="LiveId" clId="{CF08053C-B901-44F8-9B33-168E8253C788}"/>
    <pc:docChg chg="undo custSel addSld modSld modMainMaster">
      <pc:chgData name="Parker Erickson" userId="2d34a54251777d79" providerId="LiveId" clId="{CF08053C-B901-44F8-9B33-168E8253C788}" dt="2020-09-15T20:55:14.803" v="1139" actId="170"/>
      <pc:docMkLst>
        <pc:docMk/>
      </pc:docMkLst>
      <pc:sldChg chg="addSp modSp mod">
        <pc:chgData name="Parker Erickson" userId="2d34a54251777d79" providerId="LiveId" clId="{CF08053C-B901-44F8-9B33-168E8253C788}" dt="2020-09-15T20:55:14.803" v="1139" actId="170"/>
        <pc:sldMkLst>
          <pc:docMk/>
          <pc:sldMk cId="3583466750" sldId="256"/>
        </pc:sldMkLst>
        <pc:spChg chg="mod">
          <ac:chgData name="Parker Erickson" userId="2d34a54251777d79" providerId="LiveId" clId="{CF08053C-B901-44F8-9B33-168E8253C788}" dt="2020-09-15T20:54:10.130" v="1130" actId="1076"/>
          <ac:spMkLst>
            <pc:docMk/>
            <pc:sldMk cId="3583466750" sldId="256"/>
            <ac:spMk id="2" creationId="{12863CC5-77AE-4C1D-A29D-6848E15E586E}"/>
          </ac:spMkLst>
        </pc:spChg>
        <pc:spChg chg="mod">
          <ac:chgData name="Parker Erickson" userId="2d34a54251777d79" providerId="LiveId" clId="{CF08053C-B901-44F8-9B33-168E8253C788}" dt="2020-09-15T20:54:19.654" v="1131" actId="1076"/>
          <ac:spMkLst>
            <pc:docMk/>
            <pc:sldMk cId="3583466750" sldId="256"/>
            <ac:spMk id="3" creationId="{E5724855-4F8A-4D82-BC4A-6D9A5D1FD9DF}"/>
          </ac:spMkLst>
        </pc:spChg>
        <pc:spChg chg="add mod ord">
          <ac:chgData name="Parker Erickson" userId="2d34a54251777d79" providerId="LiveId" clId="{CF08053C-B901-44F8-9B33-168E8253C788}" dt="2020-09-15T20:53:59.494" v="1129" actId="1076"/>
          <ac:spMkLst>
            <pc:docMk/>
            <pc:sldMk cId="3583466750" sldId="256"/>
            <ac:spMk id="6" creationId="{F47B7183-B3CB-4B51-A9F5-3C8C1B644482}"/>
          </ac:spMkLst>
        </pc:spChg>
        <pc:picChg chg="mod ord">
          <ac:chgData name="Parker Erickson" userId="2d34a54251777d79" providerId="LiveId" clId="{CF08053C-B901-44F8-9B33-168E8253C788}" dt="2020-09-15T20:55:14.803" v="1139" actId="170"/>
          <ac:picMkLst>
            <pc:docMk/>
            <pc:sldMk cId="3583466750" sldId="256"/>
            <ac:picMk id="4" creationId="{EFF9B2CC-CD8C-4519-AD0C-3A18C99C931D}"/>
          </ac:picMkLst>
        </pc:picChg>
      </pc:sldChg>
      <pc:sldChg chg="modSp mod">
        <pc:chgData name="Parker Erickson" userId="2d34a54251777d79" providerId="LiveId" clId="{CF08053C-B901-44F8-9B33-168E8253C788}" dt="2020-09-15T20:19:09.607" v="1047" actId="20577"/>
        <pc:sldMkLst>
          <pc:docMk/>
          <pc:sldMk cId="2010093974" sldId="257"/>
        </pc:sldMkLst>
        <pc:spChg chg="mod">
          <ac:chgData name="Parker Erickson" userId="2d34a54251777d79" providerId="LiveId" clId="{CF08053C-B901-44F8-9B33-168E8253C788}" dt="2020-09-15T20:19:09.607" v="1047" actId="20577"/>
          <ac:spMkLst>
            <pc:docMk/>
            <pc:sldMk cId="2010093974" sldId="257"/>
            <ac:spMk id="7" creationId="{C640B709-ACF9-44CC-83CE-78BE435097FB}"/>
          </ac:spMkLst>
        </pc:spChg>
      </pc:sldChg>
      <pc:sldChg chg="addSp delSp modSp mod">
        <pc:chgData name="Parker Erickson" userId="2d34a54251777d79" providerId="LiveId" clId="{CF08053C-B901-44F8-9B33-168E8253C788}" dt="2020-09-15T20:48:42.744" v="1087" actId="1076"/>
        <pc:sldMkLst>
          <pc:docMk/>
          <pc:sldMk cId="3087221218" sldId="261"/>
        </pc:sldMkLst>
        <pc:spChg chg="del">
          <ac:chgData name="Parker Erickson" userId="2d34a54251777d79" providerId="LiveId" clId="{CF08053C-B901-44F8-9B33-168E8253C788}" dt="2020-09-15T20:20:21.033" v="1049" actId="478"/>
          <ac:spMkLst>
            <pc:docMk/>
            <pc:sldMk cId="3087221218" sldId="261"/>
            <ac:spMk id="3" creationId="{91EFA19F-4724-433A-959D-FD8564376B3B}"/>
          </ac:spMkLst>
        </pc:spChg>
        <pc:picChg chg="add mod modCrop">
          <ac:chgData name="Parker Erickson" userId="2d34a54251777d79" providerId="LiveId" clId="{CF08053C-B901-44F8-9B33-168E8253C788}" dt="2020-09-15T20:48:42.744" v="1087" actId="1076"/>
          <ac:picMkLst>
            <pc:docMk/>
            <pc:sldMk cId="3087221218" sldId="261"/>
            <ac:picMk id="6" creationId="{796C319B-809C-44DD-AB02-B8A4F6031918}"/>
          </ac:picMkLst>
        </pc:picChg>
      </pc:sldChg>
      <pc:sldChg chg="modSp mod">
        <pc:chgData name="Parker Erickson" userId="2d34a54251777d79" providerId="LiveId" clId="{CF08053C-B901-44F8-9B33-168E8253C788}" dt="2020-09-15T18:42:46.721" v="8" actId="14100"/>
        <pc:sldMkLst>
          <pc:docMk/>
          <pc:sldMk cId="528472250" sldId="262"/>
        </pc:sldMkLst>
        <pc:spChg chg="mod">
          <ac:chgData name="Parker Erickson" userId="2d34a54251777d79" providerId="LiveId" clId="{CF08053C-B901-44F8-9B33-168E8253C788}" dt="2020-09-15T18:42:46.721" v="8" actId="14100"/>
          <ac:spMkLst>
            <pc:docMk/>
            <pc:sldMk cId="528472250" sldId="262"/>
            <ac:spMk id="3" creationId="{5901E98B-5E1A-417D-9EAF-AB4A8C6D4F6F}"/>
          </ac:spMkLst>
        </pc:spChg>
      </pc:sldChg>
      <pc:sldChg chg="modSp mod">
        <pc:chgData name="Parker Erickson" userId="2d34a54251777d79" providerId="LiveId" clId="{CF08053C-B901-44F8-9B33-168E8253C788}" dt="2020-09-15T20:11:15.829" v="990" actId="15"/>
        <pc:sldMkLst>
          <pc:docMk/>
          <pc:sldMk cId="1878877411" sldId="263"/>
        </pc:sldMkLst>
        <pc:spChg chg="mod">
          <ac:chgData name="Parker Erickson" userId="2d34a54251777d79" providerId="LiveId" clId="{CF08053C-B901-44F8-9B33-168E8253C788}" dt="2020-09-15T20:11:15.829" v="990" actId="15"/>
          <ac:spMkLst>
            <pc:docMk/>
            <pc:sldMk cId="1878877411" sldId="263"/>
            <ac:spMk id="3" creationId="{3B8F70AC-4506-46E7-9E90-5F32E666527E}"/>
          </ac:spMkLst>
        </pc:spChg>
      </pc:sldChg>
      <pc:sldChg chg="addSp modSp mod">
        <pc:chgData name="Parker Erickson" userId="2d34a54251777d79" providerId="LiveId" clId="{CF08053C-B901-44F8-9B33-168E8253C788}" dt="2020-09-15T20:47:41.908" v="1085" actId="1076"/>
        <pc:sldMkLst>
          <pc:docMk/>
          <pc:sldMk cId="1452234293" sldId="264"/>
        </pc:sldMkLst>
        <pc:spChg chg="mod">
          <ac:chgData name="Parker Erickson" userId="2d34a54251777d79" providerId="LiveId" clId="{CF08053C-B901-44F8-9B33-168E8253C788}" dt="2020-09-15T20:47:41.908" v="1085" actId="1076"/>
          <ac:spMkLst>
            <pc:docMk/>
            <pc:sldMk cId="1452234293" sldId="264"/>
            <ac:spMk id="2" creationId="{CAC4A96C-A5C9-4E5E-9C8A-AC6A00AD3B6A}"/>
          </ac:spMkLst>
        </pc:spChg>
        <pc:spChg chg="mod">
          <ac:chgData name="Parker Erickson" userId="2d34a54251777d79" providerId="LiveId" clId="{CF08053C-B901-44F8-9B33-168E8253C788}" dt="2020-09-15T18:58:50.129" v="784" actId="27636"/>
          <ac:spMkLst>
            <pc:docMk/>
            <pc:sldMk cId="1452234293" sldId="264"/>
            <ac:spMk id="3" creationId="{5B1B0CF3-7173-452E-A24E-0DC1DA685824}"/>
          </ac:spMkLst>
        </pc:spChg>
        <pc:spChg chg="add mod">
          <ac:chgData name="Parker Erickson" userId="2d34a54251777d79" providerId="LiveId" clId="{CF08053C-B901-44F8-9B33-168E8253C788}" dt="2020-09-15T20:19:20.215" v="1048" actId="20577"/>
          <ac:spMkLst>
            <pc:docMk/>
            <pc:sldMk cId="1452234293" sldId="264"/>
            <ac:spMk id="6" creationId="{29A8B8D1-F8BC-4B56-AD1C-E6CD72E5132F}"/>
          </ac:spMkLst>
        </pc:spChg>
        <pc:picChg chg="add mod ord">
          <ac:chgData name="Parker Erickson" userId="2d34a54251777d79" providerId="LiveId" clId="{CF08053C-B901-44F8-9B33-168E8253C788}" dt="2020-09-15T20:34:05.198" v="1070" actId="1076"/>
          <ac:picMkLst>
            <pc:docMk/>
            <pc:sldMk cId="1452234293" sldId="264"/>
            <ac:picMk id="5" creationId="{1262C6EB-05E2-463F-95C9-1A962F044A00}"/>
          </ac:picMkLst>
        </pc:picChg>
      </pc:sldChg>
      <pc:sldChg chg="addSp modSp mod">
        <pc:chgData name="Parker Erickson" userId="2d34a54251777d79" providerId="LiveId" clId="{CF08053C-B901-44F8-9B33-168E8253C788}" dt="2020-09-15T18:41:20.319" v="6" actId="14100"/>
        <pc:sldMkLst>
          <pc:docMk/>
          <pc:sldMk cId="2322615350" sldId="265"/>
        </pc:sldMkLst>
        <pc:picChg chg="add mod ord">
          <ac:chgData name="Parker Erickson" userId="2d34a54251777d79" providerId="LiveId" clId="{CF08053C-B901-44F8-9B33-168E8253C788}" dt="2020-09-15T18:41:20.319" v="6" actId="14100"/>
          <ac:picMkLst>
            <pc:docMk/>
            <pc:sldMk cId="2322615350" sldId="265"/>
            <ac:picMk id="5" creationId="{64B1D5DF-65EA-41CD-9B5A-36C9062BBBEC}"/>
          </ac:picMkLst>
        </pc:picChg>
      </pc:sldChg>
      <pc:sldChg chg="addSp modSp new mod">
        <pc:chgData name="Parker Erickson" userId="2d34a54251777d79" providerId="LiveId" clId="{CF08053C-B901-44F8-9B33-168E8253C788}" dt="2020-09-15T20:46:08.868" v="1083" actId="20577"/>
        <pc:sldMkLst>
          <pc:docMk/>
          <pc:sldMk cId="730607237" sldId="266"/>
        </pc:sldMkLst>
        <pc:spChg chg="mod">
          <ac:chgData name="Parker Erickson" userId="2d34a54251777d79" providerId="LiveId" clId="{CF08053C-B901-44F8-9B33-168E8253C788}" dt="2020-09-15T19:08:49.217" v="802" actId="20577"/>
          <ac:spMkLst>
            <pc:docMk/>
            <pc:sldMk cId="730607237" sldId="266"/>
            <ac:spMk id="2" creationId="{1831DA8E-A832-48F0-810F-26946D283CDC}"/>
          </ac:spMkLst>
        </pc:spChg>
        <pc:spChg chg="mod">
          <ac:chgData name="Parker Erickson" userId="2d34a54251777d79" providerId="LiveId" clId="{CF08053C-B901-44F8-9B33-168E8253C788}" dt="2020-09-15T20:33:54.573" v="1069" actId="1076"/>
          <ac:spMkLst>
            <pc:docMk/>
            <pc:sldMk cId="730607237" sldId="266"/>
            <ac:spMk id="3" creationId="{82B202FA-9CEA-46AE-A674-4E70EACFA51C}"/>
          </ac:spMkLst>
        </pc:spChg>
        <pc:spChg chg="add mod">
          <ac:chgData name="Parker Erickson" userId="2d34a54251777d79" providerId="LiveId" clId="{CF08053C-B901-44F8-9B33-168E8253C788}" dt="2020-09-15T20:19:00.078" v="1046" actId="20577"/>
          <ac:spMkLst>
            <pc:docMk/>
            <pc:sldMk cId="730607237" sldId="266"/>
            <ac:spMk id="6" creationId="{AC82D866-6106-4685-AD74-C4250794B279}"/>
          </ac:spMkLst>
        </pc:spChg>
        <pc:spChg chg="add mod">
          <ac:chgData name="Parker Erickson" userId="2d34a54251777d79" providerId="LiveId" clId="{CF08053C-B901-44F8-9B33-168E8253C788}" dt="2020-09-15T20:46:08.868" v="1083" actId="20577"/>
          <ac:spMkLst>
            <pc:docMk/>
            <pc:sldMk cId="730607237" sldId="266"/>
            <ac:spMk id="7" creationId="{3FFD700E-B856-4E05-BEFD-EB6F09D726F0}"/>
          </ac:spMkLst>
        </pc:spChg>
        <pc:picChg chg="add mod ord">
          <ac:chgData name="Parker Erickson" userId="2d34a54251777d79" providerId="LiveId" clId="{CF08053C-B901-44F8-9B33-168E8253C788}" dt="2020-09-15T20:05:37.907" v="921" actId="167"/>
          <ac:picMkLst>
            <pc:docMk/>
            <pc:sldMk cId="730607237" sldId="266"/>
            <ac:picMk id="5" creationId="{94E48F01-E988-4BEE-AC61-2A095BF3C6BF}"/>
          </ac:picMkLst>
        </pc:picChg>
      </pc:sldChg>
      <pc:sldMasterChg chg="modSldLayout">
        <pc:chgData name="Parker Erickson" userId="2d34a54251777d79" providerId="LiveId" clId="{CF08053C-B901-44F8-9B33-168E8253C788}" dt="2020-09-15T20:34:27.519" v="1072" actId="1076"/>
        <pc:sldMasterMkLst>
          <pc:docMk/>
          <pc:sldMasterMk cId="675633508" sldId="2147483738"/>
        </pc:sldMasterMkLst>
        <pc:sldLayoutChg chg="modSp mod">
          <pc:chgData name="Parker Erickson" userId="2d34a54251777d79" providerId="LiveId" clId="{CF08053C-B901-44F8-9B33-168E8253C788}" dt="2020-09-15T20:34:27.519" v="1072" actId="1076"/>
          <pc:sldLayoutMkLst>
            <pc:docMk/>
            <pc:sldMasterMk cId="675633508" sldId="2147483738"/>
            <pc:sldLayoutMk cId="1826900311" sldId="2147483734"/>
          </pc:sldLayoutMkLst>
          <pc:spChg chg="mod">
            <ac:chgData name="Parker Erickson" userId="2d34a54251777d79" providerId="LiveId" clId="{CF08053C-B901-44F8-9B33-168E8253C788}" dt="2020-09-15T20:34:27.519" v="1072" actId="1076"/>
            <ac:spMkLst>
              <pc:docMk/>
              <pc:sldMasterMk cId="675633508" sldId="2147483738"/>
              <pc:sldLayoutMk cId="1826900311" sldId="2147483734"/>
              <ac:spMk id="5" creationId="{8FCE3137-8136-46C5-AC2F-49E5F55E4C7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9ADB8-FCC2-4266-9FA2-C44C95B5818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6025-CE3C-4999-B7E7-EDE20B3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2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  <a:lvl2pPr>
              <a:defRPr>
                <a:latin typeface="Bahnschrift" panose="020B0502040204020203" pitchFamily="34" charset="0"/>
              </a:defRPr>
            </a:lvl2pPr>
            <a:lvl3pPr>
              <a:defRPr>
                <a:latin typeface="Bahnschrift" panose="020B0502040204020203" pitchFamily="34" charset="0"/>
              </a:defRPr>
            </a:lvl3pPr>
            <a:lvl4pPr>
              <a:defRPr>
                <a:latin typeface="Bahnschrift" panose="020B0502040204020203" pitchFamily="34" charset="0"/>
              </a:defRPr>
            </a:lvl4pPr>
            <a:lvl5pP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9075"/>
            <a:ext cx="4114800" cy="410501"/>
          </a:xfrm>
        </p:spPr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0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Parker Erickson ©2020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1919" y="6029326"/>
            <a:ext cx="731520" cy="73025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igerGraph/pyTigerGrap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rker-erickson/" TargetMode="External"/><Relationship Id="rId2" Type="http://schemas.openxmlformats.org/officeDocument/2006/relationships/hyperlink" Target="mailto:parker.erickson30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rd.gg/XM7Cn9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nkedin.com/in/parker-ericks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ebayinc.com/research/explainable-reasoning-over-knowledge-graphs-for-recommendati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blog/connected-healthcare-data-challenges-graphconnec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tum.com/content/dam/optum3/optum/en/resources/publications/oreilly-state-of-healthcare-technology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rkererickson.github.io/graph-ml/paper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wandb.ai/yashkotadia/gatedgcn-pattern/reports/Part-1-Introduction-to-Graph-Neural-Networks-with-GatedGCN--VmlldzoyMDg4Mj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9B2CC-CD8C-4519-AD0C-3A18C99C9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1" b="6509"/>
          <a:stretch/>
        </p:blipFill>
        <p:spPr>
          <a:xfrm>
            <a:off x="1" y="8888"/>
            <a:ext cx="12192000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B7183-B3CB-4B51-A9F5-3C8C1B644482}"/>
              </a:ext>
            </a:extLst>
          </p:cNvPr>
          <p:cNvSpPr/>
          <p:nvPr/>
        </p:nvSpPr>
        <p:spPr>
          <a:xfrm>
            <a:off x="2125276" y="2601955"/>
            <a:ext cx="7941446" cy="2260933"/>
          </a:xfrm>
          <a:prstGeom prst="roundRect">
            <a:avLst/>
          </a:prstGeom>
          <a:solidFill>
            <a:srgbClr val="FF6D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63CC5-77AE-4C1D-A29D-6848E15E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18501"/>
            <a:ext cx="9486900" cy="1671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</a:rPr>
              <a:t>From DataFrames To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24855-4F8A-4D82-BC4A-6D9A5D1FD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349" y="3341558"/>
            <a:ext cx="8115300" cy="15697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Science with pyTigerGraph</a:t>
            </a:r>
          </a:p>
          <a:p>
            <a:r>
              <a:rPr lang="en-US" sz="2800" i="0" dirty="0">
                <a:solidFill>
                  <a:schemeClr val="bg1"/>
                </a:solidFill>
              </a:rPr>
              <a:t>Parker Erickson</a:t>
            </a:r>
            <a:endParaRPr lang="en-US" sz="2800" i="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800" i="0" dirty="0" err="1">
                <a:solidFill>
                  <a:schemeClr val="bg1"/>
                </a:solidFill>
                <a:latin typeface="Bahnschrift" panose="020B0502040204020203" pitchFamily="34" charset="0"/>
              </a:rPr>
              <a:t>Graph+AI</a:t>
            </a:r>
            <a:r>
              <a:rPr lang="en-US" sz="1800" i="0" dirty="0">
                <a:solidFill>
                  <a:schemeClr val="bg1"/>
                </a:solidFill>
                <a:latin typeface="Bahnschrift" panose="020B0502040204020203" pitchFamily="34" charset="0"/>
              </a:rPr>
              <a:t> World 2020</a:t>
            </a:r>
          </a:p>
        </p:txBody>
      </p:sp>
    </p:spTree>
    <p:extLst>
      <p:ext uri="{BB962C8B-B14F-4D97-AF65-F5344CB8AC3E}">
        <p14:creationId xmlns:p14="http://schemas.microsoft.com/office/powerpoint/2010/main" val="35834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00CB89-D005-4D23-B775-6BBB52BE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3" r="1055" b="4725"/>
          <a:stretch/>
        </p:blipFill>
        <p:spPr>
          <a:xfrm>
            <a:off x="5611943" y="685799"/>
            <a:ext cx="6580057" cy="3249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1CDB34-3CAA-4C92-8AEF-9509CD98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E98B-5E1A-417D-9EAF-AB4A8C6D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54103"/>
            <a:ext cx="4967056" cy="3918098"/>
          </a:xfrm>
        </p:spPr>
        <p:txBody>
          <a:bodyPr/>
          <a:lstStyle/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Jon </a:t>
            </a:r>
            <a:r>
              <a:rPr lang="en-US" dirty="0" err="1"/>
              <a:t>Herke</a:t>
            </a:r>
            <a:r>
              <a:rPr lang="en-US" dirty="0"/>
              <a:t> – TigerGraph</a:t>
            </a:r>
          </a:p>
          <a:p>
            <a:pPr lvl="1"/>
            <a:r>
              <a:rPr lang="en-US" dirty="0"/>
              <a:t>Szilard Barany – TigerGraph</a:t>
            </a:r>
          </a:p>
          <a:p>
            <a:pPr lvl="1"/>
            <a:r>
              <a:rPr lang="en-US" dirty="0"/>
              <a:t>Yaniv Ben-Ami – Carleton College</a:t>
            </a:r>
          </a:p>
          <a:p>
            <a:r>
              <a:rPr lang="en-US" dirty="0"/>
              <a:t>Submit an Issue or Pull Request: </a:t>
            </a:r>
            <a:r>
              <a:rPr lang="en-US" dirty="0">
                <a:hlinkClick r:id="rId3"/>
              </a:rPr>
              <a:t>https://github.com/pyTigerGraph/pyTigerGraph</a:t>
            </a:r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F3B44-5288-4F2F-91B8-BD5A1776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52847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3181-D67D-441E-B2D9-F524D222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70AC-4506-46E7-9E90-5F32E666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me at:</a:t>
            </a:r>
          </a:p>
          <a:p>
            <a:pPr lvl="1"/>
            <a:r>
              <a:rPr lang="en-US" dirty="0">
                <a:hlinkClick r:id="rId2"/>
              </a:rPr>
              <a:t>parker.erickson30@gmail.com</a:t>
            </a:r>
            <a:endParaRPr lang="en-US" dirty="0"/>
          </a:p>
          <a:p>
            <a:pPr lvl="1"/>
            <a:r>
              <a:rPr lang="en-US" sz="2000" dirty="0">
                <a:solidFill>
                  <a:srgbClr val="595959"/>
                </a:solidFill>
                <a:hlinkClick r:id="rId3"/>
              </a:rPr>
              <a:t>https://www.linkedin.com/in/parker-erickson/</a:t>
            </a:r>
            <a:endParaRPr lang="en-US" sz="2000" dirty="0">
              <a:solidFill>
                <a:srgbClr val="595959"/>
              </a:solidFill>
            </a:endParaRPr>
          </a:p>
          <a:p>
            <a:r>
              <a:rPr lang="en-US" dirty="0"/>
              <a:t>Connect with the Community on Discord:</a:t>
            </a:r>
          </a:p>
          <a:p>
            <a:pPr lvl="1"/>
            <a:r>
              <a:rPr lang="en-US" dirty="0">
                <a:solidFill>
                  <a:srgbClr val="595959"/>
                </a:solidFill>
                <a:hlinkClick r:id="rId4"/>
              </a:rPr>
              <a:t>https://discord.gg/XM7Cn9w</a:t>
            </a:r>
            <a:r>
              <a:rPr lang="en-US" dirty="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0FE3-CCBF-4741-82AF-46531304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187887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22C0-5547-4F5B-81EF-BB0249CC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41AC-2159-41C9-B72F-410B01EDA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5233386" cy="3918098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</a:rPr>
              <a:t>Senior at University of Minnesota pursuing a B.S. and M.S. in Computer Science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595959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</a:rPr>
              <a:t>Creator of pyTigerGraph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595959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</a:rPr>
              <a:t>Part time software engineer at Optum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595959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</a:rPr>
              <a:t>Patent-pending inventor for a fraud detection algorithm using graph ML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Connect with me: </a:t>
            </a:r>
            <a:r>
              <a:rPr lang="en-US" sz="2000" dirty="0">
                <a:solidFill>
                  <a:srgbClr val="595959"/>
                </a:solidFill>
                <a:hlinkClick r:id="rId2"/>
              </a:rPr>
              <a:t>https://www.linkedin.com/in/parker-erickson/</a:t>
            </a:r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BB8C17-7074-45F4-9966-612175B80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73" y="1371600"/>
            <a:ext cx="4425518" cy="442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D381-42D0-4BE2-B6F3-DA62EE19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108219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A7D7-AD34-4B91-A03C-CDBA9A33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Why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8725-16D1-49D0-8516-37E5DBEC3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4498173" cy="3918098"/>
          </a:xfrm>
        </p:spPr>
        <p:txBody>
          <a:bodyPr/>
          <a:lstStyle/>
          <a:p>
            <a:r>
              <a:rPr lang="en-US" dirty="0"/>
              <a:t>Graphs not only store data, they store </a:t>
            </a:r>
            <a:r>
              <a:rPr lang="en-US" b="1" i="1" dirty="0"/>
              <a:t>relationships</a:t>
            </a:r>
            <a:r>
              <a:rPr lang="en-US" dirty="0"/>
              <a:t> between data in things like:</a:t>
            </a:r>
          </a:p>
          <a:p>
            <a:pPr lvl="1"/>
            <a:r>
              <a:rPr lang="en-US" dirty="0"/>
              <a:t>Social Networks</a:t>
            </a:r>
          </a:p>
          <a:p>
            <a:pPr lvl="1"/>
            <a:r>
              <a:rPr lang="en-US" dirty="0"/>
              <a:t>Fraud Rings</a:t>
            </a:r>
          </a:p>
          <a:p>
            <a:pPr lvl="1"/>
            <a:r>
              <a:rPr lang="en-US" dirty="0"/>
              <a:t>Recommendation Engines</a:t>
            </a:r>
          </a:p>
          <a:p>
            <a:r>
              <a:rPr lang="en-US" dirty="0"/>
              <a:t>Graphs</a:t>
            </a:r>
            <a:r>
              <a:rPr lang="en-US" b="1" dirty="0"/>
              <a:t> </a:t>
            </a:r>
            <a:r>
              <a:rPr lang="en-US" dirty="0"/>
              <a:t>can enable </a:t>
            </a:r>
            <a:r>
              <a:rPr lang="en-US" b="1" dirty="0"/>
              <a:t>Explainable AI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2C081-9853-49C7-A846-C2CAAE0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94" y="2057400"/>
            <a:ext cx="6395406" cy="2864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0B709-ACF9-44CC-83CE-78BE435097FB}"/>
              </a:ext>
            </a:extLst>
          </p:cNvPr>
          <p:cNvSpPr txBox="1"/>
          <p:nvPr/>
        </p:nvSpPr>
        <p:spPr>
          <a:xfrm>
            <a:off x="6637434" y="4992973"/>
            <a:ext cx="5056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3"/>
              </a:rPr>
              <a:t>https://tech.ebayinc.com/research/explainable-reasoning-over-knowledge-graphs-for-recommendation/</a:t>
            </a:r>
            <a:r>
              <a:rPr lang="en-US" sz="800" dirty="0"/>
              <a:t>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72A276B-0A4B-4448-8E81-3278C78E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20100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48F01-E988-4BEE-AC61-2A095BF3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88" y="1840360"/>
            <a:ext cx="7447051" cy="4188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1DA8E-A832-48F0-810F-26946D28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02FA-9CEA-46AE-A674-4E70EACF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03" y="2212350"/>
            <a:ext cx="4798381" cy="3918098"/>
          </a:xfrm>
        </p:spPr>
        <p:txBody>
          <a:bodyPr/>
          <a:lstStyle/>
          <a:p>
            <a:r>
              <a:rPr lang="en-US" dirty="0"/>
              <a:t>Optum</a:t>
            </a:r>
          </a:p>
          <a:p>
            <a:pPr lvl="1"/>
            <a:r>
              <a:rPr lang="en-US" dirty="0"/>
              <a:t>World’s Largest Healthcare Graph</a:t>
            </a:r>
          </a:p>
          <a:p>
            <a:pPr lvl="1"/>
            <a:r>
              <a:rPr lang="en-US" dirty="0"/>
              <a:t>10+ Billion Vertices</a:t>
            </a:r>
          </a:p>
          <a:p>
            <a:r>
              <a:rPr lang="en-US" dirty="0"/>
              <a:t>LinkedIn</a:t>
            </a:r>
          </a:p>
          <a:p>
            <a:pPr lvl="1"/>
            <a:r>
              <a:rPr lang="en-US" dirty="0"/>
              <a:t>Connection Graph</a:t>
            </a:r>
          </a:p>
          <a:p>
            <a:r>
              <a:rPr lang="en-US" dirty="0"/>
              <a:t>Amazon</a:t>
            </a:r>
          </a:p>
          <a:p>
            <a:pPr lvl="1"/>
            <a:r>
              <a:rPr lang="en-US" dirty="0"/>
              <a:t>Products, reviews, users,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2D866-6106-4685-AD74-C4250794B279}"/>
              </a:ext>
            </a:extLst>
          </p:cNvPr>
          <p:cNvSpPr txBox="1"/>
          <p:nvPr/>
        </p:nvSpPr>
        <p:spPr>
          <a:xfrm>
            <a:off x="4838330" y="5969959"/>
            <a:ext cx="5134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https://neo4j.com/blog/connected-healthcare-data-challenges-graphconnect/</a:t>
            </a:r>
            <a:r>
              <a:rPr lang="en-US" sz="11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D700E-B856-4E05-BEFD-EB6F09D726F0}"/>
              </a:ext>
            </a:extLst>
          </p:cNvPr>
          <p:cNvSpPr txBox="1"/>
          <p:nvPr/>
        </p:nvSpPr>
        <p:spPr>
          <a:xfrm>
            <a:off x="0" y="6195186"/>
            <a:ext cx="4838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https://www.optum.com/content/dam/optum3/optum/en/resources/publications/oreilly-state-of-healthcare-technology.pdf</a:t>
            </a:r>
            <a:r>
              <a:rPr lang="en-US" sz="1100" dirty="0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8F294-0226-49E6-AEAD-FA25E851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73060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3D8C-2631-47C1-A0FC-8A3E0598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Graph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B239-9748-4ABF-B85F-FE2A361C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5046956" cy="3918098"/>
          </a:xfrm>
        </p:spPr>
        <p:txBody>
          <a:bodyPr/>
          <a:lstStyle/>
          <a:p>
            <a:r>
              <a:rPr lang="en-US" dirty="0"/>
              <a:t>Many organizations have data scientists that are Python experts</a:t>
            </a:r>
          </a:p>
          <a:p>
            <a:pPr lvl="1"/>
            <a:r>
              <a:rPr lang="en-US" dirty="0"/>
              <a:t>Tools should be what they are comfortable with</a:t>
            </a:r>
          </a:p>
          <a:p>
            <a:pPr lvl="1"/>
            <a:r>
              <a:rPr lang="en-US" dirty="0"/>
              <a:t>No need to learn how to do complex GSQL queries</a:t>
            </a:r>
          </a:p>
          <a:p>
            <a:r>
              <a:rPr lang="en-US" dirty="0"/>
              <a:t>Focus on algorithms and analysis, not learning new languages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BC5F3-F1E7-4B46-BAF9-8CF64D50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695" y="2057400"/>
            <a:ext cx="3775224" cy="377522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37194-8D94-4AC0-83D4-90C8871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21118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B1D5DF-65EA-41CD-9B5A-36C9062B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15" y="2057400"/>
            <a:ext cx="5878185" cy="3971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B3BF7-37CD-49F7-B5A9-BD7A3E1D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ML +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A427-E7E5-4270-B631-B25018A1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5810435" cy="3918098"/>
          </a:xfrm>
        </p:spPr>
        <p:txBody>
          <a:bodyPr/>
          <a:lstStyle/>
          <a:p>
            <a:r>
              <a:rPr lang="en-US" dirty="0"/>
              <a:t>Graph can accelerate traditional ML workflows</a:t>
            </a:r>
          </a:p>
          <a:p>
            <a:r>
              <a:rPr lang="en-US" dirty="0"/>
              <a:t>Lack of costly JOINs across tables accelerate development</a:t>
            </a:r>
          </a:p>
          <a:p>
            <a:r>
              <a:rPr lang="en-US" dirty="0"/>
              <a:t>Enrich knowledge graphs using outputs from ML algorithms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Entity Extraction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040B8-2851-43CC-9C2F-099894AF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232261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62C6EB-05E2-463F-95C9-1A962F04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121" y="2439666"/>
            <a:ext cx="7017879" cy="2247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C4A96C-A5C9-4E5E-9C8A-AC6A00AD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0CF3-7173-452E-A24E-0DC1DA685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71857"/>
            <a:ext cx="5681709" cy="422659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Node2Vec</a:t>
            </a:r>
          </a:p>
          <a:p>
            <a:pPr lvl="1"/>
            <a:r>
              <a:rPr lang="en-US" dirty="0"/>
              <a:t>Creates embeddings based off of random walks</a:t>
            </a:r>
          </a:p>
          <a:p>
            <a:pPr lvl="1"/>
            <a:r>
              <a:rPr lang="en-US" dirty="0"/>
              <a:t>Based off of Word2Vec</a:t>
            </a:r>
          </a:p>
          <a:p>
            <a:r>
              <a:rPr lang="en-US" dirty="0"/>
              <a:t>Graph Neural Networks</a:t>
            </a:r>
          </a:p>
          <a:p>
            <a:pPr lvl="1"/>
            <a:r>
              <a:rPr lang="en-US" dirty="0"/>
              <a:t>Uses “message passing” to generate representations of vertices in graph</a:t>
            </a:r>
          </a:p>
          <a:p>
            <a:pPr lvl="1"/>
            <a:r>
              <a:rPr lang="en-US" dirty="0"/>
              <a:t>Used for classification and regression tasks</a:t>
            </a:r>
          </a:p>
          <a:p>
            <a:pPr lvl="1"/>
            <a:r>
              <a:rPr lang="en-US" dirty="0"/>
              <a:t>Graph Convolutional Neural Networks (</a:t>
            </a:r>
            <a:r>
              <a:rPr lang="en-US" dirty="0" err="1"/>
              <a:t>Kipf</a:t>
            </a:r>
            <a:r>
              <a:rPr lang="en-US" dirty="0"/>
              <a:t> &amp; Welling, 2017)</a:t>
            </a:r>
          </a:p>
          <a:p>
            <a:pPr lvl="1"/>
            <a:r>
              <a:rPr lang="en-US" dirty="0"/>
              <a:t>Graph Attention Networks (</a:t>
            </a:r>
            <a:r>
              <a:rPr lang="en-US" dirty="0" err="1"/>
              <a:t>Veličković</a:t>
            </a:r>
            <a:r>
              <a:rPr lang="en-US" dirty="0"/>
              <a:t> et al., 2018)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https://parkererickson.github.io/graph-ml/papers/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8B8D1-F8BC-4B56-AD1C-E6CD72E5132F}"/>
              </a:ext>
            </a:extLst>
          </p:cNvPr>
          <p:cNvSpPr txBox="1"/>
          <p:nvPr/>
        </p:nvSpPr>
        <p:spPr>
          <a:xfrm>
            <a:off x="5615221" y="4686770"/>
            <a:ext cx="654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/>
              </a:rPr>
              <a:t>https://app.wandb.ai/yashkotadia/gatedgcn-pattern/reports/Part-1-Introduction-to-Graph-Neural-Networks-with-GatedGCN--VmlldzoyMDg4MjA</a:t>
            </a:r>
            <a:r>
              <a:rPr lang="en-US" sz="900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7794B0-F1E9-418B-AF75-C14C32ED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145223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D7C2-BFFA-47D6-BD4D-01BF2D1F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pyTigerGraph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31AD-4823-4292-913F-0E330FB8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5606250" cy="3918098"/>
          </a:xfrm>
        </p:spPr>
        <p:txBody>
          <a:bodyPr/>
          <a:lstStyle/>
          <a:p>
            <a:r>
              <a:rPr lang="en-US" dirty="0"/>
              <a:t>pyTigerGraph enables data scientists to easily </a:t>
            </a:r>
            <a:r>
              <a:rPr lang="en-US" b="1" dirty="0"/>
              <a:t>create, load, and analyze graph relationships</a:t>
            </a:r>
          </a:p>
          <a:p>
            <a:r>
              <a:rPr lang="en-US" dirty="0"/>
              <a:t>Opens the door to various graph machine learning algorithms, such as:</a:t>
            </a:r>
          </a:p>
          <a:p>
            <a:pPr lvl="1"/>
            <a:r>
              <a:rPr lang="en-US" dirty="0"/>
              <a:t>Node2Vec</a:t>
            </a:r>
          </a:p>
          <a:p>
            <a:pPr lvl="1"/>
            <a:r>
              <a:rPr lang="en-US" dirty="0"/>
              <a:t>Graph Convolutional Neural Networks</a:t>
            </a:r>
          </a:p>
          <a:p>
            <a:pPr lvl="1"/>
            <a:r>
              <a:rPr lang="en-US" dirty="0"/>
              <a:t>Graph Attention Networks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77AA9-95D6-4D1B-99B2-D486AF911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41" y="1178558"/>
            <a:ext cx="4993642" cy="4993642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1F5015A-2C82-488D-B4C2-EE19090A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356284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0187-9A4F-4052-9922-E62737CF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C319B-809C-44DD-AB02-B8A4F603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6" b="4854"/>
          <a:stretch/>
        </p:blipFill>
        <p:spPr>
          <a:xfrm>
            <a:off x="1650684" y="2057400"/>
            <a:ext cx="8890632" cy="435036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5D9A84-185B-4E88-B699-F2D3A008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Parker Erickson ©2020</a:t>
            </a:r>
          </a:p>
        </p:txBody>
      </p:sp>
    </p:spTree>
    <p:extLst>
      <p:ext uri="{BB962C8B-B14F-4D97-AF65-F5344CB8AC3E}">
        <p14:creationId xmlns:p14="http://schemas.microsoft.com/office/powerpoint/2010/main" val="308722121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</vt:lpstr>
      <vt:lpstr>Calibri</vt:lpstr>
      <vt:lpstr>ClassicFrameVTI</vt:lpstr>
      <vt:lpstr>From DataFrames To Graph</vt:lpstr>
      <vt:lpstr>About Me</vt:lpstr>
      <vt:lpstr>Why Graph?</vt:lpstr>
      <vt:lpstr>Graph in Industry</vt:lpstr>
      <vt:lpstr>Enabling Graph Data Science</vt:lpstr>
      <vt:lpstr>Traditional ML + Graph</vt:lpstr>
      <vt:lpstr>Graph Machine Learning</vt:lpstr>
      <vt:lpstr>pyTigerGraph</vt:lpstr>
      <vt:lpstr>Demo</vt:lpstr>
      <vt:lpstr>Contribute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DataFrames To Graph</dc:title>
  <dc:creator>Parker Erickson</dc:creator>
  <cp:lastModifiedBy>Parker Erickson</cp:lastModifiedBy>
  <cp:revision>17</cp:revision>
  <dcterms:created xsi:type="dcterms:W3CDTF">2020-09-15T16:27:05Z</dcterms:created>
  <dcterms:modified xsi:type="dcterms:W3CDTF">2020-09-15T20:55:21Z</dcterms:modified>
</cp:coreProperties>
</file>