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 id="2147483672" r:id="rId6"/>
    <p:sldMasterId id="2147483673" r:id="rId7"/>
    <p:sldMasterId id="2147483674" r:id="rId8"/>
    <p:sldMasterId id="2147483675" r:id="rId9"/>
    <p:sldMasterId id="2147483676" r:id="rId10"/>
    <p:sldMasterId id="2147483677" r:id="rId11"/>
    <p:sldMasterId id="2147483678" r:id="rId12"/>
    <p:sldMasterId id="2147483679" r:id="rId13"/>
    <p:sldMasterId id="2147483680" r:id="rId14"/>
    <p:sldMasterId id="2147483681" r:id="rId15"/>
    <p:sldMasterId id="2147483682" r:id="rId16"/>
    <p:sldMasterId id="2147483683" r:id="rId17"/>
    <p:sldMasterId id="2147483684" r:id="rId18"/>
    <p:sldMasterId id="2147483685" r:id="rId19"/>
    <p:sldMasterId id="2147483686" r:id="rId20"/>
    <p:sldMasterId id="2147483687" r:id="rId21"/>
    <p:sldMasterId id="2147483688" r:id="rId22"/>
    <p:sldMasterId id="2147483689"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7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73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16.xml"/><Relationship Id="rId42" Type="http://schemas.openxmlformats.org/officeDocument/2006/relationships/slide" Target="slides/slide18.xml"/><Relationship Id="rId41" Type="http://schemas.openxmlformats.org/officeDocument/2006/relationships/slide" Target="slides/slide17.xml"/><Relationship Id="rId44" Type="http://schemas.openxmlformats.org/officeDocument/2006/relationships/slide" Target="slides/slide20.xml"/><Relationship Id="rId43" Type="http://schemas.openxmlformats.org/officeDocument/2006/relationships/slide" Target="slides/slide19.xml"/><Relationship Id="rId46" Type="http://schemas.openxmlformats.org/officeDocument/2006/relationships/slide" Target="slides/slide22.xml"/><Relationship Id="rId45" Type="http://schemas.openxmlformats.org/officeDocument/2006/relationships/slide" Target="slides/slide21.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24.xml"/><Relationship Id="rId47" Type="http://schemas.openxmlformats.org/officeDocument/2006/relationships/slide" Target="slides/slide23.xml"/><Relationship Id="rId49" Type="http://schemas.openxmlformats.org/officeDocument/2006/relationships/slide" Target="slides/slide2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7.xml"/><Relationship Id="rId30" Type="http://schemas.openxmlformats.org/officeDocument/2006/relationships/slide" Target="slides/slide6.xml"/><Relationship Id="rId33" Type="http://schemas.openxmlformats.org/officeDocument/2006/relationships/slide" Target="slides/slide9.xml"/><Relationship Id="rId32" Type="http://schemas.openxmlformats.org/officeDocument/2006/relationships/slide" Target="slides/slide8.xml"/><Relationship Id="rId35" Type="http://schemas.openxmlformats.org/officeDocument/2006/relationships/slide" Target="slides/slide11.xml"/><Relationship Id="rId34" Type="http://schemas.openxmlformats.org/officeDocument/2006/relationships/slide" Target="slides/slide10.xml"/><Relationship Id="rId37" Type="http://schemas.openxmlformats.org/officeDocument/2006/relationships/slide" Target="slides/slide13.xml"/><Relationship Id="rId36" Type="http://schemas.openxmlformats.org/officeDocument/2006/relationships/slide" Target="slides/slide12.xml"/><Relationship Id="rId39" Type="http://schemas.openxmlformats.org/officeDocument/2006/relationships/slide" Target="slides/slide15.xml"/><Relationship Id="rId38" Type="http://schemas.openxmlformats.org/officeDocument/2006/relationships/slide" Target="slides/slide14.xml"/><Relationship Id="rId20" Type="http://schemas.openxmlformats.org/officeDocument/2006/relationships/slideMaster" Target="slideMasters/slideMaster17.xml"/><Relationship Id="rId22" Type="http://schemas.openxmlformats.org/officeDocument/2006/relationships/slideMaster" Target="slideMasters/slideMaster19.xml"/><Relationship Id="rId21" Type="http://schemas.openxmlformats.org/officeDocument/2006/relationships/slideMaster" Target="slideMasters/slideMaster18.xml"/><Relationship Id="rId24" Type="http://schemas.openxmlformats.org/officeDocument/2006/relationships/notesMaster" Target="notesMasters/notesMaster1.xml"/><Relationship Id="rId23" Type="http://schemas.openxmlformats.org/officeDocument/2006/relationships/slideMaster" Target="slideMasters/slideMaster20.xml"/><Relationship Id="rId26" Type="http://schemas.openxmlformats.org/officeDocument/2006/relationships/slide" Target="slides/slide2.xml"/><Relationship Id="rId25" Type="http://schemas.openxmlformats.org/officeDocument/2006/relationships/slide" Target="slides/slide1.xml"/><Relationship Id="rId28" Type="http://schemas.openxmlformats.org/officeDocument/2006/relationships/slide" Target="slides/slide4.xml"/><Relationship Id="rId27" Type="http://schemas.openxmlformats.org/officeDocument/2006/relationships/slide" Target="slides/slide3.xml"/><Relationship Id="rId29" Type="http://schemas.openxmlformats.org/officeDocument/2006/relationships/slide" Target="slides/slide5.xml"/><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range from technical manuals to yoga instructions</a:t>
            </a:r>
            <a:endParaRPr/>
          </a:p>
        </p:txBody>
      </p:sp>
      <p:sp>
        <p:nvSpPr>
          <p:cNvPr id="181" name="Google Shape;18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2" name="Shape 12"/>
        <p:cNvGrpSpPr/>
        <p:nvPr/>
      </p:nvGrpSpPr>
      <p:grpSpPr>
        <a:xfrm>
          <a:off x="0" y="0"/>
          <a:ext cx="0" cy="0"/>
          <a:chOff x="0" y="0"/>
          <a:chExt cx="0" cy="0"/>
        </a:xfrm>
      </p:grpSpPr>
      <p:sp>
        <p:nvSpPr>
          <p:cNvPr id="13" name="Google Shape;13;p2"/>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type="obj">
  <p:cSld name="OBJECT">
    <p:spTree>
      <p:nvGrpSpPr>
        <p:cNvPr id="65" name="Shape 65"/>
        <p:cNvGrpSpPr/>
        <p:nvPr/>
      </p:nvGrpSpPr>
      <p:grpSpPr>
        <a:xfrm>
          <a:off x="0" y="0"/>
          <a:ext cx="0" cy="0"/>
          <a:chOff x="0" y="0"/>
          <a:chExt cx="0" cy="0"/>
        </a:xfrm>
      </p:grpSpPr>
      <p:sp>
        <p:nvSpPr>
          <p:cNvPr id="66" name="Google Shape;66;p18"/>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spTree>
      <p:nvGrpSpPr>
        <p:cNvPr id="73" name="Shape 73"/>
        <p:cNvGrpSpPr/>
        <p:nvPr/>
      </p:nvGrpSpPr>
      <p:grpSpPr>
        <a:xfrm>
          <a:off x="0" y="0"/>
          <a:ext cx="0" cy="0"/>
          <a:chOff x="0" y="0"/>
          <a:chExt cx="0" cy="0"/>
        </a:xfrm>
      </p:grpSpPr>
      <p:sp>
        <p:nvSpPr>
          <p:cNvPr id="74" name="Google Shape;74;p20"/>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4" type="obj">
  <p:cSld name="OBJECT">
    <p:spTree>
      <p:nvGrpSpPr>
        <p:cNvPr id="80" name="Shape 80"/>
        <p:cNvGrpSpPr/>
        <p:nvPr/>
      </p:nvGrpSpPr>
      <p:grpSpPr>
        <a:xfrm>
          <a:off x="0" y="0"/>
          <a:ext cx="0" cy="0"/>
          <a:chOff x="0" y="0"/>
          <a:chExt cx="0" cy="0"/>
        </a:xfrm>
      </p:grpSpPr>
      <p:sp>
        <p:nvSpPr>
          <p:cNvPr id="81" name="Google Shape;81;p22"/>
          <p:cNvSpPr txBox="1"/>
          <p:nvPr>
            <p:ph type="title"/>
          </p:nvPr>
        </p:nvSpPr>
        <p:spPr>
          <a:xfrm>
            <a:off x="3073400" y="858838"/>
            <a:ext cx="54737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txBox="1"/>
          <p:nvPr>
            <p:ph idx="1" type="body"/>
          </p:nvPr>
        </p:nvSpPr>
        <p:spPr>
          <a:xfrm>
            <a:off x="3073400" y="2197102"/>
            <a:ext cx="5473700" cy="33908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5" type="obj">
  <p:cSld name="OBJECT">
    <p:spTree>
      <p:nvGrpSpPr>
        <p:cNvPr id="87" name="Shape 87"/>
        <p:cNvGrpSpPr/>
        <p:nvPr/>
      </p:nvGrpSpPr>
      <p:grpSpPr>
        <a:xfrm>
          <a:off x="0" y="0"/>
          <a:ext cx="0" cy="0"/>
          <a:chOff x="0" y="0"/>
          <a:chExt cx="0" cy="0"/>
        </a:xfrm>
      </p:grpSpPr>
      <p:sp>
        <p:nvSpPr>
          <p:cNvPr id="88" name="Google Shape;88;p24"/>
          <p:cNvSpPr txBox="1"/>
          <p:nvPr>
            <p:ph type="title"/>
          </p:nvPr>
        </p:nvSpPr>
        <p:spPr>
          <a:xfrm>
            <a:off x="889000" y="1054102"/>
            <a:ext cx="54737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99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a:off x="889000" y="2392366"/>
            <a:ext cx="5473700" cy="33908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6" type="obj">
  <p:cSld name="OBJECT">
    <p:spTree>
      <p:nvGrpSpPr>
        <p:cNvPr id="94" name="Shape 94"/>
        <p:cNvGrpSpPr/>
        <p:nvPr/>
      </p:nvGrpSpPr>
      <p:grpSpPr>
        <a:xfrm>
          <a:off x="0" y="0"/>
          <a:ext cx="0" cy="0"/>
          <a:chOff x="0" y="0"/>
          <a:chExt cx="0" cy="0"/>
        </a:xfrm>
      </p:grpSpPr>
      <p:sp>
        <p:nvSpPr>
          <p:cNvPr id="95" name="Google Shape;95;p26"/>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38CD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6"/>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8" type="obj">
  <p:cSld name="OBJECT">
    <p:spTree>
      <p:nvGrpSpPr>
        <p:cNvPr id="101" name="Shape 101"/>
        <p:cNvGrpSpPr/>
        <p:nvPr/>
      </p:nvGrpSpPr>
      <p:grpSpPr>
        <a:xfrm>
          <a:off x="0" y="0"/>
          <a:ext cx="0" cy="0"/>
          <a:chOff x="0" y="0"/>
          <a:chExt cx="0" cy="0"/>
        </a:xfrm>
      </p:grpSpPr>
      <p:sp>
        <p:nvSpPr>
          <p:cNvPr id="102" name="Google Shape;102;p28"/>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38CD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8"/>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9" type="obj">
  <p:cSld name="OBJECT">
    <p:spTree>
      <p:nvGrpSpPr>
        <p:cNvPr id="108" name="Shape 108"/>
        <p:cNvGrpSpPr/>
        <p:nvPr/>
      </p:nvGrpSpPr>
      <p:grpSpPr>
        <a:xfrm>
          <a:off x="0" y="0"/>
          <a:ext cx="0" cy="0"/>
          <a:chOff x="0" y="0"/>
          <a:chExt cx="0" cy="0"/>
        </a:xfrm>
      </p:grpSpPr>
      <p:sp>
        <p:nvSpPr>
          <p:cNvPr id="109" name="Google Shape;109;p30"/>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0"/>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0" type="obj">
  <p:cSld name="OBJECT">
    <p:spTree>
      <p:nvGrpSpPr>
        <p:cNvPr id="115" name="Shape 115"/>
        <p:cNvGrpSpPr/>
        <p:nvPr/>
      </p:nvGrpSpPr>
      <p:grpSpPr>
        <a:xfrm>
          <a:off x="0" y="0"/>
          <a:ext cx="0" cy="0"/>
          <a:chOff x="0" y="0"/>
          <a:chExt cx="0" cy="0"/>
        </a:xfrm>
      </p:grpSpPr>
      <p:sp>
        <p:nvSpPr>
          <p:cNvPr id="116" name="Google Shape;116;p32"/>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2"/>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1" type="obj">
  <p:cSld name="OBJECT">
    <p:spTree>
      <p:nvGrpSpPr>
        <p:cNvPr id="122" name="Shape 122"/>
        <p:cNvGrpSpPr/>
        <p:nvPr/>
      </p:nvGrpSpPr>
      <p:grpSpPr>
        <a:xfrm>
          <a:off x="0" y="0"/>
          <a:ext cx="0" cy="0"/>
          <a:chOff x="0" y="0"/>
          <a:chExt cx="0" cy="0"/>
        </a:xfrm>
      </p:grpSpPr>
      <p:sp>
        <p:nvSpPr>
          <p:cNvPr id="123" name="Google Shape;123;p34"/>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4"/>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7"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7"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0" name="Shape 13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3" name="Shape 13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6" name="Shape 1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5" name="Google Shape;25;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31" name="Shape 31"/>
        <p:cNvGrpSpPr/>
        <p:nvPr/>
      </p:nvGrpSpPr>
      <p:grpSpPr>
        <a:xfrm>
          <a:off x="0" y="0"/>
          <a:ext cx="0" cy="0"/>
          <a:chOff x="0" y="0"/>
          <a:chExt cx="0" cy="0"/>
        </a:xfrm>
      </p:grpSpPr>
      <p:sp>
        <p:nvSpPr>
          <p:cNvPr id="32" name="Google Shape;32;p7"/>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8"/>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42" name="Shape 42"/>
        <p:cNvGrpSpPr/>
        <p:nvPr/>
      </p:nvGrpSpPr>
      <p:grpSpPr>
        <a:xfrm>
          <a:off x="0" y="0"/>
          <a:ext cx="0" cy="0"/>
          <a:chOff x="0" y="0"/>
          <a:chExt cx="0" cy="0"/>
        </a:xfrm>
      </p:grpSpPr>
      <p:sp>
        <p:nvSpPr>
          <p:cNvPr id="43" name="Google Shape;43;p10"/>
          <p:cNvSpPr txBox="1"/>
          <p:nvPr>
            <p:ph type="title"/>
          </p:nvPr>
        </p:nvSpPr>
        <p:spPr>
          <a:xfrm>
            <a:off x="457200" y="20780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E3C7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 4">
    <p:spTree>
      <p:nvGrpSpPr>
        <p:cNvPr id="47" name="Shape 47"/>
        <p:cNvGrpSpPr/>
        <p:nvPr/>
      </p:nvGrpSpPr>
      <p:grpSpPr>
        <a:xfrm>
          <a:off x="0" y="0"/>
          <a:ext cx="0" cy="0"/>
          <a:chOff x="0" y="0"/>
          <a:chExt cx="0" cy="0"/>
        </a:xfrm>
      </p:grpSpPr>
      <p:sp>
        <p:nvSpPr>
          <p:cNvPr id="48" name="Google Shape;48;p12"/>
          <p:cNvSpPr txBox="1"/>
          <p:nvPr>
            <p:ph type="title"/>
          </p:nvPr>
        </p:nvSpPr>
        <p:spPr>
          <a:xfrm>
            <a:off x="927100" y="774700"/>
            <a:ext cx="4127500" cy="2616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 5">
    <p:spTree>
      <p:nvGrpSpPr>
        <p:cNvPr id="52" name="Shape 52"/>
        <p:cNvGrpSpPr/>
        <p:nvPr/>
      </p:nvGrpSpPr>
      <p:grpSpPr>
        <a:xfrm>
          <a:off x="0" y="0"/>
          <a:ext cx="0" cy="0"/>
          <a:chOff x="0" y="0"/>
          <a:chExt cx="0" cy="0"/>
        </a:xfrm>
      </p:grpSpPr>
      <p:sp>
        <p:nvSpPr>
          <p:cNvPr id="53" name="Google Shape;53;p14"/>
          <p:cNvSpPr txBox="1"/>
          <p:nvPr>
            <p:ph type="title"/>
          </p:nvPr>
        </p:nvSpPr>
        <p:spPr>
          <a:xfrm>
            <a:off x="457200" y="3957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00529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type="obj">
  <p:cSld name="OBJECT">
    <p:spTree>
      <p:nvGrpSpPr>
        <p:cNvPr id="58" name="Shape 58"/>
        <p:cNvGrpSpPr/>
        <p:nvPr/>
      </p:nvGrpSpPr>
      <p:grpSpPr>
        <a:xfrm>
          <a:off x="0" y="0"/>
          <a:ext cx="0" cy="0"/>
          <a:chOff x="0" y="0"/>
          <a:chExt cx="0" cy="0"/>
        </a:xfrm>
      </p:grpSpPr>
      <p:sp>
        <p:nvSpPr>
          <p:cNvPr id="59" name="Google Shape;59;p16"/>
          <p:cNvSpPr txBox="1"/>
          <p:nvPr>
            <p:ph type="title"/>
          </p:nvPr>
        </p:nvSpPr>
        <p:spPr>
          <a:xfrm>
            <a:off x="1104900" y="706438"/>
            <a:ext cx="66040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E3C75"/>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1104900" y="2032001"/>
            <a:ext cx="6604000" cy="3822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12.xml"/><Relationship Id="rId3"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4.xml"/><Relationship Id="rId3" Type="http://schemas.openxmlformats.org/officeDocument/2006/relationships/theme" Target="../theme/theme20.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15.xml"/><Relationship Id="rId3" Type="http://schemas.openxmlformats.org/officeDocument/2006/relationships/theme" Target="../theme/theme10.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slideLayout" Target="../slideLayouts/slideLayout16.xml"/><Relationship Id="rId3"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17.xml"/><Relationship Id="rId3"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slideLayout" Target="../slideLayouts/slideLayout18.xml"/><Relationship Id="rId3" Type="http://schemas.openxmlformats.org/officeDocument/2006/relationships/theme" Target="../theme/theme11.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22.jpg"/><Relationship Id="rId2" Type="http://schemas.openxmlformats.org/officeDocument/2006/relationships/slideLayout" Target="../slideLayouts/slideLayout19.xml"/><Relationship Id="rId3" Type="http://schemas.openxmlformats.org/officeDocument/2006/relationships/theme" Target="../theme/theme6.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25.jpg"/><Relationship Id="rId2" Type="http://schemas.openxmlformats.org/officeDocument/2006/relationships/slideLayout" Target="../slideLayouts/slideLayout20.xml"/><Relationship Id="rId3" Type="http://schemas.openxmlformats.org/officeDocument/2006/relationships/theme" Target="../theme/theme4.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21.xml"/><Relationship Id="rId3" Type="http://schemas.openxmlformats.org/officeDocument/2006/relationships/theme" Target="../theme/theme2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7.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slideLayout" Target="../slideLayouts/slideLayout2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6.xml"/><Relationship Id="rId3"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7.xml"/><Relationship Id="rId3" Type="http://schemas.openxmlformats.org/officeDocument/2006/relationships/theme" Target="../theme/theme1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8.xml"/><Relationship Id="rId3" Type="http://schemas.openxmlformats.org/officeDocument/2006/relationships/theme" Target="../theme/theme1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9.xml"/><Relationship Id="rId3" Type="http://schemas.openxmlformats.org/officeDocument/2006/relationships/theme" Target="../theme/theme1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slideLayout" Target="../slideLayouts/slideLayout10.xml"/><Relationship Id="rId3" Type="http://schemas.openxmlformats.org/officeDocument/2006/relationships/theme" Target="../theme/theme16.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UC+M_04180_UnveilingMat.jp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descr="UC+M_04180_UnveilingMat9.jpg" id="77" name="Google Shape;77;p2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8" name="Google Shape;78;p21"/>
          <p:cNvSpPr txBox="1"/>
          <p:nvPr>
            <p:ph type="title"/>
          </p:nvPr>
        </p:nvSpPr>
        <p:spPr>
          <a:xfrm>
            <a:off x="3073400" y="858838"/>
            <a:ext cx="54737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21"/>
          <p:cNvSpPr txBox="1"/>
          <p:nvPr>
            <p:ph idx="1" type="body"/>
          </p:nvPr>
        </p:nvSpPr>
        <p:spPr>
          <a:xfrm>
            <a:off x="3073400" y="2197102"/>
            <a:ext cx="5473700" cy="3390898"/>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UC+M_04180_UnveilingMat10.jpg" id="84" name="Google Shape;84;p2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85" name="Google Shape;85;p23"/>
          <p:cNvSpPr txBox="1"/>
          <p:nvPr>
            <p:ph type="title"/>
          </p:nvPr>
        </p:nvSpPr>
        <p:spPr>
          <a:xfrm>
            <a:off x="889000" y="1054102"/>
            <a:ext cx="54737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99A"/>
              </a:buClr>
              <a:buSzPts val="2800"/>
              <a:buFont typeface="Arial"/>
              <a:buNone/>
              <a:defRPr b="0" i="0" sz="2800" u="none" cap="none" strike="noStrike">
                <a:solidFill>
                  <a:srgbClr val="00599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3"/>
          <p:cNvSpPr txBox="1"/>
          <p:nvPr>
            <p:ph idx="1" type="body"/>
          </p:nvPr>
        </p:nvSpPr>
        <p:spPr>
          <a:xfrm>
            <a:off x="889000" y="2392366"/>
            <a:ext cx="5473700" cy="3390898"/>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pic>
        <p:nvPicPr>
          <p:cNvPr descr="UC+M_04180_UnveilingMat13.jpg" id="91" name="Google Shape;91;p2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92" name="Google Shape;92;p25"/>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38CD5"/>
              </a:buClr>
              <a:buSzPts val="2800"/>
              <a:buFont typeface="Arial"/>
              <a:buNone/>
              <a:defRPr b="0" i="0" sz="2800" u="none" cap="none" strike="noStrike">
                <a:solidFill>
                  <a:srgbClr val="538CD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25"/>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pic>
        <p:nvPicPr>
          <p:cNvPr descr="UC+M_04180_UnveilingMat15.jpg" id="98" name="Google Shape;98;p27"/>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99" name="Google Shape;99;p27"/>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38CD5"/>
              </a:buClr>
              <a:buSzPts val="2800"/>
              <a:buFont typeface="Arial"/>
              <a:buNone/>
              <a:defRPr b="0" i="0" sz="2800" u="none" cap="none" strike="noStrike">
                <a:solidFill>
                  <a:srgbClr val="538CD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7"/>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UC+M_04180_UnveilingMat16.jpg" id="105" name="Google Shape;105;p29"/>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06" name="Google Shape;106;p29"/>
          <p:cNvSpPr txBox="1"/>
          <p:nvPr>
            <p:ph type="title"/>
          </p:nvPr>
        </p:nvSpPr>
        <p:spPr>
          <a:xfrm>
            <a:off x="1104900" y="17176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9"/>
          <p:cNvSpPr txBox="1"/>
          <p:nvPr>
            <p:ph idx="1" type="body"/>
          </p:nvPr>
        </p:nvSpPr>
        <p:spPr>
          <a:xfrm>
            <a:off x="1104900" y="3043238"/>
            <a:ext cx="6261100" cy="31543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descr="UC+M_04180_UnveilingMat17.jpg" id="112" name="Google Shape;112;p3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3" name="Google Shape;113;p31"/>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31"/>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descr="UC+M_04180_UnveilingMat18.jpg" id="119" name="Google Shape;119;p3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20" name="Google Shape;120;p33"/>
          <p:cNvSpPr txBox="1"/>
          <p:nvPr>
            <p:ph type="title"/>
          </p:nvPr>
        </p:nvSpPr>
        <p:spPr>
          <a:xfrm>
            <a:off x="1104900" y="1196975"/>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33"/>
          <p:cNvSpPr txBox="1"/>
          <p:nvPr>
            <p:ph idx="1" type="body"/>
          </p:nvPr>
        </p:nvSpPr>
        <p:spPr>
          <a:xfrm>
            <a:off x="1104900" y="2522538"/>
            <a:ext cx="6261100" cy="292576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pic>
        <p:nvPicPr>
          <p:cNvPr descr="UC+M_04180_UnveilingMatPages.jpg" id="126" name="Google Shape;126;p35"/>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descr="UC+M_04180_UnveilingMatPages2.jpg" id="129" name="Google Shape;129;p37"/>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pic>
        <p:nvPicPr>
          <p:cNvPr descr="UC+M_04180_UnveilingMatPages3.jpg" id="132" name="Google Shape;132;p39"/>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pic>
        <p:nvPicPr>
          <p:cNvPr descr="UC+M_04180_UnveilingMat14.jpg" id="15" name="Google Shape;15;p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6" name="Google Shape;16;p3"/>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3"/>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descr="UC+M_04180_UnveilingMatPages4.jpg" id="135" name="Google Shape;135;p41"/>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pic>
        <p:nvPicPr>
          <p:cNvPr descr="UC+M_04180_UnveilingMat2.jpg" id="29" name="Google Shape;29;p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30" name="Google Shape;30;p6"/>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pic>
        <p:nvPicPr>
          <p:cNvPr descr="UC+M_04180_UnveilingMat3.jpg" id="40" name="Google Shape;40;p9"/>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1" name="Google Shape;41;p9"/>
          <p:cNvSpPr txBox="1"/>
          <p:nvPr>
            <p:ph type="title"/>
          </p:nvPr>
        </p:nvSpPr>
        <p:spPr>
          <a:xfrm>
            <a:off x="457200" y="20780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0E3C75"/>
              </a:buClr>
              <a:buSzPts val="3600"/>
              <a:buFont typeface="Arial"/>
              <a:buNone/>
              <a:defRPr b="0" i="0" sz="36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pic>
        <p:nvPicPr>
          <p:cNvPr descr="UC+M_04180_UnveilingMat4.jpg" id="45" name="Google Shape;45;p1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6" name="Google Shape;46;p11"/>
          <p:cNvSpPr txBox="1"/>
          <p:nvPr>
            <p:ph type="title"/>
          </p:nvPr>
        </p:nvSpPr>
        <p:spPr>
          <a:xfrm>
            <a:off x="927100" y="774700"/>
            <a:ext cx="4127500" cy="2616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pic>
        <p:nvPicPr>
          <p:cNvPr descr="UC+M_04180_UnveilingMat5.jpg" id="50" name="Google Shape;50;p1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51" name="Google Shape;51;p13"/>
          <p:cNvSpPr txBox="1"/>
          <p:nvPr>
            <p:ph type="title"/>
          </p:nvPr>
        </p:nvSpPr>
        <p:spPr>
          <a:xfrm>
            <a:off x="457200" y="3957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005294"/>
              </a:buClr>
              <a:buSzPts val="3600"/>
              <a:buFont typeface="Arial"/>
              <a:buNone/>
              <a:defRPr b="0" i="0" sz="3600" u="none" cap="none" strike="noStrike">
                <a:solidFill>
                  <a:srgbClr val="00529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pic>
        <p:nvPicPr>
          <p:cNvPr descr="UC+M_04180_UnveilingMat6.jpg" id="55" name="Google Shape;55;p1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56" name="Google Shape;56;p15"/>
          <p:cNvSpPr txBox="1"/>
          <p:nvPr>
            <p:ph type="title"/>
          </p:nvPr>
        </p:nvSpPr>
        <p:spPr>
          <a:xfrm>
            <a:off x="1104900" y="706438"/>
            <a:ext cx="66040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5"/>
          <p:cNvSpPr txBox="1"/>
          <p:nvPr>
            <p:ph idx="1" type="body"/>
          </p:nvPr>
        </p:nvSpPr>
        <p:spPr>
          <a:xfrm>
            <a:off x="1104900" y="2032001"/>
            <a:ext cx="6604000" cy="38227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pic>
        <p:nvPicPr>
          <p:cNvPr descr="UC+M_04180_UnveilingMat7.jpg" id="62" name="Google Shape;62;p17"/>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63" name="Google Shape;63;p1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7"/>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descr="UC+M_04180_UnveilingMat8.jpg" id="69" name="Google Shape;69;p19"/>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UC+M_04180_UnveilingMat8.jpg" id="70" name="Google Shape;70;p19"/>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1" name="Google Shape;71;p19"/>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E3C75"/>
              </a:buClr>
              <a:buSzPts val="2800"/>
              <a:buFont typeface="Arial"/>
              <a:buNone/>
              <a:defRPr b="0" i="0" sz="2800" u="none" cap="none" strike="noStrike">
                <a:solidFill>
                  <a:srgbClr val="0E3C7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9"/>
          <p:cNvSpPr txBox="1"/>
          <p:nvPr>
            <p:ph idx="1" type="body"/>
          </p:nvPr>
        </p:nvSpPr>
        <p:spPr>
          <a:xfrm>
            <a:off x="1104900" y="2032000"/>
            <a:ext cx="6261100" cy="4152899"/>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essbooks.bccampus.ca/technicalwriting/chapter/problemsolving/" TargetMode="External"/><Relationship Id="rId4" Type="http://schemas.openxmlformats.org/officeDocument/2006/relationships/hyperlink" Target="https://pressbooks.bccampus.ca/technicalwriting/chapter/problemsolv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3"/>
          <p:cNvSpPr txBox="1"/>
          <p:nvPr>
            <p:ph type="title"/>
          </p:nvPr>
        </p:nvSpPr>
        <p:spPr>
          <a:xfrm>
            <a:off x="457200" y="20399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t>INTRO TO TECHNICAL WRITING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2"/>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Is it really that important?</a:t>
            </a:r>
            <a:endParaRPr/>
          </a:p>
        </p:txBody>
      </p:sp>
      <p:sp>
        <p:nvSpPr>
          <p:cNvPr id="201" name="Google Shape;201;p52"/>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fontScale="77500" lnSpcReduction="20000"/>
          </a:bodyPr>
          <a:lstStyle/>
          <a:p>
            <a:pPr indent="-143959" lvl="0" marL="143959" rtl="0" algn="l">
              <a:spcBef>
                <a:spcPts val="0"/>
              </a:spcBef>
              <a:spcAft>
                <a:spcPts val="0"/>
              </a:spcAft>
              <a:buClr>
                <a:schemeClr val="dk1"/>
              </a:buClr>
              <a:buSzPct val="100000"/>
              <a:buChar char="•"/>
            </a:pPr>
            <a:r>
              <a:rPr lang="en-US"/>
              <a:t>On average, professional engineers spend more than 50% of their job on communication tasks, such as writing memos, reports, emails, proposals, presentations, grant applications, etc. That percentage only increases as you move up in the ladder and grows exponentially if you remain in academia.</a:t>
            </a:r>
            <a:endParaRPr/>
          </a:p>
          <a:p>
            <a:pPr indent="-143959" lvl="0" marL="143959" rtl="0" algn="l">
              <a:spcBef>
                <a:spcPts val="372"/>
              </a:spcBef>
              <a:spcAft>
                <a:spcPts val="0"/>
              </a:spcAft>
              <a:buClr>
                <a:schemeClr val="dk1"/>
              </a:buClr>
              <a:buSzPct val="100000"/>
              <a:buChar char="•"/>
            </a:pPr>
            <a:r>
              <a:rPr lang="en-US"/>
              <a:t>Nearly all job descriptions require excellent communication skills and the ability to work as part of a team.</a:t>
            </a:r>
            <a:endParaRPr/>
          </a:p>
          <a:p>
            <a:pPr indent="-143959" lvl="0" marL="143959" rtl="0" algn="l">
              <a:spcBef>
                <a:spcPts val="372"/>
              </a:spcBef>
              <a:spcAft>
                <a:spcPts val="0"/>
              </a:spcAft>
              <a:buClr>
                <a:schemeClr val="dk1"/>
              </a:buClr>
              <a:buSzPct val="100000"/>
              <a:buChar char="•"/>
            </a:pPr>
            <a:r>
              <a:rPr lang="en-US"/>
              <a:t>By the end of this course, you will be able to produce a Co-op Work Term Report in IEEE style in response to a Request for Proposals, as well as properly format and compose professional memos and deliver effective presentations.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3"/>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sz="2800"/>
              <a:t>In a Professional Context</a:t>
            </a:r>
            <a:endParaRPr/>
          </a:p>
        </p:txBody>
      </p:sp>
      <p:sp>
        <p:nvSpPr>
          <p:cNvPr id="208" name="Google Shape;208;p53"/>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How Graduate Engineers spend their time: </a:t>
            </a:r>
            <a:endParaRPr/>
          </a:p>
          <a:p>
            <a:pPr indent="-119965" lvl="1" marL="311910" rtl="0" algn="l">
              <a:spcBef>
                <a:spcPts val="360"/>
              </a:spcBef>
              <a:spcAft>
                <a:spcPts val="0"/>
              </a:spcAft>
              <a:buClr>
                <a:schemeClr val="dk1"/>
              </a:buClr>
              <a:buSzPts val="1800"/>
              <a:buChar char="–"/>
            </a:pPr>
            <a:r>
              <a:rPr lang="en-US" sz="1800"/>
              <a:t>25-50% problem solving of some kind</a:t>
            </a:r>
            <a:endParaRPr/>
          </a:p>
          <a:p>
            <a:pPr indent="-119965" lvl="1" marL="311910" rtl="0" algn="l">
              <a:spcBef>
                <a:spcPts val="360"/>
              </a:spcBef>
              <a:spcAft>
                <a:spcPts val="0"/>
              </a:spcAft>
              <a:buClr>
                <a:schemeClr val="dk1"/>
              </a:buClr>
              <a:buSzPts val="1800"/>
              <a:buChar char="–"/>
            </a:pPr>
            <a:r>
              <a:rPr lang="en-US" sz="1800"/>
              <a:t>50-75% communicating (writing and reading reports, letter, emails, memos, proposals; discussions/meetings/presentations with colleagues, managers, clients, government, and the public [3]</a:t>
            </a:r>
            <a:endParaRPr/>
          </a:p>
          <a:p>
            <a:pPr indent="0" lvl="0" marL="0" rtl="0" algn="l">
              <a:spcBef>
                <a:spcPts val="390"/>
              </a:spcBef>
              <a:spcAft>
                <a:spcPts val="0"/>
              </a:spcAft>
              <a:buClr>
                <a:schemeClr val="dk1"/>
              </a:buClr>
              <a:buSzPts val="1950"/>
              <a:buNone/>
            </a:pPr>
            <a:r>
              <a:rPr lang="en-US" sz="1950"/>
              <a:t>Job performance evaluations and advancement depend more on communication skills than technical skills</a:t>
            </a:r>
            <a:endParaRPr/>
          </a:p>
          <a:p>
            <a:pPr indent="-119965" lvl="1" marL="311910" rtl="0" algn="l">
              <a:spcBef>
                <a:spcPts val="360"/>
              </a:spcBef>
              <a:spcAft>
                <a:spcPts val="0"/>
              </a:spcAft>
              <a:buClr>
                <a:schemeClr val="dk1"/>
              </a:buClr>
              <a:buSzPts val="1800"/>
              <a:buChar char="–"/>
            </a:pPr>
            <a:r>
              <a:rPr lang="en-US" sz="1800"/>
              <a:t>70% of engineers and almost 50% of programmers rated the quality of their writing as either “very important” or “extremely important” to the performance of their jobs [4]</a:t>
            </a:r>
            <a:endParaRPr sz="1800"/>
          </a:p>
          <a:p>
            <a:pPr indent="0" lvl="1" marL="171450" rtl="0" algn="l">
              <a:spcBef>
                <a:spcPts val="450"/>
              </a:spcBef>
              <a:spcAft>
                <a:spcPts val="0"/>
              </a:spcAft>
              <a:buClr>
                <a:schemeClr val="dk1"/>
              </a:buClr>
              <a:buSzPts val="2250"/>
              <a:buNone/>
            </a:pPr>
            <a:r>
              <a:t/>
            </a:r>
            <a:endParaRPr sz="2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4"/>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lang="en-US"/>
              <a:t>KEY FEATURES OF TECHNICAL WRITING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5"/>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Conventions and Characteristics</a:t>
            </a:r>
            <a:endParaRPr/>
          </a:p>
        </p:txBody>
      </p:sp>
      <p:sp>
        <p:nvSpPr>
          <p:cNvPr id="219" name="Google Shape;219;p55"/>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There are important differences between academic and technical writing, including:</a:t>
            </a:r>
            <a:endParaRPr/>
          </a:p>
          <a:p>
            <a:pPr indent="-152400" lvl="0" marL="143959" rtl="0" algn="l">
              <a:spcBef>
                <a:spcPts val="480"/>
              </a:spcBef>
              <a:spcAft>
                <a:spcPts val="0"/>
              </a:spcAft>
              <a:buClr>
                <a:schemeClr val="dk1"/>
              </a:buClr>
              <a:buSzPts val="2400"/>
              <a:buChar char="•"/>
            </a:pPr>
            <a:r>
              <a:rPr lang="en-US"/>
              <a:t> Audience</a:t>
            </a:r>
            <a:endParaRPr/>
          </a:p>
          <a:p>
            <a:pPr indent="-152400" lvl="0" marL="143959" rtl="0" algn="l">
              <a:spcBef>
                <a:spcPts val="480"/>
              </a:spcBef>
              <a:spcAft>
                <a:spcPts val="0"/>
              </a:spcAft>
              <a:buClr>
                <a:schemeClr val="dk1"/>
              </a:buClr>
              <a:buSzPts val="2400"/>
              <a:buChar char="•"/>
            </a:pPr>
            <a:r>
              <a:rPr lang="en-US"/>
              <a:t> Purpose</a:t>
            </a:r>
            <a:endParaRPr/>
          </a:p>
          <a:p>
            <a:pPr indent="-152400" lvl="0" marL="143959" rtl="0" algn="l">
              <a:spcBef>
                <a:spcPts val="480"/>
              </a:spcBef>
              <a:spcAft>
                <a:spcPts val="0"/>
              </a:spcAft>
              <a:buClr>
                <a:schemeClr val="dk1"/>
              </a:buClr>
              <a:buSzPts val="2400"/>
              <a:buChar char="•"/>
            </a:pPr>
            <a:r>
              <a:rPr lang="en-US"/>
              <a:t> Format</a:t>
            </a:r>
            <a:endParaRPr/>
          </a:p>
          <a:p>
            <a:pPr indent="-152400" lvl="0" marL="143959" rtl="0" algn="l">
              <a:spcBef>
                <a:spcPts val="480"/>
              </a:spcBef>
              <a:spcAft>
                <a:spcPts val="0"/>
              </a:spcAft>
              <a:buClr>
                <a:schemeClr val="dk1"/>
              </a:buClr>
              <a:buSzPts val="2400"/>
              <a:buChar char="•"/>
            </a:pPr>
            <a:r>
              <a:rPr lang="en-US"/>
              <a:t> Tone</a:t>
            </a:r>
            <a:endParaRPr/>
          </a:p>
          <a:p>
            <a:pPr indent="-152400" lvl="0" marL="143959" rtl="0" algn="l">
              <a:spcBef>
                <a:spcPts val="480"/>
              </a:spcBef>
              <a:spcAft>
                <a:spcPts val="0"/>
              </a:spcAft>
              <a:buClr>
                <a:schemeClr val="dk1"/>
              </a:buClr>
              <a:buSzPts val="2400"/>
              <a:buChar char="•"/>
            </a:pPr>
            <a:r>
              <a:rPr lang="en-US"/>
              <a:t> Writing Style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6"/>
          <p:cNvSpPr txBox="1"/>
          <p:nvPr>
            <p:ph type="title"/>
          </p:nvPr>
        </p:nvSpPr>
        <p:spPr>
          <a:xfrm>
            <a:off x="1355075" y="717455"/>
            <a:ext cx="8229602"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Technical v. Academic Writing</a:t>
            </a:r>
            <a:endParaRPr/>
          </a:p>
        </p:txBody>
      </p:sp>
      <p:sp>
        <p:nvSpPr>
          <p:cNvPr id="225" name="Google Shape;225;p56"/>
          <p:cNvSpPr txBox="1"/>
          <p:nvPr>
            <p:ph idx="1" type="body"/>
          </p:nvPr>
        </p:nvSpPr>
        <p:spPr>
          <a:xfrm>
            <a:off x="457200" y="2437482"/>
            <a:ext cx="4038600" cy="4525963"/>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US" sz="1800"/>
              <a:t>Requires acute awareness of the need for strict security procedures</a:t>
            </a:r>
            <a:endParaRPr/>
          </a:p>
          <a:p>
            <a:pPr indent="-143959" lvl="0" marL="143959" rtl="0" algn="l">
              <a:spcBef>
                <a:spcPts val="0"/>
              </a:spcBef>
              <a:spcAft>
                <a:spcPts val="0"/>
              </a:spcAft>
              <a:buClr>
                <a:schemeClr val="dk1"/>
              </a:buClr>
              <a:buSzPts val="1800"/>
              <a:buChar char="•"/>
            </a:pPr>
            <a:r>
              <a:rPr lang="en-US" sz="1800"/>
              <a:t>Poses legal liability for both the writer and the organization</a:t>
            </a:r>
            <a:endParaRPr/>
          </a:p>
          <a:p>
            <a:pPr indent="-143959" lvl="0" marL="143959" rtl="0" algn="l">
              <a:spcBef>
                <a:spcPts val="0"/>
              </a:spcBef>
              <a:spcAft>
                <a:spcPts val="0"/>
              </a:spcAft>
              <a:buClr>
                <a:schemeClr val="dk1"/>
              </a:buClr>
              <a:buSzPts val="1800"/>
              <a:buChar char="•"/>
            </a:pPr>
            <a:r>
              <a:rPr lang="en-US" sz="1800"/>
              <a:t>May be read by readers unknown to the writer, inside or outside the organization, for an infinite time </a:t>
            </a:r>
            <a:endParaRPr/>
          </a:p>
          <a:p>
            <a:pPr indent="-143959" lvl="0" marL="143959" rtl="0" algn="l">
              <a:spcBef>
                <a:spcPts val="0"/>
              </a:spcBef>
              <a:spcAft>
                <a:spcPts val="0"/>
              </a:spcAft>
              <a:buClr>
                <a:schemeClr val="dk1"/>
              </a:buClr>
              <a:buSzPts val="1800"/>
              <a:buChar char="•"/>
            </a:pPr>
            <a:r>
              <a:rPr lang="en-US" sz="1800"/>
              <a:t>Achieves job goals</a:t>
            </a:r>
            <a:endParaRPr/>
          </a:p>
          <a:p>
            <a:pPr indent="-143959" lvl="0" marL="143959" rtl="0" algn="l">
              <a:spcBef>
                <a:spcPts val="0"/>
              </a:spcBef>
              <a:spcAft>
                <a:spcPts val="0"/>
              </a:spcAft>
              <a:buClr>
                <a:schemeClr val="dk1"/>
              </a:buClr>
              <a:buSzPts val="1800"/>
              <a:buChar char="•"/>
            </a:pPr>
            <a:r>
              <a:rPr lang="en-US" sz="1800"/>
              <a:t>Addresses a variety of readers who have different perspectives from those of the writer</a:t>
            </a:r>
            <a:endParaRPr/>
          </a:p>
          <a:p>
            <a:pPr indent="-143959" lvl="0" marL="143959" rtl="0" algn="l">
              <a:spcBef>
                <a:spcPts val="0"/>
              </a:spcBef>
              <a:spcAft>
                <a:spcPts val="0"/>
              </a:spcAft>
              <a:buClr>
                <a:schemeClr val="dk1"/>
              </a:buClr>
              <a:buSzPts val="1800"/>
              <a:buChar char="•"/>
            </a:pPr>
            <a:r>
              <a:rPr lang="en-US" sz="1800"/>
              <a:t>Requires a variety of written documents</a:t>
            </a:r>
            <a:endParaRPr/>
          </a:p>
        </p:txBody>
      </p:sp>
      <p:sp>
        <p:nvSpPr>
          <p:cNvPr id="226" name="Google Shape;226;p56"/>
          <p:cNvSpPr txBox="1"/>
          <p:nvPr>
            <p:ph idx="2" type="body"/>
          </p:nvPr>
        </p:nvSpPr>
        <p:spPr>
          <a:xfrm>
            <a:off x="4648202" y="2437482"/>
            <a:ext cx="4038600" cy="4525963"/>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US" sz="1800"/>
              <a:t>Security is limited to confidentiality of student records.</a:t>
            </a:r>
            <a:endParaRPr/>
          </a:p>
          <a:p>
            <a:pPr indent="-143959" lvl="0" marL="143959" rtl="0" algn="l">
              <a:spcBef>
                <a:spcPts val="0"/>
              </a:spcBef>
              <a:spcAft>
                <a:spcPts val="0"/>
              </a:spcAft>
              <a:buClr>
                <a:schemeClr val="dk1"/>
              </a:buClr>
              <a:buSzPts val="1800"/>
              <a:buChar char="•"/>
            </a:pPr>
            <a:r>
              <a:rPr lang="en-US" sz="1800"/>
              <a:t>Primary liability, plagiarism, is limited to the writer.</a:t>
            </a:r>
            <a:endParaRPr/>
          </a:p>
          <a:p>
            <a:pPr indent="-143959" lvl="0" marL="143959" rtl="0" algn="l">
              <a:spcBef>
                <a:spcPts val="0"/>
              </a:spcBef>
              <a:spcAft>
                <a:spcPts val="0"/>
              </a:spcAft>
              <a:buClr>
                <a:schemeClr val="dk1"/>
              </a:buClr>
              <a:buSzPts val="1800"/>
              <a:buChar char="•"/>
            </a:pPr>
            <a:r>
              <a:rPr lang="en-US" sz="1800"/>
              <a:t>Assignments are returned at the end of the semester.</a:t>
            </a:r>
            <a:endParaRPr/>
          </a:p>
          <a:p>
            <a:pPr indent="-143959" lvl="0" marL="143959" rtl="0" algn="l">
              <a:spcBef>
                <a:spcPts val="0"/>
              </a:spcBef>
              <a:spcAft>
                <a:spcPts val="0"/>
              </a:spcAft>
              <a:buClr>
                <a:schemeClr val="dk1"/>
              </a:buClr>
              <a:buSzPts val="1800"/>
              <a:buChar char="•"/>
            </a:pPr>
            <a:r>
              <a:rPr lang="en-US" sz="1800"/>
              <a:t>Demonstrates knowledge gained</a:t>
            </a:r>
            <a:endParaRPr/>
          </a:p>
          <a:p>
            <a:pPr indent="-143959" lvl="0" marL="143959" rtl="0" algn="l">
              <a:spcBef>
                <a:spcPts val="0"/>
              </a:spcBef>
              <a:spcAft>
                <a:spcPts val="0"/>
              </a:spcAft>
              <a:buClr>
                <a:schemeClr val="dk1"/>
              </a:buClr>
              <a:buSzPts val="1800"/>
              <a:buChar char="•"/>
            </a:pPr>
            <a:r>
              <a:rPr lang="en-US" sz="1800"/>
              <a:t>Addresses professor who has detailed knowledge of </a:t>
            </a:r>
            <a:r>
              <a:rPr b="1" lang="en-US" sz="1800"/>
              <a:t>material</a:t>
            </a:r>
            <a:endParaRPr sz="1800"/>
          </a:p>
          <a:p>
            <a:pPr indent="-143959" lvl="0" marL="143959" rtl="0" algn="l">
              <a:spcBef>
                <a:spcPts val="0"/>
              </a:spcBef>
              <a:spcAft>
                <a:spcPts val="0"/>
              </a:spcAft>
              <a:buClr>
                <a:schemeClr val="dk1"/>
              </a:buClr>
              <a:buSzPts val="1800"/>
              <a:buChar char="•"/>
            </a:pPr>
            <a:r>
              <a:rPr lang="en-US" sz="1800"/>
              <a:t>Limited variety of written documents</a:t>
            </a:r>
            <a:endParaRPr/>
          </a:p>
        </p:txBody>
      </p:sp>
      <p:sp>
        <p:nvSpPr>
          <p:cNvPr id="227" name="Google Shape;227;p56"/>
          <p:cNvSpPr txBox="1"/>
          <p:nvPr/>
        </p:nvSpPr>
        <p:spPr>
          <a:xfrm>
            <a:off x="859316" y="1860455"/>
            <a:ext cx="30076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Writing for Work</a:t>
            </a:r>
            <a:endParaRPr/>
          </a:p>
        </p:txBody>
      </p:sp>
      <p:sp>
        <p:nvSpPr>
          <p:cNvPr id="228" name="Google Shape;228;p56"/>
          <p:cNvSpPr txBox="1"/>
          <p:nvPr/>
        </p:nvSpPr>
        <p:spPr>
          <a:xfrm>
            <a:off x="5155894" y="1860455"/>
            <a:ext cx="26330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Writing for School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Technical Writing is Problem-Based and Reader-Centred</a:t>
            </a:r>
            <a:endParaRPr/>
          </a:p>
        </p:txBody>
      </p:sp>
      <p:sp>
        <p:nvSpPr>
          <p:cNvPr id="234" name="Google Shape;234;p57"/>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Before you can start to work on any problem, you must:</a:t>
            </a:r>
            <a:endParaRPr/>
          </a:p>
          <a:p>
            <a:pPr indent="-152400" lvl="0" marL="143959" rtl="0" algn="l">
              <a:spcBef>
                <a:spcPts val="480"/>
              </a:spcBef>
              <a:spcAft>
                <a:spcPts val="0"/>
              </a:spcAft>
              <a:buClr>
                <a:schemeClr val="dk1"/>
              </a:buClr>
              <a:buSzPts val="2400"/>
              <a:buChar char="•"/>
            </a:pPr>
            <a:r>
              <a:rPr lang="en-US"/>
              <a:t> Understand your rhetorical situation</a:t>
            </a:r>
            <a:endParaRPr/>
          </a:p>
          <a:p>
            <a:pPr indent="-152400" lvl="0" marL="143959" rtl="0" algn="l">
              <a:spcBef>
                <a:spcPts val="480"/>
              </a:spcBef>
              <a:spcAft>
                <a:spcPts val="0"/>
              </a:spcAft>
              <a:buClr>
                <a:schemeClr val="dk1"/>
              </a:buClr>
              <a:buSzPts val="2400"/>
              <a:buChar char="•"/>
            </a:pPr>
            <a:r>
              <a:rPr lang="en-US"/>
              <a:t> Do an audience and task analysis</a:t>
            </a:r>
            <a:endParaRPr/>
          </a:p>
          <a:p>
            <a:pPr indent="-152400" lvl="0" marL="143959" rtl="0" algn="l">
              <a:spcBef>
                <a:spcPts val="480"/>
              </a:spcBef>
              <a:spcAft>
                <a:spcPts val="0"/>
              </a:spcAft>
              <a:buClr>
                <a:schemeClr val="dk1"/>
              </a:buClr>
              <a:buSzPts val="2400"/>
              <a:buChar char="•"/>
            </a:pPr>
            <a:r>
              <a:rPr lang="en-US"/>
              <a:t> Create an effective problem definition</a:t>
            </a:r>
            <a:endParaRPr/>
          </a:p>
        </p:txBody>
      </p:sp>
      <p:pic>
        <p:nvPicPr>
          <p:cNvPr descr="In a rhetorical situation, you have to consider the Writer, Purpose, Audience, Message, and Context &amp; Culture" id="235" name="Google Shape;235;p57"/>
          <p:cNvPicPr preferRelativeResize="0"/>
          <p:nvPr/>
        </p:nvPicPr>
        <p:blipFill rotWithShape="1">
          <a:blip r:embed="rId3">
            <a:alphaModFix/>
          </a:blip>
          <a:srcRect b="0" l="0" r="0" t="0"/>
          <a:stretch/>
        </p:blipFill>
        <p:spPr>
          <a:xfrm>
            <a:off x="6588087" y="2478796"/>
            <a:ext cx="2261212" cy="22612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8"/>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Problem Definition post</a:t>
            </a:r>
            <a:endParaRPr/>
          </a:p>
        </p:txBody>
      </p:sp>
      <p:sp>
        <p:nvSpPr>
          <p:cNvPr id="241" name="Google Shape;241;p58"/>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Read </a:t>
            </a:r>
            <a:r>
              <a:rPr b="1" lang="en-US" u="sng">
                <a:solidFill>
                  <a:schemeClr val="hlink"/>
                </a:solidFill>
                <a:hlinkClick r:id="rId3"/>
              </a:rPr>
              <a:t>Chapter 1.1</a:t>
            </a:r>
            <a:r>
              <a:rPr lang="en-US" u="sng">
                <a:solidFill>
                  <a:schemeClr val="hlink"/>
                </a:solidFill>
                <a:hlinkClick r:id="rId4"/>
              </a:rPr>
              <a:t> </a:t>
            </a:r>
            <a:r>
              <a:rPr lang="en-US"/>
              <a:t>on Problem Definition and do </a:t>
            </a:r>
            <a:r>
              <a:rPr b="1" lang="en-US"/>
              <a:t>Exercise 1.2</a:t>
            </a:r>
            <a:r>
              <a:rPr lang="en-US"/>
              <a:t> at the end of that chapter (using Hyman's Problem Formulation model).  Post your response in the Problem Definition discussion topic as a New Thread.  Comment on at least 3 of your classmates' posts. Indicate whether they have missed some aspect of the problem definition or if the ideas need refining.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9"/>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Task Analysis</a:t>
            </a:r>
            <a:endParaRPr/>
          </a:p>
        </p:txBody>
      </p:sp>
      <p:sp>
        <p:nvSpPr>
          <p:cNvPr id="247" name="Google Shape;247;p59"/>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 Read Chapter 1.1</a:t>
            </a:r>
            <a:endParaRPr/>
          </a:p>
          <a:p>
            <a:pPr indent="-152400" lvl="0" marL="143959" rtl="0" algn="l">
              <a:spcBef>
                <a:spcPts val="480"/>
              </a:spcBef>
              <a:spcAft>
                <a:spcPts val="0"/>
              </a:spcAft>
              <a:buClr>
                <a:schemeClr val="dk1"/>
              </a:buClr>
              <a:buSzPts val="2400"/>
              <a:buChar char="•"/>
            </a:pPr>
            <a:r>
              <a:rPr lang="en-US"/>
              <a:t> Do Exercise 1.2 and post response to the appropriate thread</a:t>
            </a:r>
            <a:endParaRPr/>
          </a:p>
          <a:p>
            <a:pPr indent="-139700" lvl="1" marL="311910" rtl="0" algn="l">
              <a:spcBef>
                <a:spcPts val="440"/>
              </a:spcBef>
              <a:spcAft>
                <a:spcPts val="0"/>
              </a:spcAft>
              <a:buClr>
                <a:schemeClr val="dk1"/>
              </a:buClr>
              <a:buSzPts val="2200"/>
              <a:buChar char="–"/>
            </a:pPr>
            <a:r>
              <a:rPr lang="en-US"/>
              <a:t> Demonstrate that you understand how to create a proper problem definition</a:t>
            </a:r>
            <a:endParaRPr/>
          </a:p>
          <a:p>
            <a:pPr indent="-152400" lvl="0" marL="143959" rtl="0" algn="l">
              <a:spcBef>
                <a:spcPts val="480"/>
              </a:spcBef>
              <a:spcAft>
                <a:spcPts val="0"/>
              </a:spcAft>
              <a:buClr>
                <a:schemeClr val="dk1"/>
              </a:buClr>
              <a:buSzPts val="2400"/>
              <a:buChar char="•"/>
            </a:pPr>
            <a:r>
              <a:rPr lang="en-US"/>
              <a:t> Make a relevant comment on at least 3 of your classmates’ posts</a:t>
            </a:r>
            <a:endParaRPr/>
          </a:p>
          <a:p>
            <a:pPr indent="-139700" lvl="1" marL="311910" rtl="0" algn="l">
              <a:spcBef>
                <a:spcPts val="440"/>
              </a:spcBef>
              <a:spcAft>
                <a:spcPts val="0"/>
              </a:spcAft>
              <a:buClr>
                <a:schemeClr val="dk1"/>
              </a:buClr>
              <a:buSzPts val="2200"/>
              <a:buChar char="–"/>
            </a:pPr>
            <a:r>
              <a:rPr lang="en-US"/>
              <a:t> Demonstrate that you understand how a problem definition could be improved</a:t>
            </a:r>
            <a:endParaRPr/>
          </a:p>
        </p:txBody>
      </p:sp>
      <p:sp>
        <p:nvSpPr>
          <p:cNvPr id="248" name="Google Shape;248;p59"/>
          <p:cNvSpPr txBox="1"/>
          <p:nvPr/>
        </p:nvSpPr>
        <p:spPr>
          <a:xfrm>
            <a:off x="4235450" y="793214"/>
            <a:ext cx="41864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Effective task analysis will make your writing more focused and organized!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0"/>
          <p:cNvSpPr txBox="1"/>
          <p:nvPr>
            <p:ph type="title"/>
          </p:nvPr>
        </p:nvSpPr>
        <p:spPr>
          <a:xfrm>
            <a:off x="330506" y="353898"/>
            <a:ext cx="8523842"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Document Design is key to Effective Technical  Communication (and building ethos)</a:t>
            </a:r>
            <a:endParaRPr/>
          </a:p>
        </p:txBody>
      </p:sp>
      <p:sp>
        <p:nvSpPr>
          <p:cNvPr id="254" name="Google Shape;254;p60"/>
          <p:cNvSpPr txBox="1"/>
          <p:nvPr>
            <p:ph idx="1" type="body"/>
          </p:nvPr>
        </p:nvSpPr>
        <p:spPr>
          <a:xfrm>
            <a:off x="330506" y="1575412"/>
            <a:ext cx="8405870" cy="427928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t>Make sure that your documents are as easy and efficient to read as possible by doing the following: </a:t>
            </a:r>
            <a:endParaRPr/>
          </a:p>
          <a:p>
            <a:pPr indent="0" lvl="0" marL="0" rtl="0" algn="l">
              <a:spcBef>
                <a:spcPts val="400"/>
              </a:spcBef>
              <a:spcAft>
                <a:spcPts val="0"/>
              </a:spcAft>
              <a:buClr>
                <a:schemeClr val="dk1"/>
              </a:buClr>
              <a:buSzPts val="2000"/>
              <a:buNone/>
            </a:pPr>
            <a:r>
              <a:t/>
            </a:r>
            <a:endParaRPr sz="2000"/>
          </a:p>
          <a:p>
            <a:pPr indent="-143959" lvl="0" marL="143959" rtl="0" algn="l">
              <a:spcBef>
                <a:spcPts val="400"/>
              </a:spcBef>
              <a:spcAft>
                <a:spcPts val="0"/>
              </a:spcAft>
              <a:buClr>
                <a:schemeClr val="dk1"/>
              </a:buClr>
              <a:buSzPts val="2000"/>
              <a:buFont typeface="Arial"/>
              <a:buChar char="•"/>
            </a:pPr>
            <a:r>
              <a:rPr lang="en-US" sz="2000"/>
              <a:t>Make an immediate good impression: neat, readable, well-organized, and inviting document design</a:t>
            </a:r>
            <a:endParaRPr/>
          </a:p>
          <a:p>
            <a:pPr indent="-143959" lvl="0" marL="143959" rtl="0" algn="l">
              <a:spcBef>
                <a:spcPts val="400"/>
              </a:spcBef>
              <a:spcAft>
                <a:spcPts val="0"/>
              </a:spcAft>
              <a:buClr>
                <a:schemeClr val="dk1"/>
              </a:buClr>
              <a:buSzPts val="2000"/>
              <a:buFont typeface="Arial"/>
              <a:buChar char="•"/>
            </a:pPr>
            <a:r>
              <a:rPr lang="en-US" sz="2000"/>
              <a:t>Format ideas for selective reading and logical sequence</a:t>
            </a:r>
            <a:endParaRPr/>
          </a:p>
          <a:p>
            <a:pPr indent="-143959" lvl="0" marL="143959" rtl="0" algn="l">
              <a:spcBef>
                <a:spcPts val="400"/>
              </a:spcBef>
              <a:spcAft>
                <a:spcPts val="0"/>
              </a:spcAft>
              <a:buClr>
                <a:schemeClr val="dk1"/>
              </a:buClr>
              <a:buSzPts val="2000"/>
              <a:buFont typeface="Arial"/>
              <a:buChar char="•"/>
            </a:pPr>
            <a:r>
              <a:rPr lang="en-US" sz="2000"/>
              <a:t>Show the purpose and value of the document from the start</a:t>
            </a:r>
            <a:endParaRPr/>
          </a:p>
          <a:p>
            <a:pPr indent="-143959" lvl="0" marL="143959" rtl="0" algn="l">
              <a:spcBef>
                <a:spcPts val="400"/>
              </a:spcBef>
              <a:spcAft>
                <a:spcPts val="0"/>
              </a:spcAft>
              <a:buClr>
                <a:schemeClr val="dk1"/>
              </a:buClr>
              <a:buSzPts val="2000"/>
              <a:buFont typeface="Arial"/>
              <a:buChar char="•"/>
            </a:pPr>
            <a:r>
              <a:rPr lang="en-US" sz="2000"/>
              <a:t>Use visuals when necessary </a:t>
            </a:r>
            <a:endParaRPr/>
          </a:p>
          <a:p>
            <a:pPr indent="-143959" lvl="0" marL="143959" rtl="0" algn="l">
              <a:spcBef>
                <a:spcPts val="400"/>
              </a:spcBef>
              <a:spcAft>
                <a:spcPts val="0"/>
              </a:spcAft>
              <a:buClr>
                <a:schemeClr val="dk1"/>
              </a:buClr>
              <a:buSzPts val="2000"/>
              <a:buFont typeface="Arial"/>
              <a:buChar char="•"/>
            </a:pPr>
            <a:r>
              <a:rPr lang="en-US" sz="2000"/>
              <a:t>Convey an impression of credibility, thoroughness, and honest work</a:t>
            </a:r>
            <a:endParaRPr/>
          </a:p>
          <a:p>
            <a:pPr indent="-143959" lvl="0" marL="143959" rtl="0" algn="l">
              <a:spcBef>
                <a:spcPts val="400"/>
              </a:spcBef>
              <a:spcAft>
                <a:spcPts val="0"/>
              </a:spcAft>
              <a:buClr>
                <a:schemeClr val="dk1"/>
              </a:buClr>
              <a:buSzPts val="2000"/>
              <a:buFont typeface="Arial"/>
              <a:buChar char="•"/>
            </a:pPr>
            <a:r>
              <a:rPr lang="en-US" sz="2000"/>
              <a:t>Make ideas clear to people who were not part of the initial readership</a:t>
            </a:r>
            <a:endParaRPr/>
          </a:p>
          <a:p>
            <a:pPr indent="-143959" lvl="0" marL="143959" rtl="0" algn="l">
              <a:spcBef>
                <a:spcPts val="400"/>
              </a:spcBef>
              <a:spcAft>
                <a:spcPts val="0"/>
              </a:spcAft>
              <a:buClr>
                <a:schemeClr val="dk1"/>
              </a:buClr>
              <a:buSzPts val="2000"/>
              <a:buFont typeface="Arial"/>
              <a:buChar char="•"/>
            </a:pPr>
            <a:r>
              <a:rPr lang="en-US" sz="2000"/>
              <a:t>Enable people who need to use your writing to perform a task to do so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1"/>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Fundamentals of Effective Workplace Communication</a:t>
            </a:r>
            <a:endParaRPr/>
          </a:p>
        </p:txBody>
      </p:sp>
      <p:sp>
        <p:nvSpPr>
          <p:cNvPr id="260" name="Google Shape;260;p61"/>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Font typeface="Calibri"/>
              <a:buAutoNum type="arabicPeriod"/>
            </a:pPr>
            <a:r>
              <a:rPr lang="en-US"/>
              <a:t> Planning the document:  know your purpose and audience</a:t>
            </a:r>
            <a:endParaRPr/>
          </a:p>
          <a:p>
            <a:pPr indent="-152400" lvl="0" marL="143959" rtl="0" algn="l">
              <a:spcBef>
                <a:spcPts val="1200"/>
              </a:spcBef>
              <a:spcAft>
                <a:spcPts val="0"/>
              </a:spcAft>
              <a:buClr>
                <a:schemeClr val="dk1"/>
              </a:buClr>
              <a:buSzPts val="2400"/>
              <a:buFont typeface="Calibri"/>
              <a:buAutoNum type="arabicPeriod"/>
            </a:pPr>
            <a:r>
              <a:rPr lang="en-US"/>
              <a:t> Determining content: what do the readers need?</a:t>
            </a:r>
            <a:endParaRPr/>
          </a:p>
          <a:p>
            <a:pPr indent="-152400" lvl="0" marL="143959" rtl="0" algn="l">
              <a:spcBef>
                <a:spcPts val="1200"/>
              </a:spcBef>
              <a:spcAft>
                <a:spcPts val="0"/>
              </a:spcAft>
              <a:buClr>
                <a:schemeClr val="dk1"/>
              </a:buClr>
              <a:buSzPts val="2400"/>
              <a:buFont typeface="Calibri"/>
              <a:buAutoNum type="arabicPeriod"/>
            </a:pPr>
            <a:r>
              <a:rPr lang="en-US"/>
              <a:t> Arranging ideas</a:t>
            </a:r>
            <a:endParaRPr/>
          </a:p>
          <a:p>
            <a:pPr indent="-152400" lvl="0" marL="143959" rtl="0" algn="l">
              <a:spcBef>
                <a:spcPts val="1200"/>
              </a:spcBef>
              <a:spcAft>
                <a:spcPts val="0"/>
              </a:spcAft>
              <a:buClr>
                <a:schemeClr val="dk1"/>
              </a:buClr>
              <a:buSzPts val="2400"/>
              <a:buFont typeface="Calibri"/>
              <a:buAutoNum type="arabicPeriod"/>
            </a:pPr>
            <a:r>
              <a:rPr lang="en-US"/>
              <a:t> Drafting </a:t>
            </a:r>
            <a:endParaRPr/>
          </a:p>
          <a:p>
            <a:pPr indent="-152400" lvl="0" marL="143959" rtl="0" algn="l">
              <a:spcBef>
                <a:spcPts val="1200"/>
              </a:spcBef>
              <a:spcAft>
                <a:spcPts val="0"/>
              </a:spcAft>
              <a:buClr>
                <a:schemeClr val="dk1"/>
              </a:buClr>
              <a:buSzPts val="2400"/>
              <a:buFont typeface="Calibri"/>
              <a:buAutoNum type="arabicPeriod"/>
            </a:pPr>
            <a:r>
              <a:rPr lang="en-US"/>
              <a:t> Reviewing and Revising</a:t>
            </a:r>
            <a:endParaRPr/>
          </a:p>
          <a:p>
            <a:pPr indent="-152400" lvl="0" marL="143959" rtl="0" algn="l">
              <a:spcBef>
                <a:spcPts val="1200"/>
              </a:spcBef>
              <a:spcAft>
                <a:spcPts val="0"/>
              </a:spcAft>
              <a:buClr>
                <a:schemeClr val="dk1"/>
              </a:buClr>
              <a:buSzPts val="2400"/>
              <a:buFont typeface="Calibri"/>
              <a:buAutoNum type="arabicPeriod"/>
            </a:pPr>
            <a:r>
              <a:rPr lang="en-US"/>
              <a:t> Editing and Proofreading</a:t>
            </a:r>
            <a:endParaRPr/>
          </a:p>
          <a:p>
            <a:pPr indent="-304800" lvl="0" marL="457200" rtl="0" algn="l">
              <a:spcBef>
                <a:spcPts val="480"/>
              </a:spcBef>
              <a:spcAft>
                <a:spcPts val="0"/>
              </a:spcAft>
              <a:buClr>
                <a:schemeClr val="dk1"/>
              </a:buClr>
              <a:buSzPts val="24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Overview</a:t>
            </a:r>
            <a:endParaRPr/>
          </a:p>
        </p:txBody>
      </p:sp>
      <p:sp>
        <p:nvSpPr>
          <p:cNvPr id="147" name="Google Shape;147;p4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 What is Technical Writing?</a:t>
            </a:r>
            <a:endParaRPr/>
          </a:p>
          <a:p>
            <a:pPr indent="-152400" lvl="0" marL="143959" rtl="0" algn="l">
              <a:spcBef>
                <a:spcPts val="480"/>
              </a:spcBef>
              <a:spcAft>
                <a:spcPts val="0"/>
              </a:spcAft>
              <a:buClr>
                <a:schemeClr val="dk1"/>
              </a:buClr>
              <a:buSzPts val="2400"/>
              <a:buChar char="•"/>
            </a:pPr>
            <a:r>
              <a:rPr lang="en-US"/>
              <a:t> Why do I have to learn about it?</a:t>
            </a:r>
            <a:endParaRPr/>
          </a:p>
          <a:p>
            <a:pPr indent="-152400" lvl="0" marL="143959" rtl="0" algn="l">
              <a:spcBef>
                <a:spcPts val="480"/>
              </a:spcBef>
              <a:spcAft>
                <a:spcPts val="0"/>
              </a:spcAft>
              <a:buClr>
                <a:schemeClr val="dk1"/>
              </a:buClr>
              <a:buSzPts val="2400"/>
              <a:buChar char="•"/>
            </a:pPr>
            <a:r>
              <a:rPr lang="en-US"/>
              <a:t> Key Features of Technical Writing</a:t>
            </a:r>
            <a:endParaRPr/>
          </a:p>
          <a:p>
            <a:pPr indent="-152400" lvl="0" marL="143959" rtl="0" algn="l">
              <a:spcBef>
                <a:spcPts val="480"/>
              </a:spcBef>
              <a:spcAft>
                <a:spcPts val="0"/>
              </a:spcAft>
              <a:buClr>
                <a:schemeClr val="dk1"/>
              </a:buClr>
              <a:buSzPts val="2400"/>
              <a:buChar char="•"/>
            </a:pPr>
            <a:r>
              <a:rPr lang="en-US"/>
              <a:t> Course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2"/>
          <p:cNvSpPr txBox="1"/>
          <p:nvPr>
            <p:ph type="title"/>
          </p:nvPr>
        </p:nvSpPr>
        <p:spPr>
          <a:xfrm>
            <a:off x="311685" y="413631"/>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So how do we become effective technical writers?</a:t>
            </a:r>
            <a:endParaRPr/>
          </a:p>
        </p:txBody>
      </p:sp>
      <p:sp>
        <p:nvSpPr>
          <p:cNvPr id="266" name="Google Shape;266;p62"/>
          <p:cNvSpPr txBox="1"/>
          <p:nvPr>
            <p:ph idx="1" type="body"/>
          </p:nvPr>
        </p:nvSpPr>
        <p:spPr>
          <a:xfrm>
            <a:off x="311685" y="1517650"/>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 Understand your rhetorical situation</a:t>
            </a:r>
            <a:endParaRPr/>
          </a:p>
          <a:p>
            <a:pPr indent="-152400" lvl="0" marL="143959" rtl="0" algn="l">
              <a:spcBef>
                <a:spcPts val="480"/>
              </a:spcBef>
              <a:spcAft>
                <a:spcPts val="0"/>
              </a:spcAft>
              <a:buClr>
                <a:schemeClr val="dk1"/>
              </a:buClr>
              <a:buSzPts val="2400"/>
              <a:buChar char="•"/>
            </a:pPr>
            <a:r>
              <a:rPr lang="en-US"/>
              <a:t> Verbs, tone, and use the 7 Cs</a:t>
            </a:r>
            <a:endParaRPr/>
          </a:p>
        </p:txBody>
      </p:sp>
      <p:pic>
        <p:nvPicPr>
          <p:cNvPr descr="An ordered list of all the 7Cs with summarized tips for each one. Image description available." id="267" name="Google Shape;267;p62"/>
          <p:cNvPicPr preferRelativeResize="0"/>
          <p:nvPr/>
        </p:nvPicPr>
        <p:blipFill rotWithShape="1">
          <a:blip r:embed="rId3">
            <a:alphaModFix/>
          </a:blip>
          <a:srcRect b="0" l="0" r="0" t="0"/>
          <a:stretch/>
        </p:blipFill>
        <p:spPr>
          <a:xfrm>
            <a:off x="311685" y="2460454"/>
            <a:ext cx="8577672" cy="43975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txBox="1"/>
          <p:nvPr>
            <p:ph type="title"/>
          </p:nvPr>
        </p:nvSpPr>
        <p:spPr>
          <a:xfrm>
            <a:off x="672029" y="695421"/>
            <a:ext cx="7998245"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How do I become a better technical writer?</a:t>
            </a:r>
            <a:endParaRPr/>
          </a:p>
        </p:txBody>
      </p:sp>
      <p:sp>
        <p:nvSpPr>
          <p:cNvPr id="273" name="Google Shape;273;p63"/>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lnSpcReduction="10000"/>
          </a:bodyPr>
          <a:lstStyle/>
          <a:p>
            <a:pPr indent="-152400" lvl="0" marL="143959" rtl="0" algn="l">
              <a:spcBef>
                <a:spcPts val="0"/>
              </a:spcBef>
              <a:spcAft>
                <a:spcPts val="0"/>
              </a:spcAft>
              <a:buClr>
                <a:schemeClr val="dk1"/>
              </a:buClr>
              <a:buSzPts val="2400"/>
              <a:buChar char="•"/>
            </a:pPr>
            <a:r>
              <a:rPr lang="en-US"/>
              <a:t> Ask your favourite instructors for book, chapter, and article recommendations</a:t>
            </a:r>
            <a:endParaRPr/>
          </a:p>
          <a:p>
            <a:pPr indent="-152400" lvl="0" marL="143959" rtl="0" algn="l">
              <a:spcBef>
                <a:spcPts val="480"/>
              </a:spcBef>
              <a:spcAft>
                <a:spcPts val="0"/>
              </a:spcAft>
              <a:buClr>
                <a:schemeClr val="dk1"/>
              </a:buClr>
              <a:buSzPts val="2400"/>
              <a:buChar char="•"/>
            </a:pPr>
            <a:r>
              <a:rPr lang="en-US"/>
              <a:t> Read widely</a:t>
            </a:r>
            <a:endParaRPr/>
          </a:p>
          <a:p>
            <a:pPr indent="-139700" lvl="1" marL="311910" rtl="0" algn="l">
              <a:spcBef>
                <a:spcPts val="440"/>
              </a:spcBef>
              <a:spcAft>
                <a:spcPts val="0"/>
              </a:spcAft>
              <a:buClr>
                <a:schemeClr val="dk1"/>
              </a:buClr>
              <a:buSzPts val="2200"/>
              <a:buChar char="–"/>
            </a:pPr>
            <a:r>
              <a:rPr lang="en-US"/>
              <a:t> Academic articles</a:t>
            </a:r>
            <a:endParaRPr/>
          </a:p>
          <a:p>
            <a:pPr indent="-139700" lvl="1" marL="311910" rtl="0" algn="l">
              <a:spcBef>
                <a:spcPts val="440"/>
              </a:spcBef>
              <a:spcAft>
                <a:spcPts val="0"/>
              </a:spcAft>
              <a:buClr>
                <a:schemeClr val="dk1"/>
              </a:buClr>
              <a:buSzPts val="2200"/>
              <a:buChar char="–"/>
            </a:pPr>
            <a:r>
              <a:rPr lang="en-US"/>
              <a:t> Books</a:t>
            </a:r>
            <a:endParaRPr/>
          </a:p>
          <a:p>
            <a:pPr indent="-127000" lvl="2" marL="479861" rtl="0" algn="l">
              <a:spcBef>
                <a:spcPts val="400"/>
              </a:spcBef>
              <a:spcAft>
                <a:spcPts val="0"/>
              </a:spcAft>
              <a:buClr>
                <a:schemeClr val="dk1"/>
              </a:buClr>
              <a:buSzPts val="2000"/>
              <a:buChar char="•"/>
            </a:pPr>
            <a:r>
              <a:rPr lang="en-US"/>
              <a:t> </a:t>
            </a:r>
            <a:r>
              <a:rPr i="1" lang="en-US"/>
              <a:t>Galatea 2.2</a:t>
            </a:r>
            <a:r>
              <a:rPr lang="en-US"/>
              <a:t> by Richard Powers</a:t>
            </a:r>
            <a:endParaRPr/>
          </a:p>
          <a:p>
            <a:pPr indent="-127000" lvl="2" marL="479861" rtl="0" algn="l">
              <a:spcBef>
                <a:spcPts val="400"/>
              </a:spcBef>
              <a:spcAft>
                <a:spcPts val="0"/>
              </a:spcAft>
              <a:buClr>
                <a:schemeClr val="dk1"/>
              </a:buClr>
              <a:buSzPts val="2000"/>
              <a:buChar char="•"/>
            </a:pPr>
            <a:r>
              <a:rPr lang="en-US"/>
              <a:t> </a:t>
            </a:r>
            <a:r>
              <a:rPr i="1" lang="en-US"/>
              <a:t>Leviathan Wakes </a:t>
            </a:r>
            <a:r>
              <a:rPr lang="en-US"/>
              <a:t>by James S. A. Corey</a:t>
            </a:r>
            <a:endParaRPr/>
          </a:p>
          <a:p>
            <a:pPr indent="-127000" lvl="2" marL="479861" rtl="0" algn="l">
              <a:spcBef>
                <a:spcPts val="400"/>
              </a:spcBef>
              <a:spcAft>
                <a:spcPts val="0"/>
              </a:spcAft>
              <a:buClr>
                <a:schemeClr val="dk1"/>
              </a:buClr>
              <a:buSzPts val="2000"/>
              <a:buChar char="•"/>
            </a:pPr>
            <a:r>
              <a:rPr lang="en-US"/>
              <a:t> </a:t>
            </a:r>
            <a:r>
              <a:rPr i="1" lang="en-US"/>
              <a:t>The Martian</a:t>
            </a:r>
            <a:r>
              <a:rPr lang="en-US"/>
              <a:t> by Martin Weir</a:t>
            </a:r>
            <a:endParaRPr/>
          </a:p>
          <a:p>
            <a:pPr indent="-152400" lvl="0" marL="143959" rtl="0" algn="l">
              <a:spcBef>
                <a:spcPts val="480"/>
              </a:spcBef>
              <a:spcAft>
                <a:spcPts val="0"/>
              </a:spcAft>
              <a:buClr>
                <a:schemeClr val="dk1"/>
              </a:buClr>
              <a:buSzPts val="2400"/>
              <a:buChar char="•"/>
            </a:pPr>
            <a:r>
              <a:rPr lang="en-US"/>
              <a:t> Use technical writing skills in everyday situations (writing emails,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4"/>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Technical Communication is</a:t>
            </a:r>
            <a:endParaRPr/>
          </a:p>
        </p:txBody>
      </p:sp>
      <p:sp>
        <p:nvSpPr>
          <p:cNvPr id="279" name="Google Shape;279;p64"/>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 Reader-centred: clear, courteous language, coherent document design and argument, and a constructive tone</a:t>
            </a:r>
            <a:endParaRPr/>
          </a:p>
          <a:p>
            <a:pPr indent="-152400" lvl="0" marL="143959" rtl="0" algn="l">
              <a:spcBef>
                <a:spcPts val="480"/>
              </a:spcBef>
              <a:spcAft>
                <a:spcPts val="0"/>
              </a:spcAft>
              <a:buClr>
                <a:schemeClr val="dk1"/>
              </a:buClr>
              <a:buSzPts val="2400"/>
              <a:buChar char="•"/>
            </a:pPr>
            <a:r>
              <a:rPr lang="en-US"/>
              <a:t> Task-oriented: complete information and accurate analysis of the rhetorical situation</a:t>
            </a:r>
            <a:endParaRPr/>
          </a:p>
          <a:p>
            <a:pPr indent="-152400" lvl="0" marL="143959" rtl="0" algn="l">
              <a:spcBef>
                <a:spcPts val="480"/>
              </a:spcBef>
              <a:spcAft>
                <a:spcPts val="0"/>
              </a:spcAft>
              <a:buClr>
                <a:schemeClr val="dk1"/>
              </a:buClr>
              <a:buSzPts val="2400"/>
              <a:buChar char="•"/>
            </a:pPr>
            <a:r>
              <a:rPr lang="en-US"/>
              <a:t> Problem-based: problem definition with a solution tailored to your readers’ specific needs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5"/>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t>COURSE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6"/>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Major and Minor Assignments</a:t>
            </a:r>
            <a:endParaRPr/>
          </a:p>
        </p:txBody>
      </p:sp>
      <p:sp>
        <p:nvSpPr>
          <p:cNvPr id="290" name="Google Shape;290;p66"/>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US"/>
              <a:t> Major Assignments: Memo, Proposal, Feasibility Study, Pair and Team Presentations</a:t>
            </a:r>
            <a:endParaRPr/>
          </a:p>
          <a:p>
            <a:pPr indent="-152400" lvl="0" marL="143959" rtl="0" algn="l">
              <a:spcBef>
                <a:spcPts val="480"/>
              </a:spcBef>
              <a:spcAft>
                <a:spcPts val="0"/>
              </a:spcAft>
              <a:buClr>
                <a:schemeClr val="dk1"/>
              </a:buClr>
              <a:buSzPts val="2400"/>
              <a:buChar char="•"/>
            </a:pPr>
            <a:r>
              <a:rPr lang="en-US"/>
              <a:t> Milestones, Quizzes, Discussion Forum posts</a:t>
            </a:r>
            <a:endParaRPr/>
          </a:p>
          <a:p>
            <a:pPr indent="0" lvl="0" marL="143959" rtl="0" algn="l">
              <a:spcBef>
                <a:spcPts val="480"/>
              </a:spcBef>
              <a:spcAft>
                <a:spcPts val="0"/>
              </a:spcAft>
              <a:buClr>
                <a:schemeClr val="dk1"/>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7"/>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For more information</a:t>
            </a:r>
            <a:endParaRPr/>
          </a:p>
        </p:txBody>
      </p:sp>
      <p:sp>
        <p:nvSpPr>
          <p:cNvPr id="296" name="Google Shape;296;p67"/>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Learn more about professional tone in Chapter 2</a:t>
            </a:r>
            <a:endParaRPr/>
          </a:p>
          <a:p>
            <a:pPr indent="0" lvl="0" marL="0" rtl="0" algn="l">
              <a:spcBef>
                <a:spcPts val="480"/>
              </a:spcBef>
              <a:spcAft>
                <a:spcPts val="0"/>
              </a:spcAft>
              <a:buClr>
                <a:schemeClr val="dk1"/>
              </a:buClr>
              <a:buSzPts val="2400"/>
              <a:buNone/>
            </a:pPr>
            <a:r>
              <a:t/>
            </a:r>
            <a:endParaRPr/>
          </a:p>
          <a:p>
            <a:pPr indent="0" lvl="0" marL="0" rtl="0" algn="l">
              <a:spcBef>
                <a:spcPts val="480"/>
              </a:spcBef>
              <a:spcAft>
                <a:spcPts val="0"/>
              </a:spcAft>
              <a:buClr>
                <a:schemeClr val="dk1"/>
              </a:buClr>
              <a:buSzPts val="2400"/>
              <a:buNone/>
            </a:pPr>
            <a:r>
              <a:rPr lang="en-US"/>
              <a:t>For more information on problem definitions, check out Chapter 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5"/>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US"/>
              <a:t>WHAT IS TECHNICAL WRITING?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6"/>
          <p:cNvSpPr txBox="1"/>
          <p:nvPr>
            <p:ph type="title"/>
          </p:nvPr>
        </p:nvSpPr>
        <p:spPr>
          <a:xfrm>
            <a:off x="179483" y="35696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What is technical writing?</a:t>
            </a:r>
            <a:endParaRPr/>
          </a:p>
        </p:txBody>
      </p:sp>
      <p:sp>
        <p:nvSpPr>
          <p:cNvPr id="158" name="Google Shape;158;p46"/>
          <p:cNvSpPr txBox="1"/>
          <p:nvPr>
            <p:ph idx="1" type="body"/>
          </p:nvPr>
        </p:nvSpPr>
        <p:spPr>
          <a:xfrm>
            <a:off x="361951" y="4350046"/>
            <a:ext cx="3350733" cy="1007986"/>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600"/>
              <a:buNone/>
            </a:pPr>
            <a:r>
              <a:rPr lang="en-US" sz="1600"/>
              <a:t>One of the first examples of technical writing from 3100-3000 BCE recorded workers’ daily beer ration</a:t>
            </a:r>
            <a:endParaRPr/>
          </a:p>
        </p:txBody>
      </p:sp>
      <p:pic>
        <p:nvPicPr>
          <p:cNvPr id="159" name="Google Shape;159;p46"/>
          <p:cNvPicPr preferRelativeResize="0"/>
          <p:nvPr/>
        </p:nvPicPr>
        <p:blipFill rotWithShape="1">
          <a:blip r:embed="rId3">
            <a:alphaModFix/>
          </a:blip>
          <a:srcRect b="0" l="0" r="0" t="0"/>
          <a:stretch/>
        </p:blipFill>
        <p:spPr>
          <a:xfrm>
            <a:off x="179483" y="1499968"/>
            <a:ext cx="3271301" cy="2664408"/>
          </a:xfrm>
          <a:prstGeom prst="rect">
            <a:avLst/>
          </a:prstGeom>
          <a:noFill/>
          <a:ln>
            <a:noFill/>
          </a:ln>
        </p:spPr>
      </p:pic>
      <p:sp>
        <p:nvSpPr>
          <p:cNvPr id="160" name="Google Shape;160;p46"/>
          <p:cNvSpPr txBox="1"/>
          <p:nvPr/>
        </p:nvSpPr>
        <p:spPr>
          <a:xfrm>
            <a:off x="179483" y="6177866"/>
            <a:ext cx="72435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https://britishmuseum.withgoogle.com/object/the-first-writing-counting-beer-for-the-workers</a:t>
            </a:r>
            <a:endParaRPr/>
          </a:p>
        </p:txBody>
      </p:sp>
      <p:sp>
        <p:nvSpPr>
          <p:cNvPr id="161" name="Google Shape;161;p46"/>
          <p:cNvSpPr txBox="1"/>
          <p:nvPr/>
        </p:nvSpPr>
        <p:spPr>
          <a:xfrm>
            <a:off x="3855904" y="1377108"/>
            <a:ext cx="5155894" cy="4800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From </a:t>
            </a:r>
            <a:r>
              <a:rPr i="1" lang="en-US" sz="1800">
                <a:solidFill>
                  <a:schemeClr val="dk1"/>
                </a:solidFill>
                <a:latin typeface="Arial"/>
                <a:ea typeface="Arial"/>
                <a:cs typeface="Arial"/>
                <a:sym typeface="Arial"/>
              </a:rPr>
              <a:t>TWE</a:t>
            </a:r>
            <a:r>
              <a:rPr lang="en-US" sz="1800">
                <a:solidFill>
                  <a:schemeClr val="dk1"/>
                </a:solidFill>
                <a:latin typeface="Arial"/>
                <a:ea typeface="Arial"/>
                <a:cs typeface="Arial"/>
                <a:sym typeface="Arial"/>
              </a:rPr>
              <a:t>: “Technical Writing is a genre of non-fiction writing that encompasses not only technical materials such as manuals, instructions, specifications, and software documentation, but it also includes writing produced in day-to-day business operations such as correspondence, proposals, internal communications, media releases, and many kinds of reports. It includes the communication of specialized technical information, whether relating to computers and scientific instruments, or the intricacies of meditation. And because oral and visual presentations are such an important part of professional life, technical communication also encompasses these as well.” (5)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7"/>
          <p:cNvSpPr txBox="1"/>
          <p:nvPr>
            <p:ph type="title"/>
          </p:nvPr>
        </p:nvSpPr>
        <p:spPr>
          <a:xfrm>
            <a:off x="344727" y="414041"/>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Kinds of technical writing</a:t>
            </a:r>
            <a:endParaRPr/>
          </a:p>
        </p:txBody>
      </p:sp>
      <p:pic>
        <p:nvPicPr>
          <p:cNvPr id="167" name="Google Shape;167;p47"/>
          <p:cNvPicPr preferRelativeResize="0"/>
          <p:nvPr>
            <p:ph idx="1" type="body"/>
          </p:nvPr>
        </p:nvPicPr>
        <p:blipFill rotWithShape="1">
          <a:blip r:embed="rId3">
            <a:alphaModFix/>
          </a:blip>
          <a:srcRect b="0" l="0" r="0" t="0"/>
          <a:stretch/>
        </p:blipFill>
        <p:spPr>
          <a:xfrm>
            <a:off x="344727" y="1557041"/>
            <a:ext cx="2932027" cy="3822700"/>
          </a:xfrm>
          <a:prstGeom prst="rect">
            <a:avLst/>
          </a:prstGeom>
          <a:noFill/>
          <a:ln>
            <a:noFill/>
          </a:ln>
        </p:spPr>
      </p:pic>
      <p:pic>
        <p:nvPicPr>
          <p:cNvPr descr="Cover image for Technical Writing Essentials" id="168" name="Google Shape;168;p47"/>
          <p:cNvPicPr preferRelativeResize="0"/>
          <p:nvPr/>
        </p:nvPicPr>
        <p:blipFill rotWithShape="1">
          <a:blip r:embed="rId4">
            <a:alphaModFix/>
          </a:blip>
          <a:srcRect b="0" l="0" r="0" t="0"/>
          <a:stretch/>
        </p:blipFill>
        <p:spPr>
          <a:xfrm>
            <a:off x="6466901" y="341523"/>
            <a:ext cx="2394370" cy="3126868"/>
          </a:xfrm>
          <a:prstGeom prst="rect">
            <a:avLst/>
          </a:prstGeom>
          <a:noFill/>
          <a:ln>
            <a:noFill/>
          </a:ln>
        </p:spPr>
      </p:pic>
      <p:pic>
        <p:nvPicPr>
          <p:cNvPr descr="Ikea Instructions Funny Car Memes | 자료실" id="169" name="Google Shape;169;p47"/>
          <p:cNvPicPr preferRelativeResize="0"/>
          <p:nvPr/>
        </p:nvPicPr>
        <p:blipFill rotWithShape="1">
          <a:blip r:embed="rId5">
            <a:alphaModFix/>
          </a:blip>
          <a:srcRect b="0" l="0" r="0" t="0"/>
          <a:stretch/>
        </p:blipFill>
        <p:spPr>
          <a:xfrm>
            <a:off x="3441614" y="2912049"/>
            <a:ext cx="3615914" cy="3239513"/>
          </a:xfrm>
          <a:prstGeom prst="rect">
            <a:avLst/>
          </a:prstGeom>
          <a:noFill/>
          <a:ln>
            <a:noFill/>
          </a:ln>
        </p:spPr>
      </p:pic>
      <p:sp>
        <p:nvSpPr>
          <p:cNvPr id="170" name="Google Shape;170;p47"/>
          <p:cNvSpPr txBox="1"/>
          <p:nvPr/>
        </p:nvSpPr>
        <p:spPr>
          <a:xfrm>
            <a:off x="3441614" y="1557041"/>
            <a:ext cx="28930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Reports, instructions, textbooks, memos, emails,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presentations…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8"/>
          <p:cNvSpPr txBox="1"/>
          <p:nvPr>
            <p:ph type="title"/>
          </p:nvPr>
        </p:nvSpPr>
        <p:spPr>
          <a:xfrm>
            <a:off x="410837" y="574980"/>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Technical Writing is also visual</a:t>
            </a:r>
            <a:endParaRPr/>
          </a:p>
        </p:txBody>
      </p:sp>
      <p:sp>
        <p:nvSpPr>
          <p:cNvPr id="176" name="Google Shape;176;p48"/>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0" lvl="0" marL="143959" rtl="0" algn="l">
              <a:spcBef>
                <a:spcPts val="0"/>
              </a:spcBef>
              <a:spcAft>
                <a:spcPts val="0"/>
              </a:spcAft>
              <a:buClr>
                <a:schemeClr val="dk1"/>
              </a:buClr>
              <a:buSzPts val="2400"/>
              <a:buNone/>
            </a:pPr>
            <a:r>
              <a:t/>
            </a:r>
            <a:endParaRPr/>
          </a:p>
        </p:txBody>
      </p:sp>
      <p:pic>
        <p:nvPicPr>
          <p:cNvPr id="177" name="Google Shape;177;p48"/>
          <p:cNvPicPr preferRelativeResize="0"/>
          <p:nvPr/>
        </p:nvPicPr>
        <p:blipFill rotWithShape="1">
          <a:blip r:embed="rId3">
            <a:alphaModFix/>
          </a:blip>
          <a:srcRect b="0" l="0" r="0" t="0"/>
          <a:stretch/>
        </p:blipFill>
        <p:spPr>
          <a:xfrm>
            <a:off x="532483" y="1717980"/>
            <a:ext cx="8079034" cy="43302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9"/>
          <p:cNvSpPr txBox="1"/>
          <p:nvPr>
            <p:ph type="title"/>
          </p:nvPr>
        </p:nvSpPr>
        <p:spPr>
          <a:xfrm>
            <a:off x="661307" y="419999"/>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What is Technical Communication?</a:t>
            </a:r>
            <a:endParaRPr/>
          </a:p>
        </p:txBody>
      </p:sp>
      <p:sp>
        <p:nvSpPr>
          <p:cNvPr id="184" name="Google Shape;184;p49"/>
          <p:cNvSpPr txBox="1"/>
          <p:nvPr>
            <p:ph idx="1" type="body"/>
          </p:nvPr>
        </p:nvSpPr>
        <p:spPr>
          <a:xfrm>
            <a:off x="661307" y="1762699"/>
            <a:ext cx="7960178" cy="3686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950"/>
              <a:buNone/>
            </a:pPr>
            <a:r>
              <a:rPr lang="en-US" sz="1950"/>
              <a:t>The communication of specialized technical information – written, oral, or visual – that has specific and practical purposes and is usually designed for a particular audience.  General purposes include</a:t>
            </a:r>
            <a:endParaRPr/>
          </a:p>
          <a:p>
            <a:pPr indent="-123825" lvl="2" marL="479861" rtl="0" algn="l">
              <a:spcBef>
                <a:spcPts val="390"/>
              </a:spcBef>
              <a:spcAft>
                <a:spcPts val="0"/>
              </a:spcAft>
              <a:buClr>
                <a:schemeClr val="dk1"/>
              </a:buClr>
              <a:buSzPts val="1950"/>
              <a:buChar char="•"/>
            </a:pPr>
            <a:r>
              <a:rPr lang="en-US" sz="1950"/>
              <a:t>Informing     (progress reports or status updates; documentation)</a:t>
            </a:r>
            <a:endParaRPr/>
          </a:p>
          <a:p>
            <a:pPr indent="-123825" lvl="2" marL="479861" rtl="0" algn="l">
              <a:spcBef>
                <a:spcPts val="390"/>
              </a:spcBef>
              <a:spcAft>
                <a:spcPts val="0"/>
              </a:spcAft>
              <a:buClr>
                <a:schemeClr val="dk1"/>
              </a:buClr>
              <a:buSzPts val="1950"/>
              <a:buChar char="•"/>
            </a:pPr>
            <a:r>
              <a:rPr lang="en-US" sz="1950"/>
              <a:t>Instructing   (instructions)</a:t>
            </a:r>
            <a:endParaRPr/>
          </a:p>
          <a:p>
            <a:pPr indent="-123825" lvl="2" marL="479861" rtl="0" algn="l">
              <a:spcBef>
                <a:spcPts val="390"/>
              </a:spcBef>
              <a:spcAft>
                <a:spcPts val="0"/>
              </a:spcAft>
              <a:buClr>
                <a:schemeClr val="dk1"/>
              </a:buClr>
              <a:buSzPts val="1950"/>
              <a:buChar char="•"/>
            </a:pPr>
            <a:r>
              <a:rPr lang="en-US" sz="1950"/>
              <a:t>Persuading   (proposals)</a:t>
            </a:r>
            <a:endParaRPr/>
          </a:p>
          <a:p>
            <a:pPr indent="0" lvl="1" marL="171450" rtl="0" algn="l">
              <a:spcBef>
                <a:spcPts val="330"/>
              </a:spcBef>
              <a:spcAft>
                <a:spcPts val="0"/>
              </a:spcAft>
              <a:buClr>
                <a:schemeClr val="dk1"/>
              </a:buClr>
              <a:buSzPts val="1650"/>
              <a:buNone/>
            </a:pPr>
            <a:r>
              <a:t/>
            </a:r>
            <a:endParaRPr sz="1650"/>
          </a:p>
          <a:p>
            <a:pPr indent="0" lvl="0" marL="0" rtl="0" algn="l">
              <a:spcBef>
                <a:spcPts val="390"/>
              </a:spcBef>
              <a:spcAft>
                <a:spcPts val="0"/>
              </a:spcAft>
              <a:buClr>
                <a:schemeClr val="dk1"/>
              </a:buClr>
              <a:buSzPts val="1950"/>
              <a:buNone/>
            </a:pPr>
            <a:r>
              <a:rPr lang="en-US" sz="1950"/>
              <a:t>TRANSACTIONAL communication -- designed to fulfill a purpose (solve a problem)</a:t>
            </a:r>
            <a:endParaRPr/>
          </a:p>
          <a:p>
            <a:pPr indent="0" lvl="0" marL="0" rtl="0" algn="l">
              <a:spcBef>
                <a:spcPts val="390"/>
              </a:spcBef>
              <a:spcAft>
                <a:spcPts val="0"/>
              </a:spcAft>
              <a:buClr>
                <a:schemeClr val="dk1"/>
              </a:buClr>
              <a:buSzPts val="1950"/>
              <a:buNone/>
            </a:pPr>
            <a:r>
              <a:rPr lang="en-US" sz="1950"/>
              <a:t>READABLE – emphasis on document design for readability (user-friendly design)</a:t>
            </a:r>
            <a:endParaRPr/>
          </a:p>
          <a:p>
            <a:pPr indent="0" lvl="0" marL="0" rtl="0" algn="l">
              <a:spcBef>
                <a:spcPts val="300"/>
              </a:spcBef>
              <a:spcAft>
                <a:spcPts val="0"/>
              </a:spcAft>
              <a:buClr>
                <a:schemeClr val="dk1"/>
              </a:buClr>
              <a:buSzPts val="1500"/>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0"/>
          <p:cNvSpPr txBox="1"/>
          <p:nvPr>
            <p:ph type="title"/>
          </p:nvPr>
        </p:nvSpPr>
        <p:spPr>
          <a:xfrm>
            <a:off x="457200" y="2052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lang="en-US"/>
              <a:t>WHY DO I HAVE TO LEARN ABOUT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1"/>
          <p:cNvSpPr txBox="1"/>
          <p:nvPr>
            <p:ph type="title"/>
          </p:nvPr>
        </p:nvSpPr>
        <p:spPr>
          <a:xfrm>
            <a:off x="1104900" y="706438"/>
            <a:ext cx="62611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US"/>
              <a:t>Why this course?</a:t>
            </a:r>
            <a:endParaRPr/>
          </a:p>
        </p:txBody>
      </p:sp>
      <p:sp>
        <p:nvSpPr>
          <p:cNvPr id="195" name="Google Shape;195;p51"/>
          <p:cNvSpPr txBox="1"/>
          <p:nvPr>
            <p:ph idx="1" type="body"/>
          </p:nvPr>
        </p:nvSpPr>
        <p:spPr>
          <a:xfrm>
            <a:off x="1104900" y="2032001"/>
            <a:ext cx="6261100" cy="3822700"/>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US" sz="1800"/>
              <a:t>Poorly written resumes and cover letters are likely to doom a candidate’s chances of getting an interview</a:t>
            </a:r>
            <a:endParaRPr/>
          </a:p>
          <a:p>
            <a:pPr indent="-143959" lvl="0" marL="143959" rtl="0" algn="l">
              <a:spcBef>
                <a:spcPts val="750"/>
              </a:spcBef>
              <a:spcAft>
                <a:spcPts val="0"/>
              </a:spcAft>
              <a:buClr>
                <a:schemeClr val="dk1"/>
              </a:buClr>
              <a:buSzPts val="1800"/>
              <a:buChar char="•"/>
            </a:pPr>
            <a:r>
              <a:rPr lang="en-US" sz="1800"/>
              <a:t>Writing remediation (fixing problems caused by poor writing) costs businesses in the U.S.  almost </a:t>
            </a:r>
            <a:r>
              <a:rPr b="1" lang="en-US" sz="1800"/>
              <a:t>$4 billion </a:t>
            </a:r>
            <a:r>
              <a:rPr lang="en-US" sz="1800"/>
              <a:t>annually – possible up to </a:t>
            </a:r>
            <a:r>
              <a:rPr b="1" lang="en-US" sz="1800"/>
              <a:t>$400 Billion </a:t>
            </a:r>
            <a:r>
              <a:rPr lang="en-US" sz="1800"/>
              <a:t>in lost productivity! [1] </a:t>
            </a:r>
            <a:endParaRPr/>
          </a:p>
          <a:p>
            <a:pPr indent="-143959" lvl="0" marL="143959" rtl="0" algn="l">
              <a:spcBef>
                <a:spcPts val="750"/>
              </a:spcBef>
              <a:spcAft>
                <a:spcPts val="0"/>
              </a:spcAft>
              <a:buClr>
                <a:schemeClr val="dk1"/>
              </a:buClr>
              <a:buSzPts val="1800"/>
              <a:buChar char="•"/>
            </a:pPr>
            <a:r>
              <a:rPr lang="en-US" sz="1800"/>
              <a:t>50% of private employers and 60% of state government employers say writing skills impact promotion decisions</a:t>
            </a:r>
            <a:endParaRPr/>
          </a:p>
          <a:p>
            <a:pPr indent="-143959" lvl="0" marL="143959" rtl="0" algn="l">
              <a:spcBef>
                <a:spcPts val="750"/>
              </a:spcBef>
              <a:spcAft>
                <a:spcPts val="0"/>
              </a:spcAft>
              <a:buClr>
                <a:schemeClr val="dk1"/>
              </a:buClr>
              <a:buSzPts val="1800"/>
              <a:buChar char="•"/>
            </a:pPr>
            <a:r>
              <a:rPr lang="en-US" sz="1800"/>
              <a:t>Engineering accreditation board requires COMMUNICATION skills to be an integral part of an ENGR program – as one of the 12 Graduate Attributes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Vic Edge content 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UVic Edge content 8">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UVic Edge content 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UVic Edge title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UVic Edge content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UVic Edge content 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UVic Edge content 10">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UVic Edge content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UVic Edge content 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UVic Edge title 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UVic Edge title 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UVic Edge content 6">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Vic Edge content 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UVic Edge title 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UVic Edge title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UVic Edge content 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